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rawings/drawing2.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ppt/drawings/drawing3.xml" ContentType="application/vnd.openxmlformats-officedocument.drawingml.chartshapes+xml"/>
  <Override PartName="/ppt/charts/chart9.xml" ContentType="application/vnd.openxmlformats-officedocument.drawingml.chart+xml"/>
  <Override PartName="/ppt/drawings/drawing4.xml" ContentType="application/vnd.openxmlformats-officedocument.drawingml.chartshapes+xml"/>
  <Override PartName="/ppt/charts/chart10.xml" ContentType="application/vnd.openxmlformats-officedocument.drawingml.chart+xml"/>
  <Override PartName="/ppt/drawings/drawing5.xml" ContentType="application/vnd.openxmlformats-officedocument.drawingml.chartshapes+xml"/>
  <Override PartName="/ppt/charts/chart11.xml" ContentType="application/vnd.openxmlformats-officedocument.drawingml.chart+xml"/>
  <Override PartName="/ppt/theme/themeOverride1.xml" ContentType="application/vnd.openxmlformats-officedocument.themeOverride+xml"/>
  <Override PartName="/ppt/drawings/drawing6.xml" ContentType="application/vnd.openxmlformats-officedocument.drawingml.chartshapes+xml"/>
  <Override PartName="/ppt/charts/chart12.xml" ContentType="application/vnd.openxmlformats-officedocument.drawingml.chart+xml"/>
  <Override PartName="/ppt/theme/themeOverride2.xml" ContentType="application/vnd.openxmlformats-officedocument.themeOverride+xml"/>
  <Override PartName="/ppt/drawings/drawing7.xml" ContentType="application/vnd.openxmlformats-officedocument.drawingml.chartshapes+xml"/>
  <Override PartName="/ppt/charts/chart13.xml" ContentType="application/vnd.openxmlformats-officedocument.drawingml.chart+xml"/>
  <Override PartName="/ppt/theme/themeOverride3.xml" ContentType="application/vnd.openxmlformats-officedocument.themeOverride+xml"/>
  <Override PartName="/ppt/charts/chart14.xml" ContentType="application/vnd.openxmlformats-officedocument.drawingml.chart+xml"/>
  <Override PartName="/ppt/charts/chart15.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7" r:id="rId2"/>
  </p:sldMasterIdLst>
  <p:notesMasterIdLst>
    <p:notesMasterId r:id="rId27"/>
  </p:notesMasterIdLst>
  <p:handoutMasterIdLst>
    <p:handoutMasterId r:id="rId28"/>
  </p:handoutMasterIdLst>
  <p:sldIdLst>
    <p:sldId id="456" r:id="rId3"/>
    <p:sldId id="965" r:id="rId4"/>
    <p:sldId id="992" r:id="rId5"/>
    <p:sldId id="1003" r:id="rId6"/>
    <p:sldId id="993" r:id="rId7"/>
    <p:sldId id="976" r:id="rId8"/>
    <p:sldId id="994" r:id="rId9"/>
    <p:sldId id="974" r:id="rId10"/>
    <p:sldId id="995" r:id="rId11"/>
    <p:sldId id="979" r:id="rId12"/>
    <p:sldId id="996" r:id="rId13"/>
    <p:sldId id="978" r:id="rId14"/>
    <p:sldId id="967" r:id="rId15"/>
    <p:sldId id="998" r:id="rId16"/>
    <p:sldId id="1000" r:id="rId17"/>
    <p:sldId id="988" r:id="rId18"/>
    <p:sldId id="969" r:id="rId19"/>
    <p:sldId id="1002" r:id="rId20"/>
    <p:sldId id="981" r:id="rId21"/>
    <p:sldId id="982" r:id="rId22"/>
    <p:sldId id="990" r:id="rId23"/>
    <p:sldId id="997" r:id="rId24"/>
    <p:sldId id="986" r:id="rId25"/>
    <p:sldId id="972" r:id="rId26"/>
  </p:sldIdLst>
  <p:sldSz cx="9144000" cy="6858000" type="screen4x3"/>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F44A2290-1DC6-4676-BAF0-11600DA10FB1}">
          <p14:sldIdLst>
            <p14:sldId id="456"/>
            <p14:sldId id="965"/>
            <p14:sldId id="992"/>
            <p14:sldId id="1003"/>
            <p14:sldId id="993"/>
            <p14:sldId id="976"/>
            <p14:sldId id="994"/>
            <p14:sldId id="974"/>
            <p14:sldId id="995"/>
            <p14:sldId id="979"/>
            <p14:sldId id="996"/>
            <p14:sldId id="978"/>
            <p14:sldId id="967"/>
            <p14:sldId id="998"/>
            <p14:sldId id="1000"/>
            <p14:sldId id="988"/>
            <p14:sldId id="969"/>
            <p14:sldId id="1002"/>
            <p14:sldId id="981"/>
            <p14:sldId id="982"/>
            <p14:sldId id="990"/>
            <p14:sldId id="997"/>
            <p14:sldId id="986"/>
            <p14:sldId id="9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6919"/>
    <a:srgbClr val="000000"/>
    <a:srgbClr val="006600"/>
    <a:srgbClr val="333333"/>
    <a:srgbClr val="0000FF"/>
    <a:srgbClr val="3366CC"/>
    <a:srgbClr val="FFFF00"/>
    <a:srgbClr val="00CC66"/>
    <a:srgbClr val="558ED5"/>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52" autoAdjust="0"/>
    <p:restoredTop sz="85286" autoAdjust="0"/>
  </p:normalViewPr>
  <p:slideViewPr>
    <p:cSldViewPr>
      <p:cViewPr varScale="1">
        <p:scale>
          <a:sx n="116" d="100"/>
          <a:sy n="116" d="100"/>
        </p:scale>
        <p:origin x="894" y="108"/>
      </p:cViewPr>
      <p:guideLst>
        <p:guide orient="horz" pos="2160"/>
        <p:guide pos="2880"/>
      </p:guideLst>
    </p:cSldViewPr>
  </p:slideViewPr>
  <p:outlineViewPr>
    <p:cViewPr>
      <p:scale>
        <a:sx n="33" d="100"/>
        <a:sy n="33" d="100"/>
      </p:scale>
      <p:origin x="0" y="8286"/>
    </p:cViewPr>
  </p:outlineViewPr>
  <p:notesTextViewPr>
    <p:cViewPr>
      <p:scale>
        <a:sx n="100" d="100"/>
        <a:sy n="100" d="100"/>
      </p:scale>
      <p:origin x="0" y="0"/>
    </p:cViewPr>
  </p:notesTextViewPr>
  <p:sorterViewPr>
    <p:cViewPr>
      <p:scale>
        <a:sx n="140" d="100"/>
        <a:sy n="140" d="100"/>
      </p:scale>
      <p:origin x="0" y="0"/>
    </p:cViewPr>
  </p:sorterViewPr>
  <p:notesViewPr>
    <p:cSldViewPr>
      <p:cViewPr varScale="1">
        <p:scale>
          <a:sx n="64" d="100"/>
          <a:sy n="64" d="100"/>
        </p:scale>
        <p:origin x="-2964" y="-114"/>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SBCDF103\DirUnid$\SECRE\Direx\Documentos%20e%20Contribui&#231;&#245;es%20Direx\2015\Demandas%20Diretor\09%20Setembro\Casa%20das%20Gar&#231;as\2%20Etapa\2015%2009%20DB%20v3.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F:\Diretor\Casa%20das%20Gar&#231;as\2015%2009%20DB%20v3.xlsx" TargetMode="External"/></Relationships>
</file>

<file path=ppt/charts/_rels/chart11.xml.rels><?xml version="1.0" encoding="UTF-8" standalone="yes"?>
<Relationships xmlns="http://schemas.openxmlformats.org/package/2006/relationships"><Relationship Id="rId3" Type="http://schemas.openxmlformats.org/officeDocument/2006/relationships/chartUserShapes" Target="../drawings/drawing6.xml"/><Relationship Id="rId2" Type="http://schemas.openxmlformats.org/officeDocument/2006/relationships/oleObject" Target="file:///\\SBCDF103\DirUnid$\SECRE\Direx\Documentos%20e%20Contribui&#231;&#245;es%20Direx\2015\Demandas%20Diretor\09%20Setembro\Casa%20das%20Gar&#231;as\2%20Etapa\2015_07_09_RI%20v2.xlsx" TargetMode="External"/><Relationship Id="rId1" Type="http://schemas.openxmlformats.org/officeDocument/2006/relationships/themeOverride" Target="../theme/themeOverride1.xml"/></Relationships>
</file>

<file path=ppt/charts/_rels/chart12.xml.rels><?xml version="1.0" encoding="UTF-8" standalone="yes"?>
<Relationships xmlns="http://schemas.openxmlformats.org/package/2006/relationships"><Relationship Id="rId3" Type="http://schemas.openxmlformats.org/officeDocument/2006/relationships/chartUserShapes" Target="../drawings/drawing7.xml"/><Relationship Id="rId2" Type="http://schemas.openxmlformats.org/officeDocument/2006/relationships/package" Target="../embeddings/Planilha_do_Microsoft_Excel2.xlsx"/><Relationship Id="rId1" Type="http://schemas.openxmlformats.org/officeDocument/2006/relationships/themeOverride" Target="../theme/themeOverride2.xml"/></Relationships>
</file>

<file path=ppt/charts/_rels/chart13.xml.rels><?xml version="1.0" encoding="UTF-8" standalone="yes"?>
<Relationships xmlns="http://schemas.openxmlformats.org/package/2006/relationships"><Relationship Id="rId2" Type="http://schemas.openxmlformats.org/officeDocument/2006/relationships/package" Target="../embeddings/Planilha_do_Microsoft_Excel3.xlsx"/><Relationship Id="rId1" Type="http://schemas.openxmlformats.org/officeDocument/2006/relationships/themeOverride" Target="../theme/themeOverride3.xml"/></Relationships>
</file>

<file path=ppt/charts/_rels/chart14.xml.rels><?xml version="1.0" encoding="UTF-8" standalone="yes"?>
<Relationships xmlns="http://schemas.openxmlformats.org/package/2006/relationships"><Relationship Id="rId1" Type="http://schemas.openxmlformats.org/officeDocument/2006/relationships/oleObject" Target="file:///\\SBCDF103\DirUnid$\SECRE\Direx\Documentos%20e%20Contribui&#231;&#245;es%20Direx\2015\Demandas%20Diretor\Setembro\Casa%20das%20Gar&#231;as\BNDES.xlsx" TargetMode="External"/></Relationships>
</file>

<file path=ppt/charts/_rels/chart15.xml.rels><?xml version="1.0" encoding="UTF-8" standalone="yes"?>
<Relationships xmlns="http://schemas.openxmlformats.org/package/2006/relationships"><Relationship Id="rId2" Type="http://schemas.openxmlformats.org/officeDocument/2006/relationships/package" Target="../embeddings/Planilha_do_Microsoft_Excel4.xlsx"/><Relationship Id="rId1" Type="http://schemas.openxmlformats.org/officeDocument/2006/relationships/themeOverride" Target="../theme/themeOverride4.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SBCDF103\DirUnid$\SECRE\Direx\Documentos%20e%20Contribui&#231;&#245;es%20Direx\2015\Demandas%20Diretor\09%20Setembro\Casa%20das%20Gar&#231;as\2%20Etapa\2015%2009%20DB%20v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SBCDF103\DirUnid$\SECRE\Direx\Documentos%20e%20Contribui&#231;&#245;es%20Direx\2015\Demandas%20Diretor\09%20Setembro\Casa%20das%20Gar&#231;as\2%20Etapa\2015%2009%20DB%20v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BCDF103\DirUnid$\SECRE\Direx\Documentos%20e%20Contribui&#231;&#245;es%20Direx\2015\Demandas%20Diretor\09%20Setembro\Casa%20das%20Gar&#231;as\2%20Etapa\2015%2009%20DB%20v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SBCDF103\DirUnid$\SECRE\Direx\Documentos%20e%20Contribui&#231;&#245;es%20Direx\2015\Demandas%20Diretor\09%20Setembro\Casa%20das%20Gar&#231;as\2%20Etapa\2015%2009%20DB%20v3.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SBCDF103\DirUnid$\SECRE\Direx\Documentos%20e%20Contribui&#231;&#245;es%20Direx\2015\Demandas%20Diretor\09%20Setembro\Casa%20das%20Gar&#231;as\2%20Etapa\2015%2009%20DB%20v3.xlsx" TargetMode="External"/></Relationships>
</file>

<file path=ppt/charts/_rels/chart7.xml.rels><?xml version="1.0" encoding="UTF-8" standalone="yes"?>
<Relationships xmlns="http://schemas.openxmlformats.org/package/2006/relationships"><Relationship Id="rId1" Type="http://schemas.openxmlformats.org/officeDocument/2006/relationships/package" Target="../embeddings/Planilha_do_Microsoft_Excel1.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SBCDF103\DirUnid$\SECRE\Direx\Documentos%20e%20Contribui&#231;&#245;es%20Direx\2015\Demandas%20Diretor\09%20Setembro\Casa%20das%20Gar&#231;as\2%20Etapa\2015_07_09_IBCBR_Desemp%20v2.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F:\Diretor\Casa%20das%20Gar&#231;as\2015%2009%20DB%20v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S2_Inflation!$AA$239</c:f>
          <c:strCache>
            <c:ptCount val="1"/>
            <c:pt idx="0">
              <c:v>Inflação em 12 meses (Var % do IPCA - Total, Monitorados e Livres) e Regime de Metas de Inflação </c:v>
            </c:pt>
          </c:strCache>
        </c:strRef>
      </c:tx>
      <c:layout>
        <c:manualLayout>
          <c:xMode val="edge"/>
          <c:yMode val="edge"/>
          <c:x val="0.13683508003859751"/>
          <c:y val="1.593626491246148E-2"/>
        </c:manualLayout>
      </c:layout>
      <c:overlay val="0"/>
      <c:txPr>
        <a:bodyPr/>
        <a:lstStyle/>
        <a:p>
          <a:pPr>
            <a:defRPr sz="1600">
              <a:solidFill>
                <a:schemeClr val="tx2">
                  <a:lumMod val="75000"/>
                </a:schemeClr>
              </a:solidFill>
            </a:defRPr>
          </a:pPr>
          <a:endParaRPr lang="pt-BR"/>
        </a:p>
      </c:txPr>
    </c:title>
    <c:autoTitleDeleted val="0"/>
    <c:plotArea>
      <c:layout>
        <c:manualLayout>
          <c:layoutTarget val="inner"/>
          <c:xMode val="edge"/>
          <c:yMode val="edge"/>
          <c:x val="8.3803102857989364E-2"/>
          <c:y val="0.15089902738674174"/>
          <c:w val="0.87487408304731151"/>
          <c:h val="0.58180185248588112"/>
        </c:manualLayout>
      </c:layout>
      <c:lineChart>
        <c:grouping val="standard"/>
        <c:varyColors val="0"/>
        <c:ser>
          <c:idx val="5"/>
          <c:order val="0"/>
          <c:tx>
            <c:strRef>
              <c:f>S2_Inflation!$S$232</c:f>
              <c:strCache>
                <c:ptCount val="1"/>
                <c:pt idx="0">
                  <c:v>IPCA</c:v>
                </c:pt>
              </c:strCache>
            </c:strRef>
          </c:tx>
          <c:spPr>
            <a:ln w="57150">
              <a:solidFill>
                <a:schemeClr val="tx2"/>
              </a:solidFill>
            </a:ln>
          </c:spPr>
          <c:marker>
            <c:symbol val="none"/>
          </c:marker>
          <c:cat>
            <c:numRef>
              <c:f>S2_Inflation!$E$234:$E$281</c:f>
              <c:numCache>
                <c:formatCode>mmm\-yy</c:formatCode>
                <c:ptCount val="48"/>
                <c:pt idx="0">
                  <c:v>40544</c:v>
                </c:pt>
                <c:pt idx="1">
                  <c:v>40575</c:v>
                </c:pt>
                <c:pt idx="2">
                  <c:v>40603</c:v>
                </c:pt>
                <c:pt idx="3">
                  <c:v>40634</c:v>
                </c:pt>
                <c:pt idx="4">
                  <c:v>40664</c:v>
                </c:pt>
                <c:pt idx="5">
                  <c:v>40695</c:v>
                </c:pt>
                <c:pt idx="6">
                  <c:v>40725</c:v>
                </c:pt>
                <c:pt idx="7">
                  <c:v>40756</c:v>
                </c:pt>
                <c:pt idx="8">
                  <c:v>40787</c:v>
                </c:pt>
                <c:pt idx="9">
                  <c:v>40817</c:v>
                </c:pt>
                <c:pt idx="10">
                  <c:v>40848</c:v>
                </c:pt>
                <c:pt idx="11">
                  <c:v>40878</c:v>
                </c:pt>
                <c:pt idx="12">
                  <c:v>40909</c:v>
                </c:pt>
                <c:pt idx="13">
                  <c:v>40940</c:v>
                </c:pt>
                <c:pt idx="14">
                  <c:v>40969</c:v>
                </c:pt>
                <c:pt idx="15">
                  <c:v>41000</c:v>
                </c:pt>
                <c:pt idx="16">
                  <c:v>41030</c:v>
                </c:pt>
                <c:pt idx="17">
                  <c:v>41061</c:v>
                </c:pt>
                <c:pt idx="18">
                  <c:v>41091</c:v>
                </c:pt>
                <c:pt idx="19">
                  <c:v>41122</c:v>
                </c:pt>
                <c:pt idx="20">
                  <c:v>41153</c:v>
                </c:pt>
                <c:pt idx="21">
                  <c:v>41183</c:v>
                </c:pt>
                <c:pt idx="22">
                  <c:v>41214</c:v>
                </c:pt>
                <c:pt idx="23">
                  <c:v>41244</c:v>
                </c:pt>
                <c:pt idx="24">
                  <c:v>41275</c:v>
                </c:pt>
                <c:pt idx="25">
                  <c:v>41306</c:v>
                </c:pt>
                <c:pt idx="26">
                  <c:v>41334</c:v>
                </c:pt>
                <c:pt idx="27">
                  <c:v>41365</c:v>
                </c:pt>
                <c:pt idx="28">
                  <c:v>41395</c:v>
                </c:pt>
                <c:pt idx="29">
                  <c:v>41426</c:v>
                </c:pt>
                <c:pt idx="30">
                  <c:v>41456</c:v>
                </c:pt>
                <c:pt idx="31">
                  <c:v>41487</c:v>
                </c:pt>
                <c:pt idx="32">
                  <c:v>41518</c:v>
                </c:pt>
                <c:pt idx="33">
                  <c:v>41548</c:v>
                </c:pt>
                <c:pt idx="34">
                  <c:v>41579</c:v>
                </c:pt>
                <c:pt idx="35">
                  <c:v>41609</c:v>
                </c:pt>
                <c:pt idx="36">
                  <c:v>41640</c:v>
                </c:pt>
                <c:pt idx="37">
                  <c:v>41671</c:v>
                </c:pt>
                <c:pt idx="38">
                  <c:v>41699</c:v>
                </c:pt>
                <c:pt idx="39">
                  <c:v>41730</c:v>
                </c:pt>
                <c:pt idx="40">
                  <c:v>41760</c:v>
                </c:pt>
                <c:pt idx="41">
                  <c:v>41791</c:v>
                </c:pt>
                <c:pt idx="42">
                  <c:v>41821</c:v>
                </c:pt>
                <c:pt idx="43">
                  <c:v>41852</c:v>
                </c:pt>
                <c:pt idx="44">
                  <c:v>41883</c:v>
                </c:pt>
                <c:pt idx="45">
                  <c:v>41913</c:v>
                </c:pt>
                <c:pt idx="46">
                  <c:v>41944</c:v>
                </c:pt>
                <c:pt idx="47">
                  <c:v>41974</c:v>
                </c:pt>
              </c:numCache>
            </c:numRef>
          </c:cat>
          <c:val>
            <c:numRef>
              <c:f>S2_Inflation!$S$234:$S$281</c:f>
              <c:numCache>
                <c:formatCode>General</c:formatCode>
                <c:ptCount val="48"/>
                <c:pt idx="0">
                  <c:v>5.99</c:v>
                </c:pt>
                <c:pt idx="1">
                  <c:v>6.01</c:v>
                </c:pt>
                <c:pt idx="2">
                  <c:v>6.3</c:v>
                </c:pt>
                <c:pt idx="3">
                  <c:v>6.51</c:v>
                </c:pt>
                <c:pt idx="4">
                  <c:v>6.55</c:v>
                </c:pt>
                <c:pt idx="5">
                  <c:v>6.71</c:v>
                </c:pt>
                <c:pt idx="6">
                  <c:v>6.87</c:v>
                </c:pt>
                <c:pt idx="7">
                  <c:v>7.23</c:v>
                </c:pt>
                <c:pt idx="8">
                  <c:v>7.31</c:v>
                </c:pt>
                <c:pt idx="9">
                  <c:v>6.97</c:v>
                </c:pt>
                <c:pt idx="10">
                  <c:v>6.64</c:v>
                </c:pt>
                <c:pt idx="11">
                  <c:v>6.5</c:v>
                </c:pt>
                <c:pt idx="12">
                  <c:v>6.22</c:v>
                </c:pt>
                <c:pt idx="13">
                  <c:v>5.85</c:v>
                </c:pt>
                <c:pt idx="14">
                  <c:v>5.24</c:v>
                </c:pt>
                <c:pt idx="15">
                  <c:v>5.0999999999999996</c:v>
                </c:pt>
                <c:pt idx="16">
                  <c:v>4.99</c:v>
                </c:pt>
                <c:pt idx="17">
                  <c:v>4.92</c:v>
                </c:pt>
                <c:pt idx="18">
                  <c:v>5.2</c:v>
                </c:pt>
                <c:pt idx="19">
                  <c:v>5.24</c:v>
                </c:pt>
                <c:pt idx="20">
                  <c:v>5.28</c:v>
                </c:pt>
                <c:pt idx="21">
                  <c:v>5.45</c:v>
                </c:pt>
                <c:pt idx="22">
                  <c:v>5.53</c:v>
                </c:pt>
                <c:pt idx="23">
                  <c:v>5.84</c:v>
                </c:pt>
                <c:pt idx="24">
                  <c:v>6.15</c:v>
                </c:pt>
                <c:pt idx="25">
                  <c:v>6.31</c:v>
                </c:pt>
                <c:pt idx="26">
                  <c:v>6.59</c:v>
                </c:pt>
                <c:pt idx="27">
                  <c:v>6.49</c:v>
                </c:pt>
                <c:pt idx="28">
                  <c:v>6.5</c:v>
                </c:pt>
                <c:pt idx="29">
                  <c:v>6.7</c:v>
                </c:pt>
                <c:pt idx="30">
                  <c:v>6.27</c:v>
                </c:pt>
                <c:pt idx="31">
                  <c:v>6.09</c:v>
                </c:pt>
                <c:pt idx="32">
                  <c:v>5.86</c:v>
                </c:pt>
                <c:pt idx="33">
                  <c:v>5.84</c:v>
                </c:pt>
                <c:pt idx="34">
                  <c:v>5.77</c:v>
                </c:pt>
                <c:pt idx="35">
                  <c:v>5.91</c:v>
                </c:pt>
                <c:pt idx="36">
                  <c:v>5.59</c:v>
                </c:pt>
                <c:pt idx="37">
                  <c:v>5.68</c:v>
                </c:pt>
                <c:pt idx="38">
                  <c:v>6.15</c:v>
                </c:pt>
                <c:pt idx="39">
                  <c:v>6.28</c:v>
                </c:pt>
                <c:pt idx="40">
                  <c:v>6.37</c:v>
                </c:pt>
                <c:pt idx="41">
                  <c:v>6.52</c:v>
                </c:pt>
                <c:pt idx="42">
                  <c:v>6.5</c:v>
                </c:pt>
                <c:pt idx="43">
                  <c:v>6.51</c:v>
                </c:pt>
                <c:pt idx="44">
                  <c:v>6.75</c:v>
                </c:pt>
                <c:pt idx="45">
                  <c:v>6.59</c:v>
                </c:pt>
                <c:pt idx="46">
                  <c:v>6.56</c:v>
                </c:pt>
                <c:pt idx="47">
                  <c:v>6.41</c:v>
                </c:pt>
              </c:numCache>
            </c:numRef>
          </c:val>
          <c:smooth val="0"/>
        </c:ser>
        <c:ser>
          <c:idx val="0"/>
          <c:order val="1"/>
          <c:tx>
            <c:strRef>
              <c:f>S2_Inflation!$Q$5</c:f>
              <c:strCache>
                <c:ptCount val="1"/>
                <c:pt idx="0">
                  <c:v>Preços monitorados</c:v>
                </c:pt>
              </c:strCache>
            </c:strRef>
          </c:tx>
          <c:spPr>
            <a:ln w="28575">
              <a:solidFill>
                <a:schemeClr val="accent6">
                  <a:lumMod val="75000"/>
                </a:schemeClr>
              </a:solidFill>
              <a:prstDash val="solid"/>
            </a:ln>
          </c:spPr>
          <c:marker>
            <c:symbol val="none"/>
          </c:marker>
          <c:dPt>
            <c:idx val="44"/>
            <c:bubble3D val="0"/>
          </c:dPt>
          <c:dPt>
            <c:idx val="45"/>
            <c:bubble3D val="0"/>
          </c:dPt>
          <c:cat>
            <c:numRef>
              <c:f>S2_Inflation!$E$234:$E$281</c:f>
              <c:numCache>
                <c:formatCode>mmm\-yy</c:formatCode>
                <c:ptCount val="48"/>
                <c:pt idx="0">
                  <c:v>40544</c:v>
                </c:pt>
                <c:pt idx="1">
                  <c:v>40575</c:v>
                </c:pt>
                <c:pt idx="2">
                  <c:v>40603</c:v>
                </c:pt>
                <c:pt idx="3">
                  <c:v>40634</c:v>
                </c:pt>
                <c:pt idx="4">
                  <c:v>40664</c:v>
                </c:pt>
                <c:pt idx="5">
                  <c:v>40695</c:v>
                </c:pt>
                <c:pt idx="6">
                  <c:v>40725</c:v>
                </c:pt>
                <c:pt idx="7">
                  <c:v>40756</c:v>
                </c:pt>
                <c:pt idx="8">
                  <c:v>40787</c:v>
                </c:pt>
                <c:pt idx="9">
                  <c:v>40817</c:v>
                </c:pt>
                <c:pt idx="10">
                  <c:v>40848</c:v>
                </c:pt>
                <c:pt idx="11">
                  <c:v>40878</c:v>
                </c:pt>
                <c:pt idx="12">
                  <c:v>40909</c:v>
                </c:pt>
                <c:pt idx="13">
                  <c:v>40940</c:v>
                </c:pt>
                <c:pt idx="14">
                  <c:v>40969</c:v>
                </c:pt>
                <c:pt idx="15">
                  <c:v>41000</c:v>
                </c:pt>
                <c:pt idx="16">
                  <c:v>41030</c:v>
                </c:pt>
                <c:pt idx="17">
                  <c:v>41061</c:v>
                </c:pt>
                <c:pt idx="18">
                  <c:v>41091</c:v>
                </c:pt>
                <c:pt idx="19">
                  <c:v>41122</c:v>
                </c:pt>
                <c:pt idx="20">
                  <c:v>41153</c:v>
                </c:pt>
                <c:pt idx="21">
                  <c:v>41183</c:v>
                </c:pt>
                <c:pt idx="22">
                  <c:v>41214</c:v>
                </c:pt>
                <c:pt idx="23">
                  <c:v>41244</c:v>
                </c:pt>
                <c:pt idx="24">
                  <c:v>41275</c:v>
                </c:pt>
                <c:pt idx="25">
                  <c:v>41306</c:v>
                </c:pt>
                <c:pt idx="26">
                  <c:v>41334</c:v>
                </c:pt>
                <c:pt idx="27">
                  <c:v>41365</c:v>
                </c:pt>
                <c:pt idx="28">
                  <c:v>41395</c:v>
                </c:pt>
                <c:pt idx="29">
                  <c:v>41426</c:v>
                </c:pt>
                <c:pt idx="30">
                  <c:v>41456</c:v>
                </c:pt>
                <c:pt idx="31">
                  <c:v>41487</c:v>
                </c:pt>
                <c:pt idx="32">
                  <c:v>41518</c:v>
                </c:pt>
                <c:pt idx="33">
                  <c:v>41548</c:v>
                </c:pt>
                <c:pt idx="34">
                  <c:v>41579</c:v>
                </c:pt>
                <c:pt idx="35">
                  <c:v>41609</c:v>
                </c:pt>
                <c:pt idx="36">
                  <c:v>41640</c:v>
                </c:pt>
                <c:pt idx="37">
                  <c:v>41671</c:v>
                </c:pt>
                <c:pt idx="38">
                  <c:v>41699</c:v>
                </c:pt>
                <c:pt idx="39">
                  <c:v>41730</c:v>
                </c:pt>
                <c:pt idx="40">
                  <c:v>41760</c:v>
                </c:pt>
                <c:pt idx="41">
                  <c:v>41791</c:v>
                </c:pt>
                <c:pt idx="42">
                  <c:v>41821</c:v>
                </c:pt>
                <c:pt idx="43">
                  <c:v>41852</c:v>
                </c:pt>
                <c:pt idx="44">
                  <c:v>41883</c:v>
                </c:pt>
                <c:pt idx="45">
                  <c:v>41913</c:v>
                </c:pt>
                <c:pt idx="46">
                  <c:v>41944</c:v>
                </c:pt>
                <c:pt idx="47">
                  <c:v>41974</c:v>
                </c:pt>
              </c:numCache>
            </c:numRef>
          </c:cat>
          <c:val>
            <c:numRef>
              <c:f>S2_Inflation!$Q$234:$Q$281</c:f>
              <c:numCache>
                <c:formatCode>0.00</c:formatCode>
                <c:ptCount val="48"/>
                <c:pt idx="0">
                  <c:v>3.2433845888057311</c:v>
                </c:pt>
                <c:pt idx="1">
                  <c:v>3.2947903767905906</c:v>
                </c:pt>
                <c:pt idx="2">
                  <c:v>4.5257216861074312</c:v>
                </c:pt>
                <c:pt idx="3">
                  <c:v>5.7260869740944242</c:v>
                </c:pt>
                <c:pt idx="4">
                  <c:v>5.9579193187002666</c:v>
                </c:pt>
                <c:pt idx="5">
                  <c:v>5.7039251053913942</c:v>
                </c:pt>
                <c:pt idx="6">
                  <c:v>5.6723150799411926</c:v>
                </c:pt>
                <c:pt idx="7">
                  <c:v>5.7145882332884534</c:v>
                </c:pt>
                <c:pt idx="8">
                  <c:v>6.1682989124012932</c:v>
                </c:pt>
                <c:pt idx="9">
                  <c:v>6.3376601070770811</c:v>
                </c:pt>
                <c:pt idx="10">
                  <c:v>6.2740673670549363</c:v>
                </c:pt>
                <c:pt idx="11">
                  <c:v>6.1998684371157964</c:v>
                </c:pt>
                <c:pt idx="12">
                  <c:v>5.7053772724096063</c:v>
                </c:pt>
                <c:pt idx="13">
                  <c:v>5.4844344115833943</c:v>
                </c:pt>
                <c:pt idx="14">
                  <c:v>4.5762557085841316</c:v>
                </c:pt>
                <c:pt idx="15">
                  <c:v>3.7296516047136796</c:v>
                </c:pt>
                <c:pt idx="16">
                  <c:v>3.492378408601482</c:v>
                </c:pt>
                <c:pt idx="17">
                  <c:v>3.7721435484725729</c:v>
                </c:pt>
                <c:pt idx="18">
                  <c:v>3.6686714739402104</c:v>
                </c:pt>
                <c:pt idx="19">
                  <c:v>3.7723090541401216</c:v>
                </c:pt>
                <c:pt idx="20">
                  <c:v>3.4422838216085383</c:v>
                </c:pt>
                <c:pt idx="21">
                  <c:v>3.2260497025308865</c:v>
                </c:pt>
                <c:pt idx="22">
                  <c:v>3.5040095451526643</c:v>
                </c:pt>
                <c:pt idx="23">
                  <c:v>3.6486403599677475</c:v>
                </c:pt>
                <c:pt idx="24">
                  <c:v>2.9368103425657877</c:v>
                </c:pt>
                <c:pt idx="25">
                  <c:v>1.5302331415951498</c:v>
                </c:pt>
                <c:pt idx="26">
                  <c:v>1.6113113872662232</c:v>
                </c:pt>
                <c:pt idx="27">
                  <c:v>1.5506298038758137</c:v>
                </c:pt>
                <c:pt idx="28">
                  <c:v>1.5405071334407827</c:v>
                </c:pt>
                <c:pt idx="29">
                  <c:v>1.7737005097832492</c:v>
                </c:pt>
                <c:pt idx="30">
                  <c:v>1.3064293027316154</c:v>
                </c:pt>
                <c:pt idx="31">
                  <c:v>1.2659593419594994</c:v>
                </c:pt>
                <c:pt idx="32">
                  <c:v>1.1246110437753254</c:v>
                </c:pt>
                <c:pt idx="33">
                  <c:v>1.0136513708095984</c:v>
                </c:pt>
                <c:pt idx="34">
                  <c:v>0.95336870637501292</c:v>
                </c:pt>
                <c:pt idx="35">
                  <c:v>1.5369723528386947</c:v>
                </c:pt>
                <c:pt idx="36">
                  <c:v>2.1475374301257677</c:v>
                </c:pt>
                <c:pt idx="37">
                  <c:v>3.7072783697505107</c:v>
                </c:pt>
                <c:pt idx="38">
                  <c:v>3.4176510214208644</c:v>
                </c:pt>
                <c:pt idx="39">
                  <c:v>3.788434353436676</c:v>
                </c:pt>
                <c:pt idx="40">
                  <c:v>4.0781438701245953</c:v>
                </c:pt>
                <c:pt idx="41">
                  <c:v>3.9433544827654154</c:v>
                </c:pt>
                <c:pt idx="42">
                  <c:v>4.6312379075986954</c:v>
                </c:pt>
                <c:pt idx="43">
                  <c:v>5.0702939563667115</c:v>
                </c:pt>
                <c:pt idx="44">
                  <c:v>5.3220598364539073</c:v>
                </c:pt>
                <c:pt idx="45">
                  <c:v>5.5744793926826519</c:v>
                </c:pt>
                <c:pt idx="46">
                  <c:v>5.8266477351810897</c:v>
                </c:pt>
                <c:pt idx="47">
                  <c:v>5.3232606485406286</c:v>
                </c:pt>
              </c:numCache>
            </c:numRef>
          </c:val>
          <c:smooth val="0"/>
        </c:ser>
        <c:ser>
          <c:idx val="1"/>
          <c:order val="2"/>
          <c:tx>
            <c:strRef>
              <c:f>S2_Inflation!$R$5</c:f>
              <c:strCache>
                <c:ptCount val="1"/>
                <c:pt idx="0">
                  <c:v>Preços livres</c:v>
                </c:pt>
              </c:strCache>
            </c:strRef>
          </c:tx>
          <c:spPr>
            <a:ln w="28575">
              <a:solidFill>
                <a:srgbClr val="009900"/>
              </a:solidFill>
            </a:ln>
          </c:spPr>
          <c:marker>
            <c:symbol val="none"/>
          </c:marker>
          <c:cat>
            <c:numRef>
              <c:f>S2_Inflation!$E$234:$E$281</c:f>
              <c:numCache>
                <c:formatCode>mmm\-yy</c:formatCode>
                <c:ptCount val="48"/>
                <c:pt idx="0">
                  <c:v>40544</c:v>
                </c:pt>
                <c:pt idx="1">
                  <c:v>40575</c:v>
                </c:pt>
                <c:pt idx="2">
                  <c:v>40603</c:v>
                </c:pt>
                <c:pt idx="3">
                  <c:v>40634</c:v>
                </c:pt>
                <c:pt idx="4">
                  <c:v>40664</c:v>
                </c:pt>
                <c:pt idx="5">
                  <c:v>40695</c:v>
                </c:pt>
                <c:pt idx="6">
                  <c:v>40725</c:v>
                </c:pt>
                <c:pt idx="7">
                  <c:v>40756</c:v>
                </c:pt>
                <c:pt idx="8">
                  <c:v>40787</c:v>
                </c:pt>
                <c:pt idx="9">
                  <c:v>40817</c:v>
                </c:pt>
                <c:pt idx="10">
                  <c:v>40848</c:v>
                </c:pt>
                <c:pt idx="11">
                  <c:v>40878</c:v>
                </c:pt>
                <c:pt idx="12">
                  <c:v>40909</c:v>
                </c:pt>
                <c:pt idx="13">
                  <c:v>40940</c:v>
                </c:pt>
                <c:pt idx="14">
                  <c:v>40969</c:v>
                </c:pt>
                <c:pt idx="15">
                  <c:v>41000</c:v>
                </c:pt>
                <c:pt idx="16">
                  <c:v>41030</c:v>
                </c:pt>
                <c:pt idx="17">
                  <c:v>41061</c:v>
                </c:pt>
                <c:pt idx="18">
                  <c:v>41091</c:v>
                </c:pt>
                <c:pt idx="19">
                  <c:v>41122</c:v>
                </c:pt>
                <c:pt idx="20">
                  <c:v>41153</c:v>
                </c:pt>
                <c:pt idx="21">
                  <c:v>41183</c:v>
                </c:pt>
                <c:pt idx="22">
                  <c:v>41214</c:v>
                </c:pt>
                <c:pt idx="23">
                  <c:v>41244</c:v>
                </c:pt>
                <c:pt idx="24">
                  <c:v>41275</c:v>
                </c:pt>
                <c:pt idx="25">
                  <c:v>41306</c:v>
                </c:pt>
                <c:pt idx="26">
                  <c:v>41334</c:v>
                </c:pt>
                <c:pt idx="27">
                  <c:v>41365</c:v>
                </c:pt>
                <c:pt idx="28">
                  <c:v>41395</c:v>
                </c:pt>
                <c:pt idx="29">
                  <c:v>41426</c:v>
                </c:pt>
                <c:pt idx="30">
                  <c:v>41456</c:v>
                </c:pt>
                <c:pt idx="31">
                  <c:v>41487</c:v>
                </c:pt>
                <c:pt idx="32">
                  <c:v>41518</c:v>
                </c:pt>
                <c:pt idx="33">
                  <c:v>41548</c:v>
                </c:pt>
                <c:pt idx="34">
                  <c:v>41579</c:v>
                </c:pt>
                <c:pt idx="35">
                  <c:v>41609</c:v>
                </c:pt>
                <c:pt idx="36">
                  <c:v>41640</c:v>
                </c:pt>
                <c:pt idx="37">
                  <c:v>41671</c:v>
                </c:pt>
                <c:pt idx="38">
                  <c:v>41699</c:v>
                </c:pt>
                <c:pt idx="39">
                  <c:v>41730</c:v>
                </c:pt>
                <c:pt idx="40">
                  <c:v>41760</c:v>
                </c:pt>
                <c:pt idx="41">
                  <c:v>41791</c:v>
                </c:pt>
                <c:pt idx="42">
                  <c:v>41821</c:v>
                </c:pt>
                <c:pt idx="43">
                  <c:v>41852</c:v>
                </c:pt>
                <c:pt idx="44">
                  <c:v>41883</c:v>
                </c:pt>
                <c:pt idx="45">
                  <c:v>41913</c:v>
                </c:pt>
                <c:pt idx="46">
                  <c:v>41944</c:v>
                </c:pt>
                <c:pt idx="47">
                  <c:v>41974</c:v>
                </c:pt>
              </c:numCache>
            </c:numRef>
          </c:cat>
          <c:val>
            <c:numRef>
              <c:f>S2_Inflation!$R$234:$R$281</c:f>
              <c:numCache>
                <c:formatCode>0.00</c:formatCode>
                <c:ptCount val="48"/>
                <c:pt idx="0">
                  <c:v>7.1661910174855015</c:v>
                </c:pt>
                <c:pt idx="1">
                  <c:v>7.1661910174855459</c:v>
                </c:pt>
                <c:pt idx="2">
                  <c:v>7.0386122186552047</c:v>
                </c:pt>
                <c:pt idx="3">
                  <c:v>6.8367528010716327</c:v>
                </c:pt>
                <c:pt idx="4">
                  <c:v>6.8048517103576511</c:v>
                </c:pt>
                <c:pt idx="5">
                  <c:v>7.1361123809950744</c:v>
                </c:pt>
                <c:pt idx="6">
                  <c:v>7.3828214904026801</c:v>
                </c:pt>
                <c:pt idx="7">
                  <c:v>7.8657544273473157</c:v>
                </c:pt>
                <c:pt idx="8">
                  <c:v>7.7906688783227152</c:v>
                </c:pt>
                <c:pt idx="9">
                  <c:v>7.2353771424723767</c:v>
                </c:pt>
                <c:pt idx="10">
                  <c:v>6.7896243871295781</c:v>
                </c:pt>
                <c:pt idx="11">
                  <c:v>6.6306797189606304</c:v>
                </c:pt>
                <c:pt idx="12">
                  <c:v>6.4190899189428219</c:v>
                </c:pt>
                <c:pt idx="13">
                  <c:v>5.9762481695526004</c:v>
                </c:pt>
                <c:pt idx="14">
                  <c:v>5.4920499756909269</c:v>
                </c:pt>
                <c:pt idx="15">
                  <c:v>5.6284259352856081</c:v>
                </c:pt>
                <c:pt idx="16">
                  <c:v>5.5548099474772572</c:v>
                </c:pt>
                <c:pt idx="17">
                  <c:v>5.3442477891938234</c:v>
                </c:pt>
                <c:pt idx="18">
                  <c:v>5.7651617749662432</c:v>
                </c:pt>
                <c:pt idx="19">
                  <c:v>5.7546389253219088</c:v>
                </c:pt>
                <c:pt idx="20">
                  <c:v>5.9335451708916853</c:v>
                </c:pt>
                <c:pt idx="21">
                  <c:v>6.2289185292649707</c:v>
                </c:pt>
                <c:pt idx="22">
                  <c:v>6.2289185292649929</c:v>
                </c:pt>
                <c:pt idx="23">
                  <c:v>6.5561665143993864</c:v>
                </c:pt>
                <c:pt idx="24">
                  <c:v>7.202346667235493</c:v>
                </c:pt>
                <c:pt idx="25">
                  <c:v>7.8636286783158038</c:v>
                </c:pt>
                <c:pt idx="26">
                  <c:v>8.1972719121042878</c:v>
                </c:pt>
                <c:pt idx="27">
                  <c:v>8.0898160853964498</c:v>
                </c:pt>
                <c:pt idx="28">
                  <c:v>8.11135435700856</c:v>
                </c:pt>
                <c:pt idx="29">
                  <c:v>8.284228799314409</c:v>
                </c:pt>
                <c:pt idx="30">
                  <c:v>7.8640631517994164</c:v>
                </c:pt>
                <c:pt idx="31">
                  <c:v>7.6386755571538734</c:v>
                </c:pt>
                <c:pt idx="32">
                  <c:v>7.3713432614129104</c:v>
                </c:pt>
                <c:pt idx="33">
                  <c:v>7.371343261412866</c:v>
                </c:pt>
                <c:pt idx="34">
                  <c:v>7.3073174156994547</c:v>
                </c:pt>
                <c:pt idx="35">
                  <c:v>7.2860558112976648</c:v>
                </c:pt>
                <c:pt idx="36">
                  <c:v>6.6499724764481183</c:v>
                </c:pt>
                <c:pt idx="37">
                  <c:v>6.2808684482985822</c:v>
                </c:pt>
                <c:pt idx="38">
                  <c:v>6.9891961301882244</c:v>
                </c:pt>
                <c:pt idx="39">
                  <c:v>7.0423769613494613</c:v>
                </c:pt>
                <c:pt idx="40">
                  <c:v>7.074364921393661</c:v>
                </c:pt>
                <c:pt idx="41">
                  <c:v>7.3094114219195649</c:v>
                </c:pt>
                <c:pt idx="42">
                  <c:v>7.073613674088719</c:v>
                </c:pt>
                <c:pt idx="43">
                  <c:v>6.9454968763931646</c:v>
                </c:pt>
                <c:pt idx="44">
                  <c:v>7.1691653789730081</c:v>
                </c:pt>
                <c:pt idx="45">
                  <c:v>6.8818200497543058</c:v>
                </c:pt>
                <c:pt idx="46">
                  <c:v>6.7649047732480483</c:v>
                </c:pt>
                <c:pt idx="47">
                  <c:v>6.7225881245071228</c:v>
                </c:pt>
              </c:numCache>
            </c:numRef>
          </c:val>
          <c:smooth val="0"/>
        </c:ser>
        <c:ser>
          <c:idx val="2"/>
          <c:order val="3"/>
          <c:tx>
            <c:strRef>
              <c:f>S2_Inflation!$T$232</c:f>
              <c:strCache>
                <c:ptCount val="1"/>
                <c:pt idx="0">
                  <c:v>Meta</c:v>
                </c:pt>
              </c:strCache>
            </c:strRef>
          </c:tx>
          <c:spPr>
            <a:ln w="38100">
              <a:solidFill>
                <a:schemeClr val="tx1"/>
              </a:solidFill>
            </a:ln>
          </c:spPr>
          <c:marker>
            <c:symbol val="none"/>
          </c:marker>
          <c:dLbls>
            <c:dLbl>
              <c:idx val="33"/>
              <c:layout>
                <c:manualLayout>
                  <c:x val="0.2528973864327716"/>
                  <c:y val="5.1605993429546197E-3"/>
                </c:manualLayout>
              </c:layout>
              <c:spPr/>
              <c:txPr>
                <a:bodyPr/>
                <a:lstStyle/>
                <a:p>
                  <a:pPr>
                    <a:defRPr sz="1400" b="1"/>
                  </a:pPr>
                  <a:endParaRPr lang="pt-BR"/>
                </a:p>
              </c:tx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S2_Inflation!$E$234:$E$281</c:f>
              <c:numCache>
                <c:formatCode>mmm\-yy</c:formatCode>
                <c:ptCount val="48"/>
                <c:pt idx="0">
                  <c:v>40544</c:v>
                </c:pt>
                <c:pt idx="1">
                  <c:v>40575</c:v>
                </c:pt>
                <c:pt idx="2">
                  <c:v>40603</c:v>
                </c:pt>
                <c:pt idx="3">
                  <c:v>40634</c:v>
                </c:pt>
                <c:pt idx="4">
                  <c:v>40664</c:v>
                </c:pt>
                <c:pt idx="5">
                  <c:v>40695</c:v>
                </c:pt>
                <c:pt idx="6">
                  <c:v>40725</c:v>
                </c:pt>
                <c:pt idx="7">
                  <c:v>40756</c:v>
                </c:pt>
                <c:pt idx="8">
                  <c:v>40787</c:v>
                </c:pt>
                <c:pt idx="9">
                  <c:v>40817</c:v>
                </c:pt>
                <c:pt idx="10">
                  <c:v>40848</c:v>
                </c:pt>
                <c:pt idx="11">
                  <c:v>40878</c:v>
                </c:pt>
                <c:pt idx="12">
                  <c:v>40909</c:v>
                </c:pt>
                <c:pt idx="13">
                  <c:v>40940</c:v>
                </c:pt>
                <c:pt idx="14">
                  <c:v>40969</c:v>
                </c:pt>
                <c:pt idx="15">
                  <c:v>41000</c:v>
                </c:pt>
                <c:pt idx="16">
                  <c:v>41030</c:v>
                </c:pt>
                <c:pt idx="17">
                  <c:v>41061</c:v>
                </c:pt>
                <c:pt idx="18">
                  <c:v>41091</c:v>
                </c:pt>
                <c:pt idx="19">
                  <c:v>41122</c:v>
                </c:pt>
                <c:pt idx="20">
                  <c:v>41153</c:v>
                </c:pt>
                <c:pt idx="21">
                  <c:v>41183</c:v>
                </c:pt>
                <c:pt idx="22">
                  <c:v>41214</c:v>
                </c:pt>
                <c:pt idx="23">
                  <c:v>41244</c:v>
                </c:pt>
                <c:pt idx="24">
                  <c:v>41275</c:v>
                </c:pt>
                <c:pt idx="25">
                  <c:v>41306</c:v>
                </c:pt>
                <c:pt idx="26">
                  <c:v>41334</c:v>
                </c:pt>
                <c:pt idx="27">
                  <c:v>41365</c:v>
                </c:pt>
                <c:pt idx="28">
                  <c:v>41395</c:v>
                </c:pt>
                <c:pt idx="29">
                  <c:v>41426</c:v>
                </c:pt>
                <c:pt idx="30">
                  <c:v>41456</c:v>
                </c:pt>
                <c:pt idx="31">
                  <c:v>41487</c:v>
                </c:pt>
                <c:pt idx="32">
                  <c:v>41518</c:v>
                </c:pt>
                <c:pt idx="33">
                  <c:v>41548</c:v>
                </c:pt>
                <c:pt idx="34">
                  <c:v>41579</c:v>
                </c:pt>
                <c:pt idx="35">
                  <c:v>41609</c:v>
                </c:pt>
                <c:pt idx="36">
                  <c:v>41640</c:v>
                </c:pt>
                <c:pt idx="37">
                  <c:v>41671</c:v>
                </c:pt>
                <c:pt idx="38">
                  <c:v>41699</c:v>
                </c:pt>
                <c:pt idx="39">
                  <c:v>41730</c:v>
                </c:pt>
                <c:pt idx="40">
                  <c:v>41760</c:v>
                </c:pt>
                <c:pt idx="41">
                  <c:v>41791</c:v>
                </c:pt>
                <c:pt idx="42">
                  <c:v>41821</c:v>
                </c:pt>
                <c:pt idx="43">
                  <c:v>41852</c:v>
                </c:pt>
                <c:pt idx="44">
                  <c:v>41883</c:v>
                </c:pt>
                <c:pt idx="45">
                  <c:v>41913</c:v>
                </c:pt>
                <c:pt idx="46">
                  <c:v>41944</c:v>
                </c:pt>
                <c:pt idx="47">
                  <c:v>41974</c:v>
                </c:pt>
              </c:numCache>
            </c:numRef>
          </c:cat>
          <c:val>
            <c:numRef>
              <c:f>S2_Inflation!$T$246:$T$305</c:f>
              <c:numCache>
                <c:formatCode>0.00</c:formatCode>
                <c:ptCount val="60"/>
                <c:pt idx="0">
                  <c:v>4.5</c:v>
                </c:pt>
                <c:pt idx="1">
                  <c:v>4.5</c:v>
                </c:pt>
                <c:pt idx="2">
                  <c:v>4.5</c:v>
                </c:pt>
                <c:pt idx="3">
                  <c:v>4.5</c:v>
                </c:pt>
                <c:pt idx="4">
                  <c:v>4.5</c:v>
                </c:pt>
                <c:pt idx="5">
                  <c:v>4.5</c:v>
                </c:pt>
                <c:pt idx="6">
                  <c:v>4.5</c:v>
                </c:pt>
                <c:pt idx="7">
                  <c:v>4.5</c:v>
                </c:pt>
                <c:pt idx="8">
                  <c:v>4.5</c:v>
                </c:pt>
                <c:pt idx="9">
                  <c:v>4.5</c:v>
                </c:pt>
                <c:pt idx="10">
                  <c:v>4.5</c:v>
                </c:pt>
                <c:pt idx="11">
                  <c:v>4.5</c:v>
                </c:pt>
                <c:pt idx="12">
                  <c:v>4.5</c:v>
                </c:pt>
                <c:pt idx="13">
                  <c:v>4.5</c:v>
                </c:pt>
                <c:pt idx="14">
                  <c:v>4.5</c:v>
                </c:pt>
                <c:pt idx="15">
                  <c:v>4.5</c:v>
                </c:pt>
                <c:pt idx="16">
                  <c:v>4.5</c:v>
                </c:pt>
                <c:pt idx="17">
                  <c:v>4.5</c:v>
                </c:pt>
                <c:pt idx="18">
                  <c:v>4.5</c:v>
                </c:pt>
                <c:pt idx="19">
                  <c:v>4.5</c:v>
                </c:pt>
                <c:pt idx="20">
                  <c:v>4.5</c:v>
                </c:pt>
                <c:pt idx="21">
                  <c:v>4.5</c:v>
                </c:pt>
                <c:pt idx="22">
                  <c:v>4.5</c:v>
                </c:pt>
                <c:pt idx="23">
                  <c:v>4.5</c:v>
                </c:pt>
                <c:pt idx="24">
                  <c:v>4.5</c:v>
                </c:pt>
                <c:pt idx="25">
                  <c:v>4.5</c:v>
                </c:pt>
                <c:pt idx="26">
                  <c:v>4.5</c:v>
                </c:pt>
                <c:pt idx="27">
                  <c:v>4.5</c:v>
                </c:pt>
                <c:pt idx="28">
                  <c:v>4.5</c:v>
                </c:pt>
                <c:pt idx="29">
                  <c:v>4.5</c:v>
                </c:pt>
                <c:pt idx="30">
                  <c:v>4.5</c:v>
                </c:pt>
                <c:pt idx="31">
                  <c:v>4.5</c:v>
                </c:pt>
                <c:pt idx="32">
                  <c:v>4.5</c:v>
                </c:pt>
                <c:pt idx="33">
                  <c:v>4.5</c:v>
                </c:pt>
                <c:pt idx="34">
                  <c:v>4.5</c:v>
                </c:pt>
                <c:pt idx="35">
                  <c:v>4.5</c:v>
                </c:pt>
                <c:pt idx="36">
                  <c:v>4.5</c:v>
                </c:pt>
                <c:pt idx="37">
                  <c:v>4.5</c:v>
                </c:pt>
                <c:pt idx="38">
                  <c:v>4.5</c:v>
                </c:pt>
                <c:pt idx="39">
                  <c:v>4.5</c:v>
                </c:pt>
                <c:pt idx="40">
                  <c:v>4.5</c:v>
                </c:pt>
                <c:pt idx="41">
                  <c:v>4.5</c:v>
                </c:pt>
                <c:pt idx="42">
                  <c:v>4.5</c:v>
                </c:pt>
                <c:pt idx="43">
                  <c:v>4.5</c:v>
                </c:pt>
                <c:pt idx="44">
                  <c:v>4.5</c:v>
                </c:pt>
                <c:pt idx="45">
                  <c:v>4.5</c:v>
                </c:pt>
                <c:pt idx="46">
                  <c:v>4.5</c:v>
                </c:pt>
                <c:pt idx="47">
                  <c:v>4.5</c:v>
                </c:pt>
                <c:pt idx="48">
                  <c:v>4.5</c:v>
                </c:pt>
                <c:pt idx="49">
                  <c:v>4.5</c:v>
                </c:pt>
                <c:pt idx="50">
                  <c:v>4.5</c:v>
                </c:pt>
                <c:pt idx="51">
                  <c:v>4.5</c:v>
                </c:pt>
                <c:pt idx="52">
                  <c:v>4.5</c:v>
                </c:pt>
                <c:pt idx="53">
                  <c:v>4.5</c:v>
                </c:pt>
                <c:pt idx="54">
                  <c:v>4.5</c:v>
                </c:pt>
                <c:pt idx="55">
                  <c:v>4.5</c:v>
                </c:pt>
                <c:pt idx="56">
                  <c:v>4.5</c:v>
                </c:pt>
                <c:pt idx="57">
                  <c:v>4.5</c:v>
                </c:pt>
                <c:pt idx="58">
                  <c:v>4.5</c:v>
                </c:pt>
                <c:pt idx="59">
                  <c:v>4.5</c:v>
                </c:pt>
              </c:numCache>
            </c:numRef>
          </c:val>
          <c:smooth val="0"/>
        </c:ser>
        <c:ser>
          <c:idx val="3"/>
          <c:order val="4"/>
          <c:tx>
            <c:strRef>
              <c:f>S2_Inflation!$U$232</c:f>
              <c:strCache>
                <c:ptCount val="1"/>
                <c:pt idx="0">
                  <c:v>Bandas</c:v>
                </c:pt>
              </c:strCache>
            </c:strRef>
          </c:tx>
          <c:spPr>
            <a:ln w="25400">
              <a:solidFill>
                <a:schemeClr val="tx1">
                  <a:lumMod val="95000"/>
                  <a:lumOff val="5000"/>
                </a:schemeClr>
              </a:solidFill>
              <a:prstDash val="sysDash"/>
            </a:ln>
          </c:spPr>
          <c:marker>
            <c:symbol val="none"/>
          </c:marker>
          <c:dLbls>
            <c:dLbl>
              <c:idx val="47"/>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S2_Inflation!$E$234:$E$281</c:f>
              <c:numCache>
                <c:formatCode>mmm\-yy</c:formatCode>
                <c:ptCount val="48"/>
                <c:pt idx="0">
                  <c:v>40544</c:v>
                </c:pt>
                <c:pt idx="1">
                  <c:v>40575</c:v>
                </c:pt>
                <c:pt idx="2">
                  <c:v>40603</c:v>
                </c:pt>
                <c:pt idx="3">
                  <c:v>40634</c:v>
                </c:pt>
                <c:pt idx="4">
                  <c:v>40664</c:v>
                </c:pt>
                <c:pt idx="5">
                  <c:v>40695</c:v>
                </c:pt>
                <c:pt idx="6">
                  <c:v>40725</c:v>
                </c:pt>
                <c:pt idx="7">
                  <c:v>40756</c:v>
                </c:pt>
                <c:pt idx="8">
                  <c:v>40787</c:v>
                </c:pt>
                <c:pt idx="9">
                  <c:v>40817</c:v>
                </c:pt>
                <c:pt idx="10">
                  <c:v>40848</c:v>
                </c:pt>
                <c:pt idx="11">
                  <c:v>40878</c:v>
                </c:pt>
                <c:pt idx="12">
                  <c:v>40909</c:v>
                </c:pt>
                <c:pt idx="13">
                  <c:v>40940</c:v>
                </c:pt>
                <c:pt idx="14">
                  <c:v>40969</c:v>
                </c:pt>
                <c:pt idx="15">
                  <c:v>41000</c:v>
                </c:pt>
                <c:pt idx="16">
                  <c:v>41030</c:v>
                </c:pt>
                <c:pt idx="17">
                  <c:v>41061</c:v>
                </c:pt>
                <c:pt idx="18">
                  <c:v>41091</c:v>
                </c:pt>
                <c:pt idx="19">
                  <c:v>41122</c:v>
                </c:pt>
                <c:pt idx="20">
                  <c:v>41153</c:v>
                </c:pt>
                <c:pt idx="21">
                  <c:v>41183</c:v>
                </c:pt>
                <c:pt idx="22">
                  <c:v>41214</c:v>
                </c:pt>
                <c:pt idx="23">
                  <c:v>41244</c:v>
                </c:pt>
                <c:pt idx="24">
                  <c:v>41275</c:v>
                </c:pt>
                <c:pt idx="25">
                  <c:v>41306</c:v>
                </c:pt>
                <c:pt idx="26">
                  <c:v>41334</c:v>
                </c:pt>
                <c:pt idx="27">
                  <c:v>41365</c:v>
                </c:pt>
                <c:pt idx="28">
                  <c:v>41395</c:v>
                </c:pt>
                <c:pt idx="29">
                  <c:v>41426</c:v>
                </c:pt>
                <c:pt idx="30">
                  <c:v>41456</c:v>
                </c:pt>
                <c:pt idx="31">
                  <c:v>41487</c:v>
                </c:pt>
                <c:pt idx="32">
                  <c:v>41518</c:v>
                </c:pt>
                <c:pt idx="33">
                  <c:v>41548</c:v>
                </c:pt>
                <c:pt idx="34">
                  <c:v>41579</c:v>
                </c:pt>
                <c:pt idx="35">
                  <c:v>41609</c:v>
                </c:pt>
                <c:pt idx="36">
                  <c:v>41640</c:v>
                </c:pt>
                <c:pt idx="37">
                  <c:v>41671</c:v>
                </c:pt>
                <c:pt idx="38">
                  <c:v>41699</c:v>
                </c:pt>
                <c:pt idx="39">
                  <c:v>41730</c:v>
                </c:pt>
                <c:pt idx="40">
                  <c:v>41760</c:v>
                </c:pt>
                <c:pt idx="41">
                  <c:v>41791</c:v>
                </c:pt>
                <c:pt idx="42">
                  <c:v>41821</c:v>
                </c:pt>
                <c:pt idx="43">
                  <c:v>41852</c:v>
                </c:pt>
                <c:pt idx="44">
                  <c:v>41883</c:v>
                </c:pt>
                <c:pt idx="45">
                  <c:v>41913</c:v>
                </c:pt>
                <c:pt idx="46">
                  <c:v>41944</c:v>
                </c:pt>
                <c:pt idx="47">
                  <c:v>41974</c:v>
                </c:pt>
              </c:numCache>
            </c:numRef>
          </c:cat>
          <c:val>
            <c:numRef>
              <c:f>S2_Inflation!$U$246:$U$305</c:f>
              <c:numCache>
                <c:formatCode>0.00</c:formatCode>
                <c:ptCount val="60"/>
                <c:pt idx="0">
                  <c:v>2.5</c:v>
                </c:pt>
                <c:pt idx="1">
                  <c:v>2.5</c:v>
                </c:pt>
                <c:pt idx="2">
                  <c:v>2.5</c:v>
                </c:pt>
                <c:pt idx="3">
                  <c:v>2.5</c:v>
                </c:pt>
                <c:pt idx="4">
                  <c:v>2.5</c:v>
                </c:pt>
                <c:pt idx="5">
                  <c:v>2.5</c:v>
                </c:pt>
                <c:pt idx="6">
                  <c:v>2.5</c:v>
                </c:pt>
                <c:pt idx="7">
                  <c:v>2.5</c:v>
                </c:pt>
                <c:pt idx="8">
                  <c:v>2.5</c:v>
                </c:pt>
                <c:pt idx="9">
                  <c:v>2.5</c:v>
                </c:pt>
                <c:pt idx="10">
                  <c:v>2.5</c:v>
                </c:pt>
                <c:pt idx="11">
                  <c:v>2.5</c:v>
                </c:pt>
                <c:pt idx="12">
                  <c:v>2.5</c:v>
                </c:pt>
                <c:pt idx="13">
                  <c:v>2.5</c:v>
                </c:pt>
                <c:pt idx="14">
                  <c:v>2.5</c:v>
                </c:pt>
                <c:pt idx="15">
                  <c:v>2.5</c:v>
                </c:pt>
                <c:pt idx="16">
                  <c:v>2.5</c:v>
                </c:pt>
                <c:pt idx="17">
                  <c:v>2.5</c:v>
                </c:pt>
                <c:pt idx="18">
                  <c:v>2.5</c:v>
                </c:pt>
                <c:pt idx="19">
                  <c:v>2.5</c:v>
                </c:pt>
                <c:pt idx="20">
                  <c:v>2.5</c:v>
                </c:pt>
                <c:pt idx="21">
                  <c:v>2.5</c:v>
                </c:pt>
                <c:pt idx="22">
                  <c:v>2.5</c:v>
                </c:pt>
                <c:pt idx="23">
                  <c:v>2.5</c:v>
                </c:pt>
                <c:pt idx="24">
                  <c:v>2.5</c:v>
                </c:pt>
                <c:pt idx="25">
                  <c:v>2.5</c:v>
                </c:pt>
                <c:pt idx="26">
                  <c:v>2.5</c:v>
                </c:pt>
                <c:pt idx="27">
                  <c:v>2.5</c:v>
                </c:pt>
                <c:pt idx="28">
                  <c:v>2.5</c:v>
                </c:pt>
                <c:pt idx="29">
                  <c:v>2.5</c:v>
                </c:pt>
                <c:pt idx="30">
                  <c:v>2.5</c:v>
                </c:pt>
                <c:pt idx="31">
                  <c:v>2.5</c:v>
                </c:pt>
                <c:pt idx="32">
                  <c:v>2.5</c:v>
                </c:pt>
                <c:pt idx="33">
                  <c:v>2.5</c:v>
                </c:pt>
                <c:pt idx="34">
                  <c:v>2.5</c:v>
                </c:pt>
                <c:pt idx="35">
                  <c:v>2.5</c:v>
                </c:pt>
                <c:pt idx="36">
                  <c:v>2.5</c:v>
                </c:pt>
                <c:pt idx="37">
                  <c:v>2.5</c:v>
                </c:pt>
                <c:pt idx="38">
                  <c:v>2.5</c:v>
                </c:pt>
                <c:pt idx="39">
                  <c:v>2.5</c:v>
                </c:pt>
                <c:pt idx="40">
                  <c:v>2.5</c:v>
                </c:pt>
                <c:pt idx="41">
                  <c:v>2.5</c:v>
                </c:pt>
                <c:pt idx="42">
                  <c:v>2.5</c:v>
                </c:pt>
                <c:pt idx="43">
                  <c:v>2.5</c:v>
                </c:pt>
                <c:pt idx="44">
                  <c:v>2.5</c:v>
                </c:pt>
                <c:pt idx="45">
                  <c:v>2.5</c:v>
                </c:pt>
                <c:pt idx="46">
                  <c:v>2.5</c:v>
                </c:pt>
                <c:pt idx="47">
                  <c:v>2.5</c:v>
                </c:pt>
                <c:pt idx="48">
                  <c:v>2.5</c:v>
                </c:pt>
                <c:pt idx="49">
                  <c:v>2.5</c:v>
                </c:pt>
                <c:pt idx="50">
                  <c:v>2.5</c:v>
                </c:pt>
                <c:pt idx="51">
                  <c:v>2.5</c:v>
                </c:pt>
                <c:pt idx="52">
                  <c:v>2.5</c:v>
                </c:pt>
                <c:pt idx="53">
                  <c:v>2.5</c:v>
                </c:pt>
                <c:pt idx="54">
                  <c:v>2.5</c:v>
                </c:pt>
                <c:pt idx="55">
                  <c:v>2.5</c:v>
                </c:pt>
                <c:pt idx="56">
                  <c:v>2.5</c:v>
                </c:pt>
                <c:pt idx="57">
                  <c:v>2.5</c:v>
                </c:pt>
                <c:pt idx="58">
                  <c:v>2.5</c:v>
                </c:pt>
                <c:pt idx="59">
                  <c:v>2.5</c:v>
                </c:pt>
              </c:numCache>
            </c:numRef>
          </c:val>
          <c:smooth val="0"/>
        </c:ser>
        <c:ser>
          <c:idx val="4"/>
          <c:order val="5"/>
          <c:tx>
            <c:v>Upper Limit</c:v>
          </c:tx>
          <c:spPr>
            <a:ln w="28575">
              <a:solidFill>
                <a:schemeClr val="tx1">
                  <a:lumMod val="95000"/>
                  <a:lumOff val="5000"/>
                </a:schemeClr>
              </a:solidFill>
              <a:prstDash val="sysDash"/>
            </a:ln>
          </c:spPr>
          <c:marker>
            <c:symbol val="none"/>
          </c:marker>
          <c:dLbls>
            <c:dLbl>
              <c:idx val="47"/>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400"/>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S2_Inflation!$E$234:$E$281</c:f>
              <c:numCache>
                <c:formatCode>mmm\-yy</c:formatCode>
                <c:ptCount val="48"/>
                <c:pt idx="0">
                  <c:v>40544</c:v>
                </c:pt>
                <c:pt idx="1">
                  <c:v>40575</c:v>
                </c:pt>
                <c:pt idx="2">
                  <c:v>40603</c:v>
                </c:pt>
                <c:pt idx="3">
                  <c:v>40634</c:v>
                </c:pt>
                <c:pt idx="4">
                  <c:v>40664</c:v>
                </c:pt>
                <c:pt idx="5">
                  <c:v>40695</c:v>
                </c:pt>
                <c:pt idx="6">
                  <c:v>40725</c:v>
                </c:pt>
                <c:pt idx="7">
                  <c:v>40756</c:v>
                </c:pt>
                <c:pt idx="8">
                  <c:v>40787</c:v>
                </c:pt>
                <c:pt idx="9">
                  <c:v>40817</c:v>
                </c:pt>
                <c:pt idx="10">
                  <c:v>40848</c:v>
                </c:pt>
                <c:pt idx="11">
                  <c:v>40878</c:v>
                </c:pt>
                <c:pt idx="12">
                  <c:v>40909</c:v>
                </c:pt>
                <c:pt idx="13">
                  <c:v>40940</c:v>
                </c:pt>
                <c:pt idx="14">
                  <c:v>40969</c:v>
                </c:pt>
                <c:pt idx="15">
                  <c:v>41000</c:v>
                </c:pt>
                <c:pt idx="16">
                  <c:v>41030</c:v>
                </c:pt>
                <c:pt idx="17">
                  <c:v>41061</c:v>
                </c:pt>
                <c:pt idx="18">
                  <c:v>41091</c:v>
                </c:pt>
                <c:pt idx="19">
                  <c:v>41122</c:v>
                </c:pt>
                <c:pt idx="20">
                  <c:v>41153</c:v>
                </c:pt>
                <c:pt idx="21">
                  <c:v>41183</c:v>
                </c:pt>
                <c:pt idx="22">
                  <c:v>41214</c:v>
                </c:pt>
                <c:pt idx="23">
                  <c:v>41244</c:v>
                </c:pt>
                <c:pt idx="24">
                  <c:v>41275</c:v>
                </c:pt>
                <c:pt idx="25">
                  <c:v>41306</c:v>
                </c:pt>
                <c:pt idx="26">
                  <c:v>41334</c:v>
                </c:pt>
                <c:pt idx="27">
                  <c:v>41365</c:v>
                </c:pt>
                <c:pt idx="28">
                  <c:v>41395</c:v>
                </c:pt>
                <c:pt idx="29">
                  <c:v>41426</c:v>
                </c:pt>
                <c:pt idx="30">
                  <c:v>41456</c:v>
                </c:pt>
                <c:pt idx="31">
                  <c:v>41487</c:v>
                </c:pt>
                <c:pt idx="32">
                  <c:v>41518</c:v>
                </c:pt>
                <c:pt idx="33">
                  <c:v>41548</c:v>
                </c:pt>
                <c:pt idx="34">
                  <c:v>41579</c:v>
                </c:pt>
                <c:pt idx="35">
                  <c:v>41609</c:v>
                </c:pt>
                <c:pt idx="36">
                  <c:v>41640</c:v>
                </c:pt>
                <c:pt idx="37">
                  <c:v>41671</c:v>
                </c:pt>
                <c:pt idx="38">
                  <c:v>41699</c:v>
                </c:pt>
                <c:pt idx="39">
                  <c:v>41730</c:v>
                </c:pt>
                <c:pt idx="40">
                  <c:v>41760</c:v>
                </c:pt>
                <c:pt idx="41">
                  <c:v>41791</c:v>
                </c:pt>
                <c:pt idx="42">
                  <c:v>41821</c:v>
                </c:pt>
                <c:pt idx="43">
                  <c:v>41852</c:v>
                </c:pt>
                <c:pt idx="44">
                  <c:v>41883</c:v>
                </c:pt>
                <c:pt idx="45">
                  <c:v>41913</c:v>
                </c:pt>
                <c:pt idx="46">
                  <c:v>41944</c:v>
                </c:pt>
                <c:pt idx="47">
                  <c:v>41974</c:v>
                </c:pt>
              </c:numCache>
            </c:numRef>
          </c:cat>
          <c:val>
            <c:numRef>
              <c:f>S2_Inflation!$V$246:$V$305</c:f>
              <c:numCache>
                <c:formatCode>0.00</c:formatCode>
                <c:ptCount val="60"/>
                <c:pt idx="0">
                  <c:v>6.5</c:v>
                </c:pt>
                <c:pt idx="1">
                  <c:v>6.5</c:v>
                </c:pt>
                <c:pt idx="2">
                  <c:v>6.5</c:v>
                </c:pt>
                <c:pt idx="3">
                  <c:v>6.5</c:v>
                </c:pt>
                <c:pt idx="4">
                  <c:v>6.5</c:v>
                </c:pt>
                <c:pt idx="5">
                  <c:v>6.5</c:v>
                </c:pt>
                <c:pt idx="6">
                  <c:v>6.5</c:v>
                </c:pt>
                <c:pt idx="7">
                  <c:v>6.5</c:v>
                </c:pt>
                <c:pt idx="8">
                  <c:v>6.5</c:v>
                </c:pt>
                <c:pt idx="9">
                  <c:v>6.5</c:v>
                </c:pt>
                <c:pt idx="10">
                  <c:v>6.5</c:v>
                </c:pt>
                <c:pt idx="11">
                  <c:v>6.5</c:v>
                </c:pt>
                <c:pt idx="12">
                  <c:v>6.5</c:v>
                </c:pt>
                <c:pt idx="13">
                  <c:v>6.5</c:v>
                </c:pt>
                <c:pt idx="14">
                  <c:v>6.5</c:v>
                </c:pt>
                <c:pt idx="15">
                  <c:v>6.5</c:v>
                </c:pt>
                <c:pt idx="16">
                  <c:v>6.5</c:v>
                </c:pt>
                <c:pt idx="17">
                  <c:v>6.5</c:v>
                </c:pt>
                <c:pt idx="18">
                  <c:v>6.5</c:v>
                </c:pt>
                <c:pt idx="19">
                  <c:v>6.5</c:v>
                </c:pt>
                <c:pt idx="20">
                  <c:v>6.5</c:v>
                </c:pt>
                <c:pt idx="21">
                  <c:v>6.5</c:v>
                </c:pt>
                <c:pt idx="22">
                  <c:v>6.5</c:v>
                </c:pt>
                <c:pt idx="23">
                  <c:v>6.5</c:v>
                </c:pt>
                <c:pt idx="24">
                  <c:v>6.5</c:v>
                </c:pt>
                <c:pt idx="25">
                  <c:v>6.5</c:v>
                </c:pt>
                <c:pt idx="26">
                  <c:v>6.5</c:v>
                </c:pt>
                <c:pt idx="27">
                  <c:v>6.5</c:v>
                </c:pt>
                <c:pt idx="28">
                  <c:v>6.5</c:v>
                </c:pt>
                <c:pt idx="29">
                  <c:v>6.5</c:v>
                </c:pt>
                <c:pt idx="30">
                  <c:v>6.5</c:v>
                </c:pt>
                <c:pt idx="31">
                  <c:v>6.5</c:v>
                </c:pt>
                <c:pt idx="32">
                  <c:v>6.5</c:v>
                </c:pt>
                <c:pt idx="33">
                  <c:v>6.5</c:v>
                </c:pt>
                <c:pt idx="34">
                  <c:v>6.5</c:v>
                </c:pt>
                <c:pt idx="35">
                  <c:v>6.5</c:v>
                </c:pt>
                <c:pt idx="36">
                  <c:v>6.5</c:v>
                </c:pt>
                <c:pt idx="37">
                  <c:v>6.5</c:v>
                </c:pt>
                <c:pt idx="38">
                  <c:v>6.5</c:v>
                </c:pt>
                <c:pt idx="39">
                  <c:v>6.5</c:v>
                </c:pt>
                <c:pt idx="40">
                  <c:v>6.5</c:v>
                </c:pt>
                <c:pt idx="41">
                  <c:v>6.5</c:v>
                </c:pt>
                <c:pt idx="42">
                  <c:v>6.5</c:v>
                </c:pt>
                <c:pt idx="43">
                  <c:v>6.5</c:v>
                </c:pt>
                <c:pt idx="44">
                  <c:v>6.5</c:v>
                </c:pt>
                <c:pt idx="45">
                  <c:v>6.5</c:v>
                </c:pt>
                <c:pt idx="46">
                  <c:v>6.5</c:v>
                </c:pt>
                <c:pt idx="47">
                  <c:v>6.5</c:v>
                </c:pt>
                <c:pt idx="48">
                  <c:v>6.5</c:v>
                </c:pt>
                <c:pt idx="49">
                  <c:v>6.5</c:v>
                </c:pt>
                <c:pt idx="50">
                  <c:v>6.5</c:v>
                </c:pt>
                <c:pt idx="51">
                  <c:v>6.5</c:v>
                </c:pt>
                <c:pt idx="52">
                  <c:v>6.5</c:v>
                </c:pt>
                <c:pt idx="53">
                  <c:v>6.5</c:v>
                </c:pt>
                <c:pt idx="54">
                  <c:v>6.5</c:v>
                </c:pt>
                <c:pt idx="55">
                  <c:v>6.5</c:v>
                </c:pt>
                <c:pt idx="56">
                  <c:v>6.5</c:v>
                </c:pt>
                <c:pt idx="57">
                  <c:v>6.5</c:v>
                </c:pt>
                <c:pt idx="58">
                  <c:v>6.5</c:v>
                </c:pt>
                <c:pt idx="59">
                  <c:v>6.5</c:v>
                </c:pt>
              </c:numCache>
            </c:numRef>
          </c:val>
          <c:smooth val="0"/>
        </c:ser>
        <c:dLbls>
          <c:showLegendKey val="0"/>
          <c:showVal val="0"/>
          <c:showCatName val="0"/>
          <c:showSerName val="0"/>
          <c:showPercent val="0"/>
          <c:showBubbleSize val="0"/>
        </c:dLbls>
        <c:smooth val="0"/>
        <c:axId val="250766360"/>
        <c:axId val="250766752"/>
      </c:lineChart>
      <c:dateAx>
        <c:axId val="250766360"/>
        <c:scaling>
          <c:orientation val="minMax"/>
        </c:scaling>
        <c:delete val="0"/>
        <c:axPos val="b"/>
        <c:numFmt formatCode="[$-416]mmm\-yy;@" sourceLinked="0"/>
        <c:majorTickMark val="out"/>
        <c:minorTickMark val="none"/>
        <c:tickLblPos val="nextTo"/>
        <c:txPr>
          <a:bodyPr rot="-5400000" vert="horz"/>
          <a:lstStyle/>
          <a:p>
            <a:pPr algn="ctr">
              <a:defRPr lang="pt-BR" sz="1200" b="1" i="0" u="none" strike="noStrike" kern="1200" baseline="0">
                <a:solidFill>
                  <a:schemeClr val="tx2">
                    <a:lumMod val="75000"/>
                  </a:schemeClr>
                </a:solidFill>
                <a:latin typeface="+mn-lt"/>
                <a:ea typeface="+mn-ea"/>
                <a:cs typeface="+mn-cs"/>
              </a:defRPr>
            </a:pPr>
            <a:endParaRPr lang="pt-BR"/>
          </a:p>
        </c:txPr>
        <c:crossAx val="250766752"/>
        <c:crosses val="autoZero"/>
        <c:auto val="1"/>
        <c:lblOffset val="100"/>
        <c:baseTimeUnit val="months"/>
        <c:majorUnit val="3"/>
        <c:majorTimeUnit val="months"/>
        <c:minorUnit val="12"/>
        <c:minorTimeUnit val="years"/>
      </c:dateAx>
      <c:valAx>
        <c:axId val="250766752"/>
        <c:scaling>
          <c:orientation val="minMax"/>
          <c:min val="0"/>
        </c:scaling>
        <c:delete val="0"/>
        <c:axPos val="l"/>
        <c:title>
          <c:tx>
            <c:rich>
              <a:bodyPr rot="-5400000" vert="horz"/>
              <a:lstStyle/>
              <a:p>
                <a:pPr>
                  <a:defRPr sz="1200" b="1">
                    <a:solidFill>
                      <a:schemeClr val="tx2">
                        <a:lumMod val="75000"/>
                      </a:schemeClr>
                    </a:solidFill>
                  </a:defRPr>
                </a:pPr>
                <a:r>
                  <a:rPr lang="en-GB" sz="1200" b="1">
                    <a:solidFill>
                      <a:schemeClr val="tx2">
                        <a:lumMod val="75000"/>
                      </a:schemeClr>
                    </a:solidFill>
                  </a:rPr>
                  <a:t>%, Acumulado em 12 meses</a:t>
                </a:r>
              </a:p>
            </c:rich>
          </c:tx>
          <c:layout>
            <c:manualLayout>
              <c:xMode val="edge"/>
              <c:yMode val="edge"/>
              <c:x val="6.5639860584973632E-3"/>
              <c:y val="0.2327376229452614"/>
            </c:manualLayout>
          </c:layout>
          <c:overlay val="0"/>
        </c:title>
        <c:numFmt formatCode="0" sourceLinked="0"/>
        <c:majorTickMark val="out"/>
        <c:minorTickMark val="none"/>
        <c:tickLblPos val="nextTo"/>
        <c:spPr>
          <a:ln>
            <a:noFill/>
          </a:ln>
        </c:spPr>
        <c:txPr>
          <a:bodyPr/>
          <a:lstStyle/>
          <a:p>
            <a:pPr>
              <a:defRPr sz="1400" b="1">
                <a:solidFill>
                  <a:schemeClr val="tx2">
                    <a:lumMod val="75000"/>
                  </a:schemeClr>
                </a:solidFill>
              </a:defRPr>
            </a:pPr>
            <a:endParaRPr lang="pt-BR"/>
          </a:p>
        </c:txPr>
        <c:crossAx val="250766360"/>
        <c:crosses val="autoZero"/>
        <c:crossBetween val="between"/>
      </c:valAx>
    </c:plotArea>
    <c:legend>
      <c:legendPos val="b"/>
      <c:legendEntry>
        <c:idx val="5"/>
        <c:delete val="1"/>
      </c:legendEntry>
      <c:layout/>
      <c:overlay val="0"/>
      <c:txPr>
        <a:bodyPr/>
        <a:lstStyle/>
        <a:p>
          <a:pPr>
            <a:defRPr sz="1400" b="1">
              <a:solidFill>
                <a:schemeClr val="tx2">
                  <a:lumMod val="75000"/>
                </a:schemeClr>
              </a:solidFill>
            </a:defRPr>
          </a:pPr>
          <a:endParaRPr lang="pt-BR"/>
        </a:p>
      </c:txPr>
    </c:legend>
    <c:plotVisOnly val="1"/>
    <c:dispBlanksAs val="gap"/>
    <c:showDLblsOverMax val="0"/>
  </c:chart>
  <c:spPr>
    <a:noFill/>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2016</a:t>
            </a:r>
          </a:p>
        </c:rich>
      </c:tx>
      <c:layout/>
      <c:overlay val="0"/>
    </c:title>
    <c:autoTitleDeleted val="0"/>
    <c:plotArea>
      <c:layout>
        <c:manualLayout>
          <c:layoutTarget val="inner"/>
          <c:xMode val="edge"/>
          <c:yMode val="edge"/>
          <c:x val="0.15198862642169728"/>
          <c:y val="0.18452073701212685"/>
          <c:w val="0.81745581802274714"/>
          <c:h val="0.58800432430584637"/>
        </c:manualLayout>
      </c:layout>
      <c:lineChart>
        <c:grouping val="standard"/>
        <c:varyColors val="0"/>
        <c:ser>
          <c:idx val="0"/>
          <c:order val="0"/>
          <c:tx>
            <c:strRef>
              <c:f>Plan4!$L$88</c:f>
              <c:strCache>
                <c:ptCount val="1"/>
                <c:pt idx="0">
                  <c:v>Monitorados</c:v>
                </c:pt>
              </c:strCache>
            </c:strRef>
          </c:tx>
          <c:spPr>
            <a:ln>
              <a:solidFill>
                <a:srgbClr val="00B0F0"/>
              </a:solidFill>
              <a:prstDash val="sysDash"/>
            </a:ln>
          </c:spPr>
          <c:marker>
            <c:symbol val="none"/>
          </c:marker>
          <c:dPt>
            <c:idx val="0"/>
            <c:marker>
              <c:symbol val="circle"/>
              <c:size val="28"/>
              <c:spPr>
                <a:solidFill>
                  <a:srgbClr val="00B0F0"/>
                </a:solidFill>
                <a:ln>
                  <a:solidFill>
                    <a:srgbClr val="00B0F0"/>
                  </a:solidFill>
                  <a:prstDash val="sysDash"/>
                </a:ln>
              </c:spPr>
            </c:marker>
            <c:bubble3D val="0"/>
          </c:dPt>
          <c:dPt>
            <c:idx val="7"/>
            <c:bubble3D val="0"/>
          </c:dPt>
          <c:dPt>
            <c:idx val="8"/>
            <c:marker>
              <c:symbol val="circle"/>
              <c:size val="28"/>
              <c:spPr>
                <a:solidFill>
                  <a:srgbClr val="00B0F0"/>
                </a:solidFill>
              </c:spPr>
            </c:marker>
            <c:bubble3D val="0"/>
          </c:dPt>
          <c:dLbls>
            <c:dLbl>
              <c:idx val="0"/>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7"/>
              <c:spPr>
                <a:noFill/>
              </c:spPr>
              <c:txPr>
                <a:bodyPr/>
                <a:lstStyle/>
                <a:p>
                  <a:pPr>
                    <a:defRPr b="1"/>
                  </a:pPr>
                  <a:endParaRPr lang="pt-BR"/>
                </a:p>
              </c:txPr>
              <c:dLblPos val="ctr"/>
              <c:showLegendKey val="0"/>
              <c:showVal val="0"/>
              <c:showCatName val="0"/>
              <c:showSerName val="0"/>
              <c:showPercent val="0"/>
              <c:showBubbleSize val="0"/>
            </c:dLbl>
            <c:dLbl>
              <c:idx val="8"/>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pPr>
                <a:endParaRPr lang="pt-BR"/>
              </a:p>
            </c:txPr>
            <c:dLblPos val="ctr"/>
            <c:showLegendKey val="0"/>
            <c:showVal val="0"/>
            <c:showCatName val="0"/>
            <c:showSerName val="0"/>
            <c:showPercent val="0"/>
            <c:showBubbleSize val="0"/>
            <c:extLst>
              <c:ext xmlns:c15="http://schemas.microsoft.com/office/drawing/2012/chart" uri="{CE6537A1-D6FC-4f65-9D91-7224C49458BB}">
                <c15:showLeaderLines val="0"/>
              </c:ext>
            </c:extLst>
          </c:dLbls>
          <c:cat>
            <c:numRef>
              <c:f>Plan4!$K$89:$K$97</c:f>
              <c:numCache>
                <c:formatCode>mmm\-yy</c:formatCode>
                <c:ptCount val="9"/>
                <c:pt idx="0">
                  <c:v>42005</c:v>
                </c:pt>
                <c:pt idx="1">
                  <c:v>42036</c:v>
                </c:pt>
                <c:pt idx="2">
                  <c:v>42064</c:v>
                </c:pt>
                <c:pt idx="3">
                  <c:v>42095</c:v>
                </c:pt>
                <c:pt idx="4">
                  <c:v>42125</c:v>
                </c:pt>
                <c:pt idx="5">
                  <c:v>42156</c:v>
                </c:pt>
                <c:pt idx="6">
                  <c:v>42186</c:v>
                </c:pt>
                <c:pt idx="7">
                  <c:v>42217</c:v>
                </c:pt>
                <c:pt idx="8">
                  <c:v>42248</c:v>
                </c:pt>
              </c:numCache>
            </c:numRef>
          </c:cat>
          <c:val>
            <c:numRef>
              <c:f>Plan4!$L$89:$L$97</c:f>
              <c:numCache>
                <c:formatCode>0.00</c:formatCode>
                <c:ptCount val="9"/>
                <c:pt idx="0">
                  <c:v>6</c:v>
                </c:pt>
                <c:pt idx="1">
                  <c:v>5.9850000000000003</c:v>
                </c:pt>
                <c:pt idx="2">
                  <c:v>5.9700000000000006</c:v>
                </c:pt>
                <c:pt idx="3">
                  <c:v>5.955000000000001</c:v>
                </c:pt>
                <c:pt idx="4">
                  <c:v>5.9400000000000013</c:v>
                </c:pt>
                <c:pt idx="5">
                  <c:v>5.9250000000000016</c:v>
                </c:pt>
                <c:pt idx="6">
                  <c:v>5.9100000000000019</c:v>
                </c:pt>
                <c:pt idx="7">
                  <c:v>5.8950000000000022</c:v>
                </c:pt>
                <c:pt idx="8">
                  <c:v>5.88</c:v>
                </c:pt>
              </c:numCache>
            </c:numRef>
          </c:val>
          <c:smooth val="0"/>
        </c:ser>
        <c:ser>
          <c:idx val="1"/>
          <c:order val="1"/>
          <c:tx>
            <c:strRef>
              <c:f>Plan4!$M$88</c:f>
              <c:strCache>
                <c:ptCount val="1"/>
                <c:pt idx="0">
                  <c:v>Livres</c:v>
                </c:pt>
              </c:strCache>
            </c:strRef>
          </c:tx>
          <c:spPr>
            <a:ln>
              <a:solidFill>
                <a:srgbClr val="33CC33"/>
              </a:solidFill>
              <a:prstDash val="sysDash"/>
            </a:ln>
          </c:spPr>
          <c:marker>
            <c:symbol val="none"/>
          </c:marker>
          <c:dPt>
            <c:idx val="0"/>
            <c:marker>
              <c:symbol val="circle"/>
              <c:size val="28"/>
              <c:spPr>
                <a:solidFill>
                  <a:srgbClr val="33CC33"/>
                </a:solidFill>
                <a:ln>
                  <a:solidFill>
                    <a:srgbClr val="33CC33"/>
                  </a:solidFill>
                  <a:prstDash val="sysDash"/>
                </a:ln>
              </c:spPr>
            </c:marker>
            <c:bubble3D val="0"/>
          </c:dPt>
          <c:dPt>
            <c:idx val="7"/>
            <c:bubble3D val="0"/>
          </c:dPt>
          <c:dPt>
            <c:idx val="8"/>
            <c:marker>
              <c:symbol val="circle"/>
              <c:size val="28"/>
              <c:spPr>
                <a:solidFill>
                  <a:srgbClr val="33CC33"/>
                </a:solidFill>
                <a:ln>
                  <a:solidFill>
                    <a:srgbClr val="00E266"/>
                  </a:solidFill>
                </a:ln>
              </c:spPr>
            </c:marker>
            <c:bubble3D val="0"/>
            <c:spPr>
              <a:ln w="0">
                <a:solidFill>
                  <a:srgbClr val="33CC33"/>
                </a:solidFill>
                <a:prstDash val="sysDash"/>
              </a:ln>
            </c:spPr>
          </c:dPt>
          <c:dLbls>
            <c:dLbl>
              <c:idx val="0"/>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8"/>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c:spPr>
            <c:txPr>
              <a:bodyPr/>
              <a:lstStyle/>
              <a:p>
                <a:pPr>
                  <a:defRPr sz="1050" b="1"/>
                </a:pPr>
                <a:endParaRPr lang="pt-BR"/>
              </a:p>
            </c:txPr>
            <c:dLblPos val="ctr"/>
            <c:showLegendKey val="0"/>
            <c:showVal val="0"/>
            <c:showCatName val="0"/>
            <c:showSerName val="0"/>
            <c:showPercent val="0"/>
            <c:showBubbleSize val="0"/>
            <c:extLst>
              <c:ext xmlns:c15="http://schemas.microsoft.com/office/drawing/2012/chart" uri="{CE6537A1-D6FC-4f65-9D91-7224C49458BB}">
                <c15:showLeaderLines val="0"/>
              </c:ext>
            </c:extLst>
          </c:dLbls>
          <c:cat>
            <c:numRef>
              <c:f>Plan4!$K$89:$K$97</c:f>
              <c:numCache>
                <c:formatCode>mmm\-yy</c:formatCode>
                <c:ptCount val="9"/>
                <c:pt idx="0">
                  <c:v>42005</c:v>
                </c:pt>
                <c:pt idx="1">
                  <c:v>42036</c:v>
                </c:pt>
                <c:pt idx="2">
                  <c:v>42064</c:v>
                </c:pt>
                <c:pt idx="3">
                  <c:v>42095</c:v>
                </c:pt>
                <c:pt idx="4">
                  <c:v>42125</c:v>
                </c:pt>
                <c:pt idx="5">
                  <c:v>42156</c:v>
                </c:pt>
                <c:pt idx="6">
                  <c:v>42186</c:v>
                </c:pt>
                <c:pt idx="7">
                  <c:v>42217</c:v>
                </c:pt>
                <c:pt idx="8">
                  <c:v>42248</c:v>
                </c:pt>
              </c:numCache>
            </c:numRef>
          </c:cat>
          <c:val>
            <c:numRef>
              <c:f>Plan4!$M$89:$M$97</c:f>
              <c:numCache>
                <c:formatCode>0.00</c:formatCode>
                <c:ptCount val="9"/>
                <c:pt idx="0">
                  <c:v>5.57</c:v>
                </c:pt>
                <c:pt idx="1">
                  <c:v>5.5662500000000001</c:v>
                </c:pt>
                <c:pt idx="2">
                  <c:v>5.5625</c:v>
                </c:pt>
                <c:pt idx="3">
                  <c:v>5.5587499999999999</c:v>
                </c:pt>
                <c:pt idx="4">
                  <c:v>5.5549999999999997</c:v>
                </c:pt>
                <c:pt idx="5">
                  <c:v>5.5512499999999996</c:v>
                </c:pt>
                <c:pt idx="6">
                  <c:v>5.5474999999999994</c:v>
                </c:pt>
                <c:pt idx="7">
                  <c:v>5.5437499999999993</c:v>
                </c:pt>
                <c:pt idx="8">
                  <c:v>5.54</c:v>
                </c:pt>
              </c:numCache>
            </c:numRef>
          </c:val>
          <c:smooth val="0"/>
        </c:ser>
        <c:dLbls>
          <c:showLegendKey val="0"/>
          <c:showVal val="0"/>
          <c:showCatName val="0"/>
          <c:showSerName val="0"/>
          <c:showPercent val="0"/>
          <c:showBubbleSize val="0"/>
        </c:dLbls>
        <c:smooth val="0"/>
        <c:axId val="472657392"/>
        <c:axId val="472657000"/>
      </c:lineChart>
      <c:dateAx>
        <c:axId val="472657392"/>
        <c:scaling>
          <c:orientation val="minMax"/>
        </c:scaling>
        <c:delete val="0"/>
        <c:axPos val="b"/>
        <c:numFmt formatCode="[$-416]mmm\ yyyy;@" sourceLinked="0"/>
        <c:majorTickMark val="out"/>
        <c:minorTickMark val="none"/>
        <c:tickLblPos val="nextTo"/>
        <c:txPr>
          <a:bodyPr rot="0" vert="horz"/>
          <a:lstStyle/>
          <a:p>
            <a:pPr>
              <a:defRPr sz="1100"/>
            </a:pPr>
            <a:endParaRPr lang="pt-BR"/>
          </a:p>
        </c:txPr>
        <c:crossAx val="472657000"/>
        <c:crosses val="autoZero"/>
        <c:auto val="1"/>
        <c:lblOffset val="100"/>
        <c:baseTimeUnit val="months"/>
      </c:dateAx>
      <c:valAx>
        <c:axId val="472657000"/>
        <c:scaling>
          <c:orientation val="minMax"/>
        </c:scaling>
        <c:delete val="0"/>
        <c:axPos val="l"/>
        <c:title>
          <c:tx>
            <c:rich>
              <a:bodyPr rot="-5400000" vert="horz"/>
              <a:lstStyle/>
              <a:p>
                <a:pPr>
                  <a:defRPr/>
                </a:pPr>
                <a:r>
                  <a:rPr lang="en-US"/>
                  <a:t>% IPCA Anual</a:t>
                </a:r>
              </a:p>
            </c:rich>
          </c:tx>
          <c:layout>
            <c:manualLayout>
              <c:xMode val="edge"/>
              <c:yMode val="edge"/>
              <c:x val="1.6666698050499099E-2"/>
              <c:y val="0.32968943621648877"/>
            </c:manualLayout>
          </c:layout>
          <c:overlay val="0"/>
        </c:title>
        <c:numFmt formatCode="0.0" sourceLinked="0"/>
        <c:majorTickMark val="out"/>
        <c:minorTickMark val="none"/>
        <c:tickLblPos val="nextTo"/>
        <c:txPr>
          <a:bodyPr/>
          <a:lstStyle/>
          <a:p>
            <a:pPr>
              <a:defRPr sz="1100" b="1"/>
            </a:pPr>
            <a:endParaRPr lang="pt-BR"/>
          </a:p>
        </c:txPr>
        <c:crossAx val="472657392"/>
        <c:crosses val="autoZero"/>
        <c:crossBetween val="between"/>
      </c:valAx>
    </c:plotArea>
    <c:legend>
      <c:legendPos val="b"/>
      <c:layout/>
      <c:overlay val="0"/>
      <c:txPr>
        <a:bodyPr/>
        <a:lstStyle/>
        <a:p>
          <a:pPr rtl="0">
            <a:defRPr sz="1200" b="1"/>
          </a:pPr>
          <a:endParaRPr lang="pt-BR"/>
        </a:p>
      </c:txPr>
    </c:legend>
    <c:plotVisOnly val="1"/>
    <c:dispBlanksAs val="gap"/>
    <c:showDLblsOverMax val="0"/>
  </c:chart>
  <c:txPr>
    <a:bodyPr/>
    <a:lstStyle/>
    <a:p>
      <a:pPr>
        <a:defRPr>
          <a:solidFill>
            <a:srgbClr val="002060"/>
          </a:solidFill>
          <a:latin typeface="Arial" panose="020B0604020202020204" pitchFamily="34" charset="0"/>
          <a:cs typeface="Arial" panose="020B0604020202020204" pitchFamily="34" charset="0"/>
        </a:defRPr>
      </a:pPr>
      <a:endParaRPr lang="pt-BR"/>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solidFill>
                  <a:srgbClr val="002060"/>
                </a:solidFill>
              </a:defRPr>
            </a:pPr>
            <a:r>
              <a:rPr lang="pt-BR" sz="1700">
                <a:solidFill>
                  <a:srgbClr val="002060"/>
                </a:solidFill>
              </a:rPr>
              <a:t>Desvio das expectativas de mercado em relação a 4,5%</a:t>
            </a:r>
          </a:p>
        </c:rich>
      </c:tx>
      <c:layout>
        <c:manualLayout>
          <c:xMode val="edge"/>
          <c:yMode val="edge"/>
          <c:x val="0.16979019043051224"/>
          <c:y val="5.8138519512453267E-2"/>
        </c:manualLayout>
      </c:layout>
      <c:overlay val="1"/>
    </c:title>
    <c:autoTitleDeleted val="0"/>
    <c:plotArea>
      <c:layout>
        <c:manualLayout>
          <c:layoutTarget val="inner"/>
          <c:xMode val="edge"/>
          <c:yMode val="edge"/>
          <c:x val="9.7264825136863742E-2"/>
          <c:y val="0.19801288955838037"/>
          <c:w val="0.88729255918267447"/>
          <c:h val="0.56908858420432573"/>
        </c:manualLayout>
      </c:layout>
      <c:barChart>
        <c:barDir val="col"/>
        <c:grouping val="clustered"/>
        <c:varyColors val="0"/>
        <c:ser>
          <c:idx val="2"/>
          <c:order val="0"/>
          <c:tx>
            <c:strRef>
              <c:f>'Dados - figura6'!$D$1</c:f>
              <c:strCache>
                <c:ptCount val="1"/>
                <c:pt idx="0">
                  <c:v>RI 4T14</c:v>
                </c:pt>
              </c:strCache>
            </c:strRef>
          </c:tx>
          <c:spPr>
            <a:solidFill>
              <a:srgbClr val="002060"/>
            </a:solidFill>
            <a:scene3d>
              <a:camera prst="orthographicFront"/>
              <a:lightRig rig="threePt" dir="t"/>
            </a:scene3d>
            <a:sp3d>
              <a:bevelT w="152400" h="50800" prst="softRound"/>
            </a:sp3d>
          </c:spPr>
          <c:invertIfNegative val="0"/>
          <c:dLbls>
            <c:numFmt formatCode="#,##0" sourceLinked="0"/>
            <c:spPr>
              <a:noFill/>
              <a:ln>
                <a:noFill/>
              </a:ln>
              <a:effectLst/>
            </c:spPr>
            <c:txPr>
              <a:bodyPr/>
              <a:lstStyle/>
              <a:p>
                <a:pPr>
                  <a:defRPr>
                    <a:solidFill>
                      <a:srgbClr val="002060"/>
                    </a:solidFill>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'Dados - figura6'!$A$2:$A$5</c:f>
              <c:numCache>
                <c:formatCode>General</c:formatCode>
                <c:ptCount val="4"/>
                <c:pt idx="0">
                  <c:v>2016</c:v>
                </c:pt>
                <c:pt idx="1">
                  <c:v>2017</c:v>
                </c:pt>
                <c:pt idx="2">
                  <c:v>2018</c:v>
                </c:pt>
                <c:pt idx="3">
                  <c:v>2019</c:v>
                </c:pt>
              </c:numCache>
            </c:numRef>
          </c:cat>
          <c:val>
            <c:numRef>
              <c:f>'Dados - figura6'!$D$2:$D$5</c:f>
              <c:numCache>
                <c:formatCode>General</c:formatCode>
                <c:ptCount val="4"/>
                <c:pt idx="0">
                  <c:v>120</c:v>
                </c:pt>
                <c:pt idx="1">
                  <c:v>100</c:v>
                </c:pt>
                <c:pt idx="2">
                  <c:v>100</c:v>
                </c:pt>
              </c:numCache>
            </c:numRef>
          </c:val>
        </c:ser>
        <c:ser>
          <c:idx val="3"/>
          <c:order val="1"/>
          <c:tx>
            <c:strRef>
              <c:f>'Dados - figura6'!$E$1</c:f>
              <c:strCache>
                <c:ptCount val="1"/>
                <c:pt idx="0">
                  <c:v>RI 1T15</c:v>
                </c:pt>
              </c:strCache>
            </c:strRef>
          </c:tx>
          <c:spPr>
            <a:solidFill>
              <a:srgbClr val="FFC000"/>
            </a:solidFill>
            <a:scene3d>
              <a:camera prst="orthographicFront"/>
              <a:lightRig rig="threePt" dir="t"/>
            </a:scene3d>
            <a:sp3d>
              <a:bevelT w="152400" h="50800" prst="softRound"/>
            </a:sp3d>
          </c:spPr>
          <c:invertIfNegative val="0"/>
          <c:dLbls>
            <c:numFmt formatCode="#,##0" sourceLinked="0"/>
            <c:spPr>
              <a:noFill/>
              <a:ln>
                <a:noFill/>
              </a:ln>
              <a:effectLst/>
            </c:spPr>
            <c:txPr>
              <a:bodyPr/>
              <a:lstStyle/>
              <a:p>
                <a:pPr>
                  <a:defRPr>
                    <a:solidFill>
                      <a:srgbClr val="956919"/>
                    </a:solidFill>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'Dados - figura6'!$A$2:$A$5</c:f>
              <c:numCache>
                <c:formatCode>General</c:formatCode>
                <c:ptCount val="4"/>
                <c:pt idx="0">
                  <c:v>2016</c:v>
                </c:pt>
                <c:pt idx="1">
                  <c:v>2017</c:v>
                </c:pt>
                <c:pt idx="2">
                  <c:v>2018</c:v>
                </c:pt>
                <c:pt idx="3">
                  <c:v>2019</c:v>
                </c:pt>
              </c:numCache>
            </c:numRef>
          </c:cat>
          <c:val>
            <c:numRef>
              <c:f>'Dados - figura6'!$E$2:$E$5</c:f>
              <c:numCache>
                <c:formatCode>General</c:formatCode>
                <c:ptCount val="4"/>
                <c:pt idx="0">
                  <c:v>110</c:v>
                </c:pt>
                <c:pt idx="1">
                  <c:v>50</c:v>
                </c:pt>
                <c:pt idx="2">
                  <c:v>50</c:v>
                </c:pt>
                <c:pt idx="3">
                  <c:v>30</c:v>
                </c:pt>
              </c:numCache>
            </c:numRef>
          </c:val>
        </c:ser>
        <c:ser>
          <c:idx val="4"/>
          <c:order val="2"/>
          <c:tx>
            <c:strRef>
              <c:f>'Dados - figura6'!$H$1</c:f>
              <c:strCache>
                <c:ptCount val="1"/>
                <c:pt idx="0">
                  <c:v>11/set</c:v>
                </c:pt>
              </c:strCache>
            </c:strRef>
          </c:tx>
          <c:spPr>
            <a:solidFill>
              <a:srgbClr val="C00000"/>
            </a:solidFill>
            <a:scene3d>
              <a:camera prst="orthographicFront"/>
              <a:lightRig rig="threePt" dir="t"/>
            </a:scene3d>
            <a:sp3d>
              <a:bevelT w="152400" h="50800" prst="softRound"/>
            </a:sp3d>
          </c:spPr>
          <c:invertIfNegative val="0"/>
          <c:dLbls>
            <c:dLbl>
              <c:idx val="0"/>
              <c:layout>
                <c:manualLayout>
                  <c:x val="8.6033801122368248E-3"/>
                  <c:y val="2.6722614422763124E-3"/>
                </c:manualLayout>
              </c:layout>
              <c:numFmt formatCode="#,##0" sourceLinked="0"/>
              <c:spPr>
                <a:noFill/>
                <a:ln>
                  <a:noFill/>
                </a:ln>
                <a:effectLst/>
              </c:spPr>
              <c:txPr>
                <a:bodyPr/>
                <a:lstStyle/>
                <a:p>
                  <a:pPr>
                    <a:defRPr>
                      <a:solidFill>
                        <a:srgbClr val="FF0000"/>
                      </a:solidFill>
                    </a:defRPr>
                  </a:pPr>
                  <a:endParaRPr lang="pt-BR"/>
                </a:p>
              </c:txP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6033801122368525E-3"/>
                  <c:y val="0"/>
                </c:manualLayout>
              </c:layout>
              <c:numFmt formatCode="#,##0" sourceLinked="0"/>
              <c:spPr>
                <a:noFill/>
                <a:ln>
                  <a:noFill/>
                </a:ln>
                <a:effectLst/>
              </c:spPr>
              <c:txPr>
                <a:bodyPr/>
                <a:lstStyle/>
                <a:p>
                  <a:pPr>
                    <a:defRPr>
                      <a:solidFill>
                        <a:srgbClr val="FF0000"/>
                      </a:solidFill>
                    </a:defRPr>
                  </a:pPr>
                  <a:endParaRPr lang="pt-BR"/>
                </a:p>
              </c:txP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
                  <c:y val="8.0167843268289362E-3"/>
                </c:manualLayout>
              </c:layout>
              <c:numFmt formatCode="#,##0" sourceLinked="0"/>
              <c:spPr>
                <a:noFill/>
                <a:ln>
                  <a:noFill/>
                </a:ln>
                <a:effectLst/>
              </c:spPr>
              <c:txPr>
                <a:bodyPr/>
                <a:lstStyle/>
                <a:p>
                  <a:pPr>
                    <a:defRPr>
                      <a:solidFill>
                        <a:srgbClr val="FF0000"/>
                      </a:solidFill>
                    </a:defRPr>
                  </a:pPr>
                  <a:endParaRPr lang="pt-BR"/>
                </a:p>
              </c:txPr>
              <c:showLegendKey val="0"/>
              <c:showVal val="1"/>
              <c:showCatName val="0"/>
              <c:showSerName val="0"/>
              <c:showPercent val="0"/>
              <c:showBubbleSize val="0"/>
              <c:extLst>
                <c:ext xmlns:c15="http://schemas.microsoft.com/office/drawing/2012/chart" uri="{CE6537A1-D6FC-4f65-9D91-7224C49458BB}">
                  <c15:layout/>
                </c:ext>
              </c:extLst>
            </c:dLbl>
            <c:dLbl>
              <c:idx val="3"/>
              <c:numFmt formatCode="#,##0" sourceLinked="0"/>
              <c:spPr>
                <a:noFill/>
                <a:ln>
                  <a:noFill/>
                </a:ln>
                <a:effectLst/>
              </c:spPr>
              <c:txPr>
                <a:bodyPr/>
                <a:lstStyle/>
                <a:p>
                  <a:pPr>
                    <a:defRPr>
                      <a:solidFill>
                        <a:srgbClr val="FF0000"/>
                      </a:solidFill>
                    </a:defRPr>
                  </a:pPr>
                  <a:endParaRPr lang="pt-BR"/>
                </a:p>
              </c:txPr>
              <c:showLegendKey val="0"/>
              <c:showVal val="1"/>
              <c:showCatName val="0"/>
              <c:showSerName val="0"/>
              <c:showPercent val="0"/>
              <c:showBubbleSize val="0"/>
            </c:dLbl>
            <c:spPr>
              <a:noFill/>
              <a:ln>
                <a:noFill/>
              </a:ln>
              <a:effectLst/>
            </c:spPr>
            <c:txPr>
              <a:bodyPr/>
              <a:lstStyle/>
              <a:p>
                <a:pPr>
                  <a:defRPr>
                    <a:solidFill>
                      <a:srgbClr val="FF0000"/>
                    </a:solidFill>
                  </a:defRPr>
                </a:pPr>
                <a:endParaRPr lang="pt-BR"/>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'Dados - figura6'!$A$2:$A$5</c:f>
              <c:numCache>
                <c:formatCode>General</c:formatCode>
                <c:ptCount val="4"/>
                <c:pt idx="0">
                  <c:v>2016</c:v>
                </c:pt>
                <c:pt idx="1">
                  <c:v>2017</c:v>
                </c:pt>
                <c:pt idx="2">
                  <c:v>2018</c:v>
                </c:pt>
                <c:pt idx="3">
                  <c:v>2019</c:v>
                </c:pt>
              </c:numCache>
            </c:numRef>
          </c:cat>
          <c:val>
            <c:numRef>
              <c:f>'Dados - figura6'!$H$2:$H$5</c:f>
              <c:numCache>
                <c:formatCode>#,##0.00</c:formatCode>
                <c:ptCount val="4"/>
                <c:pt idx="0">
                  <c:v>113.99999999999997</c:v>
                </c:pt>
                <c:pt idx="1">
                  <c:v>20.000000000000018</c:v>
                </c:pt>
                <c:pt idx="2">
                  <c:v>0</c:v>
                </c:pt>
                <c:pt idx="3">
                  <c:v>0</c:v>
                </c:pt>
              </c:numCache>
            </c:numRef>
          </c:val>
        </c:ser>
        <c:dLbls>
          <c:showLegendKey val="0"/>
          <c:showVal val="1"/>
          <c:showCatName val="0"/>
          <c:showSerName val="0"/>
          <c:showPercent val="0"/>
          <c:showBubbleSize val="0"/>
        </c:dLbls>
        <c:gapWidth val="150"/>
        <c:axId val="252420680"/>
        <c:axId val="252419504"/>
      </c:barChart>
      <c:catAx>
        <c:axId val="252420680"/>
        <c:scaling>
          <c:orientation val="minMax"/>
        </c:scaling>
        <c:delete val="0"/>
        <c:axPos val="b"/>
        <c:numFmt formatCode="General" sourceLinked="0"/>
        <c:majorTickMark val="none"/>
        <c:minorTickMark val="none"/>
        <c:tickLblPos val="low"/>
        <c:txPr>
          <a:bodyPr rot="-5400000" vert="horz"/>
          <a:lstStyle/>
          <a:p>
            <a:pPr>
              <a:defRPr b="1">
                <a:solidFill>
                  <a:srgbClr val="002060"/>
                </a:solidFill>
              </a:defRPr>
            </a:pPr>
            <a:endParaRPr lang="pt-BR"/>
          </a:p>
        </c:txPr>
        <c:crossAx val="252419504"/>
        <c:crosses val="autoZero"/>
        <c:auto val="1"/>
        <c:lblAlgn val="ctr"/>
        <c:lblOffset val="100"/>
        <c:noMultiLvlLbl val="0"/>
      </c:catAx>
      <c:valAx>
        <c:axId val="252419504"/>
        <c:scaling>
          <c:orientation val="minMax"/>
          <c:max val="140"/>
          <c:min val="0"/>
        </c:scaling>
        <c:delete val="0"/>
        <c:axPos val="l"/>
        <c:title>
          <c:tx>
            <c:rich>
              <a:bodyPr rot="-5400000" vert="horz"/>
              <a:lstStyle/>
              <a:p>
                <a:pPr>
                  <a:defRPr b="1" baseline="0">
                    <a:solidFill>
                      <a:srgbClr val="002060"/>
                    </a:solidFill>
                  </a:defRPr>
                </a:pPr>
                <a:r>
                  <a:rPr lang="pt-BR" b="1" baseline="0">
                    <a:solidFill>
                      <a:srgbClr val="002060"/>
                    </a:solidFill>
                  </a:rPr>
                  <a:t>pontos base </a:t>
                </a:r>
              </a:p>
            </c:rich>
          </c:tx>
          <c:layout/>
          <c:overlay val="0"/>
        </c:title>
        <c:numFmt formatCode="0" sourceLinked="0"/>
        <c:majorTickMark val="out"/>
        <c:minorTickMark val="none"/>
        <c:tickLblPos val="nextTo"/>
        <c:txPr>
          <a:bodyPr/>
          <a:lstStyle/>
          <a:p>
            <a:pPr>
              <a:defRPr b="1">
                <a:solidFill>
                  <a:srgbClr val="002060"/>
                </a:solidFill>
              </a:defRPr>
            </a:pPr>
            <a:endParaRPr lang="pt-BR"/>
          </a:p>
        </c:txPr>
        <c:crossAx val="252420680"/>
        <c:crosses val="autoZero"/>
        <c:crossBetween val="between"/>
        <c:majorUnit val="20"/>
      </c:valAx>
    </c:plotArea>
    <c:legend>
      <c:legendPos val="b"/>
      <c:layout>
        <c:manualLayout>
          <c:xMode val="edge"/>
          <c:yMode val="edge"/>
          <c:x val="0.21938145237047937"/>
          <c:y val="0.89730758655168108"/>
          <c:w val="0.64821394161849588"/>
          <c:h val="5.6318856760263852E-2"/>
        </c:manualLayout>
      </c:layout>
      <c:overlay val="0"/>
      <c:spPr>
        <a:solidFill>
          <a:sysClr val="window" lastClr="FFFFFF"/>
        </a:solidFill>
      </c:spPr>
      <c:txPr>
        <a:bodyPr/>
        <a:lstStyle/>
        <a:p>
          <a:pPr>
            <a:defRPr b="1">
              <a:solidFill>
                <a:srgbClr val="002060"/>
              </a:solidFill>
            </a:defRPr>
          </a:pPr>
          <a:endParaRPr lang="pt-BR"/>
        </a:p>
      </c:txPr>
    </c:legend>
    <c:plotVisOnly val="1"/>
    <c:dispBlanksAs val="gap"/>
    <c:showDLblsOverMax val="0"/>
  </c:chart>
  <c:spPr>
    <a:noFill/>
    <a:ln>
      <a:noFill/>
    </a:ln>
  </c:spPr>
  <c:txPr>
    <a:bodyPr/>
    <a:lstStyle/>
    <a:p>
      <a:pPr>
        <a:defRPr sz="1600">
          <a:solidFill>
            <a:sysClr val="windowText" lastClr="000000"/>
          </a:solidFill>
          <a:latin typeface="Arial" pitchFamily="34" charset="0"/>
          <a:cs typeface="Arial" pitchFamily="34" charset="0"/>
        </a:defRPr>
      </a:pPr>
      <a:endParaRPr lang="pt-BR"/>
    </a:p>
  </c:txPr>
  <c:externalData r:id="rId2">
    <c:autoUpdate val="0"/>
  </c:externalData>
  <c:userShapes r:id="rId3"/>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452593390006475"/>
          <c:y val="3.4762096386699984E-2"/>
          <c:w val="0.69136427370138953"/>
          <c:h val="0.64106644096075094"/>
        </c:manualLayout>
      </c:layout>
      <c:lineChart>
        <c:grouping val="standard"/>
        <c:varyColors val="0"/>
        <c:ser>
          <c:idx val="0"/>
          <c:order val="0"/>
          <c:tx>
            <c:strRef>
              <c:f>Plan1!$B$1</c:f>
              <c:strCache>
                <c:ptCount val="1"/>
                <c:pt idx="0">
                  <c:v>PEA (esq.)</c:v>
                </c:pt>
              </c:strCache>
            </c:strRef>
          </c:tx>
          <c:spPr>
            <a:ln w="57150">
              <a:solidFill>
                <a:srgbClr val="00B050"/>
              </a:solidFill>
            </a:ln>
          </c:spPr>
          <c:marker>
            <c:symbol val="none"/>
          </c:marker>
          <c:cat>
            <c:numRef>
              <c:f>Plan1!$A$2:$A$140</c:f>
              <c:numCache>
                <c:formatCode>mmm\ yy</c:formatCode>
                <c:ptCount val="109"/>
                <c:pt idx="0">
                  <c:v>38899</c:v>
                </c:pt>
                <c:pt idx="1">
                  <c:v>38930</c:v>
                </c:pt>
                <c:pt idx="2">
                  <c:v>38961</c:v>
                </c:pt>
                <c:pt idx="3">
                  <c:v>38991</c:v>
                </c:pt>
                <c:pt idx="4">
                  <c:v>39022</c:v>
                </c:pt>
                <c:pt idx="5">
                  <c:v>39052</c:v>
                </c:pt>
                <c:pt idx="6">
                  <c:v>39083</c:v>
                </c:pt>
                <c:pt idx="7">
                  <c:v>39114</c:v>
                </c:pt>
                <c:pt idx="8">
                  <c:v>39142</c:v>
                </c:pt>
                <c:pt idx="9">
                  <c:v>39173</c:v>
                </c:pt>
                <c:pt idx="10">
                  <c:v>39203</c:v>
                </c:pt>
                <c:pt idx="11">
                  <c:v>39234</c:v>
                </c:pt>
                <c:pt idx="12">
                  <c:v>39264</c:v>
                </c:pt>
                <c:pt idx="13">
                  <c:v>39295</c:v>
                </c:pt>
                <c:pt idx="14">
                  <c:v>39326</c:v>
                </c:pt>
                <c:pt idx="15">
                  <c:v>39356</c:v>
                </c:pt>
                <c:pt idx="16">
                  <c:v>39387</c:v>
                </c:pt>
                <c:pt idx="17">
                  <c:v>39417</c:v>
                </c:pt>
                <c:pt idx="18">
                  <c:v>39448</c:v>
                </c:pt>
                <c:pt idx="19">
                  <c:v>39479</c:v>
                </c:pt>
                <c:pt idx="20">
                  <c:v>39508</c:v>
                </c:pt>
                <c:pt idx="21">
                  <c:v>39539</c:v>
                </c:pt>
                <c:pt idx="22">
                  <c:v>39569</c:v>
                </c:pt>
                <c:pt idx="23">
                  <c:v>39600</c:v>
                </c:pt>
                <c:pt idx="24">
                  <c:v>39630</c:v>
                </c:pt>
                <c:pt idx="25">
                  <c:v>39661</c:v>
                </c:pt>
                <c:pt idx="26">
                  <c:v>39692</c:v>
                </c:pt>
                <c:pt idx="27">
                  <c:v>39722</c:v>
                </c:pt>
                <c:pt idx="28">
                  <c:v>39753</c:v>
                </c:pt>
                <c:pt idx="29">
                  <c:v>39783</c:v>
                </c:pt>
                <c:pt idx="30">
                  <c:v>39814</c:v>
                </c:pt>
                <c:pt idx="31">
                  <c:v>39845</c:v>
                </c:pt>
                <c:pt idx="32">
                  <c:v>39873</c:v>
                </c:pt>
                <c:pt idx="33">
                  <c:v>39904</c:v>
                </c:pt>
                <c:pt idx="34">
                  <c:v>39934</c:v>
                </c:pt>
                <c:pt idx="35">
                  <c:v>39965</c:v>
                </c:pt>
                <c:pt idx="36">
                  <c:v>39995</c:v>
                </c:pt>
                <c:pt idx="37">
                  <c:v>40026</c:v>
                </c:pt>
                <c:pt idx="38">
                  <c:v>40057</c:v>
                </c:pt>
                <c:pt idx="39">
                  <c:v>40087</c:v>
                </c:pt>
                <c:pt idx="40">
                  <c:v>40118</c:v>
                </c:pt>
                <c:pt idx="41">
                  <c:v>40148</c:v>
                </c:pt>
                <c:pt idx="42">
                  <c:v>40179</c:v>
                </c:pt>
                <c:pt idx="43">
                  <c:v>40210</c:v>
                </c:pt>
                <c:pt idx="44">
                  <c:v>40238</c:v>
                </c:pt>
                <c:pt idx="45">
                  <c:v>40269</c:v>
                </c:pt>
                <c:pt idx="46">
                  <c:v>40299</c:v>
                </c:pt>
                <c:pt idx="47">
                  <c:v>40330</c:v>
                </c:pt>
                <c:pt idx="48">
                  <c:v>40360</c:v>
                </c:pt>
                <c:pt idx="49">
                  <c:v>40391</c:v>
                </c:pt>
                <c:pt idx="50">
                  <c:v>40422</c:v>
                </c:pt>
                <c:pt idx="51">
                  <c:v>40452</c:v>
                </c:pt>
                <c:pt idx="52">
                  <c:v>40483</c:v>
                </c:pt>
                <c:pt idx="53">
                  <c:v>40513</c:v>
                </c:pt>
                <c:pt idx="54">
                  <c:v>40544</c:v>
                </c:pt>
                <c:pt idx="55">
                  <c:v>40575</c:v>
                </c:pt>
                <c:pt idx="56">
                  <c:v>40603</c:v>
                </c:pt>
                <c:pt idx="57">
                  <c:v>40634</c:v>
                </c:pt>
                <c:pt idx="58">
                  <c:v>40664</c:v>
                </c:pt>
                <c:pt idx="59">
                  <c:v>40695</c:v>
                </c:pt>
                <c:pt idx="60">
                  <c:v>40725</c:v>
                </c:pt>
                <c:pt idx="61">
                  <c:v>40756</c:v>
                </c:pt>
                <c:pt idx="62">
                  <c:v>40787</c:v>
                </c:pt>
                <c:pt idx="63">
                  <c:v>40817</c:v>
                </c:pt>
                <c:pt idx="64">
                  <c:v>40848</c:v>
                </c:pt>
                <c:pt idx="65">
                  <c:v>40878</c:v>
                </c:pt>
                <c:pt idx="66">
                  <c:v>40909</c:v>
                </c:pt>
                <c:pt idx="67">
                  <c:v>40940</c:v>
                </c:pt>
                <c:pt idx="68">
                  <c:v>40969</c:v>
                </c:pt>
                <c:pt idx="69">
                  <c:v>41000</c:v>
                </c:pt>
                <c:pt idx="70">
                  <c:v>41030</c:v>
                </c:pt>
                <c:pt idx="71">
                  <c:v>41061</c:v>
                </c:pt>
                <c:pt idx="72">
                  <c:v>41091</c:v>
                </c:pt>
                <c:pt idx="73">
                  <c:v>41122</c:v>
                </c:pt>
                <c:pt idx="74">
                  <c:v>41153</c:v>
                </c:pt>
                <c:pt idx="75">
                  <c:v>41183</c:v>
                </c:pt>
                <c:pt idx="76">
                  <c:v>41214</c:v>
                </c:pt>
                <c:pt idx="77">
                  <c:v>41244</c:v>
                </c:pt>
                <c:pt idx="78">
                  <c:v>41275</c:v>
                </c:pt>
                <c:pt idx="79">
                  <c:v>41306</c:v>
                </c:pt>
                <c:pt idx="80">
                  <c:v>41334</c:v>
                </c:pt>
                <c:pt idx="81">
                  <c:v>41365</c:v>
                </c:pt>
                <c:pt idx="82">
                  <c:v>41395</c:v>
                </c:pt>
                <c:pt idx="83">
                  <c:v>41426</c:v>
                </c:pt>
                <c:pt idx="84">
                  <c:v>41456</c:v>
                </c:pt>
                <c:pt idx="85">
                  <c:v>41487</c:v>
                </c:pt>
                <c:pt idx="86">
                  <c:v>41518</c:v>
                </c:pt>
                <c:pt idx="87">
                  <c:v>41548</c:v>
                </c:pt>
                <c:pt idx="88">
                  <c:v>41579</c:v>
                </c:pt>
                <c:pt idx="89">
                  <c:v>41609</c:v>
                </c:pt>
                <c:pt idx="90">
                  <c:v>41640</c:v>
                </c:pt>
                <c:pt idx="91">
                  <c:v>41671</c:v>
                </c:pt>
                <c:pt idx="92">
                  <c:v>41699</c:v>
                </c:pt>
                <c:pt idx="93">
                  <c:v>41730</c:v>
                </c:pt>
                <c:pt idx="94">
                  <c:v>41760</c:v>
                </c:pt>
                <c:pt idx="95">
                  <c:v>41791</c:v>
                </c:pt>
                <c:pt idx="96">
                  <c:v>41821</c:v>
                </c:pt>
                <c:pt idx="97">
                  <c:v>41852</c:v>
                </c:pt>
                <c:pt idx="98">
                  <c:v>41883</c:v>
                </c:pt>
                <c:pt idx="99">
                  <c:v>41913</c:v>
                </c:pt>
                <c:pt idx="100">
                  <c:v>41944</c:v>
                </c:pt>
                <c:pt idx="101">
                  <c:v>41974</c:v>
                </c:pt>
                <c:pt idx="102">
                  <c:v>42005</c:v>
                </c:pt>
                <c:pt idx="103">
                  <c:v>42036</c:v>
                </c:pt>
                <c:pt idx="104">
                  <c:v>42064</c:v>
                </c:pt>
                <c:pt idx="105">
                  <c:v>42095</c:v>
                </c:pt>
                <c:pt idx="106">
                  <c:v>42125</c:v>
                </c:pt>
                <c:pt idx="107">
                  <c:v>42156</c:v>
                </c:pt>
                <c:pt idx="108">
                  <c:v>42186</c:v>
                </c:pt>
              </c:numCache>
            </c:numRef>
          </c:cat>
          <c:val>
            <c:numRef>
              <c:f>Plan1!$B$2:$B$140</c:f>
              <c:numCache>
                <c:formatCode>0.00</c:formatCode>
                <c:ptCount val="109"/>
                <c:pt idx="0">
                  <c:v>0</c:v>
                </c:pt>
                <c:pt idx="1">
                  <c:v>0</c:v>
                </c:pt>
                <c:pt idx="2">
                  <c:v>0</c:v>
                </c:pt>
                <c:pt idx="3">
                  <c:v>1.7595533441510991</c:v>
                </c:pt>
                <c:pt idx="4">
                  <c:v>1.9329966252315867</c:v>
                </c:pt>
                <c:pt idx="5">
                  <c:v>2.0586913345959301</c:v>
                </c:pt>
                <c:pt idx="6">
                  <c:v>2.1317502225769891</c:v>
                </c:pt>
                <c:pt idx="7">
                  <c:v>2.158932376703615</c:v>
                </c:pt>
                <c:pt idx="8">
                  <c:v>2.2846157970115577</c:v>
                </c:pt>
                <c:pt idx="9">
                  <c:v>2.4476782460921331</c:v>
                </c:pt>
                <c:pt idx="10">
                  <c:v>2.607957023806784</c:v>
                </c:pt>
                <c:pt idx="11">
                  <c:v>2.5738453019685803</c:v>
                </c:pt>
                <c:pt idx="12">
                  <c:v>2.4029525579694733</c:v>
                </c:pt>
                <c:pt idx="13">
                  <c:v>2.1984614566800564</c:v>
                </c:pt>
                <c:pt idx="14">
                  <c:v>2.0318352414532281</c:v>
                </c:pt>
                <c:pt idx="15">
                  <c:v>1.9218415822129353</c:v>
                </c:pt>
                <c:pt idx="16">
                  <c:v>1.8412866004261064</c:v>
                </c:pt>
                <c:pt idx="17">
                  <c:v>1.7860503632325608</c:v>
                </c:pt>
                <c:pt idx="18">
                  <c:v>1.754346412964658</c:v>
                </c:pt>
                <c:pt idx="19">
                  <c:v>1.7527734112677162</c:v>
                </c:pt>
                <c:pt idx="20">
                  <c:v>1.648421588594684</c:v>
                </c:pt>
                <c:pt idx="21">
                  <c:v>1.6079921393692853</c:v>
                </c:pt>
                <c:pt idx="22">
                  <c:v>1.5546108811574699</c:v>
                </c:pt>
                <c:pt idx="23">
                  <c:v>1.5546992796113157</c:v>
                </c:pt>
                <c:pt idx="24">
                  <c:v>1.627606830295214</c:v>
                </c:pt>
                <c:pt idx="25">
                  <c:v>1.6046456330157888</c:v>
                </c:pt>
                <c:pt idx="26">
                  <c:v>1.635042240137774</c:v>
                </c:pt>
                <c:pt idx="27">
                  <c:v>1.7020850634713591</c:v>
                </c:pt>
                <c:pt idx="28">
                  <c:v>1.7109871962914358</c:v>
                </c:pt>
                <c:pt idx="29">
                  <c:v>1.7732004511584076</c:v>
                </c:pt>
                <c:pt idx="30">
                  <c:v>1.7986913237422852</c:v>
                </c:pt>
                <c:pt idx="31">
                  <c:v>1.7373285991866494</c:v>
                </c:pt>
                <c:pt idx="32">
                  <c:v>1.7458113418806986</c:v>
                </c:pt>
                <c:pt idx="33">
                  <c:v>1.6281387080050225</c:v>
                </c:pt>
                <c:pt idx="34">
                  <c:v>1.5917661444009079</c:v>
                </c:pt>
                <c:pt idx="35">
                  <c:v>1.4407161789127487</c:v>
                </c:pt>
                <c:pt idx="36">
                  <c:v>1.3479140819142366</c:v>
                </c:pt>
                <c:pt idx="37">
                  <c:v>1.3807477831611736</c:v>
                </c:pt>
                <c:pt idx="38">
                  <c:v>1.3067121471639798</c:v>
                </c:pt>
                <c:pt idx="39">
                  <c:v>1.1045534578355776</c:v>
                </c:pt>
                <c:pt idx="40">
                  <c:v>0.99963960553188791</c:v>
                </c:pt>
                <c:pt idx="41">
                  <c:v>0.93310562842920941</c:v>
                </c:pt>
                <c:pt idx="42">
                  <c:v>0.8513524787887361</c:v>
                </c:pt>
                <c:pt idx="43">
                  <c:v>0.94189531516708502</c:v>
                </c:pt>
                <c:pt idx="44">
                  <c:v>1.0085177395591671</c:v>
                </c:pt>
                <c:pt idx="45">
                  <c:v>1.1610195553465097</c:v>
                </c:pt>
                <c:pt idx="46">
                  <c:v>1.2838213926859687</c:v>
                </c:pt>
                <c:pt idx="47">
                  <c:v>1.4549475806888701</c:v>
                </c:pt>
                <c:pt idx="48">
                  <c:v>1.5506283403148968</c:v>
                </c:pt>
                <c:pt idx="49">
                  <c:v>1.5743856649750532</c:v>
                </c:pt>
                <c:pt idx="50">
                  <c:v>1.6813569098217407</c:v>
                </c:pt>
                <c:pt idx="51">
                  <c:v>1.8900374618260773</c:v>
                </c:pt>
                <c:pt idx="52">
                  <c:v>2.0137324514768684</c:v>
                </c:pt>
                <c:pt idx="53">
                  <c:v>1.9976384018892679</c:v>
                </c:pt>
                <c:pt idx="54">
                  <c:v>1.9825483947544686</c:v>
                </c:pt>
                <c:pt idx="55">
                  <c:v>1.9057056280786355</c:v>
                </c:pt>
                <c:pt idx="56">
                  <c:v>1.8234402382513837</c:v>
                </c:pt>
                <c:pt idx="57">
                  <c:v>1.7295889901431938</c:v>
                </c:pt>
                <c:pt idx="58">
                  <c:v>1.6144112252253429</c:v>
                </c:pt>
                <c:pt idx="59">
                  <c:v>1.5505615576144161</c:v>
                </c:pt>
                <c:pt idx="60">
                  <c:v>1.4696992326128866</c:v>
                </c:pt>
                <c:pt idx="61">
                  <c:v>1.4413243565706502</c:v>
                </c:pt>
                <c:pt idx="62">
                  <c:v>1.4025434394931535</c:v>
                </c:pt>
                <c:pt idx="63">
                  <c:v>1.3093127523523318</c:v>
                </c:pt>
                <c:pt idx="64">
                  <c:v>1.2655812770287378</c:v>
                </c:pt>
                <c:pt idx="65">
                  <c:v>1.2183801755568657</c:v>
                </c:pt>
                <c:pt idx="66">
                  <c:v>1.2569743738052752</c:v>
                </c:pt>
                <c:pt idx="67">
                  <c:v>1.2542277339346208</c:v>
                </c:pt>
                <c:pt idx="68">
                  <c:v>1.2698814941521475</c:v>
                </c:pt>
                <c:pt idx="69">
                  <c:v>1.2695120236253743</c:v>
                </c:pt>
                <c:pt idx="70">
                  <c:v>1.3158911325724221</c:v>
                </c:pt>
                <c:pt idx="71">
                  <c:v>1.332210880774487</c:v>
                </c:pt>
                <c:pt idx="72">
                  <c:v>1.3026245238253686</c:v>
                </c:pt>
                <c:pt idx="73">
                  <c:v>1.2475715410869004</c:v>
                </c:pt>
                <c:pt idx="74">
                  <c:v>1.2625211964407468</c:v>
                </c:pt>
                <c:pt idx="75">
                  <c:v>1.3790164552849982</c:v>
                </c:pt>
                <c:pt idx="76">
                  <c:v>1.4709679220135774</c:v>
                </c:pt>
                <c:pt idx="77">
                  <c:v>1.6584198982491749</c:v>
                </c:pt>
                <c:pt idx="78">
                  <c:v>1.7701026116153873</c:v>
                </c:pt>
                <c:pt idx="79">
                  <c:v>1.7828810020876773</c:v>
                </c:pt>
                <c:pt idx="80">
                  <c:v>1.7182835237324001</c:v>
                </c:pt>
                <c:pt idx="81">
                  <c:v>1.6563039184033235</c:v>
                </c:pt>
                <c:pt idx="82">
                  <c:v>1.5081612633753405</c:v>
                </c:pt>
                <c:pt idx="83">
                  <c:v>1.4323890227354585</c:v>
                </c:pt>
                <c:pt idx="84">
                  <c:v>1.5152353804001928</c:v>
                </c:pt>
                <c:pt idx="85">
                  <c:v>1.551312236593283</c:v>
                </c:pt>
                <c:pt idx="86">
                  <c:v>1.4270127681907052</c:v>
                </c:pt>
                <c:pt idx="87">
                  <c:v>1.168002921730027</c:v>
                </c:pt>
                <c:pt idx="88">
                  <c:v>0.87714472372177887</c:v>
                </c:pt>
                <c:pt idx="89">
                  <c:v>0.57111496046786669</c:v>
                </c:pt>
                <c:pt idx="90">
                  <c:v>0.2796183227007587</c:v>
                </c:pt>
                <c:pt idx="91">
                  <c:v>0.12511793904090851</c:v>
                </c:pt>
                <c:pt idx="92">
                  <c:v>2.0500695315250894E-2</c:v>
                </c:pt>
                <c:pt idx="93">
                  <c:v>-0.10074379657265542</c:v>
                </c:pt>
                <c:pt idx="94">
                  <c:v>-0.2127383489045509</c:v>
                </c:pt>
                <c:pt idx="95">
                  <c:v>-0.34570311166925993</c:v>
                </c:pt>
                <c:pt idx="96">
                  <c:v>-0.61408650372813955</c:v>
                </c:pt>
                <c:pt idx="97">
                  <c:v>-0.76431776553659292</c:v>
                </c:pt>
                <c:pt idx="98">
                  <c:v>-0.8558035668694397</c:v>
                </c:pt>
                <c:pt idx="99">
                  <c:v>-0.85584189572555092</c:v>
                </c:pt>
                <c:pt idx="100">
                  <c:v>-0.72056472641378599</c:v>
                </c:pt>
                <c:pt idx="101">
                  <c:v>-0.69884038199181653</c:v>
                </c:pt>
                <c:pt idx="102">
                  <c:v>-0.62593643025108392</c:v>
                </c:pt>
                <c:pt idx="103">
                  <c:v>-0.59681108948752559</c:v>
                </c:pt>
                <c:pt idx="104">
                  <c:v>-0.51514520057527324</c:v>
                </c:pt>
                <c:pt idx="105">
                  <c:v>-0.37227332861582418</c:v>
                </c:pt>
                <c:pt idx="106">
                  <c:v>-0.16699461031738361</c:v>
                </c:pt>
                <c:pt idx="107">
                  <c:v>-1.7807426381710734E-2</c:v>
                </c:pt>
                <c:pt idx="108">
                  <c:v>0.2660796455928871</c:v>
                </c:pt>
              </c:numCache>
            </c:numRef>
          </c:val>
          <c:smooth val="0"/>
        </c:ser>
        <c:dLbls>
          <c:showLegendKey val="0"/>
          <c:showVal val="0"/>
          <c:showCatName val="0"/>
          <c:showSerName val="0"/>
          <c:showPercent val="0"/>
          <c:showBubbleSize val="0"/>
        </c:dLbls>
        <c:marker val="1"/>
        <c:smooth val="0"/>
        <c:axId val="252421072"/>
        <c:axId val="252418328"/>
      </c:lineChart>
      <c:lineChart>
        <c:grouping val="standard"/>
        <c:varyColors val="0"/>
        <c:ser>
          <c:idx val="1"/>
          <c:order val="1"/>
          <c:tx>
            <c:strRef>
              <c:f>Plan1!$C$1</c:f>
              <c:strCache>
                <c:ptCount val="1"/>
                <c:pt idx="0">
                  <c:v>Taxa de Desemprego (dir.)</c:v>
                </c:pt>
              </c:strCache>
            </c:strRef>
          </c:tx>
          <c:spPr>
            <a:ln w="57150">
              <a:solidFill>
                <a:srgbClr val="193264"/>
              </a:solidFill>
            </a:ln>
          </c:spPr>
          <c:marker>
            <c:symbol val="none"/>
          </c:marker>
          <c:trendline>
            <c:name>Tend.Linear Desemprogo</c:name>
            <c:spPr>
              <a:ln w="38100">
                <a:solidFill>
                  <a:srgbClr val="1F497D">
                    <a:lumMod val="60000"/>
                    <a:lumOff val="40000"/>
                  </a:srgbClr>
                </a:solidFill>
                <a:prstDash val="sysDash"/>
              </a:ln>
            </c:spPr>
            <c:trendlineType val="linear"/>
            <c:dispRSqr val="0"/>
            <c:dispEq val="0"/>
          </c:trendline>
          <c:cat>
            <c:numRef>
              <c:f>Plan1!$A$2:$A$140</c:f>
              <c:numCache>
                <c:formatCode>mmm\ yy</c:formatCode>
                <c:ptCount val="109"/>
                <c:pt idx="0">
                  <c:v>38899</c:v>
                </c:pt>
                <c:pt idx="1">
                  <c:v>38930</c:v>
                </c:pt>
                <c:pt idx="2">
                  <c:v>38961</c:v>
                </c:pt>
                <c:pt idx="3">
                  <c:v>38991</c:v>
                </c:pt>
                <c:pt idx="4">
                  <c:v>39022</c:v>
                </c:pt>
                <c:pt idx="5">
                  <c:v>39052</c:v>
                </c:pt>
                <c:pt idx="6">
                  <c:v>39083</c:v>
                </c:pt>
                <c:pt idx="7">
                  <c:v>39114</c:v>
                </c:pt>
                <c:pt idx="8">
                  <c:v>39142</c:v>
                </c:pt>
                <c:pt idx="9">
                  <c:v>39173</c:v>
                </c:pt>
                <c:pt idx="10">
                  <c:v>39203</c:v>
                </c:pt>
                <c:pt idx="11">
                  <c:v>39234</c:v>
                </c:pt>
                <c:pt idx="12">
                  <c:v>39264</c:v>
                </c:pt>
                <c:pt idx="13">
                  <c:v>39295</c:v>
                </c:pt>
                <c:pt idx="14">
                  <c:v>39326</c:v>
                </c:pt>
                <c:pt idx="15">
                  <c:v>39356</c:v>
                </c:pt>
                <c:pt idx="16">
                  <c:v>39387</c:v>
                </c:pt>
                <c:pt idx="17">
                  <c:v>39417</c:v>
                </c:pt>
                <c:pt idx="18">
                  <c:v>39448</c:v>
                </c:pt>
                <c:pt idx="19">
                  <c:v>39479</c:v>
                </c:pt>
                <c:pt idx="20">
                  <c:v>39508</c:v>
                </c:pt>
                <c:pt idx="21">
                  <c:v>39539</c:v>
                </c:pt>
                <c:pt idx="22">
                  <c:v>39569</c:v>
                </c:pt>
                <c:pt idx="23">
                  <c:v>39600</c:v>
                </c:pt>
                <c:pt idx="24">
                  <c:v>39630</c:v>
                </c:pt>
                <c:pt idx="25">
                  <c:v>39661</c:v>
                </c:pt>
                <c:pt idx="26">
                  <c:v>39692</c:v>
                </c:pt>
                <c:pt idx="27">
                  <c:v>39722</c:v>
                </c:pt>
                <c:pt idx="28">
                  <c:v>39753</c:v>
                </c:pt>
                <c:pt idx="29">
                  <c:v>39783</c:v>
                </c:pt>
                <c:pt idx="30">
                  <c:v>39814</c:v>
                </c:pt>
                <c:pt idx="31">
                  <c:v>39845</c:v>
                </c:pt>
                <c:pt idx="32">
                  <c:v>39873</c:v>
                </c:pt>
                <c:pt idx="33">
                  <c:v>39904</c:v>
                </c:pt>
                <c:pt idx="34">
                  <c:v>39934</c:v>
                </c:pt>
                <c:pt idx="35">
                  <c:v>39965</c:v>
                </c:pt>
                <c:pt idx="36">
                  <c:v>39995</c:v>
                </c:pt>
                <c:pt idx="37">
                  <c:v>40026</c:v>
                </c:pt>
                <c:pt idx="38">
                  <c:v>40057</c:v>
                </c:pt>
                <c:pt idx="39">
                  <c:v>40087</c:v>
                </c:pt>
                <c:pt idx="40">
                  <c:v>40118</c:v>
                </c:pt>
                <c:pt idx="41">
                  <c:v>40148</c:v>
                </c:pt>
                <c:pt idx="42">
                  <c:v>40179</c:v>
                </c:pt>
                <c:pt idx="43">
                  <c:v>40210</c:v>
                </c:pt>
                <c:pt idx="44">
                  <c:v>40238</c:v>
                </c:pt>
                <c:pt idx="45">
                  <c:v>40269</c:v>
                </c:pt>
                <c:pt idx="46">
                  <c:v>40299</c:v>
                </c:pt>
                <c:pt idx="47">
                  <c:v>40330</c:v>
                </c:pt>
                <c:pt idx="48">
                  <c:v>40360</c:v>
                </c:pt>
                <c:pt idx="49">
                  <c:v>40391</c:v>
                </c:pt>
                <c:pt idx="50">
                  <c:v>40422</c:v>
                </c:pt>
                <c:pt idx="51">
                  <c:v>40452</c:v>
                </c:pt>
                <c:pt idx="52">
                  <c:v>40483</c:v>
                </c:pt>
                <c:pt idx="53">
                  <c:v>40513</c:v>
                </c:pt>
                <c:pt idx="54">
                  <c:v>40544</c:v>
                </c:pt>
                <c:pt idx="55">
                  <c:v>40575</c:v>
                </c:pt>
                <c:pt idx="56">
                  <c:v>40603</c:v>
                </c:pt>
                <c:pt idx="57">
                  <c:v>40634</c:v>
                </c:pt>
                <c:pt idx="58">
                  <c:v>40664</c:v>
                </c:pt>
                <c:pt idx="59">
                  <c:v>40695</c:v>
                </c:pt>
                <c:pt idx="60">
                  <c:v>40725</c:v>
                </c:pt>
                <c:pt idx="61">
                  <c:v>40756</c:v>
                </c:pt>
                <c:pt idx="62">
                  <c:v>40787</c:v>
                </c:pt>
                <c:pt idx="63">
                  <c:v>40817</c:v>
                </c:pt>
                <c:pt idx="64">
                  <c:v>40848</c:v>
                </c:pt>
                <c:pt idx="65">
                  <c:v>40878</c:v>
                </c:pt>
                <c:pt idx="66">
                  <c:v>40909</c:v>
                </c:pt>
                <c:pt idx="67">
                  <c:v>40940</c:v>
                </c:pt>
                <c:pt idx="68">
                  <c:v>40969</c:v>
                </c:pt>
                <c:pt idx="69">
                  <c:v>41000</c:v>
                </c:pt>
                <c:pt idx="70">
                  <c:v>41030</c:v>
                </c:pt>
                <c:pt idx="71">
                  <c:v>41061</c:v>
                </c:pt>
                <c:pt idx="72">
                  <c:v>41091</c:v>
                </c:pt>
                <c:pt idx="73">
                  <c:v>41122</c:v>
                </c:pt>
                <c:pt idx="74">
                  <c:v>41153</c:v>
                </c:pt>
                <c:pt idx="75">
                  <c:v>41183</c:v>
                </c:pt>
                <c:pt idx="76">
                  <c:v>41214</c:v>
                </c:pt>
                <c:pt idx="77">
                  <c:v>41244</c:v>
                </c:pt>
                <c:pt idx="78">
                  <c:v>41275</c:v>
                </c:pt>
                <c:pt idx="79">
                  <c:v>41306</c:v>
                </c:pt>
                <c:pt idx="80">
                  <c:v>41334</c:v>
                </c:pt>
                <c:pt idx="81">
                  <c:v>41365</c:v>
                </c:pt>
                <c:pt idx="82">
                  <c:v>41395</c:v>
                </c:pt>
                <c:pt idx="83">
                  <c:v>41426</c:v>
                </c:pt>
                <c:pt idx="84">
                  <c:v>41456</c:v>
                </c:pt>
                <c:pt idx="85">
                  <c:v>41487</c:v>
                </c:pt>
                <c:pt idx="86">
                  <c:v>41518</c:v>
                </c:pt>
                <c:pt idx="87">
                  <c:v>41548</c:v>
                </c:pt>
                <c:pt idx="88">
                  <c:v>41579</c:v>
                </c:pt>
                <c:pt idx="89">
                  <c:v>41609</c:v>
                </c:pt>
                <c:pt idx="90">
                  <c:v>41640</c:v>
                </c:pt>
                <c:pt idx="91">
                  <c:v>41671</c:v>
                </c:pt>
                <c:pt idx="92">
                  <c:v>41699</c:v>
                </c:pt>
                <c:pt idx="93">
                  <c:v>41730</c:v>
                </c:pt>
                <c:pt idx="94">
                  <c:v>41760</c:v>
                </c:pt>
                <c:pt idx="95">
                  <c:v>41791</c:v>
                </c:pt>
                <c:pt idx="96">
                  <c:v>41821</c:v>
                </c:pt>
                <c:pt idx="97">
                  <c:v>41852</c:v>
                </c:pt>
                <c:pt idx="98">
                  <c:v>41883</c:v>
                </c:pt>
                <c:pt idx="99">
                  <c:v>41913</c:v>
                </c:pt>
                <c:pt idx="100">
                  <c:v>41944</c:v>
                </c:pt>
                <c:pt idx="101">
                  <c:v>41974</c:v>
                </c:pt>
                <c:pt idx="102">
                  <c:v>42005</c:v>
                </c:pt>
                <c:pt idx="103">
                  <c:v>42036</c:v>
                </c:pt>
                <c:pt idx="104">
                  <c:v>42064</c:v>
                </c:pt>
                <c:pt idx="105">
                  <c:v>42095</c:v>
                </c:pt>
                <c:pt idx="106">
                  <c:v>42125</c:v>
                </c:pt>
                <c:pt idx="107">
                  <c:v>42156</c:v>
                </c:pt>
                <c:pt idx="108">
                  <c:v>42186</c:v>
                </c:pt>
              </c:numCache>
            </c:numRef>
          </c:cat>
          <c:val>
            <c:numRef>
              <c:f>Plan1!$C$2:$C$140</c:f>
              <c:numCache>
                <c:formatCode>General</c:formatCode>
                <c:ptCount val="109"/>
                <c:pt idx="0">
                  <c:v>10.77899968</c:v>
                </c:pt>
                <c:pt idx="1">
                  <c:v>10.3152784</c:v>
                </c:pt>
                <c:pt idx="2">
                  <c:v>10.066674389999999</c:v>
                </c:pt>
                <c:pt idx="3">
                  <c:v>10.06365639</c:v>
                </c:pt>
                <c:pt idx="4">
                  <c:v>9.9263338500000007</c:v>
                </c:pt>
                <c:pt idx="5">
                  <c:v>9.721836411</c:v>
                </c:pt>
                <c:pt idx="6">
                  <c:v>9.7385771329999997</c:v>
                </c:pt>
                <c:pt idx="7">
                  <c:v>9.6423306239999995</c:v>
                </c:pt>
                <c:pt idx="8">
                  <c:v>9.6105953769999992</c:v>
                </c:pt>
                <c:pt idx="9">
                  <c:v>9.6201518719999992</c:v>
                </c:pt>
                <c:pt idx="10">
                  <c:v>9.6470776540000003</c:v>
                </c:pt>
                <c:pt idx="11">
                  <c:v>9.5340634299999998</c:v>
                </c:pt>
                <c:pt idx="12">
                  <c:v>9.4565052430000005</c:v>
                </c:pt>
                <c:pt idx="13">
                  <c:v>9.3472283049999998</c:v>
                </c:pt>
                <c:pt idx="14">
                  <c:v>9.0991962669999999</c:v>
                </c:pt>
                <c:pt idx="15">
                  <c:v>8.9718193799999995</c:v>
                </c:pt>
                <c:pt idx="16">
                  <c:v>8.6454984259999996</c:v>
                </c:pt>
                <c:pt idx="17">
                  <c:v>8.727755556</c:v>
                </c:pt>
                <c:pt idx="18">
                  <c:v>8.3390383840000002</c:v>
                </c:pt>
                <c:pt idx="19">
                  <c:v>8.4408474580000004</c:v>
                </c:pt>
                <c:pt idx="20">
                  <c:v>8.0787260490000001</c:v>
                </c:pt>
                <c:pt idx="21">
                  <c:v>8.0153021629999994</c:v>
                </c:pt>
                <c:pt idx="22">
                  <c:v>7.4262340560000002</c:v>
                </c:pt>
                <c:pt idx="23">
                  <c:v>7.7644329330000001</c:v>
                </c:pt>
                <c:pt idx="24">
                  <c:v>8.0452766619999991</c:v>
                </c:pt>
                <c:pt idx="25">
                  <c:v>7.4210560929999998</c:v>
                </c:pt>
                <c:pt idx="26">
                  <c:v>7.7939265259999999</c:v>
                </c:pt>
                <c:pt idx="27">
                  <c:v>7.7418612439999999</c:v>
                </c:pt>
                <c:pt idx="28">
                  <c:v>8.0059421779999997</c:v>
                </c:pt>
                <c:pt idx="29">
                  <c:v>7.9452145490000001</c:v>
                </c:pt>
                <c:pt idx="30">
                  <c:v>8.498483555</c:v>
                </c:pt>
                <c:pt idx="31">
                  <c:v>8.2343028960000009</c:v>
                </c:pt>
                <c:pt idx="32">
                  <c:v>8.4350874040000008</c:v>
                </c:pt>
                <c:pt idx="33">
                  <c:v>8.3892487679999999</c:v>
                </c:pt>
                <c:pt idx="34">
                  <c:v>8.2405939719999992</c:v>
                </c:pt>
                <c:pt idx="35">
                  <c:v>7.9423386750000002</c:v>
                </c:pt>
                <c:pt idx="36">
                  <c:v>7.9308964849999999</c:v>
                </c:pt>
                <c:pt idx="37">
                  <c:v>7.9473929840000004</c:v>
                </c:pt>
                <c:pt idx="38">
                  <c:v>7.7783425299999998</c:v>
                </c:pt>
                <c:pt idx="39">
                  <c:v>7.7371017609999999</c:v>
                </c:pt>
                <c:pt idx="40">
                  <c:v>7.8906997209999998</c:v>
                </c:pt>
                <c:pt idx="41">
                  <c:v>7.9720343939999996</c:v>
                </c:pt>
                <c:pt idx="42">
                  <c:v>7.4055489220000004</c:v>
                </c:pt>
                <c:pt idx="43">
                  <c:v>7.1726379849999997</c:v>
                </c:pt>
                <c:pt idx="44">
                  <c:v>7.1220900389999997</c:v>
                </c:pt>
                <c:pt idx="45">
                  <c:v>6.8719750790000003</c:v>
                </c:pt>
                <c:pt idx="46">
                  <c:v>7.020428882</c:v>
                </c:pt>
                <c:pt idx="47">
                  <c:v>6.8437192329999998</c:v>
                </c:pt>
                <c:pt idx="48">
                  <c:v>6.8272540800000003</c:v>
                </c:pt>
                <c:pt idx="49">
                  <c:v>6.6118547909999998</c:v>
                </c:pt>
                <c:pt idx="50">
                  <c:v>6.2293930460000002</c:v>
                </c:pt>
                <c:pt idx="51">
                  <c:v>6.2627214999999996</c:v>
                </c:pt>
                <c:pt idx="52">
                  <c:v>6.1492970099999997</c:v>
                </c:pt>
                <c:pt idx="53">
                  <c:v>6.2281501060000002</c:v>
                </c:pt>
                <c:pt idx="54">
                  <c:v>6.2420336159999996</c:v>
                </c:pt>
                <c:pt idx="55">
                  <c:v>6.2049690010000003</c:v>
                </c:pt>
                <c:pt idx="56">
                  <c:v>6.1097916689999998</c:v>
                </c:pt>
                <c:pt idx="57">
                  <c:v>6.0331025890000003</c:v>
                </c:pt>
                <c:pt idx="58">
                  <c:v>6.003974543</c:v>
                </c:pt>
                <c:pt idx="59">
                  <c:v>6.0374628919999997</c:v>
                </c:pt>
                <c:pt idx="60">
                  <c:v>5.9095852249999998</c:v>
                </c:pt>
                <c:pt idx="61">
                  <c:v>5.9412301550000004</c:v>
                </c:pt>
                <c:pt idx="62">
                  <c:v>5.9899002750000001</c:v>
                </c:pt>
                <c:pt idx="63">
                  <c:v>5.9199626780000001</c:v>
                </c:pt>
                <c:pt idx="64">
                  <c:v>5.6668412579999998</c:v>
                </c:pt>
                <c:pt idx="65">
                  <c:v>5.5414601000000001</c:v>
                </c:pt>
                <c:pt idx="66">
                  <c:v>5.6092581810000004</c:v>
                </c:pt>
                <c:pt idx="67">
                  <c:v>5.5234771919999996</c:v>
                </c:pt>
                <c:pt idx="68">
                  <c:v>5.859010423</c:v>
                </c:pt>
                <c:pt idx="69">
                  <c:v>5.6742600899999998</c:v>
                </c:pt>
                <c:pt idx="70">
                  <c:v>5.464331263</c:v>
                </c:pt>
                <c:pt idx="71" formatCode="0.00">
                  <c:v>5.7235131939999997</c:v>
                </c:pt>
                <c:pt idx="72" formatCode="0.00">
                  <c:v>5.2890339730000004</c:v>
                </c:pt>
                <c:pt idx="73" formatCode="0.00">
                  <c:v>5.2434075089999999</c:v>
                </c:pt>
                <c:pt idx="74" formatCode="0.00">
                  <c:v>5.352444792</c:v>
                </c:pt>
                <c:pt idx="75" formatCode="0.00">
                  <c:v>5.3811451549999996</c:v>
                </c:pt>
                <c:pt idx="76" formatCode="0.00">
                  <c:v>5.3771532300000002</c:v>
                </c:pt>
                <c:pt idx="77" formatCode="0.00">
                  <c:v>5.438601373</c:v>
                </c:pt>
                <c:pt idx="78" formatCode="0.00">
                  <c:v>5.5144101499999998</c:v>
                </c:pt>
                <c:pt idx="79" formatCode="0.00">
                  <c:v>5.4225399809999999</c:v>
                </c:pt>
                <c:pt idx="80" formatCode="0.00">
                  <c:v>5.4160321790000001</c:v>
                </c:pt>
                <c:pt idx="81" formatCode="0.00">
                  <c:v>5.5047679560000002</c:v>
                </c:pt>
                <c:pt idx="82" formatCode="0.00">
                  <c:v>5.4924996310000003</c:v>
                </c:pt>
                <c:pt idx="83" formatCode="0.00">
                  <c:v>5.8019951320000001</c:v>
                </c:pt>
                <c:pt idx="84" formatCode="0.00">
                  <c:v>5.4484762849999999</c:v>
                </c:pt>
                <c:pt idx="85" formatCode="0.0">
                  <c:v>5.228159325</c:v>
                </c:pt>
                <c:pt idx="86">
                  <c:v>5.3226758099999998</c:v>
                </c:pt>
                <c:pt idx="87">
                  <c:v>5.268365964</c:v>
                </c:pt>
                <c:pt idx="88">
                  <c:v>5.0592244749999997</c:v>
                </c:pt>
                <c:pt idx="89">
                  <c:v>5.1011914589999998</c:v>
                </c:pt>
                <c:pt idx="90">
                  <c:v>4.9108442309999996</c:v>
                </c:pt>
                <c:pt idx="91">
                  <c:v>4.9363519189999998</c:v>
                </c:pt>
                <c:pt idx="92" formatCode="0.00">
                  <c:v>4.769683734</c:v>
                </c:pt>
                <c:pt idx="93">
                  <c:v>4.6672052949999996</c:v>
                </c:pt>
                <c:pt idx="94" formatCode="0.00">
                  <c:v>4.6595630720000001</c:v>
                </c:pt>
                <c:pt idx="95">
                  <c:v>4.6353215429999999</c:v>
                </c:pt>
                <c:pt idx="96" formatCode="0.00">
                  <c:v>4.7395378519999998</c:v>
                </c:pt>
                <c:pt idx="97">
                  <c:v>4.9120084369999999</c:v>
                </c:pt>
                <c:pt idx="98" formatCode="0.00">
                  <c:v>4.8140279829999999</c:v>
                </c:pt>
                <c:pt idx="99" formatCode="0.0">
                  <c:v>4.7610826160000004</c:v>
                </c:pt>
                <c:pt idx="100">
                  <c:v>5.2739555080000002</c:v>
                </c:pt>
                <c:pt idx="101">
                  <c:v>5.1102482560000002</c:v>
                </c:pt>
                <c:pt idx="102">
                  <c:v>5.4402455759999997</c:v>
                </c:pt>
                <c:pt idx="103">
                  <c:v>5.7099723530000004</c:v>
                </c:pt>
                <c:pt idx="104">
                  <c:v>5.9241139949999999</c:v>
                </c:pt>
                <c:pt idx="105">
                  <c:v>6.1187866289999997</c:v>
                </c:pt>
                <c:pt idx="106">
                  <c:v>6.3851415119999997</c:v>
                </c:pt>
                <c:pt idx="107">
                  <c:v>6.6603952360000003</c:v>
                </c:pt>
                <c:pt idx="108">
                  <c:v>7.217180248</c:v>
                </c:pt>
              </c:numCache>
            </c:numRef>
          </c:val>
          <c:smooth val="0"/>
        </c:ser>
        <c:dLbls>
          <c:showLegendKey val="0"/>
          <c:showVal val="0"/>
          <c:showCatName val="0"/>
          <c:showSerName val="0"/>
          <c:showPercent val="0"/>
          <c:showBubbleSize val="0"/>
        </c:dLbls>
        <c:marker val="1"/>
        <c:smooth val="0"/>
        <c:axId val="252422248"/>
        <c:axId val="252419896"/>
      </c:lineChart>
      <c:dateAx>
        <c:axId val="252421072"/>
        <c:scaling>
          <c:orientation val="minMax"/>
          <c:min val="41275"/>
        </c:scaling>
        <c:delete val="0"/>
        <c:axPos val="b"/>
        <c:numFmt formatCode="mmm\ yy" sourceLinked="0"/>
        <c:majorTickMark val="out"/>
        <c:minorTickMark val="none"/>
        <c:tickLblPos val="low"/>
        <c:spPr>
          <a:ln w="0">
            <a:solidFill>
              <a:sysClr val="window" lastClr="FFFFFF">
                <a:lumMod val="75000"/>
              </a:sysClr>
            </a:solidFill>
            <a:prstDash val="sysDot"/>
          </a:ln>
        </c:spPr>
        <c:txPr>
          <a:bodyPr rot="-5400000" vert="horz"/>
          <a:lstStyle/>
          <a:p>
            <a:pPr>
              <a:defRPr sz="1200">
                <a:solidFill>
                  <a:srgbClr val="193264"/>
                </a:solidFill>
              </a:defRPr>
            </a:pPr>
            <a:endParaRPr lang="pt-BR"/>
          </a:p>
        </c:txPr>
        <c:crossAx val="252418328"/>
        <c:crosses val="autoZero"/>
        <c:auto val="0"/>
        <c:lblOffset val="100"/>
        <c:baseTimeUnit val="months"/>
        <c:majorUnit val="2"/>
        <c:majorTimeUnit val="months"/>
      </c:dateAx>
      <c:valAx>
        <c:axId val="252418328"/>
        <c:scaling>
          <c:orientation val="minMax"/>
          <c:max val="2"/>
          <c:min val="-1.5"/>
        </c:scaling>
        <c:delete val="0"/>
        <c:axPos val="l"/>
        <c:majorGridlines>
          <c:spPr>
            <a:ln w="0">
              <a:solidFill>
                <a:srgbClr val="D9D9D9"/>
              </a:solidFill>
              <a:prstDash val="sysDot"/>
            </a:ln>
          </c:spPr>
        </c:majorGridlines>
        <c:title>
          <c:tx>
            <c:rich>
              <a:bodyPr rot="-5400000" vert="horz"/>
              <a:lstStyle/>
              <a:p>
                <a:pPr>
                  <a:defRPr sz="1050" b="0">
                    <a:solidFill>
                      <a:srgbClr val="00B050"/>
                    </a:solidFill>
                  </a:defRPr>
                </a:pPr>
                <a:r>
                  <a:rPr lang="en-US" sz="1050" b="0" i="0" u="none" strike="noStrike" baseline="0" dirty="0" smtClean="0">
                    <a:solidFill>
                      <a:srgbClr val="00B050"/>
                    </a:solidFill>
                    <a:effectLst/>
                  </a:rPr>
                  <a:t>PEA (Var.% </a:t>
                </a:r>
                <a:r>
                  <a:rPr lang="en-US" sz="1050" b="0" i="0" u="none" strike="noStrike" baseline="0" dirty="0" err="1" smtClean="0">
                    <a:solidFill>
                      <a:srgbClr val="00B050"/>
                    </a:solidFill>
                    <a:effectLst/>
                  </a:rPr>
                  <a:t>Interanual</a:t>
                </a:r>
                <a:r>
                  <a:rPr lang="en-US" sz="1050" b="0" i="0" u="none" strike="noStrike" baseline="0" dirty="0" smtClean="0">
                    <a:solidFill>
                      <a:srgbClr val="00B050"/>
                    </a:solidFill>
                    <a:effectLst/>
                  </a:rPr>
                  <a:t> da </a:t>
                </a:r>
                <a:r>
                  <a:rPr lang="en-US" sz="1050" b="0" i="0" u="none" strike="noStrike" baseline="0" dirty="0" err="1" smtClean="0">
                    <a:solidFill>
                      <a:srgbClr val="00B050"/>
                    </a:solidFill>
                    <a:effectLst/>
                  </a:rPr>
                  <a:t>Média</a:t>
                </a:r>
                <a:r>
                  <a:rPr lang="en-US" sz="1050" b="0" i="0" u="none" strike="noStrike" baseline="0" dirty="0" smtClean="0">
                    <a:solidFill>
                      <a:srgbClr val="00B050"/>
                    </a:solidFill>
                    <a:effectLst/>
                  </a:rPr>
                  <a:t> </a:t>
                </a:r>
                <a:r>
                  <a:rPr lang="en-US" sz="1050" b="0" i="0" u="none" strike="noStrike" baseline="0" dirty="0" err="1" smtClean="0">
                    <a:solidFill>
                      <a:srgbClr val="00B050"/>
                    </a:solidFill>
                    <a:effectLst/>
                  </a:rPr>
                  <a:t>Móvel</a:t>
                </a:r>
                <a:r>
                  <a:rPr lang="en-US" sz="1050" b="0" i="0" u="none" strike="noStrike" baseline="0" dirty="0" smtClean="0">
                    <a:solidFill>
                      <a:srgbClr val="00B050"/>
                    </a:solidFill>
                    <a:effectLst/>
                  </a:rPr>
                  <a:t> 12m)</a:t>
                </a:r>
                <a:endParaRPr lang="en-GB" sz="1050" b="0" dirty="0">
                  <a:solidFill>
                    <a:srgbClr val="00B050"/>
                  </a:solidFill>
                </a:endParaRPr>
              </a:p>
            </c:rich>
          </c:tx>
          <c:layout>
            <c:manualLayout>
              <c:xMode val="edge"/>
              <c:yMode val="edge"/>
              <c:x val="9.1225496017683858E-3"/>
              <c:y val="4.0819660081181951E-2"/>
            </c:manualLayout>
          </c:layout>
          <c:overlay val="0"/>
        </c:title>
        <c:numFmt formatCode="0.0" sourceLinked="0"/>
        <c:majorTickMark val="out"/>
        <c:minorTickMark val="none"/>
        <c:tickLblPos val="low"/>
        <c:spPr>
          <a:ln w="0">
            <a:solidFill>
              <a:srgbClr val="006600"/>
            </a:solidFill>
            <a:prstDash val="sysDot"/>
          </a:ln>
        </c:spPr>
        <c:txPr>
          <a:bodyPr/>
          <a:lstStyle/>
          <a:p>
            <a:pPr>
              <a:defRPr sz="1200">
                <a:solidFill>
                  <a:srgbClr val="00B050"/>
                </a:solidFill>
              </a:defRPr>
            </a:pPr>
            <a:endParaRPr lang="pt-BR"/>
          </a:p>
        </c:txPr>
        <c:crossAx val="252421072"/>
        <c:crosses val="autoZero"/>
        <c:crossBetween val="between"/>
      </c:valAx>
      <c:valAx>
        <c:axId val="252419896"/>
        <c:scaling>
          <c:orientation val="minMax"/>
          <c:max val="8"/>
          <c:min val="4"/>
        </c:scaling>
        <c:delete val="0"/>
        <c:axPos val="r"/>
        <c:numFmt formatCode="General" sourceLinked="1"/>
        <c:majorTickMark val="out"/>
        <c:minorTickMark val="none"/>
        <c:tickLblPos val="nextTo"/>
        <c:spPr>
          <a:ln w="0">
            <a:solidFill>
              <a:srgbClr val="002060"/>
            </a:solidFill>
          </a:ln>
        </c:spPr>
        <c:txPr>
          <a:bodyPr/>
          <a:lstStyle/>
          <a:p>
            <a:pPr>
              <a:defRPr sz="1200">
                <a:solidFill>
                  <a:srgbClr val="193264"/>
                </a:solidFill>
              </a:defRPr>
            </a:pPr>
            <a:endParaRPr lang="pt-BR"/>
          </a:p>
        </c:txPr>
        <c:crossAx val="252422248"/>
        <c:crosses val="max"/>
        <c:crossBetween val="between"/>
        <c:majorUnit val="1"/>
      </c:valAx>
      <c:dateAx>
        <c:axId val="252422248"/>
        <c:scaling>
          <c:orientation val="minMax"/>
        </c:scaling>
        <c:delete val="1"/>
        <c:axPos val="b"/>
        <c:numFmt formatCode="mmm\ yy" sourceLinked="1"/>
        <c:majorTickMark val="out"/>
        <c:minorTickMark val="none"/>
        <c:tickLblPos val="none"/>
        <c:crossAx val="252419896"/>
        <c:crosses val="autoZero"/>
        <c:auto val="1"/>
        <c:lblOffset val="100"/>
        <c:baseTimeUnit val="months"/>
      </c:dateAx>
    </c:plotArea>
    <c:legend>
      <c:legendPos val="b"/>
      <c:legendEntry>
        <c:idx val="0"/>
        <c:txPr>
          <a:bodyPr/>
          <a:lstStyle/>
          <a:p>
            <a:pPr>
              <a:defRPr sz="1000" b="0">
                <a:solidFill>
                  <a:srgbClr val="00B050"/>
                </a:solidFill>
              </a:defRPr>
            </a:pPr>
            <a:endParaRPr lang="pt-BR"/>
          </a:p>
        </c:txPr>
      </c:legendEntry>
      <c:layout>
        <c:manualLayout>
          <c:xMode val="edge"/>
          <c:yMode val="edge"/>
          <c:x val="1.6420110409188247E-2"/>
          <c:y val="0.822584771282723"/>
          <c:w val="0.86072979439066155"/>
          <c:h val="0.15885004005402908"/>
        </c:manualLayout>
      </c:layout>
      <c:overlay val="0"/>
      <c:txPr>
        <a:bodyPr/>
        <a:lstStyle/>
        <a:p>
          <a:pPr>
            <a:defRPr sz="1000" b="0">
              <a:solidFill>
                <a:srgbClr val="193264"/>
              </a:solidFill>
            </a:defRPr>
          </a:pPr>
          <a:endParaRPr lang="pt-BR"/>
        </a:p>
      </c:txPr>
    </c:legend>
    <c:plotVisOnly val="1"/>
    <c:dispBlanksAs val="zero"/>
    <c:showDLblsOverMax val="0"/>
  </c:chart>
  <c:txPr>
    <a:bodyPr/>
    <a:lstStyle/>
    <a:p>
      <a:pPr>
        <a:defRPr sz="1600">
          <a:solidFill>
            <a:srgbClr val="002060"/>
          </a:solidFill>
          <a:latin typeface="Arial" pitchFamily="34" charset="0"/>
          <a:cs typeface="Arial" pitchFamily="34" charset="0"/>
        </a:defRPr>
      </a:pPr>
      <a:endParaRPr lang="pt-BR"/>
    </a:p>
  </c:txPr>
  <c:externalData r:id="rId2">
    <c:autoUpdate val="0"/>
  </c:externalData>
  <c:userShapes r:id="rId3"/>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8184090909090906E-2"/>
          <c:y val="2.0576417435099852E-2"/>
          <c:w val="0.79471994949494951"/>
          <c:h val="0.68784402743129547"/>
        </c:manualLayout>
      </c:layout>
      <c:lineChart>
        <c:grouping val="standard"/>
        <c:varyColors val="0"/>
        <c:ser>
          <c:idx val="1"/>
          <c:order val="0"/>
          <c:tx>
            <c:strRef>
              <c:f>Plan1!$B$1</c:f>
              <c:strCache>
                <c:ptCount val="1"/>
                <c:pt idx="0">
                  <c:v>Rend. Real (esq.)</c:v>
                </c:pt>
              </c:strCache>
            </c:strRef>
          </c:tx>
          <c:spPr>
            <a:ln w="44450">
              <a:solidFill>
                <a:srgbClr val="0000FF"/>
              </a:solidFill>
            </a:ln>
          </c:spPr>
          <c:marker>
            <c:symbol val="none"/>
          </c:marker>
          <c:cat>
            <c:numRef>
              <c:f>Plan1!$A$2:$A$32</c:f>
              <c:numCache>
                <c:formatCode>d/m/yy;@</c:formatCode>
                <c:ptCount val="31"/>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numCache>
            </c:numRef>
          </c:cat>
          <c:val>
            <c:numRef>
              <c:f>Plan1!$B$2:$B$32</c:f>
              <c:numCache>
                <c:formatCode>0.00</c:formatCode>
                <c:ptCount val="31"/>
                <c:pt idx="0">
                  <c:v>2.3926792279195919</c:v>
                </c:pt>
                <c:pt idx="1">
                  <c:v>2.4177568228540558</c:v>
                </c:pt>
                <c:pt idx="2">
                  <c:v>0.56772767341273234</c:v>
                </c:pt>
                <c:pt idx="3">
                  <c:v>1.5890770596065806</c:v>
                </c:pt>
                <c:pt idx="4">
                  <c:v>1.3815159186733705</c:v>
                </c:pt>
                <c:pt idx="5">
                  <c:v>0.81259967366955621</c:v>
                </c:pt>
                <c:pt idx="6">
                  <c:v>1.5025627823156196</c:v>
                </c:pt>
                <c:pt idx="7">
                  <c:v>1.3056257175660058</c:v>
                </c:pt>
                <c:pt idx="8">
                  <c:v>2.2180026968270816</c:v>
                </c:pt>
                <c:pt idx="9">
                  <c:v>1.7974095349603036</c:v>
                </c:pt>
                <c:pt idx="10">
                  <c:v>2.9753693687152749</c:v>
                </c:pt>
                <c:pt idx="11">
                  <c:v>3.2126104005570477</c:v>
                </c:pt>
                <c:pt idx="12">
                  <c:v>3.5588020854827818</c:v>
                </c:pt>
                <c:pt idx="13">
                  <c:v>3.1001499780243691</c:v>
                </c:pt>
                <c:pt idx="14">
                  <c:v>3.0015532322672511</c:v>
                </c:pt>
                <c:pt idx="15">
                  <c:v>2.5669957686883071</c:v>
                </c:pt>
                <c:pt idx="16">
                  <c:v>3.2070010773697533</c:v>
                </c:pt>
                <c:pt idx="17">
                  <c:v>1.8576176956030865</c:v>
                </c:pt>
                <c:pt idx="18">
                  <c:v>2.5557425811063128</c:v>
                </c:pt>
                <c:pt idx="19">
                  <c:v>2.4814930664164514</c:v>
                </c:pt>
                <c:pt idx="20">
                  <c:v>1.5466415399111755</c:v>
                </c:pt>
                <c:pt idx="21">
                  <c:v>3.9684964372040277</c:v>
                </c:pt>
                <c:pt idx="22">
                  <c:v>2.722389427716565</c:v>
                </c:pt>
                <c:pt idx="23">
                  <c:v>1.5565290334607074</c:v>
                </c:pt>
                <c:pt idx="24">
                  <c:v>1.6737513283740624</c:v>
                </c:pt>
                <c:pt idx="25">
                  <c:v>-0.51287460281883579</c:v>
                </c:pt>
                <c:pt idx="26">
                  <c:v>-3.009766529244462</c:v>
                </c:pt>
                <c:pt idx="27">
                  <c:v>-2.887345186131518</c:v>
                </c:pt>
                <c:pt idx="28">
                  <c:v>-5.0319139054392892</c:v>
                </c:pt>
                <c:pt idx="29">
                  <c:v>-2.8862036771042932</c:v>
                </c:pt>
                <c:pt idx="30">
                  <c:v>-2.3908771645824611</c:v>
                </c:pt>
              </c:numCache>
            </c:numRef>
          </c:val>
          <c:smooth val="0"/>
        </c:ser>
        <c:dLbls>
          <c:showLegendKey val="0"/>
          <c:showVal val="0"/>
          <c:showCatName val="0"/>
          <c:showSerName val="0"/>
          <c:showPercent val="0"/>
          <c:showBubbleSize val="0"/>
        </c:dLbls>
        <c:marker val="1"/>
        <c:smooth val="0"/>
        <c:axId val="252415192"/>
        <c:axId val="252421464"/>
      </c:lineChart>
      <c:lineChart>
        <c:grouping val="standard"/>
        <c:varyColors val="0"/>
        <c:ser>
          <c:idx val="0"/>
          <c:order val="1"/>
          <c:tx>
            <c:strRef>
              <c:f>Plan1!$C$1</c:f>
              <c:strCache>
                <c:ptCount val="1"/>
                <c:pt idx="0">
                  <c:v>Desemprego (dir.)</c:v>
                </c:pt>
              </c:strCache>
            </c:strRef>
          </c:tx>
          <c:spPr>
            <a:ln w="44450">
              <a:solidFill>
                <a:srgbClr val="FF0000"/>
              </a:solidFill>
            </a:ln>
          </c:spPr>
          <c:marker>
            <c:symbol val="none"/>
          </c:marker>
          <c:cat>
            <c:numRef>
              <c:f>Plan1!$A$2:$A$32</c:f>
              <c:numCache>
                <c:formatCode>d/m/yy;@</c:formatCode>
                <c:ptCount val="31"/>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numCache>
            </c:numRef>
          </c:cat>
          <c:val>
            <c:numRef>
              <c:f>Plan1!$C$2:$C$32</c:f>
              <c:numCache>
                <c:formatCode>General</c:formatCode>
                <c:ptCount val="31"/>
                <c:pt idx="0">
                  <c:v>5.5144101499999998</c:v>
                </c:pt>
                <c:pt idx="1">
                  <c:v>5.4225399809999999</c:v>
                </c:pt>
                <c:pt idx="2">
                  <c:v>5.4160321790000001</c:v>
                </c:pt>
                <c:pt idx="3">
                  <c:v>5.5047679560000002</c:v>
                </c:pt>
                <c:pt idx="4">
                  <c:v>5.4924996310000003</c:v>
                </c:pt>
                <c:pt idx="5">
                  <c:v>5.8019951320000001</c:v>
                </c:pt>
                <c:pt idx="6">
                  <c:v>5.4484762849999999</c:v>
                </c:pt>
                <c:pt idx="7">
                  <c:v>5.228159325</c:v>
                </c:pt>
                <c:pt idx="8">
                  <c:v>5.3226758099999998</c:v>
                </c:pt>
                <c:pt idx="9">
                  <c:v>5.268365964</c:v>
                </c:pt>
                <c:pt idx="10">
                  <c:v>5.0592244749999997</c:v>
                </c:pt>
                <c:pt idx="11">
                  <c:v>5.1011914589999998</c:v>
                </c:pt>
                <c:pt idx="12">
                  <c:v>4.9108442309999996</c:v>
                </c:pt>
                <c:pt idx="13">
                  <c:v>4.9363519189999998</c:v>
                </c:pt>
                <c:pt idx="14">
                  <c:v>4.769683734</c:v>
                </c:pt>
                <c:pt idx="15">
                  <c:v>4.6672052949999996</c:v>
                </c:pt>
                <c:pt idx="16">
                  <c:v>4.6595630720000001</c:v>
                </c:pt>
                <c:pt idx="17">
                  <c:v>4.6353215429999999</c:v>
                </c:pt>
                <c:pt idx="18">
                  <c:v>4.7395378519999998</c:v>
                </c:pt>
                <c:pt idx="19">
                  <c:v>4.9120084369999999</c:v>
                </c:pt>
                <c:pt idx="20">
                  <c:v>4.8140279829999999</c:v>
                </c:pt>
                <c:pt idx="21">
                  <c:v>4.7610826160000004</c:v>
                </c:pt>
                <c:pt idx="22">
                  <c:v>5.2739555080000002</c:v>
                </c:pt>
                <c:pt idx="23">
                  <c:v>5.1102482560000002</c:v>
                </c:pt>
                <c:pt idx="24">
                  <c:v>5.4402455759999997</c:v>
                </c:pt>
                <c:pt idx="25">
                  <c:v>5.7099723530000004</c:v>
                </c:pt>
                <c:pt idx="26">
                  <c:v>5.9241139949999999</c:v>
                </c:pt>
                <c:pt idx="27">
                  <c:v>6.1187866289999997</c:v>
                </c:pt>
                <c:pt idx="28">
                  <c:v>6.3851415119999997</c:v>
                </c:pt>
                <c:pt idx="29">
                  <c:v>6.6603952360000003</c:v>
                </c:pt>
                <c:pt idx="30">
                  <c:v>7.217180248</c:v>
                </c:pt>
              </c:numCache>
            </c:numRef>
          </c:val>
          <c:smooth val="0"/>
        </c:ser>
        <c:dLbls>
          <c:showLegendKey val="0"/>
          <c:showVal val="0"/>
          <c:showCatName val="0"/>
          <c:showSerName val="0"/>
          <c:showPercent val="0"/>
          <c:showBubbleSize val="0"/>
        </c:dLbls>
        <c:marker val="1"/>
        <c:smooth val="0"/>
        <c:axId val="252417152"/>
        <c:axId val="252417544"/>
      </c:lineChart>
      <c:dateAx>
        <c:axId val="252415192"/>
        <c:scaling>
          <c:orientation val="minMax"/>
          <c:min val="41275"/>
        </c:scaling>
        <c:delete val="0"/>
        <c:axPos val="b"/>
        <c:numFmt formatCode="mmm\ yy" sourceLinked="0"/>
        <c:majorTickMark val="out"/>
        <c:minorTickMark val="none"/>
        <c:tickLblPos val="low"/>
        <c:spPr>
          <a:ln w="0">
            <a:solidFill>
              <a:sysClr val="window" lastClr="FFFFFF">
                <a:lumMod val="75000"/>
              </a:sysClr>
            </a:solidFill>
            <a:prstDash val="sysDot"/>
          </a:ln>
        </c:spPr>
        <c:txPr>
          <a:bodyPr rot="-5400000" vert="horz"/>
          <a:lstStyle/>
          <a:p>
            <a:pPr>
              <a:defRPr sz="1200">
                <a:solidFill>
                  <a:srgbClr val="000066"/>
                </a:solidFill>
              </a:defRPr>
            </a:pPr>
            <a:endParaRPr lang="pt-BR"/>
          </a:p>
        </c:txPr>
        <c:crossAx val="252421464"/>
        <c:crosses val="autoZero"/>
        <c:auto val="0"/>
        <c:lblOffset val="100"/>
        <c:baseTimeUnit val="days"/>
        <c:majorUnit val="2"/>
        <c:majorTimeUnit val="months"/>
        <c:minorUnit val="22"/>
      </c:dateAx>
      <c:valAx>
        <c:axId val="252421464"/>
        <c:scaling>
          <c:orientation val="minMax"/>
          <c:max val="4"/>
          <c:min val="-6"/>
        </c:scaling>
        <c:delete val="0"/>
        <c:axPos val="l"/>
        <c:majorGridlines>
          <c:spPr>
            <a:ln w="0">
              <a:solidFill>
                <a:sysClr val="window" lastClr="FFFFFF">
                  <a:lumMod val="85000"/>
                </a:sysClr>
              </a:solidFill>
              <a:prstDash val="sysDot"/>
            </a:ln>
          </c:spPr>
        </c:majorGridlines>
        <c:numFmt formatCode="#,##0" sourceLinked="0"/>
        <c:majorTickMark val="out"/>
        <c:minorTickMark val="none"/>
        <c:tickLblPos val="low"/>
        <c:spPr>
          <a:ln w="0">
            <a:solidFill>
              <a:srgbClr val="002060"/>
            </a:solidFill>
            <a:prstDash val="sysDot"/>
          </a:ln>
        </c:spPr>
        <c:txPr>
          <a:bodyPr/>
          <a:lstStyle/>
          <a:p>
            <a:pPr>
              <a:defRPr sz="1200">
                <a:solidFill>
                  <a:srgbClr val="000066"/>
                </a:solidFill>
              </a:defRPr>
            </a:pPr>
            <a:endParaRPr lang="pt-BR"/>
          </a:p>
        </c:txPr>
        <c:crossAx val="252415192"/>
        <c:crosses val="autoZero"/>
        <c:crossBetween val="between"/>
        <c:majorUnit val="1"/>
      </c:valAx>
      <c:valAx>
        <c:axId val="252417544"/>
        <c:scaling>
          <c:orientation val="minMax"/>
          <c:max val="7.5"/>
          <c:min val="4.5"/>
        </c:scaling>
        <c:delete val="0"/>
        <c:axPos val="r"/>
        <c:numFmt formatCode="#,##0.0" sourceLinked="0"/>
        <c:majorTickMark val="out"/>
        <c:minorTickMark val="none"/>
        <c:tickLblPos val="nextTo"/>
        <c:spPr>
          <a:ln>
            <a:solidFill>
              <a:srgbClr val="C00000"/>
            </a:solidFill>
          </a:ln>
        </c:spPr>
        <c:txPr>
          <a:bodyPr/>
          <a:lstStyle/>
          <a:p>
            <a:pPr>
              <a:defRPr sz="1200">
                <a:solidFill>
                  <a:srgbClr val="C00000"/>
                </a:solidFill>
              </a:defRPr>
            </a:pPr>
            <a:endParaRPr lang="pt-BR"/>
          </a:p>
        </c:txPr>
        <c:crossAx val="252417152"/>
        <c:crosses val="max"/>
        <c:crossBetween val="between"/>
        <c:majorUnit val="0.5"/>
      </c:valAx>
      <c:dateAx>
        <c:axId val="252417152"/>
        <c:scaling>
          <c:orientation val="minMax"/>
        </c:scaling>
        <c:delete val="1"/>
        <c:axPos val="b"/>
        <c:numFmt formatCode="d/m/yy;@" sourceLinked="1"/>
        <c:majorTickMark val="out"/>
        <c:minorTickMark val="none"/>
        <c:tickLblPos val="none"/>
        <c:crossAx val="252417544"/>
        <c:crosses val="autoZero"/>
        <c:auto val="1"/>
        <c:lblOffset val="100"/>
        <c:baseTimeUnit val="months"/>
      </c:dateAx>
    </c:plotArea>
    <c:legend>
      <c:legendPos val="b"/>
      <c:legendEntry>
        <c:idx val="1"/>
        <c:txPr>
          <a:bodyPr/>
          <a:lstStyle/>
          <a:p>
            <a:pPr>
              <a:defRPr sz="1200">
                <a:solidFill>
                  <a:srgbClr val="C00000"/>
                </a:solidFill>
              </a:defRPr>
            </a:pPr>
            <a:endParaRPr lang="pt-BR"/>
          </a:p>
        </c:txPr>
      </c:legendEntry>
      <c:layout>
        <c:manualLayout>
          <c:xMode val="edge"/>
          <c:yMode val="edge"/>
          <c:x val="8.8736111111111113E-2"/>
          <c:y val="0.83712007541000777"/>
          <c:w val="0.81611363636363632"/>
          <c:h val="0.11372222222222222"/>
        </c:manualLayout>
      </c:layout>
      <c:overlay val="0"/>
      <c:txPr>
        <a:bodyPr/>
        <a:lstStyle/>
        <a:p>
          <a:pPr>
            <a:defRPr sz="1200"/>
          </a:pPr>
          <a:endParaRPr lang="pt-BR"/>
        </a:p>
      </c:txPr>
    </c:legend>
    <c:plotVisOnly val="1"/>
    <c:dispBlanksAs val="gap"/>
    <c:showDLblsOverMax val="0"/>
  </c:chart>
  <c:txPr>
    <a:bodyPr/>
    <a:lstStyle/>
    <a:p>
      <a:pPr>
        <a:defRPr sz="1600">
          <a:solidFill>
            <a:srgbClr val="002060"/>
          </a:solidFill>
          <a:latin typeface="Arial" pitchFamily="34" charset="0"/>
          <a:cs typeface="Arial" pitchFamily="34" charset="0"/>
        </a:defRPr>
      </a:pPr>
      <a:endParaRPr lang="pt-BR"/>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pt-BR" noProof="0"/>
            </a:pPr>
            <a:r>
              <a:rPr lang="pt-BR" noProof="0" dirty="0"/>
              <a:t>Crédito BNDES</a:t>
            </a:r>
          </a:p>
          <a:p>
            <a:pPr>
              <a:defRPr lang="pt-BR" noProof="0"/>
            </a:pPr>
            <a:r>
              <a:rPr lang="pt-BR" sz="1200" b="0" noProof="0" dirty="0"/>
              <a:t>(crescimento em 12 meses, %)</a:t>
            </a:r>
          </a:p>
        </c:rich>
      </c:tx>
      <c:layout>
        <c:manualLayout>
          <c:xMode val="edge"/>
          <c:yMode val="edge"/>
          <c:x val="0.28004064592481326"/>
          <c:y val="1.5592448088467426E-2"/>
        </c:manualLayout>
      </c:layout>
      <c:overlay val="0"/>
    </c:title>
    <c:autoTitleDeleted val="0"/>
    <c:plotArea>
      <c:layout>
        <c:manualLayout>
          <c:layoutTarget val="inner"/>
          <c:xMode val="edge"/>
          <c:yMode val="edge"/>
          <c:x val="0.1541806129532938"/>
          <c:y val="0.10291608953001319"/>
          <c:w val="0.69594720956930711"/>
          <c:h val="0.60798385843963543"/>
        </c:manualLayout>
      </c:layout>
      <c:barChart>
        <c:barDir val="col"/>
        <c:grouping val="clustered"/>
        <c:varyColors val="0"/>
        <c:ser>
          <c:idx val="3"/>
          <c:order val="1"/>
          <c:tx>
            <c:v>Saldo BNDES (dir.)</c:v>
          </c:tx>
          <c:spPr>
            <a:solidFill>
              <a:schemeClr val="bg1">
                <a:lumMod val="75000"/>
              </a:schemeClr>
            </a:solidFill>
            <a:ln>
              <a:noFill/>
            </a:ln>
          </c:spPr>
          <c:invertIfNegative val="0"/>
          <c:val>
            <c:numRef>
              <c:f>Saldo!$E$62:$E$102</c:f>
              <c:numCache>
                <c:formatCode>#,##0.00</c:formatCode>
                <c:ptCount val="41"/>
                <c:pt idx="0">
                  <c:v>16.026677110972589</c:v>
                </c:pt>
                <c:pt idx="1">
                  <c:v>16.998145916890863</c:v>
                </c:pt>
                <c:pt idx="2">
                  <c:v>17.437748576935327</c:v>
                </c:pt>
                <c:pt idx="3">
                  <c:v>16.684582164784867</c:v>
                </c:pt>
                <c:pt idx="4">
                  <c:v>16.665695039933858</c:v>
                </c:pt>
                <c:pt idx="5">
                  <c:v>15.149953273825794</c:v>
                </c:pt>
                <c:pt idx="6">
                  <c:v>12.399478182318253</c:v>
                </c:pt>
                <c:pt idx="7">
                  <c:v>14.0566683765392</c:v>
                </c:pt>
                <c:pt idx="8">
                  <c:v>12.983261484740144</c:v>
                </c:pt>
                <c:pt idx="9">
                  <c:v>13.801448731224248</c:v>
                </c:pt>
                <c:pt idx="10">
                  <c:v>15.674391743808702</c:v>
                </c:pt>
                <c:pt idx="11">
                  <c:v>16.070817199427136</c:v>
                </c:pt>
                <c:pt idx="12">
                  <c:v>16.124032481980869</c:v>
                </c:pt>
                <c:pt idx="13">
                  <c:v>16.693078525512913</c:v>
                </c:pt>
                <c:pt idx="14">
                  <c:v>17.009390422279246</c:v>
                </c:pt>
                <c:pt idx="15">
                  <c:v>17.930679399147575</c:v>
                </c:pt>
                <c:pt idx="16">
                  <c:v>17.801738040184798</c:v>
                </c:pt>
                <c:pt idx="17">
                  <c:v>19.512514920244513</c:v>
                </c:pt>
                <c:pt idx="18">
                  <c:v>17.750933332136036</c:v>
                </c:pt>
                <c:pt idx="19">
                  <c:v>15.69669162038155</c:v>
                </c:pt>
                <c:pt idx="20">
                  <c:v>15.846623316867356</c:v>
                </c:pt>
                <c:pt idx="21">
                  <c:v>15.902418932862055</c:v>
                </c:pt>
                <c:pt idx="22">
                  <c:v>17.185799484035385</c:v>
                </c:pt>
                <c:pt idx="23">
                  <c:v>16.736149626204526</c:v>
                </c:pt>
                <c:pt idx="24">
                  <c:v>15.894835534665869</c:v>
                </c:pt>
                <c:pt idx="25">
                  <c:v>14.897483840809814</c:v>
                </c:pt>
                <c:pt idx="26">
                  <c:v>12.984200881580902</c:v>
                </c:pt>
                <c:pt idx="27">
                  <c:v>12.294554004765271</c:v>
                </c:pt>
                <c:pt idx="28">
                  <c:v>11.87391663983372</c:v>
                </c:pt>
                <c:pt idx="29">
                  <c:v>10.957390866823287</c:v>
                </c:pt>
                <c:pt idx="30">
                  <c:v>14.405225368814797</c:v>
                </c:pt>
                <c:pt idx="31">
                  <c:v>16.387186218808584</c:v>
                </c:pt>
                <c:pt idx="32">
                  <c:v>15.496448785130424</c:v>
                </c:pt>
                <c:pt idx="33">
                  <c:v>15.74827847541275</c:v>
                </c:pt>
                <c:pt idx="34">
                  <c:v>13.853465148862895</c:v>
                </c:pt>
                <c:pt idx="35">
                  <c:v>14.578021043341169</c:v>
                </c:pt>
                <c:pt idx="36">
                  <c:v>16.143442311666611</c:v>
                </c:pt>
                <c:pt idx="37">
                  <c:v>14.079964927663305</c:v>
                </c:pt>
                <c:pt idx="38">
                  <c:v>14.987480624776438</c:v>
                </c:pt>
                <c:pt idx="39">
                  <c:v>14.130971081476417</c:v>
                </c:pt>
                <c:pt idx="40">
                  <c:v>13.771405526141628</c:v>
                </c:pt>
              </c:numCache>
            </c:numRef>
          </c:val>
        </c:ser>
        <c:dLbls>
          <c:showLegendKey val="0"/>
          <c:showVal val="0"/>
          <c:showCatName val="0"/>
          <c:showSerName val="0"/>
          <c:showPercent val="0"/>
          <c:showBubbleSize val="0"/>
        </c:dLbls>
        <c:gapWidth val="28"/>
        <c:axId val="252414800"/>
        <c:axId val="252421856"/>
      </c:barChart>
      <c:lineChart>
        <c:grouping val="standard"/>
        <c:varyColors val="0"/>
        <c:ser>
          <c:idx val="2"/>
          <c:order val="0"/>
          <c:tx>
            <c:v>Crédito BNDES</c:v>
          </c:tx>
          <c:spPr>
            <a:ln>
              <a:solidFill>
                <a:srgbClr val="0000FF"/>
              </a:solidFill>
            </a:ln>
          </c:spPr>
          <c:marker>
            <c:symbol val="none"/>
          </c:marker>
          <c:trendline>
            <c:spPr>
              <a:ln w="47625">
                <a:solidFill>
                  <a:srgbClr val="00B0F0"/>
                </a:solidFill>
                <a:prstDash val="sysDot"/>
              </a:ln>
            </c:spPr>
            <c:trendlineType val="linear"/>
            <c:dispRSqr val="0"/>
            <c:dispEq val="0"/>
          </c:trendline>
          <c:cat>
            <c:numRef>
              <c:f>Concessões!$A$15:$A$55</c:f>
              <c:numCache>
                <c:formatCode>mmm\-yy</c:formatCode>
                <c:ptCount val="41"/>
                <c:pt idx="0">
                  <c:v>40969</c:v>
                </c:pt>
                <c:pt idx="1">
                  <c:v>41000</c:v>
                </c:pt>
                <c:pt idx="2">
                  <c:v>41030</c:v>
                </c:pt>
                <c:pt idx="3">
                  <c:v>41061</c:v>
                </c:pt>
                <c:pt idx="4">
                  <c:v>41091</c:v>
                </c:pt>
                <c:pt idx="5">
                  <c:v>41122</c:v>
                </c:pt>
                <c:pt idx="6">
                  <c:v>41153</c:v>
                </c:pt>
                <c:pt idx="7">
                  <c:v>41183</c:v>
                </c:pt>
                <c:pt idx="8">
                  <c:v>41214</c:v>
                </c:pt>
                <c:pt idx="9">
                  <c:v>41244</c:v>
                </c:pt>
                <c:pt idx="10">
                  <c:v>41275</c:v>
                </c:pt>
                <c:pt idx="11">
                  <c:v>41306</c:v>
                </c:pt>
                <c:pt idx="12">
                  <c:v>41334</c:v>
                </c:pt>
                <c:pt idx="13">
                  <c:v>41365</c:v>
                </c:pt>
                <c:pt idx="14">
                  <c:v>41395</c:v>
                </c:pt>
                <c:pt idx="15">
                  <c:v>41426</c:v>
                </c:pt>
                <c:pt idx="16">
                  <c:v>41456</c:v>
                </c:pt>
                <c:pt idx="17">
                  <c:v>41487</c:v>
                </c:pt>
                <c:pt idx="18">
                  <c:v>41518</c:v>
                </c:pt>
                <c:pt idx="19">
                  <c:v>41548</c:v>
                </c:pt>
                <c:pt idx="20">
                  <c:v>41579</c:v>
                </c:pt>
                <c:pt idx="21">
                  <c:v>41609</c:v>
                </c:pt>
                <c:pt idx="22">
                  <c:v>41640</c:v>
                </c:pt>
                <c:pt idx="23">
                  <c:v>41671</c:v>
                </c:pt>
                <c:pt idx="24">
                  <c:v>41699</c:v>
                </c:pt>
                <c:pt idx="25">
                  <c:v>41730</c:v>
                </c:pt>
                <c:pt idx="26">
                  <c:v>41760</c:v>
                </c:pt>
                <c:pt idx="27">
                  <c:v>41791</c:v>
                </c:pt>
                <c:pt idx="28">
                  <c:v>41821</c:v>
                </c:pt>
                <c:pt idx="29">
                  <c:v>41852</c:v>
                </c:pt>
                <c:pt idx="30">
                  <c:v>41883</c:v>
                </c:pt>
                <c:pt idx="31">
                  <c:v>41913</c:v>
                </c:pt>
                <c:pt idx="32">
                  <c:v>41944</c:v>
                </c:pt>
                <c:pt idx="33">
                  <c:v>41974</c:v>
                </c:pt>
                <c:pt idx="34">
                  <c:v>42005</c:v>
                </c:pt>
                <c:pt idx="35">
                  <c:v>42036</c:v>
                </c:pt>
                <c:pt idx="36">
                  <c:v>42064</c:v>
                </c:pt>
                <c:pt idx="37">
                  <c:v>42095</c:v>
                </c:pt>
                <c:pt idx="38">
                  <c:v>42125</c:v>
                </c:pt>
                <c:pt idx="39">
                  <c:v>42156</c:v>
                </c:pt>
                <c:pt idx="40">
                  <c:v>42186</c:v>
                </c:pt>
              </c:numCache>
            </c:numRef>
          </c:cat>
          <c:val>
            <c:numRef>
              <c:f>Concessões!$T$15:$T$55</c:f>
              <c:numCache>
                <c:formatCode>0.00</c:formatCode>
                <c:ptCount val="41"/>
                <c:pt idx="0">
                  <c:v>26.362691222337741</c:v>
                </c:pt>
                <c:pt idx="1">
                  <c:v>23.772609819121445</c:v>
                </c:pt>
                <c:pt idx="2">
                  <c:v>6.7025089605734767</c:v>
                </c:pt>
                <c:pt idx="3">
                  <c:v>-7.6521557573859482</c:v>
                </c:pt>
                <c:pt idx="4">
                  <c:v>9.2085979482169034</c:v>
                </c:pt>
                <c:pt idx="5">
                  <c:v>21.626794258373206</c:v>
                </c:pt>
                <c:pt idx="6">
                  <c:v>33.892617449664428</c:v>
                </c:pt>
                <c:pt idx="7">
                  <c:v>41.561687662467506</c:v>
                </c:pt>
                <c:pt idx="8">
                  <c:v>-2.1834385443743036</c:v>
                </c:pt>
                <c:pt idx="9">
                  <c:v>69.478894388521212</c:v>
                </c:pt>
                <c:pt idx="10">
                  <c:v>73.384415208905594</c:v>
                </c:pt>
                <c:pt idx="11">
                  <c:v>26.544889234356784</c:v>
                </c:pt>
                <c:pt idx="12">
                  <c:v>65.02115655853315</c:v>
                </c:pt>
                <c:pt idx="13">
                  <c:v>90.067025601582245</c:v>
                </c:pt>
                <c:pt idx="14">
                  <c:v>103.33669241966186</c:v>
                </c:pt>
                <c:pt idx="15">
                  <c:v>76.73524756952294</c:v>
                </c:pt>
                <c:pt idx="16">
                  <c:v>-4.3688958473123085</c:v>
                </c:pt>
                <c:pt idx="17">
                  <c:v>11.329661683713612</c:v>
                </c:pt>
                <c:pt idx="18">
                  <c:v>6.4927944862155389</c:v>
                </c:pt>
                <c:pt idx="19">
                  <c:v>4.0186453845610561</c:v>
                </c:pt>
                <c:pt idx="20">
                  <c:v>15.298762432617114</c:v>
                </c:pt>
                <c:pt idx="21">
                  <c:v>-14.53698234560609</c:v>
                </c:pt>
                <c:pt idx="22">
                  <c:v>40.573667972984239</c:v>
                </c:pt>
                <c:pt idx="23">
                  <c:v>46.468058968058969</c:v>
                </c:pt>
                <c:pt idx="24">
                  <c:v>6.9017094017094021</c:v>
                </c:pt>
                <c:pt idx="25">
                  <c:v>-22.626893282460401</c:v>
                </c:pt>
                <c:pt idx="26">
                  <c:v>-48.794052863436121</c:v>
                </c:pt>
                <c:pt idx="27">
                  <c:v>-13.259562492004607</c:v>
                </c:pt>
                <c:pt idx="28">
                  <c:v>7.7492788648943627</c:v>
                </c:pt>
                <c:pt idx="29">
                  <c:v>6.8268551236749113</c:v>
                </c:pt>
                <c:pt idx="30">
                  <c:v>19.724939324851071</c:v>
                </c:pt>
                <c:pt idx="31">
                  <c:v>13.443780554046715</c:v>
                </c:pt>
                <c:pt idx="32">
                  <c:v>-13.742921111550114</c:v>
                </c:pt>
                <c:pt idx="33">
                  <c:v>-6.6080479189064665</c:v>
                </c:pt>
                <c:pt idx="34">
                  <c:v>-44.18411530933033</c:v>
                </c:pt>
                <c:pt idx="35">
                  <c:v>-42.909065492416296</c:v>
                </c:pt>
                <c:pt idx="36">
                  <c:v>-13.245386101672329</c:v>
                </c:pt>
                <c:pt idx="37">
                  <c:v>-29.901374775851764</c:v>
                </c:pt>
                <c:pt idx="38">
                  <c:v>31.40122593827293</c:v>
                </c:pt>
                <c:pt idx="39">
                  <c:v>2.1974780620898167</c:v>
                </c:pt>
                <c:pt idx="40">
                  <c:v>-38.296794732653211</c:v>
                </c:pt>
              </c:numCache>
            </c:numRef>
          </c:val>
          <c:smooth val="0"/>
        </c:ser>
        <c:dLbls>
          <c:showLegendKey val="0"/>
          <c:showVal val="0"/>
          <c:showCatName val="0"/>
          <c:showSerName val="0"/>
          <c:showPercent val="0"/>
          <c:showBubbleSize val="0"/>
        </c:dLbls>
        <c:marker val="1"/>
        <c:smooth val="0"/>
        <c:axId val="252418720"/>
        <c:axId val="252419112"/>
      </c:lineChart>
      <c:dateAx>
        <c:axId val="252418720"/>
        <c:scaling>
          <c:orientation val="minMax"/>
          <c:min val="41275"/>
        </c:scaling>
        <c:delete val="0"/>
        <c:axPos val="b"/>
        <c:numFmt formatCode="mmm\ yyyy" sourceLinked="0"/>
        <c:majorTickMark val="out"/>
        <c:minorTickMark val="none"/>
        <c:tickLblPos val="low"/>
        <c:txPr>
          <a:bodyPr rot="-5400000" vert="horz"/>
          <a:lstStyle/>
          <a:p>
            <a:pPr>
              <a:defRPr b="0"/>
            </a:pPr>
            <a:endParaRPr lang="pt-BR"/>
          </a:p>
        </c:txPr>
        <c:crossAx val="252419112"/>
        <c:crosses val="autoZero"/>
        <c:auto val="1"/>
        <c:lblOffset val="100"/>
        <c:baseTimeUnit val="months"/>
        <c:majorUnit val="3"/>
        <c:majorTimeUnit val="months"/>
      </c:dateAx>
      <c:valAx>
        <c:axId val="252419112"/>
        <c:scaling>
          <c:orientation val="minMax"/>
        </c:scaling>
        <c:delete val="0"/>
        <c:axPos val="l"/>
        <c:majorGridlines>
          <c:spPr>
            <a:ln>
              <a:solidFill>
                <a:schemeClr val="bg1">
                  <a:lumMod val="95000"/>
                </a:schemeClr>
              </a:solidFill>
              <a:prstDash val="sysDash"/>
            </a:ln>
          </c:spPr>
        </c:majorGridlines>
        <c:title>
          <c:tx>
            <c:rich>
              <a:bodyPr rot="-5400000" vert="horz"/>
              <a:lstStyle/>
              <a:p>
                <a:pPr>
                  <a:defRPr lang="pt-BR" noProof="0"/>
                </a:pPr>
                <a:r>
                  <a:rPr lang="pt-BR" noProof="0" dirty="0"/>
                  <a:t>Novas concessões </a:t>
                </a:r>
                <a:r>
                  <a:rPr lang="pt-BR" b="0" noProof="0" dirty="0"/>
                  <a:t>(% crescimento em 12 meses)</a:t>
                </a:r>
              </a:p>
            </c:rich>
          </c:tx>
          <c:layout>
            <c:manualLayout>
              <c:xMode val="edge"/>
              <c:yMode val="edge"/>
              <c:x val="1.493912471207634E-2"/>
              <c:y val="8.7553065375544414E-2"/>
            </c:manualLayout>
          </c:layout>
          <c:overlay val="0"/>
        </c:title>
        <c:numFmt formatCode="0" sourceLinked="0"/>
        <c:majorTickMark val="out"/>
        <c:minorTickMark val="none"/>
        <c:tickLblPos val="nextTo"/>
        <c:spPr>
          <a:ln>
            <a:noFill/>
          </a:ln>
        </c:spPr>
        <c:crossAx val="252418720"/>
        <c:crosses val="autoZero"/>
        <c:crossBetween val="between"/>
      </c:valAx>
      <c:valAx>
        <c:axId val="252421856"/>
        <c:scaling>
          <c:orientation val="minMax"/>
          <c:max val="20"/>
          <c:min val="-10"/>
        </c:scaling>
        <c:delete val="0"/>
        <c:axPos val="r"/>
        <c:title>
          <c:tx>
            <c:rich>
              <a:bodyPr rot="5400000" vert="horz"/>
              <a:lstStyle/>
              <a:p>
                <a:pPr>
                  <a:defRPr lang="pt-BR" noProof="0"/>
                </a:pPr>
                <a:r>
                  <a:rPr lang="pt-BR" noProof="0" dirty="0"/>
                  <a:t>Saldo </a:t>
                </a:r>
                <a:r>
                  <a:rPr lang="pt-BR" b="0" noProof="0" dirty="0"/>
                  <a:t>(% crescimento em 12 meses)</a:t>
                </a:r>
              </a:p>
            </c:rich>
          </c:tx>
          <c:layout>
            <c:manualLayout>
              <c:xMode val="edge"/>
              <c:yMode val="edge"/>
              <c:x val="0.96535277611522652"/>
              <c:y val="0.13932274313571344"/>
            </c:manualLayout>
          </c:layout>
          <c:overlay val="0"/>
        </c:title>
        <c:numFmt formatCode="#,##0" sourceLinked="0"/>
        <c:majorTickMark val="out"/>
        <c:minorTickMark val="none"/>
        <c:tickLblPos val="nextTo"/>
        <c:spPr>
          <a:ln>
            <a:noFill/>
          </a:ln>
        </c:spPr>
        <c:crossAx val="252414800"/>
        <c:crosses val="max"/>
        <c:crossBetween val="between"/>
      </c:valAx>
      <c:catAx>
        <c:axId val="252414800"/>
        <c:scaling>
          <c:orientation val="minMax"/>
        </c:scaling>
        <c:delete val="1"/>
        <c:axPos val="b"/>
        <c:majorTickMark val="out"/>
        <c:minorTickMark val="none"/>
        <c:tickLblPos val="nextTo"/>
        <c:crossAx val="252421856"/>
        <c:crosses val="autoZero"/>
        <c:auto val="1"/>
        <c:lblAlgn val="ctr"/>
        <c:lblOffset val="100"/>
        <c:noMultiLvlLbl val="0"/>
      </c:catAx>
    </c:plotArea>
    <c:legend>
      <c:legendPos val="b"/>
      <c:layout>
        <c:manualLayout>
          <c:xMode val="edge"/>
          <c:yMode val="edge"/>
          <c:x val="0"/>
          <c:y val="0.85916428920708676"/>
          <c:w val="1"/>
          <c:h val="0.12815748163755239"/>
        </c:manualLayout>
      </c:layout>
      <c:overlay val="0"/>
      <c:txPr>
        <a:bodyPr/>
        <a:lstStyle/>
        <a:p>
          <a:pPr>
            <a:defRPr b="1"/>
          </a:pPr>
          <a:endParaRPr lang="pt-BR"/>
        </a:p>
      </c:txPr>
    </c:legend>
    <c:plotVisOnly val="1"/>
    <c:dispBlanksAs val="gap"/>
    <c:showDLblsOverMax val="0"/>
  </c:chart>
  <c:spPr>
    <a:noFill/>
    <a:ln>
      <a:noFill/>
    </a:ln>
  </c:spPr>
  <c:txPr>
    <a:bodyPr/>
    <a:lstStyle/>
    <a:p>
      <a:pPr>
        <a:defRPr sz="1100">
          <a:solidFill>
            <a:srgbClr val="002060"/>
          </a:solidFill>
          <a:latin typeface="Arial" panose="020B0604020202020204" pitchFamily="34" charset="0"/>
          <a:cs typeface="Arial" panose="020B0604020202020204" pitchFamily="34" charset="0"/>
        </a:defRPr>
      </a:pPr>
      <a:endParaRPr lang="pt-B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400"/>
            </a:pPr>
            <a:r>
              <a:rPr lang="pt-BR" sz="1400" dirty="0" smtClean="0"/>
              <a:t>Captações do BNDES junto ao Tesouro Nacional</a:t>
            </a:r>
          </a:p>
          <a:p>
            <a:pPr>
              <a:defRPr sz="1400"/>
            </a:pPr>
            <a:r>
              <a:rPr lang="pt-BR" sz="1200" b="0" dirty="0" smtClean="0"/>
              <a:t>(R$</a:t>
            </a:r>
            <a:r>
              <a:rPr lang="pt-BR" sz="1200" b="0" baseline="0" dirty="0" smtClean="0"/>
              <a:t> bilhões, total anual)</a:t>
            </a:r>
            <a:endParaRPr lang="en-GB" sz="1200" b="0" dirty="0"/>
          </a:p>
        </c:rich>
      </c:tx>
      <c:layout>
        <c:manualLayout>
          <c:xMode val="edge"/>
          <c:yMode val="edge"/>
          <c:x val="0.20617448056884047"/>
          <c:y val="1.5034450199626719E-2"/>
        </c:manualLayout>
      </c:layout>
      <c:overlay val="0"/>
    </c:title>
    <c:autoTitleDeleted val="0"/>
    <c:plotArea>
      <c:layout>
        <c:manualLayout>
          <c:layoutTarget val="inner"/>
          <c:xMode val="edge"/>
          <c:yMode val="edge"/>
          <c:x val="0.13780514601083205"/>
          <c:y val="0.18591388030162659"/>
          <c:w val="0.8616381085104361"/>
          <c:h val="0.64265361123942366"/>
        </c:manualLayout>
      </c:layout>
      <c:barChart>
        <c:barDir val="col"/>
        <c:grouping val="clustered"/>
        <c:varyColors val="0"/>
        <c:ser>
          <c:idx val="1"/>
          <c:order val="0"/>
          <c:tx>
            <c:strRef>
              <c:f>Plan1!$B$1</c:f>
              <c:strCache>
                <c:ptCount val="1"/>
                <c:pt idx="0">
                  <c:v>captações</c:v>
                </c:pt>
              </c:strCache>
            </c:strRef>
          </c:tx>
          <c:spPr>
            <a:solidFill>
              <a:srgbClr val="4BACC6">
                <a:lumMod val="75000"/>
              </a:srgbClr>
            </a:solidFill>
            <a:ln w="57150">
              <a:noFill/>
            </a:ln>
          </c:spPr>
          <c:invertIfNegative val="0"/>
          <c:dLbls>
            <c:dLbl>
              <c:idx val="3"/>
              <c:layout>
                <c:manualLayout>
                  <c:x val="6.2850378487948567E-3"/>
                  <c:y val="-1.6587202646638381E-2"/>
                </c:manualLayout>
              </c:layout>
              <c:showLegendKey val="0"/>
              <c:showVal val="1"/>
              <c:showCatName val="0"/>
              <c:showSerName val="0"/>
              <c:showPercent val="0"/>
              <c:showBubbleSize val="0"/>
              <c:extLst>
                <c:ext xmlns:c15="http://schemas.microsoft.com/office/drawing/2012/chart" uri="{CE6537A1-D6FC-4f65-9D91-7224C49458BB}">
                  <c15:layout/>
                </c:ext>
              </c:extLst>
            </c:dLbl>
            <c:numFmt formatCode="#,##0" sourceLinked="0"/>
            <c:spPr>
              <a:noFill/>
              <a:ln>
                <a:noFill/>
              </a:ln>
              <a:effectLst/>
            </c:spPr>
            <c:txPr>
              <a:bodyPr/>
              <a:lstStyle/>
              <a:p>
                <a:pPr>
                  <a:defRPr sz="1200"/>
                </a:pPr>
                <a:endParaRPr lang="pt-BR"/>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trendline>
            <c:spPr>
              <a:ln>
                <a:prstDash val="sysDash"/>
              </a:ln>
            </c:spPr>
            <c:trendlineType val="linear"/>
            <c:dispRSqr val="0"/>
            <c:dispEq val="0"/>
          </c:trendline>
          <c:cat>
            <c:strRef>
              <c:f>Plan1!$A$2:$A$9</c:f>
              <c:strCache>
                <c:ptCount val="8"/>
                <c:pt idx="0">
                  <c:v>2008</c:v>
                </c:pt>
                <c:pt idx="1">
                  <c:v>2009</c:v>
                </c:pt>
                <c:pt idx="2">
                  <c:v>2010</c:v>
                </c:pt>
                <c:pt idx="3">
                  <c:v>2011</c:v>
                </c:pt>
                <c:pt idx="4">
                  <c:v>2012</c:v>
                </c:pt>
                <c:pt idx="5">
                  <c:v>2013</c:v>
                </c:pt>
                <c:pt idx="6">
                  <c:v>2014</c:v>
                </c:pt>
                <c:pt idx="7">
                  <c:v>2015*</c:v>
                </c:pt>
              </c:strCache>
            </c:strRef>
          </c:cat>
          <c:val>
            <c:numRef>
              <c:f>Plan1!$B$2:$B$9</c:f>
              <c:numCache>
                <c:formatCode>0.0</c:formatCode>
                <c:ptCount val="8"/>
                <c:pt idx="0">
                  <c:v>22.5</c:v>
                </c:pt>
                <c:pt idx="1">
                  <c:v>105</c:v>
                </c:pt>
                <c:pt idx="2">
                  <c:v>82.3</c:v>
                </c:pt>
                <c:pt idx="3">
                  <c:v>50.25</c:v>
                </c:pt>
                <c:pt idx="4">
                  <c:v>55</c:v>
                </c:pt>
                <c:pt idx="5">
                  <c:v>41</c:v>
                </c:pt>
                <c:pt idx="6">
                  <c:v>60</c:v>
                </c:pt>
                <c:pt idx="7">
                  <c:v>0</c:v>
                </c:pt>
              </c:numCache>
            </c:numRef>
          </c:val>
        </c:ser>
        <c:dLbls>
          <c:showLegendKey val="0"/>
          <c:showVal val="0"/>
          <c:showCatName val="0"/>
          <c:showSerName val="0"/>
          <c:showPercent val="0"/>
          <c:showBubbleSize val="0"/>
        </c:dLbls>
        <c:gapWidth val="83"/>
        <c:axId val="252171368"/>
        <c:axId val="252175288"/>
      </c:barChart>
      <c:catAx>
        <c:axId val="252171368"/>
        <c:scaling>
          <c:orientation val="minMax"/>
        </c:scaling>
        <c:delete val="0"/>
        <c:axPos val="b"/>
        <c:numFmt formatCode="mmm\ yy" sourceLinked="0"/>
        <c:majorTickMark val="out"/>
        <c:minorTickMark val="none"/>
        <c:tickLblPos val="low"/>
        <c:spPr>
          <a:ln w="0">
            <a:solidFill>
              <a:sysClr val="window" lastClr="FFFFFF">
                <a:lumMod val="75000"/>
              </a:sysClr>
            </a:solidFill>
            <a:prstDash val="sysDot"/>
          </a:ln>
        </c:spPr>
        <c:txPr>
          <a:bodyPr rot="-5400000" vert="horz"/>
          <a:lstStyle/>
          <a:p>
            <a:pPr>
              <a:defRPr sz="1200"/>
            </a:pPr>
            <a:endParaRPr lang="pt-BR"/>
          </a:p>
        </c:txPr>
        <c:crossAx val="252175288"/>
        <c:crosses val="autoZero"/>
        <c:auto val="0"/>
        <c:lblAlgn val="ctr"/>
        <c:lblOffset val="100"/>
        <c:tickLblSkip val="1"/>
        <c:noMultiLvlLbl val="0"/>
      </c:catAx>
      <c:valAx>
        <c:axId val="252175288"/>
        <c:scaling>
          <c:orientation val="minMax"/>
          <c:max val="120"/>
          <c:min val="0"/>
        </c:scaling>
        <c:delete val="0"/>
        <c:axPos val="l"/>
        <c:majorGridlines>
          <c:spPr>
            <a:ln w="0">
              <a:solidFill>
                <a:sysClr val="window" lastClr="FFFFFF">
                  <a:lumMod val="85000"/>
                </a:sysClr>
              </a:solidFill>
              <a:prstDash val="sysDot"/>
            </a:ln>
          </c:spPr>
        </c:majorGridlines>
        <c:title>
          <c:tx>
            <c:rich>
              <a:bodyPr rot="-5400000" vert="horz"/>
              <a:lstStyle/>
              <a:p>
                <a:pPr>
                  <a:defRPr lang="pt-BR" sz="1100" noProof="0"/>
                </a:pPr>
                <a:r>
                  <a:rPr lang="pt-BR" sz="1100" noProof="0" dirty="0" smtClean="0"/>
                  <a:t>R$ Bilhões</a:t>
                </a:r>
                <a:endParaRPr lang="pt-BR" sz="1100" noProof="0" dirty="0"/>
              </a:p>
            </c:rich>
          </c:tx>
          <c:layout/>
          <c:overlay val="0"/>
        </c:title>
        <c:numFmt formatCode="#,##0" sourceLinked="0"/>
        <c:majorTickMark val="out"/>
        <c:minorTickMark val="none"/>
        <c:tickLblPos val="low"/>
        <c:spPr>
          <a:ln w="0">
            <a:solidFill>
              <a:sysClr val="window" lastClr="FFFFFF">
                <a:lumMod val="75000"/>
              </a:sysClr>
            </a:solidFill>
            <a:prstDash val="sysDot"/>
          </a:ln>
        </c:spPr>
        <c:txPr>
          <a:bodyPr/>
          <a:lstStyle/>
          <a:p>
            <a:pPr>
              <a:defRPr sz="1200">
                <a:solidFill>
                  <a:srgbClr val="002060"/>
                </a:solidFill>
              </a:defRPr>
            </a:pPr>
            <a:endParaRPr lang="pt-BR"/>
          </a:p>
        </c:txPr>
        <c:crossAx val="252171368"/>
        <c:crosses val="autoZero"/>
        <c:crossBetween val="between"/>
        <c:majorUnit val="20"/>
      </c:valAx>
    </c:plotArea>
    <c:plotVisOnly val="1"/>
    <c:dispBlanksAs val="gap"/>
    <c:showDLblsOverMax val="0"/>
  </c:chart>
  <c:txPr>
    <a:bodyPr/>
    <a:lstStyle/>
    <a:p>
      <a:pPr>
        <a:defRPr sz="1600">
          <a:solidFill>
            <a:srgbClr val="002060"/>
          </a:solidFill>
          <a:latin typeface="Arial" pitchFamily="34" charset="0"/>
          <a:cs typeface="Arial" pitchFamily="34" charset="0"/>
        </a:defRPr>
      </a:pPr>
      <a:endParaRPr lang="pt-B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RIR!$G$5</c:f>
          <c:strCache>
            <c:ptCount val="1"/>
            <c:pt idx="0">
              <c:v>IPCA - Expectativas de Mercado (acumulado próximos 12 Meses, suavizadas, %)
</c:v>
            </c:pt>
          </c:strCache>
        </c:strRef>
      </c:tx>
      <c:layout/>
      <c:overlay val="0"/>
      <c:txPr>
        <a:bodyPr anchor="t" anchorCtr="0"/>
        <a:lstStyle/>
        <a:p>
          <a:pPr>
            <a:defRPr sz="1400">
              <a:solidFill>
                <a:schemeClr val="tx2">
                  <a:lumMod val="75000"/>
                </a:schemeClr>
              </a:solidFill>
            </a:defRPr>
          </a:pPr>
          <a:endParaRPr lang="pt-BR"/>
        </a:p>
      </c:txPr>
    </c:title>
    <c:autoTitleDeleted val="0"/>
    <c:plotArea>
      <c:layout>
        <c:manualLayout>
          <c:layoutTarget val="inner"/>
          <c:xMode val="edge"/>
          <c:yMode val="edge"/>
          <c:x val="0.12741580705883179"/>
          <c:y val="0.13706498568823294"/>
          <c:w val="0.84523187776442821"/>
          <c:h val="0.74484953773596296"/>
        </c:manualLayout>
      </c:layout>
      <c:lineChart>
        <c:grouping val="standard"/>
        <c:varyColors val="0"/>
        <c:ser>
          <c:idx val="0"/>
          <c:order val="0"/>
          <c:tx>
            <c:strRef>
              <c:f>RIR!$G$6</c:f>
              <c:strCache>
                <c:ptCount val="1"/>
                <c:pt idx="0">
                  <c:v>Inflation Expectations (median of IPCA accumulated over the next 12 months - Smoothed)</c:v>
                </c:pt>
              </c:strCache>
            </c:strRef>
          </c:tx>
          <c:spPr>
            <a:ln w="57150">
              <a:solidFill>
                <a:srgbClr val="00B050"/>
              </a:solidFill>
            </a:ln>
          </c:spPr>
          <c:marker>
            <c:symbol val="none"/>
          </c:marker>
          <c:dLbls>
            <c:dLbl>
              <c:idx val="246"/>
              <c:layout>
                <c:manualLayout>
                  <c:x val="-4.8107427398362979E-3"/>
                  <c:y val="-4.2958323772026234E-2"/>
                </c:manualLayout>
              </c:layout>
              <c:tx>
                <c:rich>
                  <a:bodyPr/>
                  <a:lstStyle/>
                  <a:p>
                    <a:r>
                      <a:rPr lang="en-US" sz="1200" dirty="0"/>
                      <a:t>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16"/>
              <c:layout>
                <c:manualLayout>
                  <c:x val="0"/>
                  <c:y val="0"/>
                </c:manualLayout>
              </c:layout>
              <c:tx>
                <c:rich>
                  <a:bodyPr/>
                  <a:lstStyle/>
                  <a:p>
                    <a:pPr>
                      <a:defRPr sz="1400">
                        <a:solidFill>
                          <a:srgbClr val="00B050"/>
                        </a:solidFill>
                      </a:defRPr>
                    </a:pPr>
                    <a:r>
                      <a:rPr lang="en-US" sz="1400"/>
                      <a:t>Sept 4</a:t>
                    </a:r>
                  </a:p>
                  <a:p>
                    <a:pPr>
                      <a:defRPr sz="1400">
                        <a:solidFill>
                          <a:srgbClr val="00B050"/>
                        </a:solidFill>
                      </a:defRPr>
                    </a:pPr>
                    <a:r>
                      <a:rPr lang="en-US" sz="1400"/>
                      <a:t>5.65</a:t>
                    </a:r>
                  </a:p>
                </c:rich>
              </c:tx>
              <c:spPr>
                <a:noFill/>
                <a:ln>
                  <a:noFill/>
                </a:ln>
                <a:effectLst/>
              </c:spPr>
              <c:showLegendKey val="0"/>
              <c:showVal val="1"/>
              <c:showCatName val="0"/>
              <c:showSerName val="0"/>
              <c:showPercent val="0"/>
              <c:showBubbleSize val="0"/>
              <c:extLst>
                <c:ext xmlns:c15="http://schemas.microsoft.com/office/drawing/2012/chart" uri="{CE6537A1-D6FC-4f65-9D91-7224C49458BB}"/>
              </c:extLst>
            </c:dLbl>
            <c:dLbl>
              <c:idx val="3395"/>
              <c:layout>
                <c:manualLayout>
                  <c:x val="0"/>
                  <c:y val="6.1488273319799121E-2"/>
                </c:manualLayout>
              </c:layout>
              <c:tx>
                <c:rich>
                  <a:bodyPr/>
                  <a:lstStyle/>
                  <a:p>
                    <a:r>
                      <a:rPr lang="en-US"/>
                      <a:t>Aug 28</a:t>
                    </a:r>
                  </a:p>
                  <a:p>
                    <a:r>
                      <a:rPr lang="en-US"/>
                      <a:t>5.65</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800">
                    <a:solidFill>
                      <a:srgbClr val="00B050"/>
                    </a:solidFill>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RIR!$C$3587:$C$3834</c:f>
              <c:strCache>
                <c:ptCount val="229"/>
                <c:pt idx="0">
                  <c:v>2014-1</c:v>
                </c:pt>
                <c:pt idx="22">
                  <c:v>2014-2</c:v>
                </c:pt>
                <c:pt idx="42">
                  <c:v>2014-3</c:v>
                </c:pt>
                <c:pt idx="61">
                  <c:v>2014-4</c:v>
                </c:pt>
                <c:pt idx="81">
                  <c:v>2014-5</c:v>
                </c:pt>
                <c:pt idx="102">
                  <c:v>2014-6</c:v>
                </c:pt>
                <c:pt idx="121">
                  <c:v>2014-7</c:v>
                </c:pt>
                <c:pt idx="143">
                  <c:v>2014-8</c:v>
                </c:pt>
                <c:pt idx="164">
                  <c:v>2014-9</c:v>
                </c:pt>
                <c:pt idx="186">
                  <c:v>2014-10</c:v>
                </c:pt>
                <c:pt idx="209">
                  <c:v>2014-11</c:v>
                </c:pt>
                <c:pt idx="228">
                  <c:v>2014-12</c:v>
                </c:pt>
              </c:strCache>
            </c:strRef>
          </c:cat>
          <c:val>
            <c:numRef>
              <c:f>RIR!$G$3587:$G$3834</c:f>
              <c:numCache>
                <c:formatCode>0.00</c:formatCode>
                <c:ptCount val="248"/>
                <c:pt idx="0">
                  <c:v>6</c:v>
                </c:pt>
                <c:pt idx="1">
                  <c:v>6</c:v>
                </c:pt>
                <c:pt idx="2">
                  <c:v>5.99</c:v>
                </c:pt>
                <c:pt idx="3">
                  <c:v>6</c:v>
                </c:pt>
                <c:pt idx="4">
                  <c:v>6</c:v>
                </c:pt>
                <c:pt idx="5">
                  <c:v>6</c:v>
                </c:pt>
                <c:pt idx="6">
                  <c:v>5.99</c:v>
                </c:pt>
                <c:pt idx="7">
                  <c:v>6</c:v>
                </c:pt>
                <c:pt idx="8">
                  <c:v>5.99</c:v>
                </c:pt>
                <c:pt idx="9">
                  <c:v>5.98</c:v>
                </c:pt>
                <c:pt idx="10">
                  <c:v>5.98</c:v>
                </c:pt>
                <c:pt idx="11">
                  <c:v>5.98</c:v>
                </c:pt>
                <c:pt idx="12">
                  <c:v>5.98</c:v>
                </c:pt>
                <c:pt idx="13">
                  <c:v>5.98</c:v>
                </c:pt>
                <c:pt idx="14">
                  <c:v>5.99</c:v>
                </c:pt>
                <c:pt idx="15">
                  <c:v>5.99</c:v>
                </c:pt>
                <c:pt idx="16">
                  <c:v>5.99</c:v>
                </c:pt>
                <c:pt idx="17">
                  <c:v>5.99</c:v>
                </c:pt>
                <c:pt idx="18">
                  <c:v>5.99</c:v>
                </c:pt>
                <c:pt idx="19">
                  <c:v>5.99</c:v>
                </c:pt>
                <c:pt idx="20">
                  <c:v>6</c:v>
                </c:pt>
                <c:pt idx="21">
                  <c:v>6</c:v>
                </c:pt>
                <c:pt idx="22">
                  <c:v>5.99</c:v>
                </c:pt>
                <c:pt idx="23">
                  <c:v>6</c:v>
                </c:pt>
                <c:pt idx="24">
                  <c:v>6</c:v>
                </c:pt>
                <c:pt idx="25">
                  <c:v>6</c:v>
                </c:pt>
                <c:pt idx="26">
                  <c:v>6</c:v>
                </c:pt>
                <c:pt idx="27">
                  <c:v>6.01</c:v>
                </c:pt>
                <c:pt idx="28">
                  <c:v>6.04</c:v>
                </c:pt>
                <c:pt idx="29">
                  <c:v>6.02</c:v>
                </c:pt>
                <c:pt idx="30">
                  <c:v>6.02</c:v>
                </c:pt>
                <c:pt idx="31">
                  <c:v>6.05</c:v>
                </c:pt>
                <c:pt idx="32">
                  <c:v>6.07</c:v>
                </c:pt>
                <c:pt idx="33">
                  <c:v>6.09</c:v>
                </c:pt>
                <c:pt idx="34">
                  <c:v>6.11</c:v>
                </c:pt>
                <c:pt idx="35">
                  <c:v>6.11</c:v>
                </c:pt>
                <c:pt idx="36">
                  <c:v>6.11</c:v>
                </c:pt>
                <c:pt idx="37">
                  <c:v>6.12</c:v>
                </c:pt>
                <c:pt idx="38">
                  <c:v>6.12</c:v>
                </c:pt>
                <c:pt idx="39">
                  <c:v>6.12</c:v>
                </c:pt>
                <c:pt idx="40">
                  <c:v>6.13</c:v>
                </c:pt>
                <c:pt idx="41">
                  <c:v>6.12</c:v>
                </c:pt>
                <c:pt idx="42">
                  <c:v>6.12</c:v>
                </c:pt>
                <c:pt idx="43">
                  <c:v>6.12</c:v>
                </c:pt>
                <c:pt idx="44">
                  <c:v>6.12</c:v>
                </c:pt>
                <c:pt idx="45">
                  <c:v>6.12</c:v>
                </c:pt>
                <c:pt idx="46">
                  <c:v>6.13</c:v>
                </c:pt>
                <c:pt idx="47">
                  <c:v>6.12</c:v>
                </c:pt>
                <c:pt idx="48">
                  <c:v>6.12</c:v>
                </c:pt>
                <c:pt idx="49">
                  <c:v>6.12</c:v>
                </c:pt>
                <c:pt idx="50">
                  <c:v>6.13</c:v>
                </c:pt>
                <c:pt idx="51">
                  <c:v>6.14</c:v>
                </c:pt>
                <c:pt idx="52">
                  <c:v>6.13</c:v>
                </c:pt>
                <c:pt idx="53">
                  <c:v>6.21</c:v>
                </c:pt>
                <c:pt idx="54">
                  <c:v>6.2</c:v>
                </c:pt>
                <c:pt idx="55">
                  <c:v>6.17</c:v>
                </c:pt>
                <c:pt idx="56">
                  <c:v>6.16</c:v>
                </c:pt>
                <c:pt idx="57">
                  <c:v>6.15</c:v>
                </c:pt>
                <c:pt idx="58">
                  <c:v>6.15</c:v>
                </c:pt>
                <c:pt idx="59">
                  <c:v>6.14</c:v>
                </c:pt>
                <c:pt idx="60">
                  <c:v>6.1</c:v>
                </c:pt>
                <c:pt idx="61">
                  <c:v>6.09</c:v>
                </c:pt>
                <c:pt idx="62">
                  <c:v>6.08</c:v>
                </c:pt>
                <c:pt idx="63">
                  <c:v>6.08</c:v>
                </c:pt>
                <c:pt idx="64">
                  <c:v>6.07</c:v>
                </c:pt>
                <c:pt idx="65">
                  <c:v>6.03</c:v>
                </c:pt>
                <c:pt idx="66">
                  <c:v>6.02</c:v>
                </c:pt>
                <c:pt idx="67">
                  <c:v>6.05</c:v>
                </c:pt>
                <c:pt idx="68">
                  <c:v>6.06</c:v>
                </c:pt>
                <c:pt idx="69">
                  <c:v>6.12</c:v>
                </c:pt>
                <c:pt idx="70">
                  <c:v>6.05</c:v>
                </c:pt>
                <c:pt idx="71">
                  <c:v>6.06</c:v>
                </c:pt>
                <c:pt idx="72">
                  <c:v>6.08</c:v>
                </c:pt>
                <c:pt idx="73">
                  <c:v>6.07</c:v>
                </c:pt>
                <c:pt idx="74">
                  <c:v>6.02</c:v>
                </c:pt>
                <c:pt idx="75">
                  <c:v>6.01</c:v>
                </c:pt>
                <c:pt idx="76">
                  <c:v>6.01</c:v>
                </c:pt>
                <c:pt idx="77">
                  <c:v>6</c:v>
                </c:pt>
                <c:pt idx="78">
                  <c:v>5.97</c:v>
                </c:pt>
                <c:pt idx="79">
                  <c:v>5.97</c:v>
                </c:pt>
                <c:pt idx="80">
                  <c:v>5.95</c:v>
                </c:pt>
                <c:pt idx="81">
                  <c:v>5.93</c:v>
                </c:pt>
                <c:pt idx="82">
                  <c:v>5.91</c:v>
                </c:pt>
                <c:pt idx="83">
                  <c:v>5.9</c:v>
                </c:pt>
                <c:pt idx="84">
                  <c:v>5.89</c:v>
                </c:pt>
                <c:pt idx="85">
                  <c:v>5.88</c:v>
                </c:pt>
                <c:pt idx="86">
                  <c:v>5.88</c:v>
                </c:pt>
                <c:pt idx="87">
                  <c:v>5.87</c:v>
                </c:pt>
                <c:pt idx="88">
                  <c:v>5.87</c:v>
                </c:pt>
                <c:pt idx="89">
                  <c:v>5.87</c:v>
                </c:pt>
                <c:pt idx="90">
                  <c:v>5.87</c:v>
                </c:pt>
                <c:pt idx="91">
                  <c:v>5.88</c:v>
                </c:pt>
                <c:pt idx="92">
                  <c:v>5.87</c:v>
                </c:pt>
                <c:pt idx="93">
                  <c:v>5.96</c:v>
                </c:pt>
                <c:pt idx="94">
                  <c:v>5.96</c:v>
                </c:pt>
                <c:pt idx="95">
                  <c:v>5.96</c:v>
                </c:pt>
                <c:pt idx="96">
                  <c:v>5.96</c:v>
                </c:pt>
                <c:pt idx="97">
                  <c:v>6.01</c:v>
                </c:pt>
                <c:pt idx="98">
                  <c:v>6.01</c:v>
                </c:pt>
                <c:pt idx="99">
                  <c:v>6.01</c:v>
                </c:pt>
                <c:pt idx="100">
                  <c:v>6.01</c:v>
                </c:pt>
                <c:pt idx="101">
                  <c:v>6.01</c:v>
                </c:pt>
                <c:pt idx="102">
                  <c:v>5.96</c:v>
                </c:pt>
                <c:pt idx="103">
                  <c:v>5.96</c:v>
                </c:pt>
                <c:pt idx="104">
                  <c:v>5.96</c:v>
                </c:pt>
                <c:pt idx="105">
                  <c:v>5.97</c:v>
                </c:pt>
                <c:pt idx="106">
                  <c:v>6.01</c:v>
                </c:pt>
                <c:pt idx="107">
                  <c:v>5.95</c:v>
                </c:pt>
                <c:pt idx="108">
                  <c:v>5.94</c:v>
                </c:pt>
                <c:pt idx="109">
                  <c:v>5.94</c:v>
                </c:pt>
                <c:pt idx="110">
                  <c:v>5.91</c:v>
                </c:pt>
                <c:pt idx="111">
                  <c:v>5.85</c:v>
                </c:pt>
                <c:pt idx="112">
                  <c:v>5.93</c:v>
                </c:pt>
                <c:pt idx="113">
                  <c:v>5.93</c:v>
                </c:pt>
                <c:pt idx="114">
                  <c:v>5.91</c:v>
                </c:pt>
                <c:pt idx="115">
                  <c:v>5.91</c:v>
                </c:pt>
                <c:pt idx="116">
                  <c:v>5.91</c:v>
                </c:pt>
                <c:pt idx="117">
                  <c:v>5.91</c:v>
                </c:pt>
                <c:pt idx="118">
                  <c:v>5.91</c:v>
                </c:pt>
                <c:pt idx="119">
                  <c:v>5.91</c:v>
                </c:pt>
                <c:pt idx="120">
                  <c:v>5.9</c:v>
                </c:pt>
                <c:pt idx="121">
                  <c:v>5.89</c:v>
                </c:pt>
                <c:pt idx="122">
                  <c:v>5.89</c:v>
                </c:pt>
                <c:pt idx="123">
                  <c:v>5.89</c:v>
                </c:pt>
                <c:pt idx="124">
                  <c:v>5.89</c:v>
                </c:pt>
                <c:pt idx="125">
                  <c:v>5.9</c:v>
                </c:pt>
                <c:pt idx="126">
                  <c:v>5.91</c:v>
                </c:pt>
                <c:pt idx="127">
                  <c:v>5.92</c:v>
                </c:pt>
                <c:pt idx="128">
                  <c:v>5.92</c:v>
                </c:pt>
                <c:pt idx="129">
                  <c:v>5.95</c:v>
                </c:pt>
                <c:pt idx="130">
                  <c:v>5.96</c:v>
                </c:pt>
                <c:pt idx="131">
                  <c:v>5.97</c:v>
                </c:pt>
                <c:pt idx="132">
                  <c:v>5.97</c:v>
                </c:pt>
                <c:pt idx="133">
                  <c:v>5.95</c:v>
                </c:pt>
                <c:pt idx="134">
                  <c:v>5.91</c:v>
                </c:pt>
                <c:pt idx="135">
                  <c:v>5.95</c:v>
                </c:pt>
                <c:pt idx="136">
                  <c:v>5.93</c:v>
                </c:pt>
                <c:pt idx="137">
                  <c:v>5.94</c:v>
                </c:pt>
                <c:pt idx="138">
                  <c:v>5.94</c:v>
                </c:pt>
                <c:pt idx="139">
                  <c:v>5.99</c:v>
                </c:pt>
                <c:pt idx="140">
                  <c:v>6</c:v>
                </c:pt>
                <c:pt idx="141">
                  <c:v>6</c:v>
                </c:pt>
                <c:pt idx="142">
                  <c:v>6.03</c:v>
                </c:pt>
                <c:pt idx="143">
                  <c:v>6.03</c:v>
                </c:pt>
                <c:pt idx="144">
                  <c:v>6.06</c:v>
                </c:pt>
                <c:pt idx="145">
                  <c:v>6.08</c:v>
                </c:pt>
                <c:pt idx="146">
                  <c:v>6.09</c:v>
                </c:pt>
                <c:pt idx="147">
                  <c:v>6.13</c:v>
                </c:pt>
                <c:pt idx="148">
                  <c:v>6.19</c:v>
                </c:pt>
                <c:pt idx="149">
                  <c:v>6.21</c:v>
                </c:pt>
                <c:pt idx="150">
                  <c:v>6.21</c:v>
                </c:pt>
                <c:pt idx="151">
                  <c:v>6.22</c:v>
                </c:pt>
                <c:pt idx="152">
                  <c:v>6.21</c:v>
                </c:pt>
                <c:pt idx="153">
                  <c:v>6.21</c:v>
                </c:pt>
                <c:pt idx="154">
                  <c:v>6.21</c:v>
                </c:pt>
                <c:pt idx="155">
                  <c:v>6.21</c:v>
                </c:pt>
                <c:pt idx="156">
                  <c:v>6.21</c:v>
                </c:pt>
                <c:pt idx="157">
                  <c:v>6.21</c:v>
                </c:pt>
                <c:pt idx="158">
                  <c:v>6.24</c:v>
                </c:pt>
                <c:pt idx="159">
                  <c:v>6.27</c:v>
                </c:pt>
                <c:pt idx="160">
                  <c:v>6.25</c:v>
                </c:pt>
                <c:pt idx="161">
                  <c:v>6.23</c:v>
                </c:pt>
                <c:pt idx="162">
                  <c:v>6.24</c:v>
                </c:pt>
                <c:pt idx="163">
                  <c:v>6.24</c:v>
                </c:pt>
                <c:pt idx="164">
                  <c:v>6.24</c:v>
                </c:pt>
                <c:pt idx="165">
                  <c:v>6.23</c:v>
                </c:pt>
                <c:pt idx="166">
                  <c:v>6.24</c:v>
                </c:pt>
                <c:pt idx="167">
                  <c:v>6.24</c:v>
                </c:pt>
                <c:pt idx="168">
                  <c:v>6.24</c:v>
                </c:pt>
                <c:pt idx="169">
                  <c:v>6.29</c:v>
                </c:pt>
                <c:pt idx="170">
                  <c:v>6.29</c:v>
                </c:pt>
                <c:pt idx="171">
                  <c:v>6.29</c:v>
                </c:pt>
                <c:pt idx="172">
                  <c:v>6.28</c:v>
                </c:pt>
                <c:pt idx="173">
                  <c:v>6.28</c:v>
                </c:pt>
                <c:pt idx="174">
                  <c:v>6.28</c:v>
                </c:pt>
                <c:pt idx="175">
                  <c:v>6.3</c:v>
                </c:pt>
                <c:pt idx="176">
                  <c:v>6.3</c:v>
                </c:pt>
                <c:pt idx="177">
                  <c:v>6.32</c:v>
                </c:pt>
                <c:pt idx="178">
                  <c:v>6.32</c:v>
                </c:pt>
                <c:pt idx="179">
                  <c:v>6.32</c:v>
                </c:pt>
                <c:pt idx="180">
                  <c:v>6.32</c:v>
                </c:pt>
                <c:pt idx="181">
                  <c:v>6.32</c:v>
                </c:pt>
                <c:pt idx="182">
                  <c:v>6.33</c:v>
                </c:pt>
                <c:pt idx="183">
                  <c:v>6.33</c:v>
                </c:pt>
                <c:pt idx="184">
                  <c:v>6.33</c:v>
                </c:pt>
                <c:pt idx="185">
                  <c:v>6.33</c:v>
                </c:pt>
                <c:pt idx="186">
                  <c:v>6.38</c:v>
                </c:pt>
                <c:pt idx="187">
                  <c:v>6.38</c:v>
                </c:pt>
                <c:pt idx="188">
                  <c:v>6.38</c:v>
                </c:pt>
                <c:pt idx="189">
                  <c:v>6.37</c:v>
                </c:pt>
                <c:pt idx="190">
                  <c:v>6.38</c:v>
                </c:pt>
                <c:pt idx="191">
                  <c:v>6.38</c:v>
                </c:pt>
                <c:pt idx="192">
                  <c:v>6.38</c:v>
                </c:pt>
                <c:pt idx="193">
                  <c:v>6.38</c:v>
                </c:pt>
                <c:pt idx="194">
                  <c:v>6.37</c:v>
                </c:pt>
                <c:pt idx="195">
                  <c:v>6.38</c:v>
                </c:pt>
                <c:pt idx="196">
                  <c:v>6.38</c:v>
                </c:pt>
                <c:pt idx="197">
                  <c:v>6.37</c:v>
                </c:pt>
                <c:pt idx="198">
                  <c:v>6.37</c:v>
                </c:pt>
                <c:pt idx="199">
                  <c:v>6.36</c:v>
                </c:pt>
                <c:pt idx="200">
                  <c:v>6.38</c:v>
                </c:pt>
                <c:pt idx="201">
                  <c:v>6.37</c:v>
                </c:pt>
                <c:pt idx="202">
                  <c:v>6.37</c:v>
                </c:pt>
                <c:pt idx="203">
                  <c:v>6.37</c:v>
                </c:pt>
                <c:pt idx="204">
                  <c:v>6.38</c:v>
                </c:pt>
                <c:pt idx="205">
                  <c:v>6.37</c:v>
                </c:pt>
                <c:pt idx="206">
                  <c:v>6.35</c:v>
                </c:pt>
                <c:pt idx="207">
                  <c:v>6.37</c:v>
                </c:pt>
                <c:pt idx="208">
                  <c:v>6.38</c:v>
                </c:pt>
                <c:pt idx="209">
                  <c:v>6.37</c:v>
                </c:pt>
                <c:pt idx="210">
                  <c:v>6.38</c:v>
                </c:pt>
                <c:pt idx="211">
                  <c:v>6.38</c:v>
                </c:pt>
                <c:pt idx="212">
                  <c:v>6.38</c:v>
                </c:pt>
                <c:pt idx="213">
                  <c:v>6.42</c:v>
                </c:pt>
                <c:pt idx="214">
                  <c:v>6.43</c:v>
                </c:pt>
                <c:pt idx="215">
                  <c:v>6.43</c:v>
                </c:pt>
                <c:pt idx="216">
                  <c:v>6.43</c:v>
                </c:pt>
                <c:pt idx="217">
                  <c:v>6.43</c:v>
                </c:pt>
                <c:pt idx="218">
                  <c:v>6.44</c:v>
                </c:pt>
                <c:pt idx="219">
                  <c:v>6.46</c:v>
                </c:pt>
                <c:pt idx="220">
                  <c:v>6.53</c:v>
                </c:pt>
                <c:pt idx="221">
                  <c:v>6.53</c:v>
                </c:pt>
                <c:pt idx="222">
                  <c:v>6.55</c:v>
                </c:pt>
                <c:pt idx="223">
                  <c:v>6.55</c:v>
                </c:pt>
                <c:pt idx="224">
                  <c:v>6.55</c:v>
                </c:pt>
                <c:pt idx="225">
                  <c:v>6.58</c:v>
                </c:pt>
                <c:pt idx="226">
                  <c:v>6.58</c:v>
                </c:pt>
                <c:pt idx="227">
                  <c:v>6.57</c:v>
                </c:pt>
                <c:pt idx="228">
                  <c:v>6.58</c:v>
                </c:pt>
                <c:pt idx="229">
                  <c:v>6.59</c:v>
                </c:pt>
                <c:pt idx="230">
                  <c:v>6.59</c:v>
                </c:pt>
                <c:pt idx="231">
                  <c:v>6.6</c:v>
                </c:pt>
                <c:pt idx="232">
                  <c:v>6.63</c:v>
                </c:pt>
                <c:pt idx="233">
                  <c:v>6.64</c:v>
                </c:pt>
                <c:pt idx="234">
                  <c:v>6.63</c:v>
                </c:pt>
                <c:pt idx="235">
                  <c:v>6.63</c:v>
                </c:pt>
                <c:pt idx="236">
                  <c:v>6.65</c:v>
                </c:pt>
                <c:pt idx="237">
                  <c:v>6.62</c:v>
                </c:pt>
                <c:pt idx="238">
                  <c:v>6.62</c:v>
                </c:pt>
                <c:pt idx="239">
                  <c:v>6.62</c:v>
                </c:pt>
                <c:pt idx="240">
                  <c:v>6.62</c:v>
                </c:pt>
                <c:pt idx="241">
                  <c:v>6.62</c:v>
                </c:pt>
                <c:pt idx="242">
                  <c:v>6.62</c:v>
                </c:pt>
                <c:pt idx="243">
                  <c:v>6.61</c:v>
                </c:pt>
                <c:pt idx="244">
                  <c:v>6.61</c:v>
                </c:pt>
                <c:pt idx="245">
                  <c:v>6.59</c:v>
                </c:pt>
                <c:pt idx="246">
                  <c:v>6.6</c:v>
                </c:pt>
                <c:pt idx="247">
                  <c:v>6.61</c:v>
                </c:pt>
              </c:numCache>
            </c:numRef>
          </c:val>
          <c:smooth val="0"/>
        </c:ser>
        <c:dLbls>
          <c:showLegendKey val="0"/>
          <c:showVal val="0"/>
          <c:showCatName val="0"/>
          <c:showSerName val="0"/>
          <c:showPercent val="0"/>
          <c:showBubbleSize val="0"/>
        </c:dLbls>
        <c:smooth val="0"/>
        <c:axId val="250767536"/>
        <c:axId val="250763616"/>
      </c:lineChart>
      <c:catAx>
        <c:axId val="250767536"/>
        <c:scaling>
          <c:orientation val="minMax"/>
        </c:scaling>
        <c:delete val="0"/>
        <c:axPos val="b"/>
        <c:numFmt formatCode="[$-416]mmm\-yy;@" sourceLinked="0"/>
        <c:majorTickMark val="out"/>
        <c:minorTickMark val="none"/>
        <c:tickLblPos val="nextTo"/>
        <c:txPr>
          <a:bodyPr rot="5400000" vert="horz"/>
          <a:lstStyle/>
          <a:p>
            <a:pPr>
              <a:defRPr sz="1200">
                <a:solidFill>
                  <a:schemeClr val="tx2">
                    <a:lumMod val="75000"/>
                  </a:schemeClr>
                </a:solidFill>
              </a:defRPr>
            </a:pPr>
            <a:endParaRPr lang="pt-BR"/>
          </a:p>
        </c:txPr>
        <c:crossAx val="250763616"/>
        <c:crosses val="autoZero"/>
        <c:auto val="1"/>
        <c:lblAlgn val="ctr"/>
        <c:lblOffset val="100"/>
        <c:tickMarkSkip val="248"/>
        <c:noMultiLvlLbl val="1"/>
      </c:catAx>
      <c:valAx>
        <c:axId val="250763616"/>
        <c:scaling>
          <c:orientation val="minMax"/>
          <c:min val="4.5"/>
        </c:scaling>
        <c:delete val="0"/>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ysDash"/>
            </a:ln>
          </c:spPr>
        </c:majorGridlines>
        <c:title>
          <c:tx>
            <c:rich>
              <a:bodyPr rot="-5400000" vert="horz"/>
              <a:lstStyle/>
              <a:p>
                <a:pPr>
                  <a:defRPr>
                    <a:solidFill>
                      <a:schemeClr val="tx2">
                        <a:lumMod val="75000"/>
                      </a:schemeClr>
                    </a:solidFill>
                  </a:defRPr>
                </a:pPr>
                <a:r>
                  <a:rPr lang="en-US">
                    <a:solidFill>
                      <a:schemeClr val="tx2">
                        <a:lumMod val="75000"/>
                      </a:schemeClr>
                    </a:solidFill>
                  </a:rPr>
                  <a:t>%</a:t>
                </a:r>
              </a:p>
            </c:rich>
          </c:tx>
          <c:layout>
            <c:manualLayout>
              <c:xMode val="edge"/>
              <c:yMode val="edge"/>
              <c:x val="0"/>
              <c:y val="0.48086933417070254"/>
            </c:manualLayout>
          </c:layout>
          <c:overlay val="0"/>
        </c:title>
        <c:numFmt formatCode="#,##0.0" sourceLinked="0"/>
        <c:majorTickMark val="out"/>
        <c:minorTickMark val="none"/>
        <c:tickLblPos val="nextTo"/>
        <c:txPr>
          <a:bodyPr/>
          <a:lstStyle/>
          <a:p>
            <a:pPr>
              <a:defRPr sz="1200">
                <a:solidFill>
                  <a:schemeClr val="tx2">
                    <a:lumMod val="75000"/>
                  </a:schemeClr>
                </a:solidFill>
              </a:defRPr>
            </a:pPr>
            <a:endParaRPr lang="pt-BR"/>
          </a:p>
        </c:txPr>
        <c:crossAx val="250767536"/>
        <c:crosses val="autoZero"/>
        <c:crossBetween val="between"/>
      </c:valAx>
    </c:plotArea>
    <c:plotVisOnly val="1"/>
    <c:dispBlanksAs val="gap"/>
    <c:showDLblsOverMax val="0"/>
  </c:chart>
  <c:spPr>
    <a:noFill/>
    <a:ln>
      <a:noFill/>
    </a:ln>
  </c:spPr>
  <c:txPr>
    <a:bodyPr/>
    <a:lstStyle/>
    <a:p>
      <a:pPr>
        <a:defRPr sz="1600" b="1"/>
      </a:pPr>
      <a:endParaRPr lang="pt-BR"/>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pt-BR" sz="1400" noProof="0">
                <a:solidFill>
                  <a:schemeClr val="tx2">
                    <a:lumMod val="75000"/>
                  </a:schemeClr>
                </a:solidFill>
              </a:defRPr>
            </a:pPr>
            <a:r>
              <a:rPr lang="pt-BR" sz="1400" noProof="0" dirty="0"/>
              <a:t>Dinâmica das Expectativas em 2014 (Projeção para o IPCA do Ano)</a:t>
            </a:r>
          </a:p>
        </c:rich>
      </c:tx>
      <c:layout>
        <c:manualLayout>
          <c:xMode val="edge"/>
          <c:yMode val="edge"/>
          <c:x val="0.13507017738769767"/>
          <c:y val="2.7217866203602947E-2"/>
        </c:manualLayout>
      </c:layout>
      <c:overlay val="0"/>
    </c:title>
    <c:autoTitleDeleted val="0"/>
    <c:plotArea>
      <c:layout>
        <c:manualLayout>
          <c:layoutTarget val="inner"/>
          <c:xMode val="edge"/>
          <c:yMode val="edge"/>
          <c:x val="4.5481304224722942E-2"/>
          <c:y val="0.13675820647020956"/>
          <c:w val="0.93594203340861459"/>
          <c:h val="0.68458736700488365"/>
        </c:manualLayout>
      </c:layout>
      <c:lineChart>
        <c:grouping val="standard"/>
        <c:varyColors val="0"/>
        <c:ser>
          <c:idx val="1"/>
          <c:order val="0"/>
          <c:tx>
            <c:strRef>
              <c:f>ExpAno!$J$5</c:f>
              <c:strCache>
                <c:ptCount val="1"/>
                <c:pt idx="0">
                  <c:v>2016</c:v>
                </c:pt>
              </c:strCache>
            </c:strRef>
          </c:tx>
          <c:spPr>
            <a:ln w="38100">
              <a:prstDash val="solid"/>
            </a:ln>
          </c:spPr>
          <c:marker>
            <c:symbol val="none"/>
          </c:marker>
          <c:dLbls>
            <c:dLbl>
              <c:idx val="251"/>
              <c:layout>
                <c:manualLayout>
                  <c:x val="-9.2268693076755105E-3"/>
                  <c:y val="-2.9683994016454732E-2"/>
                </c:manualLayout>
              </c:layout>
              <c:tx>
                <c:rich>
                  <a:bodyPr/>
                  <a:lstStyle/>
                  <a:p>
                    <a:r>
                      <a:rPr lang="en-US" sz="1200" b="1">
                        <a:solidFill>
                          <a:srgbClr val="C00000"/>
                        </a:solidFill>
                      </a:rPr>
                      <a:t>5,7</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solidFill>
                      <a:srgbClr val="C00000"/>
                    </a:solidFill>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ExpAno!$G$6:$G$258</c:f>
              <c:strCache>
                <c:ptCount val="232"/>
                <c:pt idx="0">
                  <c:v>jan</c:v>
                </c:pt>
                <c:pt idx="22">
                  <c:v>fev</c:v>
                </c:pt>
                <c:pt idx="42">
                  <c:v>mar</c:v>
                </c:pt>
                <c:pt idx="61">
                  <c:v>abr</c:v>
                </c:pt>
                <c:pt idx="81">
                  <c:v>mai</c:v>
                </c:pt>
                <c:pt idx="102">
                  <c:v>jun</c:v>
                </c:pt>
                <c:pt idx="122">
                  <c:v>jul</c:v>
                </c:pt>
                <c:pt idx="145">
                  <c:v>ago</c:v>
                </c:pt>
                <c:pt idx="166">
                  <c:v>set</c:v>
                </c:pt>
                <c:pt idx="188">
                  <c:v>out</c:v>
                </c:pt>
                <c:pt idx="211">
                  <c:v>nov</c:v>
                </c:pt>
                <c:pt idx="231">
                  <c:v>dez</c:v>
                </c:pt>
              </c:strCache>
            </c:strRef>
          </c:cat>
          <c:val>
            <c:numRef>
              <c:f>ExpAno!$J$6:$J$258</c:f>
              <c:numCache>
                <c:formatCode>#,##0.00</c:formatCode>
                <c:ptCount val="253"/>
                <c:pt idx="0">
                  <c:v>5.5</c:v>
                </c:pt>
                <c:pt idx="1">
                  <c:v>5.5</c:v>
                </c:pt>
                <c:pt idx="2">
                  <c:v>5.5</c:v>
                </c:pt>
                <c:pt idx="3">
                  <c:v>5.5</c:v>
                </c:pt>
                <c:pt idx="4">
                  <c:v>5.5</c:v>
                </c:pt>
                <c:pt idx="5">
                  <c:v>5.5</c:v>
                </c:pt>
                <c:pt idx="6">
                  <c:v>5.5</c:v>
                </c:pt>
                <c:pt idx="7">
                  <c:v>5.5</c:v>
                </c:pt>
                <c:pt idx="8">
                  <c:v>5.5</c:v>
                </c:pt>
                <c:pt idx="9">
                  <c:v>5.5</c:v>
                </c:pt>
                <c:pt idx="10">
                  <c:v>5.5</c:v>
                </c:pt>
                <c:pt idx="11">
                  <c:v>5.5</c:v>
                </c:pt>
                <c:pt idx="12">
                  <c:v>5.5</c:v>
                </c:pt>
                <c:pt idx="13">
                  <c:v>5.5</c:v>
                </c:pt>
                <c:pt idx="14">
                  <c:v>5.5</c:v>
                </c:pt>
                <c:pt idx="15">
                  <c:v>5.5</c:v>
                </c:pt>
                <c:pt idx="16">
                  <c:v>5.5</c:v>
                </c:pt>
                <c:pt idx="17">
                  <c:v>5.5</c:v>
                </c:pt>
                <c:pt idx="18">
                  <c:v>5.5</c:v>
                </c:pt>
                <c:pt idx="19">
                  <c:v>5.5</c:v>
                </c:pt>
                <c:pt idx="20">
                  <c:v>5.5</c:v>
                </c:pt>
                <c:pt idx="21">
                  <c:v>5.5</c:v>
                </c:pt>
                <c:pt idx="22">
                  <c:v>5.5</c:v>
                </c:pt>
                <c:pt idx="23">
                  <c:v>5.5</c:v>
                </c:pt>
                <c:pt idx="24">
                  <c:v>5.5</c:v>
                </c:pt>
                <c:pt idx="25">
                  <c:v>5.5</c:v>
                </c:pt>
                <c:pt idx="26">
                  <c:v>5.5</c:v>
                </c:pt>
                <c:pt idx="27">
                  <c:v>5.5</c:v>
                </c:pt>
                <c:pt idx="28">
                  <c:v>5.5</c:v>
                </c:pt>
                <c:pt idx="29">
                  <c:v>5.5</c:v>
                </c:pt>
                <c:pt idx="30">
                  <c:v>5.5</c:v>
                </c:pt>
                <c:pt idx="31">
                  <c:v>5.5</c:v>
                </c:pt>
                <c:pt idx="32">
                  <c:v>5.5</c:v>
                </c:pt>
                <c:pt idx="33">
                  <c:v>5.5</c:v>
                </c:pt>
                <c:pt idx="34">
                  <c:v>5.5</c:v>
                </c:pt>
                <c:pt idx="35">
                  <c:v>5.5</c:v>
                </c:pt>
                <c:pt idx="36">
                  <c:v>5.5</c:v>
                </c:pt>
                <c:pt idx="37">
                  <c:v>5.5</c:v>
                </c:pt>
                <c:pt idx="38">
                  <c:v>5.5</c:v>
                </c:pt>
                <c:pt idx="39">
                  <c:v>5.5</c:v>
                </c:pt>
                <c:pt idx="40">
                  <c:v>5.5</c:v>
                </c:pt>
                <c:pt idx="41">
                  <c:v>5.5</c:v>
                </c:pt>
                <c:pt idx="42">
                  <c:v>5.5</c:v>
                </c:pt>
                <c:pt idx="43">
                  <c:v>5.5</c:v>
                </c:pt>
                <c:pt idx="44">
                  <c:v>5.5</c:v>
                </c:pt>
                <c:pt idx="45">
                  <c:v>5.5</c:v>
                </c:pt>
                <c:pt idx="46">
                  <c:v>5.5</c:v>
                </c:pt>
                <c:pt idx="47">
                  <c:v>5.5</c:v>
                </c:pt>
                <c:pt idx="48">
                  <c:v>5.5</c:v>
                </c:pt>
                <c:pt idx="49">
                  <c:v>5.5</c:v>
                </c:pt>
                <c:pt idx="50">
                  <c:v>5.5</c:v>
                </c:pt>
                <c:pt idx="51">
                  <c:v>5.5</c:v>
                </c:pt>
                <c:pt idx="52">
                  <c:v>5.5</c:v>
                </c:pt>
                <c:pt idx="53">
                  <c:v>5.5</c:v>
                </c:pt>
                <c:pt idx="54">
                  <c:v>5.5</c:v>
                </c:pt>
                <c:pt idx="55">
                  <c:v>5.5</c:v>
                </c:pt>
                <c:pt idx="56">
                  <c:v>5.5</c:v>
                </c:pt>
                <c:pt idx="57">
                  <c:v>5.5</c:v>
                </c:pt>
                <c:pt idx="58">
                  <c:v>5.5</c:v>
                </c:pt>
                <c:pt idx="59">
                  <c:v>5.5</c:v>
                </c:pt>
                <c:pt idx="60">
                  <c:v>5.5</c:v>
                </c:pt>
                <c:pt idx="61">
                  <c:v>5.5</c:v>
                </c:pt>
                <c:pt idx="62">
                  <c:v>5.5</c:v>
                </c:pt>
                <c:pt idx="63">
                  <c:v>5.5</c:v>
                </c:pt>
                <c:pt idx="64">
                  <c:v>5.5</c:v>
                </c:pt>
                <c:pt idx="65">
                  <c:v>5.5</c:v>
                </c:pt>
                <c:pt idx="66">
                  <c:v>5.5</c:v>
                </c:pt>
                <c:pt idx="67">
                  <c:v>5.5</c:v>
                </c:pt>
                <c:pt idx="68">
                  <c:v>5.5</c:v>
                </c:pt>
                <c:pt idx="69">
                  <c:v>5.5</c:v>
                </c:pt>
                <c:pt idx="70">
                  <c:v>5.5</c:v>
                </c:pt>
                <c:pt idx="71">
                  <c:v>5.5</c:v>
                </c:pt>
                <c:pt idx="72">
                  <c:v>5.5</c:v>
                </c:pt>
                <c:pt idx="73">
                  <c:v>5.5</c:v>
                </c:pt>
                <c:pt idx="74">
                  <c:v>5.5</c:v>
                </c:pt>
                <c:pt idx="75">
                  <c:v>5.5</c:v>
                </c:pt>
                <c:pt idx="76">
                  <c:v>5.5</c:v>
                </c:pt>
                <c:pt idx="77">
                  <c:v>5.5</c:v>
                </c:pt>
                <c:pt idx="78">
                  <c:v>5.5</c:v>
                </c:pt>
                <c:pt idx="79">
                  <c:v>5.5</c:v>
                </c:pt>
                <c:pt idx="80">
                  <c:v>5.5</c:v>
                </c:pt>
                <c:pt idx="81">
                  <c:v>5.5</c:v>
                </c:pt>
                <c:pt idx="82">
                  <c:v>5.5</c:v>
                </c:pt>
                <c:pt idx="83">
                  <c:v>5.5</c:v>
                </c:pt>
                <c:pt idx="84">
                  <c:v>5.5</c:v>
                </c:pt>
                <c:pt idx="85">
                  <c:v>5.5</c:v>
                </c:pt>
                <c:pt idx="86">
                  <c:v>5.5</c:v>
                </c:pt>
                <c:pt idx="87">
                  <c:v>5.5</c:v>
                </c:pt>
                <c:pt idx="88">
                  <c:v>5.5</c:v>
                </c:pt>
                <c:pt idx="89">
                  <c:v>5.5</c:v>
                </c:pt>
                <c:pt idx="90">
                  <c:v>5.5</c:v>
                </c:pt>
                <c:pt idx="91">
                  <c:v>5.5</c:v>
                </c:pt>
                <c:pt idx="92">
                  <c:v>5.5</c:v>
                </c:pt>
                <c:pt idx="93">
                  <c:v>5.5</c:v>
                </c:pt>
                <c:pt idx="94">
                  <c:v>5.5</c:v>
                </c:pt>
                <c:pt idx="95">
                  <c:v>5.5</c:v>
                </c:pt>
                <c:pt idx="96">
                  <c:v>5.5</c:v>
                </c:pt>
                <c:pt idx="97">
                  <c:v>5.5</c:v>
                </c:pt>
                <c:pt idx="98">
                  <c:v>5.5</c:v>
                </c:pt>
                <c:pt idx="99">
                  <c:v>5.5</c:v>
                </c:pt>
                <c:pt idx="100">
                  <c:v>5.5</c:v>
                </c:pt>
                <c:pt idx="101">
                  <c:v>5.5</c:v>
                </c:pt>
                <c:pt idx="102">
                  <c:v>5.5</c:v>
                </c:pt>
                <c:pt idx="103">
                  <c:v>5.5</c:v>
                </c:pt>
                <c:pt idx="104">
                  <c:v>5.5</c:v>
                </c:pt>
                <c:pt idx="105">
                  <c:v>5.5</c:v>
                </c:pt>
                <c:pt idx="106">
                  <c:v>5.5</c:v>
                </c:pt>
                <c:pt idx="107">
                  <c:v>5.5</c:v>
                </c:pt>
                <c:pt idx="108">
                  <c:v>5.5</c:v>
                </c:pt>
                <c:pt idx="109">
                  <c:v>5.5</c:v>
                </c:pt>
                <c:pt idx="110">
                  <c:v>5.5</c:v>
                </c:pt>
                <c:pt idx="111">
                  <c:v>5.5</c:v>
                </c:pt>
                <c:pt idx="112">
                  <c:v>5.5</c:v>
                </c:pt>
                <c:pt idx="113">
                  <c:v>5.5</c:v>
                </c:pt>
                <c:pt idx="114">
                  <c:v>5.5</c:v>
                </c:pt>
                <c:pt idx="115">
                  <c:v>5.5</c:v>
                </c:pt>
                <c:pt idx="116">
                  <c:v>5.5</c:v>
                </c:pt>
                <c:pt idx="117">
                  <c:v>5.5</c:v>
                </c:pt>
                <c:pt idx="118">
                  <c:v>5.5</c:v>
                </c:pt>
                <c:pt idx="119">
                  <c:v>5.5</c:v>
                </c:pt>
                <c:pt idx="120">
                  <c:v>5.5</c:v>
                </c:pt>
                <c:pt idx="121">
                  <c:v>5.5</c:v>
                </c:pt>
                <c:pt idx="122">
                  <c:v>5.5</c:v>
                </c:pt>
                <c:pt idx="123">
                  <c:v>5.5</c:v>
                </c:pt>
                <c:pt idx="124">
                  <c:v>5.5</c:v>
                </c:pt>
                <c:pt idx="125">
                  <c:v>5.5</c:v>
                </c:pt>
                <c:pt idx="126">
                  <c:v>5.5</c:v>
                </c:pt>
                <c:pt idx="127">
                  <c:v>5.5</c:v>
                </c:pt>
                <c:pt idx="128">
                  <c:v>5.5</c:v>
                </c:pt>
                <c:pt idx="129">
                  <c:v>5.5</c:v>
                </c:pt>
                <c:pt idx="130">
                  <c:v>5.5</c:v>
                </c:pt>
                <c:pt idx="131">
                  <c:v>5.5</c:v>
                </c:pt>
                <c:pt idx="132">
                  <c:v>5.5</c:v>
                </c:pt>
                <c:pt idx="133">
                  <c:v>5.5</c:v>
                </c:pt>
                <c:pt idx="134">
                  <c:v>5.5</c:v>
                </c:pt>
                <c:pt idx="135">
                  <c:v>5.5</c:v>
                </c:pt>
                <c:pt idx="136">
                  <c:v>5.5</c:v>
                </c:pt>
                <c:pt idx="137">
                  <c:v>5.5</c:v>
                </c:pt>
                <c:pt idx="138">
                  <c:v>5.5</c:v>
                </c:pt>
                <c:pt idx="139">
                  <c:v>5.5</c:v>
                </c:pt>
                <c:pt idx="140">
                  <c:v>5.5</c:v>
                </c:pt>
                <c:pt idx="141">
                  <c:v>5.5</c:v>
                </c:pt>
                <c:pt idx="142">
                  <c:v>5.5</c:v>
                </c:pt>
                <c:pt idx="143">
                  <c:v>5.5</c:v>
                </c:pt>
                <c:pt idx="144">
                  <c:v>5.5</c:v>
                </c:pt>
                <c:pt idx="145">
                  <c:v>5.5</c:v>
                </c:pt>
                <c:pt idx="146">
                  <c:v>5.5</c:v>
                </c:pt>
                <c:pt idx="147">
                  <c:v>5.5</c:v>
                </c:pt>
                <c:pt idx="148">
                  <c:v>5.5</c:v>
                </c:pt>
                <c:pt idx="149">
                  <c:v>5.5</c:v>
                </c:pt>
                <c:pt idx="150">
                  <c:v>5.5</c:v>
                </c:pt>
                <c:pt idx="151">
                  <c:v>5.5</c:v>
                </c:pt>
                <c:pt idx="152">
                  <c:v>5.5</c:v>
                </c:pt>
                <c:pt idx="153">
                  <c:v>5.5</c:v>
                </c:pt>
                <c:pt idx="154">
                  <c:v>5.5</c:v>
                </c:pt>
                <c:pt idx="155">
                  <c:v>5.5</c:v>
                </c:pt>
                <c:pt idx="156">
                  <c:v>5.5</c:v>
                </c:pt>
                <c:pt idx="157">
                  <c:v>5.5</c:v>
                </c:pt>
                <c:pt idx="158">
                  <c:v>5.5</c:v>
                </c:pt>
                <c:pt idx="159">
                  <c:v>5.5</c:v>
                </c:pt>
                <c:pt idx="160">
                  <c:v>5.5</c:v>
                </c:pt>
                <c:pt idx="161">
                  <c:v>5.5</c:v>
                </c:pt>
                <c:pt idx="162">
                  <c:v>5.5</c:v>
                </c:pt>
                <c:pt idx="163">
                  <c:v>5.5</c:v>
                </c:pt>
                <c:pt idx="164">
                  <c:v>5.5</c:v>
                </c:pt>
                <c:pt idx="165">
                  <c:v>5.5</c:v>
                </c:pt>
                <c:pt idx="166">
                  <c:v>5.5</c:v>
                </c:pt>
                <c:pt idx="167">
                  <c:v>5.5</c:v>
                </c:pt>
                <c:pt idx="168">
                  <c:v>5.5</c:v>
                </c:pt>
                <c:pt idx="169">
                  <c:v>5.5</c:v>
                </c:pt>
                <c:pt idx="170">
                  <c:v>5.5</c:v>
                </c:pt>
                <c:pt idx="171">
                  <c:v>5.5</c:v>
                </c:pt>
                <c:pt idx="172">
                  <c:v>5.5</c:v>
                </c:pt>
                <c:pt idx="173">
                  <c:v>5.5</c:v>
                </c:pt>
                <c:pt idx="174">
                  <c:v>5.5</c:v>
                </c:pt>
                <c:pt idx="175">
                  <c:v>5.5</c:v>
                </c:pt>
                <c:pt idx="176">
                  <c:v>5.5</c:v>
                </c:pt>
                <c:pt idx="177">
                  <c:v>5.5</c:v>
                </c:pt>
                <c:pt idx="178">
                  <c:v>5.5</c:v>
                </c:pt>
                <c:pt idx="179">
                  <c:v>5.5</c:v>
                </c:pt>
                <c:pt idx="180">
                  <c:v>5.5</c:v>
                </c:pt>
                <c:pt idx="181">
                  <c:v>5.5</c:v>
                </c:pt>
                <c:pt idx="182">
                  <c:v>5.5</c:v>
                </c:pt>
                <c:pt idx="183">
                  <c:v>5.5</c:v>
                </c:pt>
                <c:pt idx="184">
                  <c:v>5.5</c:v>
                </c:pt>
                <c:pt idx="185">
                  <c:v>5.5</c:v>
                </c:pt>
                <c:pt idx="186">
                  <c:v>5.5</c:v>
                </c:pt>
                <c:pt idx="187">
                  <c:v>5.5</c:v>
                </c:pt>
                <c:pt idx="188">
                  <c:v>5.5</c:v>
                </c:pt>
                <c:pt idx="189">
                  <c:v>5.5</c:v>
                </c:pt>
                <c:pt idx="190">
                  <c:v>5.5</c:v>
                </c:pt>
                <c:pt idx="191">
                  <c:v>5.5</c:v>
                </c:pt>
                <c:pt idx="192">
                  <c:v>5.5</c:v>
                </c:pt>
                <c:pt idx="193">
                  <c:v>5.5</c:v>
                </c:pt>
                <c:pt idx="194">
                  <c:v>5.5</c:v>
                </c:pt>
                <c:pt idx="195">
                  <c:v>5.5</c:v>
                </c:pt>
                <c:pt idx="196">
                  <c:v>5.5</c:v>
                </c:pt>
                <c:pt idx="197">
                  <c:v>5.5</c:v>
                </c:pt>
                <c:pt idx="198">
                  <c:v>5.5</c:v>
                </c:pt>
                <c:pt idx="199">
                  <c:v>5.5</c:v>
                </c:pt>
                <c:pt idx="200">
                  <c:v>5.5</c:v>
                </c:pt>
                <c:pt idx="201">
                  <c:v>5.5</c:v>
                </c:pt>
                <c:pt idx="202">
                  <c:v>5.5</c:v>
                </c:pt>
                <c:pt idx="203">
                  <c:v>5.5</c:v>
                </c:pt>
                <c:pt idx="204">
                  <c:v>5.5</c:v>
                </c:pt>
                <c:pt idx="205">
                  <c:v>5.5</c:v>
                </c:pt>
                <c:pt idx="206">
                  <c:v>5.5</c:v>
                </c:pt>
                <c:pt idx="207">
                  <c:v>5.5</c:v>
                </c:pt>
                <c:pt idx="208">
                  <c:v>5.5</c:v>
                </c:pt>
                <c:pt idx="209">
                  <c:v>5.5</c:v>
                </c:pt>
                <c:pt idx="210">
                  <c:v>5.53</c:v>
                </c:pt>
                <c:pt idx="211">
                  <c:v>5.56</c:v>
                </c:pt>
                <c:pt idx="212">
                  <c:v>5.56</c:v>
                </c:pt>
                <c:pt idx="213">
                  <c:v>5.56</c:v>
                </c:pt>
                <c:pt idx="214">
                  <c:v>5.58</c:v>
                </c:pt>
                <c:pt idx="215">
                  <c:v>5.6</c:v>
                </c:pt>
                <c:pt idx="216">
                  <c:v>5.6</c:v>
                </c:pt>
                <c:pt idx="217">
                  <c:v>5.6</c:v>
                </c:pt>
                <c:pt idx="218">
                  <c:v>5.6</c:v>
                </c:pt>
                <c:pt idx="219">
                  <c:v>5.6</c:v>
                </c:pt>
                <c:pt idx="220">
                  <c:v>5.6</c:v>
                </c:pt>
                <c:pt idx="221">
                  <c:v>5.6</c:v>
                </c:pt>
                <c:pt idx="222">
                  <c:v>5.7</c:v>
                </c:pt>
                <c:pt idx="223">
                  <c:v>5.7</c:v>
                </c:pt>
                <c:pt idx="224">
                  <c:v>5.7</c:v>
                </c:pt>
                <c:pt idx="225">
                  <c:v>5.7</c:v>
                </c:pt>
                <c:pt idx="226">
                  <c:v>5.7</c:v>
                </c:pt>
                <c:pt idx="227">
                  <c:v>5.7</c:v>
                </c:pt>
                <c:pt idx="228">
                  <c:v>5.7</c:v>
                </c:pt>
                <c:pt idx="229">
                  <c:v>5.7</c:v>
                </c:pt>
                <c:pt idx="230">
                  <c:v>5.7</c:v>
                </c:pt>
                <c:pt idx="231">
                  <c:v>5.7</c:v>
                </c:pt>
                <c:pt idx="232">
                  <c:v>5.7</c:v>
                </c:pt>
                <c:pt idx="233">
                  <c:v>5.7</c:v>
                </c:pt>
                <c:pt idx="234">
                  <c:v>5.7</c:v>
                </c:pt>
                <c:pt idx="235">
                  <c:v>5.7</c:v>
                </c:pt>
                <c:pt idx="236">
                  <c:v>5.7</c:v>
                </c:pt>
                <c:pt idx="237">
                  <c:v>5.75</c:v>
                </c:pt>
                <c:pt idx="238">
                  <c:v>5.75</c:v>
                </c:pt>
                <c:pt idx="239">
                  <c:v>5.7</c:v>
                </c:pt>
                <c:pt idx="240">
                  <c:v>5.7</c:v>
                </c:pt>
                <c:pt idx="241">
                  <c:v>5.7</c:v>
                </c:pt>
                <c:pt idx="242">
                  <c:v>5.7</c:v>
                </c:pt>
                <c:pt idx="243">
                  <c:v>5.7</c:v>
                </c:pt>
                <c:pt idx="244">
                  <c:v>5.7</c:v>
                </c:pt>
                <c:pt idx="245">
                  <c:v>5.7</c:v>
                </c:pt>
                <c:pt idx="246">
                  <c:v>5.7</c:v>
                </c:pt>
                <c:pt idx="247">
                  <c:v>5.7</c:v>
                </c:pt>
                <c:pt idx="248">
                  <c:v>5.7</c:v>
                </c:pt>
                <c:pt idx="249">
                  <c:v>5.7</c:v>
                </c:pt>
                <c:pt idx="250">
                  <c:v>5.7</c:v>
                </c:pt>
                <c:pt idx="251">
                  <c:v>5.7</c:v>
                </c:pt>
                <c:pt idx="252">
                  <c:v>5.7</c:v>
                </c:pt>
              </c:numCache>
            </c:numRef>
          </c:val>
          <c:smooth val="0"/>
        </c:ser>
        <c:ser>
          <c:idx val="2"/>
          <c:order val="1"/>
          <c:tx>
            <c:strRef>
              <c:f>ExpAno!$K$5</c:f>
              <c:strCache>
                <c:ptCount val="1"/>
                <c:pt idx="0">
                  <c:v>2017</c:v>
                </c:pt>
              </c:strCache>
            </c:strRef>
          </c:tx>
          <c:spPr>
            <a:ln w="38100">
              <a:prstDash val="solid"/>
            </a:ln>
          </c:spPr>
          <c:marker>
            <c:symbol val="none"/>
          </c:marker>
          <c:dLbls>
            <c:dLbl>
              <c:idx val="215"/>
              <c:layout>
                <c:manualLayout>
                  <c:x val="0.11863117681297083"/>
                  <c:y val="-2.3323138155785874E-2"/>
                </c:manualLayout>
              </c:layout>
              <c:tx>
                <c:rich>
                  <a:bodyPr/>
                  <a:lstStyle/>
                  <a:p>
                    <a:pPr>
                      <a:defRPr sz="1200" b="1">
                        <a:solidFill>
                          <a:schemeClr val="accent3">
                            <a:lumMod val="50000"/>
                          </a:schemeClr>
                        </a:solidFill>
                      </a:defRPr>
                    </a:pPr>
                    <a:r>
                      <a:rPr lang="en-US" sz="1200" b="1">
                        <a:solidFill>
                          <a:schemeClr val="accent3">
                            <a:lumMod val="50000"/>
                          </a:schemeClr>
                        </a:solidFill>
                      </a:rPr>
                      <a:t>5,5</a:t>
                    </a:r>
                  </a:p>
                </c:rich>
              </c:tx>
              <c:sp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ExpAno!$G$6:$G$258</c:f>
              <c:strCache>
                <c:ptCount val="232"/>
                <c:pt idx="0">
                  <c:v>jan</c:v>
                </c:pt>
                <c:pt idx="22">
                  <c:v>fev</c:v>
                </c:pt>
                <c:pt idx="42">
                  <c:v>mar</c:v>
                </c:pt>
                <c:pt idx="61">
                  <c:v>abr</c:v>
                </c:pt>
                <c:pt idx="81">
                  <c:v>mai</c:v>
                </c:pt>
                <c:pt idx="102">
                  <c:v>jun</c:v>
                </c:pt>
                <c:pt idx="122">
                  <c:v>jul</c:v>
                </c:pt>
                <c:pt idx="145">
                  <c:v>ago</c:v>
                </c:pt>
                <c:pt idx="166">
                  <c:v>set</c:v>
                </c:pt>
                <c:pt idx="188">
                  <c:v>out</c:v>
                </c:pt>
                <c:pt idx="211">
                  <c:v>nov</c:v>
                </c:pt>
                <c:pt idx="231">
                  <c:v>dez</c:v>
                </c:pt>
              </c:strCache>
            </c:strRef>
          </c:cat>
          <c:val>
            <c:numRef>
              <c:f>ExpAno!$K$6:$K$258</c:f>
              <c:numCache>
                <c:formatCode>#,##0.00</c:formatCode>
                <c:ptCount val="253"/>
                <c:pt idx="0">
                  <c:v>5.35</c:v>
                </c:pt>
                <c:pt idx="1">
                  <c:v>5.35</c:v>
                </c:pt>
                <c:pt idx="2">
                  <c:v>5.3</c:v>
                </c:pt>
                <c:pt idx="3">
                  <c:v>5.35</c:v>
                </c:pt>
                <c:pt idx="4">
                  <c:v>5.35</c:v>
                </c:pt>
                <c:pt idx="5">
                  <c:v>5.45</c:v>
                </c:pt>
                <c:pt idx="6">
                  <c:v>5.45</c:v>
                </c:pt>
                <c:pt idx="7">
                  <c:v>5.45</c:v>
                </c:pt>
                <c:pt idx="8">
                  <c:v>5.4</c:v>
                </c:pt>
                <c:pt idx="9">
                  <c:v>5.4</c:v>
                </c:pt>
                <c:pt idx="10">
                  <c:v>5.35</c:v>
                </c:pt>
                <c:pt idx="11">
                  <c:v>5.4</c:v>
                </c:pt>
                <c:pt idx="12">
                  <c:v>5.3</c:v>
                </c:pt>
                <c:pt idx="13">
                  <c:v>5.3</c:v>
                </c:pt>
                <c:pt idx="14">
                  <c:v>5.4</c:v>
                </c:pt>
                <c:pt idx="15">
                  <c:v>5.4</c:v>
                </c:pt>
                <c:pt idx="16">
                  <c:v>5.5</c:v>
                </c:pt>
                <c:pt idx="17">
                  <c:v>5.5</c:v>
                </c:pt>
                <c:pt idx="18">
                  <c:v>5.5</c:v>
                </c:pt>
                <c:pt idx="19">
                  <c:v>5.5</c:v>
                </c:pt>
                <c:pt idx="20">
                  <c:v>5.5</c:v>
                </c:pt>
                <c:pt idx="21">
                  <c:v>5.5</c:v>
                </c:pt>
                <c:pt idx="22">
                  <c:v>5.5</c:v>
                </c:pt>
                <c:pt idx="23">
                  <c:v>5.5</c:v>
                </c:pt>
                <c:pt idx="24">
                  <c:v>5.5</c:v>
                </c:pt>
                <c:pt idx="25">
                  <c:v>5.5</c:v>
                </c:pt>
                <c:pt idx="26">
                  <c:v>5.5</c:v>
                </c:pt>
                <c:pt idx="27">
                  <c:v>5.5</c:v>
                </c:pt>
                <c:pt idx="28">
                  <c:v>5.5</c:v>
                </c:pt>
                <c:pt idx="29">
                  <c:v>5.5</c:v>
                </c:pt>
                <c:pt idx="30">
                  <c:v>5.5</c:v>
                </c:pt>
                <c:pt idx="31">
                  <c:v>5.3</c:v>
                </c:pt>
                <c:pt idx="32">
                  <c:v>5.3</c:v>
                </c:pt>
                <c:pt idx="33">
                  <c:v>5.3</c:v>
                </c:pt>
                <c:pt idx="34">
                  <c:v>5.3</c:v>
                </c:pt>
                <c:pt idx="35">
                  <c:v>5.3</c:v>
                </c:pt>
                <c:pt idx="36">
                  <c:v>5.3</c:v>
                </c:pt>
                <c:pt idx="37">
                  <c:v>5.3</c:v>
                </c:pt>
                <c:pt idx="38">
                  <c:v>5.3</c:v>
                </c:pt>
                <c:pt idx="39">
                  <c:v>5.3</c:v>
                </c:pt>
                <c:pt idx="40">
                  <c:v>5.3</c:v>
                </c:pt>
                <c:pt idx="41">
                  <c:v>5.3</c:v>
                </c:pt>
                <c:pt idx="42">
                  <c:v>5.28</c:v>
                </c:pt>
                <c:pt idx="43">
                  <c:v>5.29</c:v>
                </c:pt>
                <c:pt idx="44">
                  <c:v>5.3</c:v>
                </c:pt>
                <c:pt idx="45">
                  <c:v>5.3</c:v>
                </c:pt>
                <c:pt idx="46">
                  <c:v>5.3</c:v>
                </c:pt>
                <c:pt idx="47">
                  <c:v>5.3</c:v>
                </c:pt>
                <c:pt idx="48">
                  <c:v>5.3</c:v>
                </c:pt>
                <c:pt idx="49">
                  <c:v>5.3</c:v>
                </c:pt>
                <c:pt idx="50">
                  <c:v>5.3</c:v>
                </c:pt>
                <c:pt idx="51">
                  <c:v>5.3</c:v>
                </c:pt>
                <c:pt idx="52">
                  <c:v>5.3</c:v>
                </c:pt>
                <c:pt idx="53">
                  <c:v>5.3</c:v>
                </c:pt>
                <c:pt idx="54">
                  <c:v>5.3</c:v>
                </c:pt>
                <c:pt idx="55">
                  <c:v>5.3</c:v>
                </c:pt>
                <c:pt idx="56">
                  <c:v>5.3</c:v>
                </c:pt>
                <c:pt idx="57">
                  <c:v>5.3</c:v>
                </c:pt>
                <c:pt idx="58">
                  <c:v>5.3</c:v>
                </c:pt>
                <c:pt idx="59">
                  <c:v>5.3</c:v>
                </c:pt>
                <c:pt idx="60">
                  <c:v>5.3</c:v>
                </c:pt>
                <c:pt idx="61">
                  <c:v>5.3</c:v>
                </c:pt>
                <c:pt idx="62">
                  <c:v>5.3</c:v>
                </c:pt>
                <c:pt idx="63">
                  <c:v>5.35</c:v>
                </c:pt>
                <c:pt idx="64">
                  <c:v>5.35</c:v>
                </c:pt>
                <c:pt idx="65">
                  <c:v>5.4</c:v>
                </c:pt>
                <c:pt idx="66">
                  <c:v>5.4</c:v>
                </c:pt>
                <c:pt idx="67">
                  <c:v>5.4</c:v>
                </c:pt>
                <c:pt idx="68">
                  <c:v>5.4</c:v>
                </c:pt>
                <c:pt idx="69">
                  <c:v>5.35</c:v>
                </c:pt>
                <c:pt idx="70">
                  <c:v>5.35</c:v>
                </c:pt>
                <c:pt idx="71">
                  <c:v>5.35</c:v>
                </c:pt>
                <c:pt idx="72">
                  <c:v>5.35</c:v>
                </c:pt>
                <c:pt idx="73">
                  <c:v>5.4</c:v>
                </c:pt>
                <c:pt idx="74">
                  <c:v>5.3</c:v>
                </c:pt>
                <c:pt idx="75">
                  <c:v>5.4</c:v>
                </c:pt>
                <c:pt idx="76">
                  <c:v>5.4</c:v>
                </c:pt>
                <c:pt idx="77">
                  <c:v>5.4</c:v>
                </c:pt>
                <c:pt idx="78">
                  <c:v>5.4</c:v>
                </c:pt>
                <c:pt idx="79">
                  <c:v>5.4</c:v>
                </c:pt>
                <c:pt idx="80">
                  <c:v>5.4</c:v>
                </c:pt>
                <c:pt idx="81">
                  <c:v>5.4</c:v>
                </c:pt>
                <c:pt idx="82">
                  <c:v>5.35</c:v>
                </c:pt>
                <c:pt idx="83">
                  <c:v>5.35</c:v>
                </c:pt>
                <c:pt idx="84">
                  <c:v>5.4</c:v>
                </c:pt>
                <c:pt idx="85">
                  <c:v>5.4</c:v>
                </c:pt>
                <c:pt idx="86">
                  <c:v>5.4</c:v>
                </c:pt>
                <c:pt idx="87">
                  <c:v>5.4</c:v>
                </c:pt>
                <c:pt idx="88">
                  <c:v>5.4</c:v>
                </c:pt>
                <c:pt idx="89">
                  <c:v>5.4</c:v>
                </c:pt>
                <c:pt idx="90">
                  <c:v>5.45</c:v>
                </c:pt>
                <c:pt idx="91">
                  <c:v>5.4</c:v>
                </c:pt>
                <c:pt idx="92">
                  <c:v>5.4</c:v>
                </c:pt>
                <c:pt idx="93">
                  <c:v>5.45</c:v>
                </c:pt>
                <c:pt idx="94">
                  <c:v>5.45</c:v>
                </c:pt>
                <c:pt idx="95">
                  <c:v>5.5</c:v>
                </c:pt>
                <c:pt idx="96">
                  <c:v>5.5</c:v>
                </c:pt>
                <c:pt idx="97">
                  <c:v>5.5</c:v>
                </c:pt>
                <c:pt idx="98">
                  <c:v>5.5</c:v>
                </c:pt>
                <c:pt idx="99">
                  <c:v>5.5</c:v>
                </c:pt>
                <c:pt idx="100">
                  <c:v>5.5</c:v>
                </c:pt>
                <c:pt idx="101">
                  <c:v>5.5</c:v>
                </c:pt>
                <c:pt idx="102">
                  <c:v>5.5</c:v>
                </c:pt>
                <c:pt idx="103">
                  <c:v>5.5</c:v>
                </c:pt>
                <c:pt idx="104">
                  <c:v>5.5</c:v>
                </c:pt>
                <c:pt idx="105">
                  <c:v>5.5</c:v>
                </c:pt>
                <c:pt idx="106">
                  <c:v>5.5</c:v>
                </c:pt>
                <c:pt idx="107">
                  <c:v>5.5</c:v>
                </c:pt>
                <c:pt idx="108">
                  <c:v>5.5</c:v>
                </c:pt>
                <c:pt idx="109">
                  <c:v>5.5</c:v>
                </c:pt>
                <c:pt idx="110">
                  <c:v>5.5</c:v>
                </c:pt>
                <c:pt idx="111">
                  <c:v>5.5</c:v>
                </c:pt>
                <c:pt idx="112">
                  <c:v>5.5</c:v>
                </c:pt>
                <c:pt idx="113">
                  <c:v>5.5</c:v>
                </c:pt>
                <c:pt idx="114">
                  <c:v>5.5</c:v>
                </c:pt>
                <c:pt idx="115">
                  <c:v>5.5</c:v>
                </c:pt>
                <c:pt idx="116">
                  <c:v>5.5</c:v>
                </c:pt>
                <c:pt idx="117">
                  <c:v>5.5</c:v>
                </c:pt>
                <c:pt idx="118">
                  <c:v>5.5</c:v>
                </c:pt>
                <c:pt idx="119">
                  <c:v>5.5</c:v>
                </c:pt>
                <c:pt idx="120">
                  <c:v>5.5</c:v>
                </c:pt>
                <c:pt idx="121">
                  <c:v>5.5</c:v>
                </c:pt>
                <c:pt idx="122">
                  <c:v>5.5</c:v>
                </c:pt>
                <c:pt idx="123">
                  <c:v>5.5</c:v>
                </c:pt>
                <c:pt idx="124">
                  <c:v>5.5</c:v>
                </c:pt>
                <c:pt idx="125">
                  <c:v>5.5</c:v>
                </c:pt>
                <c:pt idx="126">
                  <c:v>5.5</c:v>
                </c:pt>
                <c:pt idx="127">
                  <c:v>5.5</c:v>
                </c:pt>
                <c:pt idx="128">
                  <c:v>5.5</c:v>
                </c:pt>
                <c:pt idx="129">
                  <c:v>5.5</c:v>
                </c:pt>
                <c:pt idx="130">
                  <c:v>5.5</c:v>
                </c:pt>
                <c:pt idx="131">
                  <c:v>5.5</c:v>
                </c:pt>
                <c:pt idx="132">
                  <c:v>5.5</c:v>
                </c:pt>
                <c:pt idx="133">
                  <c:v>5.5</c:v>
                </c:pt>
                <c:pt idx="134">
                  <c:v>5.5</c:v>
                </c:pt>
                <c:pt idx="135">
                  <c:v>5.5</c:v>
                </c:pt>
                <c:pt idx="136">
                  <c:v>5.5</c:v>
                </c:pt>
                <c:pt idx="137">
                  <c:v>5.5</c:v>
                </c:pt>
                <c:pt idx="138">
                  <c:v>5.5</c:v>
                </c:pt>
                <c:pt idx="139">
                  <c:v>5.5</c:v>
                </c:pt>
                <c:pt idx="140">
                  <c:v>5.5</c:v>
                </c:pt>
                <c:pt idx="141">
                  <c:v>5.5</c:v>
                </c:pt>
                <c:pt idx="142">
                  <c:v>5.5</c:v>
                </c:pt>
                <c:pt idx="143">
                  <c:v>5.5</c:v>
                </c:pt>
                <c:pt idx="144">
                  <c:v>5.5</c:v>
                </c:pt>
                <c:pt idx="145">
                  <c:v>5.5</c:v>
                </c:pt>
                <c:pt idx="146">
                  <c:v>5.5</c:v>
                </c:pt>
                <c:pt idx="147">
                  <c:v>5.5</c:v>
                </c:pt>
                <c:pt idx="148">
                  <c:v>5.5</c:v>
                </c:pt>
                <c:pt idx="149">
                  <c:v>5.5</c:v>
                </c:pt>
                <c:pt idx="150">
                  <c:v>5.5</c:v>
                </c:pt>
                <c:pt idx="151">
                  <c:v>5.5</c:v>
                </c:pt>
                <c:pt idx="152">
                  <c:v>5.5</c:v>
                </c:pt>
                <c:pt idx="153">
                  <c:v>5.5</c:v>
                </c:pt>
                <c:pt idx="154">
                  <c:v>5.5</c:v>
                </c:pt>
                <c:pt idx="155">
                  <c:v>5.5</c:v>
                </c:pt>
                <c:pt idx="156">
                  <c:v>5.5</c:v>
                </c:pt>
                <c:pt idx="157">
                  <c:v>5.5</c:v>
                </c:pt>
                <c:pt idx="158">
                  <c:v>5.5</c:v>
                </c:pt>
                <c:pt idx="159">
                  <c:v>5.5</c:v>
                </c:pt>
                <c:pt idx="160">
                  <c:v>5.5</c:v>
                </c:pt>
                <c:pt idx="161">
                  <c:v>5.5</c:v>
                </c:pt>
                <c:pt idx="162">
                  <c:v>5.5</c:v>
                </c:pt>
                <c:pt idx="163">
                  <c:v>5.5</c:v>
                </c:pt>
                <c:pt idx="164">
                  <c:v>5.5</c:v>
                </c:pt>
                <c:pt idx="165">
                  <c:v>5.5</c:v>
                </c:pt>
                <c:pt idx="166">
                  <c:v>5.5</c:v>
                </c:pt>
                <c:pt idx="167">
                  <c:v>5.5</c:v>
                </c:pt>
                <c:pt idx="168">
                  <c:v>5.5</c:v>
                </c:pt>
                <c:pt idx="169">
                  <c:v>5.5</c:v>
                </c:pt>
                <c:pt idx="170">
                  <c:v>5.5</c:v>
                </c:pt>
                <c:pt idx="171">
                  <c:v>5.5</c:v>
                </c:pt>
                <c:pt idx="172">
                  <c:v>5.5</c:v>
                </c:pt>
                <c:pt idx="173">
                  <c:v>5.5</c:v>
                </c:pt>
                <c:pt idx="174">
                  <c:v>5.5</c:v>
                </c:pt>
                <c:pt idx="175">
                  <c:v>5.5</c:v>
                </c:pt>
                <c:pt idx="176">
                  <c:v>5.5</c:v>
                </c:pt>
                <c:pt idx="177">
                  <c:v>5.5</c:v>
                </c:pt>
                <c:pt idx="178">
                  <c:v>5.5</c:v>
                </c:pt>
                <c:pt idx="179">
                  <c:v>5.5</c:v>
                </c:pt>
                <c:pt idx="180">
                  <c:v>5.5</c:v>
                </c:pt>
                <c:pt idx="181">
                  <c:v>5.5</c:v>
                </c:pt>
                <c:pt idx="182">
                  <c:v>5.5</c:v>
                </c:pt>
                <c:pt idx="183">
                  <c:v>5.5</c:v>
                </c:pt>
                <c:pt idx="184">
                  <c:v>5.5</c:v>
                </c:pt>
                <c:pt idx="185">
                  <c:v>5.5</c:v>
                </c:pt>
                <c:pt idx="186">
                  <c:v>5.5</c:v>
                </c:pt>
                <c:pt idx="187">
                  <c:v>5.5</c:v>
                </c:pt>
                <c:pt idx="188">
                  <c:v>5.5</c:v>
                </c:pt>
                <c:pt idx="189">
                  <c:v>5.5</c:v>
                </c:pt>
                <c:pt idx="190">
                  <c:v>5.5</c:v>
                </c:pt>
                <c:pt idx="191">
                  <c:v>5.5</c:v>
                </c:pt>
                <c:pt idx="192">
                  <c:v>5.5</c:v>
                </c:pt>
                <c:pt idx="193">
                  <c:v>5.5</c:v>
                </c:pt>
                <c:pt idx="194">
                  <c:v>5.5</c:v>
                </c:pt>
                <c:pt idx="195">
                  <c:v>5.5</c:v>
                </c:pt>
                <c:pt idx="196">
                  <c:v>5.5</c:v>
                </c:pt>
                <c:pt idx="197">
                  <c:v>5.5</c:v>
                </c:pt>
                <c:pt idx="198">
                  <c:v>5.5</c:v>
                </c:pt>
                <c:pt idx="199">
                  <c:v>5.5</c:v>
                </c:pt>
                <c:pt idx="200">
                  <c:v>5.5</c:v>
                </c:pt>
                <c:pt idx="201">
                  <c:v>5.5</c:v>
                </c:pt>
                <c:pt idx="202">
                  <c:v>5.5</c:v>
                </c:pt>
                <c:pt idx="203">
                  <c:v>5.5</c:v>
                </c:pt>
                <c:pt idx="204">
                  <c:v>5.5</c:v>
                </c:pt>
                <c:pt idx="205">
                  <c:v>5.5</c:v>
                </c:pt>
                <c:pt idx="206">
                  <c:v>5.5</c:v>
                </c:pt>
                <c:pt idx="207">
                  <c:v>5.5</c:v>
                </c:pt>
                <c:pt idx="208">
                  <c:v>5.5</c:v>
                </c:pt>
                <c:pt idx="209">
                  <c:v>5.5</c:v>
                </c:pt>
                <c:pt idx="210">
                  <c:v>5.5</c:v>
                </c:pt>
                <c:pt idx="211">
                  <c:v>5.5</c:v>
                </c:pt>
                <c:pt idx="212">
                  <c:v>5.5</c:v>
                </c:pt>
                <c:pt idx="213">
                  <c:v>5.5</c:v>
                </c:pt>
                <c:pt idx="214">
                  <c:v>5.5</c:v>
                </c:pt>
                <c:pt idx="215">
                  <c:v>5.5</c:v>
                </c:pt>
                <c:pt idx="216">
                  <c:v>5.5</c:v>
                </c:pt>
                <c:pt idx="217">
                  <c:v>5.5</c:v>
                </c:pt>
                <c:pt idx="218">
                  <c:v>5.5</c:v>
                </c:pt>
                <c:pt idx="219">
                  <c:v>5.5</c:v>
                </c:pt>
                <c:pt idx="220">
                  <c:v>5.5</c:v>
                </c:pt>
                <c:pt idx="221">
                  <c:v>5.5</c:v>
                </c:pt>
                <c:pt idx="222">
                  <c:v>5.5</c:v>
                </c:pt>
                <c:pt idx="223">
                  <c:v>5.5</c:v>
                </c:pt>
                <c:pt idx="224">
                  <c:v>5.5</c:v>
                </c:pt>
                <c:pt idx="225">
                  <c:v>5.5</c:v>
                </c:pt>
                <c:pt idx="226">
                  <c:v>5.5</c:v>
                </c:pt>
                <c:pt idx="227">
                  <c:v>5.5</c:v>
                </c:pt>
                <c:pt idx="228">
                  <c:v>5.5</c:v>
                </c:pt>
                <c:pt idx="229">
                  <c:v>5.5</c:v>
                </c:pt>
                <c:pt idx="230">
                  <c:v>5.5</c:v>
                </c:pt>
                <c:pt idx="231">
                  <c:v>5.5</c:v>
                </c:pt>
                <c:pt idx="232">
                  <c:v>5.5</c:v>
                </c:pt>
                <c:pt idx="233">
                  <c:v>5.5</c:v>
                </c:pt>
                <c:pt idx="234">
                  <c:v>5.5</c:v>
                </c:pt>
                <c:pt idx="235">
                  <c:v>5.5</c:v>
                </c:pt>
                <c:pt idx="236">
                  <c:v>5.5</c:v>
                </c:pt>
                <c:pt idx="237">
                  <c:v>5.5</c:v>
                </c:pt>
                <c:pt idx="238">
                  <c:v>5.5</c:v>
                </c:pt>
                <c:pt idx="239">
                  <c:v>5.5</c:v>
                </c:pt>
                <c:pt idx="240">
                  <c:v>5.5</c:v>
                </c:pt>
                <c:pt idx="241">
                  <c:v>5.5</c:v>
                </c:pt>
                <c:pt idx="242">
                  <c:v>5.5</c:v>
                </c:pt>
                <c:pt idx="243">
                  <c:v>5.5</c:v>
                </c:pt>
                <c:pt idx="244">
                  <c:v>5.5</c:v>
                </c:pt>
                <c:pt idx="245">
                  <c:v>5.5</c:v>
                </c:pt>
                <c:pt idx="246">
                  <c:v>5.5</c:v>
                </c:pt>
                <c:pt idx="247">
                  <c:v>5.5</c:v>
                </c:pt>
                <c:pt idx="248">
                  <c:v>5.5</c:v>
                </c:pt>
                <c:pt idx="249">
                  <c:v>5.5</c:v>
                </c:pt>
                <c:pt idx="250">
                  <c:v>5.5</c:v>
                </c:pt>
                <c:pt idx="251">
                  <c:v>5.5</c:v>
                </c:pt>
                <c:pt idx="252">
                  <c:v>5.5</c:v>
                </c:pt>
              </c:numCache>
            </c:numRef>
          </c:val>
          <c:smooth val="0"/>
        </c:ser>
        <c:ser>
          <c:idx val="3"/>
          <c:order val="2"/>
          <c:tx>
            <c:strRef>
              <c:f>ExpAno!$L$5</c:f>
              <c:strCache>
                <c:ptCount val="1"/>
                <c:pt idx="0">
                  <c:v>2018</c:v>
                </c:pt>
              </c:strCache>
            </c:strRef>
          </c:tx>
          <c:spPr>
            <a:ln w="38100">
              <a:prstDash val="solid"/>
            </a:ln>
          </c:spPr>
          <c:marker>
            <c:symbol val="none"/>
          </c:marker>
          <c:dPt>
            <c:idx val="6"/>
            <c:bubble3D val="0"/>
            <c:spPr>
              <a:ln w="38100">
                <a:noFill/>
                <a:prstDash val="solid"/>
              </a:ln>
            </c:spPr>
          </c:dPt>
          <c:dPt>
            <c:idx val="7"/>
            <c:bubble3D val="0"/>
            <c:spPr>
              <a:ln w="38100">
                <a:noFill/>
                <a:prstDash val="solid"/>
              </a:ln>
            </c:spPr>
          </c:dPt>
          <c:dLbls>
            <c:dLbl>
              <c:idx val="252"/>
              <c:layout>
                <c:manualLayout>
                  <c:x val="-3.9543725604323614E-3"/>
                  <c:y val="2.54434234426755E-2"/>
                </c:manualLayout>
              </c:layout>
              <c:tx>
                <c:rich>
                  <a:bodyPr/>
                  <a:lstStyle/>
                  <a:p>
                    <a:r>
                      <a:rPr lang="en-US" sz="1200" b="1">
                        <a:solidFill>
                          <a:srgbClr val="7030A0"/>
                        </a:solidFill>
                      </a:rPr>
                      <a:t>5,5</a:t>
                    </a:r>
                    <a:endParaRPr lang="en-US"/>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solidFill>
                      <a:srgbClr val="7030A0"/>
                    </a:solidFill>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ExpAno!$G$6:$G$258</c:f>
              <c:strCache>
                <c:ptCount val="232"/>
                <c:pt idx="0">
                  <c:v>jan</c:v>
                </c:pt>
                <c:pt idx="22">
                  <c:v>fev</c:v>
                </c:pt>
                <c:pt idx="42">
                  <c:v>mar</c:v>
                </c:pt>
                <c:pt idx="61">
                  <c:v>abr</c:v>
                </c:pt>
                <c:pt idx="81">
                  <c:v>mai</c:v>
                </c:pt>
                <c:pt idx="102">
                  <c:v>jun</c:v>
                </c:pt>
                <c:pt idx="122">
                  <c:v>jul</c:v>
                </c:pt>
                <c:pt idx="145">
                  <c:v>ago</c:v>
                </c:pt>
                <c:pt idx="166">
                  <c:v>set</c:v>
                </c:pt>
                <c:pt idx="188">
                  <c:v>out</c:v>
                </c:pt>
                <c:pt idx="211">
                  <c:v>nov</c:v>
                </c:pt>
                <c:pt idx="231">
                  <c:v>dez</c:v>
                </c:pt>
              </c:strCache>
            </c:strRef>
          </c:cat>
          <c:val>
            <c:numRef>
              <c:f>ExpAno!$L$6:$L$258</c:f>
              <c:numCache>
                <c:formatCode>General</c:formatCode>
                <c:ptCount val="253"/>
                <c:pt idx="0">
                  <c:v>0</c:v>
                </c:pt>
                <c:pt idx="1">
                  <c:v>0</c:v>
                </c:pt>
                <c:pt idx="2">
                  <c:v>0</c:v>
                </c:pt>
                <c:pt idx="3">
                  <c:v>0</c:v>
                </c:pt>
                <c:pt idx="4">
                  <c:v>0</c:v>
                </c:pt>
                <c:pt idx="5">
                  <c:v>0</c:v>
                </c:pt>
                <c:pt idx="6" formatCode="#,##0.00">
                  <c:v>4.75</c:v>
                </c:pt>
                <c:pt idx="7" formatCode="#,##0.00">
                  <c:v>5.32</c:v>
                </c:pt>
                <c:pt idx="8" formatCode="#,##0.00">
                  <c:v>5.32</c:v>
                </c:pt>
                <c:pt idx="9" formatCode="#,##0.00">
                  <c:v>5.2</c:v>
                </c:pt>
                <c:pt idx="10" formatCode="#,##0.00">
                  <c:v>5.2</c:v>
                </c:pt>
                <c:pt idx="11" formatCode="#,##0.00">
                  <c:v>5.5</c:v>
                </c:pt>
                <c:pt idx="12" formatCode="#,##0.00">
                  <c:v>5.25</c:v>
                </c:pt>
                <c:pt idx="13" formatCode="#,##0.00">
                  <c:v>5.2</c:v>
                </c:pt>
                <c:pt idx="14" formatCode="#,##0.00">
                  <c:v>5.25</c:v>
                </c:pt>
                <c:pt idx="15" formatCode="#,##0.00">
                  <c:v>5.23</c:v>
                </c:pt>
                <c:pt idx="16" formatCode="#,##0.00">
                  <c:v>5.2</c:v>
                </c:pt>
                <c:pt idx="17" formatCode="#,##0.00">
                  <c:v>5.23</c:v>
                </c:pt>
                <c:pt idx="18" formatCode="#,##0.00">
                  <c:v>5.23</c:v>
                </c:pt>
                <c:pt idx="19" formatCode="#,##0.00">
                  <c:v>5.38</c:v>
                </c:pt>
                <c:pt idx="20" formatCode="#,##0.00">
                  <c:v>5.38</c:v>
                </c:pt>
                <c:pt idx="21" formatCode="#,##0.00">
                  <c:v>5.38</c:v>
                </c:pt>
                <c:pt idx="22" formatCode="#,##0.00">
                  <c:v>5.38</c:v>
                </c:pt>
                <c:pt idx="23" formatCode="#,##0.00">
                  <c:v>5.38</c:v>
                </c:pt>
                <c:pt idx="24" formatCode="#,##0.00">
                  <c:v>5.38</c:v>
                </c:pt>
                <c:pt idx="25" formatCode="#,##0.00">
                  <c:v>5.38</c:v>
                </c:pt>
                <c:pt idx="26" formatCode="#,##0.00">
                  <c:v>5.25</c:v>
                </c:pt>
                <c:pt idx="27" formatCode="#,##0.00">
                  <c:v>5.38</c:v>
                </c:pt>
                <c:pt idx="28" formatCode="#,##0.00">
                  <c:v>5.38</c:v>
                </c:pt>
                <c:pt idx="29" formatCode="#,##0.00">
                  <c:v>5.38</c:v>
                </c:pt>
                <c:pt idx="30" formatCode="#,##0.00">
                  <c:v>5.23</c:v>
                </c:pt>
                <c:pt idx="31" formatCode="#,##0.00">
                  <c:v>5.16</c:v>
                </c:pt>
                <c:pt idx="32" formatCode="#,##0.00">
                  <c:v>5.16</c:v>
                </c:pt>
                <c:pt idx="33" formatCode="#,##0.00">
                  <c:v>5.16</c:v>
                </c:pt>
                <c:pt idx="34" formatCode="#,##0.00">
                  <c:v>5.15</c:v>
                </c:pt>
                <c:pt idx="35" formatCode="#,##0.00">
                  <c:v>5.16</c:v>
                </c:pt>
                <c:pt idx="36" formatCode="#,##0.00">
                  <c:v>5.16</c:v>
                </c:pt>
                <c:pt idx="37" formatCode="#,##0.00">
                  <c:v>5.18</c:v>
                </c:pt>
                <c:pt idx="38" formatCode="#,##0.00">
                  <c:v>5.18</c:v>
                </c:pt>
                <c:pt idx="39" formatCode="#,##0.00">
                  <c:v>5.18</c:v>
                </c:pt>
                <c:pt idx="40" formatCode="#,##0.00">
                  <c:v>5.16</c:v>
                </c:pt>
                <c:pt idx="41" formatCode="#,##0.00">
                  <c:v>5.17</c:v>
                </c:pt>
                <c:pt idx="42" formatCode="#,##0.00">
                  <c:v>5.17</c:v>
                </c:pt>
                <c:pt idx="43" formatCode="#,##0.00">
                  <c:v>5.17</c:v>
                </c:pt>
                <c:pt idx="44" formatCode="#,##0.00">
                  <c:v>5.16</c:v>
                </c:pt>
                <c:pt idx="45" formatCode="#,##0.00">
                  <c:v>5.17</c:v>
                </c:pt>
                <c:pt idx="46" formatCode="#,##0.00">
                  <c:v>5.17</c:v>
                </c:pt>
                <c:pt idx="47" formatCode="#,##0.00">
                  <c:v>5.16</c:v>
                </c:pt>
                <c:pt idx="48" formatCode="#,##0.00">
                  <c:v>5.16</c:v>
                </c:pt>
                <c:pt idx="49" formatCode="#,##0.00">
                  <c:v>5.16</c:v>
                </c:pt>
                <c:pt idx="50" formatCode="#,##0.00">
                  <c:v>5.18</c:v>
                </c:pt>
                <c:pt idx="51" formatCode="#,##0.00">
                  <c:v>5.17</c:v>
                </c:pt>
                <c:pt idx="52" formatCode="#,##0.00">
                  <c:v>5.17</c:v>
                </c:pt>
                <c:pt idx="53" formatCode="#,##0.00">
                  <c:v>5.18</c:v>
                </c:pt>
                <c:pt idx="54" formatCode="#,##0.00">
                  <c:v>5.17</c:v>
                </c:pt>
                <c:pt idx="55" formatCode="#,##0.00">
                  <c:v>5.17</c:v>
                </c:pt>
                <c:pt idx="56" formatCode="#,##0.00">
                  <c:v>5.17</c:v>
                </c:pt>
                <c:pt idx="57" formatCode="#,##0.00">
                  <c:v>5.17</c:v>
                </c:pt>
                <c:pt idx="58" formatCode="#,##0.00">
                  <c:v>5.17</c:v>
                </c:pt>
                <c:pt idx="59" formatCode="#,##0.00">
                  <c:v>5.17</c:v>
                </c:pt>
                <c:pt idx="60" formatCode="#,##0.00">
                  <c:v>5.16</c:v>
                </c:pt>
                <c:pt idx="61" formatCode="#,##0.00">
                  <c:v>5.16</c:v>
                </c:pt>
                <c:pt idx="62" formatCode="#,##0.00">
                  <c:v>5.16</c:v>
                </c:pt>
                <c:pt idx="63" formatCode="#,##0.00">
                  <c:v>5.16</c:v>
                </c:pt>
                <c:pt idx="64" formatCode="#,##0.00">
                  <c:v>5.16</c:v>
                </c:pt>
                <c:pt idx="65" formatCode="#,##0.00">
                  <c:v>5.17</c:v>
                </c:pt>
                <c:pt idx="66" formatCode="#,##0.00">
                  <c:v>5.17</c:v>
                </c:pt>
                <c:pt idx="67" formatCode="#,##0.00">
                  <c:v>5.17</c:v>
                </c:pt>
                <c:pt idx="68" formatCode="#,##0.00">
                  <c:v>5.17</c:v>
                </c:pt>
                <c:pt idx="69" formatCode="#,##0.00">
                  <c:v>5.17</c:v>
                </c:pt>
                <c:pt idx="70" formatCode="#,##0.00">
                  <c:v>5.16</c:v>
                </c:pt>
                <c:pt idx="71" formatCode="#,##0.00">
                  <c:v>5.16</c:v>
                </c:pt>
                <c:pt idx="72" formatCode="#,##0.00">
                  <c:v>5.16</c:v>
                </c:pt>
                <c:pt idx="73" formatCode="#,##0.00">
                  <c:v>5.19</c:v>
                </c:pt>
                <c:pt idx="74" formatCode="#,##0.00">
                  <c:v>5.18</c:v>
                </c:pt>
                <c:pt idx="75" formatCode="#,##0.00">
                  <c:v>5.2</c:v>
                </c:pt>
                <c:pt idx="76" formatCode="#,##0.00">
                  <c:v>5.2</c:v>
                </c:pt>
                <c:pt idx="77" formatCode="#,##0.00">
                  <c:v>5.2</c:v>
                </c:pt>
                <c:pt idx="78" formatCode="#,##0.00">
                  <c:v>5.2</c:v>
                </c:pt>
                <c:pt idx="79" formatCode="#,##0.00">
                  <c:v>5.2</c:v>
                </c:pt>
                <c:pt idx="80" formatCode="#,##0.00">
                  <c:v>5.18</c:v>
                </c:pt>
                <c:pt idx="81" formatCode="#,##0.00">
                  <c:v>5.18</c:v>
                </c:pt>
                <c:pt idx="82" formatCode="#,##0.00">
                  <c:v>5.13</c:v>
                </c:pt>
                <c:pt idx="83" formatCode="#,##0.00">
                  <c:v>5.13</c:v>
                </c:pt>
                <c:pt idx="84" formatCode="#,##0.00">
                  <c:v>5.13</c:v>
                </c:pt>
                <c:pt idx="85" formatCode="#,##0.00">
                  <c:v>5.0999999999999996</c:v>
                </c:pt>
                <c:pt idx="86" formatCode="#,##0.00">
                  <c:v>5.0999999999999996</c:v>
                </c:pt>
                <c:pt idx="87" formatCode="#,##0.00">
                  <c:v>5.05</c:v>
                </c:pt>
                <c:pt idx="88" formatCode="#,##0.00">
                  <c:v>5.05</c:v>
                </c:pt>
                <c:pt idx="89" formatCode="#,##0.00">
                  <c:v>5.05</c:v>
                </c:pt>
                <c:pt idx="90" formatCode="#,##0.00">
                  <c:v>5.05</c:v>
                </c:pt>
                <c:pt idx="91" formatCode="#,##0.00">
                  <c:v>5.0999999999999996</c:v>
                </c:pt>
                <c:pt idx="92" formatCode="#,##0.00">
                  <c:v>5.0999999999999996</c:v>
                </c:pt>
                <c:pt idx="93" formatCode="#,##0.00">
                  <c:v>5.0999999999999996</c:v>
                </c:pt>
                <c:pt idx="94" formatCode="#,##0.00">
                  <c:v>5.0999999999999996</c:v>
                </c:pt>
                <c:pt idx="95" formatCode="#,##0.00">
                  <c:v>5.12</c:v>
                </c:pt>
                <c:pt idx="96" formatCode="#,##0.00">
                  <c:v>5.12</c:v>
                </c:pt>
                <c:pt idx="97" formatCode="#,##0.00">
                  <c:v>5.15</c:v>
                </c:pt>
                <c:pt idx="98" formatCode="#,##0.00">
                  <c:v>5.15</c:v>
                </c:pt>
                <c:pt idx="99" formatCode="#,##0.00">
                  <c:v>5.15</c:v>
                </c:pt>
                <c:pt idx="100" formatCode="#,##0.00">
                  <c:v>5.18</c:v>
                </c:pt>
                <c:pt idx="101" formatCode="#,##0.00">
                  <c:v>5.18</c:v>
                </c:pt>
                <c:pt idx="102" formatCode="#,##0.00">
                  <c:v>5.19</c:v>
                </c:pt>
                <c:pt idx="103" formatCode="#,##0.00">
                  <c:v>5.18</c:v>
                </c:pt>
                <c:pt idx="104" formatCode="#,##0.00">
                  <c:v>5.18</c:v>
                </c:pt>
                <c:pt idx="105" formatCode="#,##0.00">
                  <c:v>5.18</c:v>
                </c:pt>
                <c:pt idx="106" formatCode="#,##0.00">
                  <c:v>5.18</c:v>
                </c:pt>
                <c:pt idx="107" formatCode="#,##0.00">
                  <c:v>5.2</c:v>
                </c:pt>
                <c:pt idx="108" formatCode="#,##0.00">
                  <c:v>5.2</c:v>
                </c:pt>
                <c:pt idx="109" formatCode="#,##0.00">
                  <c:v>5.2</c:v>
                </c:pt>
                <c:pt idx="110" formatCode="#,##0.00">
                  <c:v>5.2</c:v>
                </c:pt>
                <c:pt idx="111" formatCode="#,##0.00">
                  <c:v>5.2</c:v>
                </c:pt>
                <c:pt idx="112" formatCode="#,##0.00">
                  <c:v>5.28</c:v>
                </c:pt>
                <c:pt idx="113" formatCode="#,##0.00">
                  <c:v>5.2</c:v>
                </c:pt>
                <c:pt idx="114" formatCode="#,##0.00">
                  <c:v>5.2</c:v>
                </c:pt>
                <c:pt idx="115" formatCode="#,##0.00">
                  <c:v>5.2</c:v>
                </c:pt>
                <c:pt idx="116" formatCode="#,##0.00">
                  <c:v>5.19</c:v>
                </c:pt>
                <c:pt idx="117" formatCode="#,##0.00">
                  <c:v>5.19</c:v>
                </c:pt>
                <c:pt idx="118" formatCode="#,##0.00">
                  <c:v>5.2</c:v>
                </c:pt>
                <c:pt idx="119" formatCode="#,##0.00">
                  <c:v>5.2</c:v>
                </c:pt>
                <c:pt idx="120" formatCode="#,##0.00">
                  <c:v>5.2</c:v>
                </c:pt>
                <c:pt idx="121" formatCode="#,##0.00">
                  <c:v>5.2</c:v>
                </c:pt>
                <c:pt idx="122" formatCode="#,##0.00">
                  <c:v>5.2</c:v>
                </c:pt>
                <c:pt idx="123" formatCode="#,##0.00">
                  <c:v>5.2</c:v>
                </c:pt>
                <c:pt idx="124" formatCode="#,##0.00">
                  <c:v>5.2</c:v>
                </c:pt>
                <c:pt idx="125" formatCode="#,##0.00">
                  <c:v>5.2</c:v>
                </c:pt>
                <c:pt idx="126" formatCode="#,##0.00">
                  <c:v>5.28</c:v>
                </c:pt>
                <c:pt idx="127" formatCode="#,##0.00">
                  <c:v>5.28</c:v>
                </c:pt>
                <c:pt idx="128" formatCode="#,##0.00">
                  <c:v>5.28</c:v>
                </c:pt>
                <c:pt idx="129" formatCode="#,##0.00">
                  <c:v>5.2</c:v>
                </c:pt>
                <c:pt idx="130" formatCode="#,##0.00">
                  <c:v>5.28</c:v>
                </c:pt>
                <c:pt idx="131" formatCode="#,##0.00">
                  <c:v>5.2</c:v>
                </c:pt>
                <c:pt idx="132" formatCode="#,##0.00">
                  <c:v>5.28</c:v>
                </c:pt>
                <c:pt idx="133" formatCode="#,##0.00">
                  <c:v>5.28</c:v>
                </c:pt>
                <c:pt idx="134" formatCode="#,##0.00">
                  <c:v>5.35</c:v>
                </c:pt>
                <c:pt idx="135" formatCode="#,##0.00">
                  <c:v>5.35</c:v>
                </c:pt>
                <c:pt idx="136" formatCode="#,##0.00">
                  <c:v>5.2</c:v>
                </c:pt>
                <c:pt idx="137" formatCode="#,##0.00">
                  <c:v>5.2</c:v>
                </c:pt>
                <c:pt idx="138" formatCode="#,##0.00">
                  <c:v>5.35</c:v>
                </c:pt>
                <c:pt idx="139" formatCode="#,##0.00">
                  <c:v>5.35</c:v>
                </c:pt>
                <c:pt idx="140" formatCode="#,##0.00">
                  <c:v>5.35</c:v>
                </c:pt>
                <c:pt idx="141" formatCode="#,##0.00">
                  <c:v>5.35</c:v>
                </c:pt>
                <c:pt idx="142" formatCode="#,##0.00">
                  <c:v>5.35</c:v>
                </c:pt>
                <c:pt idx="143" formatCode="#,##0.00">
                  <c:v>5.35</c:v>
                </c:pt>
                <c:pt idx="144" formatCode="#,##0.00">
                  <c:v>5.35</c:v>
                </c:pt>
                <c:pt idx="145" formatCode="#,##0.00">
                  <c:v>5.35</c:v>
                </c:pt>
                <c:pt idx="146" formatCode="#,##0.00">
                  <c:v>5.43</c:v>
                </c:pt>
                <c:pt idx="147" formatCode="#,##0.00">
                  <c:v>5.28</c:v>
                </c:pt>
                <c:pt idx="148" formatCode="#,##0.00">
                  <c:v>5.28</c:v>
                </c:pt>
                <c:pt idx="149" formatCode="#,##0.00">
                  <c:v>5.28</c:v>
                </c:pt>
                <c:pt idx="150" formatCode="#,##0.00">
                  <c:v>5.28</c:v>
                </c:pt>
                <c:pt idx="151" formatCode="#,##0.00">
                  <c:v>5.28</c:v>
                </c:pt>
                <c:pt idx="152" formatCode="#,##0.00">
                  <c:v>5.28</c:v>
                </c:pt>
                <c:pt idx="153" formatCode="#,##0.00">
                  <c:v>5.28</c:v>
                </c:pt>
                <c:pt idx="154" formatCode="#,##0.00">
                  <c:v>5.28</c:v>
                </c:pt>
                <c:pt idx="155" formatCode="#,##0.00">
                  <c:v>5.28</c:v>
                </c:pt>
                <c:pt idx="156" formatCode="#,##0.00">
                  <c:v>5.28</c:v>
                </c:pt>
                <c:pt idx="157" formatCode="#,##0.00">
                  <c:v>5.27</c:v>
                </c:pt>
                <c:pt idx="158" formatCode="#,##0.00">
                  <c:v>5.27</c:v>
                </c:pt>
                <c:pt idx="159" formatCode="#,##0.00">
                  <c:v>5.27</c:v>
                </c:pt>
                <c:pt idx="160" formatCode="#,##0.00">
                  <c:v>5.19</c:v>
                </c:pt>
                <c:pt idx="161" formatCode="#,##0.00">
                  <c:v>5.18</c:v>
                </c:pt>
                <c:pt idx="162" formatCode="#,##0.00">
                  <c:v>5.18</c:v>
                </c:pt>
                <c:pt idx="163" formatCode="#,##0.00">
                  <c:v>5.17</c:v>
                </c:pt>
                <c:pt idx="164" formatCode="#,##0.00">
                  <c:v>5.18</c:v>
                </c:pt>
                <c:pt idx="165" formatCode="#,##0.00">
                  <c:v>5.18</c:v>
                </c:pt>
                <c:pt idx="166" formatCode="#,##0.00">
                  <c:v>5.17</c:v>
                </c:pt>
                <c:pt idx="167" formatCode="#,##0.00">
                  <c:v>5.17</c:v>
                </c:pt>
                <c:pt idx="168" formatCode="#,##0.00">
                  <c:v>5.17</c:v>
                </c:pt>
                <c:pt idx="169" formatCode="#,##0.00">
                  <c:v>5.17</c:v>
                </c:pt>
                <c:pt idx="170" formatCode="#,##0.00">
                  <c:v>5.19</c:v>
                </c:pt>
                <c:pt idx="171" formatCode="#,##0.00">
                  <c:v>5.17</c:v>
                </c:pt>
                <c:pt idx="172" formatCode="#,##0.00">
                  <c:v>5.17</c:v>
                </c:pt>
                <c:pt idx="173" formatCode="#,##0.00">
                  <c:v>5.17</c:v>
                </c:pt>
                <c:pt idx="174" formatCode="#,##0.00">
                  <c:v>5.17</c:v>
                </c:pt>
                <c:pt idx="175" formatCode="#,##0.00">
                  <c:v>5.17</c:v>
                </c:pt>
                <c:pt idx="176" formatCode="#,##0.00">
                  <c:v>5.17</c:v>
                </c:pt>
                <c:pt idx="177" formatCode="#,##0.00">
                  <c:v>5.17</c:v>
                </c:pt>
                <c:pt idx="178" formatCode="#,##0.00">
                  <c:v>5.0999999999999996</c:v>
                </c:pt>
                <c:pt idx="179" formatCode="#,##0.00">
                  <c:v>5.0999999999999996</c:v>
                </c:pt>
                <c:pt idx="180" formatCode="#,##0.00">
                  <c:v>5.0999999999999996</c:v>
                </c:pt>
                <c:pt idx="181" formatCode="#,##0.00">
                  <c:v>5.14</c:v>
                </c:pt>
                <c:pt idx="182" formatCode="#,##0.00">
                  <c:v>5.14</c:v>
                </c:pt>
                <c:pt idx="183" formatCode="#,##0.00">
                  <c:v>5.14</c:v>
                </c:pt>
                <c:pt idx="184" formatCode="#,##0.00">
                  <c:v>5</c:v>
                </c:pt>
                <c:pt idx="185" formatCode="#,##0.00">
                  <c:v>5</c:v>
                </c:pt>
                <c:pt idx="186" formatCode="#,##0.00">
                  <c:v>5</c:v>
                </c:pt>
                <c:pt idx="187" formatCode="#,##0.00">
                  <c:v>5</c:v>
                </c:pt>
                <c:pt idx="188" formatCode="#,##0.00">
                  <c:v>5</c:v>
                </c:pt>
                <c:pt idx="189" formatCode="#,##0.00">
                  <c:v>5.05</c:v>
                </c:pt>
                <c:pt idx="190" formatCode="#,##0.00">
                  <c:v>5.05</c:v>
                </c:pt>
                <c:pt idx="191" formatCode="#,##0.00">
                  <c:v>5.0999999999999996</c:v>
                </c:pt>
                <c:pt idx="192" formatCode="#,##0.00">
                  <c:v>5.05</c:v>
                </c:pt>
                <c:pt idx="193" formatCode="#,##0.00">
                  <c:v>5.05</c:v>
                </c:pt>
                <c:pt idx="194" formatCode="#,##0.00">
                  <c:v>5.05</c:v>
                </c:pt>
                <c:pt idx="195" formatCode="#,##0.00">
                  <c:v>5.05</c:v>
                </c:pt>
                <c:pt idx="196" formatCode="#,##0.00">
                  <c:v>5</c:v>
                </c:pt>
                <c:pt idx="197" formatCode="#,##0.00">
                  <c:v>5</c:v>
                </c:pt>
                <c:pt idx="198" formatCode="#,##0.00">
                  <c:v>5</c:v>
                </c:pt>
                <c:pt idx="199" formatCode="#,##0.00">
                  <c:v>5</c:v>
                </c:pt>
                <c:pt idx="200" formatCode="#,##0.00">
                  <c:v>5</c:v>
                </c:pt>
                <c:pt idx="201" formatCode="#,##0.00">
                  <c:v>5</c:v>
                </c:pt>
                <c:pt idx="202" formatCode="#,##0.00">
                  <c:v>5</c:v>
                </c:pt>
                <c:pt idx="203" formatCode="#,##0.00">
                  <c:v>5</c:v>
                </c:pt>
                <c:pt idx="204" formatCode="#,##0.00">
                  <c:v>5</c:v>
                </c:pt>
                <c:pt idx="205" formatCode="#,##0.00">
                  <c:v>5</c:v>
                </c:pt>
                <c:pt idx="206" formatCode="#,##0.00">
                  <c:v>5.0999999999999996</c:v>
                </c:pt>
                <c:pt idx="207" formatCode="#,##0.00">
                  <c:v>5.05</c:v>
                </c:pt>
                <c:pt idx="208" formatCode="#,##0.00">
                  <c:v>5.14</c:v>
                </c:pt>
                <c:pt idx="209" formatCode="#,##0.00">
                  <c:v>5.14</c:v>
                </c:pt>
                <c:pt idx="210" formatCode="#,##0.00">
                  <c:v>5.17</c:v>
                </c:pt>
                <c:pt idx="211" formatCode="#,##0.00">
                  <c:v>5.18</c:v>
                </c:pt>
                <c:pt idx="212" formatCode="#,##0.00">
                  <c:v>5.38</c:v>
                </c:pt>
                <c:pt idx="213" formatCode="#,##0.00">
                  <c:v>5.38</c:v>
                </c:pt>
                <c:pt idx="214" formatCode="#,##0.00">
                  <c:v>5.35</c:v>
                </c:pt>
                <c:pt idx="215" formatCode="#,##0.00">
                  <c:v>5.4</c:v>
                </c:pt>
                <c:pt idx="216" formatCode="#,##0.00">
                  <c:v>5.4</c:v>
                </c:pt>
                <c:pt idx="217" formatCode="#,##0.00">
                  <c:v>5.4</c:v>
                </c:pt>
                <c:pt idx="218" formatCode="#,##0.00">
                  <c:v>5.4</c:v>
                </c:pt>
                <c:pt idx="219" formatCode="#,##0.00">
                  <c:v>5.4</c:v>
                </c:pt>
                <c:pt idx="220" formatCode="#,##0.00">
                  <c:v>5.5</c:v>
                </c:pt>
                <c:pt idx="221" formatCode="#,##0.00">
                  <c:v>5.5</c:v>
                </c:pt>
                <c:pt idx="222" formatCode="#,##0.00">
                  <c:v>5.5</c:v>
                </c:pt>
                <c:pt idx="223" formatCode="#,##0.00">
                  <c:v>5.5</c:v>
                </c:pt>
                <c:pt idx="224" formatCode="#,##0.00">
                  <c:v>5.5</c:v>
                </c:pt>
                <c:pt idx="225" formatCode="#,##0.00">
                  <c:v>5.5</c:v>
                </c:pt>
                <c:pt idx="226" formatCode="#,##0.00">
                  <c:v>5.5</c:v>
                </c:pt>
                <c:pt idx="227" formatCode="#,##0.00">
                  <c:v>5.5</c:v>
                </c:pt>
                <c:pt idx="228" formatCode="#,##0.00">
                  <c:v>5.5</c:v>
                </c:pt>
                <c:pt idx="229" formatCode="#,##0.00">
                  <c:v>5.5</c:v>
                </c:pt>
                <c:pt idx="230" formatCode="#,##0.00">
                  <c:v>5.5</c:v>
                </c:pt>
                <c:pt idx="231" formatCode="#,##0.00">
                  <c:v>5.5</c:v>
                </c:pt>
                <c:pt idx="232" formatCode="#,##0.00">
                  <c:v>5.5</c:v>
                </c:pt>
                <c:pt idx="233" formatCode="#,##0.00">
                  <c:v>5.5</c:v>
                </c:pt>
                <c:pt idx="234" formatCode="#,##0.00">
                  <c:v>5.5</c:v>
                </c:pt>
                <c:pt idx="235" formatCode="#,##0.00">
                  <c:v>5.5</c:v>
                </c:pt>
                <c:pt idx="236" formatCode="#,##0.00">
                  <c:v>5.5</c:v>
                </c:pt>
                <c:pt idx="237" formatCode="#,##0.00">
                  <c:v>5.5</c:v>
                </c:pt>
                <c:pt idx="238" formatCode="#,##0.00">
                  <c:v>5.5</c:v>
                </c:pt>
                <c:pt idx="239" formatCode="#,##0.00">
                  <c:v>5.5</c:v>
                </c:pt>
                <c:pt idx="240" formatCode="#,##0.00">
                  <c:v>5.5</c:v>
                </c:pt>
                <c:pt idx="241" formatCode="#,##0.00">
                  <c:v>5.5</c:v>
                </c:pt>
                <c:pt idx="242" formatCode="#,##0.00">
                  <c:v>5.5</c:v>
                </c:pt>
                <c:pt idx="243" formatCode="#,##0.00">
                  <c:v>5.5</c:v>
                </c:pt>
                <c:pt idx="244" formatCode="#,##0.00">
                  <c:v>5.5</c:v>
                </c:pt>
                <c:pt idx="245" formatCode="#,##0.00">
                  <c:v>5.5</c:v>
                </c:pt>
                <c:pt idx="246" formatCode="#,##0.00">
                  <c:v>5.5</c:v>
                </c:pt>
                <c:pt idx="247" formatCode="#,##0.00">
                  <c:v>5.5</c:v>
                </c:pt>
                <c:pt idx="248" formatCode="#,##0.00">
                  <c:v>5.5</c:v>
                </c:pt>
                <c:pt idx="249" formatCode="#,##0.00">
                  <c:v>5.5</c:v>
                </c:pt>
                <c:pt idx="250" formatCode="#,##0.00">
                  <c:v>5.5</c:v>
                </c:pt>
                <c:pt idx="251" formatCode="#,##0.00">
                  <c:v>5.5</c:v>
                </c:pt>
                <c:pt idx="252" formatCode="#,##0.00">
                  <c:v>5.5</c:v>
                </c:pt>
              </c:numCache>
            </c:numRef>
          </c:val>
          <c:smooth val="0"/>
        </c:ser>
        <c:ser>
          <c:idx val="4"/>
          <c:order val="3"/>
          <c:tx>
            <c:strRef>
              <c:f>ExpAno!$M$5</c:f>
              <c:strCache>
                <c:ptCount val="1"/>
                <c:pt idx="0">
                  <c:v>2019</c:v>
                </c:pt>
              </c:strCache>
            </c:strRef>
          </c:tx>
          <c:spPr>
            <a:ln w="57150"/>
          </c:spPr>
          <c:marker>
            <c:symbol val="none"/>
          </c:marker>
          <c:dPt>
            <c:idx val="258"/>
            <c:bubble3D val="0"/>
            <c:spPr>
              <a:ln w="57150">
                <a:noFill/>
              </a:ln>
            </c:spPr>
          </c:dPt>
          <c:cat>
            <c:strRef>
              <c:f>ExpAno!$G$6:$G$258</c:f>
              <c:strCache>
                <c:ptCount val="232"/>
                <c:pt idx="0">
                  <c:v>jan</c:v>
                </c:pt>
                <c:pt idx="22">
                  <c:v>fev</c:v>
                </c:pt>
                <c:pt idx="42">
                  <c:v>mar</c:v>
                </c:pt>
                <c:pt idx="61">
                  <c:v>abr</c:v>
                </c:pt>
                <c:pt idx="81">
                  <c:v>mai</c:v>
                </c:pt>
                <c:pt idx="102">
                  <c:v>jun</c:v>
                </c:pt>
                <c:pt idx="122">
                  <c:v>jul</c:v>
                </c:pt>
                <c:pt idx="145">
                  <c:v>ago</c:v>
                </c:pt>
                <c:pt idx="166">
                  <c:v>set</c:v>
                </c:pt>
                <c:pt idx="188">
                  <c:v>out</c:v>
                </c:pt>
                <c:pt idx="211">
                  <c:v>nov</c:v>
                </c:pt>
                <c:pt idx="231">
                  <c:v>dez</c:v>
                </c:pt>
              </c:strCache>
            </c:strRef>
          </c:cat>
          <c:val>
            <c:numRef>
              <c:f>ExpAno!$M$6:$M$258</c:f>
              <c:numCache>
                <c:formatCode>General</c:formatCode>
                <c:ptCount val="253"/>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pt idx="251">
                  <c:v>0</c:v>
                </c:pt>
                <c:pt idx="252">
                  <c:v>0</c:v>
                </c:pt>
              </c:numCache>
            </c:numRef>
          </c:val>
          <c:smooth val="0"/>
        </c:ser>
        <c:ser>
          <c:idx val="5"/>
          <c:order val="4"/>
          <c:tx>
            <c:strRef>
              <c:f>ExpAno!$N$5</c:f>
              <c:strCache>
                <c:ptCount val="1"/>
                <c:pt idx="0">
                  <c:v>Meta</c:v>
                </c:pt>
              </c:strCache>
            </c:strRef>
          </c:tx>
          <c:spPr>
            <a:ln w="38100">
              <a:solidFill>
                <a:schemeClr val="accent6"/>
              </a:solidFill>
            </a:ln>
          </c:spPr>
          <c:marker>
            <c:symbol val="none"/>
          </c:marker>
          <c:dPt>
            <c:idx val="257"/>
            <c:bubble3D val="0"/>
          </c:dPt>
          <c:dLbls>
            <c:dLbl>
              <c:idx val="109"/>
              <c:layout>
                <c:manualLayout>
                  <c:x val="1.7135614428540231E-2"/>
                  <c:y val="2.1202852868897025E-3"/>
                </c:manualLayout>
              </c:layout>
              <c:tx>
                <c:rich>
                  <a:bodyPr/>
                  <a:lstStyle/>
                  <a:p>
                    <a:pPr>
                      <a:defRPr sz="1200" b="1">
                        <a:solidFill>
                          <a:schemeClr val="bg1"/>
                        </a:solidFill>
                      </a:defRPr>
                    </a:pPr>
                    <a:r>
                      <a:rPr lang="en-US" sz="1200" b="1">
                        <a:solidFill>
                          <a:schemeClr val="bg1"/>
                        </a:solidFill>
                      </a:rPr>
                      <a:t>Meta</a:t>
                    </a:r>
                    <a:endParaRPr lang="en-US" sz="1400" b="1">
                      <a:solidFill>
                        <a:schemeClr val="bg1"/>
                      </a:solidFill>
                    </a:endParaRPr>
                  </a:p>
                </c:rich>
              </c:tx>
              <c:spPr>
                <a:solidFill>
                  <a:schemeClr val="accent6"/>
                </a:solidFill>
              </c:spP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b="1"/>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ExpAno!$G$6:$G$258</c:f>
              <c:strCache>
                <c:ptCount val="232"/>
                <c:pt idx="0">
                  <c:v>jan</c:v>
                </c:pt>
                <c:pt idx="22">
                  <c:v>fev</c:v>
                </c:pt>
                <c:pt idx="42">
                  <c:v>mar</c:v>
                </c:pt>
                <c:pt idx="61">
                  <c:v>abr</c:v>
                </c:pt>
                <c:pt idx="81">
                  <c:v>mai</c:v>
                </c:pt>
                <c:pt idx="102">
                  <c:v>jun</c:v>
                </c:pt>
                <c:pt idx="122">
                  <c:v>jul</c:v>
                </c:pt>
                <c:pt idx="145">
                  <c:v>ago</c:v>
                </c:pt>
                <c:pt idx="166">
                  <c:v>set</c:v>
                </c:pt>
                <c:pt idx="188">
                  <c:v>out</c:v>
                </c:pt>
                <c:pt idx="211">
                  <c:v>nov</c:v>
                </c:pt>
                <c:pt idx="231">
                  <c:v>dez</c:v>
                </c:pt>
              </c:strCache>
            </c:strRef>
          </c:cat>
          <c:val>
            <c:numRef>
              <c:f>ExpAno!$N$6:$N$258</c:f>
              <c:numCache>
                <c:formatCode>0.00</c:formatCode>
                <c:ptCount val="253"/>
                <c:pt idx="0">
                  <c:v>4.5</c:v>
                </c:pt>
                <c:pt idx="1">
                  <c:v>4.5</c:v>
                </c:pt>
                <c:pt idx="2">
                  <c:v>4.5</c:v>
                </c:pt>
                <c:pt idx="3">
                  <c:v>4.5</c:v>
                </c:pt>
                <c:pt idx="4">
                  <c:v>4.5</c:v>
                </c:pt>
                <c:pt idx="5">
                  <c:v>4.5</c:v>
                </c:pt>
                <c:pt idx="6">
                  <c:v>4.5</c:v>
                </c:pt>
                <c:pt idx="7">
                  <c:v>4.5</c:v>
                </c:pt>
                <c:pt idx="8">
                  <c:v>4.5</c:v>
                </c:pt>
                <c:pt idx="9">
                  <c:v>4.5</c:v>
                </c:pt>
                <c:pt idx="10">
                  <c:v>4.5</c:v>
                </c:pt>
                <c:pt idx="11">
                  <c:v>4.5</c:v>
                </c:pt>
                <c:pt idx="12">
                  <c:v>4.5</c:v>
                </c:pt>
                <c:pt idx="13">
                  <c:v>4.5</c:v>
                </c:pt>
                <c:pt idx="14">
                  <c:v>4.5</c:v>
                </c:pt>
                <c:pt idx="15">
                  <c:v>4.5</c:v>
                </c:pt>
                <c:pt idx="16">
                  <c:v>4.5</c:v>
                </c:pt>
                <c:pt idx="17">
                  <c:v>4.5</c:v>
                </c:pt>
                <c:pt idx="18">
                  <c:v>4.5</c:v>
                </c:pt>
                <c:pt idx="19">
                  <c:v>4.5</c:v>
                </c:pt>
                <c:pt idx="20">
                  <c:v>4.5</c:v>
                </c:pt>
                <c:pt idx="21">
                  <c:v>4.5</c:v>
                </c:pt>
                <c:pt idx="22">
                  <c:v>4.5</c:v>
                </c:pt>
                <c:pt idx="23">
                  <c:v>4.5</c:v>
                </c:pt>
                <c:pt idx="24">
                  <c:v>4.5</c:v>
                </c:pt>
                <c:pt idx="25">
                  <c:v>4.5</c:v>
                </c:pt>
                <c:pt idx="26">
                  <c:v>4.5</c:v>
                </c:pt>
                <c:pt idx="27">
                  <c:v>4.5</c:v>
                </c:pt>
                <c:pt idx="28">
                  <c:v>4.5</c:v>
                </c:pt>
                <c:pt idx="29">
                  <c:v>4.5</c:v>
                </c:pt>
                <c:pt idx="30">
                  <c:v>4.5</c:v>
                </c:pt>
                <c:pt idx="31">
                  <c:v>4.5</c:v>
                </c:pt>
                <c:pt idx="32">
                  <c:v>4.5</c:v>
                </c:pt>
                <c:pt idx="33">
                  <c:v>4.5</c:v>
                </c:pt>
                <c:pt idx="34">
                  <c:v>4.5</c:v>
                </c:pt>
                <c:pt idx="35">
                  <c:v>4.5</c:v>
                </c:pt>
                <c:pt idx="36">
                  <c:v>4.5</c:v>
                </c:pt>
                <c:pt idx="37">
                  <c:v>4.5</c:v>
                </c:pt>
                <c:pt idx="38">
                  <c:v>4.5</c:v>
                </c:pt>
                <c:pt idx="39">
                  <c:v>4.5</c:v>
                </c:pt>
                <c:pt idx="40">
                  <c:v>4.5</c:v>
                </c:pt>
                <c:pt idx="41">
                  <c:v>4.5</c:v>
                </c:pt>
                <c:pt idx="42">
                  <c:v>4.5</c:v>
                </c:pt>
                <c:pt idx="43">
                  <c:v>4.5</c:v>
                </c:pt>
                <c:pt idx="44">
                  <c:v>4.5</c:v>
                </c:pt>
                <c:pt idx="45">
                  <c:v>4.5</c:v>
                </c:pt>
                <c:pt idx="46">
                  <c:v>4.5</c:v>
                </c:pt>
                <c:pt idx="47">
                  <c:v>4.5</c:v>
                </c:pt>
                <c:pt idx="48">
                  <c:v>4.5</c:v>
                </c:pt>
                <c:pt idx="49">
                  <c:v>4.5</c:v>
                </c:pt>
                <c:pt idx="50">
                  <c:v>4.5</c:v>
                </c:pt>
                <c:pt idx="51">
                  <c:v>4.5</c:v>
                </c:pt>
                <c:pt idx="52">
                  <c:v>4.5</c:v>
                </c:pt>
                <c:pt idx="53">
                  <c:v>4.5</c:v>
                </c:pt>
                <c:pt idx="54">
                  <c:v>4.5</c:v>
                </c:pt>
                <c:pt idx="55">
                  <c:v>4.5</c:v>
                </c:pt>
                <c:pt idx="56">
                  <c:v>4.5</c:v>
                </c:pt>
                <c:pt idx="57">
                  <c:v>4.5</c:v>
                </c:pt>
                <c:pt idx="58">
                  <c:v>4.5</c:v>
                </c:pt>
                <c:pt idx="59">
                  <c:v>4.5</c:v>
                </c:pt>
                <c:pt idx="60">
                  <c:v>4.5</c:v>
                </c:pt>
                <c:pt idx="61">
                  <c:v>4.5</c:v>
                </c:pt>
                <c:pt idx="62">
                  <c:v>4.5</c:v>
                </c:pt>
                <c:pt idx="63">
                  <c:v>4.5</c:v>
                </c:pt>
                <c:pt idx="64">
                  <c:v>4.5</c:v>
                </c:pt>
                <c:pt idx="65">
                  <c:v>4.5</c:v>
                </c:pt>
                <c:pt idx="66">
                  <c:v>4.5</c:v>
                </c:pt>
                <c:pt idx="67">
                  <c:v>4.5</c:v>
                </c:pt>
                <c:pt idx="68">
                  <c:v>4.5</c:v>
                </c:pt>
                <c:pt idx="69">
                  <c:v>4.5</c:v>
                </c:pt>
                <c:pt idx="70">
                  <c:v>4.5</c:v>
                </c:pt>
                <c:pt idx="71">
                  <c:v>4.5</c:v>
                </c:pt>
                <c:pt idx="72">
                  <c:v>4.5</c:v>
                </c:pt>
                <c:pt idx="73">
                  <c:v>4.5</c:v>
                </c:pt>
                <c:pt idx="74">
                  <c:v>4.5</c:v>
                </c:pt>
                <c:pt idx="75">
                  <c:v>4.5</c:v>
                </c:pt>
                <c:pt idx="76">
                  <c:v>4.5</c:v>
                </c:pt>
                <c:pt idx="77">
                  <c:v>4.5</c:v>
                </c:pt>
                <c:pt idx="78">
                  <c:v>4.5</c:v>
                </c:pt>
                <c:pt idx="79">
                  <c:v>4.5</c:v>
                </c:pt>
                <c:pt idx="80">
                  <c:v>4.5</c:v>
                </c:pt>
                <c:pt idx="81">
                  <c:v>4.5</c:v>
                </c:pt>
                <c:pt idx="82">
                  <c:v>4.5</c:v>
                </c:pt>
                <c:pt idx="83">
                  <c:v>4.5</c:v>
                </c:pt>
                <c:pt idx="84">
                  <c:v>4.5</c:v>
                </c:pt>
                <c:pt idx="85">
                  <c:v>4.5</c:v>
                </c:pt>
                <c:pt idx="86">
                  <c:v>4.5</c:v>
                </c:pt>
                <c:pt idx="87">
                  <c:v>4.5</c:v>
                </c:pt>
                <c:pt idx="88">
                  <c:v>4.5</c:v>
                </c:pt>
                <c:pt idx="89">
                  <c:v>4.5</c:v>
                </c:pt>
                <c:pt idx="90">
                  <c:v>4.5</c:v>
                </c:pt>
                <c:pt idx="91">
                  <c:v>4.5</c:v>
                </c:pt>
                <c:pt idx="92">
                  <c:v>4.5</c:v>
                </c:pt>
                <c:pt idx="93">
                  <c:v>4.5</c:v>
                </c:pt>
                <c:pt idx="94">
                  <c:v>4.5</c:v>
                </c:pt>
                <c:pt idx="95">
                  <c:v>4.5</c:v>
                </c:pt>
                <c:pt idx="96">
                  <c:v>4.5</c:v>
                </c:pt>
                <c:pt idx="97">
                  <c:v>4.5</c:v>
                </c:pt>
                <c:pt idx="98">
                  <c:v>4.5</c:v>
                </c:pt>
                <c:pt idx="99">
                  <c:v>4.5</c:v>
                </c:pt>
                <c:pt idx="100">
                  <c:v>4.5</c:v>
                </c:pt>
                <c:pt idx="101">
                  <c:v>4.5</c:v>
                </c:pt>
                <c:pt idx="102">
                  <c:v>4.5</c:v>
                </c:pt>
                <c:pt idx="103">
                  <c:v>4.5</c:v>
                </c:pt>
                <c:pt idx="104">
                  <c:v>4.5</c:v>
                </c:pt>
                <c:pt idx="105">
                  <c:v>4.5</c:v>
                </c:pt>
                <c:pt idx="106">
                  <c:v>4.5</c:v>
                </c:pt>
                <c:pt idx="107">
                  <c:v>4.5</c:v>
                </c:pt>
                <c:pt idx="108">
                  <c:v>4.5</c:v>
                </c:pt>
                <c:pt idx="109">
                  <c:v>4.5</c:v>
                </c:pt>
                <c:pt idx="110">
                  <c:v>4.5</c:v>
                </c:pt>
                <c:pt idx="111">
                  <c:v>4.5</c:v>
                </c:pt>
                <c:pt idx="112">
                  <c:v>4.5</c:v>
                </c:pt>
                <c:pt idx="113">
                  <c:v>4.5</c:v>
                </c:pt>
                <c:pt idx="114">
                  <c:v>4.5</c:v>
                </c:pt>
                <c:pt idx="115">
                  <c:v>4.5</c:v>
                </c:pt>
                <c:pt idx="116">
                  <c:v>4.5</c:v>
                </c:pt>
                <c:pt idx="117">
                  <c:v>4.5</c:v>
                </c:pt>
                <c:pt idx="118">
                  <c:v>4.5</c:v>
                </c:pt>
                <c:pt idx="119">
                  <c:v>4.5</c:v>
                </c:pt>
                <c:pt idx="120">
                  <c:v>4.5</c:v>
                </c:pt>
                <c:pt idx="121">
                  <c:v>4.5</c:v>
                </c:pt>
                <c:pt idx="122">
                  <c:v>4.5</c:v>
                </c:pt>
                <c:pt idx="123">
                  <c:v>4.5</c:v>
                </c:pt>
                <c:pt idx="124">
                  <c:v>4.5</c:v>
                </c:pt>
                <c:pt idx="125">
                  <c:v>4.5</c:v>
                </c:pt>
                <c:pt idx="126">
                  <c:v>4.5</c:v>
                </c:pt>
                <c:pt idx="127">
                  <c:v>4.5</c:v>
                </c:pt>
                <c:pt idx="128">
                  <c:v>4.5</c:v>
                </c:pt>
                <c:pt idx="129">
                  <c:v>4.5</c:v>
                </c:pt>
                <c:pt idx="130">
                  <c:v>4.5</c:v>
                </c:pt>
                <c:pt idx="131">
                  <c:v>4.5</c:v>
                </c:pt>
                <c:pt idx="132">
                  <c:v>4.5</c:v>
                </c:pt>
                <c:pt idx="133">
                  <c:v>4.5</c:v>
                </c:pt>
                <c:pt idx="134">
                  <c:v>4.5</c:v>
                </c:pt>
                <c:pt idx="135">
                  <c:v>4.5</c:v>
                </c:pt>
                <c:pt idx="136">
                  <c:v>4.5</c:v>
                </c:pt>
                <c:pt idx="137">
                  <c:v>4.5</c:v>
                </c:pt>
                <c:pt idx="138">
                  <c:v>4.5</c:v>
                </c:pt>
                <c:pt idx="139">
                  <c:v>4.5</c:v>
                </c:pt>
                <c:pt idx="140">
                  <c:v>4.5</c:v>
                </c:pt>
                <c:pt idx="141">
                  <c:v>4.5</c:v>
                </c:pt>
                <c:pt idx="142">
                  <c:v>4.5</c:v>
                </c:pt>
                <c:pt idx="143">
                  <c:v>4.5</c:v>
                </c:pt>
                <c:pt idx="144">
                  <c:v>4.5</c:v>
                </c:pt>
                <c:pt idx="145">
                  <c:v>4.5</c:v>
                </c:pt>
                <c:pt idx="146">
                  <c:v>4.5</c:v>
                </c:pt>
                <c:pt idx="147">
                  <c:v>4.5</c:v>
                </c:pt>
                <c:pt idx="148">
                  <c:v>4.5</c:v>
                </c:pt>
                <c:pt idx="149">
                  <c:v>4.5</c:v>
                </c:pt>
                <c:pt idx="150">
                  <c:v>4.5</c:v>
                </c:pt>
                <c:pt idx="151">
                  <c:v>4.5</c:v>
                </c:pt>
                <c:pt idx="152">
                  <c:v>4.5</c:v>
                </c:pt>
                <c:pt idx="153">
                  <c:v>4.5</c:v>
                </c:pt>
                <c:pt idx="154">
                  <c:v>4.5</c:v>
                </c:pt>
                <c:pt idx="155">
                  <c:v>4.5</c:v>
                </c:pt>
                <c:pt idx="156">
                  <c:v>4.5</c:v>
                </c:pt>
                <c:pt idx="157">
                  <c:v>4.5</c:v>
                </c:pt>
                <c:pt idx="158">
                  <c:v>4.5</c:v>
                </c:pt>
                <c:pt idx="159">
                  <c:v>4.5</c:v>
                </c:pt>
                <c:pt idx="160">
                  <c:v>4.5</c:v>
                </c:pt>
                <c:pt idx="161">
                  <c:v>4.5</c:v>
                </c:pt>
                <c:pt idx="162">
                  <c:v>4.5</c:v>
                </c:pt>
                <c:pt idx="163">
                  <c:v>4.5</c:v>
                </c:pt>
                <c:pt idx="164">
                  <c:v>4.5</c:v>
                </c:pt>
                <c:pt idx="165">
                  <c:v>4.5</c:v>
                </c:pt>
                <c:pt idx="166">
                  <c:v>4.5</c:v>
                </c:pt>
                <c:pt idx="167">
                  <c:v>4.5</c:v>
                </c:pt>
                <c:pt idx="168">
                  <c:v>4.5</c:v>
                </c:pt>
                <c:pt idx="169">
                  <c:v>4.5</c:v>
                </c:pt>
                <c:pt idx="170">
                  <c:v>4.5</c:v>
                </c:pt>
                <c:pt idx="171">
                  <c:v>4.5</c:v>
                </c:pt>
                <c:pt idx="172">
                  <c:v>4.5</c:v>
                </c:pt>
                <c:pt idx="173">
                  <c:v>4.5</c:v>
                </c:pt>
                <c:pt idx="174">
                  <c:v>4.5</c:v>
                </c:pt>
                <c:pt idx="175">
                  <c:v>4.5</c:v>
                </c:pt>
                <c:pt idx="176">
                  <c:v>4.5</c:v>
                </c:pt>
                <c:pt idx="177">
                  <c:v>4.5</c:v>
                </c:pt>
                <c:pt idx="178">
                  <c:v>4.5</c:v>
                </c:pt>
                <c:pt idx="179">
                  <c:v>4.5</c:v>
                </c:pt>
                <c:pt idx="180">
                  <c:v>4.5</c:v>
                </c:pt>
                <c:pt idx="181">
                  <c:v>4.5</c:v>
                </c:pt>
                <c:pt idx="182">
                  <c:v>4.5</c:v>
                </c:pt>
                <c:pt idx="183">
                  <c:v>4.5</c:v>
                </c:pt>
                <c:pt idx="184">
                  <c:v>4.5</c:v>
                </c:pt>
                <c:pt idx="185">
                  <c:v>4.5</c:v>
                </c:pt>
                <c:pt idx="186">
                  <c:v>4.5</c:v>
                </c:pt>
                <c:pt idx="187">
                  <c:v>4.5</c:v>
                </c:pt>
                <c:pt idx="188">
                  <c:v>4.5</c:v>
                </c:pt>
                <c:pt idx="189">
                  <c:v>4.5</c:v>
                </c:pt>
                <c:pt idx="190">
                  <c:v>4.5</c:v>
                </c:pt>
                <c:pt idx="191">
                  <c:v>4.5</c:v>
                </c:pt>
                <c:pt idx="192">
                  <c:v>4.5</c:v>
                </c:pt>
                <c:pt idx="193">
                  <c:v>4.5</c:v>
                </c:pt>
                <c:pt idx="194">
                  <c:v>4.5</c:v>
                </c:pt>
                <c:pt idx="195">
                  <c:v>4.5</c:v>
                </c:pt>
                <c:pt idx="196">
                  <c:v>4.5</c:v>
                </c:pt>
                <c:pt idx="197">
                  <c:v>4.5</c:v>
                </c:pt>
                <c:pt idx="198">
                  <c:v>4.5</c:v>
                </c:pt>
                <c:pt idx="199">
                  <c:v>4.5</c:v>
                </c:pt>
                <c:pt idx="200">
                  <c:v>4.5</c:v>
                </c:pt>
                <c:pt idx="201">
                  <c:v>4.5</c:v>
                </c:pt>
                <c:pt idx="202">
                  <c:v>4.5</c:v>
                </c:pt>
                <c:pt idx="203">
                  <c:v>4.5</c:v>
                </c:pt>
                <c:pt idx="204">
                  <c:v>4.5</c:v>
                </c:pt>
                <c:pt idx="205">
                  <c:v>4.5</c:v>
                </c:pt>
                <c:pt idx="206">
                  <c:v>4.5</c:v>
                </c:pt>
                <c:pt idx="207">
                  <c:v>4.5</c:v>
                </c:pt>
                <c:pt idx="208">
                  <c:v>4.5</c:v>
                </c:pt>
                <c:pt idx="209">
                  <c:v>4.5</c:v>
                </c:pt>
                <c:pt idx="210">
                  <c:v>4.5</c:v>
                </c:pt>
                <c:pt idx="211">
                  <c:v>4.5</c:v>
                </c:pt>
                <c:pt idx="212">
                  <c:v>4.5</c:v>
                </c:pt>
                <c:pt idx="213">
                  <c:v>4.5</c:v>
                </c:pt>
                <c:pt idx="214">
                  <c:v>4.5</c:v>
                </c:pt>
                <c:pt idx="215">
                  <c:v>4.5</c:v>
                </c:pt>
                <c:pt idx="216">
                  <c:v>4.5</c:v>
                </c:pt>
                <c:pt idx="217">
                  <c:v>4.5</c:v>
                </c:pt>
                <c:pt idx="218">
                  <c:v>4.5</c:v>
                </c:pt>
                <c:pt idx="219">
                  <c:v>4.5</c:v>
                </c:pt>
                <c:pt idx="220">
                  <c:v>4.5</c:v>
                </c:pt>
                <c:pt idx="221">
                  <c:v>4.5</c:v>
                </c:pt>
                <c:pt idx="222">
                  <c:v>4.5</c:v>
                </c:pt>
                <c:pt idx="223">
                  <c:v>4.5</c:v>
                </c:pt>
                <c:pt idx="224">
                  <c:v>4.5</c:v>
                </c:pt>
                <c:pt idx="225">
                  <c:v>4.5</c:v>
                </c:pt>
                <c:pt idx="226">
                  <c:v>4.5</c:v>
                </c:pt>
                <c:pt idx="227">
                  <c:v>4.5</c:v>
                </c:pt>
                <c:pt idx="228">
                  <c:v>4.5</c:v>
                </c:pt>
                <c:pt idx="229">
                  <c:v>4.5</c:v>
                </c:pt>
                <c:pt idx="230">
                  <c:v>4.5</c:v>
                </c:pt>
                <c:pt idx="231">
                  <c:v>4.5</c:v>
                </c:pt>
                <c:pt idx="232">
                  <c:v>4.5</c:v>
                </c:pt>
                <c:pt idx="233">
                  <c:v>4.5</c:v>
                </c:pt>
                <c:pt idx="234">
                  <c:v>4.5</c:v>
                </c:pt>
                <c:pt idx="235">
                  <c:v>4.5</c:v>
                </c:pt>
                <c:pt idx="236">
                  <c:v>4.5</c:v>
                </c:pt>
                <c:pt idx="237">
                  <c:v>4.5</c:v>
                </c:pt>
                <c:pt idx="238">
                  <c:v>4.5</c:v>
                </c:pt>
                <c:pt idx="239">
                  <c:v>4.5</c:v>
                </c:pt>
                <c:pt idx="240">
                  <c:v>4.5</c:v>
                </c:pt>
                <c:pt idx="241">
                  <c:v>4.5</c:v>
                </c:pt>
                <c:pt idx="242">
                  <c:v>4.5</c:v>
                </c:pt>
                <c:pt idx="243">
                  <c:v>4.5</c:v>
                </c:pt>
                <c:pt idx="244">
                  <c:v>4.5</c:v>
                </c:pt>
                <c:pt idx="245">
                  <c:v>4.5</c:v>
                </c:pt>
                <c:pt idx="246">
                  <c:v>4.5</c:v>
                </c:pt>
                <c:pt idx="247">
                  <c:v>4.5</c:v>
                </c:pt>
                <c:pt idx="248">
                  <c:v>4.5</c:v>
                </c:pt>
                <c:pt idx="249">
                  <c:v>4.5</c:v>
                </c:pt>
                <c:pt idx="250">
                  <c:v>4.5</c:v>
                </c:pt>
                <c:pt idx="251">
                  <c:v>4.5</c:v>
                </c:pt>
                <c:pt idx="252">
                  <c:v>4.5</c:v>
                </c:pt>
              </c:numCache>
            </c:numRef>
          </c:val>
          <c:smooth val="0"/>
        </c:ser>
        <c:dLbls>
          <c:showLegendKey val="0"/>
          <c:showVal val="0"/>
          <c:showCatName val="0"/>
          <c:showSerName val="0"/>
          <c:showPercent val="0"/>
          <c:showBubbleSize val="0"/>
        </c:dLbls>
        <c:smooth val="0"/>
        <c:axId val="250762048"/>
        <c:axId val="250764008"/>
      </c:lineChart>
      <c:dateAx>
        <c:axId val="250762048"/>
        <c:scaling>
          <c:orientation val="minMax"/>
        </c:scaling>
        <c:delete val="0"/>
        <c:axPos val="b"/>
        <c:title>
          <c:tx>
            <c:rich>
              <a:bodyPr/>
              <a:lstStyle/>
              <a:p>
                <a:pPr>
                  <a:defRPr sz="1400">
                    <a:solidFill>
                      <a:schemeClr val="tx2">
                        <a:lumMod val="75000"/>
                      </a:schemeClr>
                    </a:solidFill>
                  </a:defRPr>
                </a:pPr>
                <a:r>
                  <a:rPr lang="en-US" sz="1400">
                    <a:solidFill>
                      <a:schemeClr val="tx2">
                        <a:lumMod val="75000"/>
                      </a:schemeClr>
                    </a:solidFill>
                  </a:rPr>
                  <a:t>2014                                                                                                                                                  </a:t>
                </a:r>
              </a:p>
            </c:rich>
          </c:tx>
          <c:layout>
            <c:manualLayout>
              <c:xMode val="edge"/>
              <c:yMode val="edge"/>
              <c:x val="0.48121944783912907"/>
              <c:y val="0.89028197780155327"/>
            </c:manualLayout>
          </c:layout>
          <c:overlay val="0"/>
        </c:title>
        <c:numFmt formatCode="@" sourceLinked="0"/>
        <c:majorTickMark val="none"/>
        <c:minorTickMark val="none"/>
        <c:tickLblPos val="nextTo"/>
        <c:txPr>
          <a:bodyPr rot="5400000" vert="horz"/>
          <a:lstStyle/>
          <a:p>
            <a:pPr>
              <a:defRPr sz="1200" b="1">
                <a:solidFill>
                  <a:schemeClr val="tx2">
                    <a:lumMod val="75000"/>
                  </a:schemeClr>
                </a:solidFill>
              </a:defRPr>
            </a:pPr>
            <a:endParaRPr lang="pt-BR"/>
          </a:p>
        </c:txPr>
        <c:crossAx val="250764008"/>
        <c:crosses val="autoZero"/>
        <c:auto val="0"/>
        <c:lblOffset val="100"/>
        <c:baseTimeUnit val="days"/>
      </c:dateAx>
      <c:valAx>
        <c:axId val="250764008"/>
        <c:scaling>
          <c:orientation val="minMax"/>
          <c:max val="6"/>
          <c:min val="4"/>
        </c:scaling>
        <c:delete val="0"/>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sysDash"/>
            </a:ln>
          </c:spPr>
        </c:majorGridlines>
        <c:numFmt formatCode="#,##0.0" sourceLinked="0"/>
        <c:majorTickMark val="out"/>
        <c:minorTickMark val="none"/>
        <c:tickLblPos val="nextTo"/>
        <c:txPr>
          <a:bodyPr/>
          <a:lstStyle/>
          <a:p>
            <a:pPr>
              <a:defRPr sz="1200" b="1">
                <a:solidFill>
                  <a:schemeClr val="tx2">
                    <a:lumMod val="75000"/>
                  </a:schemeClr>
                </a:solidFill>
              </a:defRPr>
            </a:pPr>
            <a:endParaRPr lang="pt-BR"/>
          </a:p>
        </c:txPr>
        <c:crossAx val="250762048"/>
        <c:crosses val="autoZero"/>
        <c:crossBetween val="between"/>
        <c:majorUnit val="0.5"/>
      </c:valAx>
    </c:plotArea>
    <c:legend>
      <c:legendPos val="b"/>
      <c:legendEntry>
        <c:idx val="3"/>
        <c:delete val="1"/>
      </c:legendEntry>
      <c:layout>
        <c:manualLayout>
          <c:xMode val="edge"/>
          <c:yMode val="edge"/>
          <c:x val="1.684095285708994E-2"/>
          <c:y val="0.94412740289130737"/>
          <c:w val="0.94785741399103807"/>
          <c:h val="4.3473361203119988E-2"/>
        </c:manualLayout>
      </c:layout>
      <c:overlay val="0"/>
      <c:txPr>
        <a:bodyPr/>
        <a:lstStyle/>
        <a:p>
          <a:pPr>
            <a:defRPr sz="1200" b="1">
              <a:solidFill>
                <a:schemeClr val="tx2">
                  <a:lumMod val="75000"/>
                </a:schemeClr>
              </a:solidFill>
            </a:defRPr>
          </a:pPr>
          <a:endParaRPr lang="pt-BR"/>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'Inf Tradables n Supervised'!$K$2</c:f>
          <c:strCache>
            <c:ptCount val="1"/>
            <c:pt idx="0">
              <c:v>IPCA - Comercilizáveis e Não Comercializáveis</c:v>
            </c:pt>
          </c:strCache>
        </c:strRef>
      </c:tx>
      <c:layout>
        <c:manualLayout>
          <c:xMode val="edge"/>
          <c:yMode val="edge"/>
          <c:x val="0.24612489063867016"/>
          <c:y val="1.4577794919121935E-2"/>
        </c:manualLayout>
      </c:layout>
      <c:overlay val="0"/>
      <c:txPr>
        <a:bodyPr/>
        <a:lstStyle/>
        <a:p>
          <a:pPr>
            <a:defRPr sz="1600">
              <a:solidFill>
                <a:schemeClr val="tx2">
                  <a:lumMod val="75000"/>
                </a:schemeClr>
              </a:solidFill>
            </a:defRPr>
          </a:pPr>
          <a:endParaRPr lang="pt-BR"/>
        </a:p>
      </c:txPr>
    </c:title>
    <c:autoTitleDeleted val="0"/>
    <c:plotArea>
      <c:layout>
        <c:manualLayout>
          <c:layoutTarget val="inner"/>
          <c:xMode val="edge"/>
          <c:yMode val="edge"/>
          <c:x val="0.14969269466316709"/>
          <c:y val="0.10225856267025533"/>
          <c:w val="0.80185192475940503"/>
          <c:h val="0.71092557901777031"/>
        </c:manualLayout>
      </c:layout>
      <c:lineChart>
        <c:grouping val="standard"/>
        <c:varyColors val="0"/>
        <c:ser>
          <c:idx val="2"/>
          <c:order val="0"/>
          <c:tx>
            <c:strRef>
              <c:f>'Inf Tradables n Supervised'!$K$7</c:f>
              <c:strCache>
                <c:ptCount val="1"/>
                <c:pt idx="0">
                  <c:v>Comercializáveis</c:v>
                </c:pt>
              </c:strCache>
            </c:strRef>
          </c:tx>
          <c:spPr>
            <a:ln w="38100" cap="flat" cmpd="sng" algn="ctr">
              <a:solidFill>
                <a:schemeClr val="accent5"/>
              </a:solidFill>
              <a:prstDash val="solid"/>
            </a:ln>
            <a:effectLst/>
          </c:spPr>
          <c:marker>
            <c:symbol val="none"/>
          </c:marker>
          <c:dPt>
            <c:idx val="84"/>
            <c:marker>
              <c:symbol val="square"/>
              <c:size val="12"/>
              <c:spPr>
                <a:solidFill>
                  <a:schemeClr val="accent5"/>
                </a:solidFill>
              </c:spPr>
            </c:marker>
            <c:bubble3D val="0"/>
          </c:dPt>
          <c:dPt>
            <c:idx val="91"/>
            <c:marker>
              <c:symbol val="square"/>
              <c:size val="10"/>
              <c:spPr>
                <a:solidFill>
                  <a:schemeClr val="accent5">
                    <a:lumMod val="50000"/>
                  </a:schemeClr>
                </a:solidFill>
                <a:ln w="38100">
                  <a:solidFill>
                    <a:schemeClr val="accent5"/>
                  </a:solidFill>
                </a:ln>
              </c:spPr>
            </c:marker>
            <c:bubble3D val="0"/>
          </c:dPt>
          <c:dLbls>
            <c:dLbl>
              <c:idx val="84"/>
              <c:layout>
                <c:manualLayout>
                  <c:x val="0"/>
                  <c:y val="-4.452599102468212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1"/>
              <c:layout>
                <c:manualLayout>
                  <c:x val="0"/>
                  <c:y val="-3.6044849877123628E-2"/>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a:lstStyle/>
              <a:p>
                <a:pPr>
                  <a:defRPr sz="1200">
                    <a:solidFill>
                      <a:schemeClr val="accent5"/>
                    </a:solidFill>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'Inf Tradables n Supervised'!$E$199:$E$283</c:f>
              <c:numCache>
                <c:formatCode>mmm\-yy</c:formatCode>
                <c:ptCount val="85"/>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numCache>
            </c:numRef>
          </c:cat>
          <c:val>
            <c:numRef>
              <c:f>'Inf Tradables n Supervised'!$K$199:$K$283</c:f>
              <c:numCache>
                <c:formatCode>0.00</c:formatCode>
                <c:ptCount val="85"/>
                <c:pt idx="0">
                  <c:v>100</c:v>
                </c:pt>
                <c:pt idx="1">
                  <c:v>100.33000000000001</c:v>
                </c:pt>
                <c:pt idx="2">
                  <c:v>100.36009900000001</c:v>
                </c:pt>
                <c:pt idx="3">
                  <c:v>100.89200752470002</c:v>
                </c:pt>
                <c:pt idx="4">
                  <c:v>101.9412844029569</c:v>
                </c:pt>
                <c:pt idx="5">
                  <c:v>103.3378799992774</c:v>
                </c:pt>
                <c:pt idx="6">
                  <c:v>104.56760077126881</c:v>
                </c:pt>
                <c:pt idx="7">
                  <c:v>105.0695252549709</c:v>
                </c:pt>
                <c:pt idx="8">
                  <c:v>105.26915735295535</c:v>
                </c:pt>
                <c:pt idx="9">
                  <c:v>105.50074949913184</c:v>
                </c:pt>
                <c:pt idx="10">
                  <c:v>106.15485414602645</c:v>
                </c:pt>
                <c:pt idx="11">
                  <c:v>106.79178327090261</c:v>
                </c:pt>
                <c:pt idx="12">
                  <c:v>106.97332930246316</c:v>
                </c:pt>
                <c:pt idx="13">
                  <c:v>106.97332930246316</c:v>
                </c:pt>
                <c:pt idx="14">
                  <c:v>106.87705330609094</c:v>
                </c:pt>
                <c:pt idx="15">
                  <c:v>107.02668118071948</c:v>
                </c:pt>
                <c:pt idx="16">
                  <c:v>107.551111918505</c:v>
                </c:pt>
                <c:pt idx="17">
                  <c:v>108.45454125862044</c:v>
                </c:pt>
                <c:pt idx="18">
                  <c:v>109.2028775933049</c:v>
                </c:pt>
                <c:pt idx="19">
                  <c:v>109.38852248521353</c:v>
                </c:pt>
                <c:pt idx="20">
                  <c:v>109.04941806550937</c:v>
                </c:pt>
                <c:pt idx="21">
                  <c:v>109.06032300731592</c:v>
                </c:pt>
                <c:pt idx="22">
                  <c:v>109.36569191173639</c:v>
                </c:pt>
                <c:pt idx="23">
                  <c:v>109.60629643394221</c:v>
                </c:pt>
                <c:pt idx="24">
                  <c:v>109.78166650823651</c:v>
                </c:pt>
                <c:pt idx="25">
                  <c:v>110.52818184049251</c:v>
                </c:pt>
                <c:pt idx="26">
                  <c:v>110.81555511327778</c:v>
                </c:pt>
                <c:pt idx="27">
                  <c:v>111.40287755537817</c:v>
                </c:pt>
                <c:pt idx="28">
                  <c:v>112.08243510846597</c:v>
                </c:pt>
                <c:pt idx="29">
                  <c:v>112.55318133592152</c:v>
                </c:pt>
                <c:pt idx="30">
                  <c:v>112.45188347271919</c:v>
                </c:pt>
                <c:pt idx="31">
                  <c:v>112.21573451742648</c:v>
                </c:pt>
                <c:pt idx="32">
                  <c:v>112.3503933988474</c:v>
                </c:pt>
                <c:pt idx="33">
                  <c:v>113.33907686075725</c:v>
                </c:pt>
                <c:pt idx="34">
                  <c:v>114.47246762936481</c:v>
                </c:pt>
                <c:pt idx="35">
                  <c:v>116.2238963840941</c:v>
                </c:pt>
                <c:pt idx="36">
                  <c:v>117.328023399743</c:v>
                </c:pt>
                <c:pt idx="37">
                  <c:v>117.8325339003619</c:v>
                </c:pt>
                <c:pt idx="38">
                  <c:v>117.80896739358182</c:v>
                </c:pt>
                <c:pt idx="39">
                  <c:v>118.12705160554448</c:v>
                </c:pt>
                <c:pt idx="40">
                  <c:v>118.83581391517775</c:v>
                </c:pt>
                <c:pt idx="41">
                  <c:v>119.26362284527239</c:v>
                </c:pt>
                <c:pt idx="42">
                  <c:v>119.49022372867842</c:v>
                </c:pt>
                <c:pt idx="43">
                  <c:v>119.44242763918695</c:v>
                </c:pt>
                <c:pt idx="44">
                  <c:v>120.09936099120249</c:v>
                </c:pt>
                <c:pt idx="45">
                  <c:v>120.72387766835675</c:v>
                </c:pt>
                <c:pt idx="46">
                  <c:v>121.19470079126334</c:v>
                </c:pt>
                <c:pt idx="47">
                  <c:v>121.88551058577355</c:v>
                </c:pt>
                <c:pt idx="48">
                  <c:v>122.50712668976101</c:v>
                </c:pt>
                <c:pt idx="49">
                  <c:v>122.50712668976101</c:v>
                </c:pt>
                <c:pt idx="50">
                  <c:v>122.24986172371251</c:v>
                </c:pt>
                <c:pt idx="51">
                  <c:v>122.15206183433354</c:v>
                </c:pt>
                <c:pt idx="52">
                  <c:v>122.82389817442238</c:v>
                </c:pt>
                <c:pt idx="53">
                  <c:v>123.42573527547704</c:v>
                </c:pt>
                <c:pt idx="54">
                  <c:v>123.04311549612306</c:v>
                </c:pt>
                <c:pt idx="55">
                  <c:v>123.11694136542073</c:v>
                </c:pt>
                <c:pt idx="56">
                  <c:v>123.65865590742858</c:v>
                </c:pt>
                <c:pt idx="57">
                  <c:v>124.79631554177693</c:v>
                </c:pt>
                <c:pt idx="58">
                  <c:v>126.0442786971947</c:v>
                </c:pt>
                <c:pt idx="59">
                  <c:v>126.8887753644659</c:v>
                </c:pt>
                <c:pt idx="60">
                  <c:v>127.98001883260029</c:v>
                </c:pt>
                <c:pt idx="61">
                  <c:v>129.29821302657606</c:v>
                </c:pt>
                <c:pt idx="62">
                  <c:v>130.11279176864349</c:v>
                </c:pt>
                <c:pt idx="63">
                  <c:v>130.58119781901061</c:v>
                </c:pt>
                <c:pt idx="64">
                  <c:v>130.89459269377622</c:v>
                </c:pt>
                <c:pt idx="65">
                  <c:v>131.20873971624127</c:v>
                </c:pt>
                <c:pt idx="66">
                  <c:v>131.35306932992916</c:v>
                </c:pt>
                <c:pt idx="67">
                  <c:v>131.49755770619208</c:v>
                </c:pt>
                <c:pt idx="68">
                  <c:v>132.01039818124625</c:v>
                </c:pt>
                <c:pt idx="69">
                  <c:v>132.81566161015184</c:v>
                </c:pt>
                <c:pt idx="70">
                  <c:v>134.09069196160931</c:v>
                </c:pt>
                <c:pt idx="71">
                  <c:v>134.76114542141735</c:v>
                </c:pt>
                <c:pt idx="72">
                  <c:v>135.67752121028298</c:v>
                </c:pt>
                <c:pt idx="73">
                  <c:v>136.58656060239187</c:v>
                </c:pt>
                <c:pt idx="74">
                  <c:v>136.94168565995807</c:v>
                </c:pt>
                <c:pt idx="75">
                  <c:v>138.03721914523774</c:v>
                </c:pt>
                <c:pt idx="76">
                  <c:v>138.96206851351081</c:v>
                </c:pt>
                <c:pt idx="77">
                  <c:v>139.96259540680811</c:v>
                </c:pt>
                <c:pt idx="78">
                  <c:v>140.46646075027263</c:v>
                </c:pt>
                <c:pt idx="79">
                  <c:v>140.84572019429837</c:v>
                </c:pt>
                <c:pt idx="80">
                  <c:v>141.00065048651211</c:v>
                </c:pt>
                <c:pt idx="81">
                  <c:v>141.93125477972308</c:v>
                </c:pt>
                <c:pt idx="82">
                  <c:v>142.47059354788604</c:v>
                </c:pt>
                <c:pt idx="83">
                  <c:v>142.8695112098201</c:v>
                </c:pt>
                <c:pt idx="84">
                  <c:v>143.75530217932098</c:v>
                </c:pt>
              </c:numCache>
            </c:numRef>
          </c:val>
          <c:smooth val="0"/>
        </c:ser>
        <c:ser>
          <c:idx val="3"/>
          <c:order val="1"/>
          <c:tx>
            <c:strRef>
              <c:f>'Inf Tradables n Supervised'!$L$7</c:f>
              <c:strCache>
                <c:ptCount val="1"/>
                <c:pt idx="0">
                  <c:v>Não Comercializáveis</c:v>
                </c:pt>
              </c:strCache>
            </c:strRef>
          </c:tx>
          <c:spPr>
            <a:ln w="38100" cap="flat" cmpd="sng" algn="ctr">
              <a:solidFill>
                <a:srgbClr val="002060"/>
              </a:solidFill>
              <a:prstDash val="sysDot"/>
            </a:ln>
            <a:effectLst/>
          </c:spPr>
          <c:marker>
            <c:symbol val="none"/>
          </c:marker>
          <c:dPt>
            <c:idx val="84"/>
            <c:marker>
              <c:symbol val="square"/>
              <c:size val="12"/>
              <c:spPr>
                <a:solidFill>
                  <a:schemeClr val="tx2">
                    <a:lumMod val="75000"/>
                  </a:schemeClr>
                </a:solidFill>
                <a:ln>
                  <a:prstDash val="sysDot"/>
                </a:ln>
              </c:spPr>
            </c:marker>
            <c:bubble3D val="0"/>
          </c:dPt>
          <c:dPt>
            <c:idx val="91"/>
            <c:marker>
              <c:symbol val="square"/>
              <c:size val="12"/>
              <c:spPr>
                <a:solidFill>
                  <a:schemeClr val="tx2">
                    <a:lumMod val="50000"/>
                  </a:schemeClr>
                </a:solidFill>
                <a:ln w="38100">
                  <a:solidFill>
                    <a:schemeClr val="tx1"/>
                  </a:solidFill>
                  <a:prstDash val="sysDot"/>
                </a:ln>
              </c:spPr>
            </c:marker>
            <c:bubble3D val="0"/>
            <c:spPr>
              <a:ln>
                <a:solidFill>
                  <a:schemeClr val="tx1"/>
                </a:solidFill>
                <a:prstDash val="sysDot"/>
              </a:ln>
              <a:effectLst/>
            </c:spPr>
          </c:dPt>
          <c:dLbls>
            <c:dLbl>
              <c:idx val="84"/>
              <c:layout>
                <c:manualLayout>
                  <c:x val="0"/>
                  <c:y val="-3.3924564590233991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91"/>
              <c:layout>
                <c:manualLayout>
                  <c:x val="0"/>
                  <c:y val="-4.0285420450902873E-2"/>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a:lstStyle/>
              <a:p>
                <a:pPr>
                  <a:defRPr sz="1200">
                    <a:solidFill>
                      <a:schemeClr val="tx2">
                        <a:lumMod val="50000"/>
                      </a:schemeClr>
                    </a:solidFill>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'Inf Tradables n Supervised'!$E$199:$E$283</c:f>
              <c:numCache>
                <c:formatCode>mmm\-yy</c:formatCode>
                <c:ptCount val="85"/>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numCache>
            </c:numRef>
          </c:cat>
          <c:val>
            <c:numRef>
              <c:f>'Inf Tradables n Supervised'!$L$199:$L$283</c:f>
              <c:numCache>
                <c:formatCode>0.00</c:formatCode>
                <c:ptCount val="85"/>
                <c:pt idx="0">
                  <c:v>100</c:v>
                </c:pt>
                <c:pt idx="1">
                  <c:v>101.02</c:v>
                </c:pt>
                <c:pt idx="2">
                  <c:v>102.27264799999999</c:v>
                </c:pt>
                <c:pt idx="3">
                  <c:v>102.72264765119999</c:v>
                </c:pt>
                <c:pt idx="4">
                  <c:v>103.16435503610015</c:v>
                </c:pt>
                <c:pt idx="5">
                  <c:v>103.87618908584923</c:v>
                </c:pt>
                <c:pt idx="6">
                  <c:v>104.65526050399311</c:v>
                </c:pt>
                <c:pt idx="7">
                  <c:v>105.19946785861389</c:v>
                </c:pt>
                <c:pt idx="8">
                  <c:v>105.5255862089756</c:v>
                </c:pt>
                <c:pt idx="9">
                  <c:v>105.91603087794881</c:v>
                </c:pt>
                <c:pt idx="10">
                  <c:v>106.40324461998738</c:v>
                </c:pt>
                <c:pt idx="11">
                  <c:v>106.70117370492333</c:v>
                </c:pt>
                <c:pt idx="12">
                  <c:v>107.09596804763156</c:v>
                </c:pt>
                <c:pt idx="13">
                  <c:v>107.85634942076976</c:v>
                </c:pt>
                <c:pt idx="14">
                  <c:v>109.32319577289223</c:v>
                </c:pt>
                <c:pt idx="15">
                  <c:v>109.6511653602109</c:v>
                </c:pt>
                <c:pt idx="16">
                  <c:v>110.14459560433184</c:v>
                </c:pt>
                <c:pt idx="17">
                  <c:v>110.44198601246353</c:v>
                </c:pt>
                <c:pt idx="18">
                  <c:v>110.61869319008348</c:v>
                </c:pt>
                <c:pt idx="19">
                  <c:v>110.66294066735951</c:v>
                </c:pt>
                <c:pt idx="20">
                  <c:v>111.28265313509672</c:v>
                </c:pt>
                <c:pt idx="21">
                  <c:v>111.66101415575606</c:v>
                </c:pt>
                <c:pt idx="22">
                  <c:v>111.85083787982086</c:v>
                </c:pt>
                <c:pt idx="23">
                  <c:v>112.51075782331181</c:v>
                </c:pt>
                <c:pt idx="24">
                  <c:v>113.0170562335167</c:v>
                </c:pt>
                <c:pt idx="25">
                  <c:v>113.86468415526808</c:v>
                </c:pt>
                <c:pt idx="26">
                  <c:v>115.61820029125921</c:v>
                </c:pt>
                <c:pt idx="27">
                  <c:v>116.80906775425917</c:v>
                </c:pt>
                <c:pt idx="28">
                  <c:v>117.82530664372122</c:v>
                </c:pt>
                <c:pt idx="29">
                  <c:v>118.43799823826858</c:v>
                </c:pt>
                <c:pt idx="30">
                  <c:v>118.42615443844475</c:v>
                </c:pt>
                <c:pt idx="31">
                  <c:v>118.37878397666938</c:v>
                </c:pt>
                <c:pt idx="32">
                  <c:v>118.39062185506705</c:v>
                </c:pt>
                <c:pt idx="33">
                  <c:v>118.72211559626123</c:v>
                </c:pt>
                <c:pt idx="34">
                  <c:v>119.76687021350833</c:v>
                </c:pt>
                <c:pt idx="35">
                  <c:v>120.48547143478937</c:v>
                </c:pt>
                <c:pt idx="36">
                  <c:v>121.24452990482854</c:v>
                </c:pt>
                <c:pt idx="37">
                  <c:v>122.57821973378164</c:v>
                </c:pt>
                <c:pt idx="38">
                  <c:v>124.76011204504296</c:v>
                </c:pt>
                <c:pt idx="39">
                  <c:v>126.0700932215159</c:v>
                </c:pt>
                <c:pt idx="40">
                  <c:v>126.7256577062678</c:v>
                </c:pt>
                <c:pt idx="41">
                  <c:v>127.35928599479912</c:v>
                </c:pt>
                <c:pt idx="42">
                  <c:v>127.76683570998249</c:v>
                </c:pt>
                <c:pt idx="43">
                  <c:v>128.06069943211546</c:v>
                </c:pt>
                <c:pt idx="44">
                  <c:v>128.66258471944639</c:v>
                </c:pt>
                <c:pt idx="45">
                  <c:v>129.26729886762777</c:v>
                </c:pt>
                <c:pt idx="46">
                  <c:v>129.83607498264533</c:v>
                </c:pt>
                <c:pt idx="47">
                  <c:v>130.70597668502904</c:v>
                </c:pt>
                <c:pt idx="48">
                  <c:v>131.66013031482976</c:v>
                </c:pt>
                <c:pt idx="49">
                  <c:v>133.14788978738736</c:v>
                </c:pt>
                <c:pt idx="50">
                  <c:v>134.70572009789979</c:v>
                </c:pt>
                <c:pt idx="51">
                  <c:v>135.36577812637947</c:v>
                </c:pt>
                <c:pt idx="52">
                  <c:v>136.47577750701578</c:v>
                </c:pt>
                <c:pt idx="53">
                  <c:v>136.8442621062847</c:v>
                </c:pt>
                <c:pt idx="54">
                  <c:v>137.37795472849922</c:v>
                </c:pt>
                <c:pt idx="55">
                  <c:v>138.61435632105571</c:v>
                </c:pt>
                <c:pt idx="56">
                  <c:v>139.37673528082152</c:v>
                </c:pt>
                <c:pt idx="57">
                  <c:v>139.97605524252904</c:v>
                </c:pt>
                <c:pt idx="58">
                  <c:v>140.57795228007191</c:v>
                </c:pt>
                <c:pt idx="59">
                  <c:v>141.37924660806831</c:v>
                </c:pt>
                <c:pt idx="60">
                  <c:v>142.79303907414899</c:v>
                </c:pt>
                <c:pt idx="61">
                  <c:v>144.72074510165001</c:v>
                </c:pt>
                <c:pt idx="62">
                  <c:v>147.00733287425609</c:v>
                </c:pt>
                <c:pt idx="63">
                  <c:v>148.02168347108844</c:v>
                </c:pt>
                <c:pt idx="64">
                  <c:v>149.35387862232821</c:v>
                </c:pt>
                <c:pt idx="65">
                  <c:v>150.13051879116432</c:v>
                </c:pt>
                <c:pt idx="66">
                  <c:v>150.61093645129606</c:v>
                </c:pt>
                <c:pt idx="67">
                  <c:v>150.80673066868275</c:v>
                </c:pt>
                <c:pt idx="68">
                  <c:v>151.1083441300201</c:v>
                </c:pt>
                <c:pt idx="69">
                  <c:v>151.45589332151914</c:v>
                </c:pt>
                <c:pt idx="70">
                  <c:v>152.16773602013026</c:v>
                </c:pt>
                <c:pt idx="71">
                  <c:v>153.09595920985305</c:v>
                </c:pt>
                <c:pt idx="72">
                  <c:v>154.82594354892441</c:v>
                </c:pt>
                <c:pt idx="73">
                  <c:v>155.66200364408863</c:v>
                </c:pt>
                <c:pt idx="74">
                  <c:v>157.57664628891092</c:v>
                </c:pt>
                <c:pt idx="75">
                  <c:v>160.00332664176017</c:v>
                </c:pt>
                <c:pt idx="76">
                  <c:v>160.99534726693909</c:v>
                </c:pt>
                <c:pt idx="77">
                  <c:v>161.26903935729288</c:v>
                </c:pt>
                <c:pt idx="78">
                  <c:v>162.10763836195082</c:v>
                </c:pt>
                <c:pt idx="79">
                  <c:v>161.42678628083064</c:v>
                </c:pt>
                <c:pt idx="80">
                  <c:v>161.79806788927655</c:v>
                </c:pt>
                <c:pt idx="81">
                  <c:v>162.75267648982327</c:v>
                </c:pt>
                <c:pt idx="82">
                  <c:v>163.5338893369744</c:v>
                </c:pt>
                <c:pt idx="83">
                  <c:v>164.49873928406254</c:v>
                </c:pt>
                <c:pt idx="84">
                  <c:v>166.32467529011564</c:v>
                </c:pt>
              </c:numCache>
            </c:numRef>
          </c:val>
          <c:smooth val="0"/>
        </c:ser>
        <c:dLbls>
          <c:showLegendKey val="0"/>
          <c:showVal val="0"/>
          <c:showCatName val="0"/>
          <c:showSerName val="0"/>
          <c:showPercent val="0"/>
          <c:showBubbleSize val="0"/>
        </c:dLbls>
        <c:smooth val="0"/>
        <c:axId val="202075864"/>
        <c:axId val="202077432"/>
      </c:lineChart>
      <c:dateAx>
        <c:axId val="202075864"/>
        <c:scaling>
          <c:orientation val="minMax"/>
        </c:scaling>
        <c:delete val="0"/>
        <c:axPos val="b"/>
        <c:numFmt formatCode="[$-416]mmm\-yy;@" sourceLinked="0"/>
        <c:majorTickMark val="out"/>
        <c:minorTickMark val="none"/>
        <c:tickLblPos val="nextTo"/>
        <c:txPr>
          <a:bodyPr/>
          <a:lstStyle/>
          <a:p>
            <a:pPr>
              <a:defRPr sz="1200">
                <a:solidFill>
                  <a:schemeClr val="tx2">
                    <a:lumMod val="75000"/>
                  </a:schemeClr>
                </a:solidFill>
              </a:defRPr>
            </a:pPr>
            <a:endParaRPr lang="pt-BR"/>
          </a:p>
        </c:txPr>
        <c:crossAx val="202077432"/>
        <c:crosses val="autoZero"/>
        <c:auto val="1"/>
        <c:lblOffset val="100"/>
        <c:baseTimeUnit val="months"/>
      </c:dateAx>
      <c:valAx>
        <c:axId val="202077432"/>
        <c:scaling>
          <c:orientation val="minMax"/>
          <c:min val="100"/>
        </c:scaling>
        <c:delete val="0"/>
        <c:axPos val="l"/>
        <c:title>
          <c:tx>
            <c:rich>
              <a:bodyPr rot="-5400000" vert="horz"/>
              <a:lstStyle/>
              <a:p>
                <a:pPr>
                  <a:defRPr sz="1200">
                    <a:solidFill>
                      <a:schemeClr val="tx2">
                        <a:lumMod val="75000"/>
                      </a:schemeClr>
                    </a:solidFill>
                  </a:defRPr>
                </a:pPr>
                <a:r>
                  <a:rPr lang="en-US" sz="1200" dirty="0" err="1">
                    <a:solidFill>
                      <a:schemeClr val="tx2">
                        <a:lumMod val="75000"/>
                      </a:schemeClr>
                    </a:solidFill>
                  </a:rPr>
                  <a:t>Índice</a:t>
                </a:r>
                <a:r>
                  <a:rPr lang="en-US" sz="1200" dirty="0">
                    <a:solidFill>
                      <a:schemeClr val="tx2">
                        <a:lumMod val="75000"/>
                      </a:schemeClr>
                    </a:solidFill>
                  </a:rPr>
                  <a:t>: Dez. 2007 = 100</a:t>
                </a:r>
              </a:p>
            </c:rich>
          </c:tx>
          <c:layout>
            <c:manualLayout>
              <c:xMode val="edge"/>
              <c:yMode val="edge"/>
              <c:x val="7.8505193201717418E-3"/>
              <c:y val="0.29785016428037181"/>
            </c:manualLayout>
          </c:layout>
          <c:overlay val="0"/>
        </c:title>
        <c:numFmt formatCode="0" sourceLinked="0"/>
        <c:majorTickMark val="out"/>
        <c:minorTickMark val="none"/>
        <c:tickLblPos val="nextTo"/>
        <c:txPr>
          <a:bodyPr/>
          <a:lstStyle/>
          <a:p>
            <a:pPr>
              <a:defRPr sz="1200">
                <a:solidFill>
                  <a:schemeClr val="tx2">
                    <a:lumMod val="75000"/>
                  </a:schemeClr>
                </a:solidFill>
              </a:defRPr>
            </a:pPr>
            <a:endParaRPr lang="pt-BR"/>
          </a:p>
        </c:txPr>
        <c:crossAx val="202075864"/>
        <c:crosses val="autoZero"/>
        <c:crossBetween val="between"/>
      </c:valAx>
    </c:plotArea>
    <c:legend>
      <c:legendPos val="b"/>
      <c:layout>
        <c:manualLayout>
          <c:xMode val="edge"/>
          <c:yMode val="edge"/>
          <c:x val="0.14890048118985127"/>
          <c:y val="0.93482539551355925"/>
          <c:w val="0.80909140350542152"/>
          <c:h val="5.884893551661502E-2"/>
        </c:manualLayout>
      </c:layout>
      <c:overlay val="0"/>
      <c:txPr>
        <a:bodyPr/>
        <a:lstStyle/>
        <a:p>
          <a:pPr rtl="0">
            <a:defRPr sz="1200">
              <a:solidFill>
                <a:schemeClr val="tx2">
                  <a:lumMod val="75000"/>
                </a:schemeClr>
              </a:solidFill>
            </a:defRPr>
          </a:pPr>
          <a:endParaRPr lang="pt-BR"/>
        </a:p>
      </c:txPr>
    </c:legend>
    <c:plotVisOnly val="1"/>
    <c:dispBlanksAs val="gap"/>
    <c:showDLblsOverMax val="0"/>
  </c:chart>
  <c:spPr>
    <a:noFill/>
    <a:ln>
      <a:noFill/>
    </a:ln>
  </c:spPr>
  <c:txPr>
    <a:bodyPr/>
    <a:lstStyle/>
    <a:p>
      <a:pPr>
        <a:defRPr sz="1600" b="1"/>
      </a:pPr>
      <a:endParaRPr lang="pt-B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'Inf Tradables n Supervised'!$M$2</c:f>
          <c:strCache>
            <c:ptCount val="1"/>
            <c:pt idx="0">
              <c:v>IPCA - Monitorados e Livres</c:v>
            </c:pt>
          </c:strCache>
        </c:strRef>
      </c:tx>
      <c:layout>
        <c:manualLayout>
          <c:xMode val="edge"/>
          <c:yMode val="edge"/>
          <c:x val="0.26590650439152491"/>
          <c:y val="2.6362788197925095E-2"/>
        </c:manualLayout>
      </c:layout>
      <c:overlay val="0"/>
      <c:txPr>
        <a:bodyPr/>
        <a:lstStyle/>
        <a:p>
          <a:pPr>
            <a:defRPr sz="1600">
              <a:solidFill>
                <a:srgbClr val="2A604B"/>
              </a:solidFill>
            </a:defRPr>
          </a:pPr>
          <a:endParaRPr lang="pt-BR"/>
        </a:p>
      </c:txPr>
    </c:title>
    <c:autoTitleDeleted val="0"/>
    <c:plotArea>
      <c:layout>
        <c:manualLayout>
          <c:layoutTarget val="inner"/>
          <c:xMode val="edge"/>
          <c:yMode val="edge"/>
          <c:x val="0.14901720433442481"/>
          <c:y val="0.10944840819333566"/>
          <c:w val="0.82197190544293552"/>
          <c:h val="0.70497681131414636"/>
        </c:manualLayout>
      </c:layout>
      <c:lineChart>
        <c:grouping val="standard"/>
        <c:varyColors val="0"/>
        <c:ser>
          <c:idx val="2"/>
          <c:order val="0"/>
          <c:tx>
            <c:strRef>
              <c:f>'Inf Tradables n Supervised'!$M$7</c:f>
              <c:strCache>
                <c:ptCount val="1"/>
                <c:pt idx="0">
                  <c:v>Preços Monitorados</c:v>
                </c:pt>
              </c:strCache>
            </c:strRef>
          </c:tx>
          <c:spPr>
            <a:ln w="38100" cap="flat" cmpd="sng" algn="ctr">
              <a:solidFill>
                <a:srgbClr val="33CC33"/>
              </a:solidFill>
              <a:prstDash val="solid"/>
            </a:ln>
            <a:effectLst/>
          </c:spPr>
          <c:marker>
            <c:symbol val="none"/>
          </c:marker>
          <c:dPt>
            <c:idx val="84"/>
            <c:marker>
              <c:symbol val="square"/>
              <c:size val="12"/>
              <c:spPr>
                <a:solidFill>
                  <a:srgbClr val="00E266"/>
                </a:solidFill>
              </c:spPr>
            </c:marker>
            <c:bubble3D val="0"/>
          </c:dPt>
          <c:dPt>
            <c:idx val="91"/>
            <c:marker>
              <c:symbol val="square"/>
              <c:size val="10"/>
              <c:spPr>
                <a:solidFill>
                  <a:srgbClr val="33CC33"/>
                </a:solidFill>
                <a:ln w="38100">
                  <a:solidFill>
                    <a:srgbClr val="33CC33"/>
                  </a:solidFill>
                </a:ln>
              </c:spPr>
            </c:marker>
            <c:bubble3D val="0"/>
          </c:dPt>
          <c:dLbls>
            <c:dLbl>
              <c:idx val="84"/>
              <c:layout>
                <c:manualLayout>
                  <c:x val="0"/>
                  <c:y val="-4.2405705737792503E-2"/>
                </c:manualLayout>
              </c:layout>
              <c:numFmt formatCode="#,##0.0" sourceLinked="0"/>
              <c:spPr>
                <a:noFill/>
                <a:ln>
                  <a:noFill/>
                </a:ln>
                <a:effectLst/>
              </c:spPr>
              <c:txPr>
                <a:bodyPr/>
                <a:lstStyle/>
                <a:p>
                  <a:pPr>
                    <a:defRPr sz="1400">
                      <a:solidFill>
                        <a:srgbClr val="33CC33"/>
                      </a:solidFill>
                    </a:defRPr>
                  </a:pPr>
                  <a:endParaRPr lang="pt-BR"/>
                </a:p>
              </c:txPr>
              <c:showLegendKey val="0"/>
              <c:showVal val="1"/>
              <c:showCatName val="0"/>
              <c:showSerName val="0"/>
              <c:showPercent val="0"/>
              <c:showBubbleSize val="0"/>
              <c:extLst>
                <c:ext xmlns:c15="http://schemas.microsoft.com/office/drawing/2012/chart" uri="{CE6537A1-D6FC-4f65-9D91-7224C49458BB}">
                  <c15:layout/>
                </c:ext>
              </c:extLst>
            </c:dLbl>
            <c:dLbl>
              <c:idx val="91"/>
              <c:layout>
                <c:manualLayout>
                  <c:x val="0"/>
                  <c:y val="-3.6044849877123628E-2"/>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a:lstStyle/>
              <a:p>
                <a:pPr>
                  <a:defRPr sz="2000">
                    <a:solidFill>
                      <a:srgbClr val="33CC33"/>
                    </a:solidFill>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'Inf Tradables n Supervised'!$E$199:$E$283</c:f>
              <c:numCache>
                <c:formatCode>mmm\-yy</c:formatCode>
                <c:ptCount val="85"/>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numCache>
            </c:numRef>
          </c:cat>
          <c:val>
            <c:numRef>
              <c:f>'Inf Tradables n Supervised'!$M$199:$M$283</c:f>
              <c:numCache>
                <c:formatCode>0.00</c:formatCode>
                <c:ptCount val="85"/>
                <c:pt idx="0">
                  <c:v>100</c:v>
                </c:pt>
                <c:pt idx="1">
                  <c:v>100.2</c:v>
                </c:pt>
                <c:pt idx="2">
                  <c:v>100.30019999999999</c:v>
                </c:pt>
                <c:pt idx="3">
                  <c:v>100.77161093999999</c:v>
                </c:pt>
                <c:pt idx="4">
                  <c:v>100.92276835640999</c:v>
                </c:pt>
                <c:pt idx="5">
                  <c:v>101.18516755413665</c:v>
                </c:pt>
                <c:pt idx="6">
                  <c:v>101.40777492275575</c:v>
                </c:pt>
                <c:pt idx="7">
                  <c:v>102.01622157229228</c:v>
                </c:pt>
                <c:pt idx="8">
                  <c:v>102.37327834779531</c:v>
                </c:pt>
                <c:pt idx="9">
                  <c:v>102.54731292098656</c:v>
                </c:pt>
                <c:pt idx="10">
                  <c:v>102.79342647199692</c:v>
                </c:pt>
                <c:pt idx="11">
                  <c:v>102.97845463964651</c:v>
                </c:pt>
                <c:pt idx="12">
                  <c:v>103.27709215810148</c:v>
                </c:pt>
                <c:pt idx="13">
                  <c:v>104.05167034928725</c:v>
                </c:pt>
                <c:pt idx="14">
                  <c:v>104.34301502626525</c:v>
                </c:pt>
                <c:pt idx="15">
                  <c:v>104.48909524730203</c:v>
                </c:pt>
                <c:pt idx="16">
                  <c:v>105.02198963306328</c:v>
                </c:pt>
                <c:pt idx="17">
                  <c:v>105.33705560196246</c:v>
                </c:pt>
                <c:pt idx="18">
                  <c:v>105.57933082984697</c:v>
                </c:pt>
                <c:pt idx="19">
                  <c:v>106.1811330155771</c:v>
                </c:pt>
                <c:pt idx="20">
                  <c:v>106.35102282840204</c:v>
                </c:pt>
                <c:pt idx="21">
                  <c:v>106.74452161286713</c:v>
                </c:pt>
                <c:pt idx="22">
                  <c:v>107.19284860364117</c:v>
                </c:pt>
                <c:pt idx="23">
                  <c:v>107.62161999805573</c:v>
                </c:pt>
                <c:pt idx="24">
                  <c:v>108.17049026004582</c:v>
                </c:pt>
                <c:pt idx="25">
                  <c:v>109.06830532920421</c:v>
                </c:pt>
                <c:pt idx="26">
                  <c:v>109.52639221158687</c:v>
                </c:pt>
                <c:pt idx="27">
                  <c:v>109.37305526249065</c:v>
                </c:pt>
                <c:pt idx="28">
                  <c:v>109.52617753985815</c:v>
                </c:pt>
                <c:pt idx="29">
                  <c:v>109.8876139257397</c:v>
                </c:pt>
                <c:pt idx="30">
                  <c:v>110.0194790624506</c:v>
                </c:pt>
                <c:pt idx="31">
                  <c:v>110.37154139545045</c:v>
                </c:pt>
                <c:pt idx="32">
                  <c:v>110.36050424131091</c:v>
                </c:pt>
                <c:pt idx="33">
                  <c:v>110.57018919936939</c:v>
                </c:pt>
                <c:pt idx="34">
                  <c:v>110.90189976696749</c:v>
                </c:pt>
                <c:pt idx="35">
                  <c:v>111.26787603619849</c:v>
                </c:pt>
                <c:pt idx="36">
                  <c:v>111.5571725138926</c:v>
                </c:pt>
                <c:pt idx="37">
                  <c:v>112.6058099355232</c:v>
                </c:pt>
                <c:pt idx="38">
                  <c:v>113.13505724222014</c:v>
                </c:pt>
                <c:pt idx="39">
                  <c:v>114.32297534326345</c:v>
                </c:pt>
                <c:pt idx="40">
                  <c:v>115.79774172519154</c:v>
                </c:pt>
                <c:pt idx="41">
                  <c:v>116.4346293046801</c:v>
                </c:pt>
                <c:pt idx="42">
                  <c:v>116.29490774951449</c:v>
                </c:pt>
                <c:pt idx="43">
                  <c:v>116.63216298198807</c:v>
                </c:pt>
                <c:pt idx="44">
                  <c:v>116.66715263088267</c:v>
                </c:pt>
                <c:pt idx="45">
                  <c:v>117.39048897719414</c:v>
                </c:pt>
                <c:pt idx="46">
                  <c:v>117.93048522648922</c:v>
                </c:pt>
                <c:pt idx="47">
                  <c:v>118.24889753660074</c:v>
                </c:pt>
                <c:pt idx="48">
                  <c:v>118.47357044192027</c:v>
                </c:pt>
                <c:pt idx="49">
                  <c:v>119.0303962229973</c:v>
                </c:pt>
                <c:pt idx="50">
                  <c:v>119.33987525317708</c:v>
                </c:pt>
                <c:pt idx="51">
                  <c:v>119.5546870286328</c:v>
                </c:pt>
                <c:pt idx="52">
                  <c:v>120.11659405766737</c:v>
                </c:pt>
                <c:pt idx="53">
                  <c:v>120.50096715865192</c:v>
                </c:pt>
                <c:pt idx="54">
                  <c:v>120.6817186093899</c:v>
                </c:pt>
                <c:pt idx="55">
                  <c:v>120.91101387474775</c:v>
                </c:pt>
                <c:pt idx="56">
                  <c:v>121.06819819278493</c:v>
                </c:pt>
                <c:pt idx="57">
                  <c:v>121.43140278736327</c:v>
                </c:pt>
                <c:pt idx="58">
                  <c:v>121.73498129433167</c:v>
                </c:pt>
                <c:pt idx="59">
                  <c:v>122.39235019332108</c:v>
                </c:pt>
                <c:pt idx="60">
                  <c:v>122.79624494895904</c:v>
                </c:pt>
                <c:pt idx="61">
                  <c:v>122.52609321007134</c:v>
                </c:pt>
                <c:pt idx="62">
                  <c:v>121.16605357543955</c:v>
                </c:pt>
                <c:pt idx="63">
                  <c:v>121.48108531473568</c:v>
                </c:pt>
                <c:pt idx="64">
                  <c:v>121.97915776452609</c:v>
                </c:pt>
                <c:pt idx="65">
                  <c:v>122.35729315359613</c:v>
                </c:pt>
                <c:pt idx="66">
                  <c:v>122.8222508675798</c:v>
                </c:pt>
                <c:pt idx="67">
                  <c:v>122.49063079023733</c:v>
                </c:pt>
                <c:pt idx="68">
                  <c:v>122.60087235794853</c:v>
                </c:pt>
                <c:pt idx="69">
                  <c:v>122.79703375372125</c:v>
                </c:pt>
                <c:pt idx="70">
                  <c:v>122.96894960097647</c:v>
                </c:pt>
                <c:pt idx="71">
                  <c:v>123.55920055906115</c:v>
                </c:pt>
                <c:pt idx="72">
                  <c:v>124.68358928414862</c:v>
                </c:pt>
                <c:pt idx="73">
                  <c:v>125.15738692342839</c:v>
                </c:pt>
                <c:pt idx="74">
                  <c:v>125.65801647112211</c:v>
                </c:pt>
                <c:pt idx="75">
                  <c:v>125.63288486782788</c:v>
                </c:pt>
                <c:pt idx="76">
                  <c:v>126.60025808131016</c:v>
                </c:pt>
                <c:pt idx="77">
                  <c:v>127.34719960398989</c:v>
                </c:pt>
                <c:pt idx="78">
                  <c:v>127.66556760299986</c:v>
                </c:pt>
                <c:pt idx="79">
                  <c:v>128.16346331665156</c:v>
                </c:pt>
                <c:pt idx="80">
                  <c:v>128.81709697956649</c:v>
                </c:pt>
                <c:pt idx="81">
                  <c:v>129.33236536748475</c:v>
                </c:pt>
                <c:pt idx="82">
                  <c:v>129.8238283558812</c:v>
                </c:pt>
                <c:pt idx="83">
                  <c:v>130.75855992004355</c:v>
                </c:pt>
                <c:pt idx="84">
                  <c:v>131.32082172769972</c:v>
                </c:pt>
              </c:numCache>
            </c:numRef>
          </c:val>
          <c:smooth val="0"/>
        </c:ser>
        <c:ser>
          <c:idx val="3"/>
          <c:order val="1"/>
          <c:tx>
            <c:strRef>
              <c:f>'Inf Tradables n Supervised'!$N$7</c:f>
              <c:strCache>
                <c:ptCount val="1"/>
                <c:pt idx="0">
                  <c:v>Preços Livres</c:v>
                </c:pt>
              </c:strCache>
            </c:strRef>
          </c:tx>
          <c:spPr>
            <a:ln w="38100" cap="flat" cmpd="sng" algn="ctr">
              <a:solidFill>
                <a:schemeClr val="accent3">
                  <a:lumMod val="50000"/>
                </a:schemeClr>
              </a:solidFill>
              <a:prstDash val="sysDot"/>
            </a:ln>
            <a:effectLst/>
          </c:spPr>
          <c:marker>
            <c:symbol val="none"/>
          </c:marker>
          <c:dPt>
            <c:idx val="84"/>
            <c:marker>
              <c:symbol val="square"/>
              <c:size val="12"/>
              <c:spPr>
                <a:solidFill>
                  <a:schemeClr val="accent3">
                    <a:lumMod val="50000"/>
                  </a:schemeClr>
                </a:solidFill>
                <a:ln>
                  <a:prstDash val="sysDot"/>
                </a:ln>
              </c:spPr>
            </c:marker>
            <c:bubble3D val="0"/>
          </c:dPt>
          <c:dPt>
            <c:idx val="91"/>
            <c:marker>
              <c:symbol val="square"/>
              <c:size val="12"/>
              <c:spPr>
                <a:solidFill>
                  <a:schemeClr val="accent3">
                    <a:lumMod val="50000"/>
                  </a:schemeClr>
                </a:solidFill>
                <a:ln w="0">
                  <a:solidFill>
                    <a:schemeClr val="accent3">
                      <a:lumMod val="50000"/>
                    </a:schemeClr>
                  </a:solidFill>
                  <a:prstDash val="sysDot"/>
                </a:ln>
              </c:spPr>
            </c:marker>
            <c:bubble3D val="0"/>
          </c:dPt>
          <c:dLbls>
            <c:dLbl>
              <c:idx val="84"/>
              <c:layout>
                <c:manualLayout>
                  <c:x val="0"/>
                  <c:y val="-4.2405705737792503E-2"/>
                </c:manualLayout>
              </c:layout>
              <c:numFmt formatCode="#,##0.0" sourceLinked="0"/>
              <c:spPr>
                <a:noFill/>
                <a:ln>
                  <a:noFill/>
                </a:ln>
                <a:effectLst/>
              </c:spPr>
              <c:txPr>
                <a:bodyPr/>
                <a:lstStyle/>
                <a:p>
                  <a:pPr>
                    <a:defRPr sz="1400">
                      <a:solidFill>
                        <a:schemeClr val="accent3">
                          <a:lumMod val="50000"/>
                        </a:schemeClr>
                      </a:solidFill>
                    </a:defRPr>
                  </a:pPr>
                  <a:endParaRPr lang="pt-BR"/>
                </a:p>
              </c:txPr>
              <c:showLegendKey val="0"/>
              <c:showVal val="1"/>
              <c:showCatName val="0"/>
              <c:showSerName val="0"/>
              <c:showPercent val="0"/>
              <c:showBubbleSize val="0"/>
              <c:extLst>
                <c:ext xmlns:c15="http://schemas.microsoft.com/office/drawing/2012/chart" uri="{CE6537A1-D6FC-4f65-9D91-7224C49458BB}">
                  <c15:layout/>
                </c:ext>
              </c:extLst>
            </c:dLbl>
            <c:dLbl>
              <c:idx val="91"/>
              <c:layout>
                <c:manualLayout>
                  <c:x val="0"/>
                  <c:y val="-4.0285420450902873E-2"/>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txPr>
              <a:bodyPr/>
              <a:lstStyle/>
              <a:p>
                <a:pPr>
                  <a:defRPr sz="2000">
                    <a:solidFill>
                      <a:schemeClr val="accent3">
                        <a:lumMod val="50000"/>
                      </a:schemeClr>
                    </a:solidFill>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'Inf Tradables n Supervised'!$E$199:$E$283</c:f>
              <c:numCache>
                <c:formatCode>mmm\-yy</c:formatCode>
                <c:ptCount val="85"/>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numCache>
            </c:numRef>
          </c:cat>
          <c:val>
            <c:numRef>
              <c:f>'Inf Tradables n Supervised'!$N$199:$N$283</c:f>
              <c:numCache>
                <c:formatCode>0.00</c:formatCode>
                <c:ptCount val="85"/>
                <c:pt idx="0">
                  <c:v>100</c:v>
                </c:pt>
                <c:pt idx="1">
                  <c:v>100.69</c:v>
                </c:pt>
                <c:pt idx="2">
                  <c:v>101.35455399999999</c:v>
                </c:pt>
                <c:pt idx="3">
                  <c:v>101.84105585919998</c:v>
                </c:pt>
                <c:pt idx="4">
                  <c:v>102.57431146138623</c:v>
                </c:pt>
                <c:pt idx="5">
                  <c:v>103.62056943829236</c:v>
                </c:pt>
                <c:pt idx="6">
                  <c:v>104.61532690489997</c:v>
                </c:pt>
                <c:pt idx="7">
                  <c:v>105.13840353942446</c:v>
                </c:pt>
                <c:pt idx="8">
                  <c:v>105.40124954827301</c:v>
                </c:pt>
                <c:pt idx="9">
                  <c:v>105.71745329691782</c:v>
                </c:pt>
                <c:pt idx="10">
                  <c:v>106.28832754472118</c:v>
                </c:pt>
                <c:pt idx="11">
                  <c:v>106.75599618591795</c:v>
                </c:pt>
                <c:pt idx="12">
                  <c:v>107.05491297523851</c:v>
                </c:pt>
                <c:pt idx="13">
                  <c:v>107.4510161532469</c:v>
                </c:pt>
                <c:pt idx="14">
                  <c:v>108.17093796147364</c:v>
                </c:pt>
                <c:pt idx="15">
                  <c:v>108.41973111878502</c:v>
                </c:pt>
                <c:pt idx="16">
                  <c:v>108.9293038550433</c:v>
                </c:pt>
                <c:pt idx="17">
                  <c:v>109.51752209586054</c:v>
                </c:pt>
                <c:pt idx="18">
                  <c:v>109.97749568866315</c:v>
                </c:pt>
                <c:pt idx="19">
                  <c:v>110.08747318435181</c:v>
                </c:pt>
                <c:pt idx="20">
                  <c:v>110.25260439412834</c:v>
                </c:pt>
                <c:pt idx="21">
                  <c:v>110.45105908203777</c:v>
                </c:pt>
                <c:pt idx="22">
                  <c:v>110.69405141201825</c:v>
                </c:pt>
                <c:pt idx="23">
                  <c:v>111.15896642794873</c:v>
                </c:pt>
                <c:pt idx="24">
                  <c:v>111.50355922387538</c:v>
                </c:pt>
                <c:pt idx="25">
                  <c:v>112.3063848502873</c:v>
                </c:pt>
                <c:pt idx="26">
                  <c:v>113.35083422939498</c:v>
                </c:pt>
                <c:pt idx="27">
                  <c:v>114.25764090323014</c:v>
                </c:pt>
                <c:pt idx="28">
                  <c:v>115.11457321000438</c:v>
                </c:pt>
                <c:pt idx="29">
                  <c:v>115.6556117040914</c:v>
                </c:pt>
                <c:pt idx="30">
                  <c:v>115.59778389823936</c:v>
                </c:pt>
                <c:pt idx="31">
                  <c:v>115.45906655756147</c:v>
                </c:pt>
                <c:pt idx="32">
                  <c:v>115.528341997496</c:v>
                </c:pt>
                <c:pt idx="33">
                  <c:v>116.17530071268199</c:v>
                </c:pt>
                <c:pt idx="34">
                  <c:v>117.2673485393812</c:v>
                </c:pt>
                <c:pt idx="35">
                  <c:v>118.48692896419077</c:v>
                </c:pt>
                <c:pt idx="36">
                  <c:v>119.41112701011146</c:v>
                </c:pt>
                <c:pt idx="37">
                  <c:v>120.35447491349134</c:v>
                </c:pt>
                <c:pt idx="38">
                  <c:v>121.47377153018682</c:v>
                </c:pt>
                <c:pt idx="39">
                  <c:v>122.29979317659209</c:v>
                </c:pt>
                <c:pt idx="40">
                  <c:v>122.984672018381</c:v>
                </c:pt>
                <c:pt idx="41">
                  <c:v>123.52580457526187</c:v>
                </c:pt>
                <c:pt idx="42">
                  <c:v>123.84697166715755</c:v>
                </c:pt>
                <c:pt idx="43">
                  <c:v>123.98320333599143</c:v>
                </c:pt>
                <c:pt idx="44">
                  <c:v>124.615517673005</c:v>
                </c:pt>
                <c:pt idx="45">
                  <c:v>125.22613370960272</c:v>
                </c:pt>
                <c:pt idx="46">
                  <c:v>125.75208347118306</c:v>
                </c:pt>
                <c:pt idx="47">
                  <c:v>126.53174638870439</c:v>
                </c:pt>
                <c:pt idx="48">
                  <c:v>127.32889639095322</c:v>
                </c:pt>
                <c:pt idx="49">
                  <c:v>128.08013687965985</c:v>
                </c:pt>
                <c:pt idx="50">
                  <c:v>128.73334557774612</c:v>
                </c:pt>
                <c:pt idx="51">
                  <c:v>129.01655893801717</c:v>
                </c:pt>
                <c:pt idx="52">
                  <c:v>129.90677319468946</c:v>
                </c:pt>
                <c:pt idx="53">
                  <c:v>130.38742825550983</c:v>
                </c:pt>
                <c:pt idx="54">
                  <c:v>130.46566071246312</c:v>
                </c:pt>
                <c:pt idx="55">
                  <c:v>131.1310355820967</c:v>
                </c:pt>
                <c:pt idx="56">
                  <c:v>131.78669076000716</c:v>
                </c:pt>
                <c:pt idx="57">
                  <c:v>132.6564829190232</c:v>
                </c:pt>
                <c:pt idx="58">
                  <c:v>133.58507829945634</c:v>
                </c:pt>
                <c:pt idx="59">
                  <c:v>134.41330578491298</c:v>
                </c:pt>
                <c:pt idx="60">
                  <c:v>135.67679085929117</c:v>
                </c:pt>
                <c:pt idx="61">
                  <c:v>137.30491234960266</c:v>
                </c:pt>
                <c:pt idx="62">
                  <c:v>138.85645785915318</c:v>
                </c:pt>
                <c:pt idx="63">
                  <c:v>139.59239708580671</c:v>
                </c:pt>
                <c:pt idx="64">
                  <c:v>140.41599222861296</c:v>
                </c:pt>
                <c:pt idx="65">
                  <c:v>140.96361459830456</c:v>
                </c:pt>
                <c:pt idx="66">
                  <c:v>141.27373455042084</c:v>
                </c:pt>
                <c:pt idx="67">
                  <c:v>141.44326303188137</c:v>
                </c:pt>
                <c:pt idx="68">
                  <c:v>141.85344849467381</c:v>
                </c:pt>
                <c:pt idx="69">
                  <c:v>142.43504763350197</c:v>
                </c:pt>
                <c:pt idx="70">
                  <c:v>143.43209296693647</c:v>
                </c:pt>
                <c:pt idx="71">
                  <c:v>144.23531268755133</c:v>
                </c:pt>
                <c:pt idx="72">
                  <c:v>145.56227756427683</c:v>
                </c:pt>
                <c:pt idx="73">
                  <c:v>146.43565122966248</c:v>
                </c:pt>
                <c:pt idx="74">
                  <c:v>147.57784930925385</c:v>
                </c:pt>
                <c:pt idx="75">
                  <c:v>149.34878350096488</c:v>
                </c:pt>
                <c:pt idx="76">
                  <c:v>150.30461571537106</c:v>
                </c:pt>
                <c:pt idx="77">
                  <c:v>150.93589510137562</c:v>
                </c:pt>
                <c:pt idx="78">
                  <c:v>151.60001303982168</c:v>
                </c:pt>
                <c:pt idx="79">
                  <c:v>151.44841302678185</c:v>
                </c:pt>
                <c:pt idx="80">
                  <c:v>151.70587532892739</c:v>
                </c:pt>
                <c:pt idx="81">
                  <c:v>152.64645175596675</c:v>
                </c:pt>
                <c:pt idx="82">
                  <c:v>153.30283149851741</c:v>
                </c:pt>
                <c:pt idx="83">
                  <c:v>153.99269424026073</c:v>
                </c:pt>
                <c:pt idx="84">
                  <c:v>155.34782994957502</c:v>
                </c:pt>
              </c:numCache>
            </c:numRef>
          </c:val>
          <c:smooth val="0"/>
        </c:ser>
        <c:dLbls>
          <c:showLegendKey val="0"/>
          <c:showVal val="0"/>
          <c:showCatName val="0"/>
          <c:showSerName val="0"/>
          <c:showPercent val="0"/>
          <c:showBubbleSize val="0"/>
        </c:dLbls>
        <c:smooth val="0"/>
        <c:axId val="251367928"/>
        <c:axId val="251370672"/>
      </c:lineChart>
      <c:dateAx>
        <c:axId val="251367928"/>
        <c:scaling>
          <c:orientation val="minMax"/>
        </c:scaling>
        <c:delete val="0"/>
        <c:axPos val="b"/>
        <c:numFmt formatCode="[$-416]mmm\-yy;@" sourceLinked="0"/>
        <c:majorTickMark val="out"/>
        <c:minorTickMark val="none"/>
        <c:tickLblPos val="nextTo"/>
        <c:txPr>
          <a:bodyPr/>
          <a:lstStyle/>
          <a:p>
            <a:pPr>
              <a:defRPr sz="1200">
                <a:solidFill>
                  <a:srgbClr val="2A604B"/>
                </a:solidFill>
              </a:defRPr>
            </a:pPr>
            <a:endParaRPr lang="pt-BR"/>
          </a:p>
        </c:txPr>
        <c:crossAx val="251370672"/>
        <c:crosses val="autoZero"/>
        <c:auto val="1"/>
        <c:lblOffset val="100"/>
        <c:baseTimeUnit val="months"/>
      </c:dateAx>
      <c:valAx>
        <c:axId val="251370672"/>
        <c:scaling>
          <c:orientation val="minMax"/>
          <c:min val="100"/>
        </c:scaling>
        <c:delete val="0"/>
        <c:axPos val="l"/>
        <c:title>
          <c:tx>
            <c:rich>
              <a:bodyPr rot="-5400000" vert="horz"/>
              <a:lstStyle/>
              <a:p>
                <a:pPr>
                  <a:defRPr sz="1200">
                    <a:solidFill>
                      <a:srgbClr val="2A604B"/>
                    </a:solidFill>
                  </a:defRPr>
                </a:pPr>
                <a:r>
                  <a:rPr lang="en-US" sz="1200" dirty="0" err="1">
                    <a:solidFill>
                      <a:srgbClr val="2A604B"/>
                    </a:solidFill>
                  </a:rPr>
                  <a:t>Índice</a:t>
                </a:r>
                <a:r>
                  <a:rPr lang="en-US" sz="1200" dirty="0">
                    <a:solidFill>
                      <a:srgbClr val="2A604B"/>
                    </a:solidFill>
                  </a:rPr>
                  <a:t>: Dez. 2007 = 100</a:t>
                </a:r>
              </a:p>
            </c:rich>
          </c:tx>
          <c:layout>
            <c:manualLayout>
              <c:xMode val="edge"/>
              <c:yMode val="edge"/>
              <c:x val="2.9864730339052522E-3"/>
              <c:y val="0.28303519668111932"/>
            </c:manualLayout>
          </c:layout>
          <c:overlay val="0"/>
        </c:title>
        <c:numFmt formatCode="0" sourceLinked="0"/>
        <c:majorTickMark val="out"/>
        <c:minorTickMark val="none"/>
        <c:tickLblPos val="nextTo"/>
        <c:txPr>
          <a:bodyPr/>
          <a:lstStyle/>
          <a:p>
            <a:pPr>
              <a:defRPr sz="1200">
                <a:solidFill>
                  <a:srgbClr val="2A604B"/>
                </a:solidFill>
              </a:defRPr>
            </a:pPr>
            <a:endParaRPr lang="pt-BR"/>
          </a:p>
        </c:txPr>
        <c:crossAx val="251367928"/>
        <c:crosses val="autoZero"/>
        <c:crossBetween val="between"/>
      </c:valAx>
    </c:plotArea>
    <c:legend>
      <c:legendPos val="b"/>
      <c:layout>
        <c:manualLayout>
          <c:xMode val="edge"/>
          <c:yMode val="edge"/>
          <c:x val="0.14857720702856927"/>
          <c:y val="0.93666080659186701"/>
          <c:w val="0.80909140350542152"/>
          <c:h val="5.884893551661502E-2"/>
        </c:manualLayout>
      </c:layout>
      <c:overlay val="0"/>
      <c:spPr>
        <a:ln>
          <a:noFill/>
        </a:ln>
      </c:spPr>
      <c:txPr>
        <a:bodyPr/>
        <a:lstStyle/>
        <a:p>
          <a:pPr rtl="0">
            <a:defRPr sz="1200">
              <a:solidFill>
                <a:srgbClr val="2A604B"/>
              </a:solidFill>
            </a:defRPr>
          </a:pPr>
          <a:endParaRPr lang="pt-BR"/>
        </a:p>
      </c:txPr>
    </c:legend>
    <c:plotVisOnly val="1"/>
    <c:dispBlanksAs val="gap"/>
    <c:showDLblsOverMax val="0"/>
  </c:chart>
  <c:spPr>
    <a:noFill/>
    <a:ln>
      <a:noFill/>
    </a:ln>
  </c:spPr>
  <c:txPr>
    <a:bodyPr/>
    <a:lstStyle/>
    <a:p>
      <a:pPr>
        <a:defRPr sz="1600" b="1"/>
      </a:pPr>
      <a:endParaRPr lang="pt-B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206380294662594E-2"/>
          <c:y val="4.3564195481547795E-2"/>
          <c:w val="0.88002285140360748"/>
          <c:h val="0.69679962030362641"/>
        </c:manualLayout>
      </c:layout>
      <c:lineChart>
        <c:grouping val="standard"/>
        <c:varyColors val="0"/>
        <c:ser>
          <c:idx val="0"/>
          <c:order val="0"/>
          <c:tx>
            <c:strRef>
              <c:f>'DB Q'!$O$2</c:f>
              <c:strCache>
                <c:ptCount val="1"/>
                <c:pt idx="0">
                  <c:v>PIB Des.</c:v>
                </c:pt>
              </c:strCache>
            </c:strRef>
          </c:tx>
          <c:spPr>
            <a:ln w="38100" cap="rnd">
              <a:solidFill>
                <a:schemeClr val="accent6"/>
              </a:solidFill>
              <a:round/>
            </a:ln>
            <a:effectLst/>
          </c:spPr>
          <c:marker>
            <c:symbol val="none"/>
          </c:marker>
          <c:cat>
            <c:strRef>
              <c:f>'DB Q'!$L$29:$L$64</c:f>
              <c:strCache>
                <c:ptCount val="36"/>
                <c:pt idx="0">
                  <c:v>1T 06</c:v>
                </c:pt>
                <c:pt idx="1">
                  <c:v>2T 06</c:v>
                </c:pt>
                <c:pt idx="2">
                  <c:v>3T 06</c:v>
                </c:pt>
                <c:pt idx="3">
                  <c:v>4T 06</c:v>
                </c:pt>
                <c:pt idx="4">
                  <c:v>1T 07</c:v>
                </c:pt>
                <c:pt idx="5">
                  <c:v>2T 07</c:v>
                </c:pt>
                <c:pt idx="6">
                  <c:v>3T 07</c:v>
                </c:pt>
                <c:pt idx="7">
                  <c:v>4T 07</c:v>
                </c:pt>
                <c:pt idx="8">
                  <c:v>1T 08</c:v>
                </c:pt>
                <c:pt idx="9">
                  <c:v>2T 08</c:v>
                </c:pt>
                <c:pt idx="10">
                  <c:v>3T 08</c:v>
                </c:pt>
                <c:pt idx="11">
                  <c:v>4T 08</c:v>
                </c:pt>
                <c:pt idx="12">
                  <c:v>1T 09</c:v>
                </c:pt>
                <c:pt idx="13">
                  <c:v>2T 09</c:v>
                </c:pt>
                <c:pt idx="14">
                  <c:v>3T 09</c:v>
                </c:pt>
                <c:pt idx="15">
                  <c:v>4T 09</c:v>
                </c:pt>
                <c:pt idx="16">
                  <c:v>1T 10</c:v>
                </c:pt>
                <c:pt idx="17">
                  <c:v>2T 10</c:v>
                </c:pt>
                <c:pt idx="18">
                  <c:v>3T 10</c:v>
                </c:pt>
                <c:pt idx="19">
                  <c:v>4T 10</c:v>
                </c:pt>
                <c:pt idx="20">
                  <c:v>1T 11</c:v>
                </c:pt>
                <c:pt idx="21">
                  <c:v>2T 11</c:v>
                </c:pt>
                <c:pt idx="22">
                  <c:v>3T 11</c:v>
                </c:pt>
                <c:pt idx="23">
                  <c:v>4T 11</c:v>
                </c:pt>
                <c:pt idx="24">
                  <c:v>1T 12</c:v>
                </c:pt>
                <c:pt idx="25">
                  <c:v>2T 12</c:v>
                </c:pt>
                <c:pt idx="26">
                  <c:v>3T 12</c:v>
                </c:pt>
                <c:pt idx="27">
                  <c:v>4T 12</c:v>
                </c:pt>
                <c:pt idx="28">
                  <c:v>1T 13</c:v>
                </c:pt>
                <c:pt idx="29">
                  <c:v>2T 13</c:v>
                </c:pt>
                <c:pt idx="30">
                  <c:v>3T 13</c:v>
                </c:pt>
                <c:pt idx="31">
                  <c:v>4T 13</c:v>
                </c:pt>
                <c:pt idx="32">
                  <c:v>1T 14</c:v>
                </c:pt>
                <c:pt idx="33">
                  <c:v>2T 14</c:v>
                </c:pt>
                <c:pt idx="34">
                  <c:v>3T 14</c:v>
                </c:pt>
                <c:pt idx="35">
                  <c:v>4T 14</c:v>
                </c:pt>
              </c:strCache>
            </c:strRef>
          </c:cat>
          <c:val>
            <c:numRef>
              <c:f>'DB Q'!$O$29:$O$64</c:f>
              <c:numCache>
                <c:formatCode>General</c:formatCode>
                <c:ptCount val="36"/>
                <c:pt idx="0">
                  <c:v>131.33000000000001</c:v>
                </c:pt>
                <c:pt idx="1">
                  <c:v>132.09</c:v>
                </c:pt>
                <c:pt idx="2">
                  <c:v>133.91</c:v>
                </c:pt>
                <c:pt idx="3">
                  <c:v>135.47999999999999</c:v>
                </c:pt>
                <c:pt idx="4">
                  <c:v>138.07</c:v>
                </c:pt>
                <c:pt idx="5">
                  <c:v>140.66999999999999</c:v>
                </c:pt>
                <c:pt idx="6">
                  <c:v>141.69</c:v>
                </c:pt>
                <c:pt idx="7">
                  <c:v>144.30000000000001</c:v>
                </c:pt>
                <c:pt idx="8">
                  <c:v>147.13</c:v>
                </c:pt>
                <c:pt idx="9">
                  <c:v>148.84</c:v>
                </c:pt>
                <c:pt idx="10">
                  <c:v>151.5</c:v>
                </c:pt>
                <c:pt idx="11">
                  <c:v>145.58000000000001</c:v>
                </c:pt>
                <c:pt idx="12">
                  <c:v>142.76</c:v>
                </c:pt>
                <c:pt idx="13">
                  <c:v>146.02000000000001</c:v>
                </c:pt>
                <c:pt idx="14">
                  <c:v>149.58000000000001</c:v>
                </c:pt>
                <c:pt idx="15">
                  <c:v>153.21</c:v>
                </c:pt>
                <c:pt idx="16">
                  <c:v>155.9</c:v>
                </c:pt>
                <c:pt idx="17">
                  <c:v>158.52000000000001</c:v>
                </c:pt>
                <c:pt idx="18">
                  <c:v>160.04</c:v>
                </c:pt>
                <c:pt idx="19">
                  <c:v>162.05000000000001</c:v>
                </c:pt>
                <c:pt idx="20">
                  <c:v>163.89</c:v>
                </c:pt>
                <c:pt idx="21">
                  <c:v>165.96</c:v>
                </c:pt>
                <c:pt idx="22">
                  <c:v>165.58</c:v>
                </c:pt>
                <c:pt idx="23">
                  <c:v>166.11</c:v>
                </c:pt>
                <c:pt idx="24">
                  <c:v>166.28</c:v>
                </c:pt>
                <c:pt idx="25">
                  <c:v>167.5</c:v>
                </c:pt>
                <c:pt idx="26">
                  <c:v>169.52</c:v>
                </c:pt>
                <c:pt idx="27">
                  <c:v>169.89</c:v>
                </c:pt>
                <c:pt idx="28">
                  <c:v>170.95</c:v>
                </c:pt>
                <c:pt idx="29">
                  <c:v>173.64</c:v>
                </c:pt>
                <c:pt idx="30">
                  <c:v>173.65</c:v>
                </c:pt>
                <c:pt idx="31">
                  <c:v>173.37</c:v>
                </c:pt>
                <c:pt idx="32">
                  <c:v>174.52</c:v>
                </c:pt>
                <c:pt idx="33">
                  <c:v>172.58</c:v>
                </c:pt>
                <c:pt idx="34">
                  <c:v>172.77</c:v>
                </c:pt>
                <c:pt idx="35">
                  <c:v>172.84</c:v>
                </c:pt>
              </c:numCache>
            </c:numRef>
          </c:val>
          <c:smooth val="0"/>
        </c:ser>
        <c:ser>
          <c:idx val="1"/>
          <c:order val="1"/>
          <c:tx>
            <c:strRef>
              <c:f>'DB Q'!$P$2</c:f>
              <c:strCache>
                <c:ptCount val="1"/>
                <c:pt idx="0">
                  <c:v>Amortecimento Exponencial</c:v>
                </c:pt>
              </c:strCache>
            </c:strRef>
          </c:tx>
          <c:spPr>
            <a:ln w="38100" cap="rnd">
              <a:solidFill>
                <a:schemeClr val="accent2"/>
              </a:solidFill>
              <a:round/>
            </a:ln>
            <a:effectLst/>
          </c:spPr>
          <c:marker>
            <c:symbol val="none"/>
          </c:marker>
          <c:dPt>
            <c:idx val="20"/>
            <c:bubble3D val="0"/>
            <c:spPr>
              <a:ln w="38100" cap="rnd">
                <a:solidFill>
                  <a:schemeClr val="accent2"/>
                </a:solidFill>
                <a:prstDash val="sysDash"/>
                <a:round/>
              </a:ln>
              <a:effectLst/>
            </c:spPr>
          </c:dPt>
          <c:dPt>
            <c:idx val="21"/>
            <c:bubble3D val="0"/>
            <c:spPr>
              <a:ln w="38100" cap="rnd">
                <a:solidFill>
                  <a:schemeClr val="accent2"/>
                </a:solidFill>
                <a:prstDash val="sysDash"/>
                <a:round/>
              </a:ln>
              <a:effectLst/>
            </c:spPr>
          </c:dPt>
          <c:dPt>
            <c:idx val="22"/>
            <c:bubble3D val="0"/>
            <c:spPr>
              <a:ln w="38100" cap="rnd">
                <a:solidFill>
                  <a:schemeClr val="accent2"/>
                </a:solidFill>
                <a:prstDash val="sysDash"/>
                <a:round/>
              </a:ln>
              <a:effectLst/>
            </c:spPr>
          </c:dPt>
          <c:dPt>
            <c:idx val="23"/>
            <c:bubble3D val="0"/>
            <c:spPr>
              <a:ln w="38100" cap="rnd">
                <a:solidFill>
                  <a:schemeClr val="accent2"/>
                </a:solidFill>
                <a:prstDash val="sysDash"/>
                <a:round/>
              </a:ln>
              <a:effectLst/>
            </c:spPr>
          </c:dPt>
          <c:dPt>
            <c:idx val="24"/>
            <c:bubble3D val="0"/>
            <c:spPr>
              <a:ln w="38100" cap="rnd">
                <a:solidFill>
                  <a:schemeClr val="accent2"/>
                </a:solidFill>
                <a:prstDash val="sysDash"/>
                <a:round/>
              </a:ln>
              <a:effectLst/>
            </c:spPr>
          </c:dPt>
          <c:dPt>
            <c:idx val="25"/>
            <c:bubble3D val="0"/>
            <c:spPr>
              <a:ln w="38100" cap="rnd">
                <a:solidFill>
                  <a:schemeClr val="accent2"/>
                </a:solidFill>
                <a:prstDash val="sysDash"/>
                <a:round/>
              </a:ln>
              <a:effectLst/>
            </c:spPr>
          </c:dPt>
          <c:dPt>
            <c:idx val="26"/>
            <c:bubble3D val="0"/>
            <c:spPr>
              <a:ln w="38100" cap="rnd">
                <a:solidFill>
                  <a:schemeClr val="accent2"/>
                </a:solidFill>
                <a:prstDash val="sysDash"/>
                <a:round/>
              </a:ln>
              <a:effectLst/>
            </c:spPr>
          </c:dPt>
          <c:dPt>
            <c:idx val="27"/>
            <c:bubble3D val="0"/>
            <c:spPr>
              <a:ln w="38100" cap="rnd">
                <a:solidFill>
                  <a:schemeClr val="accent2"/>
                </a:solidFill>
                <a:prstDash val="sysDash"/>
                <a:round/>
              </a:ln>
              <a:effectLst/>
            </c:spPr>
          </c:dPt>
          <c:dPt>
            <c:idx val="28"/>
            <c:bubble3D val="0"/>
            <c:spPr>
              <a:ln w="38100" cap="rnd">
                <a:solidFill>
                  <a:schemeClr val="accent2"/>
                </a:solidFill>
                <a:prstDash val="sysDash"/>
                <a:round/>
              </a:ln>
              <a:effectLst/>
            </c:spPr>
          </c:dPt>
          <c:dPt>
            <c:idx val="29"/>
            <c:bubble3D val="0"/>
            <c:spPr>
              <a:ln w="38100" cap="rnd">
                <a:solidFill>
                  <a:schemeClr val="accent2"/>
                </a:solidFill>
                <a:prstDash val="sysDash"/>
                <a:round/>
              </a:ln>
              <a:effectLst/>
            </c:spPr>
          </c:dPt>
          <c:dPt>
            <c:idx val="30"/>
            <c:bubble3D val="0"/>
            <c:spPr>
              <a:ln w="38100" cap="rnd">
                <a:solidFill>
                  <a:schemeClr val="accent2"/>
                </a:solidFill>
                <a:prstDash val="sysDash"/>
                <a:round/>
              </a:ln>
              <a:effectLst/>
            </c:spPr>
          </c:dPt>
          <c:dPt>
            <c:idx val="31"/>
            <c:bubble3D val="0"/>
            <c:spPr>
              <a:ln w="38100" cap="rnd">
                <a:solidFill>
                  <a:schemeClr val="accent2"/>
                </a:solidFill>
                <a:prstDash val="sysDash"/>
                <a:round/>
              </a:ln>
              <a:effectLst/>
            </c:spPr>
          </c:dPt>
          <c:dPt>
            <c:idx val="32"/>
            <c:bubble3D val="0"/>
            <c:spPr>
              <a:ln w="38100" cap="rnd">
                <a:solidFill>
                  <a:schemeClr val="accent2"/>
                </a:solidFill>
                <a:prstDash val="sysDash"/>
                <a:round/>
              </a:ln>
              <a:effectLst/>
            </c:spPr>
          </c:dPt>
          <c:dPt>
            <c:idx val="33"/>
            <c:bubble3D val="0"/>
            <c:spPr>
              <a:ln w="38100" cap="rnd">
                <a:solidFill>
                  <a:schemeClr val="accent2"/>
                </a:solidFill>
                <a:prstDash val="sysDash"/>
                <a:round/>
              </a:ln>
              <a:effectLst/>
            </c:spPr>
          </c:dPt>
          <c:dPt>
            <c:idx val="34"/>
            <c:bubble3D val="0"/>
            <c:spPr>
              <a:ln w="38100" cap="rnd">
                <a:solidFill>
                  <a:schemeClr val="accent2"/>
                </a:solidFill>
                <a:prstDash val="sysDash"/>
                <a:round/>
              </a:ln>
              <a:effectLst/>
            </c:spPr>
          </c:dPt>
          <c:dPt>
            <c:idx val="35"/>
            <c:bubble3D val="0"/>
            <c:spPr>
              <a:ln w="38100" cap="rnd">
                <a:solidFill>
                  <a:schemeClr val="accent2"/>
                </a:solidFill>
                <a:prstDash val="sysDash"/>
                <a:round/>
              </a:ln>
              <a:effectLst/>
            </c:spPr>
          </c:dPt>
          <c:dPt>
            <c:idx val="44"/>
            <c:bubble3D val="0"/>
            <c:spPr>
              <a:ln w="38100" cap="rnd">
                <a:solidFill>
                  <a:schemeClr val="accent2"/>
                </a:solidFill>
                <a:prstDash val="sysDash"/>
                <a:round/>
              </a:ln>
              <a:effectLst/>
            </c:spPr>
          </c:dPt>
          <c:dPt>
            <c:idx val="45"/>
            <c:bubble3D val="0"/>
            <c:spPr>
              <a:ln w="38100" cap="rnd">
                <a:solidFill>
                  <a:schemeClr val="accent2"/>
                </a:solidFill>
                <a:prstDash val="sysDash"/>
                <a:round/>
              </a:ln>
              <a:effectLst/>
            </c:spPr>
          </c:dPt>
          <c:dPt>
            <c:idx val="46"/>
            <c:bubble3D val="0"/>
            <c:spPr>
              <a:ln w="38100" cap="rnd">
                <a:solidFill>
                  <a:schemeClr val="accent2"/>
                </a:solidFill>
                <a:prstDash val="sysDash"/>
                <a:round/>
              </a:ln>
              <a:effectLst/>
            </c:spPr>
          </c:dPt>
          <c:dPt>
            <c:idx val="47"/>
            <c:bubble3D val="0"/>
            <c:spPr>
              <a:ln w="38100" cap="rnd">
                <a:solidFill>
                  <a:schemeClr val="accent2"/>
                </a:solidFill>
                <a:prstDash val="sysDash"/>
                <a:round/>
              </a:ln>
              <a:effectLst/>
            </c:spPr>
          </c:dPt>
          <c:dPt>
            <c:idx val="48"/>
            <c:bubble3D val="0"/>
            <c:spPr>
              <a:ln w="38100" cap="rnd">
                <a:solidFill>
                  <a:schemeClr val="accent2"/>
                </a:solidFill>
                <a:prstDash val="sysDash"/>
                <a:round/>
              </a:ln>
              <a:effectLst/>
            </c:spPr>
          </c:dPt>
          <c:dPt>
            <c:idx val="49"/>
            <c:bubble3D val="0"/>
            <c:spPr>
              <a:ln w="38100" cap="rnd">
                <a:solidFill>
                  <a:schemeClr val="accent2"/>
                </a:solidFill>
                <a:prstDash val="sysDash"/>
                <a:round/>
              </a:ln>
              <a:effectLst/>
            </c:spPr>
          </c:dPt>
          <c:dPt>
            <c:idx val="50"/>
            <c:bubble3D val="0"/>
            <c:spPr>
              <a:ln w="38100" cap="rnd">
                <a:solidFill>
                  <a:schemeClr val="accent2"/>
                </a:solidFill>
                <a:prstDash val="sysDash"/>
                <a:round/>
              </a:ln>
              <a:effectLst/>
            </c:spPr>
          </c:dPt>
          <c:dPt>
            <c:idx val="51"/>
            <c:bubble3D val="0"/>
            <c:spPr>
              <a:ln w="38100" cap="rnd">
                <a:solidFill>
                  <a:schemeClr val="accent2"/>
                </a:solidFill>
                <a:prstDash val="sysDash"/>
                <a:round/>
              </a:ln>
              <a:effectLst/>
            </c:spPr>
          </c:dPt>
          <c:dPt>
            <c:idx val="52"/>
            <c:bubble3D val="0"/>
            <c:spPr>
              <a:ln w="38100" cap="rnd">
                <a:solidFill>
                  <a:schemeClr val="accent2"/>
                </a:solidFill>
                <a:prstDash val="sysDash"/>
                <a:round/>
              </a:ln>
              <a:effectLst/>
            </c:spPr>
          </c:dPt>
          <c:dPt>
            <c:idx val="53"/>
            <c:bubble3D val="0"/>
            <c:spPr>
              <a:ln w="38100" cap="rnd">
                <a:solidFill>
                  <a:schemeClr val="accent2"/>
                </a:solidFill>
                <a:prstDash val="sysDash"/>
                <a:round/>
              </a:ln>
              <a:effectLst/>
            </c:spPr>
          </c:dPt>
          <c:dPt>
            <c:idx val="54"/>
            <c:bubble3D val="0"/>
            <c:spPr>
              <a:ln w="38100" cap="rnd">
                <a:solidFill>
                  <a:schemeClr val="accent2"/>
                </a:solidFill>
                <a:prstDash val="sysDash"/>
                <a:round/>
              </a:ln>
              <a:effectLst/>
            </c:spPr>
          </c:dPt>
          <c:dPt>
            <c:idx val="55"/>
            <c:bubble3D val="0"/>
            <c:spPr>
              <a:ln w="38100" cap="rnd">
                <a:solidFill>
                  <a:schemeClr val="accent2"/>
                </a:solidFill>
                <a:prstDash val="sysDash"/>
                <a:round/>
              </a:ln>
              <a:effectLst/>
            </c:spPr>
          </c:dPt>
          <c:dPt>
            <c:idx val="56"/>
            <c:bubble3D val="0"/>
            <c:spPr>
              <a:ln w="38100" cap="rnd">
                <a:solidFill>
                  <a:schemeClr val="accent2"/>
                </a:solidFill>
                <a:prstDash val="sysDash"/>
                <a:round/>
              </a:ln>
              <a:effectLst/>
            </c:spPr>
          </c:dPt>
          <c:dPt>
            <c:idx val="57"/>
            <c:bubble3D val="0"/>
            <c:spPr>
              <a:ln w="38100" cap="rnd">
                <a:solidFill>
                  <a:schemeClr val="accent2"/>
                </a:solidFill>
                <a:prstDash val="sysDash"/>
                <a:round/>
              </a:ln>
              <a:effectLst/>
            </c:spPr>
          </c:dPt>
          <c:dPt>
            <c:idx val="58"/>
            <c:bubble3D val="0"/>
            <c:spPr>
              <a:ln w="38100" cap="rnd">
                <a:solidFill>
                  <a:schemeClr val="accent2"/>
                </a:solidFill>
                <a:prstDash val="sysDash"/>
                <a:round/>
              </a:ln>
              <a:effectLst/>
            </c:spPr>
          </c:dPt>
          <c:dPt>
            <c:idx val="59"/>
            <c:bubble3D val="0"/>
            <c:spPr>
              <a:ln w="38100" cap="rnd">
                <a:solidFill>
                  <a:schemeClr val="accent2"/>
                </a:solidFill>
                <a:prstDash val="sysDash"/>
                <a:round/>
              </a:ln>
              <a:effectLst/>
            </c:spPr>
          </c:dPt>
          <c:cat>
            <c:strRef>
              <c:f>'DB Q'!$L$29:$L$64</c:f>
              <c:strCache>
                <c:ptCount val="36"/>
                <c:pt idx="0">
                  <c:v>1T 06</c:v>
                </c:pt>
                <c:pt idx="1">
                  <c:v>2T 06</c:v>
                </c:pt>
                <c:pt idx="2">
                  <c:v>3T 06</c:v>
                </c:pt>
                <c:pt idx="3">
                  <c:v>4T 06</c:v>
                </c:pt>
                <c:pt idx="4">
                  <c:v>1T 07</c:v>
                </c:pt>
                <c:pt idx="5">
                  <c:v>2T 07</c:v>
                </c:pt>
                <c:pt idx="6">
                  <c:v>3T 07</c:v>
                </c:pt>
                <c:pt idx="7">
                  <c:v>4T 07</c:v>
                </c:pt>
                <c:pt idx="8">
                  <c:v>1T 08</c:v>
                </c:pt>
                <c:pt idx="9">
                  <c:v>2T 08</c:v>
                </c:pt>
                <c:pt idx="10">
                  <c:v>3T 08</c:v>
                </c:pt>
                <c:pt idx="11">
                  <c:v>4T 08</c:v>
                </c:pt>
                <c:pt idx="12">
                  <c:v>1T 09</c:v>
                </c:pt>
                <c:pt idx="13">
                  <c:v>2T 09</c:v>
                </c:pt>
                <c:pt idx="14">
                  <c:v>3T 09</c:v>
                </c:pt>
                <c:pt idx="15">
                  <c:v>4T 09</c:v>
                </c:pt>
                <c:pt idx="16">
                  <c:v>1T 10</c:v>
                </c:pt>
                <c:pt idx="17">
                  <c:v>2T 10</c:v>
                </c:pt>
                <c:pt idx="18">
                  <c:v>3T 10</c:v>
                </c:pt>
                <c:pt idx="19">
                  <c:v>4T 10</c:v>
                </c:pt>
                <c:pt idx="20">
                  <c:v>1T 11</c:v>
                </c:pt>
                <c:pt idx="21">
                  <c:v>2T 11</c:v>
                </c:pt>
                <c:pt idx="22">
                  <c:v>3T 11</c:v>
                </c:pt>
                <c:pt idx="23">
                  <c:v>4T 11</c:v>
                </c:pt>
                <c:pt idx="24">
                  <c:v>1T 12</c:v>
                </c:pt>
                <c:pt idx="25">
                  <c:v>2T 12</c:v>
                </c:pt>
                <c:pt idx="26">
                  <c:v>3T 12</c:v>
                </c:pt>
                <c:pt idx="27">
                  <c:v>4T 12</c:v>
                </c:pt>
                <c:pt idx="28">
                  <c:v>1T 13</c:v>
                </c:pt>
                <c:pt idx="29">
                  <c:v>2T 13</c:v>
                </c:pt>
                <c:pt idx="30">
                  <c:v>3T 13</c:v>
                </c:pt>
                <c:pt idx="31">
                  <c:v>4T 13</c:v>
                </c:pt>
                <c:pt idx="32">
                  <c:v>1T 14</c:v>
                </c:pt>
                <c:pt idx="33">
                  <c:v>2T 14</c:v>
                </c:pt>
                <c:pt idx="34">
                  <c:v>3T 14</c:v>
                </c:pt>
                <c:pt idx="35">
                  <c:v>4T 14</c:v>
                </c:pt>
              </c:strCache>
            </c:strRef>
          </c:cat>
          <c:val>
            <c:numRef>
              <c:f>'DB Q'!$P$29:$P$64</c:f>
              <c:numCache>
                <c:formatCode>General</c:formatCode>
                <c:ptCount val="36"/>
                <c:pt idx="20" formatCode="0.00">
                  <c:v>163.31158241489982</c:v>
                </c:pt>
                <c:pt idx="21" formatCode="0.00">
                  <c:v>164.58298642924095</c:v>
                </c:pt>
                <c:pt idx="22" formatCode="0.00">
                  <c:v>165.86428850557979</c:v>
                </c:pt>
                <c:pt idx="23" formatCode="0.00">
                  <c:v>167.15556570174567</c:v>
                </c:pt>
                <c:pt idx="24" formatCode="0.00">
                  <c:v>168.45689567546896</c:v>
                </c:pt>
                <c:pt idx="25" formatCode="0.00">
                  <c:v>169.76835668906298</c:v>
                </c:pt>
                <c:pt idx="26" formatCode="0.00">
                  <c:v>171.09002761411875</c:v>
                </c:pt>
                <c:pt idx="27" formatCode="0.00">
                  <c:v>172.42198793625897</c:v>
                </c:pt>
                <c:pt idx="28" formatCode="0.00">
                  <c:v>173.76431775990835</c:v>
                </c:pt>
                <c:pt idx="29" formatCode="0.00">
                  <c:v>175.11709781312089</c:v>
                </c:pt>
                <c:pt idx="30" formatCode="0.00">
                  <c:v>176.48040945242511</c:v>
                </c:pt>
                <c:pt idx="31" formatCode="0.00">
                  <c:v>177.85433466772517</c:v>
                </c:pt>
                <c:pt idx="32" formatCode="0.00">
                  <c:v>179.23895608722944</c:v>
                </c:pt>
                <c:pt idx="33" formatCode="0.00">
                  <c:v>180.63435698241332</c:v>
                </c:pt>
                <c:pt idx="34" formatCode="0.00">
                  <c:v>182.04062127303911</c:v>
                </c:pt>
                <c:pt idx="35" formatCode="0.00">
                  <c:v>183.45783353218999</c:v>
                </c:pt>
              </c:numCache>
            </c:numRef>
          </c:val>
          <c:smooth val="0"/>
        </c:ser>
        <c:ser>
          <c:idx val="3"/>
          <c:order val="2"/>
          <c:tx>
            <c:strRef>
              <c:f>'DB Q'!$R$2</c:f>
              <c:strCache>
                <c:ptCount val="1"/>
                <c:pt idx="0">
                  <c:v>Filtro HP*</c:v>
                </c:pt>
              </c:strCache>
            </c:strRef>
          </c:tx>
          <c:spPr>
            <a:ln w="38100" cap="rnd">
              <a:solidFill>
                <a:srgbClr val="00B050"/>
              </a:solidFill>
              <a:round/>
            </a:ln>
            <a:effectLst/>
          </c:spPr>
          <c:marker>
            <c:symbol val="none"/>
          </c:marker>
          <c:dPt>
            <c:idx val="20"/>
            <c:bubble3D val="0"/>
            <c:spPr>
              <a:ln w="38100" cap="rnd">
                <a:solidFill>
                  <a:srgbClr val="00B050"/>
                </a:solidFill>
                <a:prstDash val="solid"/>
                <a:round/>
              </a:ln>
              <a:effectLst/>
            </c:spPr>
          </c:dPt>
          <c:dPt>
            <c:idx val="21"/>
            <c:bubble3D val="0"/>
            <c:spPr>
              <a:ln w="38100" cap="rnd">
                <a:solidFill>
                  <a:srgbClr val="00B050"/>
                </a:solidFill>
                <a:prstDash val="sysDash"/>
                <a:round/>
              </a:ln>
              <a:effectLst/>
            </c:spPr>
          </c:dPt>
          <c:dPt>
            <c:idx val="22"/>
            <c:bubble3D val="0"/>
            <c:spPr>
              <a:ln w="38100" cap="rnd">
                <a:solidFill>
                  <a:srgbClr val="00B050"/>
                </a:solidFill>
                <a:prstDash val="sysDash"/>
                <a:round/>
              </a:ln>
              <a:effectLst/>
            </c:spPr>
          </c:dPt>
          <c:dPt>
            <c:idx val="23"/>
            <c:bubble3D val="0"/>
            <c:spPr>
              <a:ln w="38100" cap="rnd">
                <a:solidFill>
                  <a:srgbClr val="00B050"/>
                </a:solidFill>
                <a:prstDash val="sysDash"/>
                <a:round/>
              </a:ln>
              <a:effectLst/>
            </c:spPr>
          </c:dPt>
          <c:dPt>
            <c:idx val="24"/>
            <c:bubble3D val="0"/>
            <c:spPr>
              <a:ln w="38100" cap="rnd">
                <a:solidFill>
                  <a:srgbClr val="00B050"/>
                </a:solidFill>
                <a:prstDash val="sysDash"/>
                <a:round/>
              </a:ln>
              <a:effectLst/>
            </c:spPr>
          </c:dPt>
          <c:dPt>
            <c:idx val="25"/>
            <c:bubble3D val="0"/>
            <c:spPr>
              <a:ln w="38100" cap="rnd">
                <a:solidFill>
                  <a:srgbClr val="00B050"/>
                </a:solidFill>
                <a:prstDash val="sysDash"/>
                <a:round/>
              </a:ln>
              <a:effectLst/>
            </c:spPr>
          </c:dPt>
          <c:dPt>
            <c:idx val="26"/>
            <c:bubble3D val="0"/>
            <c:spPr>
              <a:ln w="38100" cap="rnd">
                <a:solidFill>
                  <a:srgbClr val="00B050"/>
                </a:solidFill>
                <a:prstDash val="sysDash"/>
                <a:round/>
              </a:ln>
              <a:effectLst/>
            </c:spPr>
          </c:dPt>
          <c:dPt>
            <c:idx val="27"/>
            <c:bubble3D val="0"/>
            <c:spPr>
              <a:ln w="38100" cap="rnd">
                <a:solidFill>
                  <a:srgbClr val="00B050"/>
                </a:solidFill>
                <a:prstDash val="sysDash"/>
                <a:round/>
              </a:ln>
              <a:effectLst/>
            </c:spPr>
          </c:dPt>
          <c:dPt>
            <c:idx val="28"/>
            <c:bubble3D val="0"/>
            <c:spPr>
              <a:ln w="38100" cap="rnd">
                <a:solidFill>
                  <a:srgbClr val="00B050"/>
                </a:solidFill>
                <a:prstDash val="sysDash"/>
                <a:round/>
              </a:ln>
              <a:effectLst/>
            </c:spPr>
          </c:dPt>
          <c:dPt>
            <c:idx val="29"/>
            <c:bubble3D val="0"/>
            <c:spPr>
              <a:ln w="38100" cap="rnd">
                <a:solidFill>
                  <a:srgbClr val="00B050"/>
                </a:solidFill>
                <a:prstDash val="sysDash"/>
                <a:round/>
              </a:ln>
              <a:effectLst/>
            </c:spPr>
          </c:dPt>
          <c:dPt>
            <c:idx val="30"/>
            <c:bubble3D val="0"/>
            <c:spPr>
              <a:ln w="38100" cap="rnd">
                <a:solidFill>
                  <a:srgbClr val="00B050"/>
                </a:solidFill>
                <a:prstDash val="sysDash"/>
                <a:round/>
              </a:ln>
              <a:effectLst/>
            </c:spPr>
          </c:dPt>
          <c:dPt>
            <c:idx val="31"/>
            <c:bubble3D val="0"/>
            <c:spPr>
              <a:ln w="38100" cap="rnd">
                <a:solidFill>
                  <a:srgbClr val="00B050"/>
                </a:solidFill>
                <a:prstDash val="sysDash"/>
                <a:round/>
              </a:ln>
              <a:effectLst/>
            </c:spPr>
          </c:dPt>
          <c:dPt>
            <c:idx val="32"/>
            <c:bubble3D val="0"/>
            <c:spPr>
              <a:ln w="38100" cap="rnd">
                <a:solidFill>
                  <a:srgbClr val="00B050"/>
                </a:solidFill>
                <a:prstDash val="sysDash"/>
                <a:round/>
              </a:ln>
              <a:effectLst/>
            </c:spPr>
          </c:dPt>
          <c:dPt>
            <c:idx val="33"/>
            <c:bubble3D val="0"/>
            <c:spPr>
              <a:ln w="38100" cap="rnd">
                <a:solidFill>
                  <a:srgbClr val="00B050"/>
                </a:solidFill>
                <a:prstDash val="sysDash"/>
                <a:round/>
              </a:ln>
              <a:effectLst/>
            </c:spPr>
          </c:dPt>
          <c:dPt>
            <c:idx val="34"/>
            <c:bubble3D val="0"/>
            <c:spPr>
              <a:ln w="38100" cap="rnd">
                <a:solidFill>
                  <a:srgbClr val="00B050"/>
                </a:solidFill>
                <a:prstDash val="sysDash"/>
                <a:round/>
              </a:ln>
              <a:effectLst/>
            </c:spPr>
          </c:dPt>
          <c:dPt>
            <c:idx val="35"/>
            <c:bubble3D val="0"/>
            <c:spPr>
              <a:ln w="38100" cap="rnd">
                <a:solidFill>
                  <a:srgbClr val="00B050"/>
                </a:solidFill>
                <a:prstDash val="sysDash"/>
                <a:round/>
              </a:ln>
              <a:effectLst/>
            </c:spPr>
          </c:dPt>
          <c:dPt>
            <c:idx val="43"/>
            <c:bubble3D val="0"/>
            <c:spPr>
              <a:ln w="38100" cap="rnd">
                <a:solidFill>
                  <a:srgbClr val="00B050"/>
                </a:solidFill>
                <a:prstDash val="sysDash"/>
                <a:round/>
              </a:ln>
              <a:effectLst/>
            </c:spPr>
          </c:dPt>
          <c:dPt>
            <c:idx val="44"/>
            <c:bubble3D val="0"/>
            <c:spPr>
              <a:ln w="38100" cap="rnd">
                <a:solidFill>
                  <a:srgbClr val="00B050"/>
                </a:solidFill>
                <a:prstDash val="sysDash"/>
                <a:round/>
              </a:ln>
              <a:effectLst/>
            </c:spPr>
          </c:dPt>
          <c:dPt>
            <c:idx val="45"/>
            <c:bubble3D val="0"/>
            <c:spPr>
              <a:ln w="38100" cap="rnd">
                <a:solidFill>
                  <a:srgbClr val="00B050"/>
                </a:solidFill>
                <a:prstDash val="sysDash"/>
                <a:round/>
              </a:ln>
              <a:effectLst/>
            </c:spPr>
          </c:dPt>
          <c:dPt>
            <c:idx val="46"/>
            <c:bubble3D val="0"/>
            <c:spPr>
              <a:ln w="38100" cap="rnd">
                <a:solidFill>
                  <a:srgbClr val="00B050"/>
                </a:solidFill>
                <a:prstDash val="sysDash"/>
                <a:round/>
              </a:ln>
              <a:effectLst/>
            </c:spPr>
          </c:dPt>
          <c:dPt>
            <c:idx val="47"/>
            <c:bubble3D val="0"/>
            <c:spPr>
              <a:ln w="38100" cap="rnd">
                <a:solidFill>
                  <a:srgbClr val="00B050"/>
                </a:solidFill>
                <a:prstDash val="sysDash"/>
                <a:round/>
              </a:ln>
              <a:effectLst/>
            </c:spPr>
          </c:dPt>
          <c:dPt>
            <c:idx val="48"/>
            <c:bubble3D val="0"/>
            <c:spPr>
              <a:ln w="38100" cap="rnd">
                <a:solidFill>
                  <a:srgbClr val="00B050"/>
                </a:solidFill>
                <a:prstDash val="sysDash"/>
                <a:round/>
              </a:ln>
              <a:effectLst/>
            </c:spPr>
          </c:dPt>
          <c:dPt>
            <c:idx val="49"/>
            <c:bubble3D val="0"/>
            <c:spPr>
              <a:ln w="38100" cap="rnd">
                <a:solidFill>
                  <a:srgbClr val="00B050"/>
                </a:solidFill>
                <a:prstDash val="sysDash"/>
                <a:round/>
              </a:ln>
              <a:effectLst/>
            </c:spPr>
          </c:dPt>
          <c:dPt>
            <c:idx val="50"/>
            <c:bubble3D val="0"/>
            <c:spPr>
              <a:ln w="38100" cap="rnd">
                <a:solidFill>
                  <a:srgbClr val="00B050"/>
                </a:solidFill>
                <a:prstDash val="sysDash"/>
                <a:round/>
              </a:ln>
              <a:effectLst/>
            </c:spPr>
          </c:dPt>
          <c:dPt>
            <c:idx val="51"/>
            <c:bubble3D val="0"/>
            <c:spPr>
              <a:ln w="38100" cap="rnd">
                <a:solidFill>
                  <a:srgbClr val="00B050"/>
                </a:solidFill>
                <a:prstDash val="sysDash"/>
                <a:round/>
              </a:ln>
              <a:effectLst/>
            </c:spPr>
          </c:dPt>
          <c:dPt>
            <c:idx val="52"/>
            <c:bubble3D val="0"/>
            <c:spPr>
              <a:ln w="38100" cap="rnd">
                <a:solidFill>
                  <a:srgbClr val="00B050"/>
                </a:solidFill>
                <a:prstDash val="sysDash"/>
                <a:round/>
              </a:ln>
              <a:effectLst/>
            </c:spPr>
          </c:dPt>
          <c:dPt>
            <c:idx val="53"/>
            <c:bubble3D val="0"/>
            <c:spPr>
              <a:ln w="38100" cap="rnd">
                <a:solidFill>
                  <a:srgbClr val="00B050"/>
                </a:solidFill>
                <a:prstDash val="sysDash"/>
                <a:round/>
              </a:ln>
              <a:effectLst/>
            </c:spPr>
          </c:dPt>
          <c:dPt>
            <c:idx val="54"/>
            <c:bubble3D val="0"/>
            <c:spPr>
              <a:ln w="38100" cap="rnd">
                <a:solidFill>
                  <a:srgbClr val="00B050"/>
                </a:solidFill>
                <a:prstDash val="sysDash"/>
                <a:round/>
              </a:ln>
              <a:effectLst/>
            </c:spPr>
          </c:dPt>
          <c:dPt>
            <c:idx val="55"/>
            <c:bubble3D val="0"/>
            <c:spPr>
              <a:ln w="38100" cap="rnd">
                <a:solidFill>
                  <a:srgbClr val="00B050"/>
                </a:solidFill>
                <a:prstDash val="sysDash"/>
                <a:round/>
              </a:ln>
              <a:effectLst/>
            </c:spPr>
          </c:dPt>
          <c:dPt>
            <c:idx val="56"/>
            <c:bubble3D val="0"/>
            <c:spPr>
              <a:ln w="38100" cap="rnd">
                <a:solidFill>
                  <a:srgbClr val="00B050"/>
                </a:solidFill>
                <a:prstDash val="sysDash"/>
                <a:round/>
              </a:ln>
              <a:effectLst/>
            </c:spPr>
          </c:dPt>
          <c:dPt>
            <c:idx val="57"/>
            <c:bubble3D val="0"/>
            <c:spPr>
              <a:ln w="38100" cap="rnd">
                <a:solidFill>
                  <a:srgbClr val="00B050"/>
                </a:solidFill>
                <a:prstDash val="sysDash"/>
                <a:round/>
              </a:ln>
              <a:effectLst/>
            </c:spPr>
          </c:dPt>
          <c:dPt>
            <c:idx val="58"/>
            <c:bubble3D val="0"/>
            <c:spPr>
              <a:ln w="38100" cap="rnd">
                <a:solidFill>
                  <a:srgbClr val="00B050"/>
                </a:solidFill>
                <a:prstDash val="sysDash"/>
                <a:round/>
              </a:ln>
              <a:effectLst/>
            </c:spPr>
          </c:dPt>
          <c:dPt>
            <c:idx val="59"/>
            <c:bubble3D val="0"/>
            <c:spPr>
              <a:ln w="38100" cap="rnd">
                <a:solidFill>
                  <a:srgbClr val="00B050"/>
                </a:solidFill>
                <a:prstDash val="sysDash"/>
                <a:round/>
              </a:ln>
              <a:effectLst/>
            </c:spPr>
          </c:dPt>
          <c:cat>
            <c:strRef>
              <c:f>'DB Q'!$L$29:$L$64</c:f>
              <c:strCache>
                <c:ptCount val="36"/>
                <c:pt idx="0">
                  <c:v>1T 06</c:v>
                </c:pt>
                <c:pt idx="1">
                  <c:v>2T 06</c:v>
                </c:pt>
                <c:pt idx="2">
                  <c:v>3T 06</c:v>
                </c:pt>
                <c:pt idx="3">
                  <c:v>4T 06</c:v>
                </c:pt>
                <c:pt idx="4">
                  <c:v>1T 07</c:v>
                </c:pt>
                <c:pt idx="5">
                  <c:v>2T 07</c:v>
                </c:pt>
                <c:pt idx="6">
                  <c:v>3T 07</c:v>
                </c:pt>
                <c:pt idx="7">
                  <c:v>4T 07</c:v>
                </c:pt>
                <c:pt idx="8">
                  <c:v>1T 08</c:v>
                </c:pt>
                <c:pt idx="9">
                  <c:v>2T 08</c:v>
                </c:pt>
                <c:pt idx="10">
                  <c:v>3T 08</c:v>
                </c:pt>
                <c:pt idx="11">
                  <c:v>4T 08</c:v>
                </c:pt>
                <c:pt idx="12">
                  <c:v>1T 09</c:v>
                </c:pt>
                <c:pt idx="13">
                  <c:v>2T 09</c:v>
                </c:pt>
                <c:pt idx="14">
                  <c:v>3T 09</c:v>
                </c:pt>
                <c:pt idx="15">
                  <c:v>4T 09</c:v>
                </c:pt>
                <c:pt idx="16">
                  <c:v>1T 10</c:v>
                </c:pt>
                <c:pt idx="17">
                  <c:v>2T 10</c:v>
                </c:pt>
                <c:pt idx="18">
                  <c:v>3T 10</c:v>
                </c:pt>
                <c:pt idx="19">
                  <c:v>4T 10</c:v>
                </c:pt>
                <c:pt idx="20">
                  <c:v>1T 11</c:v>
                </c:pt>
                <c:pt idx="21">
                  <c:v>2T 11</c:v>
                </c:pt>
                <c:pt idx="22">
                  <c:v>3T 11</c:v>
                </c:pt>
                <c:pt idx="23">
                  <c:v>4T 11</c:v>
                </c:pt>
                <c:pt idx="24">
                  <c:v>1T 12</c:v>
                </c:pt>
                <c:pt idx="25">
                  <c:v>2T 12</c:v>
                </c:pt>
                <c:pt idx="26">
                  <c:v>3T 12</c:v>
                </c:pt>
                <c:pt idx="27">
                  <c:v>4T 12</c:v>
                </c:pt>
                <c:pt idx="28">
                  <c:v>1T 13</c:v>
                </c:pt>
                <c:pt idx="29">
                  <c:v>2T 13</c:v>
                </c:pt>
                <c:pt idx="30">
                  <c:v>3T 13</c:v>
                </c:pt>
                <c:pt idx="31">
                  <c:v>4T 13</c:v>
                </c:pt>
                <c:pt idx="32">
                  <c:v>1T 14</c:v>
                </c:pt>
                <c:pt idx="33">
                  <c:v>2T 14</c:v>
                </c:pt>
                <c:pt idx="34">
                  <c:v>3T 14</c:v>
                </c:pt>
                <c:pt idx="35">
                  <c:v>4T 14</c:v>
                </c:pt>
              </c:strCache>
            </c:strRef>
          </c:cat>
          <c:val>
            <c:numRef>
              <c:f>'DB Q'!$R$29:$R$64</c:f>
              <c:numCache>
                <c:formatCode>0.00</c:formatCode>
                <c:ptCount val="36"/>
                <c:pt idx="0">
                  <c:v>131.85796058341936</c:v>
                </c:pt>
                <c:pt idx="1">
                  <c:v>133.14833369026871</c:v>
                </c:pt>
                <c:pt idx="2">
                  <c:v>134.46313321001901</c:v>
                </c:pt>
                <c:pt idx="3">
                  <c:v>135.80221941297572</c:v>
                </c:pt>
                <c:pt idx="4">
                  <c:v>137.16547105783258</c:v>
                </c:pt>
                <c:pt idx="5">
                  <c:v>138.55278450638517</c:v>
                </c:pt>
                <c:pt idx="6">
                  <c:v>139.96407289949047</c:v>
                </c:pt>
                <c:pt idx="7">
                  <c:v>141.39926538943459</c:v>
                </c:pt>
                <c:pt idx="8">
                  <c:v>142.85830642435087</c:v>
                </c:pt>
                <c:pt idx="9">
                  <c:v>144.34115508070317</c:v>
                </c:pt>
                <c:pt idx="10">
                  <c:v>145.84778444017809</c:v>
                </c:pt>
                <c:pt idx="11">
                  <c:v>147.37818100770207</c:v>
                </c:pt>
                <c:pt idx="12">
                  <c:v>148.93234416750778</c:v>
                </c:pt>
                <c:pt idx="13">
                  <c:v>150.51028567451664</c:v>
                </c:pt>
                <c:pt idx="14">
                  <c:v>152.11202917846975</c:v>
                </c:pt>
                <c:pt idx="15">
                  <c:v>153.73760977850287</c:v>
                </c:pt>
                <c:pt idx="16">
                  <c:v>155.38707360601569</c:v>
                </c:pt>
                <c:pt idx="17">
                  <c:v>157.06047743389703</c:v>
                </c:pt>
                <c:pt idx="18">
                  <c:v>158.75788831029385</c:v>
                </c:pt>
                <c:pt idx="19">
                  <c:v>160.47938321527798</c:v>
                </c:pt>
                <c:pt idx="20">
                  <c:v>162.22504873889244</c:v>
                </c:pt>
                <c:pt idx="21">
                  <c:v>163.99498077917241</c:v>
                </c:pt>
                <c:pt idx="22">
                  <c:v>165.78928425885678</c:v>
                </c:pt>
                <c:pt idx="23">
                  <c:v>167.6080728595953</c:v>
                </c:pt>
                <c:pt idx="24">
                  <c:v>169.45146877255152</c:v>
                </c:pt>
                <c:pt idx="25">
                  <c:v>171.31960246439024</c:v>
                </c:pt>
                <c:pt idx="26">
                  <c:v>173.21261245770944</c:v>
                </c:pt>
                <c:pt idx="27">
                  <c:v>175.13064512504675</c:v>
                </c:pt>
                <c:pt idx="28">
                  <c:v>177.07385449564291</c:v>
                </c:pt>
                <c:pt idx="29">
                  <c:v>179.04240207425133</c:v>
                </c:pt>
                <c:pt idx="30">
                  <c:v>181.03645667124579</c:v>
                </c:pt>
                <c:pt idx="31">
                  <c:v>183.0561942434463</c:v>
                </c:pt>
                <c:pt idx="32">
                  <c:v>185.10179774499969</c:v>
                </c:pt>
                <c:pt idx="33">
                  <c:v>187.17345698782029</c:v>
                </c:pt>
                <c:pt idx="34">
                  <c:v>189.27136851102509</c:v>
                </c:pt>
                <c:pt idx="35">
                  <c:v>191.39573545890255</c:v>
                </c:pt>
              </c:numCache>
            </c:numRef>
          </c:val>
          <c:smooth val="0"/>
        </c:ser>
        <c:dLbls>
          <c:showLegendKey val="0"/>
          <c:showVal val="0"/>
          <c:showCatName val="0"/>
          <c:showSerName val="0"/>
          <c:showPercent val="0"/>
          <c:showBubbleSize val="0"/>
        </c:dLbls>
        <c:smooth val="0"/>
        <c:axId val="251368320"/>
        <c:axId val="251364008"/>
      </c:lineChart>
      <c:catAx>
        <c:axId val="251368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vert="horz" wrap="square" anchor="ctr" anchorCtr="1"/>
          <a:lstStyle/>
          <a:p>
            <a:pPr>
              <a:defRPr sz="1400" b="1" i="0" u="none" strike="noStrike" kern="1200" baseline="0">
                <a:solidFill>
                  <a:schemeClr val="tx2">
                    <a:lumMod val="75000"/>
                  </a:schemeClr>
                </a:solidFill>
                <a:latin typeface="+mn-lt"/>
                <a:ea typeface="+mn-ea"/>
                <a:cs typeface="+mn-cs"/>
              </a:defRPr>
            </a:pPr>
            <a:endParaRPr lang="pt-BR"/>
          </a:p>
        </c:txPr>
        <c:crossAx val="251364008"/>
        <c:crosses val="autoZero"/>
        <c:auto val="1"/>
        <c:lblAlgn val="ctr"/>
        <c:lblOffset val="100"/>
        <c:noMultiLvlLbl val="0"/>
      </c:catAx>
      <c:valAx>
        <c:axId val="251364008"/>
        <c:scaling>
          <c:orientation val="minMax"/>
          <c:min val="130"/>
        </c:scaling>
        <c:delete val="0"/>
        <c:axPos val="l"/>
        <c:majorGridlines>
          <c:spPr>
            <a:ln w="9525" cap="flat" cmpd="sng" algn="ct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dash"/>
              <a:round/>
            </a:ln>
            <a:effectLst/>
          </c:spPr>
        </c:majorGridlines>
        <c:title>
          <c:tx>
            <c:rich>
              <a:bodyPr rot="-5400000" vert="horz"/>
              <a:lstStyle/>
              <a:p>
                <a:pPr>
                  <a:defRPr sz="1400" b="0">
                    <a:solidFill>
                      <a:schemeClr val="tx2">
                        <a:lumMod val="75000"/>
                      </a:schemeClr>
                    </a:solidFill>
                  </a:defRPr>
                </a:pPr>
                <a:r>
                  <a:rPr lang="en-US" sz="1400" b="0">
                    <a:solidFill>
                      <a:schemeClr val="tx2">
                        <a:lumMod val="75000"/>
                      </a:schemeClr>
                    </a:solidFill>
                  </a:rPr>
                  <a:t>Índice</a:t>
                </a:r>
                <a:r>
                  <a:rPr lang="en-US" sz="1400" b="0" baseline="0">
                    <a:solidFill>
                      <a:schemeClr val="tx2">
                        <a:lumMod val="75000"/>
                      </a:schemeClr>
                    </a:solidFill>
                  </a:rPr>
                  <a:t> (SCN 2010)</a:t>
                </a:r>
                <a:endParaRPr lang="en-US" sz="1400" b="0">
                  <a:solidFill>
                    <a:schemeClr val="tx2">
                      <a:lumMod val="75000"/>
                    </a:schemeClr>
                  </a:solidFill>
                </a:endParaRPr>
              </a:p>
            </c:rich>
          </c:tx>
          <c:layout>
            <c:manualLayout>
              <c:xMode val="edge"/>
              <c:yMode val="edge"/>
              <c:x val="2.0815106445027723E-3"/>
              <c:y val="0.31627797661655932"/>
            </c:manualLayout>
          </c:layout>
          <c:overlay val="0"/>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2">
                    <a:lumMod val="75000"/>
                  </a:schemeClr>
                </a:solidFill>
                <a:latin typeface="+mn-lt"/>
                <a:ea typeface="+mn-ea"/>
                <a:cs typeface="+mn-cs"/>
              </a:defRPr>
            </a:pPr>
            <a:endParaRPr lang="pt-BR"/>
          </a:p>
        </c:txPr>
        <c:crossAx val="251368320"/>
        <c:crosses val="autoZero"/>
        <c:crossBetween val="between"/>
      </c:valAx>
      <c:spPr>
        <a:noFill/>
        <a:ln>
          <a:noFill/>
        </a:ln>
        <a:effectLst/>
      </c:spPr>
    </c:plotArea>
    <c:legend>
      <c:legendPos val="b"/>
      <c:layout>
        <c:manualLayout>
          <c:xMode val="edge"/>
          <c:yMode val="edge"/>
          <c:x val="0.11791476574287445"/>
          <c:y val="0.86670292353137235"/>
          <c:w val="0.76280316662200043"/>
          <c:h val="5.0111709310278307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2">
                  <a:lumMod val="75000"/>
                </a:schemeClr>
              </a:solidFill>
              <a:latin typeface="+mn-lt"/>
              <a:ea typeface="+mn-ea"/>
              <a:cs typeface="+mn-cs"/>
            </a:defRPr>
          </a:pPr>
          <a:endParaRPr lang="pt-BR"/>
        </a:p>
      </c:txPr>
    </c:legend>
    <c:plotVisOnly val="1"/>
    <c:dispBlanksAs val="gap"/>
    <c:showDLblsOverMax val="0"/>
  </c:chart>
  <c:spPr>
    <a:solidFill>
      <a:schemeClr val="bg1"/>
    </a:solidFill>
    <a:ln w="9525" cap="flat" cmpd="sng" algn="ctr">
      <a:noFill/>
      <a:round/>
    </a:ln>
    <a:effectLst/>
  </c:spPr>
  <c:txPr>
    <a:bodyPr/>
    <a:lstStyle/>
    <a:p>
      <a:pPr>
        <a:defRPr/>
      </a:pPr>
      <a:endParaRPr lang="pt-BR"/>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lang="pt-BR" sz="1050" b="1" i="0" u="none" strike="noStrike" kern="1200" baseline="0" noProof="0">
                <a:solidFill>
                  <a:srgbClr val="002060"/>
                </a:solidFill>
                <a:latin typeface="Arial" pitchFamily="34" charset="0"/>
                <a:ea typeface="+mn-ea"/>
                <a:cs typeface="Arial" pitchFamily="34" charset="0"/>
              </a:defRPr>
            </a:pPr>
            <a:r>
              <a:rPr lang="pt-BR" sz="1200" noProof="0" dirty="0" smtClean="0">
                <a:solidFill>
                  <a:srgbClr val="002060"/>
                </a:solidFill>
              </a:rPr>
              <a:t>PEA e População Ocupada</a:t>
            </a:r>
          </a:p>
          <a:p>
            <a:pPr marL="0" marR="0" indent="0" algn="ctr" defTabSz="914400" rtl="0" eaLnBrk="1" fontAlgn="auto" latinLnBrk="0" hangingPunct="1">
              <a:lnSpc>
                <a:spcPct val="100000"/>
              </a:lnSpc>
              <a:spcBef>
                <a:spcPts val="0"/>
              </a:spcBef>
              <a:spcAft>
                <a:spcPts val="0"/>
              </a:spcAft>
              <a:buClrTx/>
              <a:buSzTx/>
              <a:buFontTx/>
              <a:buNone/>
              <a:tabLst/>
              <a:defRPr lang="pt-BR" sz="1050" b="1" i="0" u="none" strike="noStrike" kern="1200" baseline="0" noProof="0">
                <a:solidFill>
                  <a:srgbClr val="002060"/>
                </a:solidFill>
                <a:latin typeface="Arial" pitchFamily="34" charset="0"/>
                <a:ea typeface="+mn-ea"/>
                <a:cs typeface="Arial" pitchFamily="34" charset="0"/>
              </a:defRPr>
            </a:pPr>
            <a:r>
              <a:rPr lang="pt-BR" sz="1400" b="0" noProof="0" dirty="0" smtClean="0">
                <a:solidFill>
                  <a:srgbClr val="002060"/>
                </a:solidFill>
              </a:rPr>
              <a:t>(</a:t>
            </a:r>
            <a:r>
              <a:rPr lang="pt-BR" sz="1200" b="0" noProof="0" dirty="0" smtClean="0">
                <a:solidFill>
                  <a:srgbClr val="002060"/>
                </a:solidFill>
                <a:effectLst/>
              </a:rPr>
              <a:t>Variação Interanual da Média Móvel 3 Meses)</a:t>
            </a:r>
            <a:endParaRPr lang="pt-BR" sz="1400" b="0" noProof="0" dirty="0" smtClean="0">
              <a:solidFill>
                <a:srgbClr val="002060"/>
              </a:solidFill>
              <a:effectLst/>
            </a:endParaRPr>
          </a:p>
          <a:p>
            <a:pPr marL="0" marR="0" indent="0" algn="ctr" defTabSz="914400" rtl="0" eaLnBrk="1" fontAlgn="auto" latinLnBrk="0" hangingPunct="1">
              <a:lnSpc>
                <a:spcPct val="100000"/>
              </a:lnSpc>
              <a:spcBef>
                <a:spcPts val="0"/>
              </a:spcBef>
              <a:spcAft>
                <a:spcPts val="0"/>
              </a:spcAft>
              <a:buClrTx/>
              <a:buSzTx/>
              <a:buFontTx/>
              <a:buNone/>
              <a:tabLst/>
              <a:defRPr lang="pt-BR" sz="1050" b="1" i="0" u="none" strike="noStrike" kern="1200" baseline="0" noProof="0">
                <a:solidFill>
                  <a:srgbClr val="002060"/>
                </a:solidFill>
                <a:latin typeface="Arial" pitchFamily="34" charset="0"/>
                <a:ea typeface="+mn-ea"/>
                <a:cs typeface="Arial" pitchFamily="34" charset="0"/>
              </a:defRPr>
            </a:pPr>
            <a:endParaRPr lang="pt-BR" sz="1050" noProof="0" dirty="0">
              <a:solidFill>
                <a:srgbClr val="002060"/>
              </a:solidFill>
            </a:endParaRPr>
          </a:p>
        </c:rich>
      </c:tx>
      <c:layout>
        <c:manualLayout>
          <c:xMode val="edge"/>
          <c:yMode val="edge"/>
          <c:x val="0.14062446126675579"/>
          <c:y val="0"/>
        </c:manualLayout>
      </c:layout>
      <c:overlay val="0"/>
    </c:title>
    <c:autoTitleDeleted val="0"/>
    <c:plotArea>
      <c:layout>
        <c:manualLayout>
          <c:layoutTarget val="inner"/>
          <c:xMode val="edge"/>
          <c:yMode val="edge"/>
          <c:x val="0.14859691515757509"/>
          <c:y val="0.13808284472099239"/>
          <c:w val="0.84037498919873088"/>
          <c:h val="0.64437969050137733"/>
        </c:manualLayout>
      </c:layout>
      <c:lineChart>
        <c:grouping val="standard"/>
        <c:varyColors val="0"/>
        <c:ser>
          <c:idx val="0"/>
          <c:order val="0"/>
          <c:tx>
            <c:strRef>
              <c:f>Plan1!$B$1</c:f>
              <c:strCache>
                <c:ptCount val="1"/>
                <c:pt idx="0">
                  <c:v>PO</c:v>
                </c:pt>
              </c:strCache>
            </c:strRef>
          </c:tx>
          <c:spPr>
            <a:ln w="50800">
              <a:solidFill>
                <a:schemeClr val="tx2"/>
              </a:solidFill>
            </a:ln>
          </c:spPr>
          <c:marker>
            <c:symbol val="none"/>
          </c:marker>
          <c:cat>
            <c:numRef>
              <c:f>Plan1!$A$2:$A$109</c:f>
              <c:numCache>
                <c:formatCode>mmm\-yy</c:formatCode>
                <c:ptCount val="102"/>
                <c:pt idx="0">
                  <c:v>38899</c:v>
                </c:pt>
                <c:pt idx="1">
                  <c:v>38930</c:v>
                </c:pt>
                <c:pt idx="2">
                  <c:v>38961</c:v>
                </c:pt>
                <c:pt idx="3">
                  <c:v>38991</c:v>
                </c:pt>
                <c:pt idx="4">
                  <c:v>39022</c:v>
                </c:pt>
                <c:pt idx="5">
                  <c:v>39052</c:v>
                </c:pt>
                <c:pt idx="6">
                  <c:v>39083</c:v>
                </c:pt>
                <c:pt idx="7">
                  <c:v>39114</c:v>
                </c:pt>
                <c:pt idx="8">
                  <c:v>39142</c:v>
                </c:pt>
                <c:pt idx="9">
                  <c:v>39173</c:v>
                </c:pt>
                <c:pt idx="10">
                  <c:v>39203</c:v>
                </c:pt>
                <c:pt idx="11">
                  <c:v>39234</c:v>
                </c:pt>
                <c:pt idx="12">
                  <c:v>39264</c:v>
                </c:pt>
                <c:pt idx="13">
                  <c:v>39295</c:v>
                </c:pt>
                <c:pt idx="14">
                  <c:v>39326</c:v>
                </c:pt>
                <c:pt idx="15">
                  <c:v>39356</c:v>
                </c:pt>
                <c:pt idx="16">
                  <c:v>39387</c:v>
                </c:pt>
                <c:pt idx="17">
                  <c:v>39417</c:v>
                </c:pt>
                <c:pt idx="18">
                  <c:v>39448</c:v>
                </c:pt>
                <c:pt idx="19">
                  <c:v>39479</c:v>
                </c:pt>
                <c:pt idx="20">
                  <c:v>39508</c:v>
                </c:pt>
                <c:pt idx="21">
                  <c:v>39539</c:v>
                </c:pt>
                <c:pt idx="22">
                  <c:v>39569</c:v>
                </c:pt>
                <c:pt idx="23">
                  <c:v>39600</c:v>
                </c:pt>
                <c:pt idx="24">
                  <c:v>39630</c:v>
                </c:pt>
                <c:pt idx="25">
                  <c:v>39661</c:v>
                </c:pt>
                <c:pt idx="26">
                  <c:v>39692</c:v>
                </c:pt>
                <c:pt idx="27">
                  <c:v>39722</c:v>
                </c:pt>
                <c:pt idx="28">
                  <c:v>39753</c:v>
                </c:pt>
                <c:pt idx="29">
                  <c:v>39783</c:v>
                </c:pt>
                <c:pt idx="30">
                  <c:v>39814</c:v>
                </c:pt>
                <c:pt idx="31">
                  <c:v>39845</c:v>
                </c:pt>
                <c:pt idx="32">
                  <c:v>39873</c:v>
                </c:pt>
                <c:pt idx="33">
                  <c:v>39904</c:v>
                </c:pt>
                <c:pt idx="34">
                  <c:v>39934</c:v>
                </c:pt>
                <c:pt idx="35">
                  <c:v>39965</c:v>
                </c:pt>
                <c:pt idx="36">
                  <c:v>39995</c:v>
                </c:pt>
                <c:pt idx="37">
                  <c:v>40026</c:v>
                </c:pt>
                <c:pt idx="38">
                  <c:v>40057</c:v>
                </c:pt>
                <c:pt idx="39">
                  <c:v>40087</c:v>
                </c:pt>
                <c:pt idx="40">
                  <c:v>40118</c:v>
                </c:pt>
                <c:pt idx="41">
                  <c:v>40148</c:v>
                </c:pt>
                <c:pt idx="42">
                  <c:v>40179</c:v>
                </c:pt>
                <c:pt idx="43">
                  <c:v>40210</c:v>
                </c:pt>
                <c:pt idx="44">
                  <c:v>40238</c:v>
                </c:pt>
                <c:pt idx="45">
                  <c:v>40269</c:v>
                </c:pt>
                <c:pt idx="46">
                  <c:v>40299</c:v>
                </c:pt>
                <c:pt idx="47">
                  <c:v>40330</c:v>
                </c:pt>
                <c:pt idx="48">
                  <c:v>40360</c:v>
                </c:pt>
                <c:pt idx="49">
                  <c:v>40391</c:v>
                </c:pt>
                <c:pt idx="50">
                  <c:v>40422</c:v>
                </c:pt>
                <c:pt idx="51">
                  <c:v>40452</c:v>
                </c:pt>
                <c:pt idx="52">
                  <c:v>40483</c:v>
                </c:pt>
                <c:pt idx="53">
                  <c:v>40513</c:v>
                </c:pt>
                <c:pt idx="54">
                  <c:v>40544</c:v>
                </c:pt>
                <c:pt idx="55">
                  <c:v>40575</c:v>
                </c:pt>
                <c:pt idx="56">
                  <c:v>40603</c:v>
                </c:pt>
                <c:pt idx="57">
                  <c:v>40634</c:v>
                </c:pt>
                <c:pt idx="58">
                  <c:v>40664</c:v>
                </c:pt>
                <c:pt idx="59">
                  <c:v>40695</c:v>
                </c:pt>
                <c:pt idx="60">
                  <c:v>40725</c:v>
                </c:pt>
                <c:pt idx="61">
                  <c:v>40756</c:v>
                </c:pt>
                <c:pt idx="62">
                  <c:v>40787</c:v>
                </c:pt>
                <c:pt idx="63">
                  <c:v>40817</c:v>
                </c:pt>
                <c:pt idx="64">
                  <c:v>40848</c:v>
                </c:pt>
                <c:pt idx="65">
                  <c:v>40878</c:v>
                </c:pt>
                <c:pt idx="66">
                  <c:v>40909</c:v>
                </c:pt>
                <c:pt idx="67">
                  <c:v>40940</c:v>
                </c:pt>
                <c:pt idx="68">
                  <c:v>40969</c:v>
                </c:pt>
                <c:pt idx="69">
                  <c:v>41000</c:v>
                </c:pt>
                <c:pt idx="70">
                  <c:v>41030</c:v>
                </c:pt>
                <c:pt idx="71">
                  <c:v>41061</c:v>
                </c:pt>
                <c:pt idx="72">
                  <c:v>41091</c:v>
                </c:pt>
                <c:pt idx="73">
                  <c:v>41122</c:v>
                </c:pt>
                <c:pt idx="74">
                  <c:v>41153</c:v>
                </c:pt>
                <c:pt idx="75">
                  <c:v>41183</c:v>
                </c:pt>
                <c:pt idx="76">
                  <c:v>41214</c:v>
                </c:pt>
                <c:pt idx="77">
                  <c:v>41244</c:v>
                </c:pt>
                <c:pt idx="78">
                  <c:v>41275</c:v>
                </c:pt>
                <c:pt idx="79">
                  <c:v>41306</c:v>
                </c:pt>
                <c:pt idx="80">
                  <c:v>41334</c:v>
                </c:pt>
                <c:pt idx="81">
                  <c:v>41365</c:v>
                </c:pt>
                <c:pt idx="82">
                  <c:v>41395</c:v>
                </c:pt>
                <c:pt idx="83">
                  <c:v>41426</c:v>
                </c:pt>
                <c:pt idx="84">
                  <c:v>41456</c:v>
                </c:pt>
                <c:pt idx="85">
                  <c:v>41487</c:v>
                </c:pt>
                <c:pt idx="86">
                  <c:v>41518</c:v>
                </c:pt>
                <c:pt idx="87">
                  <c:v>41548</c:v>
                </c:pt>
                <c:pt idx="88">
                  <c:v>41579</c:v>
                </c:pt>
                <c:pt idx="89">
                  <c:v>41609</c:v>
                </c:pt>
                <c:pt idx="90">
                  <c:v>41640</c:v>
                </c:pt>
                <c:pt idx="91">
                  <c:v>41671</c:v>
                </c:pt>
                <c:pt idx="92">
                  <c:v>41699</c:v>
                </c:pt>
                <c:pt idx="93">
                  <c:v>41730</c:v>
                </c:pt>
                <c:pt idx="94">
                  <c:v>41760</c:v>
                </c:pt>
                <c:pt idx="95">
                  <c:v>41791</c:v>
                </c:pt>
                <c:pt idx="96">
                  <c:v>41821</c:v>
                </c:pt>
                <c:pt idx="97">
                  <c:v>41852</c:v>
                </c:pt>
                <c:pt idx="98">
                  <c:v>41883</c:v>
                </c:pt>
                <c:pt idx="99">
                  <c:v>41913</c:v>
                </c:pt>
                <c:pt idx="100">
                  <c:v>41944</c:v>
                </c:pt>
                <c:pt idx="101">
                  <c:v>41974</c:v>
                </c:pt>
              </c:numCache>
            </c:numRef>
          </c:cat>
          <c:val>
            <c:numRef>
              <c:f>Plan1!$B$2:$B$109</c:f>
              <c:numCache>
                <c:formatCode>General</c:formatCode>
                <c:ptCount val="102"/>
                <c:pt idx="0">
                  <c:v>1.1013929381276322</c:v>
                </c:pt>
                <c:pt idx="1">
                  <c:v>1.7765589602956933</c:v>
                </c:pt>
                <c:pt idx="2">
                  <c:v>2.2910090622136225</c:v>
                </c:pt>
                <c:pt idx="3">
                  <c:v>2.5536589487916261</c:v>
                </c:pt>
                <c:pt idx="4">
                  <c:v>2.6065871893311776</c:v>
                </c:pt>
                <c:pt idx="5">
                  <c:v>2.4203029997648562</c:v>
                </c:pt>
                <c:pt idx="6">
                  <c:v>2.3026205133380273</c:v>
                </c:pt>
                <c:pt idx="7">
                  <c:v>2.1492124056659456</c:v>
                </c:pt>
                <c:pt idx="8">
                  <c:v>2.3649451631523544</c:v>
                </c:pt>
                <c:pt idx="9">
                  <c:v>2.5931790706781754</c:v>
                </c:pt>
                <c:pt idx="10">
                  <c:v>2.6702746860002069</c:v>
                </c:pt>
                <c:pt idx="11">
                  <c:v>2.6613970214065308</c:v>
                </c:pt>
                <c:pt idx="12">
                  <c:v>2.5784583213882328</c:v>
                </c:pt>
                <c:pt idx="13">
                  <c:v>2.6241799437675795</c:v>
                </c:pt>
                <c:pt idx="14">
                  <c:v>2.4387816046187449</c:v>
                </c:pt>
                <c:pt idx="15">
                  <c:v>2.4669995550501866</c:v>
                </c:pt>
                <c:pt idx="16">
                  <c:v>2.6421163187606789</c:v>
                </c:pt>
                <c:pt idx="17">
                  <c:v>2.7452073664704146</c:v>
                </c:pt>
                <c:pt idx="18">
                  <c:v>2.9314568502047056</c:v>
                </c:pt>
                <c:pt idx="19">
                  <c:v>2.9865793997090995</c:v>
                </c:pt>
                <c:pt idx="20">
                  <c:v>3.1561489344058558</c:v>
                </c:pt>
                <c:pt idx="21">
                  <c:v>3.382348059879825</c:v>
                </c:pt>
                <c:pt idx="22">
                  <c:v>3.7197274852056372</c:v>
                </c:pt>
                <c:pt idx="23">
                  <c:v>4.0480478495778627</c:v>
                </c:pt>
                <c:pt idx="24">
                  <c:v>3.9323995528375066</c:v>
                </c:pt>
                <c:pt idx="25">
                  <c:v>3.6073059360730575</c:v>
                </c:pt>
                <c:pt idx="26">
                  <c:v>3.2617497489715763</c:v>
                </c:pt>
                <c:pt idx="27">
                  <c:v>3.26964521213291</c:v>
                </c:pt>
                <c:pt idx="28">
                  <c:v>2.9977936238928082</c:v>
                </c:pt>
                <c:pt idx="29">
                  <c:v>2.9942700269739886</c:v>
                </c:pt>
                <c:pt idx="30">
                  <c:v>2.4214931476216339</c:v>
                </c:pt>
                <c:pt idx="31">
                  <c:v>2.0750750268812901</c:v>
                </c:pt>
                <c:pt idx="32">
                  <c:v>1.3698189652400439</c:v>
                </c:pt>
                <c:pt idx="33">
                  <c:v>0.82996211391510588</c:v>
                </c:pt>
                <c:pt idx="34">
                  <c:v>0.44589346502372784</c:v>
                </c:pt>
                <c:pt idx="35">
                  <c:v>0.11433471487780622</c:v>
                </c:pt>
                <c:pt idx="36">
                  <c:v>0.38595381208479385</c:v>
                </c:pt>
                <c:pt idx="37">
                  <c:v>0.61701189951521851</c:v>
                </c:pt>
                <c:pt idx="38">
                  <c:v>0.84065244667503869</c:v>
                </c:pt>
                <c:pt idx="39">
                  <c:v>0.40180031458785237</c:v>
                </c:pt>
                <c:pt idx="40">
                  <c:v>0.32132379193119398</c:v>
                </c:pt>
                <c:pt idx="41">
                  <c:v>0.6105781896511564</c:v>
                </c:pt>
                <c:pt idx="42">
                  <c:v>1.4051339633822879</c:v>
                </c:pt>
                <c:pt idx="43">
                  <c:v>2.33318659203825</c:v>
                </c:pt>
                <c:pt idx="44">
                  <c:v>3.1260904044409177</c:v>
                </c:pt>
                <c:pt idx="45">
                  <c:v>3.8640959098218408</c:v>
                </c:pt>
                <c:pt idx="46">
                  <c:v>4.1304693715194851</c:v>
                </c:pt>
                <c:pt idx="47">
                  <c:v>4.0145927512094559</c:v>
                </c:pt>
                <c:pt idx="48">
                  <c:v>3.6430102105130313</c:v>
                </c:pt>
                <c:pt idx="49">
                  <c:v>3.2992303360240394</c:v>
                </c:pt>
                <c:pt idx="50">
                  <c:v>3.3299116585790767</c:v>
                </c:pt>
                <c:pt idx="51">
                  <c:v>3.5567482045634202</c:v>
                </c:pt>
                <c:pt idx="52">
                  <c:v>3.7089187349136576</c:v>
                </c:pt>
                <c:pt idx="53">
                  <c:v>3.4964496403431911</c:v>
                </c:pt>
                <c:pt idx="54">
                  <c:v>2.9297325561724374</c:v>
                </c:pt>
                <c:pt idx="55">
                  <c:v>2.498156342182889</c:v>
                </c:pt>
                <c:pt idx="56">
                  <c:v>2.340782208824832</c:v>
                </c:pt>
                <c:pt idx="57">
                  <c:v>2.3606597584156175</c:v>
                </c:pt>
                <c:pt idx="58">
                  <c:v>2.4080921675885492</c:v>
                </c:pt>
                <c:pt idx="59">
                  <c:v>2.3743442722947483</c:v>
                </c:pt>
                <c:pt idx="60">
                  <c:v>2.3108732668450482</c:v>
                </c:pt>
                <c:pt idx="61">
                  <c:v>2.204958126997103</c:v>
                </c:pt>
                <c:pt idx="62">
                  <c:v>1.9763083823772787</c:v>
                </c:pt>
                <c:pt idx="63">
                  <c:v>1.7884425271861293</c:v>
                </c:pt>
                <c:pt idx="64">
                  <c:v>1.6978739276389376</c:v>
                </c:pt>
                <c:pt idx="65">
                  <c:v>1.5671275281651464</c:v>
                </c:pt>
                <c:pt idx="66">
                  <c:v>1.7167702605785262</c:v>
                </c:pt>
                <c:pt idx="67">
                  <c:v>1.7147825044218523</c:v>
                </c:pt>
                <c:pt idx="68">
                  <c:v>1.8439204724764346</c:v>
                </c:pt>
                <c:pt idx="69">
                  <c:v>1.7820773930753431</c:v>
                </c:pt>
                <c:pt idx="70">
                  <c:v>1.9650264092387681</c:v>
                </c:pt>
                <c:pt idx="71">
                  <c:v>2.0809437981320622</c:v>
                </c:pt>
                <c:pt idx="72">
                  <c:v>1.9629695672848335</c:v>
                </c:pt>
                <c:pt idx="73">
                  <c:v>1.6239683503978641</c:v>
                </c:pt>
                <c:pt idx="74">
                  <c:v>1.7151291512915279</c:v>
                </c:pt>
                <c:pt idx="75">
                  <c:v>2.2455706633704109</c:v>
                </c:pt>
                <c:pt idx="76">
                  <c:v>2.6847409885128348</c:v>
                </c:pt>
                <c:pt idx="77">
                  <c:v>2.9598804325528194</c:v>
                </c:pt>
                <c:pt idx="78">
                  <c:v>2.8893752662426442</c:v>
                </c:pt>
                <c:pt idx="79">
                  <c:v>2.5008105160776894</c:v>
                </c:pt>
                <c:pt idx="80">
                  <c:v>1.8739855393241855</c:v>
                </c:pt>
                <c:pt idx="81">
                  <c:v>1.2300267780949392</c:v>
                </c:pt>
                <c:pt idx="82">
                  <c:v>0.72579347078534084</c:v>
                </c:pt>
                <c:pt idx="83">
                  <c:v>0.52969502407704816</c:v>
                </c:pt>
                <c:pt idx="84">
                  <c:v>0.73742658524855731</c:v>
                </c:pt>
                <c:pt idx="85">
                  <c:v>1.1022818400524992</c:v>
                </c:pt>
                <c:pt idx="86">
                  <c:v>0.93307406547480376</c:v>
                </c:pt>
                <c:pt idx="87">
                  <c:v>0.31087188048704029</c:v>
                </c:pt>
                <c:pt idx="88">
                  <c:v>-0.32431814610033305</c:v>
                </c:pt>
                <c:pt idx="89">
                  <c:v>-0.51803148037457003</c:v>
                </c:pt>
                <c:pt idx="90">
                  <c:v>-0.43972360230712937</c:v>
                </c:pt>
                <c:pt idx="91">
                  <c:v>-0.19552871828049101</c:v>
                </c:pt>
                <c:pt idx="92">
                  <c:v>-3.9107763615298108E-2</c:v>
                </c:pt>
                <c:pt idx="93">
                  <c:v>5.6684398709339057E-2</c:v>
                </c:pt>
                <c:pt idx="94">
                  <c:v>-3.9224231858792091E-2</c:v>
                </c:pt>
                <c:pt idx="95">
                  <c:v>7.402784027403797E-2</c:v>
                </c:pt>
                <c:pt idx="96">
                  <c:v>-0.23002473850961547</c:v>
                </c:pt>
                <c:pt idx="97">
                  <c:v>-0.26102882854300846</c:v>
                </c:pt>
                <c:pt idx="98">
                  <c:v>-0.50607432966716104</c:v>
                </c:pt>
                <c:pt idx="99">
                  <c:v>-0.25538752905392981</c:v>
                </c:pt>
                <c:pt idx="100">
                  <c:v>-2.8667259123205113E-3</c:v>
                </c:pt>
                <c:pt idx="101">
                  <c:v>-2.4319761952451557E-2</c:v>
                </c:pt>
              </c:numCache>
            </c:numRef>
          </c:val>
          <c:smooth val="0"/>
        </c:ser>
        <c:ser>
          <c:idx val="1"/>
          <c:order val="1"/>
          <c:tx>
            <c:strRef>
              <c:f>Plan1!$C$1</c:f>
              <c:strCache>
                <c:ptCount val="1"/>
                <c:pt idx="0">
                  <c:v>PEA</c:v>
                </c:pt>
              </c:strCache>
            </c:strRef>
          </c:tx>
          <c:spPr>
            <a:ln w="50800">
              <a:solidFill>
                <a:srgbClr val="C00000"/>
              </a:solidFill>
            </a:ln>
          </c:spPr>
          <c:marker>
            <c:symbol val="none"/>
          </c:marker>
          <c:cat>
            <c:numRef>
              <c:f>Plan1!$A$2:$A$109</c:f>
              <c:numCache>
                <c:formatCode>mmm\-yy</c:formatCode>
                <c:ptCount val="102"/>
                <c:pt idx="0">
                  <c:v>38899</c:v>
                </c:pt>
                <c:pt idx="1">
                  <c:v>38930</c:v>
                </c:pt>
                <c:pt idx="2">
                  <c:v>38961</c:v>
                </c:pt>
                <c:pt idx="3">
                  <c:v>38991</c:v>
                </c:pt>
                <c:pt idx="4">
                  <c:v>39022</c:v>
                </c:pt>
                <c:pt idx="5">
                  <c:v>39052</c:v>
                </c:pt>
                <c:pt idx="6">
                  <c:v>39083</c:v>
                </c:pt>
                <c:pt idx="7">
                  <c:v>39114</c:v>
                </c:pt>
                <c:pt idx="8">
                  <c:v>39142</c:v>
                </c:pt>
                <c:pt idx="9">
                  <c:v>39173</c:v>
                </c:pt>
                <c:pt idx="10">
                  <c:v>39203</c:v>
                </c:pt>
                <c:pt idx="11">
                  <c:v>39234</c:v>
                </c:pt>
                <c:pt idx="12">
                  <c:v>39264</c:v>
                </c:pt>
                <c:pt idx="13">
                  <c:v>39295</c:v>
                </c:pt>
                <c:pt idx="14">
                  <c:v>39326</c:v>
                </c:pt>
                <c:pt idx="15">
                  <c:v>39356</c:v>
                </c:pt>
                <c:pt idx="16">
                  <c:v>39387</c:v>
                </c:pt>
                <c:pt idx="17">
                  <c:v>39417</c:v>
                </c:pt>
                <c:pt idx="18">
                  <c:v>39448</c:v>
                </c:pt>
                <c:pt idx="19">
                  <c:v>39479</c:v>
                </c:pt>
                <c:pt idx="20">
                  <c:v>39508</c:v>
                </c:pt>
                <c:pt idx="21">
                  <c:v>39539</c:v>
                </c:pt>
                <c:pt idx="22">
                  <c:v>39569</c:v>
                </c:pt>
                <c:pt idx="23">
                  <c:v>39600</c:v>
                </c:pt>
                <c:pt idx="24">
                  <c:v>39630</c:v>
                </c:pt>
                <c:pt idx="25">
                  <c:v>39661</c:v>
                </c:pt>
                <c:pt idx="26">
                  <c:v>39692</c:v>
                </c:pt>
                <c:pt idx="27">
                  <c:v>39722</c:v>
                </c:pt>
                <c:pt idx="28">
                  <c:v>39753</c:v>
                </c:pt>
                <c:pt idx="29">
                  <c:v>39783</c:v>
                </c:pt>
                <c:pt idx="30">
                  <c:v>39814</c:v>
                </c:pt>
                <c:pt idx="31">
                  <c:v>39845</c:v>
                </c:pt>
                <c:pt idx="32">
                  <c:v>39873</c:v>
                </c:pt>
                <c:pt idx="33">
                  <c:v>39904</c:v>
                </c:pt>
                <c:pt idx="34">
                  <c:v>39934</c:v>
                </c:pt>
                <c:pt idx="35">
                  <c:v>39965</c:v>
                </c:pt>
                <c:pt idx="36">
                  <c:v>39995</c:v>
                </c:pt>
                <c:pt idx="37">
                  <c:v>40026</c:v>
                </c:pt>
                <c:pt idx="38">
                  <c:v>40057</c:v>
                </c:pt>
                <c:pt idx="39">
                  <c:v>40087</c:v>
                </c:pt>
                <c:pt idx="40">
                  <c:v>40118</c:v>
                </c:pt>
                <c:pt idx="41">
                  <c:v>40148</c:v>
                </c:pt>
                <c:pt idx="42">
                  <c:v>40179</c:v>
                </c:pt>
                <c:pt idx="43">
                  <c:v>40210</c:v>
                </c:pt>
                <c:pt idx="44">
                  <c:v>40238</c:v>
                </c:pt>
                <c:pt idx="45">
                  <c:v>40269</c:v>
                </c:pt>
                <c:pt idx="46">
                  <c:v>40299</c:v>
                </c:pt>
                <c:pt idx="47">
                  <c:v>40330</c:v>
                </c:pt>
                <c:pt idx="48">
                  <c:v>40360</c:v>
                </c:pt>
                <c:pt idx="49">
                  <c:v>40391</c:v>
                </c:pt>
                <c:pt idx="50">
                  <c:v>40422</c:v>
                </c:pt>
                <c:pt idx="51">
                  <c:v>40452</c:v>
                </c:pt>
                <c:pt idx="52">
                  <c:v>40483</c:v>
                </c:pt>
                <c:pt idx="53">
                  <c:v>40513</c:v>
                </c:pt>
                <c:pt idx="54">
                  <c:v>40544</c:v>
                </c:pt>
                <c:pt idx="55">
                  <c:v>40575</c:v>
                </c:pt>
                <c:pt idx="56">
                  <c:v>40603</c:v>
                </c:pt>
                <c:pt idx="57">
                  <c:v>40634</c:v>
                </c:pt>
                <c:pt idx="58">
                  <c:v>40664</c:v>
                </c:pt>
                <c:pt idx="59">
                  <c:v>40695</c:v>
                </c:pt>
                <c:pt idx="60">
                  <c:v>40725</c:v>
                </c:pt>
                <c:pt idx="61">
                  <c:v>40756</c:v>
                </c:pt>
                <c:pt idx="62">
                  <c:v>40787</c:v>
                </c:pt>
                <c:pt idx="63">
                  <c:v>40817</c:v>
                </c:pt>
                <c:pt idx="64">
                  <c:v>40848</c:v>
                </c:pt>
                <c:pt idx="65">
                  <c:v>40878</c:v>
                </c:pt>
                <c:pt idx="66">
                  <c:v>40909</c:v>
                </c:pt>
                <c:pt idx="67">
                  <c:v>40940</c:v>
                </c:pt>
                <c:pt idx="68">
                  <c:v>40969</c:v>
                </c:pt>
                <c:pt idx="69">
                  <c:v>41000</c:v>
                </c:pt>
                <c:pt idx="70">
                  <c:v>41030</c:v>
                </c:pt>
                <c:pt idx="71">
                  <c:v>41061</c:v>
                </c:pt>
                <c:pt idx="72">
                  <c:v>41091</c:v>
                </c:pt>
                <c:pt idx="73">
                  <c:v>41122</c:v>
                </c:pt>
                <c:pt idx="74">
                  <c:v>41153</c:v>
                </c:pt>
                <c:pt idx="75">
                  <c:v>41183</c:v>
                </c:pt>
                <c:pt idx="76">
                  <c:v>41214</c:v>
                </c:pt>
                <c:pt idx="77">
                  <c:v>41244</c:v>
                </c:pt>
                <c:pt idx="78">
                  <c:v>41275</c:v>
                </c:pt>
                <c:pt idx="79">
                  <c:v>41306</c:v>
                </c:pt>
                <c:pt idx="80">
                  <c:v>41334</c:v>
                </c:pt>
                <c:pt idx="81">
                  <c:v>41365</c:v>
                </c:pt>
                <c:pt idx="82">
                  <c:v>41395</c:v>
                </c:pt>
                <c:pt idx="83">
                  <c:v>41426</c:v>
                </c:pt>
                <c:pt idx="84">
                  <c:v>41456</c:v>
                </c:pt>
                <c:pt idx="85">
                  <c:v>41487</c:v>
                </c:pt>
                <c:pt idx="86">
                  <c:v>41518</c:v>
                </c:pt>
                <c:pt idx="87">
                  <c:v>41548</c:v>
                </c:pt>
                <c:pt idx="88">
                  <c:v>41579</c:v>
                </c:pt>
                <c:pt idx="89">
                  <c:v>41609</c:v>
                </c:pt>
                <c:pt idx="90">
                  <c:v>41640</c:v>
                </c:pt>
                <c:pt idx="91">
                  <c:v>41671</c:v>
                </c:pt>
                <c:pt idx="92">
                  <c:v>41699</c:v>
                </c:pt>
                <c:pt idx="93">
                  <c:v>41730</c:v>
                </c:pt>
                <c:pt idx="94">
                  <c:v>41760</c:v>
                </c:pt>
                <c:pt idx="95">
                  <c:v>41791</c:v>
                </c:pt>
                <c:pt idx="96">
                  <c:v>41821</c:v>
                </c:pt>
                <c:pt idx="97">
                  <c:v>41852</c:v>
                </c:pt>
                <c:pt idx="98">
                  <c:v>41883</c:v>
                </c:pt>
                <c:pt idx="99">
                  <c:v>41913</c:v>
                </c:pt>
                <c:pt idx="100">
                  <c:v>41944</c:v>
                </c:pt>
                <c:pt idx="101">
                  <c:v>41974</c:v>
                </c:pt>
              </c:numCache>
            </c:numRef>
          </c:cat>
          <c:val>
            <c:numRef>
              <c:f>Plan1!$C$2:$C$109</c:f>
              <c:numCache>
                <c:formatCode>0.00</c:formatCode>
                <c:ptCount val="102"/>
                <c:pt idx="0">
                  <c:v>1.9770879526977092</c:v>
                </c:pt>
                <c:pt idx="1">
                  <c:v>3.1037887202270742</c:v>
                </c:pt>
                <c:pt idx="2">
                  <c:v>3.3502226316597605</c:v>
                </c:pt>
                <c:pt idx="3">
                  <c:v>3.1936188744403626</c:v>
                </c:pt>
                <c:pt idx="4">
                  <c:v>2.7828071510080044</c:v>
                </c:pt>
                <c:pt idx="5">
                  <c:v>2.4748398902104229</c:v>
                </c:pt>
                <c:pt idx="6">
                  <c:v>2.288920828109231</c:v>
                </c:pt>
                <c:pt idx="7">
                  <c:v>2.0744281533912501</c:v>
                </c:pt>
                <c:pt idx="8">
                  <c:v>2.1926605504587249</c:v>
                </c:pt>
                <c:pt idx="9">
                  <c:v>2.3274637670092746</c:v>
                </c:pt>
                <c:pt idx="10">
                  <c:v>2.4735251930295687</c:v>
                </c:pt>
                <c:pt idx="11">
                  <c:v>2.2827161432590781</c:v>
                </c:pt>
                <c:pt idx="12">
                  <c:v>1.8089025789696178</c:v>
                </c:pt>
                <c:pt idx="13">
                  <c:v>1.4752528577413271</c:v>
                </c:pt>
                <c:pt idx="14">
                  <c:v>1.1988946993106708</c:v>
                </c:pt>
                <c:pt idx="15">
                  <c:v>1.2838168006752193</c:v>
                </c:pt>
                <c:pt idx="16">
                  <c:v>1.3648340586789764</c:v>
                </c:pt>
                <c:pt idx="17">
                  <c:v>1.4924928946624449</c:v>
                </c:pt>
                <c:pt idx="18">
                  <c:v>1.6143739069343299</c:v>
                </c:pt>
                <c:pt idx="19">
                  <c:v>1.7155722326454015</c:v>
                </c:pt>
                <c:pt idx="20">
                  <c:v>1.6338989137265392</c:v>
                </c:pt>
                <c:pt idx="21">
                  <c:v>1.7297732937331167</c:v>
                </c:pt>
                <c:pt idx="22">
                  <c:v>1.6648053011689479</c:v>
                </c:pt>
                <c:pt idx="23">
                  <c:v>1.89425478767693</c:v>
                </c:pt>
                <c:pt idx="24">
                  <c:v>1.8835464064307583</c:v>
                </c:pt>
                <c:pt idx="25">
                  <c:v>1.674972722715351</c:v>
                </c:pt>
                <c:pt idx="26">
                  <c:v>1.5208678929520492</c:v>
                </c:pt>
                <c:pt idx="27">
                  <c:v>1.581871345029251</c:v>
                </c:pt>
                <c:pt idx="28">
                  <c:v>1.7874875868917561</c:v>
                </c:pt>
                <c:pt idx="29">
                  <c:v>2.0423423159253051</c:v>
                </c:pt>
                <c:pt idx="30">
                  <c:v>2.0006178378616957</c:v>
                </c:pt>
                <c:pt idx="31">
                  <c:v>1.8209184275764567</c:v>
                </c:pt>
                <c:pt idx="32">
                  <c:v>1.526661366781501</c:v>
                </c:pt>
                <c:pt idx="33">
                  <c:v>1.050438660837405</c:v>
                </c:pt>
                <c:pt idx="34">
                  <c:v>1.0853485272362517</c:v>
                </c:pt>
                <c:pt idx="35">
                  <c:v>0.67707573325550552</c:v>
                </c:pt>
                <c:pt idx="36">
                  <c:v>0.76423663677651632</c:v>
                </c:pt>
                <c:pt idx="37">
                  <c:v>0.83674120479131364</c:v>
                </c:pt>
                <c:pt idx="38">
                  <c:v>0.98908249584266361</c:v>
                </c:pt>
                <c:pt idx="39">
                  <c:v>0.61742609596731057</c:v>
                </c:pt>
                <c:pt idx="40">
                  <c:v>0.27833572453372923</c:v>
                </c:pt>
                <c:pt idx="41">
                  <c:v>0.55029526286296537</c:v>
                </c:pt>
                <c:pt idx="42">
                  <c:v>0.97636250883341713</c:v>
                </c:pt>
                <c:pt idx="43">
                  <c:v>1.5753166574881794</c:v>
                </c:pt>
                <c:pt idx="44">
                  <c:v>1.8198164232994474</c:v>
                </c:pt>
                <c:pt idx="45">
                  <c:v>2.2910072882487809</c:v>
                </c:pt>
                <c:pt idx="46">
                  <c:v>2.4545744341727627</c:v>
                </c:pt>
                <c:pt idx="47">
                  <c:v>2.4697799808679033</c:v>
                </c:pt>
                <c:pt idx="48">
                  <c:v>2.325883763597747</c:v>
                </c:pt>
                <c:pt idx="49">
                  <c:v>1.9989933127202208</c:v>
                </c:pt>
                <c:pt idx="50">
                  <c:v>1.8929251564312022</c:v>
                </c:pt>
                <c:pt idx="51">
                  <c:v>1.9696471227703904</c:v>
                </c:pt>
                <c:pt idx="52">
                  <c:v>2.0259249721006123</c:v>
                </c:pt>
                <c:pt idx="53">
                  <c:v>1.8118944871538423</c:v>
                </c:pt>
                <c:pt idx="54">
                  <c:v>1.352547989031061</c:v>
                </c:pt>
                <c:pt idx="55">
                  <c:v>1.1528199860177724</c:v>
                </c:pt>
                <c:pt idx="56">
                  <c:v>1.1307641915178523</c:v>
                </c:pt>
                <c:pt idx="57">
                  <c:v>1.2802316339275643</c:v>
                </c:pt>
                <c:pt idx="58">
                  <c:v>1.2869830853651676</c:v>
                </c:pt>
                <c:pt idx="59">
                  <c:v>1.3706186879402615</c:v>
                </c:pt>
                <c:pt idx="60">
                  <c:v>1.2805127698324315</c:v>
                </c:pt>
                <c:pt idx="61">
                  <c:v>1.3041945717306991</c:v>
                </c:pt>
                <c:pt idx="62">
                  <c:v>1.2998693104369075</c:v>
                </c:pt>
                <c:pt idx="63">
                  <c:v>1.3242060374817566</c:v>
                </c:pt>
                <c:pt idx="64">
                  <c:v>1.3167858645351194</c:v>
                </c:pt>
                <c:pt idx="65">
                  <c:v>1.0722807017543801</c:v>
                </c:pt>
                <c:pt idx="66">
                  <c:v>1.1428490903710564</c:v>
                </c:pt>
                <c:pt idx="67">
                  <c:v>1.1086505775984801</c:v>
                </c:pt>
                <c:pt idx="68">
                  <c:v>1.3378020616233721</c:v>
                </c:pt>
                <c:pt idx="69">
                  <c:v>1.3299139549875161</c:v>
                </c:pt>
                <c:pt idx="70">
                  <c:v>1.5317378312714514</c:v>
                </c:pt>
                <c:pt idx="71">
                  <c:v>1.6172017804568339</c:v>
                </c:pt>
                <c:pt idx="72">
                  <c:v>1.4120828570632016</c:v>
                </c:pt>
                <c:pt idx="73">
                  <c:v>1.0327070285316653</c:v>
                </c:pt>
                <c:pt idx="74">
                  <c:v>1.0237771550647867</c:v>
                </c:pt>
                <c:pt idx="75">
                  <c:v>1.6267028463838873</c:v>
                </c:pt>
                <c:pt idx="76">
                  <c:v>2.2021066035516013</c:v>
                </c:pt>
                <c:pt idx="77">
                  <c:v>2.6508734412753032</c:v>
                </c:pt>
                <c:pt idx="78">
                  <c:v>2.7098949480313106</c:v>
                </c:pt>
                <c:pt idx="79">
                  <c:v>2.3631823444889344</c:v>
                </c:pt>
                <c:pt idx="80">
                  <c:v>1.5813901781495998</c:v>
                </c:pt>
                <c:pt idx="81">
                  <c:v>0.88234887355305158</c:v>
                </c:pt>
                <c:pt idx="82">
                  <c:v>0.44557519081345198</c:v>
                </c:pt>
                <c:pt idx="83">
                  <c:v>0.48471699667702595</c:v>
                </c:pt>
                <c:pt idx="84">
                  <c:v>0.85497106568983572</c:v>
                </c:pt>
                <c:pt idx="85">
                  <c:v>1.2094996693850613</c:v>
                </c:pt>
                <c:pt idx="86">
                  <c:v>1.0065363067120581</c:v>
                </c:pt>
                <c:pt idx="87">
                  <c:v>0.25201956216709398</c:v>
                </c:pt>
                <c:pt idx="88">
                  <c:v>-0.46722643553629428</c:v>
                </c:pt>
                <c:pt idx="89">
                  <c:v>-0.75619225410223923</c:v>
                </c:pt>
                <c:pt idx="90">
                  <c:v>-0.85188350357437992</c:v>
                </c:pt>
                <c:pt idx="91">
                  <c:v>-0.66914700791801396</c:v>
                </c:pt>
                <c:pt idx="92">
                  <c:v>-0.63885088919288791</c:v>
                </c:pt>
                <c:pt idx="93">
                  <c:v>-0.6498046473370378</c:v>
                </c:pt>
                <c:pt idx="94">
                  <c:v>-0.91047248730129482</c:v>
                </c:pt>
                <c:pt idx="95">
                  <c:v>-0.98388882056327231</c:v>
                </c:pt>
                <c:pt idx="96">
                  <c:v>-1.2061657557957295</c:v>
                </c:pt>
                <c:pt idx="97">
                  <c:v>-1.0126582278481067</c:v>
                </c:pt>
                <c:pt idx="98">
                  <c:v>-1.0440882580855626</c:v>
                </c:pt>
                <c:pt idx="99">
                  <c:v>-0.71475160343517086</c:v>
                </c:pt>
                <c:pt idx="100">
                  <c:v>-0.29117627049458639</c:v>
                </c:pt>
                <c:pt idx="101">
                  <c:v>-0.1281282372825987</c:v>
                </c:pt>
              </c:numCache>
            </c:numRef>
          </c:val>
          <c:smooth val="0"/>
        </c:ser>
        <c:dLbls>
          <c:showLegendKey val="0"/>
          <c:showVal val="0"/>
          <c:showCatName val="0"/>
          <c:showSerName val="0"/>
          <c:showPercent val="0"/>
          <c:showBubbleSize val="0"/>
        </c:dLbls>
        <c:smooth val="0"/>
        <c:axId val="251365576"/>
        <c:axId val="251369496"/>
      </c:lineChart>
      <c:dateAx>
        <c:axId val="251365576"/>
        <c:scaling>
          <c:orientation val="minMax"/>
          <c:min val="40360"/>
        </c:scaling>
        <c:delete val="0"/>
        <c:axPos val="b"/>
        <c:numFmt formatCode="[$-416]mmm\-yy;@" sourceLinked="0"/>
        <c:majorTickMark val="out"/>
        <c:minorTickMark val="none"/>
        <c:tickLblPos val="low"/>
        <c:spPr>
          <a:ln>
            <a:solidFill>
              <a:srgbClr val="002060">
                <a:alpha val="50000"/>
              </a:srgbClr>
            </a:solidFill>
          </a:ln>
        </c:spPr>
        <c:txPr>
          <a:bodyPr rot="-5400000" vert="horz"/>
          <a:lstStyle/>
          <a:p>
            <a:pPr algn="ctr">
              <a:defRPr lang="pt-BR" sz="1050" b="0" i="0" u="none" strike="noStrike" kern="1200" baseline="0">
                <a:solidFill>
                  <a:srgbClr val="193264"/>
                </a:solidFill>
                <a:latin typeface="Arial" pitchFamily="34" charset="0"/>
                <a:ea typeface="+mn-ea"/>
                <a:cs typeface="Arial" pitchFamily="34" charset="0"/>
              </a:defRPr>
            </a:pPr>
            <a:endParaRPr lang="pt-BR"/>
          </a:p>
        </c:txPr>
        <c:crossAx val="251369496"/>
        <c:crossesAt val="0"/>
        <c:auto val="0"/>
        <c:lblOffset val="100"/>
        <c:baseTimeUnit val="months"/>
        <c:majorUnit val="4"/>
        <c:majorTimeUnit val="months"/>
        <c:minorUnit val="9"/>
      </c:dateAx>
      <c:valAx>
        <c:axId val="251369496"/>
        <c:scaling>
          <c:orientation val="minMax"/>
        </c:scaling>
        <c:delete val="0"/>
        <c:axPos val="l"/>
        <c:majorGridlines>
          <c:spPr>
            <a:ln w="0">
              <a:solidFill>
                <a:schemeClr val="bg1">
                  <a:lumMod val="85000"/>
                </a:schemeClr>
              </a:solidFill>
              <a:prstDash val="sysDash"/>
            </a:ln>
          </c:spPr>
        </c:majorGridlines>
        <c:title>
          <c:tx>
            <c:rich>
              <a:bodyPr rot="-5400000" vert="horz"/>
              <a:lstStyle/>
              <a:p>
                <a:pPr>
                  <a:defRPr sz="1100">
                    <a:solidFill>
                      <a:srgbClr val="002060"/>
                    </a:solidFill>
                  </a:defRPr>
                </a:pPr>
                <a:r>
                  <a:rPr lang="pt-BR" sz="1100" dirty="0" smtClean="0">
                    <a:solidFill>
                      <a:srgbClr val="002060"/>
                    </a:solidFill>
                  </a:rPr>
                  <a:t>%</a:t>
                </a:r>
                <a:endParaRPr lang="en-GB" sz="1100" dirty="0">
                  <a:solidFill>
                    <a:srgbClr val="002060"/>
                  </a:solidFill>
                </a:endParaRPr>
              </a:p>
            </c:rich>
          </c:tx>
          <c:layout/>
          <c:overlay val="0"/>
        </c:title>
        <c:numFmt formatCode="0" sourceLinked="0"/>
        <c:majorTickMark val="out"/>
        <c:minorTickMark val="none"/>
        <c:tickLblPos val="nextTo"/>
        <c:spPr>
          <a:ln w="0">
            <a:solidFill>
              <a:schemeClr val="bg1">
                <a:lumMod val="75000"/>
              </a:schemeClr>
            </a:solidFill>
          </a:ln>
        </c:spPr>
        <c:txPr>
          <a:bodyPr/>
          <a:lstStyle/>
          <a:p>
            <a:pPr algn="ctr">
              <a:defRPr lang="pt-BR" sz="1200" b="0" i="0" u="none" strike="noStrike" kern="1200" baseline="0">
                <a:solidFill>
                  <a:srgbClr val="193264"/>
                </a:solidFill>
                <a:latin typeface="Arial" pitchFamily="34" charset="0"/>
                <a:ea typeface="+mn-ea"/>
                <a:cs typeface="Arial" pitchFamily="34" charset="0"/>
              </a:defRPr>
            </a:pPr>
            <a:endParaRPr lang="pt-BR"/>
          </a:p>
        </c:txPr>
        <c:crossAx val="251365576"/>
        <c:crosses val="autoZero"/>
        <c:crossBetween val="between"/>
      </c:valAx>
    </c:plotArea>
    <c:legend>
      <c:legendPos val="b"/>
      <c:layout>
        <c:manualLayout>
          <c:xMode val="edge"/>
          <c:yMode val="edge"/>
          <c:x val="0.32360087562287315"/>
          <c:y val="0.92691977758391142"/>
          <c:w val="0.50957069584860937"/>
          <c:h val="5.5732423173381465E-2"/>
        </c:manualLayout>
      </c:layout>
      <c:overlay val="0"/>
      <c:txPr>
        <a:bodyPr/>
        <a:lstStyle/>
        <a:p>
          <a:pPr algn="ctr">
            <a:defRPr lang="pt-BR" sz="1200" b="1" i="0" u="none" strike="noStrike" kern="1200" baseline="0">
              <a:solidFill>
                <a:srgbClr val="193264"/>
              </a:solidFill>
              <a:latin typeface="Arial" pitchFamily="34" charset="0"/>
              <a:ea typeface="+mn-ea"/>
              <a:cs typeface="Arial" pitchFamily="34" charset="0"/>
            </a:defRPr>
          </a:pPr>
          <a:endParaRPr lang="pt-BR"/>
        </a:p>
      </c:txPr>
    </c:legend>
    <c:plotVisOnly val="1"/>
    <c:dispBlanksAs val="gap"/>
    <c:showDLblsOverMax val="0"/>
  </c:chart>
  <c:txPr>
    <a:bodyPr/>
    <a:lstStyle/>
    <a:p>
      <a:pPr>
        <a:defRPr sz="1600">
          <a:solidFill>
            <a:srgbClr val="003399"/>
          </a:solidFill>
          <a:latin typeface="Arial" pitchFamily="34" charset="0"/>
          <a:cs typeface="Arial" pitchFamily="34" charset="0"/>
        </a:defRPr>
      </a:pPr>
      <a:endParaRPr lang="pt-B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solidFill>
                  <a:schemeClr val="tx2">
                    <a:lumMod val="75000"/>
                  </a:schemeClr>
                </a:solidFill>
              </a:defRPr>
            </a:pPr>
            <a:r>
              <a:rPr lang="pt-BR" sz="1200" b="1" i="0" baseline="0">
                <a:solidFill>
                  <a:schemeClr val="tx2">
                    <a:lumMod val="75000"/>
                  </a:schemeClr>
                </a:solidFill>
                <a:effectLst/>
              </a:rPr>
              <a:t>Taxa de Desemprego e Indicador de Atividade </a:t>
            </a:r>
          </a:p>
          <a:p>
            <a:pPr>
              <a:defRPr sz="1200">
                <a:solidFill>
                  <a:schemeClr val="tx2">
                    <a:lumMod val="75000"/>
                  </a:schemeClr>
                </a:solidFill>
              </a:defRPr>
            </a:pPr>
            <a:r>
              <a:rPr lang="pt-BR" sz="1200" b="1" i="0" baseline="0">
                <a:solidFill>
                  <a:schemeClr val="tx2">
                    <a:lumMod val="75000"/>
                  </a:schemeClr>
                </a:solidFill>
                <a:effectLst/>
              </a:rPr>
              <a:t>do Banco Central (IBC-BR)</a:t>
            </a:r>
            <a:endParaRPr lang="en-GB" sz="1200">
              <a:solidFill>
                <a:schemeClr val="tx2">
                  <a:lumMod val="75000"/>
                </a:schemeClr>
              </a:solidFill>
              <a:effectLst/>
            </a:endParaRPr>
          </a:p>
        </c:rich>
      </c:tx>
      <c:layout>
        <c:manualLayout>
          <c:xMode val="edge"/>
          <c:yMode val="edge"/>
          <c:x val="0.150688644022718"/>
          <c:y val="2.657619473026589E-2"/>
        </c:manualLayout>
      </c:layout>
      <c:overlay val="0"/>
    </c:title>
    <c:autoTitleDeleted val="0"/>
    <c:plotArea>
      <c:layout>
        <c:manualLayout>
          <c:layoutTarget val="inner"/>
          <c:xMode val="edge"/>
          <c:yMode val="edge"/>
          <c:x val="0.12153826342527597"/>
          <c:y val="0.13594189686686259"/>
          <c:w val="0.78775485383778909"/>
          <c:h val="0.64083442783374145"/>
        </c:manualLayout>
      </c:layout>
      <c:lineChart>
        <c:grouping val="standard"/>
        <c:varyColors val="0"/>
        <c:ser>
          <c:idx val="2"/>
          <c:order val="0"/>
          <c:tx>
            <c:strRef>
              <c:f>dados!$W$3</c:f>
              <c:strCache>
                <c:ptCount val="1"/>
                <c:pt idx="0">
                  <c:v>Taxa de Desemprego - Regiões Metropolitanas</c:v>
                </c:pt>
              </c:strCache>
            </c:strRef>
          </c:tx>
          <c:spPr>
            <a:ln w="57150">
              <a:solidFill>
                <a:srgbClr val="0070C0"/>
              </a:solidFill>
              <a:prstDash val="sysDash"/>
            </a:ln>
          </c:spPr>
          <c:marker>
            <c:symbol val="none"/>
          </c:marker>
          <c:cat>
            <c:numRef>
              <c:f>dados!$R$91:$R$114</c:f>
              <c:numCache>
                <c:formatCode>mmm\-yy</c:formatCode>
                <c:ptCount val="24"/>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numCache>
            </c:numRef>
          </c:cat>
          <c:val>
            <c:numRef>
              <c:f>dados!$W$91:$W$114</c:f>
              <c:numCache>
                <c:formatCode>0.00</c:formatCode>
                <c:ptCount val="24"/>
                <c:pt idx="0">
                  <c:v>5.5144101499999998</c:v>
                </c:pt>
                <c:pt idx="1">
                  <c:v>5.4225399809999999</c:v>
                </c:pt>
                <c:pt idx="2">
                  <c:v>5.4160321790000001</c:v>
                </c:pt>
                <c:pt idx="3">
                  <c:v>5.5047679560000002</c:v>
                </c:pt>
                <c:pt idx="4">
                  <c:v>5.4924996310000003</c:v>
                </c:pt>
                <c:pt idx="5">
                  <c:v>5.8019951320000001</c:v>
                </c:pt>
                <c:pt idx="6">
                  <c:v>5.4484762849999999</c:v>
                </c:pt>
                <c:pt idx="7" formatCode="0.0">
                  <c:v>5.228159325</c:v>
                </c:pt>
                <c:pt idx="8" formatCode="General">
                  <c:v>5.3226758099999998</c:v>
                </c:pt>
                <c:pt idx="9" formatCode="General">
                  <c:v>5.268365964</c:v>
                </c:pt>
                <c:pt idx="10" formatCode="General">
                  <c:v>5.0592244749999997</c:v>
                </c:pt>
                <c:pt idx="11" formatCode="General">
                  <c:v>5.1011914589999998</c:v>
                </c:pt>
                <c:pt idx="12" formatCode="General">
                  <c:v>4.9108442309999996</c:v>
                </c:pt>
                <c:pt idx="13" formatCode="General">
                  <c:v>4.9363519189999998</c:v>
                </c:pt>
                <c:pt idx="14">
                  <c:v>4.769683734</c:v>
                </c:pt>
                <c:pt idx="15" formatCode="General">
                  <c:v>4.6672052949999996</c:v>
                </c:pt>
                <c:pt idx="16">
                  <c:v>4.6595630720000001</c:v>
                </c:pt>
                <c:pt idx="17" formatCode="General">
                  <c:v>4.6353215429999999</c:v>
                </c:pt>
                <c:pt idx="18">
                  <c:v>4.7395378519999998</c:v>
                </c:pt>
                <c:pt idx="19" formatCode="General">
                  <c:v>4.9120084369999999</c:v>
                </c:pt>
                <c:pt idx="20">
                  <c:v>4.8140279829999999</c:v>
                </c:pt>
                <c:pt idx="21" formatCode="0.0">
                  <c:v>4.7610826160000004</c:v>
                </c:pt>
                <c:pt idx="22" formatCode="General">
                  <c:v>5.2739555080000002</c:v>
                </c:pt>
                <c:pt idx="23" formatCode="General">
                  <c:v>5.1102482560000002</c:v>
                </c:pt>
              </c:numCache>
            </c:numRef>
          </c:val>
          <c:smooth val="0"/>
        </c:ser>
        <c:dLbls>
          <c:showLegendKey val="0"/>
          <c:showVal val="0"/>
          <c:showCatName val="0"/>
          <c:showSerName val="0"/>
          <c:showPercent val="0"/>
          <c:showBubbleSize val="0"/>
        </c:dLbls>
        <c:marker val="1"/>
        <c:smooth val="0"/>
        <c:axId val="251364792"/>
        <c:axId val="251370280"/>
      </c:lineChart>
      <c:lineChart>
        <c:grouping val="standard"/>
        <c:varyColors val="0"/>
        <c:ser>
          <c:idx val="3"/>
          <c:order val="1"/>
          <c:tx>
            <c:strRef>
              <c:f>dados!$I$2</c:f>
              <c:strCache>
                <c:ptCount val="1"/>
                <c:pt idx="0">
                  <c:v>IBC-BR (Variação % em relação ao mesmo mês do ano anterior)</c:v>
                </c:pt>
              </c:strCache>
            </c:strRef>
          </c:tx>
          <c:spPr>
            <a:ln w="57150">
              <a:solidFill>
                <a:srgbClr val="FF0000"/>
              </a:solidFill>
            </a:ln>
          </c:spPr>
          <c:marker>
            <c:symbol val="none"/>
          </c:marker>
          <c:cat>
            <c:numRef>
              <c:f>dados!$A$91:$A$114</c:f>
              <c:numCache>
                <c:formatCode>mmm\-yy</c:formatCode>
                <c:ptCount val="24"/>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numCache>
            </c:numRef>
          </c:cat>
          <c:val>
            <c:numRef>
              <c:f>dados!$I$91:$I$114</c:f>
              <c:numCache>
                <c:formatCode>0</c:formatCode>
                <c:ptCount val="24"/>
                <c:pt idx="0">
                  <c:v>3.4342641316515099</c:v>
                </c:pt>
                <c:pt idx="1">
                  <c:v>4.9562066948014127</c:v>
                </c:pt>
                <c:pt idx="2">
                  <c:v>4.3802622658392742</c:v>
                </c:pt>
                <c:pt idx="3">
                  <c:v>5.0411114886536268</c:v>
                </c:pt>
                <c:pt idx="4">
                  <c:v>3.1451747339003688</c:v>
                </c:pt>
                <c:pt idx="5">
                  <c:v>3.4043217597484521</c:v>
                </c:pt>
                <c:pt idx="6">
                  <c:v>2.8029242563656354</c:v>
                </c:pt>
                <c:pt idx="7">
                  <c:v>1.770808111542177</c:v>
                </c:pt>
                <c:pt idx="8">
                  <c:v>4.0718093018784707</c:v>
                </c:pt>
                <c:pt idx="9">
                  <c:v>2.8288588840968742</c:v>
                </c:pt>
                <c:pt idx="10">
                  <c:v>2.8358064646047509</c:v>
                </c:pt>
                <c:pt idx="11">
                  <c:v>1.3019232818221482</c:v>
                </c:pt>
                <c:pt idx="12">
                  <c:v>2.324263650259617</c:v>
                </c:pt>
                <c:pt idx="13">
                  <c:v>1.5111580194762553</c:v>
                </c:pt>
                <c:pt idx="14">
                  <c:v>1.4858307881891797</c:v>
                </c:pt>
                <c:pt idx="15">
                  <c:v>-0.96089519957480718</c:v>
                </c:pt>
                <c:pt idx="16">
                  <c:v>8.1805171921800479E-2</c:v>
                </c:pt>
                <c:pt idx="17">
                  <c:v>-2.6062329266471451</c:v>
                </c:pt>
                <c:pt idx="18">
                  <c:v>-0.77720598477029057</c:v>
                </c:pt>
                <c:pt idx="19">
                  <c:v>-0.29296563280754029</c:v>
                </c:pt>
                <c:pt idx="20">
                  <c:v>-0.54742812342274405</c:v>
                </c:pt>
                <c:pt idx="21">
                  <c:v>-0.75927420557011516</c:v>
                </c:pt>
                <c:pt idx="22">
                  <c:v>-0.92954497716917217</c:v>
                </c:pt>
                <c:pt idx="23">
                  <c:v>-1.1021092490340223</c:v>
                </c:pt>
              </c:numCache>
            </c:numRef>
          </c:val>
          <c:smooth val="0"/>
        </c:ser>
        <c:dLbls>
          <c:showLegendKey val="0"/>
          <c:showVal val="0"/>
          <c:showCatName val="0"/>
          <c:showSerName val="0"/>
          <c:showPercent val="0"/>
          <c:showBubbleSize val="0"/>
        </c:dLbls>
        <c:marker val="1"/>
        <c:smooth val="0"/>
        <c:axId val="251369888"/>
        <c:axId val="251369104"/>
      </c:lineChart>
      <c:dateAx>
        <c:axId val="251364792"/>
        <c:scaling>
          <c:orientation val="minMax"/>
        </c:scaling>
        <c:delete val="0"/>
        <c:axPos val="b"/>
        <c:numFmt formatCode="[$-416]mmm\-yy;@" sourceLinked="0"/>
        <c:majorTickMark val="out"/>
        <c:minorTickMark val="none"/>
        <c:tickLblPos val="low"/>
        <c:spPr>
          <a:ln>
            <a:solidFill>
              <a:schemeClr val="tx1"/>
            </a:solidFill>
          </a:ln>
        </c:spPr>
        <c:txPr>
          <a:bodyPr rot="-5400000" vert="horz"/>
          <a:lstStyle/>
          <a:p>
            <a:pPr>
              <a:defRPr sz="1100">
                <a:solidFill>
                  <a:schemeClr val="tx2">
                    <a:lumMod val="75000"/>
                  </a:schemeClr>
                </a:solidFill>
              </a:defRPr>
            </a:pPr>
            <a:endParaRPr lang="pt-BR"/>
          </a:p>
        </c:txPr>
        <c:crossAx val="251370280"/>
        <c:crosses val="autoZero"/>
        <c:auto val="1"/>
        <c:lblOffset val="100"/>
        <c:baseTimeUnit val="months"/>
      </c:dateAx>
      <c:valAx>
        <c:axId val="251370280"/>
        <c:scaling>
          <c:orientation val="minMax"/>
          <c:max val="6.5"/>
          <c:min val="4"/>
        </c:scaling>
        <c:delete val="0"/>
        <c:axPos val="l"/>
        <c:title>
          <c:tx>
            <c:rich>
              <a:bodyPr rot="-5400000" vert="horz"/>
              <a:lstStyle/>
              <a:p>
                <a:pPr>
                  <a:defRPr sz="1000" b="0">
                    <a:solidFill>
                      <a:schemeClr val="tx2">
                        <a:lumMod val="75000"/>
                      </a:schemeClr>
                    </a:solidFill>
                  </a:defRPr>
                </a:pPr>
                <a:r>
                  <a:rPr lang="pt-BR" sz="1000" b="0">
                    <a:solidFill>
                      <a:schemeClr val="tx2">
                        <a:lumMod val="75000"/>
                      </a:schemeClr>
                    </a:solidFill>
                  </a:rPr>
                  <a:t>Tx. Desemprego , Dessazonalizada</a:t>
                </a:r>
                <a:r>
                  <a:rPr lang="pt-BR" sz="1000" b="0" baseline="0">
                    <a:solidFill>
                      <a:schemeClr val="tx2">
                        <a:lumMod val="75000"/>
                      </a:schemeClr>
                    </a:solidFill>
                  </a:rPr>
                  <a:t> </a:t>
                </a:r>
                <a:r>
                  <a:rPr lang="pt-BR" sz="1000" b="0">
                    <a:solidFill>
                      <a:schemeClr val="tx2">
                        <a:lumMod val="75000"/>
                      </a:schemeClr>
                    </a:solidFill>
                  </a:rPr>
                  <a:t>(%)</a:t>
                </a:r>
              </a:p>
            </c:rich>
          </c:tx>
          <c:layout>
            <c:manualLayout>
              <c:xMode val="edge"/>
              <c:yMode val="edge"/>
              <c:x val="1.4399494332279578E-2"/>
              <c:y val="0.24652987567591425"/>
            </c:manualLayout>
          </c:layout>
          <c:overlay val="0"/>
        </c:title>
        <c:numFmt formatCode="#,##0.0" sourceLinked="0"/>
        <c:majorTickMark val="out"/>
        <c:minorTickMark val="none"/>
        <c:tickLblPos val="nextTo"/>
        <c:spPr>
          <a:ln>
            <a:solidFill>
              <a:schemeClr val="tx2">
                <a:lumMod val="75000"/>
              </a:schemeClr>
            </a:solidFill>
          </a:ln>
        </c:spPr>
        <c:txPr>
          <a:bodyPr/>
          <a:lstStyle/>
          <a:p>
            <a:pPr>
              <a:defRPr sz="1000" b="1">
                <a:solidFill>
                  <a:schemeClr val="tx2">
                    <a:lumMod val="75000"/>
                  </a:schemeClr>
                </a:solidFill>
              </a:defRPr>
            </a:pPr>
            <a:endParaRPr lang="pt-BR"/>
          </a:p>
        </c:txPr>
        <c:crossAx val="251364792"/>
        <c:crosses val="autoZero"/>
        <c:crossBetween val="between"/>
      </c:valAx>
      <c:valAx>
        <c:axId val="251369104"/>
        <c:scaling>
          <c:orientation val="minMax"/>
          <c:min val="-3"/>
        </c:scaling>
        <c:delete val="0"/>
        <c:axPos val="r"/>
        <c:title>
          <c:tx>
            <c:rich>
              <a:bodyPr rot="5400000" vert="horz"/>
              <a:lstStyle/>
              <a:p>
                <a:pPr>
                  <a:defRPr sz="1000">
                    <a:solidFill>
                      <a:srgbClr val="C00000"/>
                    </a:solidFill>
                  </a:defRPr>
                </a:pPr>
                <a:r>
                  <a:rPr lang="pt-BR" sz="1000" b="0" i="0" baseline="0">
                    <a:effectLst/>
                  </a:rPr>
                  <a:t>IBC-BR Dessazonalizado, (Var. %)</a:t>
                </a:r>
                <a:endParaRPr lang="en-US" sz="1000">
                  <a:effectLst/>
                </a:endParaRPr>
              </a:p>
              <a:p>
                <a:pPr>
                  <a:defRPr sz="1000">
                    <a:solidFill>
                      <a:srgbClr val="C00000"/>
                    </a:solidFill>
                  </a:defRPr>
                </a:pPr>
                <a:endParaRPr lang="pt-BR" sz="1000">
                  <a:solidFill>
                    <a:srgbClr val="C00000"/>
                  </a:solidFill>
                </a:endParaRPr>
              </a:p>
            </c:rich>
          </c:tx>
          <c:layout>
            <c:manualLayout>
              <c:xMode val="edge"/>
              <c:yMode val="edge"/>
              <c:x val="0.93052118788148119"/>
              <c:y val="0.24666722723350373"/>
            </c:manualLayout>
          </c:layout>
          <c:overlay val="0"/>
        </c:title>
        <c:numFmt formatCode="0" sourceLinked="1"/>
        <c:majorTickMark val="out"/>
        <c:minorTickMark val="none"/>
        <c:tickLblPos val="nextTo"/>
        <c:spPr>
          <a:ln>
            <a:solidFill>
              <a:srgbClr val="C00000"/>
            </a:solidFill>
          </a:ln>
        </c:spPr>
        <c:txPr>
          <a:bodyPr/>
          <a:lstStyle/>
          <a:p>
            <a:pPr>
              <a:defRPr sz="1000" b="1">
                <a:solidFill>
                  <a:srgbClr val="C00000"/>
                </a:solidFill>
              </a:defRPr>
            </a:pPr>
            <a:endParaRPr lang="pt-BR"/>
          </a:p>
        </c:txPr>
        <c:crossAx val="251369888"/>
        <c:crosses val="max"/>
        <c:crossBetween val="between"/>
      </c:valAx>
      <c:dateAx>
        <c:axId val="251369888"/>
        <c:scaling>
          <c:orientation val="minMax"/>
        </c:scaling>
        <c:delete val="1"/>
        <c:axPos val="b"/>
        <c:numFmt formatCode="mmm\-yy" sourceLinked="1"/>
        <c:majorTickMark val="out"/>
        <c:minorTickMark val="none"/>
        <c:tickLblPos val="nextTo"/>
        <c:crossAx val="251369104"/>
        <c:crosses val="autoZero"/>
        <c:auto val="1"/>
        <c:lblOffset val="100"/>
        <c:baseTimeUnit val="months"/>
        <c:majorUnit val="1"/>
        <c:minorUnit val="1"/>
      </c:dateAx>
    </c:plotArea>
    <c:legend>
      <c:legendPos val="b"/>
      <c:layout>
        <c:manualLayout>
          <c:xMode val="edge"/>
          <c:yMode val="edge"/>
          <c:x val="1.7054269357487592E-2"/>
          <c:y val="0.92255298203141833"/>
          <c:w val="0.98294573064251245"/>
          <c:h val="7.7446975028302056E-2"/>
        </c:manualLayout>
      </c:layout>
      <c:overlay val="0"/>
      <c:txPr>
        <a:bodyPr/>
        <a:lstStyle/>
        <a:p>
          <a:pPr>
            <a:defRPr sz="1050" b="1">
              <a:solidFill>
                <a:schemeClr val="tx2">
                  <a:lumMod val="75000"/>
                </a:schemeClr>
              </a:solidFill>
            </a:defRPr>
          </a:pPr>
          <a:endParaRPr lang="pt-BR"/>
        </a:p>
      </c:txPr>
    </c:legend>
    <c:plotVisOnly val="1"/>
    <c:dispBlanksAs val="gap"/>
    <c:showDLblsOverMax val="0"/>
  </c:chart>
  <c:spPr>
    <a:noFill/>
    <a:ln>
      <a:noFill/>
    </a:ln>
  </c:spPr>
  <c:txPr>
    <a:bodyPr/>
    <a:lstStyle/>
    <a:p>
      <a:pPr>
        <a:defRPr sz="1400">
          <a:latin typeface="Arial" panose="020B0604020202020204" pitchFamily="34" charset="0"/>
          <a:cs typeface="Arial" panose="020B0604020202020204" pitchFamily="34" charset="0"/>
        </a:defRPr>
      </a:pPr>
      <a:endParaRPr lang="pt-BR"/>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2015</a:t>
            </a:r>
          </a:p>
        </c:rich>
      </c:tx>
      <c:layout>
        <c:manualLayout>
          <c:xMode val="edge"/>
          <c:yMode val="edge"/>
          <c:x val="0.44015401301926904"/>
          <c:y val="1.3566868638527343E-2"/>
        </c:manualLayout>
      </c:layout>
      <c:overlay val="0"/>
    </c:title>
    <c:autoTitleDeleted val="0"/>
    <c:plotArea>
      <c:layout>
        <c:manualLayout>
          <c:layoutTarget val="inner"/>
          <c:xMode val="edge"/>
          <c:yMode val="edge"/>
          <c:x val="0.15198862642169728"/>
          <c:y val="0.18452073701212685"/>
          <c:w val="0.81745581802274714"/>
          <c:h val="0.58800432430584637"/>
        </c:manualLayout>
      </c:layout>
      <c:lineChart>
        <c:grouping val="standard"/>
        <c:varyColors val="0"/>
        <c:ser>
          <c:idx val="0"/>
          <c:order val="0"/>
          <c:tx>
            <c:strRef>
              <c:f>Plan4!$L$75</c:f>
              <c:strCache>
                <c:ptCount val="1"/>
                <c:pt idx="0">
                  <c:v>Monitorados</c:v>
                </c:pt>
              </c:strCache>
            </c:strRef>
          </c:tx>
          <c:spPr>
            <a:ln>
              <a:solidFill>
                <a:srgbClr val="00B0F0"/>
              </a:solidFill>
              <a:prstDash val="sysDash"/>
            </a:ln>
          </c:spPr>
          <c:marker>
            <c:symbol val="none"/>
          </c:marker>
          <c:dPt>
            <c:idx val="0"/>
            <c:marker>
              <c:symbol val="circle"/>
              <c:size val="28"/>
              <c:spPr>
                <a:solidFill>
                  <a:srgbClr val="00B0F0"/>
                </a:solidFill>
                <a:ln>
                  <a:solidFill>
                    <a:srgbClr val="00B0F0"/>
                  </a:solidFill>
                  <a:prstDash val="sysDash"/>
                </a:ln>
              </c:spPr>
            </c:marker>
            <c:bubble3D val="0"/>
          </c:dPt>
          <c:dPt>
            <c:idx val="7"/>
            <c:bubble3D val="0"/>
          </c:dPt>
          <c:dPt>
            <c:idx val="8"/>
            <c:marker>
              <c:symbol val="circle"/>
              <c:size val="28"/>
              <c:spPr>
                <a:solidFill>
                  <a:srgbClr val="00B0F0"/>
                </a:solidFill>
              </c:spPr>
            </c:marker>
            <c:bubble3D val="0"/>
          </c:dPt>
          <c:dLbls>
            <c:dLbl>
              <c:idx val="0"/>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7"/>
              <c:spPr>
                <a:noFill/>
              </c:spPr>
              <c:txPr>
                <a:bodyPr/>
                <a:lstStyle/>
                <a:p>
                  <a:pPr>
                    <a:defRPr b="1"/>
                  </a:pPr>
                  <a:endParaRPr lang="pt-BR"/>
                </a:p>
              </c:txPr>
              <c:dLblPos val="ctr"/>
              <c:showLegendKey val="0"/>
              <c:showVal val="0"/>
              <c:showCatName val="0"/>
              <c:showSerName val="0"/>
              <c:showPercent val="0"/>
              <c:showBubbleSize val="0"/>
            </c:dLbl>
            <c:dLbl>
              <c:idx val="8"/>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b="1"/>
                </a:pPr>
                <a:endParaRPr lang="pt-BR"/>
              </a:p>
            </c:txPr>
            <c:dLblPos val="ctr"/>
            <c:showLegendKey val="0"/>
            <c:showVal val="0"/>
            <c:showCatName val="0"/>
            <c:showSerName val="0"/>
            <c:showPercent val="0"/>
            <c:showBubbleSize val="0"/>
            <c:extLst>
              <c:ext xmlns:c15="http://schemas.microsoft.com/office/drawing/2012/chart" uri="{CE6537A1-D6FC-4f65-9D91-7224C49458BB}">
                <c15:showLeaderLines val="0"/>
              </c:ext>
            </c:extLst>
          </c:dLbls>
          <c:cat>
            <c:numRef>
              <c:f>Plan4!$K$76:$K$84</c:f>
              <c:numCache>
                <c:formatCode>mmm\-yy</c:formatCode>
                <c:ptCount val="9"/>
                <c:pt idx="0">
                  <c:v>42005</c:v>
                </c:pt>
                <c:pt idx="1">
                  <c:v>42036</c:v>
                </c:pt>
                <c:pt idx="2">
                  <c:v>42064</c:v>
                </c:pt>
                <c:pt idx="3">
                  <c:v>42095</c:v>
                </c:pt>
                <c:pt idx="4">
                  <c:v>42125</c:v>
                </c:pt>
                <c:pt idx="5">
                  <c:v>42156</c:v>
                </c:pt>
                <c:pt idx="6">
                  <c:v>42186</c:v>
                </c:pt>
                <c:pt idx="7">
                  <c:v>42217</c:v>
                </c:pt>
                <c:pt idx="8">
                  <c:v>42248</c:v>
                </c:pt>
              </c:numCache>
            </c:numRef>
          </c:cat>
          <c:val>
            <c:numRef>
              <c:f>Plan4!$L$76:$L$84</c:f>
              <c:numCache>
                <c:formatCode>0.00</c:formatCode>
                <c:ptCount val="9"/>
                <c:pt idx="0">
                  <c:v>8</c:v>
                </c:pt>
                <c:pt idx="1">
                  <c:v>8.9</c:v>
                </c:pt>
                <c:pt idx="2">
                  <c:v>9.8000000000000007</c:v>
                </c:pt>
                <c:pt idx="3">
                  <c:v>10.700000000000001</c:v>
                </c:pt>
                <c:pt idx="4">
                  <c:v>11.600000000000001</c:v>
                </c:pt>
                <c:pt idx="5">
                  <c:v>12.500000000000002</c:v>
                </c:pt>
                <c:pt idx="6">
                  <c:v>13.400000000000002</c:v>
                </c:pt>
                <c:pt idx="7">
                  <c:v>14.300000000000002</c:v>
                </c:pt>
                <c:pt idx="8">
                  <c:v>15.2</c:v>
                </c:pt>
              </c:numCache>
            </c:numRef>
          </c:val>
          <c:smooth val="0"/>
        </c:ser>
        <c:ser>
          <c:idx val="1"/>
          <c:order val="1"/>
          <c:tx>
            <c:strRef>
              <c:f>Plan4!$M$75</c:f>
              <c:strCache>
                <c:ptCount val="1"/>
                <c:pt idx="0">
                  <c:v>Livres</c:v>
                </c:pt>
              </c:strCache>
            </c:strRef>
          </c:tx>
          <c:spPr>
            <a:ln>
              <a:solidFill>
                <a:srgbClr val="33CC33"/>
              </a:solidFill>
              <a:prstDash val="sysDash"/>
            </a:ln>
          </c:spPr>
          <c:marker>
            <c:symbol val="none"/>
          </c:marker>
          <c:dPt>
            <c:idx val="0"/>
            <c:marker>
              <c:symbol val="circle"/>
              <c:size val="28"/>
              <c:spPr>
                <a:solidFill>
                  <a:srgbClr val="33CC33"/>
                </a:solidFill>
                <a:ln>
                  <a:solidFill>
                    <a:srgbClr val="33CC33"/>
                  </a:solidFill>
                  <a:prstDash val="sysDash"/>
                </a:ln>
              </c:spPr>
            </c:marker>
            <c:bubble3D val="0"/>
          </c:dPt>
          <c:dPt>
            <c:idx val="7"/>
            <c:bubble3D val="0"/>
          </c:dPt>
          <c:dPt>
            <c:idx val="8"/>
            <c:marker>
              <c:symbol val="circle"/>
              <c:size val="28"/>
              <c:spPr>
                <a:solidFill>
                  <a:srgbClr val="33CC33"/>
                </a:solidFill>
                <a:ln>
                  <a:solidFill>
                    <a:srgbClr val="00E266"/>
                  </a:solidFill>
                </a:ln>
              </c:spPr>
            </c:marker>
            <c:bubble3D val="0"/>
            <c:spPr>
              <a:ln w="0">
                <a:solidFill>
                  <a:srgbClr val="33CC33"/>
                </a:solidFill>
                <a:prstDash val="sysDash"/>
              </a:ln>
            </c:spPr>
          </c:dPt>
          <c:dLbls>
            <c:dLbl>
              <c:idx val="0"/>
              <c:layout/>
              <c:dLblPos val="ctr"/>
              <c:showLegendKey val="0"/>
              <c:showVal val="1"/>
              <c:showCatName val="0"/>
              <c:showSerName val="0"/>
              <c:showPercent val="0"/>
              <c:showBubbleSize val="0"/>
              <c:extLst>
                <c:ext xmlns:c15="http://schemas.microsoft.com/office/drawing/2012/chart" uri="{CE6537A1-D6FC-4f65-9D91-7224C49458BB}">
                  <c15:layout/>
                </c:ext>
              </c:extLst>
            </c:dLbl>
            <c:dLbl>
              <c:idx val="8"/>
              <c:layout/>
              <c:dLblPos val="ctr"/>
              <c:showLegendKey val="0"/>
              <c:showVal val="1"/>
              <c:showCatName val="0"/>
              <c:showSerName val="0"/>
              <c:showPercent val="0"/>
              <c:showBubbleSize val="0"/>
              <c:extLst>
                <c:ext xmlns:c15="http://schemas.microsoft.com/office/drawing/2012/chart" uri="{CE6537A1-D6FC-4f65-9D91-7224C49458BB}">
                  <c15:layout/>
                </c:ext>
              </c:extLst>
            </c:dLbl>
            <c:spPr>
              <a:noFill/>
              <a:ln>
                <a:noFill/>
              </a:ln>
            </c:spPr>
            <c:txPr>
              <a:bodyPr/>
              <a:lstStyle/>
              <a:p>
                <a:pPr>
                  <a:defRPr sz="1050" b="1"/>
                </a:pPr>
                <a:endParaRPr lang="pt-BR"/>
              </a:p>
            </c:txPr>
            <c:dLblPos val="ctr"/>
            <c:showLegendKey val="0"/>
            <c:showVal val="0"/>
            <c:showCatName val="0"/>
            <c:showSerName val="0"/>
            <c:showPercent val="0"/>
            <c:showBubbleSize val="0"/>
            <c:extLst>
              <c:ext xmlns:c15="http://schemas.microsoft.com/office/drawing/2012/chart" uri="{CE6537A1-D6FC-4f65-9D91-7224C49458BB}">
                <c15:showLeaderLines val="0"/>
              </c:ext>
            </c:extLst>
          </c:dLbls>
          <c:cat>
            <c:numRef>
              <c:f>Plan4!$K$76:$K$84</c:f>
              <c:numCache>
                <c:formatCode>mmm\-yy</c:formatCode>
                <c:ptCount val="9"/>
                <c:pt idx="0">
                  <c:v>42005</c:v>
                </c:pt>
                <c:pt idx="1">
                  <c:v>42036</c:v>
                </c:pt>
                <c:pt idx="2">
                  <c:v>42064</c:v>
                </c:pt>
                <c:pt idx="3">
                  <c:v>42095</c:v>
                </c:pt>
                <c:pt idx="4">
                  <c:v>42125</c:v>
                </c:pt>
                <c:pt idx="5">
                  <c:v>42156</c:v>
                </c:pt>
                <c:pt idx="6">
                  <c:v>42186</c:v>
                </c:pt>
                <c:pt idx="7">
                  <c:v>42217</c:v>
                </c:pt>
                <c:pt idx="8">
                  <c:v>42248</c:v>
                </c:pt>
              </c:numCache>
            </c:numRef>
          </c:cat>
          <c:val>
            <c:numRef>
              <c:f>Plan4!$M$76:$M$84</c:f>
              <c:numCache>
                <c:formatCode>0.00</c:formatCode>
                <c:ptCount val="9"/>
                <c:pt idx="0">
                  <c:v>5.97</c:v>
                </c:pt>
                <c:pt idx="1">
                  <c:v>6.06</c:v>
                </c:pt>
                <c:pt idx="2">
                  <c:v>6.1499999999999995</c:v>
                </c:pt>
                <c:pt idx="3">
                  <c:v>6.2399999999999993</c:v>
                </c:pt>
                <c:pt idx="4">
                  <c:v>6.3299999999999992</c:v>
                </c:pt>
                <c:pt idx="5">
                  <c:v>6.419999999999999</c:v>
                </c:pt>
                <c:pt idx="6">
                  <c:v>6.5099999999999989</c:v>
                </c:pt>
                <c:pt idx="7">
                  <c:v>6.5999999999999988</c:v>
                </c:pt>
                <c:pt idx="8">
                  <c:v>6.69</c:v>
                </c:pt>
              </c:numCache>
            </c:numRef>
          </c:val>
          <c:smooth val="0"/>
        </c:ser>
        <c:dLbls>
          <c:showLegendKey val="0"/>
          <c:showVal val="0"/>
          <c:showCatName val="0"/>
          <c:showSerName val="0"/>
          <c:showPercent val="0"/>
          <c:showBubbleSize val="0"/>
        </c:dLbls>
        <c:smooth val="0"/>
        <c:axId val="472707176"/>
        <c:axId val="472701688"/>
      </c:lineChart>
      <c:dateAx>
        <c:axId val="472707176"/>
        <c:scaling>
          <c:orientation val="minMax"/>
        </c:scaling>
        <c:delete val="0"/>
        <c:axPos val="b"/>
        <c:numFmt formatCode="[$-416]mmm\ yyyy;@" sourceLinked="0"/>
        <c:majorTickMark val="out"/>
        <c:minorTickMark val="none"/>
        <c:tickLblPos val="nextTo"/>
        <c:txPr>
          <a:bodyPr rot="0" vert="horz"/>
          <a:lstStyle/>
          <a:p>
            <a:pPr>
              <a:defRPr sz="1100"/>
            </a:pPr>
            <a:endParaRPr lang="pt-BR"/>
          </a:p>
        </c:txPr>
        <c:crossAx val="472701688"/>
        <c:crosses val="autoZero"/>
        <c:auto val="1"/>
        <c:lblOffset val="100"/>
        <c:baseTimeUnit val="months"/>
      </c:dateAx>
      <c:valAx>
        <c:axId val="472701688"/>
        <c:scaling>
          <c:orientation val="minMax"/>
          <c:min val="4"/>
        </c:scaling>
        <c:delete val="0"/>
        <c:axPos val="l"/>
        <c:title>
          <c:tx>
            <c:rich>
              <a:bodyPr rot="-5400000" vert="horz"/>
              <a:lstStyle/>
              <a:p>
                <a:pPr>
                  <a:defRPr/>
                </a:pPr>
                <a:r>
                  <a:rPr lang="en-US"/>
                  <a:t>% IPCA Anual</a:t>
                </a:r>
              </a:p>
            </c:rich>
          </c:tx>
          <c:layout>
            <c:manualLayout>
              <c:xMode val="edge"/>
              <c:yMode val="edge"/>
              <c:x val="1.6666698050499099E-2"/>
              <c:y val="0.32968943621648877"/>
            </c:manualLayout>
          </c:layout>
          <c:overlay val="0"/>
        </c:title>
        <c:numFmt formatCode="0" sourceLinked="0"/>
        <c:majorTickMark val="out"/>
        <c:minorTickMark val="none"/>
        <c:tickLblPos val="nextTo"/>
        <c:txPr>
          <a:bodyPr/>
          <a:lstStyle/>
          <a:p>
            <a:pPr>
              <a:defRPr sz="1100" b="1"/>
            </a:pPr>
            <a:endParaRPr lang="pt-BR"/>
          </a:p>
        </c:txPr>
        <c:crossAx val="472707176"/>
        <c:crosses val="autoZero"/>
        <c:crossBetween val="between"/>
      </c:valAx>
    </c:plotArea>
    <c:legend>
      <c:legendPos val="b"/>
      <c:layout/>
      <c:overlay val="0"/>
      <c:txPr>
        <a:bodyPr/>
        <a:lstStyle/>
        <a:p>
          <a:pPr rtl="0">
            <a:defRPr sz="1200" b="1"/>
          </a:pPr>
          <a:endParaRPr lang="pt-BR"/>
        </a:p>
      </c:txPr>
    </c:legend>
    <c:plotVisOnly val="1"/>
    <c:dispBlanksAs val="gap"/>
    <c:showDLblsOverMax val="0"/>
  </c:chart>
  <c:txPr>
    <a:bodyPr/>
    <a:lstStyle/>
    <a:p>
      <a:pPr>
        <a:defRPr>
          <a:solidFill>
            <a:srgbClr val="002060"/>
          </a:solidFill>
          <a:latin typeface="Arial" panose="020B0604020202020204" pitchFamily="34" charset="0"/>
          <a:cs typeface="Arial" panose="020B0604020202020204" pitchFamily="34" charset="0"/>
        </a:defRPr>
      </a:pPr>
      <a:endParaRPr lang="pt-BR"/>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0.50958</cdr:x>
      <cdr:y>0.69302</cdr:y>
    </cdr:from>
    <cdr:to>
      <cdr:x>0.51148</cdr:x>
      <cdr:y>0.88109</cdr:y>
    </cdr:to>
    <cdr:cxnSp macro="">
      <cdr:nvCxnSpPr>
        <cdr:cNvPr id="5" name="Conector de seta reta 4"/>
        <cdr:cNvCxnSpPr/>
      </cdr:nvCxnSpPr>
      <cdr:spPr>
        <a:xfrm xmlns:a="http://schemas.openxmlformats.org/drawingml/2006/main">
          <a:off x="2319440" y="3672408"/>
          <a:ext cx="8648" cy="996609"/>
        </a:xfrm>
        <a:prstGeom xmlns:a="http://schemas.openxmlformats.org/drawingml/2006/main" prst="straightConnector1">
          <a:avLst/>
        </a:prstGeom>
        <a:ln xmlns:a="http://schemas.openxmlformats.org/drawingml/2006/main" w="28575">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0.4463</cdr:x>
      <cdr:y>0.66584</cdr:y>
    </cdr:from>
    <cdr:to>
      <cdr:x>0.55704</cdr:x>
      <cdr:y>0.70661</cdr:y>
    </cdr:to>
    <cdr:sp macro="" textlink="">
      <cdr:nvSpPr>
        <cdr:cNvPr id="6" name="CaixaDeTexto 5"/>
        <cdr:cNvSpPr txBox="1"/>
      </cdr:nvSpPr>
      <cdr:spPr>
        <a:xfrm xmlns:a="http://schemas.openxmlformats.org/drawingml/2006/main">
          <a:off x="2031408" y="3528392"/>
          <a:ext cx="504054" cy="216046"/>
        </a:xfrm>
        <a:prstGeom xmlns:a="http://schemas.openxmlformats.org/drawingml/2006/main" prst="rect">
          <a:avLst/>
        </a:prstGeom>
        <a:solidFill xmlns:a="http://schemas.openxmlformats.org/drawingml/2006/main">
          <a:schemeClr val="accent1"/>
        </a:solidFill>
      </cdr:spPr>
      <cdr:txBody>
        <a:bodyPr xmlns:a="http://schemas.openxmlformats.org/drawingml/2006/main" vertOverflow="clip" wrap="square" rtlCol="0"/>
        <a:lstStyle xmlns:a="http://schemas.openxmlformats.org/drawingml/2006/main"/>
        <a:p xmlns:a="http://schemas.openxmlformats.org/drawingml/2006/main">
          <a:r>
            <a:rPr lang="en-US" sz="1100" b="1" dirty="0">
              <a:solidFill>
                <a:schemeClr val="bg1"/>
              </a:solidFill>
            </a:rPr>
            <a:t>Meta</a:t>
          </a:r>
        </a:p>
      </cdr:txBody>
    </cdr:sp>
  </cdr:relSizeAnchor>
  <cdr:relSizeAnchor xmlns:cdr="http://schemas.openxmlformats.org/drawingml/2006/chartDrawing">
    <cdr:from>
      <cdr:x>0.96836</cdr:x>
      <cdr:y>0.25818</cdr:y>
    </cdr:from>
    <cdr:to>
      <cdr:x>0.96836</cdr:x>
      <cdr:y>0.87627</cdr:y>
    </cdr:to>
    <cdr:cxnSp macro="">
      <cdr:nvCxnSpPr>
        <cdr:cNvPr id="9" name="Conector de seta reta 8"/>
        <cdr:cNvCxnSpPr/>
      </cdr:nvCxnSpPr>
      <cdr:spPr>
        <a:xfrm xmlns:a="http://schemas.openxmlformats.org/drawingml/2006/main">
          <a:off x="4407672" y="1368152"/>
          <a:ext cx="0" cy="3275329"/>
        </a:xfrm>
        <a:prstGeom xmlns:a="http://schemas.openxmlformats.org/drawingml/2006/main" prst="straightConnector1">
          <a:avLst/>
        </a:prstGeom>
        <a:ln xmlns:a="http://schemas.openxmlformats.org/drawingml/2006/main" w="28575">
          <a:solidFill>
            <a:srgbClr val="C00000"/>
          </a:solidFill>
          <a:headEnd type="arrow"/>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0.66778</cdr:x>
      <cdr:y>0.55713</cdr:y>
    </cdr:from>
    <cdr:to>
      <cdr:x>0.96836</cdr:x>
      <cdr:y>0.5979</cdr:y>
    </cdr:to>
    <cdr:sp macro="" textlink="">
      <cdr:nvSpPr>
        <cdr:cNvPr id="13" name="CaixaDeTexto 1"/>
        <cdr:cNvSpPr txBox="1"/>
      </cdr:nvSpPr>
      <cdr:spPr>
        <a:xfrm xmlns:a="http://schemas.openxmlformats.org/drawingml/2006/main">
          <a:off x="3039520" y="2952328"/>
          <a:ext cx="1368152" cy="216024"/>
        </a:xfrm>
        <a:prstGeom xmlns:a="http://schemas.openxmlformats.org/drawingml/2006/main" prst="rect">
          <a:avLst/>
        </a:prstGeom>
        <a:solidFill xmlns:a="http://schemas.openxmlformats.org/drawingml/2006/main">
          <a:srgbClr val="C00000"/>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b="1" dirty="0">
              <a:solidFill>
                <a:schemeClr val="bg1"/>
              </a:solidFill>
            </a:rPr>
            <a:t>Dif</a:t>
          </a:r>
          <a:r>
            <a:rPr lang="en-US" sz="1000" b="1" baseline="0" dirty="0">
              <a:solidFill>
                <a:schemeClr val="bg1"/>
              </a:solidFill>
            </a:rPr>
            <a:t> em 30 de Dez: 2,1</a:t>
          </a:r>
          <a:endParaRPr lang="en-US" sz="1000" b="1" dirty="0">
            <a:solidFill>
              <a:schemeClr val="bg1"/>
            </a:solidFill>
          </a:endParaRPr>
        </a:p>
      </cdr:txBody>
    </cdr:sp>
  </cdr:relSizeAnchor>
  <cdr:relSizeAnchor xmlns:cdr="http://schemas.openxmlformats.org/drawingml/2006/chartDrawing">
    <cdr:from>
      <cdr:x>0.1452</cdr:x>
      <cdr:y>0.44842</cdr:y>
    </cdr:from>
    <cdr:to>
      <cdr:x>0.14572</cdr:x>
      <cdr:y>0.8672</cdr:y>
    </cdr:to>
    <cdr:cxnSp macro="">
      <cdr:nvCxnSpPr>
        <cdr:cNvPr id="10" name="Conector de seta reta 9"/>
        <cdr:cNvCxnSpPr/>
      </cdr:nvCxnSpPr>
      <cdr:spPr>
        <a:xfrm xmlns:a="http://schemas.openxmlformats.org/drawingml/2006/main" flipH="1">
          <a:off x="660889" y="2376264"/>
          <a:ext cx="2367" cy="2219124"/>
        </a:xfrm>
        <a:prstGeom xmlns:a="http://schemas.openxmlformats.org/drawingml/2006/main" prst="straightConnector1">
          <a:avLst/>
        </a:prstGeom>
        <a:ln xmlns:a="http://schemas.openxmlformats.org/drawingml/2006/main" w="28575">
          <a:solidFill>
            <a:srgbClr val="C00000"/>
          </a:solidFill>
          <a:headEnd type="arrow"/>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0.14572</cdr:x>
      <cdr:y>0.55713</cdr:y>
    </cdr:from>
    <cdr:to>
      <cdr:x>0.43048</cdr:x>
      <cdr:y>0.5979</cdr:y>
    </cdr:to>
    <cdr:sp macro="" textlink="">
      <cdr:nvSpPr>
        <cdr:cNvPr id="12" name="CaixaDeTexto 1"/>
        <cdr:cNvSpPr txBox="1"/>
      </cdr:nvSpPr>
      <cdr:spPr>
        <a:xfrm xmlns:a="http://schemas.openxmlformats.org/drawingml/2006/main">
          <a:off x="663256" y="2952328"/>
          <a:ext cx="1296144" cy="216024"/>
        </a:xfrm>
        <a:prstGeom xmlns:a="http://schemas.openxmlformats.org/drawingml/2006/main" prst="rect">
          <a:avLst/>
        </a:prstGeom>
        <a:solidFill xmlns:a="http://schemas.openxmlformats.org/drawingml/2006/main">
          <a:srgbClr val="C00000"/>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b="1" dirty="0">
              <a:solidFill>
                <a:schemeClr val="bg1"/>
              </a:solidFill>
            </a:rPr>
            <a:t>Dif</a:t>
          </a:r>
          <a:r>
            <a:rPr lang="en-US" sz="1000" b="1" baseline="0" dirty="0">
              <a:solidFill>
                <a:schemeClr val="bg1"/>
              </a:solidFill>
            </a:rPr>
            <a:t> em 2 de Jan: 1,5</a:t>
          </a:r>
          <a:endParaRPr lang="en-US" sz="1000" b="1" dirty="0">
            <a:solidFill>
              <a:schemeClr val="bg1"/>
            </a:solidFill>
          </a:endParaRPr>
        </a:p>
      </cdr:txBody>
    </cdr:sp>
  </cdr:relSizeAnchor>
  <cdr:relSizeAnchor xmlns:cdr="http://schemas.openxmlformats.org/drawingml/2006/chartDrawing">
    <cdr:from>
      <cdr:x>0.1299</cdr:x>
      <cdr:y>0.88326</cdr:y>
    </cdr:from>
    <cdr:to>
      <cdr:x>0.96836</cdr:x>
      <cdr:y>0.88326</cdr:y>
    </cdr:to>
    <cdr:cxnSp macro="">
      <cdr:nvCxnSpPr>
        <cdr:cNvPr id="3" name="Conector reto 2"/>
        <cdr:cNvCxnSpPr/>
      </cdr:nvCxnSpPr>
      <cdr:spPr>
        <a:xfrm xmlns:a="http://schemas.openxmlformats.org/drawingml/2006/main">
          <a:off x="591248" y="4680520"/>
          <a:ext cx="3816424" cy="0"/>
        </a:xfrm>
        <a:prstGeom xmlns:a="http://schemas.openxmlformats.org/drawingml/2006/main" prst="line">
          <a:avLst/>
        </a:prstGeom>
        <a:ln xmlns:a="http://schemas.openxmlformats.org/drawingml/2006/main" w="38100"/>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0.01613</cdr:x>
      <cdr:y>0.93839</cdr:y>
    </cdr:from>
    <cdr:to>
      <cdr:x>0.48572</cdr:x>
      <cdr:y>1</cdr:y>
    </cdr:to>
    <cdr:sp macro="" textlink="">
      <cdr:nvSpPr>
        <cdr:cNvPr id="2" name="CaixaDeTexto 1"/>
        <cdr:cNvSpPr txBox="1"/>
      </cdr:nvSpPr>
      <cdr:spPr>
        <a:xfrm xmlns:a="http://schemas.openxmlformats.org/drawingml/2006/main">
          <a:off x="144016" y="4594868"/>
          <a:ext cx="4192965" cy="30167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pt-BR" sz="800" dirty="0">
              <a:solidFill>
                <a:schemeClr val="tx2">
                  <a:lumMod val="75000"/>
                </a:schemeClr>
              </a:solidFill>
            </a:rPr>
            <a:t>*</a:t>
          </a:r>
          <a:r>
            <a:rPr lang="pt-BR" sz="800" baseline="0" dirty="0">
              <a:solidFill>
                <a:schemeClr val="tx2">
                  <a:lumMod val="75000"/>
                </a:schemeClr>
              </a:solidFill>
            </a:rPr>
            <a:t> Previsão: AR(1) e dois parâmetros determinísticos.</a:t>
          </a:r>
        </a:p>
        <a:p xmlns:a="http://schemas.openxmlformats.org/drawingml/2006/main">
          <a:r>
            <a:rPr lang="pt-BR" sz="800" baseline="0" dirty="0">
              <a:solidFill>
                <a:schemeClr val="tx2">
                  <a:lumMod val="75000"/>
                </a:schemeClr>
              </a:solidFill>
            </a:rPr>
            <a:t>Nota: Cálculo com base da amostra de 1T2000 -4T 2010.</a:t>
          </a:r>
          <a:endParaRPr lang="pt-BR" sz="800" dirty="0">
            <a:solidFill>
              <a:schemeClr val="tx2">
                <a:lumMod val="75000"/>
              </a:schemeClr>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0.03288</cdr:x>
      <cdr:y>0.24779</cdr:y>
    </cdr:from>
    <cdr:to>
      <cdr:x>0.88982</cdr:x>
      <cdr:y>0.67532</cdr:y>
    </cdr:to>
    <cdr:sp macro="" textlink="">
      <cdr:nvSpPr>
        <cdr:cNvPr id="3" name="Elipse 2"/>
        <cdr:cNvSpPr/>
      </cdr:nvSpPr>
      <cdr:spPr>
        <a:xfrm xmlns:a="http://schemas.openxmlformats.org/drawingml/2006/main" rot="2308371">
          <a:off x="156278" y="1248982"/>
          <a:ext cx="4072636" cy="2155018"/>
        </a:xfrm>
        <a:prstGeom xmlns:a="http://schemas.openxmlformats.org/drawingml/2006/main" prst="ellipse">
          <a:avLst/>
        </a:prstGeom>
        <a:solidFill xmlns:a="http://schemas.openxmlformats.org/drawingml/2006/main">
          <a:schemeClr val="accent1">
            <a:alpha val="22000"/>
          </a:schemeClr>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4.xml><?xml version="1.0" encoding="utf-8"?>
<c:userShapes xmlns:c="http://schemas.openxmlformats.org/drawingml/2006/chart">
  <cdr:relSizeAnchor xmlns:cdr="http://schemas.openxmlformats.org/drawingml/2006/chartDrawing">
    <cdr:from>
      <cdr:x>0.70417</cdr:x>
      <cdr:y>0.20833</cdr:y>
    </cdr:from>
    <cdr:to>
      <cdr:x>0.82083</cdr:x>
      <cdr:y>0.27083</cdr:y>
    </cdr:to>
    <cdr:sp macro="" textlink="">
      <cdr:nvSpPr>
        <cdr:cNvPr id="2" name="CaixaDeTexto 1"/>
        <cdr:cNvSpPr txBox="1"/>
      </cdr:nvSpPr>
      <cdr:spPr>
        <a:xfrm xmlns:a="http://schemas.openxmlformats.org/drawingml/2006/main">
          <a:off x="3219450" y="571500"/>
          <a:ext cx="533400" cy="1714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0.56667</cdr:x>
      <cdr:y>0.23958</cdr:y>
    </cdr:from>
    <cdr:to>
      <cdr:x>0.72083</cdr:x>
      <cdr:y>0.35417</cdr:y>
    </cdr:to>
    <cdr:sp macro="" textlink="">
      <cdr:nvSpPr>
        <cdr:cNvPr id="3" name="CaixaDeTexto 2"/>
        <cdr:cNvSpPr txBox="1"/>
      </cdr:nvSpPr>
      <cdr:spPr>
        <a:xfrm xmlns:a="http://schemas.openxmlformats.org/drawingml/2006/main">
          <a:off x="2590800" y="657225"/>
          <a:ext cx="704850" cy="3143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0.85992</cdr:x>
      <cdr:y>0.08779</cdr:y>
    </cdr:from>
    <cdr:to>
      <cdr:x>0.97856</cdr:x>
      <cdr:y>0.77326</cdr:y>
    </cdr:to>
    <cdr:sp macro="" textlink="">
      <cdr:nvSpPr>
        <cdr:cNvPr id="6" name="CaixaDeTexto 1"/>
        <cdr:cNvSpPr txBox="1"/>
      </cdr:nvSpPr>
      <cdr:spPr>
        <a:xfrm xmlns:a="http://schemas.openxmlformats.org/drawingml/2006/main">
          <a:off x="3653326" y="410891"/>
          <a:ext cx="504039" cy="3208356"/>
        </a:xfrm>
        <a:prstGeom xmlns:a="http://schemas.openxmlformats.org/drawingml/2006/main" prst="rect">
          <a:avLst/>
        </a:prstGeom>
        <a:noFill xmlns:a="http://schemas.openxmlformats.org/drawingml/2006/main"/>
        <a:ln xmlns:a="http://schemas.openxmlformats.org/drawingml/2006/main" w="38100">
          <a:solidFill>
            <a:schemeClr val="accent2"/>
          </a:solidFill>
          <a:prstDash val="sysDash"/>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latin typeface="Arial" panose="020B0604020202020204" pitchFamily="34" charset="0"/>
              <a:cs typeface="Arial" panose="020B0604020202020204" pitchFamily="34" charset="0"/>
            </a:rPr>
            <a:t>11 Set</a:t>
          </a:r>
          <a:endParaRPr lang="en-US"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0.14947</cdr:x>
      <cdr:y>0.13341</cdr:y>
    </cdr:from>
    <cdr:to>
      <cdr:x>0.2746</cdr:x>
      <cdr:y>0.77149</cdr:y>
    </cdr:to>
    <cdr:sp macro="" textlink="">
      <cdr:nvSpPr>
        <cdr:cNvPr id="7" name="CaixaDeTexto 1"/>
        <cdr:cNvSpPr txBox="1"/>
      </cdr:nvSpPr>
      <cdr:spPr>
        <a:xfrm xmlns:a="http://schemas.openxmlformats.org/drawingml/2006/main" flipH="1">
          <a:off x="635000" y="624416"/>
          <a:ext cx="531646" cy="2986563"/>
        </a:xfrm>
        <a:prstGeom xmlns:a="http://schemas.openxmlformats.org/drawingml/2006/main" prst="rect">
          <a:avLst/>
        </a:prstGeom>
        <a:noFill xmlns:a="http://schemas.openxmlformats.org/drawingml/2006/main"/>
        <a:ln xmlns:a="http://schemas.openxmlformats.org/drawingml/2006/main" w="38100">
          <a:solidFill>
            <a:schemeClr val="bg1">
              <a:lumMod val="65000"/>
            </a:schemeClr>
          </a:solidFill>
          <a:prstDash val="sysDash"/>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latin typeface="Arial" panose="020B0604020202020204" pitchFamily="34" charset="0"/>
              <a:cs typeface="Arial" panose="020B0604020202020204" pitchFamily="34" charset="0"/>
            </a:rPr>
            <a:t>8 </a:t>
          </a:r>
        </a:p>
        <a:p xmlns:a="http://schemas.openxmlformats.org/drawingml/2006/main">
          <a:pPr algn="ctr"/>
          <a:r>
            <a:rPr lang="en-US" sz="1000" b="1" dirty="0" smtClean="0">
              <a:latin typeface="Arial" panose="020B0604020202020204" pitchFamily="34" charset="0"/>
              <a:cs typeface="Arial" panose="020B0604020202020204" pitchFamily="34" charset="0"/>
            </a:rPr>
            <a:t>Jan</a:t>
          </a:r>
          <a:endParaRPr lang="en-US" sz="1000" b="1" dirty="0">
            <a:latin typeface="Arial" panose="020B0604020202020204" pitchFamily="34" charset="0"/>
            <a:cs typeface="Arial" panose="020B0604020202020204" pitchFamily="34"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0.70417</cdr:x>
      <cdr:y>0.20833</cdr:y>
    </cdr:from>
    <cdr:to>
      <cdr:x>0.82083</cdr:x>
      <cdr:y>0.27083</cdr:y>
    </cdr:to>
    <cdr:sp macro="" textlink="">
      <cdr:nvSpPr>
        <cdr:cNvPr id="2" name="CaixaDeTexto 1"/>
        <cdr:cNvSpPr txBox="1"/>
      </cdr:nvSpPr>
      <cdr:spPr>
        <a:xfrm xmlns:a="http://schemas.openxmlformats.org/drawingml/2006/main">
          <a:off x="3219450" y="571500"/>
          <a:ext cx="533400" cy="1714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0.56667</cdr:x>
      <cdr:y>0.23958</cdr:y>
    </cdr:from>
    <cdr:to>
      <cdr:x>0.72083</cdr:x>
      <cdr:y>0.35417</cdr:y>
    </cdr:to>
    <cdr:sp macro="" textlink="">
      <cdr:nvSpPr>
        <cdr:cNvPr id="3" name="CaixaDeTexto 2"/>
        <cdr:cNvSpPr txBox="1"/>
      </cdr:nvSpPr>
      <cdr:spPr>
        <a:xfrm xmlns:a="http://schemas.openxmlformats.org/drawingml/2006/main">
          <a:off x="2590800" y="657225"/>
          <a:ext cx="704850" cy="3143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0.85992</cdr:x>
      <cdr:y>0.08779</cdr:y>
    </cdr:from>
    <cdr:to>
      <cdr:x>0.97856</cdr:x>
      <cdr:y>0.77326</cdr:y>
    </cdr:to>
    <cdr:sp macro="" textlink="">
      <cdr:nvSpPr>
        <cdr:cNvPr id="6" name="CaixaDeTexto 1"/>
        <cdr:cNvSpPr txBox="1"/>
      </cdr:nvSpPr>
      <cdr:spPr>
        <a:xfrm xmlns:a="http://schemas.openxmlformats.org/drawingml/2006/main">
          <a:off x="3653326" y="410891"/>
          <a:ext cx="504039" cy="3208356"/>
        </a:xfrm>
        <a:prstGeom xmlns:a="http://schemas.openxmlformats.org/drawingml/2006/main" prst="rect">
          <a:avLst/>
        </a:prstGeom>
        <a:noFill xmlns:a="http://schemas.openxmlformats.org/drawingml/2006/main"/>
        <a:ln xmlns:a="http://schemas.openxmlformats.org/drawingml/2006/main" w="38100">
          <a:solidFill>
            <a:srgbClr val="2A604B"/>
          </a:solidFill>
          <a:prstDash val="sysDash"/>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latin typeface="Arial" panose="020B0604020202020204" pitchFamily="34" charset="0"/>
              <a:cs typeface="Arial" panose="020B0604020202020204" pitchFamily="34" charset="0"/>
            </a:rPr>
            <a:t>11 Set</a:t>
          </a:r>
          <a:endParaRPr lang="en-US" sz="10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0.14947</cdr:x>
      <cdr:y>0.13341</cdr:y>
    </cdr:from>
    <cdr:to>
      <cdr:x>0.2746</cdr:x>
      <cdr:y>0.77149</cdr:y>
    </cdr:to>
    <cdr:sp macro="" textlink="">
      <cdr:nvSpPr>
        <cdr:cNvPr id="7" name="CaixaDeTexto 1"/>
        <cdr:cNvSpPr txBox="1"/>
      </cdr:nvSpPr>
      <cdr:spPr>
        <a:xfrm xmlns:a="http://schemas.openxmlformats.org/drawingml/2006/main" flipH="1">
          <a:off x="635000" y="624416"/>
          <a:ext cx="531646" cy="2986563"/>
        </a:xfrm>
        <a:prstGeom xmlns:a="http://schemas.openxmlformats.org/drawingml/2006/main" prst="rect">
          <a:avLst/>
        </a:prstGeom>
        <a:noFill xmlns:a="http://schemas.openxmlformats.org/drawingml/2006/main"/>
        <a:ln xmlns:a="http://schemas.openxmlformats.org/drawingml/2006/main" w="38100">
          <a:solidFill>
            <a:schemeClr val="bg1">
              <a:lumMod val="65000"/>
            </a:schemeClr>
          </a:solidFill>
          <a:prstDash val="sysDash"/>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000" b="1" dirty="0" smtClean="0">
              <a:latin typeface="Arial" panose="020B0604020202020204" pitchFamily="34" charset="0"/>
              <a:cs typeface="Arial" panose="020B0604020202020204" pitchFamily="34" charset="0"/>
            </a:rPr>
            <a:t>8 </a:t>
          </a:r>
        </a:p>
        <a:p xmlns:a="http://schemas.openxmlformats.org/drawingml/2006/main">
          <a:pPr algn="ctr"/>
          <a:r>
            <a:rPr lang="en-US" sz="1000" b="1" dirty="0" smtClean="0">
              <a:latin typeface="Arial" panose="020B0604020202020204" pitchFamily="34" charset="0"/>
              <a:cs typeface="Arial" panose="020B0604020202020204" pitchFamily="34" charset="0"/>
            </a:rPr>
            <a:t>Jan</a:t>
          </a:r>
          <a:endParaRPr lang="en-US" sz="1000" b="1" dirty="0">
            <a:latin typeface="Arial" panose="020B0604020202020204" pitchFamily="34" charset="0"/>
            <a:cs typeface="Arial" panose="020B0604020202020204" pitchFamily="34" charset="0"/>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0.69919</cdr:x>
      <cdr:y>0.5</cdr:y>
    </cdr:from>
    <cdr:to>
      <cdr:x>0.69919</cdr:x>
      <cdr:y>0.71634</cdr:y>
    </cdr:to>
    <cdr:cxnSp macro="">
      <cdr:nvCxnSpPr>
        <cdr:cNvPr id="6" name="Conector de seta reta 5"/>
        <cdr:cNvCxnSpPr/>
      </cdr:nvCxnSpPr>
      <cdr:spPr>
        <a:xfrm xmlns:a="http://schemas.openxmlformats.org/drawingml/2006/main">
          <a:off x="6192688" y="2376265"/>
          <a:ext cx="0" cy="1028162"/>
        </a:xfrm>
        <a:prstGeom xmlns:a="http://schemas.openxmlformats.org/drawingml/2006/main" prst="straightConnector1">
          <a:avLst/>
        </a:prstGeom>
        <a:ln xmlns:a="http://schemas.openxmlformats.org/drawingml/2006/main" w="12700">
          <a:solidFill>
            <a:srgbClr val="FF0000"/>
          </a:solidFill>
          <a:tailEnd type="arrow"/>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cxnSp>
  </cdr:relSizeAnchor>
  <cdr:relSizeAnchor xmlns:cdr="http://schemas.openxmlformats.org/drawingml/2006/chartDrawing">
    <cdr:from>
      <cdr:x>0.65532</cdr:x>
      <cdr:y>0.40909</cdr:y>
    </cdr:from>
    <cdr:to>
      <cdr:x>0.73789</cdr:x>
      <cdr:y>0.50623</cdr:y>
    </cdr:to>
    <cdr:sp macro="" textlink="">
      <cdr:nvSpPr>
        <cdr:cNvPr id="7" name="Retângulo 6"/>
        <cdr:cNvSpPr/>
      </cdr:nvSpPr>
      <cdr:spPr>
        <a:xfrm xmlns:a="http://schemas.openxmlformats.org/drawingml/2006/main">
          <a:off x="5804189" y="1944217"/>
          <a:ext cx="731290" cy="461665"/>
        </a:xfrm>
        <a:prstGeom xmlns:a="http://schemas.openxmlformats.org/drawingml/2006/main" prst="rect">
          <a:avLst/>
        </a:prstGeom>
      </cdr:spPr>
      <cdr:txBody>
        <a:bodyPr xmlns:a="http://schemas.openxmlformats.org/drawingml/2006/main" wrap="non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pt-BR" sz="1200" b="1" dirty="0" smtClean="0">
              <a:solidFill>
                <a:srgbClr val="FF0000"/>
              </a:solidFill>
              <a:latin typeface="Arial" panose="020B0604020202020204" pitchFamily="34" charset="0"/>
              <a:cs typeface="Arial" panose="020B0604020202020204" pitchFamily="34" charset="0"/>
            </a:rPr>
            <a:t>Desvio </a:t>
          </a:r>
        </a:p>
        <a:p xmlns:a="http://schemas.openxmlformats.org/drawingml/2006/main">
          <a:pPr algn="ctr"/>
          <a:r>
            <a:rPr lang="pt-BR" sz="1200" b="1" dirty="0" smtClean="0">
              <a:solidFill>
                <a:srgbClr val="FF0000"/>
              </a:solidFill>
              <a:latin typeface="Arial" panose="020B0604020202020204" pitchFamily="34" charset="0"/>
              <a:cs typeface="Arial" panose="020B0604020202020204" pitchFamily="34" charset="0"/>
            </a:rPr>
            <a:t>0 p.b.</a:t>
          </a:r>
          <a:endParaRPr lang="en-US" sz="12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0.4878</cdr:x>
      <cdr:y>0.40909</cdr:y>
    </cdr:from>
    <cdr:to>
      <cdr:x>0.4878</cdr:x>
      <cdr:y>0.62543</cdr:y>
    </cdr:to>
    <cdr:cxnSp macro="">
      <cdr:nvCxnSpPr>
        <cdr:cNvPr id="10" name="Conector de seta reta 9"/>
        <cdr:cNvCxnSpPr/>
      </cdr:nvCxnSpPr>
      <cdr:spPr>
        <a:xfrm xmlns:a="http://schemas.openxmlformats.org/drawingml/2006/main">
          <a:off x="4320480" y="1944217"/>
          <a:ext cx="0" cy="1028162"/>
        </a:xfrm>
        <a:prstGeom xmlns:a="http://schemas.openxmlformats.org/drawingml/2006/main" prst="straightConnector1">
          <a:avLst/>
        </a:prstGeom>
        <a:ln xmlns:a="http://schemas.openxmlformats.org/drawingml/2006/main" w="12700">
          <a:solidFill>
            <a:srgbClr val="FF0000"/>
          </a:solidFill>
          <a:tailEnd type="arrow"/>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cxnSp>
  </cdr:relSizeAnchor>
  <cdr:relSizeAnchor xmlns:cdr="http://schemas.openxmlformats.org/drawingml/2006/chartDrawing">
    <cdr:from>
      <cdr:x>0.4312</cdr:x>
      <cdr:y>0.31605</cdr:y>
    </cdr:from>
    <cdr:to>
      <cdr:x>0.51377</cdr:x>
      <cdr:y>0.41319</cdr:y>
    </cdr:to>
    <cdr:sp macro="" textlink="">
      <cdr:nvSpPr>
        <cdr:cNvPr id="11" name="Retângulo 10"/>
        <cdr:cNvSpPr/>
      </cdr:nvSpPr>
      <cdr:spPr>
        <a:xfrm xmlns:a="http://schemas.openxmlformats.org/drawingml/2006/main">
          <a:off x="3819147" y="1502037"/>
          <a:ext cx="731290" cy="461665"/>
        </a:xfrm>
        <a:prstGeom xmlns:a="http://schemas.openxmlformats.org/drawingml/2006/main" prst="rect">
          <a:avLst/>
        </a:prstGeom>
      </cdr:spPr>
      <cdr:txBody>
        <a:bodyPr xmlns:a="http://schemas.openxmlformats.org/drawingml/2006/main" wrap="non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pt-BR" sz="1200" b="1" dirty="0" smtClean="0">
              <a:solidFill>
                <a:srgbClr val="FF0000"/>
              </a:solidFill>
              <a:latin typeface="Arial" panose="020B0604020202020204" pitchFamily="34" charset="0"/>
              <a:cs typeface="Arial" panose="020B0604020202020204" pitchFamily="34" charset="0"/>
            </a:rPr>
            <a:t>Desvio </a:t>
          </a:r>
        </a:p>
        <a:p xmlns:a="http://schemas.openxmlformats.org/drawingml/2006/main">
          <a:pPr algn="ctr"/>
          <a:r>
            <a:rPr lang="pt-BR" sz="1200" b="1" dirty="0" smtClean="0">
              <a:solidFill>
                <a:srgbClr val="FF0000"/>
              </a:solidFill>
              <a:latin typeface="Arial" panose="020B0604020202020204" pitchFamily="34" charset="0"/>
              <a:cs typeface="Arial" panose="020B0604020202020204" pitchFamily="34" charset="0"/>
            </a:rPr>
            <a:t>20 p.b.</a:t>
          </a:r>
          <a:endParaRPr lang="en-US" sz="12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0.9187</cdr:x>
      <cdr:y>0.5303</cdr:y>
    </cdr:from>
    <cdr:to>
      <cdr:x>0.9187</cdr:x>
      <cdr:y>0.69828</cdr:y>
    </cdr:to>
    <cdr:cxnSp macro="">
      <cdr:nvCxnSpPr>
        <cdr:cNvPr id="12" name="Conector de seta reta 11"/>
        <cdr:cNvCxnSpPr/>
      </cdr:nvCxnSpPr>
      <cdr:spPr>
        <a:xfrm xmlns:a="http://schemas.openxmlformats.org/drawingml/2006/main">
          <a:off x="8136904" y="2520281"/>
          <a:ext cx="0" cy="798330"/>
        </a:xfrm>
        <a:prstGeom xmlns:a="http://schemas.openxmlformats.org/drawingml/2006/main" prst="straightConnector1">
          <a:avLst/>
        </a:prstGeom>
        <a:ln xmlns:a="http://schemas.openxmlformats.org/drawingml/2006/main" w="12700">
          <a:solidFill>
            <a:srgbClr val="FF0000"/>
          </a:solidFill>
          <a:tailEnd type="arrow"/>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cxnSp>
  </cdr:relSizeAnchor>
  <cdr:relSizeAnchor xmlns:cdr="http://schemas.openxmlformats.org/drawingml/2006/chartDrawing">
    <cdr:from>
      <cdr:x>0.88297</cdr:x>
      <cdr:y>0.43939</cdr:y>
    </cdr:from>
    <cdr:to>
      <cdr:x>0.96553</cdr:x>
      <cdr:y>0.53653</cdr:y>
    </cdr:to>
    <cdr:sp macro="" textlink="">
      <cdr:nvSpPr>
        <cdr:cNvPr id="13" name="Retângulo 12"/>
        <cdr:cNvSpPr/>
      </cdr:nvSpPr>
      <cdr:spPr>
        <a:xfrm xmlns:a="http://schemas.openxmlformats.org/drawingml/2006/main">
          <a:off x="7820413" y="2088233"/>
          <a:ext cx="731290" cy="461665"/>
        </a:xfrm>
        <a:prstGeom xmlns:a="http://schemas.openxmlformats.org/drawingml/2006/main" prst="rect">
          <a:avLst/>
        </a:prstGeom>
      </cdr:spPr>
      <cdr:txBody>
        <a:bodyPr xmlns:a="http://schemas.openxmlformats.org/drawingml/2006/main" wrap="non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pt-BR" sz="1200" b="1" dirty="0" smtClean="0">
              <a:solidFill>
                <a:srgbClr val="FF0000"/>
              </a:solidFill>
              <a:latin typeface="Arial" panose="020B0604020202020204" pitchFamily="34" charset="0"/>
              <a:cs typeface="Arial" panose="020B0604020202020204" pitchFamily="34" charset="0"/>
            </a:rPr>
            <a:t>Desvio </a:t>
          </a:r>
        </a:p>
        <a:p xmlns:a="http://schemas.openxmlformats.org/drawingml/2006/main">
          <a:pPr algn="ctr"/>
          <a:r>
            <a:rPr lang="pt-BR" sz="1200" b="1" dirty="0" smtClean="0">
              <a:solidFill>
                <a:srgbClr val="FF0000"/>
              </a:solidFill>
              <a:latin typeface="Arial" panose="020B0604020202020204" pitchFamily="34" charset="0"/>
              <a:cs typeface="Arial" panose="020B0604020202020204" pitchFamily="34" charset="0"/>
            </a:rPr>
            <a:t>0 p.b.</a:t>
          </a:r>
          <a:endParaRPr lang="en-US" sz="1200"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0.26016</cdr:x>
      <cdr:y>0.21212</cdr:y>
    </cdr:from>
    <cdr:to>
      <cdr:x>0.26139</cdr:x>
      <cdr:y>0.24264</cdr:y>
    </cdr:to>
    <cdr:cxnSp macro="">
      <cdr:nvCxnSpPr>
        <cdr:cNvPr id="8" name="Conector de seta reta 7"/>
        <cdr:cNvCxnSpPr/>
      </cdr:nvCxnSpPr>
      <cdr:spPr>
        <a:xfrm xmlns:a="http://schemas.openxmlformats.org/drawingml/2006/main">
          <a:off x="2304256" y="1008113"/>
          <a:ext cx="10894" cy="145047"/>
        </a:xfrm>
        <a:prstGeom xmlns:a="http://schemas.openxmlformats.org/drawingml/2006/main" prst="straightConnector1">
          <a:avLst/>
        </a:prstGeom>
        <a:ln xmlns:a="http://schemas.openxmlformats.org/drawingml/2006/main" w="12700">
          <a:solidFill>
            <a:srgbClr val="FF0000"/>
          </a:solidFill>
          <a:tailEnd type="arrow"/>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cxnSp>
  </cdr:relSizeAnchor>
  <cdr:relSizeAnchor xmlns:cdr="http://schemas.openxmlformats.org/drawingml/2006/chartDrawing">
    <cdr:from>
      <cdr:x>0.2168</cdr:x>
      <cdr:y>0.12062</cdr:y>
    </cdr:from>
    <cdr:to>
      <cdr:x>0.30244</cdr:x>
      <cdr:y>0.21776</cdr:y>
    </cdr:to>
    <cdr:sp macro="" textlink="">
      <cdr:nvSpPr>
        <cdr:cNvPr id="9" name="Retângulo 8"/>
        <cdr:cNvSpPr/>
      </cdr:nvSpPr>
      <cdr:spPr>
        <a:xfrm xmlns:a="http://schemas.openxmlformats.org/drawingml/2006/main">
          <a:off x="1920180" y="573250"/>
          <a:ext cx="758542" cy="461665"/>
        </a:xfrm>
        <a:prstGeom xmlns:a="http://schemas.openxmlformats.org/drawingml/2006/main" prst="rect">
          <a:avLst/>
        </a:prstGeom>
      </cdr:spPr>
      <cdr:txBody>
        <a:bodyPr xmlns:a="http://schemas.openxmlformats.org/drawingml/2006/main" wrap="none">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pt-BR" sz="1200" b="1" noProof="0" dirty="0" smtClean="0">
              <a:solidFill>
                <a:srgbClr val="FF0000"/>
              </a:solidFill>
              <a:latin typeface="Arial" panose="020B0604020202020204" pitchFamily="34" charset="0"/>
              <a:cs typeface="Arial" panose="020B0604020202020204" pitchFamily="34" charset="0"/>
            </a:rPr>
            <a:t>Desvio </a:t>
          </a:r>
        </a:p>
        <a:p xmlns:a="http://schemas.openxmlformats.org/drawingml/2006/main">
          <a:pPr algn="ctr"/>
          <a:r>
            <a:rPr lang="pt-BR" sz="1200" b="1" noProof="0" dirty="0" smtClean="0">
              <a:solidFill>
                <a:srgbClr val="FF0000"/>
              </a:solidFill>
              <a:latin typeface="Arial" panose="020B0604020202020204" pitchFamily="34" charset="0"/>
              <a:cs typeface="Arial" panose="020B0604020202020204" pitchFamily="34" charset="0"/>
            </a:rPr>
            <a:t>114 </a:t>
          </a:r>
          <a:r>
            <a:rPr lang="pt-BR" sz="1200" b="1" dirty="0" err="1" smtClean="0">
              <a:solidFill>
                <a:srgbClr val="FF0000"/>
              </a:solidFill>
              <a:latin typeface="Arial" panose="020B0604020202020204" pitchFamily="34" charset="0"/>
              <a:cs typeface="Arial" panose="020B0604020202020204" pitchFamily="34" charset="0"/>
            </a:rPr>
            <a:t>p.b</a:t>
          </a:r>
          <a:r>
            <a:rPr lang="pt-BR" sz="1200" b="1" noProof="0" dirty="0" smtClean="0">
              <a:solidFill>
                <a:srgbClr val="FF0000"/>
              </a:solidFill>
              <a:latin typeface="Arial" panose="020B0604020202020204" pitchFamily="34" charset="0"/>
              <a:cs typeface="Arial" panose="020B0604020202020204" pitchFamily="34" charset="0"/>
            </a:rPr>
            <a:t>.</a:t>
          </a:r>
          <a:endParaRPr lang="pt-BR" sz="1200" noProof="0" dirty="0">
            <a:latin typeface="Arial" panose="020B0604020202020204" pitchFamily="34" charset="0"/>
            <a:cs typeface="Arial" panose="020B0604020202020204" pitchFamily="34" charset="0"/>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0.91112</cdr:x>
      <cdr:y>0.00925</cdr:y>
    </cdr:from>
    <cdr:to>
      <cdr:x>1</cdr:x>
      <cdr:y>0.73806</cdr:y>
    </cdr:to>
    <cdr:sp macro="" textlink="">
      <cdr:nvSpPr>
        <cdr:cNvPr id="2" name="CaixaDeTexto 11"/>
        <cdr:cNvSpPr txBox="1"/>
      </cdr:nvSpPr>
      <cdr:spPr>
        <a:xfrm xmlns:a="http://schemas.openxmlformats.org/drawingml/2006/main" rot="10800000">
          <a:off x="3805266" y="39634"/>
          <a:ext cx="371198" cy="3123269"/>
        </a:xfrm>
        <a:prstGeom xmlns:a="http://schemas.openxmlformats.org/drawingml/2006/main" prst="rect">
          <a:avLst/>
        </a:prstGeom>
        <a:noFill xmlns:a="http://schemas.openxmlformats.org/drawingml/2006/main"/>
      </cdr:spPr>
      <cdr:txBody>
        <a:bodyPr xmlns:a="http://schemas.openxmlformats.org/drawingml/2006/main" vert="vert270" wrap="square" lIns="92364" tIns="46182" rIns="92364" bIns="46182" rtlCol="0">
          <a:spAutoFit/>
        </a:bodyPr>
        <a:lstStyle xmlns:a="http://schemas.openxmlformats.org/drawingml/2006/main">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pt-BR" sz="1200" b="0" u="none" dirty="0" smtClean="0">
              <a:solidFill>
                <a:srgbClr val="193264"/>
              </a:solidFill>
              <a:latin typeface="Arial" pitchFamily="34" charset="0"/>
              <a:cs typeface="Arial" pitchFamily="34" charset="0"/>
            </a:rPr>
            <a:t>% (</a:t>
          </a:r>
          <a:r>
            <a:rPr lang="pt-BR" sz="1200" b="0" u="none" dirty="0" err="1" smtClean="0">
              <a:solidFill>
                <a:srgbClr val="193264"/>
              </a:solidFill>
              <a:latin typeface="Arial" pitchFamily="34" charset="0"/>
              <a:cs typeface="Arial" pitchFamily="34" charset="0"/>
            </a:rPr>
            <a:t>Dessaz</a:t>
          </a:r>
          <a:r>
            <a:rPr lang="pt-BR" sz="1200" b="0" u="none" dirty="0" smtClean="0">
              <a:solidFill>
                <a:srgbClr val="193264"/>
              </a:solidFill>
              <a:latin typeface="Arial" pitchFamily="34" charset="0"/>
              <a:cs typeface="Arial" pitchFamily="34" charset="0"/>
            </a:rPr>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Espaço Reservado para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51B3C98-2202-4C19-A0E7-34708341E67B}" type="datetimeFigureOut">
              <a:rPr lang="en-GB" smtClean="0"/>
              <a:t>18/09/2015</a:t>
            </a:fld>
            <a:endParaRPr lang="en-GB"/>
          </a:p>
        </p:txBody>
      </p:sp>
      <p:sp>
        <p:nvSpPr>
          <p:cNvPr id="4" name="Espaço Reservado para Rodapé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Espaço Reservado para Número de Slid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68A2B2D0-8B5D-41F8-A725-44FC5010B513}" type="slidenum">
              <a:rPr lang="en-GB" smtClean="0"/>
              <a:t>‹nº›</a:t>
            </a:fld>
            <a:endParaRPr lang="en-GB"/>
          </a:p>
        </p:txBody>
      </p:sp>
    </p:spTree>
    <p:extLst>
      <p:ext uri="{BB962C8B-B14F-4D97-AF65-F5344CB8AC3E}">
        <p14:creationId xmlns:p14="http://schemas.microsoft.com/office/powerpoint/2010/main" val="170802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6332"/>
          </a:xfrm>
          <a:prstGeom prst="rect">
            <a:avLst/>
          </a:prstGeom>
        </p:spPr>
        <p:txBody>
          <a:bodyPr vert="horz" lIns="92175" tIns="46088" rIns="92175" bIns="46088" rtlCol="0"/>
          <a:lstStyle>
            <a:lvl1pPr algn="l">
              <a:defRPr sz="1200"/>
            </a:lvl1pPr>
          </a:lstStyle>
          <a:p>
            <a:endParaRPr lang="pt-BR"/>
          </a:p>
        </p:txBody>
      </p:sp>
      <p:sp>
        <p:nvSpPr>
          <p:cNvPr id="3" name="Espaço Reservado para Data 2"/>
          <p:cNvSpPr>
            <a:spLocks noGrp="1"/>
          </p:cNvSpPr>
          <p:nvPr>
            <p:ph type="dt" idx="1"/>
          </p:nvPr>
        </p:nvSpPr>
        <p:spPr>
          <a:xfrm>
            <a:off x="3850443" y="0"/>
            <a:ext cx="2945659" cy="496332"/>
          </a:xfrm>
          <a:prstGeom prst="rect">
            <a:avLst/>
          </a:prstGeom>
        </p:spPr>
        <p:txBody>
          <a:bodyPr vert="horz" lIns="92175" tIns="46088" rIns="92175" bIns="46088" rtlCol="0"/>
          <a:lstStyle>
            <a:lvl1pPr algn="r">
              <a:defRPr sz="1200"/>
            </a:lvl1pPr>
          </a:lstStyle>
          <a:p>
            <a:fld id="{54DE65EF-007D-41E5-BFC6-3C887172E1F4}" type="datetimeFigureOut">
              <a:rPr lang="pt-BR" smtClean="0"/>
              <a:pPr/>
              <a:t>18/09/2015</a:t>
            </a:fld>
            <a:endParaRPr lang="pt-BR"/>
          </a:p>
        </p:txBody>
      </p:sp>
      <p:sp>
        <p:nvSpPr>
          <p:cNvPr id="4" name="Espaço Reservado para Imagem de Slide 3"/>
          <p:cNvSpPr>
            <a:spLocks noGrp="1" noRot="1" noChangeAspect="1"/>
          </p:cNvSpPr>
          <p:nvPr>
            <p:ph type="sldImg" idx="2"/>
          </p:nvPr>
        </p:nvSpPr>
        <p:spPr>
          <a:xfrm>
            <a:off x="919163" y="744538"/>
            <a:ext cx="4960937" cy="3722687"/>
          </a:xfrm>
          <a:prstGeom prst="rect">
            <a:avLst/>
          </a:prstGeom>
          <a:noFill/>
          <a:ln w="12700">
            <a:solidFill>
              <a:prstClr val="black"/>
            </a:solidFill>
          </a:ln>
        </p:spPr>
        <p:txBody>
          <a:bodyPr vert="horz" lIns="92175" tIns="46088" rIns="92175" bIns="46088" rtlCol="0" anchor="ctr"/>
          <a:lstStyle/>
          <a:p>
            <a:endParaRPr lang="pt-BR"/>
          </a:p>
        </p:txBody>
      </p:sp>
      <p:sp>
        <p:nvSpPr>
          <p:cNvPr id="5" name="Espaço Reservado para Anotações 4"/>
          <p:cNvSpPr>
            <a:spLocks noGrp="1"/>
          </p:cNvSpPr>
          <p:nvPr>
            <p:ph type="body" sz="quarter" idx="3"/>
          </p:nvPr>
        </p:nvSpPr>
        <p:spPr>
          <a:xfrm>
            <a:off x="679768" y="4715154"/>
            <a:ext cx="5438140" cy="4466987"/>
          </a:xfrm>
          <a:prstGeom prst="rect">
            <a:avLst/>
          </a:prstGeom>
        </p:spPr>
        <p:txBody>
          <a:bodyPr vert="horz" lIns="92175" tIns="46088" rIns="92175" bIns="46088"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9428583"/>
            <a:ext cx="2945659" cy="496332"/>
          </a:xfrm>
          <a:prstGeom prst="rect">
            <a:avLst/>
          </a:prstGeom>
        </p:spPr>
        <p:txBody>
          <a:bodyPr vert="horz" lIns="92175" tIns="46088" rIns="92175" bIns="46088"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3" y="9428583"/>
            <a:ext cx="2945659" cy="496332"/>
          </a:xfrm>
          <a:prstGeom prst="rect">
            <a:avLst/>
          </a:prstGeom>
        </p:spPr>
        <p:txBody>
          <a:bodyPr vert="horz" lIns="92175" tIns="46088" rIns="92175" bIns="46088" rtlCol="0" anchor="b"/>
          <a:lstStyle>
            <a:lvl1pPr algn="r">
              <a:defRPr sz="1200"/>
            </a:lvl1pPr>
          </a:lstStyle>
          <a:p>
            <a:fld id="{8181CBCB-41FD-4F45-9885-B2403225DA4C}" type="slidenum">
              <a:rPr lang="pt-BR" smtClean="0"/>
              <a:pPr/>
              <a:t>‹nº›</a:t>
            </a:fld>
            <a:endParaRPr lang="pt-BR"/>
          </a:p>
        </p:txBody>
      </p:sp>
    </p:spTree>
    <p:extLst>
      <p:ext uri="{BB962C8B-B14F-4D97-AF65-F5344CB8AC3E}">
        <p14:creationId xmlns:p14="http://schemas.microsoft.com/office/powerpoint/2010/main" val="3389673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 </a:t>
            </a:r>
            <a:endParaRPr lang="pt-BR" dirty="0"/>
          </a:p>
        </p:txBody>
      </p:sp>
      <p:sp>
        <p:nvSpPr>
          <p:cNvPr id="4" name="Espaço Reservado para Número de Slide 3"/>
          <p:cNvSpPr>
            <a:spLocks noGrp="1"/>
          </p:cNvSpPr>
          <p:nvPr>
            <p:ph type="sldNum" sz="quarter" idx="10"/>
          </p:nvPr>
        </p:nvSpPr>
        <p:spPr/>
        <p:txBody>
          <a:bodyPr/>
          <a:lstStyle/>
          <a:p>
            <a:pPr>
              <a:defRPr/>
            </a:pPr>
            <a:fld id="{0FF40BD9-4F83-4667-AC6E-0C82D41E886D}" type="slidenum">
              <a:rPr lang="pt-BR" smtClean="0"/>
              <a:pPr>
                <a:defRPr/>
              </a:pPr>
              <a:t>1</a:t>
            </a:fld>
            <a:endParaRPr lang="pt-BR" dirty="0"/>
          </a:p>
        </p:txBody>
      </p:sp>
    </p:spTree>
    <p:extLst>
      <p:ext uri="{BB962C8B-B14F-4D97-AF65-F5344CB8AC3E}">
        <p14:creationId xmlns:p14="http://schemas.microsoft.com/office/powerpoint/2010/main" val="252097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de título">
    <p:spTree>
      <p:nvGrpSpPr>
        <p:cNvPr id="1" name=""/>
        <p:cNvGrpSpPr/>
        <p:nvPr/>
      </p:nvGrpSpPr>
      <p:grpSpPr>
        <a:xfrm>
          <a:off x="0" y="0"/>
          <a:ext cx="0" cy="0"/>
          <a:chOff x="0" y="0"/>
          <a:chExt cx="0" cy="0"/>
        </a:xfrm>
      </p:grpSpPr>
      <p:sp>
        <p:nvSpPr>
          <p:cNvPr id="2" name="Título 1"/>
          <p:cNvSpPr>
            <a:spLocks noGrp="1"/>
          </p:cNvSpPr>
          <p:nvPr>
            <p:ph type="ctrTitle" hasCustomPrompt="1"/>
          </p:nvPr>
        </p:nvSpPr>
        <p:spPr>
          <a:xfrm>
            <a:off x="3059832" y="1977400"/>
            <a:ext cx="5029200" cy="731520"/>
          </a:xfrm>
          <a:prstGeom prst="rect">
            <a:avLst/>
          </a:prstGeom>
        </p:spPr>
        <p:txBody>
          <a:bodyPr/>
          <a:lstStyle>
            <a:lvl1pPr algn="l">
              <a:defRPr sz="4800">
                <a:solidFill>
                  <a:srgbClr val="193264"/>
                </a:solidFill>
                <a:latin typeface="+mj-lt"/>
                <a:cs typeface="Arial" pitchFamily="34" charset="0"/>
              </a:defRPr>
            </a:lvl1pPr>
          </a:lstStyle>
          <a:p>
            <a:r>
              <a:rPr lang="pt-BR" dirty="0" smtClean="0"/>
              <a:t>Título</a:t>
            </a:r>
            <a:endParaRPr lang="pt-BR" dirty="0"/>
          </a:p>
        </p:txBody>
      </p:sp>
      <p:sp>
        <p:nvSpPr>
          <p:cNvPr id="3" name="Subtítulo 2"/>
          <p:cNvSpPr>
            <a:spLocks noGrp="1"/>
          </p:cNvSpPr>
          <p:nvPr>
            <p:ph type="subTitle" idx="1" hasCustomPrompt="1"/>
          </p:nvPr>
        </p:nvSpPr>
        <p:spPr>
          <a:xfrm>
            <a:off x="3059832" y="2852936"/>
            <a:ext cx="5029200" cy="1097280"/>
          </a:xfrm>
          <a:prstGeom prst="rect">
            <a:avLst/>
          </a:prstGeom>
        </p:spPr>
        <p:txBody>
          <a:bodyPr/>
          <a:lstStyle>
            <a:lvl1pPr marL="0" indent="0" algn="l">
              <a:buNone/>
              <a:defRPr sz="3200">
                <a:solidFill>
                  <a:srgbClr val="193264"/>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dirty="0" smtClean="0"/>
              <a:t>Subtítulo</a:t>
            </a:r>
            <a:endParaRPr lang="pt-BR" dirty="0"/>
          </a:p>
        </p:txBody>
      </p:sp>
      <p:cxnSp>
        <p:nvCxnSpPr>
          <p:cNvPr id="7" name="Conector reto 6"/>
          <p:cNvCxnSpPr/>
          <p:nvPr userDrawn="1"/>
        </p:nvCxnSpPr>
        <p:spPr>
          <a:xfrm>
            <a:off x="3153370" y="2789130"/>
            <a:ext cx="4754880" cy="0"/>
          </a:xfrm>
          <a:prstGeom prst="line">
            <a:avLst/>
          </a:prstGeom>
          <a:ln w="6350">
            <a:solidFill>
              <a:srgbClr val="17375E"/>
            </a:solidFill>
          </a:ln>
        </p:spPr>
        <p:style>
          <a:lnRef idx="1">
            <a:schemeClr val="accent1"/>
          </a:lnRef>
          <a:fillRef idx="0">
            <a:schemeClr val="accent1"/>
          </a:fillRef>
          <a:effectRef idx="0">
            <a:schemeClr val="accent1"/>
          </a:effectRef>
          <a:fontRef idx="minor">
            <a:schemeClr val="tx1"/>
          </a:fontRef>
        </p:style>
      </p:cxnSp>
      <p:sp>
        <p:nvSpPr>
          <p:cNvPr id="9" name="Espaço Reservado para Conteúdo 4"/>
          <p:cNvSpPr>
            <a:spLocks noGrp="1"/>
          </p:cNvSpPr>
          <p:nvPr>
            <p:ph sz="quarter" idx="10" hasCustomPrompt="1"/>
          </p:nvPr>
        </p:nvSpPr>
        <p:spPr>
          <a:xfrm>
            <a:off x="3059832" y="4655075"/>
            <a:ext cx="5029200" cy="358101"/>
          </a:xfrm>
          <a:prstGeom prst="rect">
            <a:avLst/>
          </a:prstGeom>
        </p:spPr>
        <p:txBody>
          <a:bodyPr lIns="92364" tIns="46182" rIns="92364" bIns="46182" anchor="ctr" anchorCtr="0"/>
          <a:lstStyle>
            <a:lvl1pPr algn="l">
              <a:buFontTx/>
              <a:buNone/>
              <a:defRPr sz="1600" b="1">
                <a:solidFill>
                  <a:srgbClr val="193264"/>
                </a:solidFill>
                <a:latin typeface="+mj-lt"/>
                <a:cs typeface="Arial" pitchFamily="34" charset="0"/>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pt-BR" dirty="0" smtClean="0"/>
              <a:t>Data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ítulo e conteúdo">
    <p:spTree>
      <p:nvGrpSpPr>
        <p:cNvPr id="1" name=""/>
        <p:cNvGrpSpPr/>
        <p:nvPr/>
      </p:nvGrpSpPr>
      <p:grpSpPr>
        <a:xfrm>
          <a:off x="0" y="0"/>
          <a:ext cx="0" cy="0"/>
          <a:chOff x="0" y="0"/>
          <a:chExt cx="0" cy="0"/>
        </a:xfrm>
      </p:grpSpPr>
      <p:sp>
        <p:nvSpPr>
          <p:cNvPr id="6" name="Espaço Reservado para Conteúdo 4"/>
          <p:cNvSpPr>
            <a:spLocks noGrp="1"/>
          </p:cNvSpPr>
          <p:nvPr>
            <p:ph sz="quarter" idx="10"/>
          </p:nvPr>
        </p:nvSpPr>
        <p:spPr>
          <a:xfrm>
            <a:off x="107504" y="6420240"/>
            <a:ext cx="6241186" cy="358101"/>
          </a:xfrm>
          <a:prstGeom prst="rect">
            <a:avLst/>
          </a:prstGeom>
        </p:spPr>
        <p:txBody>
          <a:bodyPr lIns="92364" tIns="46182" rIns="92364" bIns="46182" anchor="ctr" anchorCtr="0"/>
          <a:lstStyle>
            <a:lvl1pPr algn="l">
              <a:buFontTx/>
              <a:buNone/>
              <a:defRPr sz="1500" b="1">
                <a:solidFill>
                  <a:srgbClr val="193264"/>
                </a:solidFill>
                <a:latin typeface="+mj-lt"/>
                <a:cs typeface="Arial" pitchFamily="34" charset="0"/>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pt-BR" dirty="0" smtClean="0"/>
              <a:t>Clique para editar os estilos do texto mestre</a:t>
            </a:r>
          </a:p>
        </p:txBody>
      </p:sp>
      <p:sp>
        <p:nvSpPr>
          <p:cNvPr id="7" name="Título 1"/>
          <p:cNvSpPr>
            <a:spLocks noGrp="1"/>
          </p:cNvSpPr>
          <p:nvPr>
            <p:ph type="title"/>
          </p:nvPr>
        </p:nvSpPr>
        <p:spPr>
          <a:xfrm>
            <a:off x="407271" y="332656"/>
            <a:ext cx="8229600" cy="366372"/>
          </a:xfrm>
          <a:prstGeom prst="rect">
            <a:avLst/>
          </a:prstGeom>
        </p:spPr>
        <p:txBody>
          <a:bodyPr lIns="92364" tIns="46182" rIns="92364" bIns="46182" anchor="ctr" anchorCtr="0"/>
          <a:lstStyle>
            <a:lvl1pPr algn="l">
              <a:defRPr sz="3200" b="1">
                <a:solidFill>
                  <a:srgbClr val="193264"/>
                </a:solidFill>
                <a:latin typeface="+mj-lt"/>
                <a:cs typeface="Arial" pitchFamily="34" charset="0"/>
              </a:defRPr>
            </a:lvl1pPr>
          </a:lstStyle>
          <a:p>
            <a:r>
              <a:rPr lang="en-US" noProof="0" dirty="0" smtClean="0"/>
              <a:t>Clique para </a:t>
            </a:r>
            <a:r>
              <a:rPr lang="en-US" noProof="0" dirty="0" err="1" smtClean="0"/>
              <a:t>editar</a:t>
            </a:r>
            <a:r>
              <a:rPr lang="en-US" noProof="0" dirty="0" smtClean="0"/>
              <a:t> o </a:t>
            </a:r>
            <a:r>
              <a:rPr lang="en-US" noProof="0" dirty="0" err="1" smtClean="0"/>
              <a:t>estilo</a:t>
            </a:r>
            <a:r>
              <a:rPr lang="en-US" noProof="0" dirty="0" smtClean="0"/>
              <a:t> do </a:t>
            </a:r>
            <a:r>
              <a:rPr lang="en-US" noProof="0" dirty="0" err="1" smtClean="0"/>
              <a:t>título</a:t>
            </a:r>
            <a:endParaRPr lang="en-US" noProof="0" dirty="0"/>
          </a:p>
        </p:txBody>
      </p:sp>
      <p:sp>
        <p:nvSpPr>
          <p:cNvPr id="8" name="Espaço Reservado para Texto 11"/>
          <p:cNvSpPr>
            <a:spLocks noGrp="1"/>
          </p:cNvSpPr>
          <p:nvPr>
            <p:ph type="body" sz="quarter" idx="11" hasCustomPrompt="1"/>
          </p:nvPr>
        </p:nvSpPr>
        <p:spPr>
          <a:xfrm>
            <a:off x="407271" y="76156"/>
            <a:ext cx="8229600" cy="182880"/>
          </a:xfrm>
          <a:prstGeom prst="rect">
            <a:avLst/>
          </a:prstGeom>
        </p:spPr>
        <p:txBody>
          <a:bodyPr lIns="92364" tIns="46182" rIns="92364" bIns="46182" anchor="ctr" anchorCtr="0"/>
          <a:lstStyle>
            <a:lvl1pPr algn="r" rtl="0" eaLnBrk="0" fontAlgn="base" hangingPunct="0">
              <a:spcBef>
                <a:spcPct val="0"/>
              </a:spcBef>
              <a:spcAft>
                <a:spcPct val="0"/>
              </a:spcAft>
              <a:buNone/>
              <a:defRPr lang="pt-BR" sz="1000" b="1" smtClean="0">
                <a:solidFill>
                  <a:srgbClr val="193264"/>
                </a:solidFill>
                <a:latin typeface="+mj-lt"/>
                <a:ea typeface="+mj-ea"/>
                <a:cs typeface="Arial" pitchFamily="34" charset="0"/>
              </a:defRPr>
            </a:lvl1pPr>
            <a:lvl2pPr algn="r" rtl="0" eaLnBrk="0" fontAlgn="base" hangingPunct="0">
              <a:spcBef>
                <a:spcPct val="0"/>
              </a:spcBef>
              <a:spcAft>
                <a:spcPct val="0"/>
              </a:spcAft>
              <a:buNone/>
              <a:defRPr lang="pt-BR" sz="2400" smtClean="0">
                <a:solidFill>
                  <a:schemeClr val="bg1"/>
                </a:solidFill>
                <a:latin typeface="+mj-lt"/>
                <a:ea typeface="+mj-ea"/>
                <a:cs typeface="+mj-cs"/>
              </a:defRPr>
            </a:lvl2pPr>
            <a:lvl3pPr algn="r" rtl="0" eaLnBrk="0" fontAlgn="base" hangingPunct="0">
              <a:spcBef>
                <a:spcPct val="0"/>
              </a:spcBef>
              <a:spcAft>
                <a:spcPct val="0"/>
              </a:spcAft>
              <a:defRPr lang="pt-BR" sz="2400" smtClean="0">
                <a:solidFill>
                  <a:schemeClr val="bg1"/>
                </a:solidFill>
                <a:latin typeface="+mj-lt"/>
                <a:ea typeface="+mj-ea"/>
                <a:cs typeface="+mj-cs"/>
              </a:defRPr>
            </a:lvl3pPr>
            <a:lvl4pPr algn="r" rtl="0" eaLnBrk="0" fontAlgn="base" hangingPunct="0">
              <a:spcBef>
                <a:spcPct val="0"/>
              </a:spcBef>
              <a:spcAft>
                <a:spcPct val="0"/>
              </a:spcAft>
              <a:defRPr lang="pt-BR" sz="2400" smtClean="0">
                <a:solidFill>
                  <a:schemeClr val="bg1"/>
                </a:solidFill>
                <a:latin typeface="+mj-lt"/>
                <a:ea typeface="+mj-ea"/>
                <a:cs typeface="+mj-cs"/>
              </a:defRPr>
            </a:lvl4pPr>
            <a:lvl5pPr algn="r" rtl="0" eaLnBrk="0" fontAlgn="base" hangingPunct="0">
              <a:spcBef>
                <a:spcPct val="0"/>
              </a:spcBef>
              <a:spcAft>
                <a:spcPct val="0"/>
              </a:spcAft>
              <a:defRPr lang="pt-BR" sz="2400" dirty="0" smtClean="0">
                <a:solidFill>
                  <a:schemeClr val="bg1"/>
                </a:solidFill>
                <a:latin typeface="+mj-lt"/>
                <a:ea typeface="+mj-ea"/>
                <a:cs typeface="+mj-cs"/>
              </a:defRPr>
            </a:lvl5pPr>
          </a:lstStyle>
          <a:p>
            <a:pPr lvl="0"/>
            <a:r>
              <a:rPr lang="pt-BR" dirty="0" smtClean="0"/>
              <a:t>Clique para editar os estilos do subtítulo</a:t>
            </a:r>
          </a:p>
        </p:txBody>
      </p:sp>
    </p:spTree>
    <p:extLst>
      <p:ext uri="{BB962C8B-B14F-4D97-AF65-F5344CB8AC3E}">
        <p14:creationId xmlns:p14="http://schemas.microsoft.com/office/powerpoint/2010/main" val="1234070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ítulo e conteúdo">
    <p:spTree>
      <p:nvGrpSpPr>
        <p:cNvPr id="1" name=""/>
        <p:cNvGrpSpPr/>
        <p:nvPr/>
      </p:nvGrpSpPr>
      <p:grpSpPr>
        <a:xfrm>
          <a:off x="0" y="0"/>
          <a:ext cx="0" cy="0"/>
          <a:chOff x="0" y="0"/>
          <a:chExt cx="0" cy="0"/>
        </a:xfrm>
      </p:grpSpPr>
      <p:sp>
        <p:nvSpPr>
          <p:cNvPr id="16" name="Título 1"/>
          <p:cNvSpPr>
            <a:spLocks noGrp="1"/>
          </p:cNvSpPr>
          <p:nvPr>
            <p:ph type="title" hasCustomPrompt="1"/>
          </p:nvPr>
        </p:nvSpPr>
        <p:spPr>
          <a:xfrm>
            <a:off x="411578" y="2132856"/>
            <a:ext cx="8229600" cy="914400"/>
          </a:xfrm>
          <a:prstGeom prst="rect">
            <a:avLst/>
          </a:prstGeom>
        </p:spPr>
        <p:txBody>
          <a:bodyPr lIns="92364" tIns="46182" rIns="92364" bIns="46182" anchor="t" anchorCtr="0"/>
          <a:lstStyle>
            <a:lvl1pPr algn="ctr">
              <a:defRPr sz="5400" b="1">
                <a:solidFill>
                  <a:srgbClr val="193264"/>
                </a:solidFill>
                <a:latin typeface="+mj-lt"/>
                <a:cs typeface="Arial" pitchFamily="34" charset="0"/>
              </a:defRPr>
            </a:lvl1pPr>
          </a:lstStyle>
          <a:p>
            <a:r>
              <a:rPr lang="en-US" noProof="0" dirty="0" err="1" smtClean="0"/>
              <a:t>Título</a:t>
            </a:r>
            <a:endParaRPr lang="en-US" noProof="0" dirty="0"/>
          </a:p>
        </p:txBody>
      </p:sp>
      <p:sp>
        <p:nvSpPr>
          <p:cNvPr id="17" name="Espaço Reservado para Texto 11"/>
          <p:cNvSpPr>
            <a:spLocks noGrp="1"/>
          </p:cNvSpPr>
          <p:nvPr>
            <p:ph type="body" sz="quarter" idx="11" hasCustomPrompt="1"/>
          </p:nvPr>
        </p:nvSpPr>
        <p:spPr>
          <a:xfrm>
            <a:off x="411578" y="3212976"/>
            <a:ext cx="8229600" cy="914400"/>
          </a:xfrm>
          <a:prstGeom prst="rect">
            <a:avLst/>
          </a:prstGeom>
        </p:spPr>
        <p:txBody>
          <a:bodyPr lIns="92364" tIns="46182" rIns="92364" bIns="46182" anchor="t" anchorCtr="0"/>
          <a:lstStyle>
            <a:lvl1pPr algn="ctr" rtl="0" eaLnBrk="0" fontAlgn="base" hangingPunct="0">
              <a:spcBef>
                <a:spcPct val="0"/>
              </a:spcBef>
              <a:spcAft>
                <a:spcPct val="0"/>
              </a:spcAft>
              <a:buNone/>
              <a:defRPr lang="pt-BR" sz="3200" b="1" smtClean="0">
                <a:solidFill>
                  <a:srgbClr val="193264"/>
                </a:solidFill>
                <a:latin typeface="+mj-lt"/>
                <a:ea typeface="+mj-ea"/>
                <a:cs typeface="Arial" pitchFamily="34" charset="0"/>
              </a:defRPr>
            </a:lvl1pPr>
            <a:lvl2pPr algn="r" rtl="0" eaLnBrk="0" fontAlgn="base" hangingPunct="0">
              <a:spcBef>
                <a:spcPct val="0"/>
              </a:spcBef>
              <a:spcAft>
                <a:spcPct val="0"/>
              </a:spcAft>
              <a:buNone/>
              <a:defRPr lang="pt-BR" sz="2400" smtClean="0">
                <a:solidFill>
                  <a:schemeClr val="bg1"/>
                </a:solidFill>
                <a:latin typeface="+mj-lt"/>
                <a:ea typeface="+mj-ea"/>
                <a:cs typeface="+mj-cs"/>
              </a:defRPr>
            </a:lvl2pPr>
            <a:lvl3pPr algn="r" rtl="0" eaLnBrk="0" fontAlgn="base" hangingPunct="0">
              <a:spcBef>
                <a:spcPct val="0"/>
              </a:spcBef>
              <a:spcAft>
                <a:spcPct val="0"/>
              </a:spcAft>
              <a:defRPr lang="pt-BR" sz="2400" smtClean="0">
                <a:solidFill>
                  <a:schemeClr val="bg1"/>
                </a:solidFill>
                <a:latin typeface="+mj-lt"/>
                <a:ea typeface="+mj-ea"/>
                <a:cs typeface="+mj-cs"/>
              </a:defRPr>
            </a:lvl3pPr>
            <a:lvl4pPr algn="r" rtl="0" eaLnBrk="0" fontAlgn="base" hangingPunct="0">
              <a:spcBef>
                <a:spcPct val="0"/>
              </a:spcBef>
              <a:spcAft>
                <a:spcPct val="0"/>
              </a:spcAft>
              <a:defRPr lang="pt-BR" sz="2400" smtClean="0">
                <a:solidFill>
                  <a:schemeClr val="bg1"/>
                </a:solidFill>
                <a:latin typeface="+mj-lt"/>
                <a:ea typeface="+mj-ea"/>
                <a:cs typeface="+mj-cs"/>
              </a:defRPr>
            </a:lvl4pPr>
            <a:lvl5pPr algn="r" rtl="0" eaLnBrk="0" fontAlgn="base" hangingPunct="0">
              <a:spcBef>
                <a:spcPct val="0"/>
              </a:spcBef>
              <a:spcAft>
                <a:spcPct val="0"/>
              </a:spcAft>
              <a:defRPr lang="pt-BR" sz="2400" dirty="0" smtClean="0">
                <a:solidFill>
                  <a:schemeClr val="bg1"/>
                </a:solidFill>
                <a:latin typeface="+mj-lt"/>
                <a:ea typeface="+mj-ea"/>
                <a:cs typeface="+mj-cs"/>
              </a:defRPr>
            </a:lvl5pPr>
          </a:lstStyle>
          <a:p>
            <a:pPr lvl="0"/>
            <a:r>
              <a:rPr lang="en-US" noProof="0" dirty="0" err="1" smtClean="0"/>
              <a:t>Subtítulo</a:t>
            </a:r>
            <a:endParaRPr lang="en-US" noProof="0" dirty="0"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15" name="Espaço Reservado para Conteúdo 2"/>
          <p:cNvSpPr>
            <a:spLocks noGrp="1"/>
          </p:cNvSpPr>
          <p:nvPr>
            <p:ph idx="1"/>
          </p:nvPr>
        </p:nvSpPr>
        <p:spPr>
          <a:xfrm>
            <a:off x="467544" y="1196752"/>
            <a:ext cx="8229600" cy="4896543"/>
          </a:xfrm>
          <a:prstGeom prst="rect">
            <a:avLst/>
          </a:prstGeom>
        </p:spPr>
        <p:txBody>
          <a:bodyPr lIns="92364" tIns="46182" rIns="92364" bIns="46182"/>
          <a:lstStyle>
            <a:lvl1pPr marL="290240" indent="-290240" algn="just">
              <a:spcBef>
                <a:spcPts val="600"/>
              </a:spcBef>
              <a:spcAft>
                <a:spcPts val="0"/>
              </a:spcAft>
              <a:buClr>
                <a:srgbClr val="000066"/>
              </a:buClr>
              <a:buSzPct val="100000"/>
              <a:buFont typeface="Arial" pitchFamily="34" charset="0"/>
              <a:buChar char="•"/>
              <a:defRPr sz="2400">
                <a:solidFill>
                  <a:srgbClr val="193264"/>
                </a:solidFill>
                <a:latin typeface="+mj-lt"/>
                <a:cs typeface="Arial" pitchFamily="34" charset="0"/>
              </a:defRPr>
            </a:lvl1pPr>
            <a:lvl2pPr marL="580479" indent="-237323" algn="just">
              <a:buClr>
                <a:srgbClr val="000066"/>
              </a:buClr>
              <a:buSzPct val="100000"/>
              <a:buFont typeface="Arial" pitchFamily="34" charset="0"/>
              <a:buChar char="-"/>
              <a:defRPr sz="2400">
                <a:solidFill>
                  <a:srgbClr val="193264"/>
                </a:solidFill>
                <a:latin typeface="+mj-lt"/>
                <a:cs typeface="Arial" pitchFamily="34" charset="0"/>
              </a:defRPr>
            </a:lvl2pPr>
            <a:lvl3pPr marL="923635" indent="-290240" algn="just">
              <a:buClr>
                <a:srgbClr val="000066"/>
              </a:buClr>
              <a:buSzPct val="80000"/>
              <a:buFont typeface="Arial" pitchFamily="34" charset="0"/>
              <a:buChar char="–"/>
              <a:defRPr sz="2400">
                <a:solidFill>
                  <a:srgbClr val="193264"/>
                </a:solidFill>
                <a:latin typeface="+mj-lt"/>
                <a:cs typeface="Arial" pitchFamily="34" charset="0"/>
              </a:defRPr>
            </a:lvl3pPr>
            <a:lvl4pPr marL="1332537" indent="-355984" algn="just">
              <a:buClr>
                <a:srgbClr val="000066"/>
              </a:buClr>
              <a:buFont typeface="Wingdings" pitchFamily="2" charset="2"/>
              <a:buChar char="§"/>
              <a:defRPr sz="2400">
                <a:solidFill>
                  <a:srgbClr val="193264"/>
                </a:solidFill>
                <a:latin typeface="+mj-lt"/>
                <a:cs typeface="Arial" pitchFamily="34" charset="0"/>
              </a:defRPr>
            </a:lvl4pPr>
            <a:lvl5pPr marL="1675693" indent="-290240" algn="just">
              <a:buClr>
                <a:srgbClr val="000066"/>
              </a:buClr>
              <a:buSzPct val="80000"/>
              <a:buFont typeface="Courier New" pitchFamily="49" charset="0"/>
              <a:buChar char="o"/>
              <a:defRPr sz="2400">
                <a:solidFill>
                  <a:srgbClr val="193264"/>
                </a:solidFill>
                <a:latin typeface="+mj-lt"/>
                <a:cs typeface="Arial" pitchFamily="34" charset="0"/>
              </a:defRPr>
            </a:lvl5pPr>
          </a:lstStyle>
          <a:p>
            <a:pPr lvl="0"/>
            <a:r>
              <a:rPr lang="en-US" noProof="0" dirty="0" smtClean="0"/>
              <a:t>Clique para </a:t>
            </a:r>
            <a:r>
              <a:rPr lang="en-US" noProof="0" dirty="0" err="1" smtClean="0"/>
              <a:t>editar</a:t>
            </a:r>
            <a:r>
              <a:rPr lang="en-US" noProof="0" dirty="0" smtClean="0"/>
              <a:t> </a:t>
            </a:r>
            <a:r>
              <a:rPr lang="en-US" noProof="0" dirty="0" err="1" smtClean="0"/>
              <a:t>os</a:t>
            </a:r>
            <a:r>
              <a:rPr lang="en-US" noProof="0" dirty="0" smtClean="0"/>
              <a:t> </a:t>
            </a:r>
            <a:r>
              <a:rPr lang="en-US" noProof="0" dirty="0" err="1" smtClean="0"/>
              <a:t>estilos</a:t>
            </a:r>
            <a:r>
              <a:rPr lang="en-US" noProof="0" dirty="0" smtClean="0"/>
              <a:t> do </a:t>
            </a:r>
            <a:r>
              <a:rPr lang="en-US" noProof="0" dirty="0" err="1" smtClean="0"/>
              <a:t>texto</a:t>
            </a:r>
            <a:r>
              <a:rPr lang="en-US" noProof="0" dirty="0" smtClean="0"/>
              <a:t> </a:t>
            </a:r>
            <a:r>
              <a:rPr lang="en-US" noProof="0" dirty="0" err="1" smtClean="0"/>
              <a:t>mestre</a:t>
            </a:r>
            <a:endParaRPr lang="en-US" noProof="0" dirty="0" smtClean="0"/>
          </a:p>
          <a:p>
            <a:pPr lvl="1"/>
            <a:r>
              <a:rPr lang="en-US" noProof="0" dirty="0" smtClean="0"/>
              <a:t>Segundo </a:t>
            </a:r>
            <a:r>
              <a:rPr lang="en-US" noProof="0" dirty="0" err="1" smtClean="0"/>
              <a:t>nível</a:t>
            </a:r>
            <a:endParaRPr lang="en-US" noProof="0" dirty="0" smtClean="0"/>
          </a:p>
          <a:p>
            <a:pPr lvl="2"/>
            <a:r>
              <a:rPr lang="en-US" noProof="0" dirty="0" err="1" smtClean="0"/>
              <a:t>Terceiro</a:t>
            </a:r>
            <a:r>
              <a:rPr lang="en-US" noProof="0" dirty="0" smtClean="0"/>
              <a:t> </a:t>
            </a:r>
            <a:r>
              <a:rPr lang="en-US" noProof="0" dirty="0" err="1" smtClean="0"/>
              <a:t>nível</a:t>
            </a:r>
            <a:endParaRPr lang="en-US" noProof="0" dirty="0" smtClean="0"/>
          </a:p>
          <a:p>
            <a:pPr lvl="3"/>
            <a:r>
              <a:rPr lang="en-US" noProof="0" dirty="0" smtClean="0"/>
              <a:t>Quarto </a:t>
            </a:r>
            <a:r>
              <a:rPr lang="en-US" noProof="0" dirty="0" err="1" smtClean="0"/>
              <a:t>nível</a:t>
            </a:r>
            <a:endParaRPr lang="en-US" noProof="0" dirty="0" smtClean="0"/>
          </a:p>
          <a:p>
            <a:pPr lvl="4"/>
            <a:r>
              <a:rPr lang="en-US" noProof="0" dirty="0" err="1" smtClean="0"/>
              <a:t>Quinto</a:t>
            </a:r>
            <a:r>
              <a:rPr lang="en-US" noProof="0" dirty="0" smtClean="0"/>
              <a:t> </a:t>
            </a:r>
            <a:r>
              <a:rPr lang="en-US" noProof="0" dirty="0" err="1" smtClean="0"/>
              <a:t>nível</a:t>
            </a:r>
            <a:endParaRPr lang="en-US" noProof="0" dirty="0"/>
          </a:p>
        </p:txBody>
      </p:sp>
      <p:sp>
        <p:nvSpPr>
          <p:cNvPr id="18" name="Espaço Reservado para Conteúdo 4"/>
          <p:cNvSpPr>
            <a:spLocks noGrp="1"/>
          </p:cNvSpPr>
          <p:nvPr>
            <p:ph sz="quarter" idx="10"/>
          </p:nvPr>
        </p:nvSpPr>
        <p:spPr>
          <a:xfrm>
            <a:off x="107504" y="6420240"/>
            <a:ext cx="6241186" cy="358101"/>
          </a:xfrm>
          <a:prstGeom prst="rect">
            <a:avLst/>
          </a:prstGeom>
        </p:spPr>
        <p:txBody>
          <a:bodyPr lIns="92364" tIns="46182" rIns="92364" bIns="46182" anchor="ctr" anchorCtr="0"/>
          <a:lstStyle>
            <a:lvl1pPr algn="l">
              <a:buFontTx/>
              <a:buNone/>
              <a:defRPr sz="1500" b="1">
                <a:solidFill>
                  <a:srgbClr val="193264"/>
                </a:solidFill>
                <a:latin typeface="+mj-lt"/>
                <a:cs typeface="Arial" pitchFamily="34" charset="0"/>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pt-BR" dirty="0" smtClean="0"/>
              <a:t>Clique para editar os estilos do texto mestre</a:t>
            </a:r>
          </a:p>
        </p:txBody>
      </p:sp>
      <p:sp>
        <p:nvSpPr>
          <p:cNvPr id="6" name="Título 1"/>
          <p:cNvSpPr>
            <a:spLocks noGrp="1"/>
          </p:cNvSpPr>
          <p:nvPr>
            <p:ph type="title"/>
          </p:nvPr>
        </p:nvSpPr>
        <p:spPr>
          <a:xfrm>
            <a:off x="407271" y="332656"/>
            <a:ext cx="8229600" cy="366372"/>
          </a:xfrm>
          <a:prstGeom prst="rect">
            <a:avLst/>
          </a:prstGeom>
        </p:spPr>
        <p:txBody>
          <a:bodyPr lIns="92364" tIns="46182" rIns="92364" bIns="46182" anchor="ctr" anchorCtr="0"/>
          <a:lstStyle>
            <a:lvl1pPr algn="l">
              <a:defRPr sz="3200" b="1">
                <a:solidFill>
                  <a:srgbClr val="193264"/>
                </a:solidFill>
                <a:latin typeface="+mj-lt"/>
                <a:cs typeface="Arial" pitchFamily="34" charset="0"/>
              </a:defRPr>
            </a:lvl1pPr>
          </a:lstStyle>
          <a:p>
            <a:r>
              <a:rPr lang="en-US" noProof="0" dirty="0" smtClean="0"/>
              <a:t>Clique para </a:t>
            </a:r>
            <a:r>
              <a:rPr lang="en-US" noProof="0" dirty="0" err="1" smtClean="0"/>
              <a:t>editar</a:t>
            </a:r>
            <a:r>
              <a:rPr lang="en-US" noProof="0" dirty="0" smtClean="0"/>
              <a:t> o </a:t>
            </a:r>
            <a:r>
              <a:rPr lang="en-US" noProof="0" dirty="0" err="1" smtClean="0"/>
              <a:t>estilo</a:t>
            </a:r>
            <a:r>
              <a:rPr lang="en-US" noProof="0" dirty="0" smtClean="0"/>
              <a:t> do </a:t>
            </a:r>
            <a:r>
              <a:rPr lang="en-US" noProof="0" dirty="0" err="1" smtClean="0"/>
              <a:t>título</a:t>
            </a:r>
            <a:endParaRPr lang="en-US" noProof="0" dirty="0"/>
          </a:p>
        </p:txBody>
      </p:sp>
      <p:sp>
        <p:nvSpPr>
          <p:cNvPr id="7" name="Espaço Reservado para Texto 11"/>
          <p:cNvSpPr>
            <a:spLocks noGrp="1"/>
          </p:cNvSpPr>
          <p:nvPr>
            <p:ph type="body" sz="quarter" idx="11" hasCustomPrompt="1"/>
          </p:nvPr>
        </p:nvSpPr>
        <p:spPr>
          <a:xfrm>
            <a:off x="407271" y="76156"/>
            <a:ext cx="8229600" cy="182880"/>
          </a:xfrm>
          <a:prstGeom prst="rect">
            <a:avLst/>
          </a:prstGeom>
        </p:spPr>
        <p:txBody>
          <a:bodyPr lIns="92364" tIns="46182" rIns="92364" bIns="46182" anchor="ctr" anchorCtr="0"/>
          <a:lstStyle>
            <a:lvl1pPr algn="r" rtl="0" eaLnBrk="0" fontAlgn="base" hangingPunct="0">
              <a:spcBef>
                <a:spcPct val="0"/>
              </a:spcBef>
              <a:spcAft>
                <a:spcPct val="0"/>
              </a:spcAft>
              <a:buNone/>
              <a:defRPr lang="pt-BR" sz="1000" b="1" smtClean="0">
                <a:solidFill>
                  <a:srgbClr val="193264"/>
                </a:solidFill>
                <a:latin typeface="+mj-lt"/>
                <a:ea typeface="+mj-ea"/>
                <a:cs typeface="Arial" pitchFamily="34" charset="0"/>
              </a:defRPr>
            </a:lvl1pPr>
            <a:lvl2pPr algn="r" rtl="0" eaLnBrk="0" fontAlgn="base" hangingPunct="0">
              <a:spcBef>
                <a:spcPct val="0"/>
              </a:spcBef>
              <a:spcAft>
                <a:spcPct val="0"/>
              </a:spcAft>
              <a:buNone/>
              <a:defRPr lang="pt-BR" sz="2400" smtClean="0">
                <a:solidFill>
                  <a:schemeClr val="bg1"/>
                </a:solidFill>
                <a:latin typeface="+mj-lt"/>
                <a:ea typeface="+mj-ea"/>
                <a:cs typeface="+mj-cs"/>
              </a:defRPr>
            </a:lvl2pPr>
            <a:lvl3pPr algn="r" rtl="0" eaLnBrk="0" fontAlgn="base" hangingPunct="0">
              <a:spcBef>
                <a:spcPct val="0"/>
              </a:spcBef>
              <a:spcAft>
                <a:spcPct val="0"/>
              </a:spcAft>
              <a:defRPr lang="pt-BR" sz="2400" smtClean="0">
                <a:solidFill>
                  <a:schemeClr val="bg1"/>
                </a:solidFill>
                <a:latin typeface="+mj-lt"/>
                <a:ea typeface="+mj-ea"/>
                <a:cs typeface="+mj-cs"/>
              </a:defRPr>
            </a:lvl3pPr>
            <a:lvl4pPr algn="r" rtl="0" eaLnBrk="0" fontAlgn="base" hangingPunct="0">
              <a:spcBef>
                <a:spcPct val="0"/>
              </a:spcBef>
              <a:spcAft>
                <a:spcPct val="0"/>
              </a:spcAft>
              <a:defRPr lang="pt-BR" sz="2400" smtClean="0">
                <a:solidFill>
                  <a:schemeClr val="bg1"/>
                </a:solidFill>
                <a:latin typeface="+mj-lt"/>
                <a:ea typeface="+mj-ea"/>
                <a:cs typeface="+mj-cs"/>
              </a:defRPr>
            </a:lvl4pPr>
            <a:lvl5pPr algn="r" rtl="0" eaLnBrk="0" fontAlgn="base" hangingPunct="0">
              <a:spcBef>
                <a:spcPct val="0"/>
              </a:spcBef>
              <a:spcAft>
                <a:spcPct val="0"/>
              </a:spcAft>
              <a:defRPr lang="pt-BR" sz="2400" dirty="0" smtClean="0">
                <a:solidFill>
                  <a:schemeClr val="bg1"/>
                </a:solidFill>
                <a:latin typeface="+mj-lt"/>
                <a:ea typeface="+mj-ea"/>
                <a:cs typeface="+mj-cs"/>
              </a:defRPr>
            </a:lvl5pPr>
          </a:lstStyle>
          <a:p>
            <a:pPr lvl="0"/>
            <a:r>
              <a:rPr lang="pt-BR" dirty="0" smtClean="0"/>
              <a:t>Clique para editar os estilos do subtítulo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ítulo e conteúdo">
    <p:spTree>
      <p:nvGrpSpPr>
        <p:cNvPr id="1" name=""/>
        <p:cNvGrpSpPr/>
        <p:nvPr/>
      </p:nvGrpSpPr>
      <p:grpSpPr>
        <a:xfrm>
          <a:off x="0" y="0"/>
          <a:ext cx="0" cy="0"/>
          <a:chOff x="0" y="0"/>
          <a:chExt cx="0" cy="0"/>
        </a:xfrm>
      </p:grpSpPr>
      <p:sp>
        <p:nvSpPr>
          <p:cNvPr id="6" name="Espaço Reservado para Conteúdo 4"/>
          <p:cNvSpPr>
            <a:spLocks noGrp="1"/>
          </p:cNvSpPr>
          <p:nvPr>
            <p:ph sz="quarter" idx="10"/>
          </p:nvPr>
        </p:nvSpPr>
        <p:spPr>
          <a:xfrm>
            <a:off x="107504" y="6420240"/>
            <a:ext cx="6241186" cy="358101"/>
          </a:xfrm>
          <a:prstGeom prst="rect">
            <a:avLst/>
          </a:prstGeom>
        </p:spPr>
        <p:txBody>
          <a:bodyPr lIns="92364" tIns="46182" rIns="92364" bIns="46182" anchor="ctr" anchorCtr="0"/>
          <a:lstStyle>
            <a:lvl1pPr algn="l">
              <a:buFontTx/>
              <a:buNone/>
              <a:defRPr sz="1500" b="1">
                <a:solidFill>
                  <a:srgbClr val="193264"/>
                </a:solidFill>
                <a:latin typeface="+mn-lt"/>
                <a:cs typeface="Arial" pitchFamily="34" charset="0"/>
              </a:defRPr>
            </a:lvl1pPr>
            <a:lvl2pPr>
              <a:defRPr sz="1800">
                <a:latin typeface="+mn-lt"/>
              </a:defRPr>
            </a:lvl2pPr>
            <a:lvl3pPr>
              <a:defRPr sz="1800">
                <a:latin typeface="+mn-lt"/>
              </a:defRPr>
            </a:lvl3pPr>
            <a:lvl4pPr>
              <a:defRPr sz="1800">
                <a:latin typeface="+mn-lt"/>
              </a:defRPr>
            </a:lvl4pPr>
            <a:lvl5pPr>
              <a:defRPr sz="1800">
                <a:latin typeface="+mn-lt"/>
              </a:defRPr>
            </a:lvl5pPr>
          </a:lstStyle>
          <a:p>
            <a:pPr lvl="0"/>
            <a:r>
              <a:rPr lang="pt-BR" dirty="0" smtClean="0"/>
              <a:t>Clique para editar os estilos do texto mestre</a:t>
            </a:r>
          </a:p>
        </p:txBody>
      </p:sp>
      <p:sp>
        <p:nvSpPr>
          <p:cNvPr id="7" name="Título 1"/>
          <p:cNvSpPr>
            <a:spLocks noGrp="1"/>
          </p:cNvSpPr>
          <p:nvPr>
            <p:ph type="title"/>
          </p:nvPr>
        </p:nvSpPr>
        <p:spPr>
          <a:xfrm>
            <a:off x="407271" y="332656"/>
            <a:ext cx="8229600" cy="366372"/>
          </a:xfrm>
          <a:prstGeom prst="rect">
            <a:avLst/>
          </a:prstGeom>
        </p:spPr>
        <p:txBody>
          <a:bodyPr lIns="92364" tIns="46182" rIns="92364" bIns="46182" anchor="ctr" anchorCtr="0"/>
          <a:lstStyle>
            <a:lvl1pPr algn="l">
              <a:defRPr sz="3200" b="1">
                <a:solidFill>
                  <a:srgbClr val="193264"/>
                </a:solidFill>
                <a:latin typeface="+mn-lt"/>
                <a:cs typeface="Arial" pitchFamily="34" charset="0"/>
              </a:defRPr>
            </a:lvl1pPr>
          </a:lstStyle>
          <a:p>
            <a:r>
              <a:rPr lang="en-US" noProof="0" dirty="0" smtClean="0"/>
              <a:t>Clique para </a:t>
            </a:r>
            <a:r>
              <a:rPr lang="en-US" noProof="0" dirty="0" err="1" smtClean="0"/>
              <a:t>editar</a:t>
            </a:r>
            <a:r>
              <a:rPr lang="en-US" noProof="0" dirty="0" smtClean="0"/>
              <a:t> o </a:t>
            </a:r>
            <a:r>
              <a:rPr lang="en-US" noProof="0" dirty="0" err="1" smtClean="0"/>
              <a:t>estilo</a:t>
            </a:r>
            <a:r>
              <a:rPr lang="en-US" noProof="0" dirty="0" smtClean="0"/>
              <a:t> do </a:t>
            </a:r>
            <a:r>
              <a:rPr lang="en-US" noProof="0" dirty="0" err="1" smtClean="0"/>
              <a:t>título</a:t>
            </a:r>
            <a:endParaRPr lang="en-US" noProof="0" dirty="0"/>
          </a:p>
        </p:txBody>
      </p:sp>
      <p:sp>
        <p:nvSpPr>
          <p:cNvPr id="8" name="Espaço Reservado para Texto 11"/>
          <p:cNvSpPr>
            <a:spLocks noGrp="1"/>
          </p:cNvSpPr>
          <p:nvPr>
            <p:ph type="body" sz="quarter" idx="11" hasCustomPrompt="1"/>
          </p:nvPr>
        </p:nvSpPr>
        <p:spPr>
          <a:xfrm>
            <a:off x="407271" y="76156"/>
            <a:ext cx="8229600" cy="182880"/>
          </a:xfrm>
          <a:prstGeom prst="rect">
            <a:avLst/>
          </a:prstGeom>
        </p:spPr>
        <p:txBody>
          <a:bodyPr lIns="92364" tIns="46182" rIns="92364" bIns="46182" anchor="ctr" anchorCtr="0"/>
          <a:lstStyle>
            <a:lvl1pPr algn="r" rtl="0" eaLnBrk="0" fontAlgn="base" hangingPunct="0">
              <a:spcBef>
                <a:spcPct val="0"/>
              </a:spcBef>
              <a:spcAft>
                <a:spcPct val="0"/>
              </a:spcAft>
              <a:buNone/>
              <a:defRPr lang="pt-BR" sz="1000" b="1" smtClean="0">
                <a:solidFill>
                  <a:srgbClr val="193264"/>
                </a:solidFill>
                <a:latin typeface="+mn-lt"/>
                <a:ea typeface="+mj-ea"/>
                <a:cs typeface="Arial" pitchFamily="34" charset="0"/>
              </a:defRPr>
            </a:lvl1pPr>
            <a:lvl2pPr algn="r" rtl="0" eaLnBrk="0" fontAlgn="base" hangingPunct="0">
              <a:spcBef>
                <a:spcPct val="0"/>
              </a:spcBef>
              <a:spcAft>
                <a:spcPct val="0"/>
              </a:spcAft>
              <a:buNone/>
              <a:defRPr lang="pt-BR" sz="2400" smtClean="0">
                <a:solidFill>
                  <a:schemeClr val="bg1"/>
                </a:solidFill>
                <a:latin typeface="+mj-lt"/>
                <a:ea typeface="+mj-ea"/>
                <a:cs typeface="+mj-cs"/>
              </a:defRPr>
            </a:lvl2pPr>
            <a:lvl3pPr algn="r" rtl="0" eaLnBrk="0" fontAlgn="base" hangingPunct="0">
              <a:spcBef>
                <a:spcPct val="0"/>
              </a:spcBef>
              <a:spcAft>
                <a:spcPct val="0"/>
              </a:spcAft>
              <a:defRPr lang="pt-BR" sz="2400" smtClean="0">
                <a:solidFill>
                  <a:schemeClr val="bg1"/>
                </a:solidFill>
                <a:latin typeface="+mj-lt"/>
                <a:ea typeface="+mj-ea"/>
                <a:cs typeface="+mj-cs"/>
              </a:defRPr>
            </a:lvl3pPr>
            <a:lvl4pPr algn="r" rtl="0" eaLnBrk="0" fontAlgn="base" hangingPunct="0">
              <a:spcBef>
                <a:spcPct val="0"/>
              </a:spcBef>
              <a:spcAft>
                <a:spcPct val="0"/>
              </a:spcAft>
              <a:defRPr lang="pt-BR" sz="2400" smtClean="0">
                <a:solidFill>
                  <a:schemeClr val="bg1"/>
                </a:solidFill>
                <a:latin typeface="+mj-lt"/>
                <a:ea typeface="+mj-ea"/>
                <a:cs typeface="+mj-cs"/>
              </a:defRPr>
            </a:lvl4pPr>
            <a:lvl5pPr algn="r" rtl="0" eaLnBrk="0" fontAlgn="base" hangingPunct="0">
              <a:spcBef>
                <a:spcPct val="0"/>
              </a:spcBef>
              <a:spcAft>
                <a:spcPct val="0"/>
              </a:spcAft>
              <a:defRPr lang="pt-BR" sz="2400" dirty="0" smtClean="0">
                <a:solidFill>
                  <a:schemeClr val="bg1"/>
                </a:solidFill>
                <a:latin typeface="+mj-lt"/>
                <a:ea typeface="+mj-ea"/>
                <a:cs typeface="+mj-cs"/>
              </a:defRPr>
            </a:lvl5pPr>
          </a:lstStyle>
          <a:p>
            <a:pPr lvl="0"/>
            <a:r>
              <a:rPr lang="pt-BR" dirty="0" smtClean="0"/>
              <a:t>Clique para editar os estilos do subtítulo</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2.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m 6" descr="capa.jpg"/>
          <p:cNvPicPr>
            <a:picLocks noChangeAspect="1"/>
          </p:cNvPicPr>
          <p:nvPr/>
        </p:nvPicPr>
        <p:blipFill>
          <a:blip r:embed="rId4" cstate="print"/>
          <a:stretch>
            <a:fillRect/>
          </a:stretch>
        </p:blipFill>
        <p:spPr>
          <a:xfrm>
            <a:off x="1" y="0"/>
            <a:ext cx="9143999" cy="6857999"/>
          </a:xfrm>
          <a:prstGeom prst="rect">
            <a:avLst/>
          </a:prstGeom>
        </p:spPr>
      </p:pic>
    </p:spTree>
  </p:cSld>
  <p:clrMap bg1="lt1" tx1="dk1" bg2="lt2" tx2="dk2" accent1="accent1" accent2="accent2" accent3="accent3" accent4="accent4" accent5="accent5" accent6="accent6" hlink="hlink" folHlink="folHlink"/>
  <p:sldLayoutIdLst>
    <p:sldLayoutId id="2147483752" r:id="rId1"/>
    <p:sldLayoutId id="2147483753"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Conector reto 6"/>
          <p:cNvCxnSpPr/>
          <p:nvPr/>
        </p:nvCxnSpPr>
        <p:spPr>
          <a:xfrm>
            <a:off x="0" y="765175"/>
            <a:ext cx="9144000"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Conector reto 7"/>
          <p:cNvCxnSpPr/>
          <p:nvPr/>
        </p:nvCxnSpPr>
        <p:spPr>
          <a:xfrm>
            <a:off x="0" y="6308725"/>
            <a:ext cx="9144000"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9" name="Imagem 8" descr="logobc.jpg"/>
          <p:cNvPicPr>
            <a:picLocks noChangeAspect="1"/>
          </p:cNvPicPr>
          <p:nvPr/>
        </p:nvPicPr>
        <p:blipFill>
          <a:blip r:embed="rId5" cstate="print"/>
          <a:srcRect/>
          <a:stretch>
            <a:fillRect/>
          </a:stretch>
        </p:blipFill>
        <p:spPr bwMode="auto">
          <a:xfrm>
            <a:off x="7092950" y="6386513"/>
            <a:ext cx="1582738" cy="384175"/>
          </a:xfrm>
          <a:prstGeom prst="rect">
            <a:avLst/>
          </a:prstGeom>
          <a:noFill/>
          <a:ln w="9525">
            <a:noFill/>
            <a:miter lim="800000"/>
            <a:headEnd/>
            <a:tailEnd/>
          </a:ln>
        </p:spPr>
      </p:pic>
      <p:cxnSp>
        <p:nvCxnSpPr>
          <p:cNvPr id="10" name="Conector reto 9"/>
          <p:cNvCxnSpPr/>
          <p:nvPr/>
        </p:nvCxnSpPr>
        <p:spPr>
          <a:xfrm>
            <a:off x="0" y="765175"/>
            <a:ext cx="9144000" cy="0"/>
          </a:xfrm>
          <a:prstGeom prst="line">
            <a:avLst/>
          </a:prstGeom>
          <a:ln w="38100">
            <a:solidFill>
              <a:srgbClr val="193264"/>
            </a:solidFill>
          </a:ln>
        </p:spPr>
        <p:style>
          <a:lnRef idx="1">
            <a:schemeClr val="accent1"/>
          </a:lnRef>
          <a:fillRef idx="0">
            <a:schemeClr val="accent1"/>
          </a:fillRef>
          <a:effectRef idx="0">
            <a:schemeClr val="accent1"/>
          </a:effectRef>
          <a:fontRef idx="minor">
            <a:schemeClr val="tx1"/>
          </a:fontRef>
        </p:style>
      </p:cxnSp>
      <p:cxnSp>
        <p:nvCxnSpPr>
          <p:cNvPr id="11" name="Conector reto 10"/>
          <p:cNvCxnSpPr/>
          <p:nvPr/>
        </p:nvCxnSpPr>
        <p:spPr>
          <a:xfrm>
            <a:off x="0" y="6308725"/>
            <a:ext cx="9144000" cy="0"/>
          </a:xfrm>
          <a:prstGeom prst="line">
            <a:avLst/>
          </a:prstGeom>
          <a:ln w="38100">
            <a:solidFill>
              <a:srgbClr val="193264"/>
            </a:solidFill>
          </a:ln>
        </p:spPr>
        <p:style>
          <a:lnRef idx="1">
            <a:schemeClr val="accent1"/>
          </a:lnRef>
          <a:fillRef idx="0">
            <a:schemeClr val="accent1"/>
          </a:fillRef>
          <a:effectRef idx="0">
            <a:schemeClr val="accent1"/>
          </a:effectRef>
          <a:fontRef idx="minor">
            <a:schemeClr val="tx1"/>
          </a:fontRef>
        </p:style>
      </p:cxnSp>
      <p:pic>
        <p:nvPicPr>
          <p:cNvPr id="12" name="Imagem 8" descr="logobc.jpg"/>
          <p:cNvPicPr>
            <a:picLocks noChangeAspect="1"/>
          </p:cNvPicPr>
          <p:nvPr/>
        </p:nvPicPr>
        <p:blipFill>
          <a:blip r:embed="rId5" cstate="print"/>
          <a:srcRect/>
          <a:stretch>
            <a:fillRect/>
          </a:stretch>
        </p:blipFill>
        <p:spPr bwMode="auto">
          <a:xfrm>
            <a:off x="7092950" y="6386513"/>
            <a:ext cx="1582738" cy="384175"/>
          </a:xfrm>
          <a:prstGeom prst="rect">
            <a:avLst/>
          </a:prstGeom>
          <a:noFill/>
          <a:ln w="9525">
            <a:noFill/>
            <a:miter lim="800000"/>
            <a:headEnd/>
            <a:tailEnd/>
          </a:ln>
        </p:spPr>
      </p:pic>
      <p:sp>
        <p:nvSpPr>
          <p:cNvPr id="13" name="Espaço Reservado para Número de Slide 5"/>
          <p:cNvSpPr>
            <a:spLocks noGrp="1"/>
          </p:cNvSpPr>
          <p:nvPr/>
        </p:nvSpPr>
        <p:spPr>
          <a:xfrm>
            <a:off x="8448024" y="6452457"/>
            <a:ext cx="631296" cy="360919"/>
          </a:xfrm>
          <a:prstGeom prst="rect">
            <a:avLst/>
          </a:prstGeom>
        </p:spPr>
        <p:txBody>
          <a:bodyPr vert="horz" lIns="92364" tIns="46182" rIns="92364" bIns="46182" rtlCol="0" anchor="ctr"/>
          <a:lstStyle>
            <a:defPPr>
              <a:defRPr lang="pt-BR"/>
            </a:defPPr>
            <a:lvl1pPr algn="l" rtl="0" fontAlgn="base">
              <a:spcBef>
                <a:spcPct val="0"/>
              </a:spcBef>
              <a:spcAft>
                <a:spcPct val="0"/>
              </a:spcAft>
              <a:defRPr b="1" u="sng" kern="1200">
                <a:solidFill>
                  <a:srgbClr val="000066"/>
                </a:solidFill>
                <a:latin typeface="Times New Roman" pitchFamily="18" charset="0"/>
                <a:ea typeface="+mn-ea"/>
                <a:cs typeface="+mn-cs"/>
              </a:defRPr>
            </a:lvl1pPr>
            <a:lvl2pPr marL="457200" algn="l" rtl="0" fontAlgn="base">
              <a:spcBef>
                <a:spcPct val="0"/>
              </a:spcBef>
              <a:spcAft>
                <a:spcPct val="0"/>
              </a:spcAft>
              <a:defRPr b="1" u="sng" kern="1200">
                <a:solidFill>
                  <a:srgbClr val="000066"/>
                </a:solidFill>
                <a:latin typeface="Times New Roman" pitchFamily="18" charset="0"/>
                <a:ea typeface="+mn-ea"/>
                <a:cs typeface="+mn-cs"/>
              </a:defRPr>
            </a:lvl2pPr>
            <a:lvl3pPr marL="914400" algn="l" rtl="0" fontAlgn="base">
              <a:spcBef>
                <a:spcPct val="0"/>
              </a:spcBef>
              <a:spcAft>
                <a:spcPct val="0"/>
              </a:spcAft>
              <a:defRPr b="1" u="sng" kern="1200">
                <a:solidFill>
                  <a:srgbClr val="000066"/>
                </a:solidFill>
                <a:latin typeface="Times New Roman" pitchFamily="18" charset="0"/>
                <a:ea typeface="+mn-ea"/>
                <a:cs typeface="+mn-cs"/>
              </a:defRPr>
            </a:lvl3pPr>
            <a:lvl4pPr marL="1371600" algn="l" rtl="0" fontAlgn="base">
              <a:spcBef>
                <a:spcPct val="0"/>
              </a:spcBef>
              <a:spcAft>
                <a:spcPct val="0"/>
              </a:spcAft>
              <a:defRPr b="1" u="sng" kern="1200">
                <a:solidFill>
                  <a:srgbClr val="000066"/>
                </a:solidFill>
                <a:latin typeface="Times New Roman" pitchFamily="18" charset="0"/>
                <a:ea typeface="+mn-ea"/>
                <a:cs typeface="+mn-cs"/>
              </a:defRPr>
            </a:lvl4pPr>
            <a:lvl5pPr marL="1828800" algn="l" rtl="0" fontAlgn="base">
              <a:spcBef>
                <a:spcPct val="0"/>
              </a:spcBef>
              <a:spcAft>
                <a:spcPct val="0"/>
              </a:spcAft>
              <a:defRPr b="1" u="sng" kern="1200">
                <a:solidFill>
                  <a:srgbClr val="000066"/>
                </a:solidFill>
                <a:latin typeface="Times New Roman" pitchFamily="18" charset="0"/>
                <a:ea typeface="+mn-ea"/>
                <a:cs typeface="+mn-cs"/>
              </a:defRPr>
            </a:lvl5pPr>
            <a:lvl6pPr marL="2286000" algn="l" defTabSz="914400" rtl="0" eaLnBrk="1" latinLnBrk="0" hangingPunct="1">
              <a:defRPr b="1" u="sng" kern="1200">
                <a:solidFill>
                  <a:srgbClr val="000066"/>
                </a:solidFill>
                <a:latin typeface="Times New Roman" pitchFamily="18" charset="0"/>
                <a:ea typeface="+mn-ea"/>
                <a:cs typeface="+mn-cs"/>
              </a:defRPr>
            </a:lvl6pPr>
            <a:lvl7pPr marL="2743200" algn="l" defTabSz="914400" rtl="0" eaLnBrk="1" latinLnBrk="0" hangingPunct="1">
              <a:defRPr b="1" u="sng" kern="1200">
                <a:solidFill>
                  <a:srgbClr val="000066"/>
                </a:solidFill>
                <a:latin typeface="Times New Roman" pitchFamily="18" charset="0"/>
                <a:ea typeface="+mn-ea"/>
                <a:cs typeface="+mn-cs"/>
              </a:defRPr>
            </a:lvl7pPr>
            <a:lvl8pPr marL="3200400" algn="l" defTabSz="914400" rtl="0" eaLnBrk="1" latinLnBrk="0" hangingPunct="1">
              <a:defRPr b="1" u="sng" kern="1200">
                <a:solidFill>
                  <a:srgbClr val="000066"/>
                </a:solidFill>
                <a:latin typeface="Times New Roman" pitchFamily="18" charset="0"/>
                <a:ea typeface="+mn-ea"/>
                <a:cs typeface="+mn-cs"/>
              </a:defRPr>
            </a:lvl8pPr>
            <a:lvl9pPr marL="3657600" algn="l" defTabSz="914400" rtl="0" eaLnBrk="1" latinLnBrk="0" hangingPunct="1">
              <a:defRPr b="1" u="sng" kern="1200">
                <a:solidFill>
                  <a:srgbClr val="000066"/>
                </a:solidFill>
                <a:latin typeface="Times New Roman" pitchFamily="18" charset="0"/>
                <a:ea typeface="+mn-ea"/>
                <a:cs typeface="+mn-cs"/>
              </a:defRPr>
            </a:lvl9pPr>
          </a:lstStyle>
          <a:p>
            <a:pPr algn="r"/>
            <a:fld id="{796CC1E4-F1B2-4DC6-AE98-014911F91944}" type="slidenum">
              <a:rPr lang="pt-BR" sz="1200" b="0" u="none" smtClean="0">
                <a:solidFill>
                  <a:srgbClr val="193264"/>
                </a:solidFill>
                <a:latin typeface="Arial" pitchFamily="34" charset="0"/>
                <a:cs typeface="Arial" pitchFamily="34" charset="0"/>
              </a:rPr>
              <a:pPr algn="r"/>
              <a:t>‹nº›</a:t>
            </a:fld>
            <a:endParaRPr lang="pt-BR" sz="1200" b="0" u="none" dirty="0">
              <a:solidFill>
                <a:srgbClr val="193264"/>
              </a:solidFill>
              <a:latin typeface="Arial" pitchFamily="34"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Planilha_do_Microsoft_Excel_97-20031.xls"/><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p:cNvSpPr>
            <a:spLocks noGrp="1"/>
          </p:cNvSpPr>
          <p:nvPr>
            <p:ph type="ctrTitle"/>
          </p:nvPr>
        </p:nvSpPr>
        <p:spPr>
          <a:xfrm>
            <a:off x="2771800" y="1412776"/>
            <a:ext cx="5544616" cy="936104"/>
          </a:xfrm>
        </p:spPr>
        <p:txBody>
          <a:bodyPr/>
          <a:lstStyle/>
          <a:p>
            <a:pPr algn="ctr"/>
            <a:r>
              <a:rPr lang="pt-BR" sz="4000" b="1" dirty="0" smtClean="0">
                <a:solidFill>
                  <a:srgbClr val="002060"/>
                </a:solidFill>
                <a:latin typeface="+mn-lt"/>
              </a:rPr>
              <a:t>A Estratégia Monetária do BCB</a:t>
            </a:r>
            <a:endParaRPr lang="pt-BR" sz="4000" b="1" dirty="0">
              <a:solidFill>
                <a:srgbClr val="002060"/>
              </a:solidFill>
              <a:latin typeface="+mn-lt"/>
            </a:endParaRPr>
          </a:p>
        </p:txBody>
      </p:sp>
      <p:sp>
        <p:nvSpPr>
          <p:cNvPr id="8" name="Espaço Reservado para Conteúdo 7"/>
          <p:cNvSpPr>
            <a:spLocks noGrp="1"/>
          </p:cNvSpPr>
          <p:nvPr>
            <p:ph sz="quarter" idx="10"/>
          </p:nvPr>
        </p:nvSpPr>
        <p:spPr>
          <a:xfrm>
            <a:off x="4463988" y="4581128"/>
            <a:ext cx="2520280" cy="1152128"/>
          </a:xfrm>
          <a:noFill/>
          <a:ln>
            <a:noFill/>
          </a:ln>
        </p:spPr>
        <p:txBody>
          <a:bodyPr/>
          <a:lstStyle/>
          <a:p>
            <a:pPr algn="ctr"/>
            <a:endParaRPr lang="pt-BR" sz="1800" b="0" dirty="0" smtClean="0">
              <a:solidFill>
                <a:srgbClr val="002060"/>
              </a:solidFill>
              <a:latin typeface="+mj-lt"/>
            </a:endParaRPr>
          </a:p>
          <a:p>
            <a:pPr algn="ctr"/>
            <a:r>
              <a:rPr lang="en-US" sz="1800" dirty="0">
                <a:solidFill>
                  <a:srgbClr val="002060"/>
                </a:solidFill>
                <a:latin typeface="+mj-lt"/>
              </a:rPr>
              <a:t>IEPE/CDG</a:t>
            </a:r>
            <a:endParaRPr lang="pt-BR" sz="1800" dirty="0">
              <a:solidFill>
                <a:srgbClr val="002060"/>
              </a:solidFill>
              <a:latin typeface="+mj-lt"/>
            </a:endParaRPr>
          </a:p>
          <a:p>
            <a:pPr algn="ctr"/>
            <a:r>
              <a:rPr lang="pt-BR" sz="1800" b="0" dirty="0" smtClean="0">
                <a:solidFill>
                  <a:srgbClr val="002060"/>
                </a:solidFill>
                <a:latin typeface="+mj-lt"/>
              </a:rPr>
              <a:t>Rio de Janeiro</a:t>
            </a:r>
          </a:p>
          <a:p>
            <a:pPr algn="ctr"/>
            <a:r>
              <a:rPr lang="pt-BR" sz="1800" b="0" dirty="0" smtClean="0">
                <a:solidFill>
                  <a:srgbClr val="002060"/>
                </a:solidFill>
                <a:latin typeface="+mj-lt"/>
              </a:rPr>
              <a:t>18 de Setembro de 2015</a:t>
            </a:r>
            <a:endParaRPr lang="pt-BR" sz="1800" b="0" dirty="0">
              <a:solidFill>
                <a:srgbClr val="002060"/>
              </a:solidFill>
              <a:latin typeface="+mj-lt"/>
            </a:endParaRPr>
          </a:p>
        </p:txBody>
      </p:sp>
      <p:sp>
        <p:nvSpPr>
          <p:cNvPr id="5" name="Subtítulo 9"/>
          <p:cNvSpPr txBox="1">
            <a:spLocks/>
          </p:cNvSpPr>
          <p:nvPr/>
        </p:nvSpPr>
        <p:spPr>
          <a:xfrm>
            <a:off x="3203848" y="2996952"/>
            <a:ext cx="5040560" cy="432048"/>
          </a:xfrm>
          <a:prstGeom prst="rect">
            <a:avLst/>
          </a:prstGeom>
        </p:spPr>
        <p:txBody>
          <a:bodyPr/>
          <a:lstStyle>
            <a:lvl1pPr marL="0" indent="0" algn="l" defTabSz="914400" rtl="0" eaLnBrk="1" latinLnBrk="0" hangingPunct="1">
              <a:spcBef>
                <a:spcPct val="20000"/>
              </a:spcBef>
              <a:buFont typeface="Arial" pitchFamily="34" charset="0"/>
              <a:buNone/>
              <a:defRPr sz="3200" kern="1200">
                <a:solidFill>
                  <a:srgbClr val="193264"/>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pt-BR" sz="2400" b="1" dirty="0" smtClean="0">
                <a:solidFill>
                  <a:srgbClr val="002060"/>
                </a:solidFill>
                <a:latin typeface="+mn-lt"/>
              </a:rPr>
              <a:t>Tony Volpon</a:t>
            </a:r>
          </a:p>
          <a:p>
            <a:pPr algn="ctr"/>
            <a:r>
              <a:rPr lang="pt-BR" sz="2000" dirty="0" smtClean="0">
                <a:solidFill>
                  <a:srgbClr val="002060"/>
                </a:solidFill>
                <a:latin typeface="+mn-lt"/>
              </a:rPr>
              <a:t>Diretor de Assuntos Internacionais e de Gestão de Riscos Corporativos </a:t>
            </a:r>
            <a:endParaRPr lang="pt-BR" sz="2000" dirty="0">
              <a:solidFill>
                <a:srgbClr val="002060"/>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0"/>
          </p:nvPr>
        </p:nvSpPr>
        <p:spPr/>
        <p:txBody>
          <a:bodyPr/>
          <a:lstStyle/>
          <a:p>
            <a:r>
              <a:rPr lang="pt-BR" dirty="0" smtClean="0"/>
              <a:t>Fonte: </a:t>
            </a:r>
            <a:r>
              <a:rPr lang="en-US" sz="1400" dirty="0"/>
              <a:t>IBGE; BCB.  </a:t>
            </a:r>
            <a:endParaRPr lang="en-US" sz="1100" dirty="0"/>
          </a:p>
        </p:txBody>
      </p:sp>
      <p:sp>
        <p:nvSpPr>
          <p:cNvPr id="3" name="Título 2"/>
          <p:cNvSpPr>
            <a:spLocks noGrp="1"/>
          </p:cNvSpPr>
          <p:nvPr>
            <p:ph type="title"/>
          </p:nvPr>
        </p:nvSpPr>
        <p:spPr>
          <a:xfrm>
            <a:off x="407270" y="188640"/>
            <a:ext cx="8557217" cy="366372"/>
          </a:xfrm>
        </p:spPr>
        <p:txBody>
          <a:bodyPr/>
          <a:lstStyle/>
          <a:p>
            <a:pPr marL="571500" indent="-571500">
              <a:spcBef>
                <a:spcPts val="600"/>
              </a:spcBef>
              <a:spcAft>
                <a:spcPts val="1200"/>
              </a:spcAft>
            </a:pPr>
            <a:r>
              <a:rPr lang="pt-BR" dirty="0"/>
              <a:t>Queda do P</a:t>
            </a:r>
            <a:r>
              <a:rPr lang="pt-BR" dirty="0" smtClean="0"/>
              <a:t>otencial</a:t>
            </a:r>
            <a:endParaRPr lang="en-GB" dirty="0"/>
          </a:p>
        </p:txBody>
      </p:sp>
      <p:sp>
        <p:nvSpPr>
          <p:cNvPr id="4" name="Título 2"/>
          <p:cNvSpPr txBox="1">
            <a:spLocks/>
          </p:cNvSpPr>
          <p:nvPr/>
        </p:nvSpPr>
        <p:spPr>
          <a:xfrm>
            <a:off x="251520" y="836712"/>
            <a:ext cx="8640960" cy="432048"/>
          </a:xfrm>
          <a:prstGeom prst="rect">
            <a:avLst/>
          </a:prstGeom>
        </p:spPr>
        <p:txBody>
          <a:bodyPr lIns="92364" tIns="46182" rIns="92364" bIns="46182" anchor="ctr" anchorCtr="0"/>
          <a:lstStyle>
            <a:lvl1pPr algn="l" defTabSz="914400" rtl="0" eaLnBrk="1" latinLnBrk="0" hangingPunct="1">
              <a:spcBef>
                <a:spcPct val="0"/>
              </a:spcBef>
              <a:buNone/>
              <a:defRPr sz="3200" b="1" kern="1200">
                <a:solidFill>
                  <a:srgbClr val="193264"/>
                </a:solidFill>
                <a:latin typeface="Arial" pitchFamily="34" charset="0"/>
                <a:ea typeface="+mj-ea"/>
                <a:cs typeface="Arial" pitchFamily="34" charset="0"/>
              </a:defRPr>
            </a:lvl1pPr>
          </a:lstStyle>
          <a:p>
            <a:pPr algn="ctr"/>
            <a:r>
              <a:rPr lang="en-US" sz="1800" b="0" dirty="0" smtClean="0"/>
              <a:t>PIB Trimestral Dessazonalizado, Filtro HP e Previsões (</a:t>
            </a:r>
            <a:r>
              <a:rPr lang="en-US" sz="1800" b="0" dirty="0" err="1" smtClean="0"/>
              <a:t>Linhas</a:t>
            </a:r>
            <a:r>
              <a:rPr lang="en-US" sz="1800" b="0" dirty="0" smtClean="0"/>
              <a:t> </a:t>
            </a:r>
            <a:r>
              <a:rPr lang="en-US" sz="1800" b="0" dirty="0" err="1" smtClean="0"/>
              <a:t>Pontilhadas</a:t>
            </a:r>
            <a:r>
              <a:rPr lang="en-US" sz="1800" b="0" dirty="0" smtClean="0"/>
              <a:t>) </a:t>
            </a:r>
            <a:endParaRPr lang="en-US" sz="1800" b="0" dirty="0"/>
          </a:p>
        </p:txBody>
      </p:sp>
      <p:graphicFrame>
        <p:nvGraphicFramePr>
          <p:cNvPr id="7" name="Gráfico 6"/>
          <p:cNvGraphicFramePr>
            <a:graphicFrameLocks/>
          </p:cNvGraphicFramePr>
          <p:nvPr>
            <p:extLst>
              <p:ext uri="{D42A27DB-BD31-4B8C-83A1-F6EECF244321}">
                <p14:modId xmlns:p14="http://schemas.microsoft.com/office/powerpoint/2010/main" val="2187414049"/>
              </p:ext>
            </p:extLst>
          </p:nvPr>
        </p:nvGraphicFramePr>
        <p:xfrm>
          <a:off x="107504" y="1268760"/>
          <a:ext cx="8928992" cy="4896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38821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07271" y="188640"/>
            <a:ext cx="8229600" cy="366372"/>
          </a:xfrm>
        </p:spPr>
        <p:txBody>
          <a:bodyPr/>
          <a:lstStyle/>
          <a:p>
            <a:r>
              <a:rPr lang="pt-BR" dirty="0" smtClean="0"/>
              <a:t>Desafios da Política Monetária</a:t>
            </a:r>
            <a:endParaRPr lang="en-GB" dirty="0"/>
          </a:p>
        </p:txBody>
      </p:sp>
      <p:sp>
        <p:nvSpPr>
          <p:cNvPr id="5" name="Espaço Reservado para Texto 2"/>
          <p:cNvSpPr>
            <a:spLocks noGrp="1"/>
          </p:cNvSpPr>
          <p:nvPr>
            <p:ph type="body" sz="quarter" idx="11"/>
          </p:nvPr>
        </p:nvSpPr>
        <p:spPr>
          <a:xfrm>
            <a:off x="467544" y="1340768"/>
            <a:ext cx="8229600" cy="3600400"/>
          </a:xfrm>
        </p:spPr>
        <p:txBody>
          <a:bodyPr/>
          <a:lstStyle/>
          <a:p>
            <a:pPr marL="571500" indent="-571500" algn="just">
              <a:spcBef>
                <a:spcPts val="600"/>
              </a:spcBef>
              <a:spcAft>
                <a:spcPts val="1200"/>
              </a:spcAft>
              <a:buFont typeface="Wingdings" panose="05000000000000000000" pitchFamily="2" charset="2"/>
              <a:buChar char="§"/>
            </a:pPr>
            <a:r>
              <a:rPr lang="pt-BR" sz="2400" b="0" dirty="0" smtClean="0">
                <a:solidFill>
                  <a:schemeClr val="bg1">
                    <a:lumMod val="75000"/>
                  </a:schemeClr>
                </a:solidFill>
              </a:rPr>
              <a:t>“</a:t>
            </a:r>
            <a:r>
              <a:rPr lang="pt-BR" sz="2400" b="0" i="1" dirty="0" smtClean="0">
                <a:solidFill>
                  <a:schemeClr val="bg1">
                    <a:lumMod val="75000"/>
                  </a:schemeClr>
                </a:solidFill>
              </a:rPr>
              <a:t>Starting point</a:t>
            </a:r>
            <a:r>
              <a:rPr lang="pt-BR" sz="2400" b="0" dirty="0" smtClean="0">
                <a:solidFill>
                  <a:schemeClr val="bg1">
                    <a:lumMod val="75000"/>
                  </a:schemeClr>
                </a:solidFill>
              </a:rPr>
              <a:t>” perto do topo da banda;</a:t>
            </a:r>
          </a:p>
          <a:p>
            <a:pPr marL="571500" indent="-571500" algn="just">
              <a:spcBef>
                <a:spcPts val="600"/>
              </a:spcBef>
              <a:spcAft>
                <a:spcPts val="1200"/>
              </a:spcAft>
              <a:buFont typeface="Wingdings" panose="05000000000000000000" pitchFamily="2" charset="2"/>
              <a:buChar char="§"/>
            </a:pPr>
            <a:r>
              <a:rPr lang="pt-BR" sz="2400" b="0" dirty="0">
                <a:solidFill>
                  <a:schemeClr val="bg1">
                    <a:lumMod val="75000"/>
                  </a:schemeClr>
                </a:solidFill>
              </a:rPr>
              <a:t>Expectativas desancoradas; </a:t>
            </a:r>
          </a:p>
          <a:p>
            <a:pPr marL="571500" indent="-571500" algn="just">
              <a:spcBef>
                <a:spcPts val="600"/>
              </a:spcBef>
              <a:spcAft>
                <a:spcPts val="1200"/>
              </a:spcAft>
              <a:buFont typeface="Wingdings" panose="05000000000000000000" pitchFamily="2" charset="2"/>
              <a:buChar char="§"/>
            </a:pPr>
            <a:r>
              <a:rPr lang="pt-BR" sz="2400" b="0" dirty="0">
                <a:solidFill>
                  <a:schemeClr val="bg1">
                    <a:lumMod val="75000"/>
                  </a:schemeClr>
                </a:solidFill>
              </a:rPr>
              <a:t>Desequilíbrios de preços relativos;</a:t>
            </a:r>
          </a:p>
          <a:p>
            <a:pPr marL="571500" indent="-571500" algn="just">
              <a:spcBef>
                <a:spcPts val="600"/>
              </a:spcBef>
              <a:spcAft>
                <a:spcPts val="1200"/>
              </a:spcAft>
              <a:buFont typeface="Wingdings" panose="05000000000000000000" pitchFamily="2" charset="2"/>
              <a:buChar char="§"/>
            </a:pPr>
            <a:r>
              <a:rPr lang="pt-BR" sz="2400" b="0" dirty="0" smtClean="0">
                <a:solidFill>
                  <a:schemeClr val="bg1">
                    <a:lumMod val="75000"/>
                  </a:schemeClr>
                </a:solidFill>
              </a:rPr>
              <a:t>Queda do potencial dificultando calibragem da política monetária;</a:t>
            </a:r>
          </a:p>
          <a:p>
            <a:pPr marL="571500" indent="-571500" algn="just">
              <a:spcBef>
                <a:spcPts val="600"/>
              </a:spcBef>
              <a:spcAft>
                <a:spcPts val="1200"/>
              </a:spcAft>
              <a:buFont typeface="Wingdings" panose="05000000000000000000" pitchFamily="2" charset="2"/>
              <a:buChar char="§"/>
            </a:pPr>
            <a:r>
              <a:rPr lang="pt-BR" sz="2400" b="0" dirty="0" smtClean="0"/>
              <a:t>Conjunto de políticas (fiscal, parafiscal e social) “quebrando” a lei de Okun.</a:t>
            </a:r>
            <a:endParaRPr lang="en-GB" sz="2400" b="0" dirty="0"/>
          </a:p>
        </p:txBody>
      </p:sp>
    </p:spTree>
    <p:extLst>
      <p:ext uri="{BB962C8B-B14F-4D97-AF65-F5344CB8AC3E}">
        <p14:creationId xmlns:p14="http://schemas.microsoft.com/office/powerpoint/2010/main" val="25726166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0"/>
          </p:nvPr>
        </p:nvSpPr>
        <p:spPr/>
        <p:txBody>
          <a:bodyPr/>
          <a:lstStyle/>
          <a:p>
            <a:r>
              <a:rPr lang="pt-BR" dirty="0" smtClean="0"/>
              <a:t>Fonte: </a:t>
            </a:r>
            <a:r>
              <a:rPr lang="en-US" sz="1400" dirty="0"/>
              <a:t>IBGE; BCB.  </a:t>
            </a:r>
            <a:endParaRPr lang="en-US" sz="1100" dirty="0"/>
          </a:p>
        </p:txBody>
      </p:sp>
      <p:sp>
        <p:nvSpPr>
          <p:cNvPr id="3" name="Título 2"/>
          <p:cNvSpPr>
            <a:spLocks noGrp="1"/>
          </p:cNvSpPr>
          <p:nvPr>
            <p:ph type="title"/>
          </p:nvPr>
        </p:nvSpPr>
        <p:spPr>
          <a:xfrm>
            <a:off x="407270" y="188640"/>
            <a:ext cx="8557217" cy="366372"/>
          </a:xfrm>
        </p:spPr>
        <p:txBody>
          <a:bodyPr/>
          <a:lstStyle/>
          <a:p>
            <a:pPr marL="571500" indent="-571500">
              <a:spcBef>
                <a:spcPts val="600"/>
              </a:spcBef>
              <a:spcAft>
                <a:spcPts val="1200"/>
              </a:spcAft>
            </a:pPr>
            <a:r>
              <a:rPr lang="pt-BR" dirty="0"/>
              <a:t>Quebra da </a:t>
            </a:r>
            <a:r>
              <a:rPr lang="pt-BR" dirty="0" smtClean="0"/>
              <a:t>“Lei </a:t>
            </a:r>
            <a:r>
              <a:rPr lang="pt-BR" dirty="0"/>
              <a:t>de </a:t>
            </a:r>
            <a:r>
              <a:rPr lang="pt-BR" dirty="0" smtClean="0"/>
              <a:t>Okun”</a:t>
            </a:r>
            <a:endParaRPr lang="pt-BR" dirty="0"/>
          </a:p>
        </p:txBody>
      </p:sp>
      <p:graphicFrame>
        <p:nvGraphicFramePr>
          <p:cNvPr id="6" name="Gráfico 5"/>
          <p:cNvGraphicFramePr/>
          <p:nvPr>
            <p:extLst>
              <p:ext uri="{D42A27DB-BD31-4B8C-83A1-F6EECF244321}">
                <p14:modId xmlns:p14="http://schemas.microsoft.com/office/powerpoint/2010/main" val="3367749893"/>
              </p:ext>
            </p:extLst>
          </p:nvPr>
        </p:nvGraphicFramePr>
        <p:xfrm>
          <a:off x="4860032" y="1052736"/>
          <a:ext cx="4176464" cy="51125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áfico 6"/>
          <p:cNvGraphicFramePr>
            <a:graphicFrameLocks noGrp="1"/>
          </p:cNvGraphicFramePr>
          <p:nvPr>
            <p:extLst>
              <p:ext uri="{D42A27DB-BD31-4B8C-83A1-F6EECF244321}">
                <p14:modId xmlns:p14="http://schemas.microsoft.com/office/powerpoint/2010/main" val="78065107"/>
              </p:ext>
            </p:extLst>
          </p:nvPr>
        </p:nvGraphicFramePr>
        <p:xfrm>
          <a:off x="179512" y="908721"/>
          <a:ext cx="4752528" cy="52565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1504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07271" y="188640"/>
            <a:ext cx="8229600" cy="366372"/>
          </a:xfrm>
        </p:spPr>
        <p:txBody>
          <a:bodyPr/>
          <a:lstStyle/>
          <a:p>
            <a:r>
              <a:rPr lang="pt-BR" dirty="0" smtClean="0"/>
              <a:t>O que fazer?</a:t>
            </a:r>
            <a:endParaRPr lang="en-GB" dirty="0"/>
          </a:p>
        </p:txBody>
      </p:sp>
      <p:sp>
        <p:nvSpPr>
          <p:cNvPr id="5" name="Espaço Reservado para Texto 2"/>
          <p:cNvSpPr>
            <a:spLocks noGrp="1"/>
          </p:cNvSpPr>
          <p:nvPr>
            <p:ph type="body" sz="quarter" idx="11"/>
          </p:nvPr>
        </p:nvSpPr>
        <p:spPr>
          <a:xfrm>
            <a:off x="467544" y="908720"/>
            <a:ext cx="8229600" cy="3312368"/>
          </a:xfrm>
        </p:spPr>
        <p:txBody>
          <a:bodyPr anchor="t">
            <a:noAutofit/>
          </a:bodyPr>
          <a:lstStyle/>
          <a:p>
            <a:pPr algn="just">
              <a:spcBef>
                <a:spcPts val="600"/>
              </a:spcBef>
              <a:spcAft>
                <a:spcPts val="1200"/>
              </a:spcAft>
              <a:buFont typeface="Wingdings" panose="05000000000000000000" pitchFamily="2" charset="2"/>
              <a:buChar char="§"/>
            </a:pPr>
            <a:r>
              <a:rPr lang="pt-BR" sz="2000" dirty="0" smtClean="0"/>
              <a:t>Aplicar o “</a:t>
            </a:r>
            <a:r>
              <a:rPr lang="pt-BR" sz="2000" i="1" dirty="0" smtClean="0"/>
              <a:t>Taylor </a:t>
            </a:r>
            <a:r>
              <a:rPr lang="pt-BR" sz="2000" i="1" dirty="0"/>
              <a:t>principle</a:t>
            </a:r>
            <a:r>
              <a:rPr lang="pt-BR" sz="2000" dirty="0"/>
              <a:t>” na </a:t>
            </a:r>
            <a:r>
              <a:rPr lang="pt-BR" sz="2000" dirty="0" smtClean="0"/>
              <a:t>política </a:t>
            </a:r>
            <a:r>
              <a:rPr lang="pt-BR" sz="2000" dirty="0"/>
              <a:t>de juros para garantir estabilidade monetária (condição mínima</a:t>
            </a:r>
            <a:r>
              <a:rPr lang="pt-BR" sz="2000" dirty="0" smtClean="0"/>
              <a:t>);</a:t>
            </a:r>
            <a:endParaRPr lang="pt-BR" sz="2000" dirty="0"/>
          </a:p>
          <a:p>
            <a:pPr algn="just">
              <a:spcBef>
                <a:spcPts val="600"/>
              </a:spcBef>
              <a:spcAft>
                <a:spcPts val="1200"/>
              </a:spcAft>
              <a:buFont typeface="Wingdings" panose="05000000000000000000" pitchFamily="2" charset="2"/>
              <a:buChar char="§"/>
            </a:pPr>
            <a:r>
              <a:rPr lang="pt-BR" sz="2000" dirty="0" smtClean="0"/>
              <a:t>Fixar </a:t>
            </a:r>
            <a:r>
              <a:rPr lang="pt-BR" sz="2000" dirty="0"/>
              <a:t>uma data de convergência a meta (e não </a:t>
            </a:r>
            <a:r>
              <a:rPr lang="pt-BR" sz="2000" dirty="0" smtClean="0"/>
              <a:t>uma </a:t>
            </a:r>
            <a:r>
              <a:rPr lang="pt-BR" sz="2000" dirty="0"/>
              <a:t>“</a:t>
            </a:r>
            <a:r>
              <a:rPr lang="pt-BR" sz="2000" i="1" dirty="0"/>
              <a:t>moving window</a:t>
            </a:r>
            <a:r>
              <a:rPr lang="pt-BR" sz="2000" dirty="0"/>
              <a:t>”) </a:t>
            </a:r>
            <a:r>
              <a:rPr lang="pt-BR" sz="2000" dirty="0" smtClean="0"/>
              <a:t>para:</a:t>
            </a:r>
          </a:p>
          <a:p>
            <a:pPr marL="1408113" indent="-514350" algn="just">
              <a:spcBef>
                <a:spcPts val="600"/>
              </a:spcBef>
              <a:spcAft>
                <a:spcPts val="1200"/>
              </a:spcAft>
              <a:buFont typeface="+mj-lt"/>
              <a:buAutoNum type="romanLcPeriod"/>
            </a:pPr>
            <a:r>
              <a:rPr lang="pt-BR" sz="2000" b="0" dirty="0" smtClean="0"/>
              <a:t>Constranger </a:t>
            </a:r>
            <a:r>
              <a:rPr lang="pt-BR" sz="2000" b="0" dirty="0"/>
              <a:t>a ação do </a:t>
            </a:r>
            <a:r>
              <a:rPr lang="pt-BR" sz="2000" b="0" dirty="0" smtClean="0"/>
              <a:t>BC;</a:t>
            </a:r>
          </a:p>
          <a:p>
            <a:pPr marL="1408113" indent="-514350" algn="just">
              <a:spcBef>
                <a:spcPts val="600"/>
              </a:spcBef>
              <a:spcAft>
                <a:spcPts val="1200"/>
              </a:spcAft>
              <a:buFont typeface="+mj-lt"/>
              <a:buAutoNum type="romanLcPeriod"/>
            </a:pPr>
            <a:r>
              <a:rPr lang="pt-BR" sz="2000" b="0" dirty="0" smtClean="0"/>
              <a:t>Disciplinar </a:t>
            </a:r>
            <a:r>
              <a:rPr lang="pt-BR" sz="2000" b="0" dirty="0"/>
              <a:t>o processo de ajuste de preços relativos/absolutos</a:t>
            </a:r>
            <a:r>
              <a:rPr lang="pt-BR" sz="2000" b="0" dirty="0" smtClean="0"/>
              <a:t>.</a:t>
            </a:r>
          </a:p>
          <a:p>
            <a:pPr marL="1408113" indent="-514350" algn="just">
              <a:spcBef>
                <a:spcPts val="600"/>
              </a:spcBef>
              <a:spcAft>
                <a:spcPts val="1200"/>
              </a:spcAft>
              <a:buFont typeface="+mj-lt"/>
              <a:buAutoNum type="romanLcPeriod"/>
            </a:pPr>
            <a:endParaRPr lang="pt-BR" sz="2000" b="0" dirty="0" smtClean="0"/>
          </a:p>
          <a:p>
            <a:pPr marL="571500" indent="-571500" algn="just">
              <a:spcBef>
                <a:spcPts val="600"/>
              </a:spcBef>
              <a:spcAft>
                <a:spcPts val="1200"/>
              </a:spcAft>
              <a:buFont typeface="Wingdings" panose="05000000000000000000" pitchFamily="2" charset="2"/>
              <a:buChar char="ü"/>
            </a:pPr>
            <a:r>
              <a:rPr lang="pt-BR" sz="2000" b="0" dirty="0"/>
              <a:t>“</a:t>
            </a:r>
            <a:r>
              <a:rPr lang="pt-BR" sz="2000" b="0" i="1" dirty="0"/>
              <a:t>Escolher um prazo longo o suficiente para atingir o objetivo, mas, ao mesmo tempo, curto o suficiente para disciplinar o comportamento atual dos agentes econômicos, inclusive o Banco Central, é crucial tanto para diminuir a inflação corrente quanto ancorar progressivamente as expectativas</a:t>
            </a:r>
            <a:r>
              <a:rPr lang="pt-BR" sz="2000" b="0" dirty="0" smtClean="0"/>
              <a:t>.” </a:t>
            </a:r>
            <a:r>
              <a:rPr lang="pt-BR" sz="2000" b="0" dirty="0"/>
              <a:t>(São Paulo, 20/07).</a:t>
            </a:r>
          </a:p>
        </p:txBody>
      </p:sp>
    </p:spTree>
    <p:extLst>
      <p:ext uri="{BB962C8B-B14F-4D97-AF65-F5344CB8AC3E}">
        <p14:creationId xmlns:p14="http://schemas.microsoft.com/office/powerpoint/2010/main" val="3517027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07271" y="188640"/>
            <a:ext cx="8229600" cy="366372"/>
          </a:xfrm>
        </p:spPr>
        <p:txBody>
          <a:bodyPr/>
          <a:lstStyle/>
          <a:p>
            <a:r>
              <a:rPr lang="pt-BR" dirty="0" smtClean="0"/>
              <a:t>O que fazer?</a:t>
            </a:r>
            <a:endParaRPr lang="en-GB" dirty="0"/>
          </a:p>
        </p:txBody>
      </p:sp>
      <p:sp>
        <p:nvSpPr>
          <p:cNvPr id="5" name="Espaço Reservado para Texto 2"/>
          <p:cNvSpPr>
            <a:spLocks noGrp="1"/>
          </p:cNvSpPr>
          <p:nvPr>
            <p:ph type="body" sz="quarter" idx="11"/>
          </p:nvPr>
        </p:nvSpPr>
        <p:spPr>
          <a:xfrm>
            <a:off x="467544" y="908720"/>
            <a:ext cx="8229600" cy="3312368"/>
          </a:xfrm>
        </p:spPr>
        <p:txBody>
          <a:bodyPr anchor="t"/>
          <a:lstStyle/>
          <a:p>
            <a:pPr marL="571500" indent="-571500" algn="just">
              <a:spcBef>
                <a:spcPts val="600"/>
              </a:spcBef>
              <a:spcAft>
                <a:spcPts val="1200"/>
              </a:spcAft>
              <a:buFont typeface="Wingdings" panose="05000000000000000000" pitchFamily="2" charset="2"/>
              <a:buChar char="§"/>
            </a:pPr>
            <a:r>
              <a:rPr lang="pt-BR" sz="2000" dirty="0" smtClean="0"/>
              <a:t>Adotar </a:t>
            </a:r>
            <a:r>
              <a:rPr lang="pt-BR" sz="2000" dirty="0"/>
              <a:t>claramente </a:t>
            </a:r>
            <a:r>
              <a:rPr lang="pt-BR" sz="2000" i="1" dirty="0" smtClean="0"/>
              <a:t>Inflation Forecast Targeting</a:t>
            </a:r>
            <a:r>
              <a:rPr lang="pt-BR" sz="2000" dirty="0" smtClean="0"/>
              <a:t> </a:t>
            </a:r>
            <a:r>
              <a:rPr lang="pt-BR" sz="2000" dirty="0"/>
              <a:t>como tática operacional com compromisso de correção a eventuais desvios da </a:t>
            </a:r>
            <a:r>
              <a:rPr lang="pt-BR" sz="2000" dirty="0" smtClean="0"/>
              <a:t>inflação;</a:t>
            </a:r>
          </a:p>
          <a:p>
            <a:pPr marL="571500" indent="-571500" algn="just">
              <a:spcBef>
                <a:spcPts val="600"/>
              </a:spcBef>
              <a:spcAft>
                <a:spcPts val="1200"/>
              </a:spcAft>
              <a:buFont typeface="Wingdings" panose="05000000000000000000" pitchFamily="2" charset="2"/>
              <a:buChar char="§"/>
            </a:pPr>
            <a:endParaRPr lang="pt-BR" sz="2000" dirty="0" smtClean="0"/>
          </a:p>
          <a:p>
            <a:pPr marL="571500" indent="-571500" algn="just">
              <a:spcBef>
                <a:spcPts val="600"/>
              </a:spcBef>
              <a:spcAft>
                <a:spcPts val="1200"/>
              </a:spcAft>
              <a:buFont typeface="Wingdings" panose="05000000000000000000" pitchFamily="2" charset="2"/>
              <a:buChar char="ü"/>
            </a:pPr>
            <a:r>
              <a:rPr lang="en-US" sz="2000" b="0" dirty="0"/>
              <a:t>“</a:t>
            </a:r>
            <a:r>
              <a:rPr lang="en-US" sz="2000" b="0" i="1" dirty="0"/>
              <a:t>Even when our conditional forecast reaches the inflation target, there will likely be much time left before the end of 2016. Given the rapid nature of the monetary policy transmission mechanism in Brazil, eventual material deviations of inflation from its forecast path </a:t>
            </a:r>
            <a:r>
              <a:rPr lang="en-US" sz="2000" b="0" i="1" dirty="0" smtClean="0"/>
              <a:t>can </a:t>
            </a:r>
            <a:r>
              <a:rPr lang="en-US" sz="2000" b="0" i="1" dirty="0"/>
              <a:t>be promptly corrected</a:t>
            </a:r>
            <a:r>
              <a:rPr lang="en-US" sz="2000" b="0" dirty="0"/>
              <a:t>.”(Londres, 17/06</a:t>
            </a:r>
            <a:r>
              <a:rPr lang="en-US" sz="2000" b="0" dirty="0" smtClean="0"/>
              <a:t>).</a:t>
            </a:r>
          </a:p>
          <a:p>
            <a:pPr marL="0" indent="0" algn="just">
              <a:spcBef>
                <a:spcPts val="600"/>
              </a:spcBef>
              <a:spcAft>
                <a:spcPts val="1200"/>
              </a:spcAft>
            </a:pPr>
            <a:endParaRPr lang="pt-BR" sz="2000" b="0" dirty="0"/>
          </a:p>
        </p:txBody>
      </p:sp>
    </p:spTree>
    <p:extLst>
      <p:ext uri="{BB962C8B-B14F-4D97-AF65-F5344CB8AC3E}">
        <p14:creationId xmlns:p14="http://schemas.microsoft.com/office/powerpoint/2010/main" val="1499408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07271" y="188640"/>
            <a:ext cx="8229600" cy="366372"/>
          </a:xfrm>
        </p:spPr>
        <p:txBody>
          <a:bodyPr/>
          <a:lstStyle/>
          <a:p>
            <a:r>
              <a:rPr lang="pt-BR" dirty="0" smtClean="0"/>
              <a:t>O que fazer?</a:t>
            </a:r>
            <a:endParaRPr lang="en-GB" dirty="0"/>
          </a:p>
        </p:txBody>
      </p:sp>
      <p:sp>
        <p:nvSpPr>
          <p:cNvPr id="5" name="Espaço Reservado para Texto 2"/>
          <p:cNvSpPr>
            <a:spLocks noGrp="1"/>
          </p:cNvSpPr>
          <p:nvPr>
            <p:ph type="body" sz="quarter" idx="11"/>
          </p:nvPr>
        </p:nvSpPr>
        <p:spPr>
          <a:xfrm>
            <a:off x="467544" y="908720"/>
            <a:ext cx="8229600" cy="3312368"/>
          </a:xfrm>
        </p:spPr>
        <p:txBody>
          <a:bodyPr anchor="t"/>
          <a:lstStyle/>
          <a:p>
            <a:pPr marL="571500" indent="-571500" algn="just">
              <a:spcBef>
                <a:spcPts val="600"/>
              </a:spcBef>
              <a:spcAft>
                <a:spcPts val="1200"/>
              </a:spcAft>
              <a:buFont typeface="Wingdings" panose="05000000000000000000" pitchFamily="2" charset="2"/>
              <a:buChar char="§"/>
            </a:pPr>
            <a:r>
              <a:rPr lang="pt-BR" sz="2000" dirty="0" smtClean="0"/>
              <a:t>Sinalizar </a:t>
            </a:r>
            <a:r>
              <a:rPr lang="pt-BR" sz="2000" dirty="0"/>
              <a:t>função de reação assimétrica para acomodação monetária (</a:t>
            </a:r>
            <a:r>
              <a:rPr lang="pt-BR" sz="2000" i="1" dirty="0" err="1"/>
              <a:t>forward</a:t>
            </a:r>
            <a:r>
              <a:rPr lang="pt-BR" sz="2000" i="1" dirty="0"/>
              <a:t> </a:t>
            </a:r>
            <a:r>
              <a:rPr lang="pt-BR" sz="2000" i="1" dirty="0" err="1"/>
              <a:t>guidance</a:t>
            </a:r>
            <a:r>
              <a:rPr lang="pt-BR" sz="2000" dirty="0"/>
              <a:t>) para </a:t>
            </a:r>
            <a:r>
              <a:rPr lang="pt-BR" sz="2000" dirty="0" smtClean="0"/>
              <a:t>“esticar” </a:t>
            </a:r>
            <a:r>
              <a:rPr lang="pt-BR" sz="2000" dirty="0"/>
              <a:t>a estrutura a termo e afastar </a:t>
            </a:r>
            <a:r>
              <a:rPr lang="pt-BR" sz="2000" dirty="0" smtClean="0"/>
              <a:t>expectativas </a:t>
            </a:r>
            <a:r>
              <a:rPr lang="pt-BR" sz="2000" dirty="0"/>
              <a:t>de cortes </a:t>
            </a:r>
            <a:r>
              <a:rPr lang="pt-BR" sz="2000" dirty="0" smtClean="0"/>
              <a:t>precoces.</a:t>
            </a:r>
          </a:p>
          <a:p>
            <a:pPr marL="571500" indent="-571500" algn="just">
              <a:spcBef>
                <a:spcPts val="600"/>
              </a:spcBef>
              <a:spcAft>
                <a:spcPts val="1200"/>
              </a:spcAft>
              <a:buFont typeface="Wingdings" panose="05000000000000000000" pitchFamily="2" charset="2"/>
              <a:buChar char="§"/>
            </a:pPr>
            <a:endParaRPr lang="pt-BR" sz="2000" b="0" dirty="0"/>
          </a:p>
          <a:p>
            <a:pPr marL="571500" indent="-571500" algn="just">
              <a:spcBef>
                <a:spcPts val="600"/>
              </a:spcBef>
              <a:spcAft>
                <a:spcPts val="1200"/>
              </a:spcAft>
              <a:buFont typeface="Wingdings" panose="05000000000000000000" pitchFamily="2" charset="2"/>
              <a:buChar char="ü"/>
            </a:pPr>
            <a:r>
              <a:rPr lang="en-US" sz="2000" b="0" dirty="0"/>
              <a:t>“</a:t>
            </a:r>
            <a:r>
              <a:rPr lang="en-US" sz="2000" b="0" i="1" dirty="0"/>
              <a:t>Asymmetrically, any consideration of policy easing should take into account not only changes in the conditional forecast, but the convergence of market inflation expectations to target at future </a:t>
            </a:r>
            <a:r>
              <a:rPr lang="en-US" sz="2000" b="0" i="1" dirty="0" smtClean="0"/>
              <a:t>horizons</a:t>
            </a:r>
            <a:r>
              <a:rPr lang="en-US" sz="2000" b="0" dirty="0" smtClean="0"/>
              <a:t>” </a:t>
            </a:r>
            <a:r>
              <a:rPr lang="en-US" sz="2000" b="0" dirty="0"/>
              <a:t>(Londres, 17/06</a:t>
            </a:r>
            <a:r>
              <a:rPr lang="en-US" sz="2000" b="0" dirty="0" smtClean="0"/>
              <a:t>).</a:t>
            </a:r>
          </a:p>
          <a:p>
            <a:pPr marL="571500" indent="-571500" algn="just">
              <a:spcBef>
                <a:spcPts val="600"/>
              </a:spcBef>
              <a:spcAft>
                <a:spcPts val="1200"/>
              </a:spcAft>
              <a:buFont typeface="Wingdings" panose="05000000000000000000" pitchFamily="2" charset="2"/>
              <a:buChar char="ü"/>
            </a:pPr>
            <a:r>
              <a:rPr lang="en-US" sz="2000" b="0" dirty="0"/>
              <a:t>“</a:t>
            </a:r>
            <a:r>
              <a:rPr lang="en-US" sz="2000" b="0" i="1" dirty="0"/>
              <a:t>Even if the BCB’s own forecasts point to inflation below target at its chosen conversion horizon with inflation expectations well anchored, it should only entertain policy accommodation when current inflation is significantly lower than present levels” </a:t>
            </a:r>
            <a:r>
              <a:rPr lang="en-US" sz="2000" b="0" dirty="0"/>
              <a:t>(Nova </a:t>
            </a:r>
            <a:r>
              <a:rPr lang="en-US" sz="2000" b="0" dirty="0" err="1"/>
              <a:t>Iorque</a:t>
            </a:r>
            <a:r>
              <a:rPr lang="en-US" sz="2000" b="0" dirty="0"/>
              <a:t>, 20/08)</a:t>
            </a:r>
            <a:endParaRPr lang="pt-BR" sz="2000" b="0" dirty="0"/>
          </a:p>
          <a:p>
            <a:pPr marL="571500" indent="-571500" algn="just">
              <a:spcBef>
                <a:spcPts val="600"/>
              </a:spcBef>
              <a:spcAft>
                <a:spcPts val="1200"/>
              </a:spcAft>
              <a:buFont typeface="Wingdings" panose="05000000000000000000" pitchFamily="2" charset="2"/>
              <a:buChar char="ü"/>
            </a:pPr>
            <a:endParaRPr lang="en-US" sz="2000" b="0" dirty="0" smtClean="0"/>
          </a:p>
          <a:p>
            <a:pPr marL="571500" indent="-571500" algn="just">
              <a:spcBef>
                <a:spcPts val="600"/>
              </a:spcBef>
              <a:spcAft>
                <a:spcPts val="1200"/>
              </a:spcAft>
              <a:buFont typeface="Wingdings" panose="05000000000000000000" pitchFamily="2" charset="2"/>
              <a:buChar char="ü"/>
            </a:pPr>
            <a:endParaRPr lang="pt-BR" sz="2000" b="0" dirty="0"/>
          </a:p>
        </p:txBody>
      </p:sp>
    </p:spTree>
    <p:extLst>
      <p:ext uri="{BB962C8B-B14F-4D97-AF65-F5344CB8AC3E}">
        <p14:creationId xmlns:p14="http://schemas.microsoft.com/office/powerpoint/2010/main" val="2134735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0"/>
          </p:nvPr>
        </p:nvSpPr>
        <p:spPr/>
        <p:txBody>
          <a:bodyPr/>
          <a:lstStyle/>
          <a:p>
            <a:r>
              <a:rPr lang="pt-BR" dirty="0" smtClean="0"/>
              <a:t>Fonte: </a:t>
            </a:r>
            <a:r>
              <a:rPr lang="en-US" sz="1400" dirty="0" smtClean="0"/>
              <a:t>BCB</a:t>
            </a:r>
            <a:r>
              <a:rPr lang="en-US" sz="1400" dirty="0"/>
              <a:t>.  </a:t>
            </a:r>
            <a:endParaRPr lang="en-US" sz="1100" dirty="0"/>
          </a:p>
        </p:txBody>
      </p:sp>
      <p:sp>
        <p:nvSpPr>
          <p:cNvPr id="5" name="Rectangle 5"/>
          <p:cNvSpPr>
            <a:spLocks noChangeArrowheads="1"/>
          </p:cNvSpPr>
          <p:nvPr/>
        </p:nvSpPr>
        <p:spPr bwMode="auto">
          <a:xfrm>
            <a:off x="539552" y="1052736"/>
            <a:ext cx="820891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pt-BR" b="1" i="0" u="none" strike="noStrike" cap="none" normalizeH="0" baseline="0" dirty="0" err="1" smtClean="0">
                <a:ln>
                  <a:noFill/>
                </a:ln>
                <a:solidFill>
                  <a:schemeClr val="tx2">
                    <a:lumMod val="75000"/>
                  </a:schemeClr>
                </a:solidFill>
                <a:effectLst/>
                <a:cs typeface="Arial" panose="020B0604020202020204" pitchFamily="34" charset="0"/>
              </a:rPr>
              <a:t>Mediana</a:t>
            </a:r>
            <a:r>
              <a:rPr kumimoji="0" lang="en-US" altLang="pt-BR" b="1" i="0" u="none" strike="noStrike" cap="none" normalizeH="0" dirty="0" smtClean="0">
                <a:ln>
                  <a:noFill/>
                </a:ln>
                <a:solidFill>
                  <a:schemeClr val="tx2">
                    <a:lumMod val="75000"/>
                  </a:schemeClr>
                </a:solidFill>
                <a:effectLst/>
                <a:cs typeface="Arial" panose="020B0604020202020204" pitchFamily="34" charset="0"/>
              </a:rPr>
              <a:t> das </a:t>
            </a:r>
            <a:r>
              <a:rPr kumimoji="0" lang="en-US" altLang="pt-BR" b="1" i="0" u="none" strike="noStrike" cap="none" normalizeH="0" dirty="0" err="1" smtClean="0">
                <a:ln>
                  <a:noFill/>
                </a:ln>
                <a:solidFill>
                  <a:schemeClr val="tx2">
                    <a:lumMod val="75000"/>
                  </a:schemeClr>
                </a:solidFill>
                <a:effectLst/>
                <a:cs typeface="Arial" panose="020B0604020202020204" pitchFamily="34" charset="0"/>
              </a:rPr>
              <a:t>Expectativas</a:t>
            </a:r>
            <a:r>
              <a:rPr kumimoji="0" lang="en-US" altLang="pt-BR" b="1" i="0" u="none" strike="noStrike" cap="none" normalizeH="0" dirty="0" smtClean="0">
                <a:ln>
                  <a:noFill/>
                </a:ln>
                <a:solidFill>
                  <a:schemeClr val="tx2">
                    <a:lumMod val="75000"/>
                  </a:schemeClr>
                </a:solidFill>
                <a:effectLst/>
                <a:cs typeface="Arial" panose="020B0604020202020204" pitchFamily="34" charset="0"/>
              </a:rPr>
              <a:t> para o </a:t>
            </a:r>
            <a:r>
              <a:rPr kumimoji="0" lang="en-US" altLang="pt-BR" b="1" i="0" u="none" strike="noStrike" cap="none" normalizeH="0" dirty="0" err="1" smtClean="0">
                <a:ln>
                  <a:noFill/>
                </a:ln>
                <a:solidFill>
                  <a:schemeClr val="tx2">
                    <a:lumMod val="75000"/>
                  </a:schemeClr>
                </a:solidFill>
                <a:effectLst/>
                <a:cs typeface="Arial" panose="020B0604020202020204" pitchFamily="34" charset="0"/>
              </a:rPr>
              <a:t>Ano</a:t>
            </a:r>
            <a:r>
              <a:rPr kumimoji="0" lang="en-US" altLang="pt-BR" b="1" i="0" u="none" strike="noStrike" cap="none" normalizeH="0" dirty="0" smtClean="0">
                <a:ln>
                  <a:noFill/>
                </a:ln>
                <a:solidFill>
                  <a:schemeClr val="tx2">
                    <a:lumMod val="75000"/>
                  </a:schemeClr>
                </a:solidFill>
                <a:effectLst/>
                <a:cs typeface="Arial" panose="020B0604020202020204" pitchFamily="34" charset="0"/>
              </a:rPr>
              <a:t> </a:t>
            </a:r>
            <a:endParaRPr kumimoji="0" lang="en-US" altLang="pt-BR" b="1" i="0" u="none" strike="noStrike" cap="none" normalizeH="0" baseline="0" dirty="0" smtClean="0">
              <a:ln>
                <a:noFill/>
              </a:ln>
              <a:solidFill>
                <a:schemeClr val="tx2">
                  <a:lumMod val="75000"/>
                </a:schemeClr>
              </a:solidFill>
              <a:effectLst/>
              <a:cs typeface="Arial" panose="020B0604020202020204" pitchFamily="34" charset="0"/>
            </a:endParaRPr>
          </a:p>
        </p:txBody>
      </p:sp>
      <p:sp>
        <p:nvSpPr>
          <p:cNvPr id="8" name="Título 2"/>
          <p:cNvSpPr txBox="1">
            <a:spLocks/>
          </p:cNvSpPr>
          <p:nvPr/>
        </p:nvSpPr>
        <p:spPr>
          <a:xfrm>
            <a:off x="191246" y="-39671"/>
            <a:ext cx="8557217" cy="864096"/>
          </a:xfrm>
          <a:prstGeom prst="rect">
            <a:avLst/>
          </a:prstGeom>
        </p:spPr>
        <p:txBody>
          <a:bodyPr lIns="92364" tIns="46182" rIns="92364" bIns="46182" anchor="ctr" anchorCtr="0"/>
          <a:lstStyle>
            <a:lvl1pPr algn="l" defTabSz="914400" rtl="0" eaLnBrk="1" latinLnBrk="0" hangingPunct="1">
              <a:spcBef>
                <a:spcPct val="0"/>
              </a:spcBef>
              <a:buNone/>
              <a:defRPr sz="3200" b="1" kern="1200">
                <a:solidFill>
                  <a:srgbClr val="193264"/>
                </a:solidFill>
                <a:latin typeface="+mn-lt"/>
                <a:ea typeface="+mj-ea"/>
                <a:cs typeface="Arial" pitchFamily="34" charset="0"/>
              </a:defRPr>
            </a:lvl1pPr>
          </a:lstStyle>
          <a:p>
            <a:pPr marL="571500" indent="-571500" algn="just">
              <a:spcBef>
                <a:spcPts val="0"/>
              </a:spcBef>
            </a:pPr>
            <a:r>
              <a:rPr lang="pt-BR" sz="2400" dirty="0" smtClean="0"/>
              <a:t>Estabilidade dos Livres versus Ajuste dos Administrados:</a:t>
            </a:r>
          </a:p>
          <a:p>
            <a:pPr marL="571500" indent="-571500" algn="just">
              <a:spcBef>
                <a:spcPts val="0"/>
              </a:spcBef>
            </a:pPr>
            <a:r>
              <a:rPr lang="pt-BR" sz="2400" dirty="0" smtClean="0"/>
              <a:t>“o cachorro que não latiu”</a:t>
            </a:r>
            <a:endParaRPr lang="pt-BR" sz="2400" dirty="0"/>
          </a:p>
        </p:txBody>
      </p:sp>
      <p:graphicFrame>
        <p:nvGraphicFramePr>
          <p:cNvPr id="7" name="Gráfico 6"/>
          <p:cNvGraphicFramePr>
            <a:graphicFrameLocks/>
          </p:cNvGraphicFramePr>
          <p:nvPr>
            <p:extLst>
              <p:ext uri="{D42A27DB-BD31-4B8C-83A1-F6EECF244321}">
                <p14:modId xmlns:p14="http://schemas.microsoft.com/office/powerpoint/2010/main" val="1010196763"/>
              </p:ext>
            </p:extLst>
          </p:nvPr>
        </p:nvGraphicFramePr>
        <p:xfrm>
          <a:off x="251520" y="1484784"/>
          <a:ext cx="4248472" cy="46805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Gráfico 10"/>
          <p:cNvGraphicFramePr>
            <a:graphicFrameLocks/>
          </p:cNvGraphicFramePr>
          <p:nvPr>
            <p:extLst>
              <p:ext uri="{D42A27DB-BD31-4B8C-83A1-F6EECF244321}">
                <p14:modId xmlns:p14="http://schemas.microsoft.com/office/powerpoint/2010/main" val="3939740368"/>
              </p:ext>
            </p:extLst>
          </p:nvPr>
        </p:nvGraphicFramePr>
        <p:xfrm>
          <a:off x="4644008" y="1412776"/>
          <a:ext cx="4248472" cy="46805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22398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07271" y="188640"/>
            <a:ext cx="8229600" cy="366372"/>
          </a:xfrm>
        </p:spPr>
        <p:txBody>
          <a:bodyPr/>
          <a:lstStyle/>
          <a:p>
            <a:r>
              <a:rPr lang="pt-BR" sz="2800" dirty="0" smtClean="0"/>
              <a:t>“Correlação de Forças” e o “</a:t>
            </a:r>
            <a:r>
              <a:rPr lang="pt-BR" sz="2800" i="1" dirty="0" smtClean="0"/>
              <a:t>tipping point</a:t>
            </a:r>
            <a:r>
              <a:rPr lang="pt-BR" sz="2800" dirty="0"/>
              <a:t> ”</a:t>
            </a:r>
            <a:r>
              <a:rPr lang="pt-BR" sz="2800" i="1" dirty="0" smtClean="0"/>
              <a:t> </a:t>
            </a:r>
            <a:r>
              <a:rPr lang="pt-BR" sz="2800" dirty="0" smtClean="0"/>
              <a:t>de 2016</a:t>
            </a:r>
            <a:endParaRPr lang="en-GB" sz="2800" dirty="0"/>
          </a:p>
        </p:txBody>
      </p:sp>
      <p:sp>
        <p:nvSpPr>
          <p:cNvPr id="5" name="Espaço Reservado para Texto 2"/>
          <p:cNvSpPr>
            <a:spLocks noGrp="1"/>
          </p:cNvSpPr>
          <p:nvPr>
            <p:ph type="body" sz="quarter" idx="11"/>
          </p:nvPr>
        </p:nvSpPr>
        <p:spPr>
          <a:xfrm>
            <a:off x="467544" y="911613"/>
            <a:ext cx="8229600" cy="792088"/>
          </a:xfrm>
        </p:spPr>
        <p:txBody>
          <a:bodyPr anchor="t"/>
          <a:lstStyle/>
          <a:p>
            <a:pPr marL="0" indent="0" algn="l">
              <a:spcBef>
                <a:spcPts val="600"/>
              </a:spcBef>
              <a:spcAft>
                <a:spcPts val="1200"/>
              </a:spcAft>
            </a:pPr>
            <a:r>
              <a:rPr lang="pt-BR" sz="2000" dirty="0" smtClean="0"/>
              <a:t>“</a:t>
            </a:r>
            <a:r>
              <a:rPr lang="pt-BR" sz="2000" i="1" dirty="0" smtClean="0"/>
              <a:t>Choques</a:t>
            </a:r>
            <a:r>
              <a:rPr lang="pt-BR" sz="2000" dirty="0" smtClean="0"/>
              <a:t>” de política econômica tem duração maior que choques de preços relativos.</a:t>
            </a:r>
            <a:endParaRPr lang="pt-BR" sz="2000" dirty="0"/>
          </a:p>
          <a:p>
            <a:pPr marL="0" indent="0" algn="l">
              <a:spcBef>
                <a:spcPts val="600"/>
              </a:spcBef>
              <a:spcAft>
                <a:spcPts val="1200"/>
              </a:spcAft>
            </a:pPr>
            <a:endParaRPr lang="pt-BR" sz="2000" dirty="0"/>
          </a:p>
        </p:txBody>
      </p:sp>
      <p:sp>
        <p:nvSpPr>
          <p:cNvPr id="10" name="Espaço Reservado para Conteúdo 1"/>
          <p:cNvSpPr>
            <a:spLocks noGrp="1"/>
          </p:cNvSpPr>
          <p:nvPr>
            <p:ph sz="quarter" idx="10"/>
          </p:nvPr>
        </p:nvSpPr>
        <p:spPr>
          <a:xfrm>
            <a:off x="107504" y="6420240"/>
            <a:ext cx="6241186" cy="358101"/>
          </a:xfrm>
        </p:spPr>
        <p:txBody>
          <a:bodyPr/>
          <a:lstStyle/>
          <a:p>
            <a:r>
              <a:rPr lang="pt-BR" dirty="0" smtClean="0"/>
              <a:t>Fonte: </a:t>
            </a:r>
            <a:r>
              <a:rPr lang="en-US" sz="1400" dirty="0" smtClean="0"/>
              <a:t>BCB, </a:t>
            </a:r>
            <a:r>
              <a:rPr lang="pt-BR" sz="1400" dirty="0">
                <a:solidFill>
                  <a:schemeClr val="tx2">
                    <a:lumMod val="75000"/>
                  </a:schemeClr>
                </a:solidFill>
                <a:latin typeface="Arial" panose="020B0604020202020204" pitchFamily="34" charset="0"/>
              </a:rPr>
              <a:t>Relatório de </a:t>
            </a:r>
            <a:r>
              <a:rPr lang="pt-BR" sz="1400" dirty="0" smtClean="0">
                <a:solidFill>
                  <a:schemeClr val="tx2">
                    <a:lumMod val="75000"/>
                  </a:schemeClr>
                </a:solidFill>
                <a:latin typeface="Arial" panose="020B0604020202020204" pitchFamily="34" charset="0"/>
              </a:rPr>
              <a:t>Inflação de Junho/2015</a:t>
            </a:r>
            <a:r>
              <a:rPr lang="en-US" sz="1400" dirty="0" smtClean="0"/>
              <a:t>.  </a:t>
            </a:r>
            <a:endParaRPr lang="en-US" sz="1100" dirty="0"/>
          </a:p>
        </p:txBody>
      </p:sp>
      <p:pic>
        <p:nvPicPr>
          <p:cNvPr id="2051"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2350"/>
          <a:stretch/>
        </p:blipFill>
        <p:spPr bwMode="auto">
          <a:xfrm>
            <a:off x="107504" y="1703701"/>
            <a:ext cx="8784976" cy="439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13479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0"/>
          </p:nvPr>
        </p:nvSpPr>
        <p:spPr/>
        <p:txBody>
          <a:bodyPr/>
          <a:lstStyle/>
          <a:p>
            <a:r>
              <a:rPr lang="pt-BR" dirty="0" smtClean="0"/>
              <a:t>Fonte: </a:t>
            </a:r>
            <a:r>
              <a:rPr lang="pt-BR" sz="1400" dirty="0" smtClean="0"/>
              <a:t>Relatório</a:t>
            </a:r>
            <a:r>
              <a:rPr lang="en-US" sz="1400" dirty="0" smtClean="0"/>
              <a:t> </a:t>
            </a:r>
            <a:r>
              <a:rPr lang="en-US" sz="1400" dirty="0"/>
              <a:t>de </a:t>
            </a:r>
            <a:r>
              <a:rPr lang="pt-BR" sz="1400" dirty="0" smtClean="0"/>
              <a:t>Inflação</a:t>
            </a:r>
            <a:r>
              <a:rPr lang="en-US" sz="1400" dirty="0" smtClean="0"/>
              <a:t> e </a:t>
            </a:r>
            <a:r>
              <a:rPr lang="pt-BR" sz="1400" dirty="0" smtClean="0"/>
              <a:t>Relatório</a:t>
            </a:r>
            <a:r>
              <a:rPr lang="en-US" sz="1400" dirty="0" smtClean="0"/>
              <a:t> Focus.  </a:t>
            </a:r>
            <a:endParaRPr lang="en-US" sz="1100" dirty="0"/>
          </a:p>
        </p:txBody>
      </p:sp>
      <p:sp>
        <p:nvSpPr>
          <p:cNvPr id="3" name="Título 2"/>
          <p:cNvSpPr>
            <a:spLocks noGrp="1"/>
          </p:cNvSpPr>
          <p:nvPr>
            <p:ph type="title"/>
          </p:nvPr>
        </p:nvSpPr>
        <p:spPr>
          <a:xfrm>
            <a:off x="407270" y="188640"/>
            <a:ext cx="8557217" cy="366372"/>
          </a:xfrm>
        </p:spPr>
        <p:txBody>
          <a:bodyPr/>
          <a:lstStyle/>
          <a:p>
            <a:pPr marL="571500" indent="-571500">
              <a:spcBef>
                <a:spcPts val="600"/>
              </a:spcBef>
              <a:spcAft>
                <a:spcPts val="1200"/>
              </a:spcAft>
            </a:pPr>
            <a:r>
              <a:rPr lang="pt-BR" dirty="0" smtClean="0"/>
              <a:t>Ancoragem das Expectativas</a:t>
            </a:r>
            <a:endParaRPr lang="pt-BR" dirty="0"/>
          </a:p>
        </p:txBody>
      </p:sp>
      <p:sp>
        <p:nvSpPr>
          <p:cNvPr id="5" name="Espaço Reservado para Texto 2"/>
          <p:cNvSpPr>
            <a:spLocks noGrp="1"/>
          </p:cNvSpPr>
          <p:nvPr>
            <p:ph type="body" sz="quarter" idx="11"/>
          </p:nvPr>
        </p:nvSpPr>
        <p:spPr>
          <a:xfrm>
            <a:off x="395536" y="764704"/>
            <a:ext cx="8136904" cy="648072"/>
          </a:xfrm>
        </p:spPr>
        <p:txBody>
          <a:bodyPr anchor="t"/>
          <a:lstStyle/>
          <a:p>
            <a:pPr marL="0" indent="0" algn="just"/>
            <a:r>
              <a:rPr lang="pt-BR" sz="2000" b="0" dirty="0" smtClean="0">
                <a:solidFill>
                  <a:srgbClr val="000066"/>
                </a:solidFill>
              </a:rPr>
              <a:t>A ancoragem das </a:t>
            </a:r>
            <a:r>
              <a:rPr lang="pt-BR" sz="2000" b="0" dirty="0">
                <a:solidFill>
                  <a:srgbClr val="000066"/>
                </a:solidFill>
              </a:rPr>
              <a:t>expectativas </a:t>
            </a:r>
            <a:r>
              <a:rPr lang="pt-BR" sz="2000" b="0" dirty="0" smtClean="0">
                <a:solidFill>
                  <a:srgbClr val="000066"/>
                </a:solidFill>
              </a:rPr>
              <a:t>de inflação próxima à meta de 4,5</a:t>
            </a:r>
            <a:r>
              <a:rPr lang="pt-BR" sz="2000" b="0" dirty="0">
                <a:solidFill>
                  <a:srgbClr val="000066"/>
                </a:solidFill>
              </a:rPr>
              <a:t>% </a:t>
            </a:r>
            <a:r>
              <a:rPr lang="pt-BR" sz="2000" b="0" dirty="0" smtClean="0">
                <a:solidFill>
                  <a:srgbClr val="000066"/>
                </a:solidFill>
              </a:rPr>
              <a:t>em </a:t>
            </a:r>
            <a:r>
              <a:rPr lang="pt-BR" sz="2000" b="0" dirty="0">
                <a:solidFill>
                  <a:srgbClr val="000066"/>
                </a:solidFill>
              </a:rPr>
              <a:t>prazos mais longos (2017, 2018 e 2019) </a:t>
            </a:r>
            <a:r>
              <a:rPr lang="pt-BR" sz="2000" b="0" dirty="0" smtClean="0">
                <a:solidFill>
                  <a:srgbClr val="000066"/>
                </a:solidFill>
              </a:rPr>
              <a:t>fornece um ponto de convergência para a  inflação. </a:t>
            </a:r>
            <a:endParaRPr lang="pt-BR" sz="2000" b="0" dirty="0">
              <a:solidFill>
                <a:srgbClr val="000066"/>
              </a:solidFill>
            </a:endParaRPr>
          </a:p>
        </p:txBody>
      </p:sp>
      <p:graphicFrame>
        <p:nvGraphicFramePr>
          <p:cNvPr id="7" name="Gráfico 6"/>
          <p:cNvGraphicFramePr>
            <a:graphicFrameLocks noGrp="1"/>
          </p:cNvGraphicFramePr>
          <p:nvPr>
            <p:extLst>
              <p:ext uri="{D42A27DB-BD31-4B8C-83A1-F6EECF244321}">
                <p14:modId xmlns:p14="http://schemas.microsoft.com/office/powerpoint/2010/main" val="75188024"/>
              </p:ext>
            </p:extLst>
          </p:nvPr>
        </p:nvGraphicFramePr>
        <p:xfrm>
          <a:off x="179512" y="1556791"/>
          <a:ext cx="8856984" cy="47525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96348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0"/>
          </p:nvPr>
        </p:nvSpPr>
        <p:spPr/>
        <p:txBody>
          <a:bodyPr/>
          <a:lstStyle/>
          <a:p>
            <a:r>
              <a:rPr lang="pt-BR" dirty="0" smtClean="0"/>
              <a:t>Fonte: </a:t>
            </a:r>
            <a:r>
              <a:rPr lang="en-US" sz="1400" dirty="0" smtClean="0"/>
              <a:t>IBGE.  </a:t>
            </a:r>
            <a:endParaRPr lang="en-US" sz="1100" dirty="0"/>
          </a:p>
        </p:txBody>
      </p:sp>
      <p:sp>
        <p:nvSpPr>
          <p:cNvPr id="3" name="Título 2"/>
          <p:cNvSpPr>
            <a:spLocks noGrp="1"/>
          </p:cNvSpPr>
          <p:nvPr>
            <p:ph type="title"/>
          </p:nvPr>
        </p:nvSpPr>
        <p:spPr>
          <a:xfrm>
            <a:off x="400745" y="260648"/>
            <a:ext cx="8557217" cy="366372"/>
          </a:xfrm>
        </p:spPr>
        <p:txBody>
          <a:bodyPr/>
          <a:lstStyle/>
          <a:p>
            <a:pPr marL="0" indent="0">
              <a:spcBef>
                <a:spcPts val="600"/>
              </a:spcBef>
              <a:spcAft>
                <a:spcPts val="1200"/>
              </a:spcAft>
            </a:pPr>
            <a:r>
              <a:rPr lang="pt-BR" dirty="0"/>
              <a:t>Reestabelecimento da </a:t>
            </a:r>
            <a:r>
              <a:rPr lang="pt-BR" dirty="0" smtClean="0"/>
              <a:t>“Lei </a:t>
            </a:r>
            <a:r>
              <a:rPr lang="pt-BR" dirty="0"/>
              <a:t>de </a:t>
            </a:r>
            <a:r>
              <a:rPr lang="pt-BR" dirty="0" smtClean="0"/>
              <a:t>Okun”</a:t>
            </a:r>
            <a:endParaRPr lang="pt-BR" dirty="0"/>
          </a:p>
        </p:txBody>
      </p:sp>
      <p:sp>
        <p:nvSpPr>
          <p:cNvPr id="5" name="CaixaDeTexto 4"/>
          <p:cNvSpPr txBox="1"/>
          <p:nvPr/>
        </p:nvSpPr>
        <p:spPr>
          <a:xfrm>
            <a:off x="465638" y="1321521"/>
            <a:ext cx="3816424" cy="307777"/>
          </a:xfrm>
          <a:prstGeom prst="rect">
            <a:avLst/>
          </a:prstGeom>
          <a:noFill/>
        </p:spPr>
        <p:txBody>
          <a:bodyPr wrap="square" rtlCol="0">
            <a:spAutoFit/>
          </a:bodyPr>
          <a:lstStyle/>
          <a:p>
            <a:pPr algn="ctr"/>
            <a:r>
              <a:rPr lang="pt-BR" sz="1400" b="1" dirty="0" smtClean="0">
                <a:solidFill>
                  <a:srgbClr val="193264"/>
                </a:solidFill>
                <a:latin typeface="Arial" pitchFamily="34" charset="0"/>
                <a:cs typeface="Arial" pitchFamily="34" charset="0"/>
              </a:rPr>
              <a:t>Rendimento Real e Taxa de Desemprego</a:t>
            </a:r>
          </a:p>
        </p:txBody>
      </p:sp>
      <p:graphicFrame>
        <p:nvGraphicFramePr>
          <p:cNvPr id="6" name="Gráfico 5"/>
          <p:cNvGraphicFramePr/>
          <p:nvPr>
            <p:extLst>
              <p:ext uri="{D42A27DB-BD31-4B8C-83A1-F6EECF244321}">
                <p14:modId xmlns:p14="http://schemas.microsoft.com/office/powerpoint/2010/main" val="947947723"/>
              </p:ext>
            </p:extLst>
          </p:nvPr>
        </p:nvGraphicFramePr>
        <p:xfrm>
          <a:off x="4932040" y="1629298"/>
          <a:ext cx="4176464" cy="4285435"/>
        </p:xfrm>
        <a:graphic>
          <a:graphicData uri="http://schemas.openxmlformats.org/drawingml/2006/chart">
            <c:chart xmlns:c="http://schemas.openxmlformats.org/drawingml/2006/chart" xmlns:r="http://schemas.openxmlformats.org/officeDocument/2006/relationships" r:id="rId2"/>
          </a:graphicData>
        </a:graphic>
      </p:graphicFrame>
      <p:sp>
        <p:nvSpPr>
          <p:cNvPr id="7" name="CaixaDeTexto 6"/>
          <p:cNvSpPr txBox="1"/>
          <p:nvPr/>
        </p:nvSpPr>
        <p:spPr>
          <a:xfrm>
            <a:off x="4932040" y="1321521"/>
            <a:ext cx="3816424" cy="307777"/>
          </a:xfrm>
          <a:prstGeom prst="rect">
            <a:avLst/>
          </a:prstGeom>
          <a:noFill/>
        </p:spPr>
        <p:txBody>
          <a:bodyPr wrap="square" rtlCol="0">
            <a:spAutoFit/>
          </a:bodyPr>
          <a:lstStyle/>
          <a:p>
            <a:pPr algn="ctr"/>
            <a:r>
              <a:rPr lang="pt-BR" sz="1400" b="1" dirty="0" smtClean="0">
                <a:solidFill>
                  <a:srgbClr val="193264"/>
                </a:solidFill>
                <a:latin typeface="Arial" pitchFamily="34" charset="0"/>
                <a:cs typeface="Arial" pitchFamily="34" charset="0"/>
              </a:rPr>
              <a:t>Emprego Formal e Taxa de Desemprego</a:t>
            </a:r>
          </a:p>
        </p:txBody>
      </p:sp>
      <p:sp>
        <p:nvSpPr>
          <p:cNvPr id="8" name="CaixaDeTexto 7"/>
          <p:cNvSpPr txBox="1"/>
          <p:nvPr/>
        </p:nvSpPr>
        <p:spPr>
          <a:xfrm>
            <a:off x="132484" y="2276872"/>
            <a:ext cx="371178" cy="1872208"/>
          </a:xfrm>
          <a:prstGeom prst="rect">
            <a:avLst/>
          </a:prstGeom>
          <a:noFill/>
        </p:spPr>
        <p:txBody>
          <a:bodyPr vert="vert270" wrap="square" lIns="92354" tIns="46178" rIns="92354" bIns="46178">
            <a:spAutoFit/>
          </a:bodyPr>
          <a:lstStyle/>
          <a:p>
            <a:pPr algn="ctr" fontAlgn="auto">
              <a:spcBef>
                <a:spcPts val="0"/>
              </a:spcBef>
              <a:spcAft>
                <a:spcPts val="0"/>
              </a:spcAft>
              <a:defRPr/>
            </a:pPr>
            <a:r>
              <a:rPr lang="pt-BR" sz="1200" dirty="0">
                <a:solidFill>
                  <a:srgbClr val="000066"/>
                </a:solidFill>
                <a:cs typeface="Arial" pitchFamily="34" charset="0"/>
              </a:rPr>
              <a:t>% cresc. m/m-12</a:t>
            </a:r>
          </a:p>
        </p:txBody>
      </p:sp>
      <p:sp>
        <p:nvSpPr>
          <p:cNvPr id="9" name="CaixaDeTexto 8"/>
          <p:cNvSpPr txBox="1"/>
          <p:nvPr/>
        </p:nvSpPr>
        <p:spPr>
          <a:xfrm rot="10800000">
            <a:off x="4282062" y="2132856"/>
            <a:ext cx="355789" cy="1872208"/>
          </a:xfrm>
          <a:prstGeom prst="rect">
            <a:avLst/>
          </a:prstGeom>
          <a:noFill/>
        </p:spPr>
        <p:txBody>
          <a:bodyPr vert="vert270" wrap="square" lIns="92354" tIns="46178" rIns="92354" bIns="46178">
            <a:spAutoFit/>
          </a:bodyPr>
          <a:lstStyle/>
          <a:p>
            <a:pPr algn="ctr" fontAlgn="auto">
              <a:spcBef>
                <a:spcPts val="0"/>
              </a:spcBef>
              <a:spcAft>
                <a:spcPts val="0"/>
              </a:spcAft>
              <a:defRPr/>
            </a:pPr>
            <a:r>
              <a:rPr lang="pt-BR" sz="1100" dirty="0" smtClean="0">
                <a:solidFill>
                  <a:srgbClr val="C00000"/>
                </a:solidFill>
                <a:latin typeface="Arial" panose="020B0604020202020204" pitchFamily="34" charset="0"/>
                <a:cs typeface="Arial" panose="020B0604020202020204" pitchFamily="34" charset="0"/>
              </a:rPr>
              <a:t>% (Dessaz.)</a:t>
            </a:r>
            <a:endParaRPr lang="pt-BR" sz="1100" dirty="0">
              <a:solidFill>
                <a:srgbClr val="C00000"/>
              </a:solidFill>
              <a:latin typeface="Arial" panose="020B0604020202020204" pitchFamily="34" charset="0"/>
              <a:cs typeface="Arial" panose="020B0604020202020204" pitchFamily="34" charset="0"/>
            </a:endParaRPr>
          </a:p>
        </p:txBody>
      </p:sp>
      <p:graphicFrame>
        <p:nvGraphicFramePr>
          <p:cNvPr id="10" name="Gráfico 9"/>
          <p:cNvGraphicFramePr/>
          <p:nvPr>
            <p:extLst>
              <p:ext uri="{D42A27DB-BD31-4B8C-83A1-F6EECF244321}">
                <p14:modId xmlns:p14="http://schemas.microsoft.com/office/powerpoint/2010/main" val="1386204271"/>
              </p:ext>
            </p:extLst>
          </p:nvPr>
        </p:nvGraphicFramePr>
        <p:xfrm>
          <a:off x="393850" y="1629298"/>
          <a:ext cx="3960000" cy="43919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10009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07271" y="188640"/>
            <a:ext cx="8229600" cy="366372"/>
          </a:xfrm>
        </p:spPr>
        <p:txBody>
          <a:bodyPr/>
          <a:lstStyle/>
          <a:p>
            <a:r>
              <a:rPr lang="pt-BR" dirty="0" smtClean="0"/>
              <a:t>Desafios da Política Monetária</a:t>
            </a:r>
            <a:endParaRPr lang="en-GB" dirty="0"/>
          </a:p>
        </p:txBody>
      </p:sp>
      <p:sp>
        <p:nvSpPr>
          <p:cNvPr id="5" name="Espaço Reservado para Texto 2"/>
          <p:cNvSpPr>
            <a:spLocks noGrp="1"/>
          </p:cNvSpPr>
          <p:nvPr>
            <p:ph type="body" sz="quarter" idx="11"/>
          </p:nvPr>
        </p:nvSpPr>
        <p:spPr>
          <a:xfrm>
            <a:off x="467544" y="1340768"/>
            <a:ext cx="8229600" cy="3600400"/>
          </a:xfrm>
        </p:spPr>
        <p:txBody>
          <a:bodyPr/>
          <a:lstStyle/>
          <a:p>
            <a:pPr marL="571500" indent="-571500" algn="just">
              <a:spcBef>
                <a:spcPts val="600"/>
              </a:spcBef>
              <a:spcAft>
                <a:spcPts val="1200"/>
              </a:spcAft>
              <a:buFont typeface="Wingdings" panose="05000000000000000000" pitchFamily="2" charset="2"/>
              <a:buChar char="§"/>
            </a:pPr>
            <a:r>
              <a:rPr lang="pt-BR" sz="2400" b="0" dirty="0" smtClean="0"/>
              <a:t>“</a:t>
            </a:r>
            <a:r>
              <a:rPr lang="pt-BR" sz="2400" b="0" i="1" dirty="0" smtClean="0"/>
              <a:t>Starting point</a:t>
            </a:r>
            <a:r>
              <a:rPr lang="pt-BR" sz="2400" b="0" dirty="0" smtClean="0"/>
              <a:t>” perto do topo da banda;</a:t>
            </a:r>
          </a:p>
          <a:p>
            <a:pPr marL="571500" indent="-571500" algn="just">
              <a:spcBef>
                <a:spcPts val="600"/>
              </a:spcBef>
              <a:spcAft>
                <a:spcPts val="1200"/>
              </a:spcAft>
              <a:buFont typeface="Wingdings" panose="05000000000000000000" pitchFamily="2" charset="2"/>
              <a:buChar char="§"/>
            </a:pPr>
            <a:r>
              <a:rPr lang="pt-BR" sz="2400" b="0" dirty="0"/>
              <a:t>Expectativas desancoradas; </a:t>
            </a:r>
          </a:p>
          <a:p>
            <a:pPr marL="571500" indent="-571500" algn="just">
              <a:spcBef>
                <a:spcPts val="600"/>
              </a:spcBef>
              <a:spcAft>
                <a:spcPts val="1200"/>
              </a:spcAft>
              <a:buFont typeface="Wingdings" panose="05000000000000000000" pitchFamily="2" charset="2"/>
              <a:buChar char="§"/>
            </a:pPr>
            <a:r>
              <a:rPr lang="pt-BR" sz="2400" b="0" dirty="0"/>
              <a:t>Desequilíbrios de preços relativos;</a:t>
            </a:r>
          </a:p>
          <a:p>
            <a:pPr marL="571500" indent="-571500" algn="just">
              <a:spcBef>
                <a:spcPts val="600"/>
              </a:spcBef>
              <a:spcAft>
                <a:spcPts val="1200"/>
              </a:spcAft>
              <a:buFont typeface="Wingdings" panose="05000000000000000000" pitchFamily="2" charset="2"/>
              <a:buChar char="§"/>
            </a:pPr>
            <a:r>
              <a:rPr lang="pt-BR" sz="2400" b="0" dirty="0" smtClean="0"/>
              <a:t>Queda do potencial dificultando calibragem da política monetária;</a:t>
            </a:r>
          </a:p>
          <a:p>
            <a:pPr marL="571500" indent="-571500" algn="just">
              <a:spcBef>
                <a:spcPts val="600"/>
              </a:spcBef>
              <a:spcAft>
                <a:spcPts val="1200"/>
              </a:spcAft>
              <a:buFont typeface="Wingdings" panose="05000000000000000000" pitchFamily="2" charset="2"/>
              <a:buChar char="§"/>
            </a:pPr>
            <a:r>
              <a:rPr lang="pt-BR" sz="2400" b="0" dirty="0" smtClean="0"/>
              <a:t>Conjunto de políticas (fiscal, parafiscal e social) “quebrando” a lei de Okun.</a:t>
            </a:r>
            <a:endParaRPr lang="en-GB" sz="2400" b="0" dirty="0"/>
          </a:p>
        </p:txBody>
      </p:sp>
    </p:spTree>
    <p:extLst>
      <p:ext uri="{BB962C8B-B14F-4D97-AF65-F5344CB8AC3E}">
        <p14:creationId xmlns:p14="http://schemas.microsoft.com/office/powerpoint/2010/main" val="28108941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0"/>
          </p:nvPr>
        </p:nvSpPr>
        <p:spPr/>
        <p:txBody>
          <a:bodyPr/>
          <a:lstStyle/>
          <a:p>
            <a:r>
              <a:rPr lang="pt-BR" dirty="0" smtClean="0"/>
              <a:t>Fonte: </a:t>
            </a:r>
            <a:r>
              <a:rPr lang="en-US" sz="1400" dirty="0"/>
              <a:t>IBGE; BCB.  </a:t>
            </a:r>
            <a:endParaRPr lang="en-US" sz="1100" dirty="0"/>
          </a:p>
        </p:txBody>
      </p:sp>
      <p:sp>
        <p:nvSpPr>
          <p:cNvPr id="3" name="Título 2"/>
          <p:cNvSpPr>
            <a:spLocks noGrp="1"/>
          </p:cNvSpPr>
          <p:nvPr>
            <p:ph type="title"/>
          </p:nvPr>
        </p:nvSpPr>
        <p:spPr>
          <a:xfrm>
            <a:off x="407270" y="188640"/>
            <a:ext cx="8557217" cy="366372"/>
          </a:xfrm>
        </p:spPr>
        <p:txBody>
          <a:bodyPr/>
          <a:lstStyle/>
          <a:p>
            <a:pPr marL="0" indent="0">
              <a:spcBef>
                <a:spcPts val="600"/>
              </a:spcBef>
              <a:spcAft>
                <a:spcPts val="1200"/>
              </a:spcAft>
            </a:pPr>
            <a:r>
              <a:rPr lang="pt-BR" dirty="0" smtClean="0"/>
              <a:t>Menor Impulso Parafiscal</a:t>
            </a:r>
            <a:endParaRPr lang="pt-BR" dirty="0"/>
          </a:p>
        </p:txBody>
      </p:sp>
      <p:graphicFrame>
        <p:nvGraphicFramePr>
          <p:cNvPr id="4" name="Gráfico 3"/>
          <p:cNvGraphicFramePr>
            <a:graphicFrameLocks noGrp="1"/>
          </p:cNvGraphicFramePr>
          <p:nvPr>
            <p:extLst>
              <p:ext uri="{D42A27DB-BD31-4B8C-83A1-F6EECF244321}">
                <p14:modId xmlns:p14="http://schemas.microsoft.com/office/powerpoint/2010/main" val="1087912305"/>
              </p:ext>
            </p:extLst>
          </p:nvPr>
        </p:nvGraphicFramePr>
        <p:xfrm>
          <a:off x="251520" y="1340768"/>
          <a:ext cx="4320480" cy="48619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Gráfico 5"/>
          <p:cNvGraphicFramePr/>
          <p:nvPr>
            <p:extLst>
              <p:ext uri="{D42A27DB-BD31-4B8C-83A1-F6EECF244321}">
                <p14:modId xmlns:p14="http://schemas.microsoft.com/office/powerpoint/2010/main" val="1234028173"/>
              </p:ext>
            </p:extLst>
          </p:nvPr>
        </p:nvGraphicFramePr>
        <p:xfrm>
          <a:off x="4812319" y="1340768"/>
          <a:ext cx="4041344" cy="4593903"/>
        </p:xfrm>
        <a:graphic>
          <a:graphicData uri="http://schemas.openxmlformats.org/drawingml/2006/chart">
            <c:chart xmlns:c="http://schemas.openxmlformats.org/drawingml/2006/chart" xmlns:r="http://schemas.openxmlformats.org/officeDocument/2006/relationships" r:id="rId3"/>
          </a:graphicData>
        </a:graphic>
      </p:graphicFrame>
      <p:sp>
        <p:nvSpPr>
          <p:cNvPr id="7" name="Espaço Reservado para Conteúdo 34"/>
          <p:cNvSpPr txBox="1">
            <a:spLocks/>
          </p:cNvSpPr>
          <p:nvPr/>
        </p:nvSpPr>
        <p:spPr bwMode="auto">
          <a:xfrm>
            <a:off x="7846865" y="5997827"/>
            <a:ext cx="853885" cy="249716"/>
          </a:xfrm>
          <a:prstGeom prst="rect">
            <a:avLst/>
          </a:prstGeom>
          <a:noFill/>
          <a:ln>
            <a:miter lim="800000"/>
            <a:headEnd/>
            <a:tailEnd/>
          </a:ln>
        </p:spPr>
        <p:txBody>
          <a:bodyPr lIns="92354" tIns="46178" rIns="92354" bIns="46178"/>
          <a:lstStyle/>
          <a:p>
            <a:pPr marL="342900" indent="-342900" algn="r" eaLnBrk="0" hangingPunct="0">
              <a:spcBef>
                <a:spcPct val="20000"/>
              </a:spcBef>
              <a:buFont typeface="Arial" charset="0"/>
              <a:buNone/>
              <a:defRPr/>
            </a:pPr>
            <a:r>
              <a:rPr lang="pt-BR" sz="1050" b="1" dirty="0" smtClean="0">
                <a:solidFill>
                  <a:srgbClr val="17375E"/>
                </a:solidFill>
                <a:latin typeface="Arial" pitchFamily="34" charset="0"/>
                <a:cs typeface="Arial" pitchFamily="34" charset="0"/>
              </a:rPr>
              <a:t>*até </a:t>
            </a:r>
            <a:r>
              <a:rPr lang="pt-BR" sz="1050" b="1" dirty="0" err="1" smtClean="0">
                <a:solidFill>
                  <a:srgbClr val="17375E"/>
                </a:solidFill>
                <a:latin typeface="Arial" pitchFamily="34" charset="0"/>
                <a:cs typeface="Arial" pitchFamily="34" charset="0"/>
              </a:rPr>
              <a:t>jun</a:t>
            </a:r>
            <a:r>
              <a:rPr lang="pt-BR" sz="1050" b="1" dirty="0" smtClean="0">
                <a:solidFill>
                  <a:srgbClr val="17375E"/>
                </a:solidFill>
                <a:latin typeface="Arial" pitchFamily="34" charset="0"/>
                <a:cs typeface="Arial" pitchFamily="34" charset="0"/>
              </a:rPr>
              <a:t> 15</a:t>
            </a:r>
          </a:p>
        </p:txBody>
      </p:sp>
    </p:spTree>
    <p:extLst>
      <p:ext uri="{BB962C8B-B14F-4D97-AF65-F5344CB8AC3E}">
        <p14:creationId xmlns:p14="http://schemas.microsoft.com/office/powerpoint/2010/main" val="32138246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0"/>
          </p:nvPr>
        </p:nvSpPr>
        <p:spPr/>
        <p:txBody>
          <a:bodyPr/>
          <a:lstStyle/>
          <a:p>
            <a:r>
              <a:rPr lang="pt-BR" dirty="0" smtClean="0"/>
              <a:t>Fonte: </a:t>
            </a:r>
            <a:r>
              <a:rPr lang="en-US" sz="1400" dirty="0"/>
              <a:t>IBGE; BCB.  </a:t>
            </a:r>
            <a:endParaRPr lang="en-US" sz="1100" dirty="0"/>
          </a:p>
        </p:txBody>
      </p:sp>
      <p:sp>
        <p:nvSpPr>
          <p:cNvPr id="3" name="Título 2"/>
          <p:cNvSpPr>
            <a:spLocks noGrp="1"/>
          </p:cNvSpPr>
          <p:nvPr>
            <p:ph type="title"/>
          </p:nvPr>
        </p:nvSpPr>
        <p:spPr>
          <a:xfrm>
            <a:off x="407270" y="188640"/>
            <a:ext cx="8557217" cy="366372"/>
          </a:xfrm>
        </p:spPr>
        <p:txBody>
          <a:bodyPr/>
          <a:lstStyle/>
          <a:p>
            <a:pPr marL="0" indent="0">
              <a:spcBef>
                <a:spcPts val="600"/>
              </a:spcBef>
              <a:spcAft>
                <a:spcPts val="1200"/>
              </a:spcAft>
            </a:pPr>
            <a:r>
              <a:rPr lang="pt-BR" dirty="0"/>
              <a:t>Impulso </a:t>
            </a:r>
            <a:r>
              <a:rPr lang="pt-BR" dirty="0" smtClean="0"/>
              <a:t>Fiscal – ainda contracionista na margem</a:t>
            </a:r>
            <a:endParaRPr lang="pt-BR" dirty="0"/>
          </a:p>
        </p:txBody>
      </p:sp>
      <p:graphicFrame>
        <p:nvGraphicFramePr>
          <p:cNvPr id="5" name="Objeto 4"/>
          <p:cNvGraphicFramePr>
            <a:graphicFrameLocks noGrp="1"/>
          </p:cNvGraphicFramePr>
          <p:nvPr>
            <p:extLst>
              <p:ext uri="{D42A27DB-BD31-4B8C-83A1-F6EECF244321}">
                <p14:modId xmlns:p14="http://schemas.microsoft.com/office/powerpoint/2010/main" val="3349845238"/>
              </p:ext>
            </p:extLst>
          </p:nvPr>
        </p:nvGraphicFramePr>
        <p:xfrm>
          <a:off x="107504" y="906744"/>
          <a:ext cx="8866634" cy="5227638"/>
        </p:xfrm>
        <a:graphic>
          <a:graphicData uri="http://schemas.openxmlformats.org/presentationml/2006/ole">
            <mc:AlternateContent xmlns:mc="http://schemas.openxmlformats.org/markup-compatibility/2006">
              <mc:Choice xmlns:v="urn:schemas-microsoft-com:vml" Requires="v">
                <p:oleObj spid="_x0000_s1174" name="Planilha" r:id="rId3" imgW="6886620" imgH="4143375" progId="Excel.Sheet.8">
                  <p:embed/>
                </p:oleObj>
              </mc:Choice>
              <mc:Fallback>
                <p:oleObj name="Planilha" r:id="rId3" imgW="6886620" imgH="4143375" progId="Excel.Sheet.8">
                  <p:embed/>
                  <p:pic>
                    <p:nvPicPr>
                      <p:cNvPr id="0" name="Objeto 5"/>
                      <p:cNvPicPr>
                        <a:picLocks noGrp="1" noChangeArrowheads="1"/>
                      </p:cNvPicPr>
                      <p:nvPr/>
                    </p:nvPicPr>
                    <p:blipFill>
                      <a:blip r:embed="rId4"/>
                      <a:srcRect/>
                      <a:stretch>
                        <a:fillRect/>
                      </a:stretch>
                    </p:blipFill>
                    <p:spPr bwMode="auto">
                      <a:xfrm>
                        <a:off x="107504" y="906744"/>
                        <a:ext cx="8866634" cy="5227638"/>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16512966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07271" y="188640"/>
            <a:ext cx="8229600" cy="366372"/>
          </a:xfrm>
        </p:spPr>
        <p:txBody>
          <a:bodyPr/>
          <a:lstStyle/>
          <a:p>
            <a:r>
              <a:rPr lang="pt-BR" dirty="0" smtClean="0"/>
              <a:t>Riscos</a:t>
            </a:r>
            <a:endParaRPr lang="en-GB" dirty="0"/>
          </a:p>
        </p:txBody>
      </p:sp>
      <p:sp>
        <p:nvSpPr>
          <p:cNvPr id="5" name="Espaço Reservado para Texto 2"/>
          <p:cNvSpPr>
            <a:spLocks noGrp="1"/>
          </p:cNvSpPr>
          <p:nvPr>
            <p:ph type="body" sz="quarter" idx="11"/>
          </p:nvPr>
        </p:nvSpPr>
        <p:spPr>
          <a:xfrm>
            <a:off x="467544" y="1556792"/>
            <a:ext cx="8229600" cy="3672408"/>
          </a:xfrm>
        </p:spPr>
        <p:txBody>
          <a:bodyPr anchor="t"/>
          <a:lstStyle/>
          <a:p>
            <a:pPr marL="285750" indent="-285750" algn="just">
              <a:spcBef>
                <a:spcPts val="600"/>
              </a:spcBef>
              <a:spcAft>
                <a:spcPts val="1200"/>
              </a:spcAft>
              <a:buFont typeface="Wingdings" panose="05000000000000000000" pitchFamily="2" charset="2"/>
              <a:buChar char="§"/>
            </a:pPr>
            <a:r>
              <a:rPr lang="pt-BR" sz="2800" b="0" dirty="0" smtClean="0">
                <a:solidFill>
                  <a:schemeClr val="tx2">
                    <a:lumMod val="75000"/>
                  </a:schemeClr>
                </a:solidFill>
              </a:rPr>
              <a:t>Normalização </a:t>
            </a:r>
            <a:r>
              <a:rPr lang="pt-BR" sz="2800" b="0" dirty="0">
                <a:solidFill>
                  <a:schemeClr val="tx2">
                    <a:lumMod val="75000"/>
                  </a:schemeClr>
                </a:solidFill>
              </a:rPr>
              <a:t>das condições monetárias </a:t>
            </a:r>
            <a:r>
              <a:rPr lang="pt-BR" sz="2800" b="0" dirty="0" smtClean="0">
                <a:solidFill>
                  <a:schemeClr val="tx2">
                    <a:lumMod val="75000"/>
                  </a:schemeClr>
                </a:solidFill>
              </a:rPr>
              <a:t>nos EUA;</a:t>
            </a:r>
          </a:p>
          <a:p>
            <a:pPr marL="285750" indent="-285750" algn="just">
              <a:spcBef>
                <a:spcPts val="600"/>
              </a:spcBef>
              <a:spcAft>
                <a:spcPts val="1200"/>
              </a:spcAft>
              <a:buFont typeface="Wingdings" panose="05000000000000000000" pitchFamily="2" charset="2"/>
              <a:buChar char="§"/>
            </a:pPr>
            <a:r>
              <a:rPr lang="pt-BR" sz="2800" b="0" dirty="0" smtClean="0">
                <a:solidFill>
                  <a:schemeClr val="tx2">
                    <a:lumMod val="75000"/>
                  </a:schemeClr>
                </a:solidFill>
              </a:rPr>
              <a:t>Ambiente externo “novo”, com moderação dos </a:t>
            </a:r>
            <a:r>
              <a:rPr lang="pt-BR" sz="2800" b="0" dirty="0">
                <a:solidFill>
                  <a:schemeClr val="tx2">
                    <a:lumMod val="75000"/>
                  </a:schemeClr>
                </a:solidFill>
              </a:rPr>
              <a:t>preços de </a:t>
            </a:r>
            <a:r>
              <a:rPr lang="pt-BR" sz="2800" b="0" i="1" dirty="0">
                <a:solidFill>
                  <a:schemeClr val="tx2">
                    <a:lumMod val="75000"/>
                  </a:schemeClr>
                </a:solidFill>
              </a:rPr>
              <a:t>commodities</a:t>
            </a:r>
            <a:r>
              <a:rPr lang="pt-BR" sz="2800" b="0" dirty="0">
                <a:solidFill>
                  <a:schemeClr val="tx2">
                    <a:lumMod val="75000"/>
                  </a:schemeClr>
                </a:solidFill>
              </a:rPr>
              <a:t> (China, condições de oferta) que afetam </a:t>
            </a:r>
            <a:r>
              <a:rPr lang="pt-BR" sz="2800" b="0" dirty="0" smtClean="0">
                <a:solidFill>
                  <a:schemeClr val="tx2">
                    <a:lumMod val="75000"/>
                  </a:schemeClr>
                </a:solidFill>
              </a:rPr>
              <a:t>termos </a:t>
            </a:r>
            <a:r>
              <a:rPr lang="pt-BR" sz="2800" b="0" dirty="0">
                <a:solidFill>
                  <a:schemeClr val="tx2">
                    <a:lumMod val="75000"/>
                  </a:schemeClr>
                </a:solidFill>
              </a:rPr>
              <a:t>de </a:t>
            </a:r>
            <a:r>
              <a:rPr lang="pt-BR" sz="2800" b="0" dirty="0" smtClean="0">
                <a:solidFill>
                  <a:schemeClr val="tx2">
                    <a:lumMod val="75000"/>
                  </a:schemeClr>
                </a:solidFill>
              </a:rPr>
              <a:t>troca;</a:t>
            </a:r>
          </a:p>
          <a:p>
            <a:pPr marL="285750" indent="-285750" algn="just">
              <a:spcBef>
                <a:spcPts val="600"/>
              </a:spcBef>
              <a:spcAft>
                <a:spcPts val="1200"/>
              </a:spcAft>
              <a:buFont typeface="Wingdings" panose="05000000000000000000" pitchFamily="2" charset="2"/>
              <a:buChar char="§"/>
            </a:pPr>
            <a:r>
              <a:rPr lang="pt-BR" sz="2800" b="0" dirty="0" smtClean="0">
                <a:solidFill>
                  <a:schemeClr val="tx2">
                    <a:lumMod val="75000"/>
                  </a:schemeClr>
                </a:solidFill>
              </a:rPr>
              <a:t>Eventos não econômicos;</a:t>
            </a:r>
          </a:p>
          <a:p>
            <a:pPr marL="285750" indent="-285750" algn="just">
              <a:spcBef>
                <a:spcPts val="600"/>
              </a:spcBef>
              <a:spcAft>
                <a:spcPts val="1200"/>
              </a:spcAft>
              <a:buFont typeface="Wingdings" panose="05000000000000000000" pitchFamily="2" charset="2"/>
              <a:buChar char="§"/>
            </a:pPr>
            <a:r>
              <a:rPr lang="pt-BR" sz="2800" b="0" dirty="0" smtClean="0">
                <a:solidFill>
                  <a:schemeClr val="tx2">
                    <a:lumMod val="75000"/>
                  </a:schemeClr>
                </a:solidFill>
              </a:rPr>
              <a:t>Incerteza sobre regime fiscal contamina expectativas e preços de ativos, elevando prêmios de risco.</a:t>
            </a:r>
            <a:endParaRPr lang="pt-BR" sz="2800" b="0" dirty="0">
              <a:solidFill>
                <a:schemeClr val="tx2">
                  <a:lumMod val="75000"/>
                </a:schemeClr>
              </a:solidFill>
            </a:endParaRPr>
          </a:p>
          <a:p>
            <a:pPr algn="just">
              <a:spcBef>
                <a:spcPts val="600"/>
              </a:spcBef>
              <a:spcAft>
                <a:spcPts val="1200"/>
              </a:spcAft>
              <a:buFont typeface="Arial" panose="020B0604020202020204" pitchFamily="34" charset="0"/>
              <a:buChar char="•"/>
            </a:pPr>
            <a:endParaRPr lang="pt-BR" sz="2800" b="0" dirty="0"/>
          </a:p>
          <a:p>
            <a:pPr marL="0" indent="0" algn="just">
              <a:spcBef>
                <a:spcPts val="600"/>
              </a:spcBef>
              <a:spcAft>
                <a:spcPts val="1200"/>
              </a:spcAft>
            </a:pPr>
            <a:endParaRPr lang="pt-BR" sz="2800" dirty="0"/>
          </a:p>
        </p:txBody>
      </p:sp>
    </p:spTree>
    <p:extLst>
      <p:ext uri="{BB962C8B-B14F-4D97-AF65-F5344CB8AC3E}">
        <p14:creationId xmlns:p14="http://schemas.microsoft.com/office/powerpoint/2010/main" val="5687126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07271" y="188640"/>
            <a:ext cx="8229600" cy="366372"/>
          </a:xfrm>
        </p:spPr>
        <p:txBody>
          <a:bodyPr/>
          <a:lstStyle/>
          <a:p>
            <a:pPr>
              <a:tabLst>
                <a:tab pos="1169988" algn="l"/>
              </a:tabLst>
            </a:pPr>
            <a:r>
              <a:rPr lang="pt-BR" dirty="0" smtClean="0"/>
              <a:t>Estratégia da Política Monetária</a:t>
            </a:r>
            <a:endParaRPr lang="en-GB" dirty="0"/>
          </a:p>
        </p:txBody>
      </p:sp>
      <p:sp>
        <p:nvSpPr>
          <p:cNvPr id="5" name="Espaço Reservado para Texto 2"/>
          <p:cNvSpPr>
            <a:spLocks noGrp="1"/>
          </p:cNvSpPr>
          <p:nvPr>
            <p:ph type="body" sz="quarter" idx="11"/>
          </p:nvPr>
        </p:nvSpPr>
        <p:spPr>
          <a:xfrm>
            <a:off x="323528" y="1124744"/>
            <a:ext cx="8229600" cy="4608512"/>
          </a:xfrm>
        </p:spPr>
        <p:txBody>
          <a:bodyPr anchor="t"/>
          <a:lstStyle/>
          <a:p>
            <a:pPr marL="457200" indent="-457200" algn="just">
              <a:buFont typeface="Wingdings" panose="05000000000000000000" pitchFamily="2" charset="2"/>
              <a:buChar char="§"/>
            </a:pPr>
            <a:r>
              <a:rPr lang="pt-BR" sz="2800" b="0" dirty="0">
                <a:solidFill>
                  <a:schemeClr val="tx2">
                    <a:lumMod val="75000"/>
                  </a:schemeClr>
                </a:solidFill>
              </a:rPr>
              <a:t>Vivemos um grau incomum de incerteza que exige paciência e sangue frio: </a:t>
            </a:r>
          </a:p>
          <a:p>
            <a:pPr marL="457200" indent="-457200" algn="just">
              <a:buFont typeface="Arial" panose="020B0604020202020204" pitchFamily="34" charset="0"/>
              <a:buChar char="•"/>
            </a:pPr>
            <a:endParaRPr lang="pt-BR" sz="2400" b="0" dirty="0" smtClean="0">
              <a:solidFill>
                <a:srgbClr val="000066"/>
              </a:solidFill>
              <a:latin typeface="+mj-lt"/>
            </a:endParaRPr>
          </a:p>
          <a:p>
            <a:pPr marL="857250" lvl="1" indent="-457200" algn="just">
              <a:buFont typeface="Wingdings" panose="05000000000000000000" pitchFamily="2" charset="2"/>
              <a:buChar char="ü"/>
            </a:pPr>
            <a:r>
              <a:rPr lang="pt-BR" dirty="0">
                <a:solidFill>
                  <a:schemeClr val="tx2">
                    <a:lumMod val="75000"/>
                  </a:schemeClr>
                </a:solidFill>
                <a:latin typeface="+mn-lt"/>
                <a:cs typeface="Arial" pitchFamily="34" charset="0"/>
              </a:rPr>
              <a:t>Observar o atual quadro doméstico e internacional, não confundir volatilidade com mudanças perenes;</a:t>
            </a:r>
          </a:p>
          <a:p>
            <a:pPr marL="857250" lvl="1" indent="-457200" algn="l">
              <a:buFont typeface="Wingdings" panose="05000000000000000000" pitchFamily="2" charset="2"/>
              <a:buChar char="ü"/>
            </a:pPr>
            <a:endParaRPr lang="pt-BR" sz="2000" dirty="0" smtClean="0">
              <a:solidFill>
                <a:srgbClr val="000066"/>
              </a:solidFill>
              <a:cs typeface="Arial" panose="020B0604020202020204" pitchFamily="34" charset="0"/>
            </a:endParaRPr>
          </a:p>
          <a:p>
            <a:pPr marL="857250" lvl="1" indent="-457200" algn="just">
              <a:buFont typeface="Wingdings" panose="05000000000000000000" pitchFamily="2" charset="2"/>
              <a:buChar char="ü"/>
            </a:pPr>
            <a:r>
              <a:rPr lang="pt-BR" dirty="0">
                <a:solidFill>
                  <a:schemeClr val="tx2">
                    <a:lumMod val="75000"/>
                  </a:schemeClr>
                </a:solidFill>
                <a:latin typeface="+mn-lt"/>
                <a:cs typeface="Arial" pitchFamily="34" charset="0"/>
              </a:rPr>
              <a:t>Perseverar, considerando os efeitos defasados e </a:t>
            </a:r>
            <a:r>
              <a:rPr lang="pt-BR">
                <a:solidFill>
                  <a:schemeClr val="tx2">
                    <a:lumMod val="75000"/>
                  </a:schemeClr>
                </a:solidFill>
                <a:latin typeface="+mn-lt"/>
                <a:cs typeface="Arial" pitchFamily="34" charset="0"/>
              </a:rPr>
              <a:t>cumulativos </a:t>
            </a:r>
            <a:r>
              <a:rPr lang="pt-BR" smtClean="0">
                <a:solidFill>
                  <a:schemeClr val="tx2">
                    <a:lumMod val="75000"/>
                  </a:schemeClr>
                </a:solidFill>
                <a:latin typeface="+mn-lt"/>
                <a:cs typeface="Arial" pitchFamily="34" charset="0"/>
              </a:rPr>
              <a:t>da </a:t>
            </a:r>
            <a:r>
              <a:rPr lang="pt-BR" dirty="0">
                <a:solidFill>
                  <a:schemeClr val="tx2">
                    <a:lumMod val="75000"/>
                  </a:schemeClr>
                </a:solidFill>
                <a:latin typeface="+mn-lt"/>
                <a:cs typeface="Arial" pitchFamily="34" charset="0"/>
              </a:rPr>
              <a:t>PM;</a:t>
            </a:r>
          </a:p>
          <a:p>
            <a:pPr marL="857250" lvl="1" indent="-457200" algn="just">
              <a:buFont typeface="Wingdings" panose="05000000000000000000" pitchFamily="2" charset="2"/>
              <a:buChar char="ü"/>
            </a:pPr>
            <a:endParaRPr lang="pt-BR" dirty="0">
              <a:solidFill>
                <a:schemeClr val="tx2">
                  <a:lumMod val="75000"/>
                </a:schemeClr>
              </a:solidFill>
              <a:latin typeface="+mn-lt"/>
              <a:cs typeface="Arial" pitchFamily="34" charset="0"/>
            </a:endParaRPr>
          </a:p>
          <a:p>
            <a:pPr marL="857250" lvl="1" indent="-457200" algn="just">
              <a:buFont typeface="Wingdings" panose="05000000000000000000" pitchFamily="2" charset="2"/>
              <a:buChar char="ü"/>
            </a:pPr>
            <a:r>
              <a:rPr lang="pt-BR" dirty="0">
                <a:solidFill>
                  <a:schemeClr val="tx2">
                    <a:lumMod val="75000"/>
                  </a:schemeClr>
                </a:solidFill>
                <a:latin typeface="+mn-lt"/>
                <a:cs typeface="Arial" pitchFamily="34" charset="0"/>
              </a:rPr>
              <a:t>Vigilância permanente, de forma a tratar tempestivamente desvios nos cenários de convergência.</a:t>
            </a:r>
          </a:p>
        </p:txBody>
      </p:sp>
      <p:sp>
        <p:nvSpPr>
          <p:cNvPr id="4" name="Espaço Reservado para Conteúdo 3"/>
          <p:cNvSpPr>
            <a:spLocks noGrp="1"/>
          </p:cNvSpPr>
          <p:nvPr>
            <p:ph sz="quarter" idx="10"/>
          </p:nvPr>
        </p:nvSpPr>
        <p:spPr/>
        <p:txBody>
          <a:bodyPr/>
          <a:lstStyle/>
          <a:p>
            <a:endParaRPr lang="en-US" dirty="0"/>
          </a:p>
        </p:txBody>
      </p:sp>
    </p:spTree>
    <p:extLst>
      <p:ext uri="{BB962C8B-B14F-4D97-AF65-F5344CB8AC3E}">
        <p14:creationId xmlns:p14="http://schemas.microsoft.com/office/powerpoint/2010/main" val="17428768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Obrigado!</a:t>
            </a:r>
            <a:endParaRPr lang="en-GB" dirty="0"/>
          </a:p>
        </p:txBody>
      </p:sp>
    </p:spTree>
    <p:extLst>
      <p:ext uri="{BB962C8B-B14F-4D97-AF65-F5344CB8AC3E}">
        <p14:creationId xmlns:p14="http://schemas.microsoft.com/office/powerpoint/2010/main" val="2925711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07271" y="188640"/>
            <a:ext cx="8229600" cy="366372"/>
          </a:xfrm>
        </p:spPr>
        <p:txBody>
          <a:bodyPr/>
          <a:lstStyle/>
          <a:p>
            <a:r>
              <a:rPr lang="pt-BR" dirty="0" smtClean="0"/>
              <a:t>Desafios da Política Monetária</a:t>
            </a:r>
            <a:endParaRPr lang="en-GB" dirty="0"/>
          </a:p>
        </p:txBody>
      </p:sp>
      <p:sp>
        <p:nvSpPr>
          <p:cNvPr id="5" name="Espaço Reservado para Texto 2"/>
          <p:cNvSpPr>
            <a:spLocks noGrp="1"/>
          </p:cNvSpPr>
          <p:nvPr>
            <p:ph type="body" sz="quarter" idx="11"/>
          </p:nvPr>
        </p:nvSpPr>
        <p:spPr>
          <a:xfrm>
            <a:off x="467544" y="1340768"/>
            <a:ext cx="8229600" cy="3600400"/>
          </a:xfrm>
        </p:spPr>
        <p:txBody>
          <a:bodyPr/>
          <a:lstStyle/>
          <a:p>
            <a:pPr marL="571500" indent="-571500" algn="just">
              <a:spcBef>
                <a:spcPts val="600"/>
              </a:spcBef>
              <a:spcAft>
                <a:spcPts val="1200"/>
              </a:spcAft>
              <a:buFont typeface="Wingdings" panose="05000000000000000000" pitchFamily="2" charset="2"/>
              <a:buChar char="§"/>
            </a:pPr>
            <a:r>
              <a:rPr lang="pt-BR" sz="2400" b="0" dirty="0" smtClean="0"/>
              <a:t>“</a:t>
            </a:r>
            <a:r>
              <a:rPr lang="pt-BR" sz="2400" b="0" i="1" dirty="0" smtClean="0"/>
              <a:t>Starting point</a:t>
            </a:r>
            <a:r>
              <a:rPr lang="pt-BR" sz="2400" b="0" dirty="0" smtClean="0"/>
              <a:t>” perto do topo da banda;</a:t>
            </a:r>
          </a:p>
          <a:p>
            <a:pPr marL="571500" indent="-571500" algn="just">
              <a:spcBef>
                <a:spcPts val="600"/>
              </a:spcBef>
              <a:spcAft>
                <a:spcPts val="1200"/>
              </a:spcAft>
              <a:buFont typeface="Wingdings" panose="05000000000000000000" pitchFamily="2" charset="2"/>
              <a:buChar char="§"/>
            </a:pPr>
            <a:r>
              <a:rPr lang="pt-BR" sz="2400" b="0" dirty="0">
                <a:solidFill>
                  <a:schemeClr val="bg1">
                    <a:lumMod val="75000"/>
                  </a:schemeClr>
                </a:solidFill>
              </a:rPr>
              <a:t>Expectativas desancoradas; </a:t>
            </a:r>
          </a:p>
          <a:p>
            <a:pPr marL="571500" indent="-571500" algn="just">
              <a:spcBef>
                <a:spcPts val="600"/>
              </a:spcBef>
              <a:spcAft>
                <a:spcPts val="1200"/>
              </a:spcAft>
              <a:buFont typeface="Wingdings" panose="05000000000000000000" pitchFamily="2" charset="2"/>
              <a:buChar char="§"/>
            </a:pPr>
            <a:r>
              <a:rPr lang="pt-BR" sz="2400" b="0" dirty="0">
                <a:solidFill>
                  <a:schemeClr val="bg1">
                    <a:lumMod val="75000"/>
                  </a:schemeClr>
                </a:solidFill>
              </a:rPr>
              <a:t>Desequilíbrios de preços relativos;</a:t>
            </a:r>
          </a:p>
          <a:p>
            <a:pPr marL="571500" indent="-571500" algn="just">
              <a:spcBef>
                <a:spcPts val="600"/>
              </a:spcBef>
              <a:spcAft>
                <a:spcPts val="1200"/>
              </a:spcAft>
              <a:buFont typeface="Wingdings" panose="05000000000000000000" pitchFamily="2" charset="2"/>
              <a:buChar char="§"/>
            </a:pPr>
            <a:r>
              <a:rPr lang="pt-BR" sz="2400" b="0" dirty="0" smtClean="0">
                <a:solidFill>
                  <a:schemeClr val="bg1">
                    <a:lumMod val="75000"/>
                  </a:schemeClr>
                </a:solidFill>
              </a:rPr>
              <a:t>Queda do potencial dificultando calibragem da política monetária;</a:t>
            </a:r>
          </a:p>
          <a:p>
            <a:pPr marL="571500" indent="-571500" algn="just">
              <a:spcBef>
                <a:spcPts val="600"/>
              </a:spcBef>
              <a:spcAft>
                <a:spcPts val="1200"/>
              </a:spcAft>
              <a:buFont typeface="Wingdings" panose="05000000000000000000" pitchFamily="2" charset="2"/>
              <a:buChar char="§"/>
            </a:pPr>
            <a:r>
              <a:rPr lang="pt-BR" sz="2400" b="0" dirty="0" smtClean="0">
                <a:solidFill>
                  <a:schemeClr val="bg1">
                    <a:lumMod val="75000"/>
                  </a:schemeClr>
                </a:solidFill>
              </a:rPr>
              <a:t>Conjunto de políticas (fiscal, parafiscal e social) “quebrando” a lei de Okun.</a:t>
            </a:r>
            <a:endParaRPr lang="en-GB" sz="2400" b="0" dirty="0">
              <a:solidFill>
                <a:schemeClr val="bg1">
                  <a:lumMod val="75000"/>
                </a:schemeClr>
              </a:solidFill>
            </a:endParaRPr>
          </a:p>
        </p:txBody>
      </p:sp>
    </p:spTree>
    <p:extLst>
      <p:ext uri="{BB962C8B-B14F-4D97-AF65-F5344CB8AC3E}">
        <p14:creationId xmlns:p14="http://schemas.microsoft.com/office/powerpoint/2010/main" val="1471081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0"/>
          </p:nvPr>
        </p:nvSpPr>
        <p:spPr/>
        <p:txBody>
          <a:bodyPr/>
          <a:lstStyle/>
          <a:p>
            <a:r>
              <a:rPr lang="pt-BR" dirty="0" smtClean="0"/>
              <a:t>Fonte: IBGE, </a:t>
            </a:r>
            <a:r>
              <a:rPr lang="en-US" sz="1400" dirty="0" smtClean="0"/>
              <a:t>BCB</a:t>
            </a:r>
            <a:r>
              <a:rPr lang="en-US" sz="1400" dirty="0"/>
              <a:t>.  </a:t>
            </a:r>
            <a:endParaRPr lang="en-US" sz="1100" dirty="0"/>
          </a:p>
        </p:txBody>
      </p:sp>
      <p:sp>
        <p:nvSpPr>
          <p:cNvPr id="3" name="Título 2"/>
          <p:cNvSpPr>
            <a:spLocks noGrp="1"/>
          </p:cNvSpPr>
          <p:nvPr>
            <p:ph type="title"/>
          </p:nvPr>
        </p:nvSpPr>
        <p:spPr>
          <a:xfrm>
            <a:off x="407271" y="188640"/>
            <a:ext cx="8229600" cy="366372"/>
          </a:xfrm>
        </p:spPr>
        <p:txBody>
          <a:bodyPr/>
          <a:lstStyle/>
          <a:p>
            <a:r>
              <a:rPr lang="pt-BR" dirty="0" smtClean="0"/>
              <a:t>IPCA próximo ao limite superior</a:t>
            </a:r>
            <a:endParaRPr lang="pt-BR" dirty="0"/>
          </a:p>
        </p:txBody>
      </p:sp>
      <p:graphicFrame>
        <p:nvGraphicFramePr>
          <p:cNvPr id="6" name="Gráfico 5"/>
          <p:cNvGraphicFramePr>
            <a:graphicFrameLocks/>
          </p:cNvGraphicFramePr>
          <p:nvPr>
            <p:extLst>
              <p:ext uri="{D42A27DB-BD31-4B8C-83A1-F6EECF244321}">
                <p14:modId xmlns:p14="http://schemas.microsoft.com/office/powerpoint/2010/main" val="1044344187"/>
              </p:ext>
            </p:extLst>
          </p:nvPr>
        </p:nvGraphicFramePr>
        <p:xfrm>
          <a:off x="589359" y="908721"/>
          <a:ext cx="7965282" cy="48134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2209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07271" y="188640"/>
            <a:ext cx="8229600" cy="366372"/>
          </a:xfrm>
        </p:spPr>
        <p:txBody>
          <a:bodyPr/>
          <a:lstStyle/>
          <a:p>
            <a:r>
              <a:rPr lang="pt-BR" dirty="0" smtClean="0"/>
              <a:t>Desafios da Política Monetária</a:t>
            </a:r>
            <a:endParaRPr lang="en-GB" dirty="0"/>
          </a:p>
        </p:txBody>
      </p:sp>
      <p:sp>
        <p:nvSpPr>
          <p:cNvPr id="5" name="Espaço Reservado para Texto 2"/>
          <p:cNvSpPr>
            <a:spLocks noGrp="1"/>
          </p:cNvSpPr>
          <p:nvPr>
            <p:ph type="body" sz="quarter" idx="11"/>
          </p:nvPr>
        </p:nvSpPr>
        <p:spPr>
          <a:xfrm>
            <a:off x="467544" y="1340768"/>
            <a:ext cx="8229600" cy="3600400"/>
          </a:xfrm>
        </p:spPr>
        <p:txBody>
          <a:bodyPr/>
          <a:lstStyle/>
          <a:p>
            <a:pPr marL="571500" indent="-571500" algn="just">
              <a:spcBef>
                <a:spcPts val="600"/>
              </a:spcBef>
              <a:spcAft>
                <a:spcPts val="1200"/>
              </a:spcAft>
              <a:buFont typeface="Wingdings" panose="05000000000000000000" pitchFamily="2" charset="2"/>
              <a:buChar char="§"/>
            </a:pPr>
            <a:r>
              <a:rPr lang="pt-BR" sz="2400" b="0" dirty="0" smtClean="0">
                <a:solidFill>
                  <a:schemeClr val="bg1">
                    <a:lumMod val="75000"/>
                  </a:schemeClr>
                </a:solidFill>
              </a:rPr>
              <a:t>“</a:t>
            </a:r>
            <a:r>
              <a:rPr lang="pt-BR" sz="2400" b="0" i="1" dirty="0" smtClean="0">
                <a:solidFill>
                  <a:schemeClr val="bg1">
                    <a:lumMod val="75000"/>
                  </a:schemeClr>
                </a:solidFill>
              </a:rPr>
              <a:t>Starting point</a:t>
            </a:r>
            <a:r>
              <a:rPr lang="pt-BR" sz="2400" b="0" dirty="0" smtClean="0">
                <a:solidFill>
                  <a:schemeClr val="bg1">
                    <a:lumMod val="75000"/>
                  </a:schemeClr>
                </a:solidFill>
              </a:rPr>
              <a:t>” perto do topo da banda;</a:t>
            </a:r>
          </a:p>
          <a:p>
            <a:pPr marL="571500" indent="-571500" algn="just">
              <a:spcBef>
                <a:spcPts val="600"/>
              </a:spcBef>
              <a:spcAft>
                <a:spcPts val="1200"/>
              </a:spcAft>
              <a:buFont typeface="Wingdings" panose="05000000000000000000" pitchFamily="2" charset="2"/>
              <a:buChar char="§"/>
            </a:pPr>
            <a:r>
              <a:rPr lang="pt-BR" sz="2400" b="0" dirty="0"/>
              <a:t>Expectativas desancoradas; </a:t>
            </a:r>
          </a:p>
          <a:p>
            <a:pPr marL="571500" indent="-571500" algn="just">
              <a:spcBef>
                <a:spcPts val="600"/>
              </a:spcBef>
              <a:spcAft>
                <a:spcPts val="1200"/>
              </a:spcAft>
              <a:buFont typeface="Wingdings" panose="05000000000000000000" pitchFamily="2" charset="2"/>
              <a:buChar char="§"/>
            </a:pPr>
            <a:r>
              <a:rPr lang="pt-BR" sz="2400" b="0" dirty="0">
                <a:solidFill>
                  <a:schemeClr val="bg1">
                    <a:lumMod val="75000"/>
                  </a:schemeClr>
                </a:solidFill>
              </a:rPr>
              <a:t>Desequilíbrios de preços relativos;</a:t>
            </a:r>
          </a:p>
          <a:p>
            <a:pPr marL="571500" indent="-571500" algn="just">
              <a:spcBef>
                <a:spcPts val="600"/>
              </a:spcBef>
              <a:spcAft>
                <a:spcPts val="1200"/>
              </a:spcAft>
              <a:buFont typeface="Wingdings" panose="05000000000000000000" pitchFamily="2" charset="2"/>
              <a:buChar char="§"/>
            </a:pPr>
            <a:r>
              <a:rPr lang="pt-BR" sz="2400" b="0" dirty="0" smtClean="0">
                <a:solidFill>
                  <a:schemeClr val="bg1">
                    <a:lumMod val="75000"/>
                  </a:schemeClr>
                </a:solidFill>
              </a:rPr>
              <a:t>Queda do potencial dificultando calibragem da política monetária;</a:t>
            </a:r>
          </a:p>
          <a:p>
            <a:pPr marL="571500" indent="-571500" algn="just">
              <a:spcBef>
                <a:spcPts val="600"/>
              </a:spcBef>
              <a:spcAft>
                <a:spcPts val="1200"/>
              </a:spcAft>
              <a:buFont typeface="Wingdings" panose="05000000000000000000" pitchFamily="2" charset="2"/>
              <a:buChar char="§"/>
            </a:pPr>
            <a:r>
              <a:rPr lang="pt-BR" sz="2400" b="0" dirty="0" smtClean="0">
                <a:solidFill>
                  <a:schemeClr val="bg1">
                    <a:lumMod val="75000"/>
                  </a:schemeClr>
                </a:solidFill>
              </a:rPr>
              <a:t>Conjunto de políticas (fiscal, parafiscal e social) “quebrando” a lei de Okun.</a:t>
            </a:r>
            <a:endParaRPr lang="en-GB" sz="2400" b="0" dirty="0">
              <a:solidFill>
                <a:schemeClr val="bg1">
                  <a:lumMod val="75000"/>
                </a:schemeClr>
              </a:solidFill>
            </a:endParaRPr>
          </a:p>
        </p:txBody>
      </p:sp>
    </p:spTree>
    <p:extLst>
      <p:ext uri="{BB962C8B-B14F-4D97-AF65-F5344CB8AC3E}">
        <p14:creationId xmlns:p14="http://schemas.microsoft.com/office/powerpoint/2010/main" val="2256525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0"/>
          </p:nvPr>
        </p:nvSpPr>
        <p:spPr/>
        <p:txBody>
          <a:bodyPr/>
          <a:lstStyle/>
          <a:p>
            <a:r>
              <a:rPr lang="pt-BR" dirty="0" smtClean="0"/>
              <a:t>Fonte: </a:t>
            </a:r>
            <a:r>
              <a:rPr lang="en-US" sz="1400" dirty="0" smtClean="0"/>
              <a:t>BCB.  </a:t>
            </a:r>
            <a:endParaRPr lang="en-US" sz="1100" dirty="0"/>
          </a:p>
        </p:txBody>
      </p:sp>
      <p:sp>
        <p:nvSpPr>
          <p:cNvPr id="3" name="Título 2"/>
          <p:cNvSpPr>
            <a:spLocks noGrp="1"/>
          </p:cNvSpPr>
          <p:nvPr>
            <p:ph type="title"/>
          </p:nvPr>
        </p:nvSpPr>
        <p:spPr>
          <a:xfrm>
            <a:off x="407270" y="188640"/>
            <a:ext cx="8557217" cy="366372"/>
          </a:xfrm>
        </p:spPr>
        <p:txBody>
          <a:bodyPr/>
          <a:lstStyle/>
          <a:p>
            <a:pPr>
              <a:spcBef>
                <a:spcPts val="600"/>
              </a:spcBef>
              <a:spcAft>
                <a:spcPts val="1200"/>
              </a:spcAft>
            </a:pPr>
            <a:r>
              <a:rPr lang="pt-BR" dirty="0" smtClean="0"/>
              <a:t>Expectativas Desancoradas</a:t>
            </a:r>
            <a:endParaRPr lang="pt-BR" dirty="0"/>
          </a:p>
        </p:txBody>
      </p:sp>
      <p:graphicFrame>
        <p:nvGraphicFramePr>
          <p:cNvPr id="8" name="Gráfico 7"/>
          <p:cNvGraphicFramePr>
            <a:graphicFrameLocks noGrp="1"/>
          </p:cNvGraphicFramePr>
          <p:nvPr>
            <p:extLst>
              <p:ext uri="{D42A27DB-BD31-4B8C-83A1-F6EECF244321}">
                <p14:modId xmlns:p14="http://schemas.microsoft.com/office/powerpoint/2010/main" val="1083603319"/>
              </p:ext>
            </p:extLst>
          </p:nvPr>
        </p:nvGraphicFramePr>
        <p:xfrm>
          <a:off x="20312" y="908720"/>
          <a:ext cx="4551688" cy="529913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Gráfico 10"/>
          <p:cNvGraphicFramePr>
            <a:graphicFrameLocks noGrp="1"/>
          </p:cNvGraphicFramePr>
          <p:nvPr>
            <p:extLst>
              <p:ext uri="{D42A27DB-BD31-4B8C-83A1-F6EECF244321}">
                <p14:modId xmlns:p14="http://schemas.microsoft.com/office/powerpoint/2010/main" val="2705647958"/>
              </p:ext>
            </p:extLst>
          </p:nvPr>
        </p:nvGraphicFramePr>
        <p:xfrm>
          <a:off x="4716016" y="908720"/>
          <a:ext cx="4320480" cy="525658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6991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07271" y="188640"/>
            <a:ext cx="8229600" cy="366372"/>
          </a:xfrm>
        </p:spPr>
        <p:txBody>
          <a:bodyPr/>
          <a:lstStyle/>
          <a:p>
            <a:r>
              <a:rPr lang="pt-BR" dirty="0" smtClean="0"/>
              <a:t>Desafios da Política Monetária</a:t>
            </a:r>
            <a:endParaRPr lang="en-GB" dirty="0"/>
          </a:p>
        </p:txBody>
      </p:sp>
      <p:sp>
        <p:nvSpPr>
          <p:cNvPr id="5" name="Espaço Reservado para Texto 2"/>
          <p:cNvSpPr>
            <a:spLocks noGrp="1"/>
          </p:cNvSpPr>
          <p:nvPr>
            <p:ph type="body" sz="quarter" idx="11"/>
          </p:nvPr>
        </p:nvSpPr>
        <p:spPr>
          <a:xfrm>
            <a:off x="467544" y="1340768"/>
            <a:ext cx="8229600" cy="3600400"/>
          </a:xfrm>
        </p:spPr>
        <p:txBody>
          <a:bodyPr/>
          <a:lstStyle/>
          <a:p>
            <a:pPr marL="571500" indent="-571500" algn="just">
              <a:spcBef>
                <a:spcPts val="600"/>
              </a:spcBef>
              <a:spcAft>
                <a:spcPts val="1200"/>
              </a:spcAft>
              <a:buFont typeface="Wingdings" panose="05000000000000000000" pitchFamily="2" charset="2"/>
              <a:buChar char="§"/>
            </a:pPr>
            <a:r>
              <a:rPr lang="pt-BR" sz="2400" b="0" dirty="0" smtClean="0">
                <a:solidFill>
                  <a:schemeClr val="bg1">
                    <a:lumMod val="75000"/>
                  </a:schemeClr>
                </a:solidFill>
              </a:rPr>
              <a:t>“</a:t>
            </a:r>
            <a:r>
              <a:rPr lang="pt-BR" sz="2400" b="0" i="1" dirty="0" smtClean="0">
                <a:solidFill>
                  <a:schemeClr val="bg1">
                    <a:lumMod val="75000"/>
                  </a:schemeClr>
                </a:solidFill>
              </a:rPr>
              <a:t>Starting point</a:t>
            </a:r>
            <a:r>
              <a:rPr lang="pt-BR" sz="2400" b="0" dirty="0" smtClean="0">
                <a:solidFill>
                  <a:schemeClr val="bg1">
                    <a:lumMod val="75000"/>
                  </a:schemeClr>
                </a:solidFill>
              </a:rPr>
              <a:t>” perto do topo da banda;</a:t>
            </a:r>
          </a:p>
          <a:p>
            <a:pPr marL="571500" indent="-571500" algn="just">
              <a:spcBef>
                <a:spcPts val="600"/>
              </a:spcBef>
              <a:spcAft>
                <a:spcPts val="1200"/>
              </a:spcAft>
              <a:buFont typeface="Wingdings" panose="05000000000000000000" pitchFamily="2" charset="2"/>
              <a:buChar char="§"/>
            </a:pPr>
            <a:r>
              <a:rPr lang="pt-BR" sz="2400" b="0" dirty="0">
                <a:solidFill>
                  <a:schemeClr val="bg1">
                    <a:lumMod val="75000"/>
                  </a:schemeClr>
                </a:solidFill>
              </a:rPr>
              <a:t>Expectativas desancoradas; </a:t>
            </a:r>
          </a:p>
          <a:p>
            <a:pPr marL="571500" indent="-571500" algn="just">
              <a:spcBef>
                <a:spcPts val="600"/>
              </a:spcBef>
              <a:spcAft>
                <a:spcPts val="1200"/>
              </a:spcAft>
              <a:buFont typeface="Wingdings" panose="05000000000000000000" pitchFamily="2" charset="2"/>
              <a:buChar char="§"/>
            </a:pPr>
            <a:r>
              <a:rPr lang="pt-BR" sz="2400" b="0" dirty="0"/>
              <a:t>Desequilíbrios de preços relativos;</a:t>
            </a:r>
          </a:p>
          <a:p>
            <a:pPr marL="571500" indent="-571500" algn="just">
              <a:spcBef>
                <a:spcPts val="600"/>
              </a:spcBef>
              <a:spcAft>
                <a:spcPts val="1200"/>
              </a:spcAft>
              <a:buFont typeface="Wingdings" panose="05000000000000000000" pitchFamily="2" charset="2"/>
              <a:buChar char="§"/>
            </a:pPr>
            <a:r>
              <a:rPr lang="pt-BR" sz="2400" b="0" dirty="0" smtClean="0">
                <a:solidFill>
                  <a:schemeClr val="bg1">
                    <a:lumMod val="75000"/>
                  </a:schemeClr>
                </a:solidFill>
              </a:rPr>
              <a:t>Queda do potencial dificultando calibragem da política monetária;</a:t>
            </a:r>
          </a:p>
          <a:p>
            <a:pPr marL="571500" indent="-571500" algn="just">
              <a:spcBef>
                <a:spcPts val="600"/>
              </a:spcBef>
              <a:spcAft>
                <a:spcPts val="1200"/>
              </a:spcAft>
              <a:buFont typeface="Wingdings" panose="05000000000000000000" pitchFamily="2" charset="2"/>
              <a:buChar char="§"/>
            </a:pPr>
            <a:r>
              <a:rPr lang="pt-BR" sz="2400" b="0" dirty="0" smtClean="0">
                <a:solidFill>
                  <a:schemeClr val="bg1">
                    <a:lumMod val="75000"/>
                  </a:schemeClr>
                </a:solidFill>
              </a:rPr>
              <a:t>Conjunto de políticas (fiscal, parafiscal e social) “quebrando” a lei de Okun.</a:t>
            </a:r>
            <a:endParaRPr lang="en-GB" sz="2400" b="0" dirty="0">
              <a:solidFill>
                <a:schemeClr val="bg1">
                  <a:lumMod val="75000"/>
                </a:schemeClr>
              </a:solidFill>
            </a:endParaRPr>
          </a:p>
        </p:txBody>
      </p:sp>
    </p:spTree>
    <p:extLst>
      <p:ext uri="{BB962C8B-B14F-4D97-AF65-F5344CB8AC3E}">
        <p14:creationId xmlns:p14="http://schemas.microsoft.com/office/powerpoint/2010/main" val="1523768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sz="quarter" idx="10"/>
          </p:nvPr>
        </p:nvSpPr>
        <p:spPr/>
        <p:txBody>
          <a:bodyPr/>
          <a:lstStyle/>
          <a:p>
            <a:r>
              <a:rPr lang="pt-BR" smtClean="0"/>
              <a:t>Fonte: </a:t>
            </a:r>
            <a:r>
              <a:rPr lang="en-US" sz="1400" smtClean="0"/>
              <a:t>IBGE; BCB.  </a:t>
            </a:r>
            <a:endParaRPr lang="en-US" sz="1100" dirty="0"/>
          </a:p>
        </p:txBody>
      </p:sp>
      <p:sp>
        <p:nvSpPr>
          <p:cNvPr id="3" name="Título 2"/>
          <p:cNvSpPr>
            <a:spLocks noGrp="1"/>
          </p:cNvSpPr>
          <p:nvPr>
            <p:ph type="title"/>
          </p:nvPr>
        </p:nvSpPr>
        <p:spPr>
          <a:xfrm>
            <a:off x="407270" y="188640"/>
            <a:ext cx="8557217" cy="366372"/>
          </a:xfrm>
        </p:spPr>
        <p:txBody>
          <a:bodyPr/>
          <a:lstStyle/>
          <a:p>
            <a:pPr marL="571500" indent="-571500">
              <a:spcBef>
                <a:spcPts val="600"/>
              </a:spcBef>
              <a:spcAft>
                <a:spcPts val="1200"/>
              </a:spcAft>
            </a:pPr>
            <a:r>
              <a:rPr lang="pt-BR" dirty="0" smtClean="0"/>
              <a:t>Dois Equilíbrios: câmbio e preços administrados</a:t>
            </a:r>
            <a:endParaRPr lang="pt-BR" dirty="0"/>
          </a:p>
        </p:txBody>
      </p:sp>
      <p:graphicFrame>
        <p:nvGraphicFramePr>
          <p:cNvPr id="6" name="Gráfico 5"/>
          <p:cNvGraphicFramePr>
            <a:graphicFrameLocks noGrp="1"/>
          </p:cNvGraphicFramePr>
          <p:nvPr>
            <p:extLst>
              <p:ext uri="{D42A27DB-BD31-4B8C-83A1-F6EECF244321}">
                <p14:modId xmlns:p14="http://schemas.microsoft.com/office/powerpoint/2010/main" val="2658227260"/>
              </p:ext>
            </p:extLst>
          </p:nvPr>
        </p:nvGraphicFramePr>
        <p:xfrm>
          <a:off x="0" y="980728"/>
          <a:ext cx="4572000" cy="522712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áfico 6"/>
          <p:cNvGraphicFramePr>
            <a:graphicFrameLocks noGrp="1"/>
          </p:cNvGraphicFramePr>
          <p:nvPr>
            <p:extLst>
              <p:ext uri="{D42A27DB-BD31-4B8C-83A1-F6EECF244321}">
                <p14:modId xmlns:p14="http://schemas.microsoft.com/office/powerpoint/2010/main" val="2263386300"/>
              </p:ext>
            </p:extLst>
          </p:nvPr>
        </p:nvGraphicFramePr>
        <p:xfrm>
          <a:off x="4716015" y="908720"/>
          <a:ext cx="4320481" cy="52991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9228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07271" y="188640"/>
            <a:ext cx="8229600" cy="366372"/>
          </a:xfrm>
        </p:spPr>
        <p:txBody>
          <a:bodyPr/>
          <a:lstStyle/>
          <a:p>
            <a:r>
              <a:rPr lang="pt-BR" dirty="0" smtClean="0"/>
              <a:t>Desafios da Política Monetária</a:t>
            </a:r>
            <a:endParaRPr lang="en-GB" dirty="0"/>
          </a:p>
        </p:txBody>
      </p:sp>
      <p:sp>
        <p:nvSpPr>
          <p:cNvPr id="5" name="Espaço Reservado para Texto 2"/>
          <p:cNvSpPr>
            <a:spLocks noGrp="1"/>
          </p:cNvSpPr>
          <p:nvPr>
            <p:ph type="body" sz="quarter" idx="11"/>
          </p:nvPr>
        </p:nvSpPr>
        <p:spPr>
          <a:xfrm>
            <a:off x="467544" y="1340768"/>
            <a:ext cx="8229600" cy="3600400"/>
          </a:xfrm>
        </p:spPr>
        <p:txBody>
          <a:bodyPr/>
          <a:lstStyle/>
          <a:p>
            <a:pPr marL="571500" indent="-571500" algn="just">
              <a:spcBef>
                <a:spcPts val="600"/>
              </a:spcBef>
              <a:spcAft>
                <a:spcPts val="1200"/>
              </a:spcAft>
              <a:buFont typeface="Wingdings" panose="05000000000000000000" pitchFamily="2" charset="2"/>
              <a:buChar char="§"/>
            </a:pPr>
            <a:r>
              <a:rPr lang="pt-BR" sz="2400" b="0" dirty="0" smtClean="0">
                <a:solidFill>
                  <a:schemeClr val="bg1">
                    <a:lumMod val="75000"/>
                  </a:schemeClr>
                </a:solidFill>
              </a:rPr>
              <a:t>“</a:t>
            </a:r>
            <a:r>
              <a:rPr lang="pt-BR" sz="2400" b="0" i="1" dirty="0" smtClean="0">
                <a:solidFill>
                  <a:schemeClr val="bg1">
                    <a:lumMod val="75000"/>
                  </a:schemeClr>
                </a:solidFill>
              </a:rPr>
              <a:t>Starting point</a:t>
            </a:r>
            <a:r>
              <a:rPr lang="pt-BR" sz="2400" b="0" dirty="0" smtClean="0">
                <a:solidFill>
                  <a:schemeClr val="bg1">
                    <a:lumMod val="75000"/>
                  </a:schemeClr>
                </a:solidFill>
              </a:rPr>
              <a:t>” perto do topo da banda;</a:t>
            </a:r>
          </a:p>
          <a:p>
            <a:pPr marL="571500" indent="-571500" algn="just">
              <a:spcBef>
                <a:spcPts val="600"/>
              </a:spcBef>
              <a:spcAft>
                <a:spcPts val="1200"/>
              </a:spcAft>
              <a:buFont typeface="Wingdings" panose="05000000000000000000" pitchFamily="2" charset="2"/>
              <a:buChar char="§"/>
            </a:pPr>
            <a:r>
              <a:rPr lang="pt-BR" sz="2400" b="0" dirty="0">
                <a:solidFill>
                  <a:schemeClr val="bg1">
                    <a:lumMod val="75000"/>
                  </a:schemeClr>
                </a:solidFill>
              </a:rPr>
              <a:t>Expectativas desancoradas; </a:t>
            </a:r>
          </a:p>
          <a:p>
            <a:pPr marL="571500" indent="-571500" algn="just">
              <a:spcBef>
                <a:spcPts val="600"/>
              </a:spcBef>
              <a:spcAft>
                <a:spcPts val="1200"/>
              </a:spcAft>
              <a:buFont typeface="Wingdings" panose="05000000000000000000" pitchFamily="2" charset="2"/>
              <a:buChar char="§"/>
            </a:pPr>
            <a:r>
              <a:rPr lang="pt-BR" sz="2400" b="0" dirty="0">
                <a:solidFill>
                  <a:schemeClr val="bg1">
                    <a:lumMod val="75000"/>
                  </a:schemeClr>
                </a:solidFill>
              </a:rPr>
              <a:t>Desequilíbrios de preços relativos;</a:t>
            </a:r>
          </a:p>
          <a:p>
            <a:pPr marL="571500" indent="-571500" algn="just">
              <a:spcBef>
                <a:spcPts val="600"/>
              </a:spcBef>
              <a:spcAft>
                <a:spcPts val="1200"/>
              </a:spcAft>
              <a:buFont typeface="Wingdings" panose="05000000000000000000" pitchFamily="2" charset="2"/>
              <a:buChar char="§"/>
            </a:pPr>
            <a:r>
              <a:rPr lang="pt-BR" sz="2400" b="0" dirty="0" smtClean="0"/>
              <a:t>Queda do potencial dificultando calibragem da política monetária;</a:t>
            </a:r>
          </a:p>
          <a:p>
            <a:pPr marL="571500" indent="-571500" algn="just">
              <a:spcBef>
                <a:spcPts val="600"/>
              </a:spcBef>
              <a:spcAft>
                <a:spcPts val="1200"/>
              </a:spcAft>
              <a:buFont typeface="Wingdings" panose="05000000000000000000" pitchFamily="2" charset="2"/>
              <a:buChar char="§"/>
            </a:pPr>
            <a:r>
              <a:rPr lang="pt-BR" sz="2400" b="0" dirty="0" smtClean="0">
                <a:solidFill>
                  <a:schemeClr val="bg1">
                    <a:lumMod val="75000"/>
                  </a:schemeClr>
                </a:solidFill>
              </a:rPr>
              <a:t>Conjunto de políticas (fiscal, parafiscal e social) “quebrando” a lei de Okun.</a:t>
            </a:r>
            <a:endParaRPr lang="en-GB" sz="2400" b="0" dirty="0">
              <a:solidFill>
                <a:schemeClr val="bg1">
                  <a:lumMod val="75000"/>
                </a:schemeClr>
              </a:solidFill>
            </a:endParaRPr>
          </a:p>
        </p:txBody>
      </p:sp>
    </p:spTree>
    <p:extLst>
      <p:ext uri="{BB962C8B-B14F-4D97-AF65-F5344CB8AC3E}">
        <p14:creationId xmlns:p14="http://schemas.microsoft.com/office/powerpoint/2010/main" val="3861747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ar design">
  <a:themeElements>
    <a:clrScheme name="Personalizada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F243E"/>
      </a:hlink>
      <a:folHlink>
        <a:srgbClr val="17365D"/>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128554</TotalTime>
  <Words>1209</Words>
  <Application>Microsoft Office PowerPoint</Application>
  <PresentationFormat>Apresentação na tela (4:3)</PresentationFormat>
  <Paragraphs>184</Paragraphs>
  <Slides>24</Slides>
  <Notes>1</Notes>
  <HiddenSlides>0</HiddenSlides>
  <MMClips>0</MMClips>
  <ScaleCrop>false</ScaleCrop>
  <HeadingPairs>
    <vt:vector size="8" baseType="variant">
      <vt:variant>
        <vt:lpstr>Fontes usadas</vt:lpstr>
      </vt:variant>
      <vt:variant>
        <vt:i4>4</vt:i4>
      </vt:variant>
      <vt:variant>
        <vt:lpstr>Tema</vt:lpstr>
      </vt:variant>
      <vt:variant>
        <vt:i4>2</vt:i4>
      </vt:variant>
      <vt:variant>
        <vt:lpstr>Servidores OLE inseridos</vt:lpstr>
      </vt:variant>
      <vt:variant>
        <vt:i4>1</vt:i4>
      </vt:variant>
      <vt:variant>
        <vt:lpstr>Títulos de slides</vt:lpstr>
      </vt:variant>
      <vt:variant>
        <vt:i4>24</vt:i4>
      </vt:variant>
    </vt:vector>
  </HeadingPairs>
  <TitlesOfParts>
    <vt:vector size="31" baseType="lpstr">
      <vt:lpstr>Arial</vt:lpstr>
      <vt:lpstr>Calibri</vt:lpstr>
      <vt:lpstr>Courier New</vt:lpstr>
      <vt:lpstr>Wingdings</vt:lpstr>
      <vt:lpstr>Tema do Office</vt:lpstr>
      <vt:lpstr>Personalizar design</vt:lpstr>
      <vt:lpstr>Planilha</vt:lpstr>
      <vt:lpstr>A Estratégia Monetária do BCB</vt:lpstr>
      <vt:lpstr>Desafios da Política Monetária</vt:lpstr>
      <vt:lpstr>Desafios da Política Monetária</vt:lpstr>
      <vt:lpstr>IPCA próximo ao limite superior</vt:lpstr>
      <vt:lpstr>Desafios da Política Monetária</vt:lpstr>
      <vt:lpstr>Expectativas Desancoradas</vt:lpstr>
      <vt:lpstr>Desafios da Política Monetária</vt:lpstr>
      <vt:lpstr>Dois Equilíbrios: câmbio e preços administrados</vt:lpstr>
      <vt:lpstr>Desafios da Política Monetária</vt:lpstr>
      <vt:lpstr>Queda do Potencial</vt:lpstr>
      <vt:lpstr>Desafios da Política Monetária</vt:lpstr>
      <vt:lpstr>Quebra da “Lei de Okun”</vt:lpstr>
      <vt:lpstr>O que fazer?</vt:lpstr>
      <vt:lpstr>O que fazer?</vt:lpstr>
      <vt:lpstr>O que fazer?</vt:lpstr>
      <vt:lpstr>Apresentação do PowerPoint</vt:lpstr>
      <vt:lpstr>“Correlação de Forças” e o “tipping point ” de 2016</vt:lpstr>
      <vt:lpstr>Ancoragem das Expectativas</vt:lpstr>
      <vt:lpstr>Reestabelecimento da “Lei de Okun”</vt:lpstr>
      <vt:lpstr>Menor Impulso Parafiscal</vt:lpstr>
      <vt:lpstr>Impulso Fiscal – ainda contracionista na margem</vt:lpstr>
      <vt:lpstr>Riscos</vt:lpstr>
      <vt:lpstr>Estratégia da Política Monetária</vt:lpstr>
      <vt:lpstr>Obrigado!</vt:lpstr>
    </vt:vector>
  </TitlesOfParts>
  <Company>Banco Central do Brasil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kit</dc:title>
  <dc:creator>Alfredo de Oliveira Lingoist Junior</dc:creator>
  <cp:lastModifiedBy>GuX</cp:lastModifiedBy>
  <cp:revision>7969</cp:revision>
  <cp:lastPrinted>2015-09-16T20:10:02Z</cp:lastPrinted>
  <dcterms:created xsi:type="dcterms:W3CDTF">2011-02-18T20:38:00Z</dcterms:created>
  <dcterms:modified xsi:type="dcterms:W3CDTF">2015-09-18T20:52:15Z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