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5" r:id="rId3"/>
    <p:sldId id="264" r:id="rId4"/>
    <p:sldId id="256" r:id="rId5"/>
    <p:sldId id="266" r:id="rId6"/>
    <p:sldId id="278" r:id="rId7"/>
    <p:sldId id="274" r:id="rId8"/>
    <p:sldId id="271" r:id="rId9"/>
    <p:sldId id="270" r:id="rId10"/>
    <p:sldId id="273" r:id="rId11"/>
    <p:sldId id="258" r:id="rId12"/>
    <p:sldId id="259" r:id="rId13"/>
    <p:sldId id="260" r:id="rId14"/>
    <p:sldId id="261" r:id="rId15"/>
    <p:sldId id="267" r:id="rId16"/>
    <p:sldId id="268" r:id="rId17"/>
    <p:sldId id="276" r:id="rId18"/>
    <p:sldId id="277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7" autoAdjust="0"/>
    <p:restoredTop sz="87578" autoAdjust="0"/>
  </p:normalViewPr>
  <p:slideViewPr>
    <p:cSldViewPr snapToGrid="0" snapToObjects="1">
      <p:cViewPr>
        <p:scale>
          <a:sx n="100" d="100"/>
          <a:sy n="100" d="100"/>
        </p:scale>
        <p:origin x="-582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3638C-786B-1F4C-89C4-8418124136B9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E8DF9-936D-4746-A3FE-8AD895C302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31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4637F-BE7C-CA40-BFF1-B840BC5EC113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DF471-13FC-AB40-B6D4-FA381AF095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44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DF471-13FC-AB40-B6D4-FA381AF095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56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série</a:t>
            </a:r>
            <a:r>
              <a:rPr lang="en-US" dirty="0" smtClean="0"/>
              <a:t> da PO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antiga</a:t>
            </a:r>
            <a:r>
              <a:rPr lang="en-US" baseline="0" dirty="0" smtClean="0"/>
              <a:t> do SCN tem </a:t>
            </a:r>
            <a:r>
              <a:rPr lang="en-US" baseline="0" dirty="0" err="1" smtClean="0"/>
              <a:t>metodologia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difernte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antes de 2001. </a:t>
            </a:r>
            <a:r>
              <a:rPr lang="en-US" baseline="0" dirty="0" err="1" smtClean="0"/>
              <a:t>Já</a:t>
            </a:r>
            <a:r>
              <a:rPr lang="en-US" baseline="0" dirty="0" smtClean="0"/>
              <a:t> a PNAD </a:t>
            </a:r>
            <a:r>
              <a:rPr lang="en-US" baseline="0" dirty="0" err="1" smtClean="0"/>
              <a:t>anual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isso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preferimos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última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DF471-13FC-AB40-B6D4-FA381AF095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2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smtClean="0"/>
              <a:t>Setor agropecuário cresceu de forma positiva, elevada e crescente, em especial</a:t>
            </a:r>
            <a:r>
              <a:rPr lang="pt-BR" sz="1200" baseline="0" dirty="0" smtClean="0"/>
              <a:t> a partir de 2005</a:t>
            </a:r>
            <a:r>
              <a:rPr lang="pt-BR" sz="1200" dirty="0" smtClean="0"/>
              <a:t>.</a:t>
            </a:r>
          </a:p>
          <a:p>
            <a:endParaRPr lang="pt-BR" sz="1200" dirty="0" smtClean="0"/>
          </a:p>
          <a:p>
            <a:r>
              <a:rPr lang="pt-BR" sz="1200" dirty="0" smtClean="0"/>
              <a:t>Setor</a:t>
            </a:r>
            <a:r>
              <a:rPr lang="pt-BR" sz="1200" baseline="0" dirty="0" smtClean="0"/>
              <a:t> industrial nunca </a:t>
            </a:r>
            <a:r>
              <a:rPr lang="pt-BR" sz="1200" baseline="0" dirty="0" err="1" smtClean="0"/>
              <a:t>performou</a:t>
            </a:r>
            <a:r>
              <a:rPr lang="pt-BR" sz="1200" baseline="0" dirty="0" smtClean="0"/>
              <a:t> bem, desde 1995. A taxa de crescimento da </a:t>
            </a:r>
            <a:r>
              <a:rPr lang="pt-BR" sz="1200" baseline="0" dirty="0" err="1" smtClean="0"/>
              <a:t>PmeL</a:t>
            </a:r>
            <a:r>
              <a:rPr lang="pt-BR" sz="1200" baseline="0" dirty="0" smtClean="0"/>
              <a:t> da indústria tem sido não positiva desde 1999. E, mesmo depois de 2005 que serviços e agricultura voltaram a crescer, a indústria seguiu </a:t>
            </a:r>
            <a:r>
              <a:rPr lang="pt-BR" sz="1200" baseline="0" dirty="0" err="1" smtClean="0"/>
              <a:t>performando</a:t>
            </a:r>
            <a:r>
              <a:rPr lang="pt-BR" sz="1200" baseline="0" dirty="0" smtClean="0"/>
              <a:t> mal.</a:t>
            </a:r>
          </a:p>
          <a:p>
            <a:endParaRPr lang="pt-BR" sz="1200" baseline="0" dirty="0" smtClean="0"/>
          </a:p>
          <a:p>
            <a:pPr marL="228600" indent="-228600">
              <a:buAutoNum type="arabicParenBoth"/>
            </a:pPr>
            <a:r>
              <a:rPr lang="en-US" dirty="0" smtClean="0"/>
              <a:t>2000-2003</a:t>
            </a:r>
            <a:r>
              <a:rPr lang="en-US" baseline="0" dirty="0" smtClean="0"/>
              <a:t> – </a:t>
            </a:r>
            <a:r>
              <a:rPr lang="en-US" dirty="0" err="1" smtClean="0"/>
              <a:t>reflexo</a:t>
            </a:r>
            <a:r>
              <a:rPr lang="en-US" dirty="0" smtClean="0"/>
              <a:t>/</a:t>
            </a:r>
            <a:r>
              <a:rPr lang="en-US" dirty="0" err="1" smtClean="0"/>
              <a:t>resquícios</a:t>
            </a:r>
            <a:r>
              <a:rPr lang="en-US" dirty="0" smtClean="0"/>
              <a:t> da </a:t>
            </a:r>
            <a:r>
              <a:rPr lang="en-US" dirty="0" err="1" smtClean="0"/>
              <a:t>crise</a:t>
            </a:r>
            <a:r>
              <a:rPr lang="en-US" dirty="0" smtClean="0"/>
              <a:t> da </a:t>
            </a:r>
            <a:r>
              <a:rPr lang="en-US" dirty="0" err="1" smtClean="0"/>
              <a:t>rússia</a:t>
            </a:r>
            <a:r>
              <a:rPr lang="en-US" dirty="0" smtClean="0"/>
              <a:t> (97/98)</a:t>
            </a:r>
            <a:r>
              <a:rPr lang="en-US" baseline="0" dirty="0" smtClean="0"/>
              <a:t>, da </a:t>
            </a:r>
            <a:r>
              <a:rPr lang="en-US" baseline="0" dirty="0" err="1" smtClean="0"/>
              <a:t>crise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argentina</a:t>
            </a:r>
            <a:r>
              <a:rPr lang="en-US" baseline="0" dirty="0" smtClean="0"/>
              <a:t> (2001), de </a:t>
            </a:r>
            <a:r>
              <a:rPr lang="en-US" baseline="0" dirty="0" err="1" smtClean="0"/>
              <a:t>energia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racionamento</a:t>
            </a:r>
            <a:r>
              <a:rPr lang="en-US" baseline="0" dirty="0" smtClean="0"/>
              <a:t> (2001), </a:t>
            </a:r>
            <a:r>
              <a:rPr lang="en-US" baseline="0" dirty="0" err="1" smtClean="0"/>
              <a:t>estouro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bolha</a:t>
            </a:r>
            <a:r>
              <a:rPr lang="en-US" baseline="0" dirty="0" smtClean="0"/>
              <a:t> de internet, </a:t>
            </a:r>
            <a:r>
              <a:rPr lang="en-US" baseline="0" dirty="0" err="1" smtClean="0"/>
              <a:t>eleições</a:t>
            </a:r>
            <a:r>
              <a:rPr lang="en-US" baseline="0" dirty="0" smtClean="0"/>
              <a:t> do Lula (2002), etc. 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2009 -2011– </a:t>
            </a:r>
            <a:r>
              <a:rPr lang="en-US" baseline="0" dirty="0" err="1" smtClean="0"/>
              <a:t>efeito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crise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financeira</a:t>
            </a:r>
            <a:endParaRPr lang="en-US" baseline="0" dirty="0" smtClean="0"/>
          </a:p>
          <a:p>
            <a:pPr marL="228600" indent="-228600">
              <a:buAutoNum type="arabicParenBoth"/>
            </a:pPr>
            <a:r>
              <a:rPr lang="en-US" baseline="0" dirty="0" smtClean="0"/>
              <a:t>2012-2014 – </a:t>
            </a:r>
            <a:r>
              <a:rPr lang="en-US" baseline="0" dirty="0" err="1" smtClean="0"/>
              <a:t>políticas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desvaforáveis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câmbio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valorizado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custo-Brasil</a:t>
            </a:r>
            <a:r>
              <a:rPr lang="en-US" baseline="0" dirty="0" smtClean="0"/>
              <a:t> alto,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DF471-13FC-AB40-B6D4-FA381AF095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6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DF471-13FC-AB40-B6D4-FA381AF095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3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AF6F-4632-1E4A-BA27-BEAB28F51D34}" type="datetime1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Schmidt e Pagano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78EE-F0F3-4D44-8155-E860301AF1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61B9-A042-6944-9B18-797BC03D3B71}" type="datetime1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Schmidt e Pagano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78EE-F0F3-4D44-8155-E860301AF1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3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B8DB-6255-5C41-A371-80B90E9D21E8}" type="datetime1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Schmidt e Pagano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78EE-F0F3-4D44-8155-E860301AF1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554F-B2AF-974D-9829-54AA85109F7A}" type="datetime1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Schmidt e Pagano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78EE-F0F3-4D44-8155-E860301AF1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3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5538-EF94-6C48-84FE-955A0C10CFE2}" type="datetime1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Schmidt e Pagano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78EE-F0F3-4D44-8155-E860301AF1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4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FF3B-05A0-1845-B5D4-F29481C6185A}" type="datetime1">
              <a:rPr lang="en-US" smtClean="0"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Schmidt e Pagano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78EE-F0F3-4D44-8155-E860301AF1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7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7BEF-9DFF-074C-A0DC-A3A9975B555E}" type="datetime1">
              <a:rPr lang="en-US" smtClean="0"/>
              <a:t>7/3/2015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Schmidt e Pagano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78EE-F0F3-4D44-8155-E860301AF1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1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733D-5A90-BD41-B097-17EE4F92E1CD}" type="datetime1">
              <a:rPr lang="en-US" smtClean="0"/>
              <a:t>7/3/2015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Schmidt e Pagano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78EE-F0F3-4D44-8155-E860301AF1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3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1D30-3F77-C946-8143-0C39B3E43818}" type="datetime1">
              <a:rPr lang="en-US" smtClean="0"/>
              <a:t>7/3/2015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Schmidt e Pagano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78EE-F0F3-4D44-8155-E860301AF1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1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8506-4E88-3241-92CC-B5DF1A8B6317}" type="datetime1">
              <a:rPr lang="en-US" smtClean="0"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Schmidt e Pagano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78EE-F0F3-4D44-8155-E860301AF1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9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7764-E231-6A4A-BE0F-F5ECF1617E3D}" type="datetime1">
              <a:rPr lang="en-US" smtClean="0"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Schmidt e Pagano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78EE-F0F3-4D44-8155-E860301AF1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4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584B9-317D-BC49-A14A-BA623F12181F}" type="datetime1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Schmidt e Pagano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878EE-F0F3-4D44-8155-E860301AF1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1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103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515"/>
            <a:ext cx="9067800" cy="103186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6600"/>
                </a:solidFill>
              </a:rPr>
              <a:t>Motivação</a:t>
            </a:r>
            <a:br>
              <a:rPr lang="pt-BR" sz="3200" b="1" dirty="0" smtClean="0">
                <a:solidFill>
                  <a:srgbClr val="FF6600"/>
                </a:solidFill>
              </a:rPr>
            </a:br>
            <a:r>
              <a:rPr lang="pt-BR" sz="2400" dirty="0" smtClean="0"/>
              <a:t>Taxa de crescimento do PIB: tendência de queda desde 2010</a:t>
            </a:r>
            <a:endParaRPr lang="pt-BR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7FA0-31E0-8344-AB07-7421337FDB0E}" type="datetime1">
              <a:rPr lang="en-US" smtClean="0"/>
              <a:t>7/3/2015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Schmidt e Pagano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78EE-F0F3-4D44-8155-E860301AF14F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3350" y="5875316"/>
            <a:ext cx="8883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/>
              <a:t>O que poderia ser feito para trazer de volta o crescimento de outrora? 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3111500" y="2971800"/>
            <a:ext cx="1270000" cy="419100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08900" y="2984500"/>
            <a:ext cx="1270000" cy="419100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36900" y="5068866"/>
            <a:ext cx="1270000" cy="419100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59600" y="5106966"/>
            <a:ext cx="190500" cy="406400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00300" y="2971800"/>
            <a:ext cx="190500" cy="406400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25700" y="5068656"/>
            <a:ext cx="190500" cy="406400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9100" y="188641"/>
            <a:ext cx="8572500" cy="64807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PIB Valor Adicionado – IBGE (série nova) e cálculo dos autores</a:t>
            </a:r>
            <a:endParaRPr lang="pt-B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059060"/>
            <a:ext cx="8439185" cy="506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02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331" y="1475305"/>
            <a:ext cx="4822991" cy="2445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540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A PO e a % da PO no total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61306"/>
            <a:ext cx="2895600" cy="365125"/>
          </a:xfrm>
        </p:spPr>
        <p:txBody>
          <a:bodyPr/>
          <a:lstStyle/>
          <a:p>
            <a:r>
              <a:rPr lang="en-US" smtClean="0"/>
              <a:t>Schmidt e Pagano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61306"/>
            <a:ext cx="2133600" cy="365125"/>
          </a:xfrm>
        </p:spPr>
        <p:txBody>
          <a:bodyPr/>
          <a:lstStyle/>
          <a:p>
            <a:fld id="{301878EE-F0F3-4D44-8155-E860301AF14F}" type="slidenum">
              <a:rPr lang="en-US" smtClean="0"/>
              <a:t>11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89704" y="522235"/>
            <a:ext cx="8791211" cy="1005975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/>
              <a:t>PO aumentou em todos os 11 subsetores, exceto no agropecuário;</a:t>
            </a:r>
          </a:p>
          <a:p>
            <a:pPr algn="just"/>
            <a:r>
              <a:rPr lang="pt-BR" sz="2200" dirty="0" smtClean="0"/>
              <a:t>%PO agro diminuiu em detrimento aos outros 2 setores (ind., serviços)</a:t>
            </a:r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endParaRPr lang="pt-BR" sz="2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17" y="4182460"/>
            <a:ext cx="4308783" cy="238049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250331" y="1813193"/>
            <a:ext cx="334979" cy="32068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54864" y="3140222"/>
            <a:ext cx="312260" cy="32068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59677" y="3472463"/>
            <a:ext cx="334979" cy="32068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779" y="4025899"/>
            <a:ext cx="6781800" cy="28413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706" y="4356100"/>
            <a:ext cx="9129294" cy="40640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473700"/>
            <a:ext cx="9149522" cy="15240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69" y="1581964"/>
            <a:ext cx="4081532" cy="23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474" y="4521200"/>
            <a:ext cx="4563641" cy="23145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652" y="2225741"/>
            <a:ext cx="4431502" cy="226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"/>
            <a:ext cx="8229600" cy="538445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A </a:t>
            </a:r>
            <a:r>
              <a:rPr lang="pt-BR" sz="2400" b="1" dirty="0" err="1" smtClean="0">
                <a:solidFill>
                  <a:srgbClr val="FF0000"/>
                </a:solidFill>
              </a:rPr>
              <a:t>PmeL</a:t>
            </a:r>
            <a:r>
              <a:rPr lang="pt-BR" sz="2400" b="1" dirty="0" smtClean="0">
                <a:solidFill>
                  <a:srgbClr val="FF0000"/>
                </a:solidFill>
              </a:rPr>
              <a:t>: nível e variação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E1D1-D49F-4640-A7DB-02C3219797B3}" type="datetime1">
              <a:rPr lang="en-US" smtClean="0"/>
              <a:t>7/3/2015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78EE-F0F3-4D44-8155-E860301AF14F}" type="slidenum">
              <a:rPr lang="en-US" smtClean="0"/>
              <a:t>12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444314"/>
            <a:ext cx="9114156" cy="178142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sz="2600" dirty="0" err="1" smtClean="0"/>
              <a:t>PmeL</a:t>
            </a:r>
            <a:r>
              <a:rPr lang="pt-BR" sz="2600" dirty="0" smtClean="0"/>
              <a:t> cresceu de 95 a 97 ficou ± </a:t>
            </a:r>
            <a:r>
              <a:rPr lang="pt-BR" sz="2600" dirty="0" err="1" smtClean="0"/>
              <a:t>cte</a:t>
            </a:r>
            <a:r>
              <a:rPr lang="pt-BR" sz="2600" dirty="0" smtClean="0"/>
              <a:t> até 2005 (R$40K), quando voltou a crescer e a </a:t>
            </a:r>
            <a:r>
              <a:rPr lang="pt-BR" sz="2600" b="1" dirty="0" smtClean="0">
                <a:solidFill>
                  <a:srgbClr val="FF0000"/>
                </a:solidFill>
              </a:rPr>
              <a:t>alcançar R$46K</a:t>
            </a:r>
            <a:r>
              <a:rPr lang="pt-BR" sz="2600" dirty="0" smtClean="0"/>
              <a:t>;</a:t>
            </a:r>
          </a:p>
          <a:p>
            <a:pPr algn="just"/>
            <a:endParaRPr lang="pt-BR" sz="1100" dirty="0" smtClean="0"/>
          </a:p>
          <a:p>
            <a:pPr algn="just"/>
            <a:r>
              <a:rPr lang="pt-BR" sz="2600" b="1" dirty="0" smtClean="0">
                <a:solidFill>
                  <a:srgbClr val="FF0000"/>
                </a:solidFill>
              </a:rPr>
              <a:t>Perda de fôlego </a:t>
            </a:r>
            <a:r>
              <a:rPr lang="pt-BR" sz="2600" dirty="0" smtClean="0"/>
              <a:t>da taxa de crescimento da </a:t>
            </a:r>
            <a:r>
              <a:rPr lang="pt-BR" sz="2600" dirty="0" err="1" smtClean="0"/>
              <a:t>PmeL</a:t>
            </a:r>
            <a:r>
              <a:rPr lang="pt-BR" sz="2600" dirty="0" smtClean="0"/>
              <a:t> a partir de 2010;</a:t>
            </a:r>
          </a:p>
          <a:p>
            <a:pPr algn="just"/>
            <a:endParaRPr lang="pt-BR" sz="1000" dirty="0" smtClean="0"/>
          </a:p>
          <a:p>
            <a:pPr algn="just">
              <a:lnSpc>
                <a:spcPct val="120000"/>
              </a:lnSpc>
            </a:pPr>
            <a:r>
              <a:rPr lang="pt-BR" sz="2600" b="1" dirty="0" smtClean="0">
                <a:solidFill>
                  <a:srgbClr val="FF0000"/>
                </a:solidFill>
              </a:rPr>
              <a:t>Dinâmica setorial distinta</a:t>
            </a:r>
            <a:r>
              <a:rPr lang="pt-BR" sz="2600" dirty="0" smtClean="0">
                <a:solidFill>
                  <a:srgbClr val="FF0000"/>
                </a:solidFill>
              </a:rPr>
              <a:t>:</a:t>
            </a:r>
            <a:r>
              <a:rPr lang="pt-BR" sz="2600" dirty="0" smtClean="0"/>
              <a:t> </a:t>
            </a:r>
            <a:r>
              <a:rPr lang="pt-BR" sz="2600" dirty="0" smtClean="0">
                <a:solidFill>
                  <a:srgbClr val="FF0000"/>
                </a:solidFill>
              </a:rPr>
              <a:t>(1)</a:t>
            </a:r>
            <a:r>
              <a:rPr lang="pt-BR" sz="2600" dirty="0" smtClean="0"/>
              <a:t> convergência da </a:t>
            </a:r>
            <a:r>
              <a:rPr lang="pt-BR" sz="2600" dirty="0" err="1" smtClean="0"/>
              <a:t>PmeL</a:t>
            </a:r>
            <a:r>
              <a:rPr lang="pt-BR" sz="2600" dirty="0" smtClean="0"/>
              <a:t> entre ind. e serviços; </a:t>
            </a:r>
            <a:r>
              <a:rPr lang="pt-BR" sz="2600" dirty="0" smtClean="0">
                <a:solidFill>
                  <a:srgbClr val="FF0000"/>
                </a:solidFill>
              </a:rPr>
              <a:t>(2)</a:t>
            </a:r>
            <a:r>
              <a:rPr lang="pt-BR" sz="2600" dirty="0" smtClean="0"/>
              <a:t> a </a:t>
            </a:r>
            <a:r>
              <a:rPr lang="pt-BR" sz="2600" dirty="0" err="1" smtClean="0"/>
              <a:t>PmeL</a:t>
            </a:r>
            <a:r>
              <a:rPr lang="pt-BR" sz="2600" dirty="0" smtClean="0"/>
              <a:t> do setor agro, apesar de ter tido a maior taxa de crescimento, segue baixa (R$20mil </a:t>
            </a:r>
            <a:r>
              <a:rPr lang="pt-BR" sz="2600" dirty="0" err="1" smtClean="0"/>
              <a:t>x</a:t>
            </a:r>
            <a:r>
              <a:rPr lang="pt-BR" sz="2600" dirty="0" smtClean="0"/>
              <a:t> </a:t>
            </a:r>
            <a:r>
              <a:rPr lang="pt-BR" sz="2600" dirty="0" err="1" smtClean="0"/>
              <a:t>R</a:t>
            </a:r>
            <a:r>
              <a:rPr lang="pt-BR" sz="2600" dirty="0" smtClean="0"/>
              <a:t>$ 50 mil); </a:t>
            </a:r>
            <a:r>
              <a:rPr lang="pt-BR" sz="2600" dirty="0" smtClean="0">
                <a:solidFill>
                  <a:srgbClr val="FF0000"/>
                </a:solidFill>
              </a:rPr>
              <a:t>(3)</a:t>
            </a:r>
            <a:r>
              <a:rPr lang="pt-BR" sz="2600" dirty="0" smtClean="0"/>
              <a:t> </a:t>
            </a:r>
            <a:r>
              <a:rPr lang="pt-BR" sz="2600" dirty="0" err="1" smtClean="0"/>
              <a:t>Tx</a:t>
            </a:r>
            <a:r>
              <a:rPr lang="pt-BR" sz="2600" dirty="0" smtClean="0"/>
              <a:t>. cresc. dos serviços é a mais correlacionada com a da </a:t>
            </a:r>
            <a:r>
              <a:rPr lang="pt-BR" sz="2600" dirty="0" err="1" smtClean="0"/>
              <a:t>PmeL</a:t>
            </a:r>
            <a:r>
              <a:rPr lang="pt-BR" sz="2600" dirty="0" smtClean="0"/>
              <a:t>; </a:t>
            </a:r>
            <a:r>
              <a:rPr lang="pt-BR" sz="2600" dirty="0" smtClean="0">
                <a:solidFill>
                  <a:srgbClr val="FF6600"/>
                </a:solidFill>
              </a:rPr>
              <a:t>(4)</a:t>
            </a:r>
            <a:r>
              <a:rPr lang="pt-BR" sz="2600" dirty="0" smtClean="0"/>
              <a:t> </a:t>
            </a:r>
            <a:r>
              <a:rPr lang="pt-BR" sz="2600" dirty="0" err="1" smtClean="0"/>
              <a:t>Tx</a:t>
            </a:r>
            <a:r>
              <a:rPr lang="pt-BR" sz="2600" dirty="0" smtClean="0"/>
              <a:t>. </a:t>
            </a:r>
            <a:r>
              <a:rPr lang="pt-BR" sz="2600" dirty="0" err="1" smtClean="0"/>
              <a:t>Cresc</a:t>
            </a:r>
            <a:r>
              <a:rPr lang="pt-BR" sz="2600" dirty="0" smtClean="0"/>
              <a:t> de serviços ficou acima da </a:t>
            </a:r>
            <a:r>
              <a:rPr lang="pt-BR" sz="2600" dirty="0" err="1" smtClean="0"/>
              <a:t>tx</a:t>
            </a:r>
            <a:r>
              <a:rPr lang="pt-BR" sz="2600" dirty="0" smtClean="0"/>
              <a:t> da ind. antes de 02 e depois de 05, evidencia encontrada em </a:t>
            </a:r>
            <a:r>
              <a:rPr lang="pt-BR" sz="2600" dirty="0" err="1" smtClean="0"/>
              <a:t>Ghani</a:t>
            </a:r>
            <a:r>
              <a:rPr lang="pt-BR" sz="2600" dirty="0" smtClean="0"/>
              <a:t>, </a:t>
            </a:r>
            <a:r>
              <a:rPr lang="pt-BR" sz="2600" dirty="0" err="1" smtClean="0"/>
              <a:t>Goswami</a:t>
            </a:r>
            <a:r>
              <a:rPr lang="pt-BR" sz="2600" dirty="0" smtClean="0"/>
              <a:t> e </a:t>
            </a:r>
            <a:r>
              <a:rPr lang="pt-BR" sz="2600" dirty="0" err="1" smtClean="0"/>
              <a:t>Kharas</a:t>
            </a:r>
            <a:r>
              <a:rPr lang="pt-BR" sz="2600" dirty="0" smtClean="0"/>
              <a:t> (2011).</a:t>
            </a:r>
            <a:endParaRPr lang="pt-BR" sz="26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047058" y="2664213"/>
            <a:ext cx="924631" cy="67077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749021" y="2613413"/>
            <a:ext cx="1231600" cy="96054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639739" y="3662729"/>
            <a:ext cx="1079200" cy="1282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526501" y="6457950"/>
            <a:ext cx="192438" cy="377824"/>
          </a:xfrm>
          <a:prstGeom prst="rect">
            <a:avLst/>
          </a:prstGeom>
          <a:noFill/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854620" y="4134462"/>
            <a:ext cx="192438" cy="412138"/>
          </a:xfrm>
          <a:prstGeom prst="rect">
            <a:avLst/>
          </a:prstGeom>
          <a:noFill/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615701" y="4134462"/>
            <a:ext cx="192438" cy="412138"/>
          </a:xfrm>
          <a:prstGeom prst="rect">
            <a:avLst/>
          </a:prstGeom>
          <a:noFill/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618861" y="5640152"/>
            <a:ext cx="0" cy="81779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9" y="2225740"/>
            <a:ext cx="4644163" cy="226358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90" y="4521200"/>
            <a:ext cx="4569655" cy="2317624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5844161" y="5678252"/>
            <a:ext cx="0" cy="81779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74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4" y="3213100"/>
            <a:ext cx="5130800" cy="246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448"/>
            <a:ext cx="8229600" cy="538445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Contribuição do ET e do EC no crescimento da </a:t>
            </a:r>
            <a:r>
              <a:rPr lang="pt-BR" sz="2000" b="1" dirty="0" err="1" smtClean="0">
                <a:solidFill>
                  <a:srgbClr val="FF0000"/>
                </a:solidFill>
              </a:rPr>
              <a:t>PmeL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E1D1-D49F-4640-A7DB-02C3219797B3}" type="datetime1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Schmidt e Pagano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78EE-F0F3-4D44-8155-E860301AF14F}" type="slidenum">
              <a:rPr lang="en-US" smtClean="0"/>
              <a:t>13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749" y="4419600"/>
            <a:ext cx="547703" cy="260627"/>
          </a:xfrm>
          <a:prstGeom prst="ellipse">
            <a:avLst/>
          </a:prstGeom>
          <a:noFill/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01" y="5704245"/>
            <a:ext cx="8540573" cy="11406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804" y="514248"/>
            <a:ext cx="90541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b="1" dirty="0" smtClean="0">
                <a:solidFill>
                  <a:srgbClr val="FF0000"/>
                </a:solidFill>
              </a:rPr>
              <a:t>A var. da </a:t>
            </a:r>
            <a:r>
              <a:rPr lang="pt-BR" b="1" dirty="0" err="1" smtClean="0">
                <a:solidFill>
                  <a:srgbClr val="FF0000"/>
                </a:solidFill>
              </a:rPr>
              <a:t>PmeL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é explicada mais pelo ET do que pelo EC, de forma geral;</a:t>
            </a:r>
          </a:p>
          <a:p>
            <a:pPr marL="285750" indent="-285750">
              <a:buFont typeface="Arial"/>
              <a:buChar char="•"/>
            </a:pPr>
            <a:endParaRPr lang="pt-BR" sz="1000" dirty="0" smtClean="0"/>
          </a:p>
          <a:p>
            <a:pPr marL="285750" indent="-285750" algn="just">
              <a:buFont typeface="Arial"/>
              <a:buChar char="•"/>
            </a:pPr>
            <a:r>
              <a:rPr lang="pt-BR" b="1" dirty="0" smtClean="0">
                <a:solidFill>
                  <a:srgbClr val="FF0000"/>
                </a:solidFill>
              </a:rPr>
              <a:t>O crescimento de </a:t>
            </a:r>
            <a:r>
              <a:rPr lang="pt-BR" b="1" dirty="0" err="1" smtClean="0">
                <a:solidFill>
                  <a:srgbClr val="FF0000"/>
                </a:solidFill>
              </a:rPr>
              <a:t>PmeL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u="sng" dirty="0" smtClean="0">
                <a:solidFill>
                  <a:srgbClr val="FF0000"/>
                </a:solidFill>
              </a:rPr>
              <a:t>até 2005: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0000FF"/>
                </a:solidFill>
              </a:rPr>
              <a:t>é mais explicado pelo EC </a:t>
            </a:r>
            <a:r>
              <a:rPr lang="pt-BR" dirty="0" smtClean="0"/>
              <a:t>- %PO agro (caiu 5pp) migrou para outros setores com </a:t>
            </a:r>
            <a:r>
              <a:rPr lang="pt-BR" dirty="0" err="1" smtClean="0"/>
              <a:t>PmeL</a:t>
            </a:r>
            <a:r>
              <a:rPr lang="pt-BR" dirty="0" smtClean="0"/>
              <a:t> maiores. Até 2010, a agricultura era o setor que tinha a menor </a:t>
            </a:r>
            <a:r>
              <a:rPr lang="pt-BR" dirty="0" err="1" smtClean="0"/>
              <a:t>PmeL</a:t>
            </a:r>
            <a:r>
              <a:rPr lang="pt-BR" dirty="0" smtClean="0"/>
              <a:t> de todos e depois passou a perder para “const. civil” e “outros serviços”;</a:t>
            </a:r>
          </a:p>
          <a:p>
            <a:pPr marL="285750" indent="-285750" algn="just">
              <a:buFont typeface="Arial"/>
              <a:buChar char="•"/>
            </a:pPr>
            <a:endParaRPr lang="pt-BR" sz="1000" dirty="0" smtClean="0"/>
          </a:p>
          <a:p>
            <a:pPr marL="285750" indent="-285750" algn="just">
              <a:buFont typeface="Arial"/>
              <a:buChar char="•"/>
            </a:pPr>
            <a:r>
              <a:rPr lang="pt-BR" sz="1600" b="1" dirty="0">
                <a:solidFill>
                  <a:srgbClr val="FF0000"/>
                </a:solidFill>
              </a:rPr>
              <a:t>O crescimento de </a:t>
            </a:r>
            <a:r>
              <a:rPr lang="pt-BR" sz="1600" b="1" dirty="0" err="1">
                <a:solidFill>
                  <a:srgbClr val="FF0000"/>
                </a:solidFill>
              </a:rPr>
              <a:t>PmeL</a:t>
            </a:r>
            <a:r>
              <a:rPr lang="pt-BR" sz="1600" b="1" dirty="0">
                <a:solidFill>
                  <a:srgbClr val="FF0000"/>
                </a:solidFill>
              </a:rPr>
              <a:t> </a:t>
            </a:r>
            <a:r>
              <a:rPr lang="pt-BR" sz="1600" b="1" u="sng" dirty="0" smtClean="0">
                <a:solidFill>
                  <a:srgbClr val="FF0000"/>
                </a:solidFill>
              </a:rPr>
              <a:t>depois </a:t>
            </a:r>
            <a:r>
              <a:rPr lang="pt-BR" sz="1600" b="1" u="sng" dirty="0">
                <a:solidFill>
                  <a:srgbClr val="FF0000"/>
                </a:solidFill>
              </a:rPr>
              <a:t>de </a:t>
            </a:r>
            <a:r>
              <a:rPr lang="pt-BR" sz="1600" b="1" u="sng" dirty="0" smtClean="0">
                <a:solidFill>
                  <a:srgbClr val="FF0000"/>
                </a:solidFill>
              </a:rPr>
              <a:t>2005: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dirty="0" smtClean="0">
                <a:solidFill>
                  <a:srgbClr val="0000FF"/>
                </a:solidFill>
              </a:rPr>
              <a:t>é mais explicado pelo ET – </a:t>
            </a:r>
            <a:r>
              <a:rPr lang="pt-BR" sz="1600" dirty="0" smtClean="0"/>
              <a:t>aproveitamento do modelo CCC e das reformas estruturais. A partir de 2010</a:t>
            </a:r>
            <a:r>
              <a:rPr lang="pt-BR" sz="1600" dirty="0"/>
              <a:t>:</a:t>
            </a:r>
            <a:r>
              <a:rPr lang="pt-BR" sz="1600" dirty="0" smtClean="0"/>
              <a:t> tendência decrescente: as reformas pararam, indústria não ganhou competitividade e parece que houve entrada de PO mais desqualificada (ainda assim, a migração da %PO da agric. para outros setores seguiu em marcha. Até quando?);</a:t>
            </a:r>
          </a:p>
          <a:p>
            <a:pPr marL="285750" indent="-285750">
              <a:buFont typeface="Arial"/>
              <a:buChar char="•"/>
            </a:pPr>
            <a:endParaRPr lang="pt-BR" sz="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140156" y="3123093"/>
            <a:ext cx="40038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pt-BR" b="1" dirty="0">
                <a:solidFill>
                  <a:srgbClr val="FF0000"/>
                </a:solidFill>
              </a:rPr>
              <a:t>ET:</a:t>
            </a:r>
            <a:r>
              <a:rPr lang="pt-BR" dirty="0"/>
              <a:t> </a:t>
            </a:r>
            <a:r>
              <a:rPr lang="pt-BR" dirty="0" smtClean="0"/>
              <a:t>Volátil e mais correlacionado com o efeito total. </a:t>
            </a:r>
            <a:r>
              <a:rPr lang="pt-BR" dirty="0"/>
              <a:t>Impressionante </a:t>
            </a:r>
            <a:r>
              <a:rPr lang="pt-BR" dirty="0" smtClean="0"/>
              <a:t>notar como a </a:t>
            </a:r>
            <a:r>
              <a:rPr lang="pt-BR" dirty="0" err="1" smtClean="0"/>
              <a:t>tx</a:t>
            </a:r>
            <a:r>
              <a:rPr lang="pt-BR" dirty="0" smtClean="0"/>
              <a:t> </a:t>
            </a:r>
            <a:r>
              <a:rPr lang="pt-BR" dirty="0"/>
              <a:t>de </a:t>
            </a:r>
            <a:r>
              <a:rPr lang="pt-BR" dirty="0" smtClean="0"/>
              <a:t>cresc. do ET despencou, de </a:t>
            </a:r>
            <a:r>
              <a:rPr lang="pt-BR" dirty="0"/>
              <a:t>1,6% </a:t>
            </a:r>
            <a:r>
              <a:rPr lang="pt-BR" dirty="0" smtClean="0"/>
              <a:t>para 0,2% (período </a:t>
            </a:r>
            <a:r>
              <a:rPr lang="pt-BR" dirty="0"/>
              <a:t>3 para 4)</a:t>
            </a:r>
            <a:r>
              <a:rPr lang="pt-BR" dirty="0" smtClean="0"/>
              <a:t>;</a:t>
            </a:r>
          </a:p>
          <a:p>
            <a:pPr marL="285750" indent="-285750" algn="just">
              <a:buFont typeface="Arial"/>
              <a:buChar char="•"/>
            </a:pPr>
            <a:endParaRPr lang="pt-BR" dirty="0"/>
          </a:p>
          <a:p>
            <a:pPr marL="285750" indent="-285750" algn="just">
              <a:buFont typeface="Arial"/>
              <a:buChar char="•"/>
            </a:pPr>
            <a:r>
              <a:rPr lang="pt-BR" b="1" dirty="0">
                <a:solidFill>
                  <a:srgbClr val="FF0000"/>
                </a:solidFill>
              </a:rPr>
              <a:t>EC:</a:t>
            </a:r>
            <a:r>
              <a:rPr lang="pt-BR" dirty="0"/>
              <a:t> </a:t>
            </a:r>
            <a:r>
              <a:rPr lang="pt-BR" dirty="0" smtClean="0"/>
              <a:t>positivo (deslocamento </a:t>
            </a:r>
            <a:r>
              <a:rPr lang="pt-BR" dirty="0"/>
              <a:t>para setores mais </a:t>
            </a:r>
            <a:r>
              <a:rPr lang="pt-BR" dirty="0" smtClean="0"/>
              <a:t>produtivos) e baixo (tem espaço para melhorar).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991100" y="6356350"/>
            <a:ext cx="1689100" cy="27305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19800" y="6115050"/>
            <a:ext cx="2667000" cy="27305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385379" y="4059397"/>
            <a:ext cx="0" cy="1156314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74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2397"/>
            <a:ext cx="4610100" cy="2351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4696"/>
            <a:ext cx="8229600" cy="538445"/>
          </a:xfrm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rgbClr val="FF6600"/>
                </a:solidFill>
              </a:rPr>
              <a:t>Contribuição dos 3 setores para o crescimento da </a:t>
            </a:r>
            <a:r>
              <a:rPr lang="pt-BR" sz="2400" dirty="0" err="1" smtClean="0">
                <a:solidFill>
                  <a:srgbClr val="FF6600"/>
                </a:solidFill>
              </a:rPr>
              <a:t>PmeL</a:t>
            </a:r>
            <a:endParaRPr lang="pt-BR" sz="2400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9050"/>
            <a:ext cx="2133600" cy="365125"/>
          </a:xfrm>
        </p:spPr>
        <p:txBody>
          <a:bodyPr/>
          <a:lstStyle/>
          <a:p>
            <a:fld id="{BAF3E1D1-D49F-4640-A7DB-02C3219797B3}" type="datetime1">
              <a:rPr lang="en-US" smtClean="0"/>
              <a:t>7/3/2015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365125"/>
          </a:xfrm>
        </p:spPr>
        <p:txBody>
          <a:bodyPr/>
          <a:lstStyle/>
          <a:p>
            <a:fld id="{301878EE-F0F3-4D44-8155-E860301AF14F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2201765"/>
            <a:ext cx="5355798" cy="2313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7535" y="355600"/>
            <a:ext cx="906723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pt-BR" sz="1500" dirty="0" smtClean="0">
                <a:solidFill>
                  <a:srgbClr val="FF6600"/>
                </a:solidFill>
              </a:rPr>
              <a:t>O </a:t>
            </a:r>
            <a:r>
              <a:rPr lang="pt-BR" sz="1500" b="1" u="sng" dirty="0" smtClean="0">
                <a:solidFill>
                  <a:srgbClr val="FF6600"/>
                </a:solidFill>
              </a:rPr>
              <a:t>setor agropecuário</a:t>
            </a:r>
            <a:r>
              <a:rPr lang="pt-BR" sz="1500" b="1" dirty="0" smtClean="0">
                <a:solidFill>
                  <a:srgbClr val="FF6600"/>
                </a:solidFill>
              </a:rPr>
              <a:t> </a:t>
            </a:r>
            <a:r>
              <a:rPr lang="pt-BR" sz="1500" u="sng" dirty="0" smtClean="0"/>
              <a:t>contribuiu pouco para o cresc. da </a:t>
            </a:r>
            <a:r>
              <a:rPr lang="pt-BR" sz="1500" u="sng" dirty="0" err="1" smtClean="0"/>
              <a:t>PmeL</a:t>
            </a:r>
            <a:r>
              <a:rPr lang="pt-BR" sz="1500" dirty="0"/>
              <a:t>:</a:t>
            </a:r>
            <a:r>
              <a:rPr lang="pt-BR" sz="1500" dirty="0" smtClean="0"/>
              <a:t> </a:t>
            </a:r>
            <a:r>
              <a:rPr lang="pt-BR" sz="1500" b="1" dirty="0" smtClean="0">
                <a:solidFill>
                  <a:srgbClr val="FF6600"/>
                </a:solidFill>
              </a:rPr>
              <a:t>EC </a:t>
            </a:r>
            <a:r>
              <a:rPr lang="pt-BR" sz="1500" dirty="0" smtClean="0"/>
              <a:t>negativo e </a:t>
            </a:r>
            <a:r>
              <a:rPr lang="pt-BR" sz="1500" b="1" dirty="0" smtClean="0">
                <a:solidFill>
                  <a:srgbClr val="FF6600"/>
                </a:solidFill>
              </a:rPr>
              <a:t>ET</a:t>
            </a:r>
            <a:r>
              <a:rPr lang="pt-BR" sz="1500" dirty="0" smtClean="0"/>
              <a:t> positivo (papel da Embrapa);</a:t>
            </a:r>
          </a:p>
          <a:p>
            <a:pPr marL="285750" indent="-285750" algn="just">
              <a:buFont typeface="Arial"/>
              <a:buChar char="•"/>
            </a:pPr>
            <a:endParaRPr lang="pt-BR" sz="800" dirty="0" smtClean="0"/>
          </a:p>
          <a:p>
            <a:pPr marL="285750" indent="-285750" algn="just">
              <a:buFont typeface="Arial"/>
              <a:buChar char="•"/>
            </a:pPr>
            <a:r>
              <a:rPr lang="pt-BR" sz="1500" dirty="0" smtClean="0">
                <a:solidFill>
                  <a:srgbClr val="FF6600"/>
                </a:solidFill>
              </a:rPr>
              <a:t>O </a:t>
            </a:r>
            <a:r>
              <a:rPr lang="pt-BR" sz="1500" b="1" u="sng" dirty="0" smtClean="0">
                <a:solidFill>
                  <a:srgbClr val="FF6600"/>
                </a:solidFill>
              </a:rPr>
              <a:t>setor industrial</a:t>
            </a:r>
            <a:r>
              <a:rPr lang="pt-BR" sz="1500" b="1" dirty="0" smtClean="0">
                <a:solidFill>
                  <a:srgbClr val="FF6600"/>
                </a:solidFill>
              </a:rPr>
              <a:t> </a:t>
            </a:r>
            <a:r>
              <a:rPr lang="pt-BR" sz="1500" u="sng" dirty="0" smtClean="0"/>
              <a:t>contribuiu pouco para o cresc. da </a:t>
            </a:r>
            <a:r>
              <a:rPr lang="pt-BR" sz="1500" u="sng" dirty="0" err="1" smtClean="0"/>
              <a:t>PmeL</a:t>
            </a:r>
            <a:r>
              <a:rPr lang="pt-BR" sz="1500" dirty="0" smtClean="0"/>
              <a:t>: </a:t>
            </a:r>
            <a:r>
              <a:rPr lang="pt-BR" sz="1500" b="1" dirty="0" smtClean="0">
                <a:solidFill>
                  <a:srgbClr val="FF6600"/>
                </a:solidFill>
              </a:rPr>
              <a:t>EC</a:t>
            </a:r>
            <a:r>
              <a:rPr lang="pt-BR" sz="1500" dirty="0" smtClean="0"/>
              <a:t> positivo, apresentando melhora a partir de 2010 (construção civil e utilidade pública)</a:t>
            </a:r>
            <a:r>
              <a:rPr lang="pt-BR" sz="1500" dirty="0"/>
              <a:t>,</a:t>
            </a:r>
            <a:r>
              <a:rPr lang="pt-BR" sz="1500" dirty="0" smtClean="0"/>
              <a:t> e </a:t>
            </a:r>
            <a:r>
              <a:rPr lang="pt-BR" sz="1500" b="1" dirty="0" smtClean="0">
                <a:solidFill>
                  <a:srgbClr val="FF6600"/>
                </a:solidFill>
              </a:rPr>
              <a:t>ET</a:t>
            </a:r>
            <a:r>
              <a:rPr lang="pt-BR" sz="1500" dirty="0" smtClean="0"/>
              <a:t> foi negativo;</a:t>
            </a:r>
          </a:p>
          <a:p>
            <a:pPr marL="285750" indent="-285750" algn="just">
              <a:buFont typeface="Arial"/>
              <a:buChar char="•"/>
            </a:pPr>
            <a:endParaRPr lang="pt-BR" sz="700" dirty="0" smtClean="0"/>
          </a:p>
          <a:p>
            <a:pPr marL="285750" indent="-285750" algn="just">
              <a:buFont typeface="Arial"/>
              <a:buChar char="•"/>
            </a:pPr>
            <a:r>
              <a:rPr lang="pt-BR" sz="1500" dirty="0" smtClean="0">
                <a:solidFill>
                  <a:srgbClr val="FF6600"/>
                </a:solidFill>
              </a:rPr>
              <a:t>O </a:t>
            </a:r>
            <a:r>
              <a:rPr lang="pt-BR" sz="1500" b="1" u="sng" dirty="0">
                <a:solidFill>
                  <a:srgbClr val="FF6600"/>
                </a:solidFill>
              </a:rPr>
              <a:t>s</a:t>
            </a:r>
            <a:r>
              <a:rPr lang="pt-BR" sz="1500" b="1" u="sng" dirty="0" smtClean="0">
                <a:solidFill>
                  <a:srgbClr val="FF6600"/>
                </a:solidFill>
              </a:rPr>
              <a:t>etor de serviços</a:t>
            </a:r>
            <a:r>
              <a:rPr lang="pt-BR" sz="1500" b="1" dirty="0" smtClean="0">
                <a:solidFill>
                  <a:srgbClr val="FF6600"/>
                </a:solidFill>
              </a:rPr>
              <a:t> </a:t>
            </a:r>
            <a:r>
              <a:rPr lang="pt-BR" sz="1500" b="1" u="sng" dirty="0" smtClean="0">
                <a:solidFill>
                  <a:srgbClr val="008000"/>
                </a:solidFill>
              </a:rPr>
              <a:t>foi o que mais contribuiu para o crescimento da </a:t>
            </a:r>
            <a:r>
              <a:rPr lang="pt-BR" sz="1500" b="1" u="sng" dirty="0" err="1" smtClean="0">
                <a:solidFill>
                  <a:srgbClr val="008000"/>
                </a:solidFill>
              </a:rPr>
              <a:t>PmeL</a:t>
            </a:r>
            <a:r>
              <a:rPr lang="pt-BR" sz="1500" dirty="0" smtClean="0"/>
              <a:t>. </a:t>
            </a:r>
            <a:r>
              <a:rPr lang="pt-BR" sz="1500" b="1" dirty="0" smtClean="0">
                <a:solidFill>
                  <a:srgbClr val="FF6600"/>
                </a:solidFill>
              </a:rPr>
              <a:t>Até 2005,</a:t>
            </a:r>
            <a:r>
              <a:rPr lang="pt-BR" sz="1500" dirty="0" smtClean="0"/>
              <a:t> o crescimento do </a:t>
            </a:r>
            <a:r>
              <a:rPr lang="pt-BR" sz="1500" b="1" dirty="0" smtClean="0">
                <a:solidFill>
                  <a:srgbClr val="FF6600"/>
                </a:solidFill>
              </a:rPr>
              <a:t>EC </a:t>
            </a:r>
            <a:r>
              <a:rPr lang="pt-BR" sz="1500" dirty="0" smtClean="0"/>
              <a:t>deveu-se sobretudo ao setor de serviços. </a:t>
            </a:r>
            <a:r>
              <a:rPr lang="pt-BR" sz="1500" b="1" dirty="0" smtClean="0">
                <a:solidFill>
                  <a:srgbClr val="FF6600"/>
                </a:solidFill>
              </a:rPr>
              <a:t>A partir de 2005, </a:t>
            </a:r>
            <a:r>
              <a:rPr lang="pt-BR" sz="1500" dirty="0"/>
              <a:t>o cresc. do </a:t>
            </a:r>
            <a:r>
              <a:rPr lang="pt-BR" sz="1500" b="1" dirty="0">
                <a:solidFill>
                  <a:srgbClr val="FF6600"/>
                </a:solidFill>
              </a:rPr>
              <a:t>ET</a:t>
            </a:r>
            <a:r>
              <a:rPr lang="pt-BR" sz="1500" dirty="0"/>
              <a:t> deveu-se basicamente ao setor de </a:t>
            </a:r>
            <a:r>
              <a:rPr lang="pt-BR" sz="1500" dirty="0" smtClean="0"/>
              <a:t>serviços.</a:t>
            </a:r>
            <a:r>
              <a:rPr lang="pt-BR" sz="1500" dirty="0"/>
              <a:t> Além disso</a:t>
            </a:r>
            <a:r>
              <a:rPr lang="pt-BR" sz="1500" dirty="0" smtClean="0"/>
              <a:t>, “comércio” e “outros serviços” passaram a pesar negativamente no EC! </a:t>
            </a:r>
            <a:endParaRPr lang="pt-BR" sz="1500" dirty="0"/>
          </a:p>
        </p:txBody>
      </p:sp>
      <p:sp>
        <p:nvSpPr>
          <p:cNvPr id="7" name="Oval 6"/>
          <p:cNvSpPr/>
          <p:nvPr/>
        </p:nvSpPr>
        <p:spPr>
          <a:xfrm>
            <a:off x="5511800" y="2667000"/>
            <a:ext cx="571500" cy="11684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40600" y="3924300"/>
            <a:ext cx="482600" cy="2540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43700" y="4127500"/>
            <a:ext cx="482600" cy="2540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128825" y="5435600"/>
            <a:ext cx="0" cy="10287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0" y="4522397"/>
            <a:ext cx="4492198" cy="2284802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V="1">
            <a:off x="6688125" y="5403850"/>
            <a:ext cx="0" cy="10287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" y="2439117"/>
            <a:ext cx="3683000" cy="1968979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8547098" y="3303197"/>
            <a:ext cx="482600" cy="2540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743700" y="3303197"/>
            <a:ext cx="482600" cy="2540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118100" y="5435600"/>
            <a:ext cx="1435100" cy="406400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336800" y="5245100"/>
            <a:ext cx="2146300" cy="596900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4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700" y="550604"/>
            <a:ext cx="9143999" cy="33547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Apesar do EC ter sido positivo (migração do setor agro), houve deslocamento para subsetores com baixa </a:t>
            </a:r>
            <a:r>
              <a:rPr lang="pt-BR" sz="1600" dirty="0" err="1" smtClean="0"/>
              <a:t>PmeL</a:t>
            </a:r>
            <a:r>
              <a:rPr lang="pt-BR" sz="1600" dirty="0" smtClean="0"/>
              <a:t>, em especial a partir de 2010 no setor de serviços. </a:t>
            </a:r>
          </a:p>
          <a:p>
            <a:endParaRPr lang="pt-BR" sz="1600" b="1" u="sng" dirty="0"/>
          </a:p>
          <a:p>
            <a:r>
              <a:rPr lang="pt-BR" sz="1600" b="1" u="sng" dirty="0" smtClean="0"/>
              <a:t>EDUCAÇÃO</a:t>
            </a:r>
            <a:r>
              <a:rPr lang="pt-BR" sz="1600" dirty="0" smtClean="0"/>
              <a:t> poderia ajudar a esta PO a migrar para outros subsetores com </a:t>
            </a:r>
            <a:r>
              <a:rPr lang="pt-BR" sz="1600" dirty="0" err="1" smtClean="0"/>
              <a:t>PmeLs</a:t>
            </a:r>
            <a:r>
              <a:rPr lang="pt-BR" sz="1600" dirty="0" smtClean="0"/>
              <a:t> maiores.</a:t>
            </a:r>
          </a:p>
          <a:p>
            <a:endParaRPr lang="pt-BR" sz="600" dirty="0" smtClean="0"/>
          </a:p>
          <a:p>
            <a:pPr marL="285750" indent="-285750">
              <a:buFont typeface="Arial"/>
              <a:buChar char="•"/>
            </a:pPr>
            <a:r>
              <a:rPr lang="pt-BR" sz="2000" dirty="0" smtClean="0"/>
              <a:t>Subsetores com elevada </a:t>
            </a:r>
            <a:r>
              <a:rPr lang="pt-BR" sz="2000" dirty="0" err="1" smtClean="0"/>
              <a:t>PmeL</a:t>
            </a:r>
            <a:r>
              <a:rPr lang="pt-BR" sz="2000" dirty="0" smtClean="0"/>
              <a:t> (ROXO): </a:t>
            </a:r>
            <a:endParaRPr lang="pt-BR" sz="1050" dirty="0"/>
          </a:p>
          <a:p>
            <a:pPr marL="800100" lvl="1" indent="-342900">
              <a:buFont typeface="+mj-lt"/>
              <a:buAutoNum type="arabicPeriod"/>
            </a:pPr>
            <a:r>
              <a:rPr lang="pt-BR" sz="1600" dirty="0" smtClean="0"/>
              <a:t>Apresentaram </a:t>
            </a:r>
            <a:r>
              <a:rPr lang="pt-BR" sz="1600" u="sng" dirty="0" smtClean="0"/>
              <a:t>crescimento</a:t>
            </a:r>
            <a:r>
              <a:rPr lang="pt-BR" sz="1600" dirty="0" smtClean="0"/>
              <a:t> nas </a:t>
            </a:r>
            <a:r>
              <a:rPr lang="pt-BR" sz="1600" dirty="0" err="1" smtClean="0"/>
              <a:t>PmeL</a:t>
            </a:r>
            <a:r>
              <a:rPr lang="pt-BR" sz="1600" dirty="0" smtClean="0"/>
              <a:t> </a:t>
            </a:r>
            <a:r>
              <a:rPr lang="pt-BR" sz="1400" dirty="0" smtClean="0"/>
              <a:t>(em serviços: setores mais </a:t>
            </a:r>
            <a:r>
              <a:rPr lang="pt-BR" sz="1400" dirty="0" err="1" smtClean="0"/>
              <a:t>tradables</a:t>
            </a:r>
            <a:r>
              <a:rPr lang="pt-BR" sz="1400" dirty="0" smtClean="0"/>
              <a:t>, que usaram mais tecnologia)</a:t>
            </a:r>
            <a:endParaRPr lang="pt-BR" dirty="0" smtClean="0"/>
          </a:p>
          <a:p>
            <a:pPr marL="800100" lvl="1" indent="-342900">
              <a:buFont typeface="+mj-lt"/>
              <a:buAutoNum type="arabicPeriod"/>
            </a:pPr>
            <a:r>
              <a:rPr lang="pt-BR" sz="1600" dirty="0" smtClean="0"/>
              <a:t>Tem </a:t>
            </a:r>
            <a:r>
              <a:rPr lang="pt-BR" sz="1600" u="sng" dirty="0" smtClean="0"/>
              <a:t>baixa</a:t>
            </a:r>
            <a:r>
              <a:rPr lang="pt-BR" sz="1600" dirty="0" smtClean="0"/>
              <a:t> PO;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sz="1600" dirty="0" smtClean="0"/>
              <a:t>Apresentaram var. da %PO: negativa (4, 10), nulo (2, 9). O único que cresceu foi (8);</a:t>
            </a:r>
          </a:p>
          <a:p>
            <a:pPr marL="800100" lvl="1" indent="-342900">
              <a:buFont typeface="+mj-lt"/>
              <a:buAutoNum type="arabicPeriod"/>
            </a:pPr>
            <a:endParaRPr lang="pt-BR" sz="600" dirty="0" smtClean="0"/>
          </a:p>
          <a:p>
            <a:pPr marL="285750" indent="-285750">
              <a:buFont typeface="Arial"/>
              <a:buChar char="•"/>
            </a:pPr>
            <a:r>
              <a:rPr lang="pt-BR" sz="2000" dirty="0" smtClean="0"/>
              <a:t>Subsetores com baixa </a:t>
            </a:r>
            <a:r>
              <a:rPr lang="pt-BR" sz="2000" dirty="0" err="1" smtClean="0"/>
              <a:t>PmeL</a:t>
            </a:r>
            <a:r>
              <a:rPr lang="pt-BR" sz="2000" dirty="0" smtClean="0"/>
              <a:t> (LARANJA/VERDE): 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sz="1600" dirty="0" smtClean="0"/>
              <a:t>apresentaram </a:t>
            </a:r>
            <a:r>
              <a:rPr lang="pt-BR" sz="1600" u="sng" dirty="0" smtClean="0"/>
              <a:t>quedas</a:t>
            </a:r>
            <a:r>
              <a:rPr lang="pt-BR" sz="1600" dirty="0" smtClean="0"/>
              <a:t> nas </a:t>
            </a:r>
            <a:r>
              <a:rPr lang="pt-BR" sz="1600" dirty="0" err="1" smtClean="0"/>
              <a:t>PmeL</a:t>
            </a:r>
            <a:r>
              <a:rPr lang="pt-BR" sz="1600" dirty="0" smtClean="0"/>
              <a:t> (exceto 11, que aumentou);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sz="1600" dirty="0" smtClean="0"/>
              <a:t>Tem </a:t>
            </a:r>
            <a:r>
              <a:rPr lang="pt-BR" sz="1600" u="sng" dirty="0" smtClean="0"/>
              <a:t>elevada</a:t>
            </a:r>
            <a:r>
              <a:rPr lang="pt-BR" sz="1600" dirty="0" smtClean="0"/>
              <a:t> PO;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sz="1600" dirty="0" smtClean="0"/>
              <a:t>Apresentaram var. da %PO: positiva (3, 5, 6, 11, 12)</a:t>
            </a:r>
            <a:endParaRPr lang="pt-BR" sz="160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03199" y="65784"/>
            <a:ext cx="8686799" cy="538445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solidFill>
                  <a:srgbClr val="FF6600"/>
                </a:solidFill>
              </a:rPr>
              <a:t>Será possível conseguir que o Efeito </a:t>
            </a:r>
            <a:r>
              <a:rPr lang="pt-BR" sz="2000" b="1" dirty="0">
                <a:solidFill>
                  <a:srgbClr val="FF6600"/>
                </a:solidFill>
              </a:rPr>
              <a:t>Composição </a:t>
            </a:r>
            <a:r>
              <a:rPr lang="pt-BR" sz="2000" b="1" dirty="0" smtClean="0">
                <a:solidFill>
                  <a:srgbClr val="FF6600"/>
                </a:solidFill>
              </a:rPr>
              <a:t>cresça mais do que 0,5% a.a.?</a:t>
            </a:r>
            <a:endParaRPr lang="pt-BR" sz="2000" b="1" dirty="0">
              <a:solidFill>
                <a:srgbClr val="FF66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70" y="3906569"/>
            <a:ext cx="7954784" cy="2940847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165100" y="5562600"/>
            <a:ext cx="488970" cy="12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39700" y="6426200"/>
            <a:ext cx="488970" cy="12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52400" y="5245100"/>
            <a:ext cx="488970" cy="12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1470" y="4902200"/>
            <a:ext cx="488970" cy="12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97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82" y="1206500"/>
            <a:ext cx="8600018" cy="5321300"/>
          </a:xfrm>
        </p:spPr>
        <p:txBody>
          <a:bodyPr>
            <a:noAutofit/>
          </a:bodyPr>
          <a:lstStyle/>
          <a:p>
            <a:pPr algn="just"/>
            <a:r>
              <a:rPr lang="pt-BR" sz="2200" u="sng" dirty="0" smtClean="0"/>
              <a:t>PO menos produtiva pode ter ingressado no mercado de trabalho</a:t>
            </a:r>
            <a:r>
              <a:rPr lang="pt-BR" sz="2200" dirty="0" smtClean="0"/>
              <a:t>. Impacto grande no </a:t>
            </a:r>
            <a:r>
              <a:rPr lang="pt-BR" sz="2200" u="sng" dirty="0" smtClean="0"/>
              <a:t>setor de serviços</a:t>
            </a:r>
            <a:r>
              <a:rPr lang="pt-BR" sz="2200" dirty="0" smtClean="0"/>
              <a:t> </a:t>
            </a:r>
            <a:r>
              <a:rPr lang="pt-BR" sz="2200" dirty="0"/>
              <a:t>(pois ET em serviços caiu drasticamente). </a:t>
            </a:r>
            <a:r>
              <a:rPr lang="pt-BR" sz="2200" dirty="0" smtClean="0"/>
              <a:t>De fato, em “outros serviços” e em “comércio” (onde as </a:t>
            </a:r>
            <a:r>
              <a:rPr lang="pt-BR" sz="2200" dirty="0" err="1" smtClean="0"/>
              <a:t>PmeLs</a:t>
            </a:r>
            <a:r>
              <a:rPr lang="pt-BR" sz="2200" dirty="0" smtClean="0"/>
              <a:t> são menores do que a média) a PO é alta e </a:t>
            </a:r>
            <a:r>
              <a:rPr lang="pt-BR" sz="2200" u="sng" dirty="0" smtClean="0"/>
              <a:t>cresceu</a:t>
            </a:r>
            <a:r>
              <a:rPr lang="pt-BR" sz="2200" dirty="0" smtClean="0"/>
              <a:t> ao longo do tempo, em especial, entre 2010-2014;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200" dirty="0" smtClean="0"/>
              <a:t>No caso </a:t>
            </a:r>
            <a:r>
              <a:rPr lang="pt-BR" sz="2200" u="sng" dirty="0" smtClean="0"/>
              <a:t>da indústria</a:t>
            </a:r>
            <a:r>
              <a:rPr lang="pt-BR" sz="2200" dirty="0" smtClean="0"/>
              <a:t>, ela nunca apresentou resultados bons, de forma geral. Em particular, depois de 2010 (quando o ET, que era negativo, piorou), o custo-Brasil, o câmbio valorizado e as políticas macro não favoreceram para que a indústria </a:t>
            </a:r>
            <a:r>
              <a:rPr lang="pt-BR" sz="2200" u="sng" dirty="0" smtClean="0"/>
              <a:t>pudesse ganhar competitividade</a:t>
            </a:r>
            <a:r>
              <a:rPr lang="pt-BR" sz="2200" dirty="0" smtClean="0"/>
              <a:t>;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2200" dirty="0" smtClean="0"/>
              <a:t>Baixa introdução de novas tecnologias e inovações (ou sucateamento do capital instalado). A política da obrigatoriedade da compra do insumo nacional não colabora para M a tec. de fronteira;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554F-B2AF-974D-9829-54AA85109F7A}" type="datetime1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Schmidt e Pagano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78EE-F0F3-4D44-8155-E860301AF14F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584"/>
            <a:ext cx="8229600" cy="1064516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FF6600"/>
                </a:solidFill>
              </a:rPr>
              <a:t>Por que o Efeito tecnológico diminuiu depois de 2010? </a:t>
            </a:r>
            <a:br>
              <a:rPr lang="pt-BR" sz="2400" b="1" dirty="0" smtClean="0">
                <a:solidFill>
                  <a:srgbClr val="FF6600"/>
                </a:solidFill>
              </a:rPr>
            </a:br>
            <a:r>
              <a:rPr lang="pt-BR" sz="2400" b="1" dirty="0" smtClean="0">
                <a:solidFill>
                  <a:srgbClr val="FF6600"/>
                </a:solidFill>
              </a:rPr>
              <a:t>Neste caso, </a:t>
            </a:r>
            <a:r>
              <a:rPr lang="pt-BR" sz="2400" b="1" dirty="0">
                <a:solidFill>
                  <a:srgbClr val="FF6600"/>
                </a:solidFill>
              </a:rPr>
              <a:t>o</a:t>
            </a:r>
            <a:r>
              <a:rPr lang="pt-BR" sz="2400" b="1" dirty="0" smtClean="0">
                <a:solidFill>
                  <a:srgbClr val="FF6600"/>
                </a:solidFill>
              </a:rPr>
              <a:t> que pode ter “jogado a </a:t>
            </a:r>
            <a:r>
              <a:rPr lang="pt-BR" sz="2400" b="1" dirty="0" err="1" smtClean="0">
                <a:solidFill>
                  <a:srgbClr val="FF6600"/>
                </a:solidFill>
              </a:rPr>
              <a:t>PmeL</a:t>
            </a:r>
            <a:r>
              <a:rPr lang="pt-BR" sz="2400" b="1" dirty="0" smtClean="0">
                <a:solidFill>
                  <a:srgbClr val="FF6600"/>
                </a:solidFill>
              </a:rPr>
              <a:t> para baixo”? Possíveis explicações:</a:t>
            </a:r>
            <a:endParaRPr lang="pt-BR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8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5400"/>
            <a:ext cx="8102600" cy="820738"/>
          </a:xfrm>
        </p:spPr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</a:pPr>
            <a:r>
              <a:rPr lang="pt-BR" sz="3200" b="1" dirty="0" smtClean="0">
                <a:solidFill>
                  <a:srgbClr val="FF6600"/>
                </a:solidFill>
              </a:rPr>
              <a:t>Uma agenda factível</a:t>
            </a:r>
            <a:endParaRPr lang="pt-BR" sz="32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" y="736600"/>
            <a:ext cx="9144000" cy="5829300"/>
          </a:xfrm>
        </p:spPr>
        <p:txBody>
          <a:bodyPr>
            <a:noAutofit/>
          </a:bodyPr>
          <a:lstStyle/>
          <a:p>
            <a:r>
              <a:rPr lang="pt-BR" b="1" dirty="0"/>
              <a:t>Brasil tem VC em </a:t>
            </a:r>
            <a:r>
              <a:rPr lang="pt-BR" dirty="0"/>
              <a:t>na </a:t>
            </a:r>
            <a:r>
              <a:rPr lang="pt-BR" dirty="0" smtClean="0"/>
              <a:t>indústria de transformação?</a:t>
            </a:r>
            <a:endParaRPr lang="pt-BR" dirty="0"/>
          </a:p>
          <a:p>
            <a:pPr lvl="1"/>
            <a:r>
              <a:rPr lang="pt-BR" sz="2000" dirty="0" smtClean="0"/>
              <a:t>Por que não focar nos subsetores com </a:t>
            </a:r>
            <a:r>
              <a:rPr lang="pt-BR" sz="2000" u="sng" dirty="0" smtClean="0"/>
              <a:t>elevada </a:t>
            </a:r>
            <a:r>
              <a:rPr lang="pt-BR" sz="2000" u="sng" dirty="0" err="1" smtClean="0"/>
              <a:t>PmeL</a:t>
            </a:r>
            <a:r>
              <a:rPr lang="pt-BR" sz="2000" dirty="0" smtClean="0"/>
              <a:t>?</a:t>
            </a:r>
            <a:endParaRPr lang="pt-BR" sz="2000" b="1" dirty="0" smtClean="0"/>
          </a:p>
          <a:p>
            <a:r>
              <a:rPr lang="pt-BR" b="1" dirty="0" smtClean="0"/>
              <a:t>Educação</a:t>
            </a:r>
          </a:p>
          <a:p>
            <a:pPr lvl="1"/>
            <a:r>
              <a:rPr lang="pt-BR" sz="1800" dirty="0" smtClean="0"/>
              <a:t>PO e Entrantes em potencial </a:t>
            </a:r>
            <a:r>
              <a:rPr lang="pt-BR" sz="1800" b="1" dirty="0"/>
              <a:t>(curso técnico para o </a:t>
            </a:r>
            <a:r>
              <a:rPr lang="pt-BR" sz="1800" b="1" dirty="0" smtClean="0"/>
              <a:t>setores com elevada </a:t>
            </a:r>
            <a:r>
              <a:rPr lang="pt-BR" sz="1800" b="1" dirty="0" err="1" smtClean="0"/>
              <a:t>PmeL</a:t>
            </a:r>
            <a:r>
              <a:rPr lang="pt-BR" sz="1800" b="1" dirty="0" smtClean="0"/>
              <a:t>?)</a:t>
            </a:r>
            <a:endParaRPr lang="pt-BR" sz="1800" dirty="0" smtClean="0"/>
          </a:p>
          <a:p>
            <a:r>
              <a:rPr lang="pt-BR" b="1" dirty="0" smtClean="0"/>
              <a:t>Competitividade</a:t>
            </a:r>
          </a:p>
          <a:p>
            <a:pPr lvl="1"/>
            <a:r>
              <a:rPr lang="pt-BR" sz="1800" dirty="0" smtClean="0"/>
              <a:t>A agenda é vasta (passa pelo ajuste dos preços relativos, diminuição do “Custo-Brasil” e da Carga tributária, etc.), mas e se focássemos em:</a:t>
            </a:r>
            <a:endParaRPr lang="pt-BR" sz="2200" dirty="0" smtClean="0"/>
          </a:p>
          <a:p>
            <a:pPr lvl="1"/>
            <a:r>
              <a:rPr lang="pt-BR" sz="2200" dirty="0" smtClean="0">
                <a:solidFill>
                  <a:srgbClr val="000000"/>
                </a:solidFill>
              </a:rPr>
              <a:t>Fomentar a Competição (+ Capital Privado, se possível)?</a:t>
            </a:r>
          </a:p>
          <a:p>
            <a:pPr lvl="2"/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CADE (exercer a sua função: condutas </a:t>
            </a:r>
            <a:r>
              <a:rPr lang="pt-BR" sz="2000" dirty="0" err="1" smtClean="0">
                <a:solidFill>
                  <a:schemeClr val="accent2">
                    <a:lumMod val="75000"/>
                  </a:schemeClr>
                </a:solidFill>
              </a:rPr>
              <a:t>anti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-competitivas e F&amp;A)</a:t>
            </a:r>
          </a:p>
          <a:p>
            <a:pPr lvl="2"/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CADE e MDCI (diminuir e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racionalizar 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as tarifas de M)</a:t>
            </a:r>
          </a:p>
          <a:p>
            <a:pPr lvl="2"/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CADE e MRE (acordos comerciais com parceiros ou grupos vitais)</a:t>
            </a:r>
          </a:p>
          <a:p>
            <a:pPr lvl="2"/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CADE e MF (advocacia da concorrência: regras e concessões de setores ligados à infraestrutura)</a:t>
            </a:r>
          </a:p>
          <a:p>
            <a:pPr lvl="2"/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CADE e Agências Reguladoras (regras,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condutas </a:t>
            </a:r>
            <a:r>
              <a:rPr lang="pt-BR" sz="2000" dirty="0" err="1" smtClean="0">
                <a:solidFill>
                  <a:schemeClr val="accent2">
                    <a:lumMod val="75000"/>
                  </a:schemeClr>
                </a:solidFill>
              </a:rPr>
              <a:t>anti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-competitivas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e F&amp;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A)</a:t>
            </a:r>
            <a:endParaRPr lang="pt-B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15900"/>
            <a:ext cx="8724900" cy="1714500"/>
          </a:xfrm>
        </p:spPr>
        <p:txBody>
          <a:bodyPr>
            <a:noAutofit/>
          </a:bodyPr>
          <a:lstStyle/>
          <a:p>
            <a:r>
              <a:rPr lang="pt-BR" sz="2800" dirty="0" smtClean="0"/>
              <a:t>Obrigada a todos pela atenção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Obrigada pelo convite </a:t>
            </a:r>
            <a:r>
              <a:rPr lang="pt-BR" sz="2800" dirty="0" smtClean="0"/>
              <a:t>: </a:t>
            </a:r>
            <a:r>
              <a:rPr lang="pt-BR" sz="2800" dirty="0"/>
              <a:t>R</a:t>
            </a:r>
            <a:r>
              <a:rPr lang="pt-BR" sz="2800" dirty="0" smtClean="0"/>
              <a:t>egis, Armando e MPM</a:t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733D-5A90-BD41-B097-17EE4F92E1CD}" type="datetime1">
              <a:rPr lang="en-US" smtClean="0"/>
              <a:t>7/3/2015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Schmidt e Pagano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78EE-F0F3-4D44-8155-E860301AF14F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79500"/>
            <a:ext cx="8382000" cy="4533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6300" b="1" dirty="0" smtClean="0">
                <a:solidFill>
                  <a:srgbClr val="FF6600"/>
                </a:solidFill>
                <a:latin typeface="Baskerville"/>
                <a:cs typeface="Baskerville"/>
              </a:rPr>
              <a:t>FELIZ ANIVERSÁRIO </a:t>
            </a:r>
          </a:p>
          <a:p>
            <a:pPr>
              <a:lnSpc>
                <a:spcPct val="150000"/>
              </a:lnSpc>
            </a:pPr>
            <a:r>
              <a:rPr lang="en-US" sz="6300" b="1" dirty="0" smtClean="0">
                <a:solidFill>
                  <a:srgbClr val="FF6600"/>
                </a:solidFill>
                <a:latin typeface="Baskerville"/>
                <a:cs typeface="Baskerville"/>
              </a:rPr>
              <a:t> </a:t>
            </a:r>
            <a:r>
              <a:rPr lang="en-US" sz="6300" b="1" dirty="0" smtClean="0">
                <a:solidFill>
                  <a:srgbClr val="FF6600"/>
                </a:solidFill>
                <a:latin typeface="Baskerville"/>
                <a:cs typeface="Baskerville"/>
              </a:rPr>
              <a:t>FISHLOW!!</a:t>
            </a:r>
            <a:endParaRPr lang="en-US" sz="6300" b="1" dirty="0">
              <a:solidFill>
                <a:srgbClr val="FF6600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0051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554F-B2AF-974D-9829-54AA85109F7A}" type="datetime1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Schmidt e Pagano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78EE-F0F3-4D44-8155-E860301AF14F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7813"/>
            <a:ext cx="9131300" cy="7017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Outros </a:t>
            </a:r>
            <a:r>
              <a:rPr lang="pt-BR" b="1" dirty="0" err="1" smtClean="0"/>
              <a:t>Serviços</a:t>
            </a:r>
            <a:r>
              <a:rPr lang="pt-BR" b="1" dirty="0" smtClean="0"/>
              <a:t> (documento do IBGE – Contas Nacionais trimestrais, vol. 28)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A atividade Outros </a:t>
            </a:r>
            <a:r>
              <a:rPr lang="pt-BR" sz="1600" dirty="0" err="1" smtClean="0"/>
              <a:t>Serviços</a:t>
            </a:r>
            <a:r>
              <a:rPr lang="pt-BR" sz="1600" dirty="0" smtClean="0"/>
              <a:t> agrega </a:t>
            </a:r>
            <a:r>
              <a:rPr lang="pt-BR" sz="1600" dirty="0" err="1" smtClean="0"/>
              <a:t>três</a:t>
            </a:r>
            <a:r>
              <a:rPr lang="pt-BR" sz="1600" dirty="0" smtClean="0"/>
              <a:t> atividades do SCN anuais: </a:t>
            </a:r>
            <a:r>
              <a:rPr lang="pt-BR" sz="1600" dirty="0" err="1" smtClean="0"/>
              <a:t>Serviços</a:t>
            </a:r>
            <a:r>
              <a:rPr lang="pt-BR" sz="1600" dirty="0" smtClean="0"/>
              <a:t> Prestados </a:t>
            </a:r>
            <a:r>
              <a:rPr lang="pt-BR" sz="1600" dirty="0" err="1" smtClean="0"/>
              <a:t>às</a:t>
            </a:r>
            <a:r>
              <a:rPr lang="pt-BR" sz="1600" dirty="0" smtClean="0"/>
              <a:t> </a:t>
            </a:r>
            <a:r>
              <a:rPr lang="pt-BR" sz="1600" dirty="0" err="1" smtClean="0"/>
              <a:t>Famílias</a:t>
            </a:r>
            <a:r>
              <a:rPr lang="pt-BR" sz="1600" dirty="0" smtClean="0"/>
              <a:t>, </a:t>
            </a:r>
            <a:r>
              <a:rPr lang="pt-BR" sz="1600" dirty="0" err="1" smtClean="0"/>
              <a:t>Serviços</a:t>
            </a:r>
            <a:r>
              <a:rPr lang="pt-BR" sz="1600" dirty="0" smtClean="0"/>
              <a:t> Prestados </a:t>
            </a:r>
            <a:r>
              <a:rPr lang="pt-BR" sz="1600" dirty="0" err="1" smtClean="0"/>
              <a:t>às</a:t>
            </a:r>
            <a:r>
              <a:rPr lang="pt-BR" sz="1600" dirty="0" smtClean="0"/>
              <a:t> Empresas e </a:t>
            </a:r>
            <a:r>
              <a:rPr lang="pt-BR" sz="1600" dirty="0" err="1" smtClean="0"/>
              <a:t>Serviços</a:t>
            </a:r>
            <a:r>
              <a:rPr lang="pt-BR" sz="1600" dirty="0" smtClean="0"/>
              <a:t> Privados </a:t>
            </a:r>
            <a:r>
              <a:rPr lang="pt-BR" sz="1600" dirty="0" err="1" smtClean="0"/>
              <a:t>Não-Mercantis</a:t>
            </a:r>
            <a:r>
              <a:rPr lang="pt-BR" sz="1600" dirty="0" smtClean="0"/>
              <a:t>.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A </a:t>
            </a:r>
            <a:r>
              <a:rPr lang="pt-BR" sz="1600" b="1" dirty="0" smtClean="0">
                <a:solidFill>
                  <a:srgbClr val="FF0000"/>
                </a:solidFill>
              </a:rPr>
              <a:t>atividade </a:t>
            </a:r>
            <a:r>
              <a:rPr lang="pt-BR" sz="1600" b="1" dirty="0" err="1" smtClean="0">
                <a:solidFill>
                  <a:srgbClr val="FF0000"/>
                </a:solidFill>
              </a:rPr>
              <a:t>serviços</a:t>
            </a:r>
            <a:r>
              <a:rPr lang="pt-BR" sz="1600" b="1" dirty="0" smtClean="0">
                <a:solidFill>
                  <a:srgbClr val="FF0000"/>
                </a:solidFill>
              </a:rPr>
              <a:t> prestados </a:t>
            </a:r>
            <a:r>
              <a:rPr lang="pt-BR" sz="1600" b="1" dirty="0" err="1" smtClean="0">
                <a:solidFill>
                  <a:srgbClr val="FF0000"/>
                </a:solidFill>
              </a:rPr>
              <a:t>às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b="1" dirty="0" err="1" smtClean="0">
                <a:solidFill>
                  <a:srgbClr val="FF0000"/>
                </a:solidFill>
              </a:rPr>
              <a:t>famílias</a:t>
            </a:r>
            <a:r>
              <a:rPr lang="pt-BR" sz="1600" dirty="0" smtClean="0"/>
              <a:t> compreende </a:t>
            </a:r>
            <a:r>
              <a:rPr lang="pt-BR" sz="1600" dirty="0" err="1" smtClean="0"/>
              <a:t>três</a:t>
            </a:r>
            <a:r>
              <a:rPr lang="pt-BR" sz="1600" dirty="0" smtClean="0"/>
              <a:t> produtos: alojamento e </a:t>
            </a:r>
            <a:r>
              <a:rPr lang="pt-BR" sz="1600" dirty="0" err="1" smtClean="0"/>
              <a:t>alimentação</a:t>
            </a:r>
            <a:r>
              <a:rPr lang="pt-BR" sz="1600" dirty="0" smtClean="0"/>
              <a:t>, </a:t>
            </a:r>
            <a:r>
              <a:rPr lang="pt-BR" sz="1600" dirty="0" err="1" smtClean="0"/>
              <a:t>saúde</a:t>
            </a:r>
            <a:r>
              <a:rPr lang="pt-BR" sz="1600" dirty="0" smtClean="0"/>
              <a:t> e </a:t>
            </a:r>
            <a:r>
              <a:rPr lang="pt-BR" sz="1600" dirty="0" err="1" smtClean="0"/>
              <a:t>educação</a:t>
            </a:r>
            <a:r>
              <a:rPr lang="pt-BR" sz="1600" dirty="0" smtClean="0"/>
              <a:t> mercantil e outros </a:t>
            </a:r>
            <a:r>
              <a:rPr lang="pt-BR" sz="1600" dirty="0" err="1" smtClean="0"/>
              <a:t>serviços</a:t>
            </a:r>
            <a:r>
              <a:rPr lang="pt-BR" sz="1600" dirty="0" smtClean="0"/>
              <a:t> prestados </a:t>
            </a:r>
            <a:r>
              <a:rPr lang="pt-BR" sz="1600" dirty="0" err="1" smtClean="0"/>
              <a:t>às</a:t>
            </a:r>
            <a:r>
              <a:rPr lang="pt-BR" sz="1600" dirty="0" smtClean="0"/>
              <a:t> </a:t>
            </a:r>
            <a:r>
              <a:rPr lang="pt-BR" sz="1600" dirty="0" err="1" smtClean="0"/>
              <a:t>famílias</a:t>
            </a:r>
            <a:r>
              <a:rPr lang="pt-BR" sz="1600" dirty="0" smtClean="0"/>
              <a:t>.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Como proxy do </a:t>
            </a:r>
            <a:r>
              <a:rPr lang="pt-BR" sz="1600" dirty="0" err="1" smtClean="0"/>
              <a:t>índice</a:t>
            </a:r>
            <a:r>
              <a:rPr lang="pt-BR" sz="1600" dirty="0" smtClean="0"/>
              <a:t> de volume do valor bruto de </a:t>
            </a:r>
            <a:r>
              <a:rPr lang="pt-BR" sz="1600" dirty="0" err="1" smtClean="0"/>
              <a:t>produção</a:t>
            </a:r>
            <a:r>
              <a:rPr lang="pt-BR" sz="1600" dirty="0" smtClean="0"/>
              <a:t> relativo a alojamento e </a:t>
            </a:r>
            <a:r>
              <a:rPr lang="pt-BR" sz="1600" dirty="0" err="1" smtClean="0"/>
              <a:t>alimentação</a:t>
            </a:r>
            <a:r>
              <a:rPr lang="pt-BR" sz="1600" dirty="0" smtClean="0"/>
              <a:t> utiliza-se o pessoal ocupado na atividade </a:t>
            </a:r>
            <a:r>
              <a:rPr lang="pt-BR" sz="1600" dirty="0" err="1" smtClean="0"/>
              <a:t>serviços</a:t>
            </a:r>
            <a:r>
              <a:rPr lang="pt-BR" sz="1600" dirty="0" smtClean="0"/>
              <a:t> fornecido pelo Cadastro Geral de Trabalhadores - CAGED, do </a:t>
            </a:r>
            <a:r>
              <a:rPr lang="pt-BR" sz="1600" dirty="0" err="1" smtClean="0"/>
              <a:t>Ministério</a:t>
            </a:r>
            <a:r>
              <a:rPr lang="pt-BR" sz="1600" dirty="0" smtClean="0"/>
              <a:t> do Trabalho. O </a:t>
            </a:r>
            <a:r>
              <a:rPr lang="pt-BR" sz="1600" dirty="0" err="1" smtClean="0"/>
              <a:t>índice</a:t>
            </a:r>
            <a:r>
              <a:rPr lang="pt-BR" sz="1600" dirty="0" smtClean="0"/>
              <a:t> de volume do valor bruto da </a:t>
            </a:r>
            <a:r>
              <a:rPr lang="pt-BR" sz="1600" dirty="0" err="1" smtClean="0"/>
              <a:t>produção</a:t>
            </a:r>
            <a:r>
              <a:rPr lang="pt-BR" sz="1600" dirty="0" smtClean="0"/>
              <a:t> relativo à </a:t>
            </a:r>
            <a:r>
              <a:rPr lang="pt-BR" sz="1600" dirty="0" err="1" smtClean="0"/>
              <a:t>saúde</a:t>
            </a:r>
            <a:r>
              <a:rPr lang="pt-BR" sz="1600" dirty="0" smtClean="0"/>
              <a:t> mercantil segue o </a:t>
            </a:r>
            <a:r>
              <a:rPr lang="pt-BR" sz="1600" dirty="0" err="1" smtClean="0"/>
              <a:t>número</a:t>
            </a:r>
            <a:r>
              <a:rPr lang="pt-BR" sz="1600" dirty="0" smtClean="0"/>
              <a:t> de </a:t>
            </a:r>
            <a:r>
              <a:rPr lang="pt-BR" sz="1600" dirty="0" err="1" smtClean="0"/>
              <a:t>internações</a:t>
            </a:r>
            <a:r>
              <a:rPr lang="pt-BR" sz="1600" dirty="0" smtClean="0"/>
              <a:t> ponderado pelo total dos dias de </a:t>
            </a:r>
            <a:r>
              <a:rPr lang="pt-BR" sz="1600" dirty="0" err="1" smtClean="0"/>
              <a:t>permanência</a:t>
            </a:r>
            <a:r>
              <a:rPr lang="pt-BR" sz="1600" dirty="0" smtClean="0"/>
              <a:t> informado pelo DATASUS, do </a:t>
            </a:r>
            <a:r>
              <a:rPr lang="pt-BR" sz="1600" dirty="0" err="1" smtClean="0"/>
              <a:t>Ministério</a:t>
            </a:r>
            <a:r>
              <a:rPr lang="pt-BR" sz="1600" dirty="0" smtClean="0"/>
              <a:t> da </a:t>
            </a:r>
            <a:r>
              <a:rPr lang="pt-BR" sz="1600" dirty="0" err="1" smtClean="0"/>
              <a:t>Saúde</a:t>
            </a:r>
            <a:r>
              <a:rPr lang="pt-BR" sz="1600" dirty="0" smtClean="0"/>
              <a:t>; e à </a:t>
            </a:r>
            <a:r>
              <a:rPr lang="pt-BR" sz="1600" dirty="0" err="1" smtClean="0"/>
              <a:t>educação</a:t>
            </a:r>
            <a:r>
              <a:rPr lang="pt-BR" sz="1600" dirty="0" smtClean="0"/>
              <a:t> mercantil, o </a:t>
            </a:r>
            <a:r>
              <a:rPr lang="pt-BR" sz="1600" dirty="0" err="1" smtClean="0"/>
              <a:t>número</a:t>
            </a:r>
            <a:r>
              <a:rPr lang="pt-BR" sz="1600" dirty="0" smtClean="0"/>
              <a:t> de </a:t>
            </a:r>
            <a:r>
              <a:rPr lang="pt-BR" sz="1600" dirty="0" err="1" smtClean="0"/>
              <a:t>matrículas</a:t>
            </a:r>
            <a:r>
              <a:rPr lang="pt-BR" sz="1600" dirty="0" smtClean="0"/>
              <a:t> no ensino fundamental, </a:t>
            </a:r>
            <a:r>
              <a:rPr lang="pt-BR" sz="1600" dirty="0" err="1" smtClean="0"/>
              <a:t>médio</a:t>
            </a:r>
            <a:r>
              <a:rPr lang="pt-BR" sz="1600" dirty="0" smtClean="0"/>
              <a:t> e superior fornecido pelo MEC/INEP. O produto outros </a:t>
            </a:r>
            <a:r>
              <a:rPr lang="pt-BR" sz="1600" dirty="0" err="1" smtClean="0"/>
              <a:t>serviços</a:t>
            </a:r>
            <a:r>
              <a:rPr lang="pt-BR" sz="1600" dirty="0" smtClean="0"/>
              <a:t> tem seu maior peso no </a:t>
            </a:r>
            <a:r>
              <a:rPr lang="pt-BR" sz="1600" dirty="0" err="1" smtClean="0"/>
              <a:t>serviços</a:t>
            </a:r>
            <a:r>
              <a:rPr lang="pt-BR" sz="1600" dirty="0" smtClean="0"/>
              <a:t> de oficina e como indicador de </a:t>
            </a:r>
            <a:r>
              <a:rPr lang="pt-BR" sz="1600" dirty="0" err="1" smtClean="0"/>
              <a:t>evolução</a:t>
            </a:r>
            <a:r>
              <a:rPr lang="pt-BR" sz="1600" dirty="0" smtClean="0"/>
              <a:t> do volume o </a:t>
            </a:r>
            <a:r>
              <a:rPr lang="pt-BR" sz="1600" dirty="0" err="1" smtClean="0"/>
              <a:t>índice</a:t>
            </a:r>
            <a:r>
              <a:rPr lang="pt-BR" sz="1600" dirty="0" smtClean="0"/>
              <a:t> de motores e </a:t>
            </a:r>
            <a:r>
              <a:rPr lang="pt-BR" sz="1600" dirty="0" err="1" smtClean="0"/>
              <a:t>peças</a:t>
            </a:r>
            <a:r>
              <a:rPr lang="pt-BR" sz="1600" dirty="0" smtClean="0"/>
              <a:t> de </a:t>
            </a:r>
            <a:r>
              <a:rPr lang="pt-BR" sz="1600" dirty="0" err="1" smtClean="0"/>
              <a:t>veículos</a:t>
            </a:r>
            <a:r>
              <a:rPr lang="pt-BR" sz="1600" dirty="0" smtClean="0"/>
              <a:t> produzidos pela Pesquisa Industrial Mensal - </a:t>
            </a:r>
            <a:r>
              <a:rPr lang="pt-BR" sz="1600" dirty="0" err="1" smtClean="0"/>
              <a:t>Produção</a:t>
            </a:r>
            <a:r>
              <a:rPr lang="pt-BR" sz="1600" dirty="0" smtClean="0"/>
              <a:t> </a:t>
            </a:r>
            <a:r>
              <a:rPr lang="pt-BR" sz="1600" dirty="0" err="1" smtClean="0"/>
              <a:t>Física</a:t>
            </a:r>
            <a:r>
              <a:rPr lang="pt-BR" sz="1600" dirty="0" smtClean="0"/>
              <a:t> - PIM-PF, do IBGE. A </a:t>
            </a:r>
            <a:r>
              <a:rPr lang="pt-BR" sz="1600" dirty="0" err="1" smtClean="0"/>
              <a:t>evolução</a:t>
            </a:r>
            <a:r>
              <a:rPr lang="pt-BR" sz="1600" dirty="0" smtClean="0"/>
              <a:t> dos </a:t>
            </a:r>
            <a:r>
              <a:rPr lang="pt-BR" sz="1600" dirty="0" err="1" smtClean="0"/>
              <a:t>preços</a:t>
            </a:r>
            <a:r>
              <a:rPr lang="pt-BR" sz="1600" dirty="0" smtClean="0"/>
              <a:t> dos produtos da atividade </a:t>
            </a:r>
            <a:r>
              <a:rPr lang="pt-BR" sz="1600" dirty="0" err="1" smtClean="0"/>
              <a:t>serviços</a:t>
            </a:r>
            <a:r>
              <a:rPr lang="pt-BR" sz="1600" dirty="0" smtClean="0"/>
              <a:t> prestados </a:t>
            </a:r>
            <a:r>
              <a:rPr lang="pt-BR" sz="1600" dirty="0" err="1" smtClean="0"/>
              <a:t>às</a:t>
            </a:r>
            <a:r>
              <a:rPr lang="pt-BR" sz="1600" dirty="0" smtClean="0"/>
              <a:t> </a:t>
            </a:r>
            <a:r>
              <a:rPr lang="pt-BR" sz="1600" dirty="0" err="1" smtClean="0"/>
              <a:t>famílias</a:t>
            </a:r>
            <a:r>
              <a:rPr lang="pt-BR" sz="1600" dirty="0" smtClean="0"/>
              <a:t> é medida pela </a:t>
            </a:r>
            <a:r>
              <a:rPr lang="pt-BR" sz="1600" dirty="0" err="1" smtClean="0"/>
              <a:t>combinação</a:t>
            </a:r>
            <a:r>
              <a:rPr lang="pt-BR" sz="1600" dirty="0" smtClean="0"/>
              <a:t> de subitens do IPCA correspondente aos setores: </a:t>
            </a:r>
            <a:r>
              <a:rPr lang="pt-BR" sz="1600" dirty="0" err="1" smtClean="0"/>
              <a:t>alimentação</a:t>
            </a:r>
            <a:r>
              <a:rPr lang="pt-BR" sz="1600" dirty="0" smtClean="0"/>
              <a:t> fora do </a:t>
            </a:r>
            <a:r>
              <a:rPr lang="pt-BR" sz="1600" dirty="0" err="1" smtClean="0"/>
              <a:t>domicílio</a:t>
            </a:r>
            <a:r>
              <a:rPr lang="pt-BR" sz="1600" dirty="0" smtClean="0"/>
              <a:t>, </a:t>
            </a:r>
            <a:r>
              <a:rPr lang="pt-BR" sz="1600" dirty="0" err="1" smtClean="0"/>
              <a:t>saúde</a:t>
            </a:r>
            <a:r>
              <a:rPr lang="pt-BR" sz="1600" dirty="0" smtClean="0"/>
              <a:t> e cuidados pessoais, </a:t>
            </a:r>
            <a:r>
              <a:rPr lang="pt-BR" sz="1600" dirty="0" err="1" smtClean="0"/>
              <a:t>educação</a:t>
            </a:r>
            <a:r>
              <a:rPr lang="pt-BR" sz="1600" dirty="0" smtClean="0"/>
              <a:t> e </a:t>
            </a:r>
            <a:r>
              <a:rPr lang="pt-BR" sz="1600" dirty="0" err="1" smtClean="0"/>
              <a:t>serviços</a:t>
            </a:r>
            <a:r>
              <a:rPr lang="pt-BR" sz="1600" dirty="0" smtClean="0"/>
              <a:t> de oficina, respectivamente.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err="1" smtClean="0"/>
              <a:t>índice</a:t>
            </a:r>
            <a:r>
              <a:rPr lang="pt-BR" sz="1600" dirty="0" smtClean="0"/>
              <a:t> de volume do valor bruto da </a:t>
            </a:r>
            <a:r>
              <a:rPr lang="pt-BR" sz="1600" dirty="0" err="1" smtClean="0"/>
              <a:t>produção</a:t>
            </a:r>
            <a:r>
              <a:rPr lang="pt-BR" sz="1600" dirty="0" smtClean="0"/>
              <a:t> do produto </a:t>
            </a:r>
            <a:r>
              <a:rPr lang="pt-BR" sz="1600" dirty="0" err="1" smtClean="0"/>
              <a:t>serviços</a:t>
            </a:r>
            <a:r>
              <a:rPr lang="pt-BR" sz="1600" dirty="0" smtClean="0"/>
              <a:t> prestados </a:t>
            </a:r>
            <a:r>
              <a:rPr lang="pt-BR" sz="1600" dirty="0" err="1" smtClean="0"/>
              <a:t>às</a:t>
            </a:r>
            <a:r>
              <a:rPr lang="pt-BR" sz="1600" dirty="0" smtClean="0"/>
              <a:t> empresas é resultante das </a:t>
            </a:r>
            <a:r>
              <a:rPr lang="pt-BR" sz="1600" dirty="0" err="1" smtClean="0"/>
              <a:t>operações</a:t>
            </a:r>
            <a:r>
              <a:rPr lang="pt-BR" sz="1600" dirty="0" smtClean="0"/>
              <a:t> de usos que </a:t>
            </a:r>
            <a:r>
              <a:rPr lang="pt-BR" sz="1600" dirty="0" err="1" smtClean="0"/>
              <a:t>compõem</a:t>
            </a:r>
            <a:r>
              <a:rPr lang="pt-BR" sz="1600" dirty="0" smtClean="0"/>
              <a:t> este produto. 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 smtClean="0"/>
              <a:t>A atividade </a:t>
            </a:r>
            <a:r>
              <a:rPr lang="pt-BR" sz="1600" dirty="0" err="1" smtClean="0"/>
              <a:t>serviços</a:t>
            </a:r>
            <a:r>
              <a:rPr lang="pt-BR" sz="1600" dirty="0" smtClean="0"/>
              <a:t> privados </a:t>
            </a:r>
            <a:r>
              <a:rPr lang="pt-BR" sz="1600" dirty="0" err="1" smtClean="0"/>
              <a:t>não-mercantis</a:t>
            </a:r>
            <a:r>
              <a:rPr lang="pt-BR" sz="1600" dirty="0" smtClean="0"/>
              <a:t> é composta pelos </a:t>
            </a:r>
            <a:r>
              <a:rPr lang="pt-BR" sz="1600" dirty="0" err="1" smtClean="0"/>
              <a:t>serviços</a:t>
            </a:r>
            <a:r>
              <a:rPr lang="pt-BR" sz="1600" dirty="0" smtClean="0"/>
              <a:t> </a:t>
            </a:r>
            <a:r>
              <a:rPr lang="pt-BR" sz="1600" dirty="0" err="1" smtClean="0"/>
              <a:t>domésticos</a:t>
            </a:r>
            <a:r>
              <a:rPr lang="pt-BR" sz="1600" dirty="0" smtClean="0"/>
              <a:t> remunerados e pelas </a:t>
            </a:r>
            <a:r>
              <a:rPr lang="pt-BR" sz="1600" dirty="0" err="1" smtClean="0"/>
              <a:t>instituições</a:t>
            </a:r>
            <a:r>
              <a:rPr lang="pt-BR" sz="1600" dirty="0" smtClean="0"/>
              <a:t> privadas sem fins lucrativos como sindicatos, </a:t>
            </a:r>
            <a:r>
              <a:rPr lang="pt-BR" sz="1600" dirty="0" err="1" smtClean="0"/>
              <a:t>associações</a:t>
            </a:r>
            <a:r>
              <a:rPr lang="pt-BR" sz="1600" dirty="0" smtClean="0"/>
              <a:t> de classe, entidades </a:t>
            </a:r>
            <a:r>
              <a:rPr lang="pt-BR" sz="1600" dirty="0" err="1" smtClean="0"/>
              <a:t>científicas</a:t>
            </a:r>
            <a:r>
              <a:rPr lang="pt-BR" sz="1600" dirty="0" smtClean="0"/>
              <a:t>, culturais, religiosas, desportivas, recreativas, </a:t>
            </a:r>
            <a:r>
              <a:rPr lang="pt-BR" sz="1600" dirty="0" err="1" smtClean="0"/>
              <a:t>políticas</a:t>
            </a:r>
            <a:r>
              <a:rPr lang="pt-BR" sz="1600" dirty="0" smtClean="0"/>
              <a:t>, </a:t>
            </a:r>
            <a:r>
              <a:rPr lang="pt-BR" sz="1600" dirty="0" err="1" smtClean="0"/>
              <a:t>comunitárias</a:t>
            </a:r>
            <a:r>
              <a:rPr lang="pt-BR" sz="1600" dirty="0" smtClean="0"/>
              <a:t>, etc. O </a:t>
            </a:r>
            <a:r>
              <a:rPr lang="pt-BR" sz="1600" dirty="0" err="1" smtClean="0"/>
              <a:t>índice</a:t>
            </a:r>
            <a:r>
              <a:rPr lang="pt-BR" sz="1600" dirty="0" smtClean="0"/>
              <a:t> de volume do valor bruto da </a:t>
            </a:r>
            <a:r>
              <a:rPr lang="pt-BR" sz="1600" dirty="0" err="1" smtClean="0"/>
              <a:t>produção</a:t>
            </a:r>
            <a:r>
              <a:rPr lang="pt-BR" sz="1600" dirty="0" smtClean="0"/>
              <a:t> segue o crescimento populacional e a </a:t>
            </a:r>
            <a:r>
              <a:rPr lang="pt-BR" sz="1600" dirty="0" err="1" smtClean="0"/>
              <a:t>evolução</a:t>
            </a:r>
            <a:r>
              <a:rPr lang="pt-BR" sz="1600" dirty="0" smtClean="0"/>
              <a:t> dos </a:t>
            </a:r>
            <a:r>
              <a:rPr lang="pt-BR" sz="1600" dirty="0" err="1" smtClean="0"/>
              <a:t>preços</a:t>
            </a:r>
            <a:r>
              <a:rPr lang="pt-BR" sz="1600" dirty="0" smtClean="0"/>
              <a:t> é fornecida pela </a:t>
            </a:r>
            <a:r>
              <a:rPr lang="pt-BR" sz="1600" dirty="0" err="1" smtClean="0"/>
              <a:t>variação</a:t>
            </a:r>
            <a:r>
              <a:rPr lang="pt-BR" sz="1600" dirty="0" smtClean="0"/>
              <a:t> do </a:t>
            </a:r>
            <a:r>
              <a:rPr lang="pt-BR" sz="1600" dirty="0" err="1" smtClean="0"/>
              <a:t>salário</a:t>
            </a:r>
            <a:r>
              <a:rPr lang="pt-BR" sz="1600" dirty="0" smtClean="0"/>
              <a:t> </a:t>
            </a:r>
            <a:r>
              <a:rPr lang="pt-BR" sz="1600" dirty="0" err="1" smtClean="0"/>
              <a:t>mínimo</a:t>
            </a:r>
            <a:r>
              <a:rPr lang="pt-BR" sz="1600" dirty="0" smtClean="0"/>
              <a:t>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16380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3515"/>
            <a:ext cx="8229600" cy="731801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6600"/>
                </a:solidFill>
              </a:rPr>
              <a:t>Motivação</a:t>
            </a:r>
            <a:endParaRPr lang="pt-BR" sz="3200" b="1" dirty="0">
              <a:solidFill>
                <a:srgbClr val="FF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4233306"/>
            <a:ext cx="8551582" cy="25315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1450" y="877866"/>
            <a:ext cx="87947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pt-BR" sz="2000" b="1" dirty="0" smtClean="0">
                <a:solidFill>
                  <a:srgbClr val="FF6600"/>
                </a:solidFill>
              </a:rPr>
              <a:t>PIB Brasil: </a:t>
            </a:r>
            <a:r>
              <a:rPr lang="pt-BR" sz="2000" b="1" u="sng" dirty="0" smtClean="0"/>
              <a:t>Até os anos 80</a:t>
            </a:r>
            <a:r>
              <a:rPr lang="pt-BR" sz="2000" dirty="0" smtClean="0"/>
              <a:t>, PIB e </a:t>
            </a:r>
            <a:r>
              <a:rPr lang="pt-BR" sz="2000" dirty="0" err="1" smtClean="0"/>
              <a:t>PmeL</a:t>
            </a:r>
            <a:r>
              <a:rPr lang="pt-BR" sz="2000" dirty="0" smtClean="0"/>
              <a:t> cresceram a taxas elevadas. Uma das explicações: urbanização (EC). </a:t>
            </a:r>
            <a:r>
              <a:rPr lang="pt-BR" sz="2000" b="1" u="sng" dirty="0" smtClean="0"/>
              <a:t>Anos 80</a:t>
            </a:r>
            <a:r>
              <a:rPr lang="pt-BR" sz="2000" dirty="0" smtClean="0"/>
              <a:t>: década perdida. </a:t>
            </a:r>
            <a:r>
              <a:rPr lang="pt-BR" sz="2000" b="1" u="sng" dirty="0" smtClean="0"/>
              <a:t>Após 1990</a:t>
            </a:r>
            <a:r>
              <a:rPr lang="pt-BR" sz="2000" b="1" dirty="0" smtClean="0"/>
              <a:t> </a:t>
            </a:r>
            <a:r>
              <a:rPr lang="pt-BR" sz="2000" dirty="0" smtClean="0"/>
              <a:t>o crescimento deriva sobretudo pelo aumento na eficiência dos setores (ET), em virtude das reformas estruturais ocorridas (</a:t>
            </a:r>
            <a:r>
              <a:rPr lang="pt-BR" sz="2000" dirty="0" err="1" smtClean="0"/>
              <a:t>estab</a:t>
            </a:r>
            <a:r>
              <a:rPr lang="pt-BR" sz="2000" dirty="0" smtClean="0"/>
              <a:t>. mon., </a:t>
            </a:r>
            <a:r>
              <a:rPr lang="pt-BR" sz="2000" dirty="0" err="1" smtClean="0"/>
              <a:t>abert</a:t>
            </a:r>
            <a:r>
              <a:rPr lang="pt-BR" sz="2000" dirty="0" smtClean="0"/>
              <a:t> com., </a:t>
            </a:r>
            <a:r>
              <a:rPr lang="pt-BR" sz="2000" dirty="0" err="1" smtClean="0"/>
              <a:t>privat</a:t>
            </a:r>
            <a:r>
              <a:rPr lang="pt-BR" sz="2000" dirty="0" smtClean="0"/>
              <a:t>, </a:t>
            </a:r>
            <a:r>
              <a:rPr lang="pt-BR" sz="2000" dirty="0" err="1" smtClean="0"/>
              <a:t>etc</a:t>
            </a:r>
            <a:r>
              <a:rPr lang="pt-BR" sz="2000" dirty="0" smtClean="0"/>
              <a:t>);</a:t>
            </a:r>
          </a:p>
          <a:p>
            <a:pPr marL="342900" indent="-342900" algn="just">
              <a:buFont typeface="Arial"/>
              <a:buChar char="•"/>
            </a:pPr>
            <a:endParaRPr lang="pt-BR" sz="1000" dirty="0" smtClean="0"/>
          </a:p>
          <a:p>
            <a:pPr marL="342900" indent="-342900" algn="just">
              <a:buFont typeface="Arial"/>
              <a:buChar char="•"/>
            </a:pPr>
            <a:r>
              <a:rPr lang="pt-BR" sz="2000" b="1" dirty="0" err="1" smtClean="0">
                <a:solidFill>
                  <a:srgbClr val="FF6600"/>
                </a:solidFill>
              </a:rPr>
              <a:t>PmeL</a:t>
            </a:r>
            <a:r>
              <a:rPr lang="pt-BR" sz="2000" b="1" dirty="0" smtClean="0">
                <a:solidFill>
                  <a:srgbClr val="FF6600"/>
                </a:solidFill>
              </a:rPr>
              <a:t> Brasil: </a:t>
            </a:r>
            <a:r>
              <a:rPr lang="pt-BR" sz="2000" b="1" u="sng" dirty="0" smtClean="0"/>
              <a:t>Após 1990</a:t>
            </a:r>
            <a:r>
              <a:rPr lang="pt-BR" sz="2000" dirty="0" smtClean="0"/>
              <a:t>, apesar das reformas, sua taxa </a:t>
            </a:r>
            <a:r>
              <a:rPr lang="pt-BR" sz="2000" dirty="0"/>
              <a:t>de </a:t>
            </a:r>
            <a:r>
              <a:rPr lang="pt-BR" sz="2000" dirty="0" smtClean="0"/>
              <a:t>cresc. foi </a:t>
            </a:r>
            <a:r>
              <a:rPr lang="pt-BR" sz="2000" dirty="0"/>
              <a:t>menor </a:t>
            </a:r>
            <a:r>
              <a:rPr lang="pt-BR" sz="2000" dirty="0" smtClean="0"/>
              <a:t>que a dos </a:t>
            </a:r>
            <a:r>
              <a:rPr lang="pt-BR" sz="2000" b="1" u="sng" dirty="0" smtClean="0"/>
              <a:t>EUA</a:t>
            </a:r>
            <a:r>
              <a:rPr lang="pt-BR" sz="2000" dirty="0" smtClean="0"/>
              <a:t>, o que dificulta a </a:t>
            </a:r>
            <a:r>
              <a:rPr lang="pt-BR" sz="2000" dirty="0"/>
              <a:t>convergência do PIB b</a:t>
            </a:r>
            <a:r>
              <a:rPr lang="pt-BR" sz="2000" dirty="0" smtClean="0"/>
              <a:t>r. aos de econ. </a:t>
            </a:r>
            <a:r>
              <a:rPr lang="pt-BR" sz="2000" dirty="0" err="1" smtClean="0"/>
              <a:t>desenv</a:t>
            </a:r>
            <a:r>
              <a:rPr lang="pt-BR" sz="2000" dirty="0" smtClean="0"/>
              <a:t>.;</a:t>
            </a:r>
          </a:p>
          <a:p>
            <a:pPr marL="342900" indent="-342900" algn="just">
              <a:buFont typeface="Arial"/>
              <a:buChar char="•"/>
            </a:pPr>
            <a:endParaRPr lang="pt-BR" sz="1000" dirty="0"/>
          </a:p>
          <a:p>
            <a:pPr marL="342900" indent="-342900" algn="just">
              <a:buFont typeface="Arial"/>
              <a:buChar char="•"/>
            </a:pPr>
            <a:r>
              <a:rPr lang="pt-BR" sz="2000" b="1" dirty="0" err="1" smtClean="0">
                <a:solidFill>
                  <a:srgbClr val="FF6600"/>
                </a:solidFill>
              </a:rPr>
              <a:t>PmeL</a:t>
            </a:r>
            <a:r>
              <a:rPr lang="pt-BR" sz="2000" b="1" dirty="0" smtClean="0">
                <a:solidFill>
                  <a:srgbClr val="FF6600"/>
                </a:solidFill>
              </a:rPr>
              <a:t> Brasil:</a:t>
            </a:r>
            <a:r>
              <a:rPr lang="pt-BR" sz="2000" dirty="0" smtClean="0"/>
              <a:t> bem menor do que as taxas </a:t>
            </a:r>
            <a:r>
              <a:rPr lang="pt-BR" sz="2000" dirty="0"/>
              <a:t>de </a:t>
            </a:r>
            <a:r>
              <a:rPr lang="pt-BR" sz="2000" dirty="0" smtClean="0"/>
              <a:t>cresc. da </a:t>
            </a:r>
            <a:r>
              <a:rPr lang="pt-BR" sz="2000" dirty="0" err="1" smtClean="0"/>
              <a:t>PmeL</a:t>
            </a:r>
            <a:r>
              <a:rPr lang="pt-BR" sz="2000" dirty="0" smtClean="0"/>
              <a:t> de países como </a:t>
            </a:r>
            <a:r>
              <a:rPr lang="pt-BR" sz="2000" b="1" u="sng" dirty="0" smtClean="0"/>
              <a:t>Índia </a:t>
            </a:r>
            <a:r>
              <a:rPr lang="pt-BR" sz="2000" b="1" u="sng" dirty="0"/>
              <a:t>e </a:t>
            </a:r>
            <a:r>
              <a:rPr lang="pt-BR" sz="2000" b="1" u="sng" dirty="0" smtClean="0"/>
              <a:t>China</a:t>
            </a:r>
            <a:r>
              <a:rPr lang="pt-BR" sz="2000" dirty="0" smtClean="0"/>
              <a:t>. Nestes países o ET e o EC tiveram igual importância (</a:t>
            </a:r>
            <a:r>
              <a:rPr lang="pt-BR" sz="2000" dirty="0" err="1" smtClean="0"/>
              <a:t>Rodrick</a:t>
            </a:r>
            <a:r>
              <a:rPr lang="pt-BR" sz="2000" dirty="0" smtClean="0"/>
              <a:t> e </a:t>
            </a:r>
            <a:r>
              <a:rPr lang="pt-BR" sz="2000" dirty="0" err="1" smtClean="0"/>
              <a:t>MacMillan</a:t>
            </a:r>
            <a:r>
              <a:rPr lang="pt-BR" sz="2000" dirty="0" smtClean="0"/>
              <a:t>).</a:t>
            </a:r>
            <a:endParaRPr lang="en-US" sz="2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38418" y="5219700"/>
            <a:ext cx="8551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445000" y="5232400"/>
            <a:ext cx="495300" cy="6350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10250" y="5803900"/>
            <a:ext cx="495300" cy="6350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28850" y="4914900"/>
            <a:ext cx="495300" cy="6350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45000" y="4902200"/>
            <a:ext cx="495300" cy="63500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1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64"/>
            <a:ext cx="8229600" cy="560903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6600"/>
                </a:solidFill>
              </a:rPr>
              <a:t>Objetivo e Metodologia</a:t>
            </a:r>
            <a:endParaRPr lang="pt-BR" sz="32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1" y="700617"/>
            <a:ext cx="8932332" cy="3344785"/>
          </a:xfrm>
        </p:spPr>
        <p:txBody>
          <a:bodyPr>
            <a:noAutofit/>
          </a:bodyPr>
          <a:lstStyle/>
          <a:p>
            <a:pPr algn="just"/>
            <a:r>
              <a:rPr lang="pt-BR" sz="2200" dirty="0" smtClean="0"/>
              <a:t>No </a:t>
            </a:r>
            <a:r>
              <a:rPr lang="pt-BR" sz="2200" dirty="0"/>
              <a:t>período pós-reformas estruturais </a:t>
            </a:r>
            <a:r>
              <a:rPr lang="pt-BR" sz="2200" dirty="0" smtClean="0"/>
              <a:t>(1995 </a:t>
            </a:r>
            <a:r>
              <a:rPr lang="pt-BR" sz="2200" dirty="0"/>
              <a:t>e 2014</a:t>
            </a:r>
            <a:r>
              <a:rPr lang="pt-BR" sz="2200" dirty="0" smtClean="0"/>
              <a:t>), o que explica o crescimento </a:t>
            </a:r>
            <a:r>
              <a:rPr lang="pt-BR" sz="2200" dirty="0"/>
              <a:t>da </a:t>
            </a:r>
            <a:r>
              <a:rPr lang="pt-BR" sz="2200" dirty="0" err="1" smtClean="0"/>
              <a:t>PmeL</a:t>
            </a:r>
            <a:r>
              <a:rPr lang="pt-BR" sz="2200" dirty="0"/>
              <a:t> </a:t>
            </a:r>
            <a:r>
              <a:rPr lang="pt-BR" sz="2200" dirty="0" smtClean="0"/>
              <a:t>e quais os setores mais relevantes? Para responder, decompusemos a taxa de crescimento da </a:t>
            </a:r>
            <a:r>
              <a:rPr lang="pt-BR" sz="2200" dirty="0" err="1" smtClean="0"/>
              <a:t>PmeL</a:t>
            </a:r>
            <a:r>
              <a:rPr lang="pt-BR" sz="2200" dirty="0" smtClean="0"/>
              <a:t> em dois efeitos (ET e EC) e nos 3 setores divulgados pelo IBGE (Agro., Ind. e Serv.).</a:t>
            </a:r>
          </a:p>
          <a:p>
            <a:pPr algn="just"/>
            <a:endParaRPr lang="pt-BR" sz="1100" dirty="0" smtClean="0"/>
          </a:p>
          <a:p>
            <a:pPr lvl="1" algn="just"/>
            <a:r>
              <a:rPr lang="pt-BR" sz="2200" u="sng" dirty="0" smtClean="0"/>
              <a:t>Efeito Tecnológico</a:t>
            </a:r>
            <a:r>
              <a:rPr lang="pt-BR" sz="2200" dirty="0" smtClean="0"/>
              <a:t>: varia </a:t>
            </a:r>
            <a:r>
              <a:rPr lang="pt-BR" sz="2200" dirty="0" err="1" smtClean="0"/>
              <a:t>PmeL</a:t>
            </a:r>
            <a:r>
              <a:rPr lang="pt-BR" sz="2200" dirty="0" smtClean="0"/>
              <a:t> e fixa %PO (aumento da </a:t>
            </a:r>
            <a:r>
              <a:rPr lang="pt-BR" sz="2200" dirty="0" err="1" smtClean="0"/>
              <a:t>PmeL</a:t>
            </a:r>
            <a:r>
              <a:rPr lang="pt-BR" sz="2200" dirty="0" smtClean="0"/>
              <a:t> pelo incremento da eficiência tecnológica </a:t>
            </a:r>
            <a:r>
              <a:rPr lang="pt-BR" sz="2200" dirty="0" err="1" smtClean="0"/>
              <a:t>intra</a:t>
            </a:r>
            <a:r>
              <a:rPr lang="pt-BR" sz="2200" dirty="0" smtClean="0"/>
              <a:t>-setorial);</a:t>
            </a:r>
          </a:p>
          <a:p>
            <a:pPr lvl="1" algn="just"/>
            <a:endParaRPr lang="pt-BR" sz="900" dirty="0" smtClean="0"/>
          </a:p>
          <a:p>
            <a:pPr lvl="1" algn="just"/>
            <a:r>
              <a:rPr lang="pt-BR" sz="2200" u="sng" dirty="0" smtClean="0"/>
              <a:t>Efeito Composição</a:t>
            </a:r>
            <a:r>
              <a:rPr lang="pt-BR" sz="2200" dirty="0" smtClean="0"/>
              <a:t>: </a:t>
            </a:r>
            <a:r>
              <a:rPr lang="pt-BR" sz="2200" dirty="0"/>
              <a:t>varia </a:t>
            </a:r>
            <a:r>
              <a:rPr lang="pt-BR" sz="2200" dirty="0" smtClean="0"/>
              <a:t>%PO </a:t>
            </a:r>
            <a:r>
              <a:rPr lang="pt-BR" sz="2200" dirty="0"/>
              <a:t>e fixa </a:t>
            </a:r>
            <a:r>
              <a:rPr lang="pt-BR" sz="2200" dirty="0" err="1" smtClean="0"/>
              <a:t>PmeL</a:t>
            </a:r>
            <a:r>
              <a:rPr lang="pt-BR" sz="2200" dirty="0" smtClean="0"/>
              <a:t> (aumento da </a:t>
            </a:r>
            <a:r>
              <a:rPr lang="pt-BR" sz="2200" dirty="0" err="1" smtClean="0"/>
              <a:t>PmeL</a:t>
            </a:r>
            <a:r>
              <a:rPr lang="pt-BR" sz="2200" dirty="0" smtClean="0"/>
              <a:t> pelo deslocamento de PO entre setores com </a:t>
            </a:r>
            <a:r>
              <a:rPr lang="pt-BR" sz="2200" dirty="0" err="1" smtClean="0"/>
              <a:t>PmeL</a:t>
            </a:r>
            <a:r>
              <a:rPr lang="pt-BR" sz="2200" dirty="0" smtClean="0"/>
              <a:t> diferentes).</a:t>
            </a:r>
          </a:p>
          <a:p>
            <a:pPr lvl="1"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endParaRPr lang="pt-BR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554F-B2AF-974D-9829-54AA85109F7A}" type="datetime1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Schmidt e Pagano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78EE-F0F3-4D44-8155-E860301AF14F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4575299"/>
            <a:ext cx="8081539" cy="17479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60700" y="4478483"/>
            <a:ext cx="1827865" cy="5947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05111" y="4491334"/>
            <a:ext cx="1925927" cy="5947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98084" y="4096202"/>
            <a:ext cx="415498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48551" y="4110192"/>
            <a:ext cx="42832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167" y="1174751"/>
            <a:ext cx="8382000" cy="2614082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A importância do Efeito Tecnológico e do Setor de Serviços para a Produtividade do Trabalho no Brasil entre 1995 e 2014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9000" y="4627033"/>
            <a:ext cx="7270750" cy="1752600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1"/>
                </a:solidFill>
              </a:rPr>
              <a:t> 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pt-BR" sz="2400" dirty="0" smtClean="0">
                <a:solidFill>
                  <a:schemeClr val="tx1"/>
                </a:solidFill>
              </a:rPr>
              <a:t>Cristiane Alkmin J. Schmidt e </a:t>
            </a:r>
            <a:r>
              <a:rPr lang="pt-BR" sz="2400" dirty="0" err="1" smtClean="0">
                <a:solidFill>
                  <a:schemeClr val="tx1"/>
                </a:solidFill>
              </a:rPr>
              <a:t>Terence</a:t>
            </a:r>
            <a:r>
              <a:rPr lang="pt-BR" sz="2400" dirty="0" smtClean="0">
                <a:solidFill>
                  <a:schemeClr val="tx1"/>
                </a:solidFill>
              </a:rPr>
              <a:t> de A. </a:t>
            </a:r>
            <a:r>
              <a:rPr lang="pt-BR" sz="2400" dirty="0" err="1" smtClean="0">
                <a:solidFill>
                  <a:schemeClr val="tx1"/>
                </a:solidFill>
              </a:rPr>
              <a:t>Pagano</a:t>
            </a:r>
            <a:endParaRPr lang="pt-BR" sz="2400" dirty="0" smtClean="0">
              <a:solidFill>
                <a:schemeClr val="tx1"/>
              </a:solidFill>
            </a:endParaRPr>
          </a:p>
          <a:p>
            <a:r>
              <a:rPr lang="pt-BR" sz="2400" dirty="0" smtClean="0">
                <a:solidFill>
                  <a:schemeClr val="tx1"/>
                </a:solidFill>
                <a:effectLst/>
              </a:rPr>
              <a:t>Rio de Janeiro, julho/2015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0C4D-11F8-6648-BF66-01D7B30472AD}" type="datetime1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Schmidt e Pagano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78EE-F0F3-4D44-8155-E860301AF1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64"/>
            <a:ext cx="8229600" cy="560903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6600"/>
                </a:solidFill>
              </a:rPr>
              <a:t>Dados</a:t>
            </a:r>
            <a:endParaRPr lang="pt-BR" sz="32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21" y="751418"/>
            <a:ext cx="8791211" cy="5604932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200" dirty="0" smtClean="0"/>
              <a:t>É uma atualização do trabalho de </a:t>
            </a:r>
            <a:r>
              <a:rPr lang="pt-BR" sz="2200" b="1" dirty="0" smtClean="0">
                <a:solidFill>
                  <a:srgbClr val="FF6600"/>
                </a:solidFill>
              </a:rPr>
              <a:t>Antônio Marcos </a:t>
            </a:r>
            <a:r>
              <a:rPr lang="pt-BR" sz="2200" b="1" dirty="0" err="1" smtClean="0">
                <a:solidFill>
                  <a:srgbClr val="FF6600"/>
                </a:solidFill>
              </a:rPr>
              <a:t>Ambrozio</a:t>
            </a:r>
            <a:r>
              <a:rPr lang="pt-BR" sz="2200" b="1" dirty="0" smtClean="0">
                <a:solidFill>
                  <a:srgbClr val="FF6600"/>
                </a:solidFill>
              </a:rPr>
              <a:t> e Filipe Lage de Sousa (2012)</a:t>
            </a:r>
            <a:r>
              <a:rPr lang="pt-BR" sz="2200" dirty="0" smtClean="0"/>
              <a:t>, que, seguindo a metodologia de </a:t>
            </a:r>
            <a:r>
              <a:rPr lang="pt-BR" sz="2200" dirty="0" err="1" smtClean="0"/>
              <a:t>Rodrik</a:t>
            </a:r>
            <a:r>
              <a:rPr lang="pt-BR" sz="2200" dirty="0" smtClean="0"/>
              <a:t> e </a:t>
            </a:r>
            <a:r>
              <a:rPr lang="pt-BR" sz="2200" dirty="0" err="1" smtClean="0"/>
              <a:t>MacMillan</a:t>
            </a:r>
            <a:r>
              <a:rPr lang="pt-BR" sz="2200" dirty="0" smtClean="0"/>
              <a:t> (2011), decompuseram a </a:t>
            </a:r>
            <a:r>
              <a:rPr lang="pt-BR" sz="2200" dirty="0" err="1" smtClean="0"/>
              <a:t>PmeL</a:t>
            </a:r>
            <a:r>
              <a:rPr lang="pt-BR" sz="2200" dirty="0" smtClean="0"/>
              <a:t> nos ET e EC para o Brasil entre </a:t>
            </a:r>
            <a:r>
              <a:rPr lang="pt-BR" sz="2200" b="1" dirty="0" smtClean="0">
                <a:solidFill>
                  <a:srgbClr val="FF6600"/>
                </a:solidFill>
              </a:rPr>
              <a:t>1995 e 2008</a:t>
            </a:r>
            <a:r>
              <a:rPr lang="pt-BR" sz="2200" dirty="0" smtClean="0"/>
              <a:t> (14 anos);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Valor Adicionado: Usa a </a:t>
            </a:r>
            <a:r>
              <a:rPr lang="pt-BR" sz="2200" b="1" dirty="0" smtClean="0">
                <a:solidFill>
                  <a:srgbClr val="FF6600"/>
                </a:solidFill>
              </a:rPr>
              <a:t>nova série </a:t>
            </a:r>
            <a:r>
              <a:rPr lang="pt-BR" sz="2200" dirty="0" smtClean="0"/>
              <a:t>do Sistema das Contas Nacionais (referência 2010, IBGE), corrigidos a preços (</a:t>
            </a:r>
            <a:r>
              <a:rPr lang="pt-BR" sz="2200" dirty="0" err="1" smtClean="0"/>
              <a:t>R</a:t>
            </a:r>
            <a:r>
              <a:rPr lang="pt-BR" sz="2200" dirty="0" smtClean="0"/>
              <a:t>$) de 2014;</a:t>
            </a:r>
          </a:p>
          <a:p>
            <a:pPr marL="0" indent="0" algn="just">
              <a:buNone/>
            </a:pPr>
            <a:endParaRPr lang="pt-BR" sz="2200" dirty="0" smtClean="0"/>
          </a:p>
          <a:p>
            <a:pPr algn="just"/>
            <a:r>
              <a:rPr lang="pt-BR" sz="2200" dirty="0" smtClean="0"/>
              <a:t>12 Séries do VA: Agropecuária, Indústria (4) e Serviços (7). O total da indústria e dos serviços é a soma dos respectivos subsetores. O PIB total é a soma dos 3 setores;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b="1" dirty="0" smtClean="0">
                <a:solidFill>
                  <a:srgbClr val="FF6600"/>
                </a:solidFill>
              </a:rPr>
              <a:t>PO</a:t>
            </a:r>
            <a:r>
              <a:rPr lang="pt-BR" sz="2200" dirty="0" smtClean="0"/>
              <a:t>: 2000 – 2011: PO do SCN </a:t>
            </a:r>
          </a:p>
          <a:p>
            <a:pPr marL="0" indent="0" algn="just">
              <a:buNone/>
            </a:pPr>
            <a:r>
              <a:rPr lang="pt-BR" sz="2200" dirty="0"/>
              <a:t> </a:t>
            </a:r>
            <a:r>
              <a:rPr lang="pt-BR" sz="2200" dirty="0" smtClean="0"/>
              <a:t>            1995 – 1999 e 2012 – 2013: PO da PNAD anual</a:t>
            </a:r>
          </a:p>
          <a:p>
            <a:pPr marL="0" indent="0" algn="just">
              <a:buNone/>
            </a:pPr>
            <a:r>
              <a:rPr lang="pt-BR" sz="2200" dirty="0"/>
              <a:t> </a:t>
            </a:r>
            <a:r>
              <a:rPr lang="pt-BR" sz="2200" dirty="0" smtClean="0"/>
              <a:t>            2014: PNAD Contínua Trimestral</a:t>
            </a:r>
          </a:p>
          <a:p>
            <a:pPr marL="0" indent="0" algn="just">
              <a:buNone/>
            </a:pPr>
            <a:endParaRPr lang="pt-BR" sz="2200" dirty="0" smtClean="0"/>
          </a:p>
          <a:p>
            <a:pPr marL="0" indent="0" algn="just">
              <a:buNone/>
            </a:pPr>
            <a:r>
              <a:rPr lang="pt-BR" sz="2200" dirty="0" err="1" smtClean="0"/>
              <a:t>Obs</a:t>
            </a:r>
            <a:r>
              <a:rPr lang="pt-BR" sz="2200" dirty="0" smtClean="0"/>
              <a:t>: Os valores de VA e da PO diferem de </a:t>
            </a:r>
            <a:r>
              <a:rPr lang="pt-BR" sz="2200" dirty="0" err="1" smtClean="0"/>
              <a:t>Ambrozio</a:t>
            </a:r>
            <a:r>
              <a:rPr lang="pt-BR" sz="2200" dirty="0" smtClean="0"/>
              <a:t> e Sousa, portanto.</a:t>
            </a:r>
          </a:p>
          <a:p>
            <a:pPr algn="just"/>
            <a:endParaRPr lang="pt-BR" sz="2200" dirty="0" smtClean="0"/>
          </a:p>
          <a:p>
            <a:pPr algn="just"/>
            <a:endParaRPr lang="pt-BR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554F-B2AF-974D-9829-54AA85109F7A}" type="datetime1">
              <a:rPr lang="en-US" smtClean="0"/>
              <a:t>7/3/2015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Schmidt e Pagano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78EE-F0F3-4D44-8155-E860301AF1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1D30-3F77-C946-8143-0C39B3E43818}" type="datetime1">
              <a:rPr lang="en-US" smtClean="0"/>
              <a:t>7/3/2015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Schmidt e Pagano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78EE-F0F3-4D44-8155-E860301AF14F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54200"/>
            <a:ext cx="86741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6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188641"/>
            <a:ext cx="8396784" cy="64807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PIB – comparação da SCN</a:t>
            </a:r>
            <a:r>
              <a:rPr lang="pt-BR" sz="2400" smtClean="0"/>
              <a:t>: </a:t>
            </a:r>
            <a:r>
              <a:rPr lang="pt-BR" sz="2400"/>
              <a:t>antiga e nova metodologia</a:t>
            </a:r>
            <a:endParaRPr lang="pt-B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04" y="947192"/>
            <a:ext cx="8642080" cy="541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0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004"/>
            <a:ext cx="8229600" cy="538445"/>
          </a:xfrm>
        </p:spPr>
        <p:txBody>
          <a:bodyPr>
            <a:noAutofit/>
          </a:bodyPr>
          <a:lstStyle/>
          <a:p>
            <a:r>
              <a:rPr lang="pt-BR" sz="2400" dirty="0" smtClean="0"/>
              <a:t>Produtividade do Trabalho – </a:t>
            </a:r>
            <a:r>
              <a:rPr lang="pt-BR" sz="2400" dirty="0"/>
              <a:t>antiga e nova metodologia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E1D1-D49F-4640-A7DB-02C3219797B3}" type="datetime1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Schmidt e Pagano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78EE-F0F3-4D44-8155-E860301AF14F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939799"/>
            <a:ext cx="8318500" cy="521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9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82004"/>
            <a:ext cx="9006904" cy="538445"/>
          </a:xfrm>
        </p:spPr>
        <p:txBody>
          <a:bodyPr>
            <a:noAutofit/>
          </a:bodyPr>
          <a:lstStyle/>
          <a:p>
            <a:r>
              <a:rPr lang="pt-BR" sz="2200" dirty="0" smtClean="0"/>
              <a:t>População Ocupada (PO) – Comparação: SCN série antiga e PNAD anual</a:t>
            </a:r>
            <a:endParaRPr lang="pt-BR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E1D1-D49F-4640-A7DB-02C3219797B3}" type="datetime1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Schmidt e Pagano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78EE-F0F3-4D44-8155-E860301AF14F}" type="slidenum">
              <a:rPr lang="en-US" smtClean="0"/>
              <a:t>9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82" y="869577"/>
            <a:ext cx="4558417" cy="267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1"/>
            <a:ext cx="4550086" cy="266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" y="3731924"/>
            <a:ext cx="4479897" cy="262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14" y="3731924"/>
            <a:ext cx="4478086" cy="262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47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7367</TotalTime>
  <Words>2100</Words>
  <Application>Microsoft Office PowerPoint</Application>
  <PresentationFormat>Apresentação na tela (4:3)</PresentationFormat>
  <Paragraphs>160</Paragraphs>
  <Slides>19</Slides>
  <Notes>4</Notes>
  <HiddenSlides>6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Office Theme</vt:lpstr>
      <vt:lpstr>Motivação Taxa de crescimento do PIB: tendência de queda desde 2010</vt:lpstr>
      <vt:lpstr>Motivação</vt:lpstr>
      <vt:lpstr>Objetivo e Metodologia</vt:lpstr>
      <vt:lpstr>A importância do Efeito Tecnológico e do Setor de Serviços para a Produtividade do Trabalho no Brasil entre 1995 e 2014</vt:lpstr>
      <vt:lpstr>Dados</vt:lpstr>
      <vt:lpstr>Apresentação do PowerPoint</vt:lpstr>
      <vt:lpstr>PIB – comparação da SCN: antiga e nova metodologia</vt:lpstr>
      <vt:lpstr>Produtividade do Trabalho – antiga e nova metodologia</vt:lpstr>
      <vt:lpstr>População Ocupada (PO) – Comparação: SCN série antiga e PNAD anual</vt:lpstr>
      <vt:lpstr>PIB Valor Adicionado – IBGE (série nova) e cálculo dos autores</vt:lpstr>
      <vt:lpstr>A PO e a % da PO no total</vt:lpstr>
      <vt:lpstr>A PmeL: nível e variação</vt:lpstr>
      <vt:lpstr>Contribuição do ET e do EC no crescimento da PmeL</vt:lpstr>
      <vt:lpstr>Contribuição dos 3 setores para o crescimento da PmeL</vt:lpstr>
      <vt:lpstr>Será possível conseguir que o Efeito Composição cresça mais do que 0,5% a.a.?</vt:lpstr>
      <vt:lpstr>Por que o Efeito tecnológico diminuiu depois de 2010?  Neste caso, o que pode ter “jogado a PmeL para baixo”? Possíveis explicações:</vt:lpstr>
      <vt:lpstr>Uma agenda factível</vt:lpstr>
      <vt:lpstr>Obrigada a todos pela atenção  Obrigada pelo convite : Regis, Armando e MPM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 Schmidt</dc:creator>
  <cp:lastModifiedBy>iepe</cp:lastModifiedBy>
  <cp:revision>418</cp:revision>
  <cp:lastPrinted>2015-07-01T19:39:07Z</cp:lastPrinted>
  <dcterms:created xsi:type="dcterms:W3CDTF">2015-06-21T19:15:30Z</dcterms:created>
  <dcterms:modified xsi:type="dcterms:W3CDTF">2015-07-03T15:56:35Z</dcterms:modified>
</cp:coreProperties>
</file>