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330" r:id="rId2"/>
    <p:sldId id="258" r:id="rId3"/>
    <p:sldId id="331" r:id="rId4"/>
    <p:sldId id="332" r:id="rId5"/>
    <p:sldId id="355" r:id="rId6"/>
    <p:sldId id="297" r:id="rId7"/>
    <p:sldId id="333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35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36" r:id="rId26"/>
    <p:sldId id="329" r:id="rId27"/>
    <p:sldId id="337" r:id="rId28"/>
    <p:sldId id="338" r:id="rId29"/>
    <p:sldId id="356" r:id="rId30"/>
  </p:sldIdLst>
  <p:sldSz cx="9144000" cy="6858000" type="screen4x3"/>
  <p:notesSz cx="6792913" cy="99282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Arial" pitchFamily="34" charset="0"/>
        <a:ea typeface="DejaVu Sans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1" autoAdjust="0"/>
    <p:restoredTop sz="94714" autoAdjust="0"/>
  </p:normalViewPr>
  <p:slideViewPr>
    <p:cSldViewPr>
      <p:cViewPr varScale="1">
        <p:scale>
          <a:sx n="111" d="100"/>
          <a:sy n="111" d="100"/>
        </p:scale>
        <p:origin x="-17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2913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2913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2970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2525" cy="3721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78400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32925"/>
            <a:ext cx="2941637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DB41000D-CCDF-41D6-89F4-8DAA8D8B64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41000D-CCDF-41D6-89F4-8DAA8D8B64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D01145-9D7A-4FE0-A7F0-C983BD926F03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4EA8932-162B-4824-96DF-CCF068306FE6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EDEAEF3-50BA-4A4B-80B9-566B5B94591E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12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A2C9CBB-ACD8-4954-B6B9-9747317C3B0B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296131C-C5E6-412B-B00F-C337F52FC935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4856AF9-70D5-43E8-9827-53A199CB1B7C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A1E9F01-59E7-4806-AA5E-00AA97BE8ED4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r>
              <a:rPr lang="pt-BR" smtClean="0">
                <a:latin typeface="Times New Roman" pitchFamily="18" charset="0"/>
              </a:rPr>
              <a:t>centavo: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9E1200-6A2A-4102-A1DF-976E2267D765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6AF7F84-D2F7-44C2-8F80-F50715F358D9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1F12932-8A46-41D4-9F46-3F7CC1856ED1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B520299-9533-476E-832A-136EC9E50808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F961A9B-ADC8-4A34-8871-A5BEE3DBB392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20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E9ABEB0-1878-4C91-9C91-97891E2C291F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5064C65-6B1E-4336-AE98-DFE6E8D8708D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22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AA98B70-6B1B-4FE6-8F74-3DF0422C90D4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23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E4243B0-FBE0-464E-B0AD-64DCFB09E96B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24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9577094-F871-4C3C-9408-5F3A46C3CDD4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25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B520299-9533-476E-832A-136EC9E50808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26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DEA6D84-4C9B-4931-8087-21B2BA620981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27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r>
              <a:rPr lang="pt-BR" smtClean="0">
                <a:latin typeface="Times New Roman" pitchFamily="18" charset="0"/>
              </a:rPr>
              <a:t>reglamentacion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62213DD-1751-4EF7-AA5F-A2A6DC364448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28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62213DD-1751-4EF7-AA5F-A2A6DC364448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29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A116016-D331-43E3-BD5C-D24B5EE73E63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6E34EC2-631A-4018-A0C9-D897993FAB04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72D30CD-1BFA-464E-9213-872CFA64AA3A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B520299-9533-476E-832A-136EC9E50808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703C89-257D-4C5D-8716-7AE2BF74C99E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A6D7B45-B5AA-4D18-9C2D-0944D8898A04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0182FDA-EE59-4049-8FA6-66C1A8988773}" type="slidenum">
              <a:rPr lang="en-US" smtClean="0">
                <a:latin typeface="Times New Roman" pitchFamily="18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9987" cy="44672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2438" y="0"/>
            <a:ext cx="2159000" cy="66659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23850" y="0"/>
            <a:ext cx="6326188" cy="66659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41800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18050" y="1412875"/>
            <a:ext cx="4243388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637588" cy="5253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268413"/>
          </a:xfrm>
          <a:prstGeom prst="rect">
            <a:avLst/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-26988"/>
            <a:ext cx="966788" cy="12001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7692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4" charset="0"/>
        <a:defRPr sz="26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4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4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4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4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2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2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2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SzPct val="100000"/>
        <a:buFont typeface="Tahoma" pitchFamily="32" charset="0"/>
        <a:defRPr sz="2600">
          <a:solidFill>
            <a:srgbClr val="FFFF00"/>
          </a:solidFill>
          <a:latin typeface="Tahoma" pitchFamily="32" charset="0"/>
          <a:ea typeface="DejaVu Sans" charset="0"/>
          <a:cs typeface="DejaVu Sans" charset="0"/>
        </a:defRPr>
      </a:lvl9pPr>
    </p:titleStyle>
    <p:bodyStyle>
      <a:lvl1pPr marL="339725" indent="-339725" algn="l" defTabSz="457200" rtl="0" eaLnBrk="0" fontAlgn="base" hangingPunct="0">
        <a:spcBef>
          <a:spcPts val="8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spcBef>
          <a:spcPts val="7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2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2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2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2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ixaDeTexto 1"/>
          <p:cNvSpPr txBox="1">
            <a:spLocks noChangeArrowheads="1"/>
          </p:cNvSpPr>
          <p:nvPr/>
        </p:nvSpPr>
        <p:spPr bwMode="auto">
          <a:xfrm>
            <a:off x="609600" y="1981200"/>
            <a:ext cx="8077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 de </a:t>
            </a:r>
            <a:r>
              <a:rPr lang="en-US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Cabo</a:t>
            </a:r>
            <a:r>
              <a:rPr lang="en-US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en-US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CaixaDeTexto 2"/>
          <p:cNvSpPr txBox="1">
            <a:spLocks noChangeArrowheads="1"/>
          </p:cNvSpPr>
          <p:nvPr/>
        </p:nvSpPr>
        <p:spPr bwMode="auto">
          <a:xfrm>
            <a:off x="1371600" y="4800600"/>
            <a:ext cx="6324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Carlos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Winograd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João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Manoel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Pinho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Mello 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Vinicius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Carrasco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Casa das Garças, 8 </a:t>
            </a:r>
            <a:r>
              <a: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Novembro de 2011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 Móvel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Quatro grandes jogadores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Claro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 poderiam entrar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sobreviver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a regulação fosse ineficaz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inexistente)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evitar a discriminação em interconexões. Uma regulação consistente e crível era fundamental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457200"/>
            <a:ext cx="60960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Móvel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: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 e 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Banda Ancha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7848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Banda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Larga, </a:t>
            </a:r>
            <a:r>
              <a:rPr lang="pt-BR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Evolução-Estructura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0" y="6519863"/>
            <a:ext cx="274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Banda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Larga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competição entre </a:t>
            </a: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incumbentes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 fixa e cabo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 a entrada da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empresa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espelho” </a:t>
            </a:r>
            <a:r>
              <a:rPr lang="pt-B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GVT-Vivendi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alguns mercados 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304800"/>
            <a:ext cx="7696200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Banda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Larga, Evolução-Estrutura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Televisión Paga: Número de Subscriptores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95400" y="381000"/>
            <a:ext cx="7315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TV Paga,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Evolução-Estrutura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8" y="1295400"/>
            <a:ext cx="9037637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Televisión Paga: Penetración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7010400" cy="1020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TV Paga,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Evolução-Estrutura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19200"/>
            <a:ext cx="9029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Televisión Paga: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228600"/>
            <a:ext cx="7315200" cy="1020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TV Paga,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95400"/>
            <a:ext cx="9029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533400" y="12954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houve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entrada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Porque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companhias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telefônicas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incumbentes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podiam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oferecer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Caso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contrário</a:t>
            </a: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rede (cobre</a:t>
            </a: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 custos já afundados das </a:t>
            </a:r>
            <a:r>
              <a:rPr lang="pt-BR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incumbentes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teria uma vantagem impossível de transpor e se destruiria o potencial da plataforma terrestre de cabo</a:t>
            </a:r>
            <a:endParaRPr lang="pt-BR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o cabo pôde ganhar </a:t>
            </a:r>
            <a:r>
              <a:rPr lang="pt-BR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share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 aumentar a competição) em (de) telefonia fixa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Porque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taxas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interconexão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regulamentadas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(de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direito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TRUL: 3 centavos de real,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permite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NET </a:t>
            </a:r>
            <a:r>
              <a:rPr lang="en-US" sz="2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ofereça</a:t>
            </a:r>
            <a:r>
              <a:rPr lang="en-U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serviços</a:t>
            </a:r>
            <a:r>
              <a:rPr lang="en-U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fixa</a:t>
            </a:r>
            <a:endParaRPr lang="en-US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Cabo</a:t>
            </a: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 </a:t>
            </a:r>
            <a:r>
              <a:rPr lang="pt-BR" sz="4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: </a:t>
            </a:r>
            <a:r>
              <a:rPr lang="pt-BR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</a:t>
            </a:r>
            <a:r>
              <a:rPr lang="pt-BR" sz="4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 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95400" y="228600"/>
            <a:ext cx="73914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Fixa, 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95400"/>
            <a:ext cx="9029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228600"/>
            <a:ext cx="52578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" y="1295400"/>
            <a:ext cx="9029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228600"/>
            <a:ext cx="5181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19200"/>
            <a:ext cx="90297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65088" y="1371600"/>
            <a:ext cx="9286876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Plataformas são meios de se entregar vários produtos/serviços conjuntamente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Exemplo 1: Telefonia Local – Telefonia de Longa Distância – Equipamentos</a:t>
            </a: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Caso AT&amp;T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Exemplo 2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Convergência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Banda Larga</a:t>
            </a:r>
            <a:r>
              <a:rPr lang="es-CL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Cabo  - Telefonia Fixa</a:t>
            </a:r>
            <a:r>
              <a:rPr lang="es-CL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óvel</a:t>
            </a:r>
            <a:endParaRPr lang="pt-B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Definição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181600" cy="1096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95400"/>
            <a:ext cx="9029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257800" cy="1096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95400"/>
            <a:ext cx="902970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20065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95400"/>
            <a:ext cx="90297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228600"/>
            <a:ext cx="52578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19200"/>
            <a:ext cx="90297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Fija: </a:t>
            </a:r>
            <a:r>
              <a:rPr lang="pt-BR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Shares</a:t>
            </a:r>
            <a:endParaRPr lang="pt-BR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20065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Telefonia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Fixa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5532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solidFill>
                  <a:schemeClr val="tx1"/>
                </a:solidFill>
                <a:cs typeface="DejaVu Sans"/>
              </a:rPr>
              <a:t>Fuente</a:t>
            </a:r>
            <a:r>
              <a:rPr lang="en-US" sz="160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>
                <a:solidFill>
                  <a:schemeClr val="tx1"/>
                </a:solidFill>
                <a:cs typeface="DejaVu Sans"/>
              </a:rPr>
              <a:t> Anatel</a:t>
            </a:r>
            <a:endParaRPr lang="en-US" sz="1600">
              <a:solidFill>
                <a:schemeClr val="tx1"/>
              </a:solidFill>
              <a:cs typeface="DejaVu Sans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1295400"/>
            <a:ext cx="90297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competição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presença de outros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competidores, principalmente SKY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 a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tecnologia ar”, mostra que o cabo não é um monopólio natural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 contestável e com competição de tecnologia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47800" y="228600"/>
            <a:ext cx="6705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TV Paga,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Cabo e Satélite: Evolução</a:t>
            </a: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 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4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fixa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NET (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GLOBO+Telmex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utilizou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plataforma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cabo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competir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fixa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GVT contestou o mercado de telefonia fixa no sul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5626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Cabo e Telefonia Fixa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371600"/>
            <a:ext cx="98298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players do cabo não só entraram, como também aumentaram a competição de telefonia fixa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preservação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competição em um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 que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 é monopólio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(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cabo) introduziu competição em um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 que se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supunha ser monopólio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(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 fixa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 menos importante, uma regulação racional e rigorosa de interconexão permitiu a entrada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pura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telefonia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fixa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GVT)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6388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Cabo e Telefonia Fixa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Empresas de Telecomunicação podem:</a:t>
            </a:r>
          </a:p>
          <a:p>
            <a:pPr marL="739775" lvl="1" indent="-282575">
              <a:spcBef>
                <a:spcPts val="800"/>
              </a:spcBef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spcBef>
                <a:spcPts val="800"/>
              </a:spcBef>
              <a:buSzPct val="100000"/>
              <a:buFont typeface="+mj-lt"/>
              <a:buAutoNum type="arabicPeriod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Entrar no mercado de TV paga</a:t>
            </a:r>
          </a:p>
          <a:p>
            <a:pPr marL="971550" lvl="1" indent="-514350">
              <a:spcBef>
                <a:spcPts val="800"/>
              </a:spcBef>
              <a:buSzPct val="100000"/>
              <a:buFont typeface="+mj-lt"/>
              <a:buAutoNum type="arabicPeriod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spcBef>
                <a:spcPts val="800"/>
              </a:spcBef>
              <a:buSzPct val="100000"/>
              <a:buFont typeface="+mj-lt"/>
              <a:buAutoNum type="arabicPeriod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Comercializar conteúdo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 podem </a:t>
            </a:r>
            <a:r>
              <a:rPr lang="pt-BR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produzir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conteúdo</a:t>
            </a: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ponto de vista de competição, salutar a proibição de verticalização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304800"/>
            <a:ext cx="69342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Projeto aprovado neste ano: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Empresas de cabo já tem musculatura para competir em pé de igualdade com telefônicas? </a:t>
            </a: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Reposta negativa NÃO quer dizer que a implantação da lei implique perdas sociais...</a:t>
            </a:r>
            <a:endParaRPr lang="pt-BR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Política ótima: sacrificar ganhos correntes de eficiência (e.g., “poupança”de custos fixos) somente quando esses forem menores que o valor de opção em um mundo de inovações voláteis... </a:t>
            </a: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Desde o ponto de vista de hoje, valor de opção é alto? </a:t>
            </a: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mesma forma, grande parte dos “novos” custos fixos já não forma incorridos?</a:t>
            </a:r>
          </a:p>
          <a:p>
            <a:pPr marL="739775" lvl="1" indent="-282575">
              <a:spcBef>
                <a:spcPts val="800"/>
              </a:spcBef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Perguntas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142875" y="1952625"/>
            <a:ext cx="9286875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Perspectiva 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Antitruste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pouca diferença se a competição é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produto ou ao nível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plataforma (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convergência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Sempre (e somente quando) as condições de competição sejam equivalentes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(simetria)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Condições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65088" y="1371600"/>
            <a:ext cx="9286876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pergunta relevante na análise </a:t>
            </a:r>
            <a:r>
              <a:rPr lang="pt-BR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Antitruste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é: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Sob que </a:t>
            </a: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condições a </a:t>
            </a:r>
            <a:r>
              <a:rPr lang="pt-BR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posição dominante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existente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provisão de um produto/serviço contribui na obtenção de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vantagens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excessivas em outro produto/serviço?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certos casos, a capacidade </a:t>
            </a:r>
            <a:r>
              <a:rPr lang="pt-B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competir a partir de diferentes plataformas 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 desigual e o mercado poderá se encaminhar a uma situação de monopólio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Condições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65088" y="1371600"/>
            <a:ext cx="9286876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Caso AT&amp;T nos EUA</a:t>
            </a: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AT&amp;T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tinha um monopólio em telefonia fixa</a:t>
            </a:r>
            <a:endParaRPr lang="pt-B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Player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importante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telefonia 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longa distância</a:t>
            </a:r>
            <a:endParaRPr lang="pt-B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Regulação de 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entrada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telefonia 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regulação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interconexão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AT&amp;T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cobrava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taxas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interconexão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discriminatórias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MCI e Sprint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concedido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público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local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deslocando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competição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monopólio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endParaRPr lang="pt-B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Exemplo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381000" y="1600200"/>
            <a:ext cx="9755188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Histórico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1997: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privatização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País é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dividido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áreas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local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Monopólio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local con “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empresas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espelho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poucos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anos</a:t>
            </a:r>
            <a:endParaRPr lang="pt-BR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 de longa distância separada (Doutrina Bell)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Embratel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 </a:t>
            </a:r>
            <a:r>
              <a:rPr lang="pt-BR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incumbentes</a:t>
            </a:r>
            <a:r>
              <a:rPr lang="pt-BR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podiam fazer chamadas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intra-lata”, e depois </a:t>
            </a:r>
            <a:r>
              <a:rPr lang="pt-BR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todo</a:t>
            </a:r>
            <a:r>
              <a:rPr lang="pt-BR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tipo de chamada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0" y="152400"/>
            <a:ext cx="72390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Regulação no Brasil pré-aprovação do PL 116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Separação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operação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incumbentes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podiam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(agora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operar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cabos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Razão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Porque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investimento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afundado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realizado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operadoras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fixa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companhias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telefonia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tinham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oferecer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pacote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fiação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cobre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chegava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casas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Regulação no </a:t>
            </a:r>
            <a:r>
              <a:rPr lang="pt-BR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Brasil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Interconexão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telefonar para um número fixo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TRUL: 3 centavos de Real (1,70 cents U$D)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minuto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um n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úmero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móvel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VUM: 33 centavos (20 cents U$D) de Real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minuto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None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companhias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telefônicas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discriminar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enforcement.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regulador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assegura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aplicação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regra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evidência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abaixo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2006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+mn-ea"/>
                <a:cs typeface="+mn-cs"/>
              </a:rPr>
              <a:t>Regulação no Brasil</a:t>
            </a:r>
            <a:endParaRPr lang="pt-BR" sz="4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42938" y="235743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en-US">
              <a:cs typeface="DejaVu Sans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-457200" y="1447800"/>
            <a:ext cx="9755188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739775" lvl="1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pt-BR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Telefonía Móvil</a:t>
            </a: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54175" lvl="3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96975" lvl="2" indent="-282575">
              <a:spcBef>
                <a:spcPts val="800"/>
              </a:spcBef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endParaRPr lang="pt-B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304800"/>
            <a:ext cx="6858000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>
                <a:srgbClr val="FFFF00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Móvel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: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Evolução 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- </a:t>
            </a:r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DejaVu Sans"/>
              </a:rPr>
              <a:t>Estrutura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DejaVu Sans"/>
            </a:endParaRPr>
          </a:p>
        </p:txBody>
      </p:sp>
      <p:pic>
        <p:nvPicPr>
          <p:cNvPr id="5" name="Picture 2" descr="http://www.teleco.com.br/imagens/figura_marketshare_07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70988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6200" y="6427788"/>
            <a:ext cx="274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cs typeface="DejaVu Sans"/>
              </a:rPr>
              <a:t>Fonte</a:t>
            </a:r>
            <a:r>
              <a:rPr lang="en-US" sz="1600" dirty="0">
                <a:solidFill>
                  <a:schemeClr val="tx1"/>
                </a:solidFill>
                <a:cs typeface="DejaVu Sans"/>
              </a:rPr>
              <a:t>:</a:t>
            </a:r>
            <a:r>
              <a:rPr lang="pt-BR" sz="1600" dirty="0">
                <a:solidFill>
                  <a:schemeClr val="tx1"/>
                </a:solidFill>
                <a:cs typeface="DejaVu Sans"/>
              </a:rPr>
              <a:t> Anatel</a:t>
            </a:r>
            <a:endParaRPr lang="en-US" sz="1600" dirty="0">
              <a:solidFill>
                <a:schemeClr val="tx1"/>
              </a:solidFill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5756</TotalTime>
  <Words>1062</Words>
  <Application>Microsoft Office PowerPoint</Application>
  <PresentationFormat>Apresentação na tela (4:3)</PresentationFormat>
  <Paragraphs>212</Paragraphs>
  <Slides>29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REDUÇÃO DA JORNADA DE TRABALHO E EMPREGO NO BRASIL</dc:title>
  <dc:creator>Dr. Paulo Brito</dc:creator>
  <cp:lastModifiedBy>jmpm</cp:lastModifiedBy>
  <cp:revision>146</cp:revision>
  <dcterms:modified xsi:type="dcterms:W3CDTF">2011-11-08T20:18:17Z</dcterms:modified>
</cp:coreProperties>
</file>