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B8F7-B58A-44BB-A188-98FAED04CA14}" type="datetimeFigureOut">
              <a:rPr lang="pt-BR" smtClean="0"/>
              <a:t>12/04/2012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0D88-935F-4A3E-A2A0-C1AEA13DC5E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B8F7-B58A-44BB-A188-98FAED04CA14}" type="datetimeFigureOut">
              <a:rPr lang="pt-BR" smtClean="0"/>
              <a:t>12/04/2012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0D88-935F-4A3E-A2A0-C1AEA13DC5E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B8F7-B58A-44BB-A188-98FAED04CA14}" type="datetimeFigureOut">
              <a:rPr lang="pt-BR" smtClean="0"/>
              <a:t>12/04/2012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0D88-935F-4A3E-A2A0-C1AEA13DC5E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B8F7-B58A-44BB-A188-98FAED04CA14}" type="datetimeFigureOut">
              <a:rPr lang="pt-BR" smtClean="0"/>
              <a:t>12/04/2012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0D88-935F-4A3E-A2A0-C1AEA13DC5E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B8F7-B58A-44BB-A188-98FAED04CA14}" type="datetimeFigureOut">
              <a:rPr lang="pt-BR" smtClean="0"/>
              <a:t>12/04/2012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0D88-935F-4A3E-A2A0-C1AEA13DC5E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B8F7-B58A-44BB-A188-98FAED04CA14}" type="datetimeFigureOut">
              <a:rPr lang="pt-BR" smtClean="0"/>
              <a:t>12/04/2012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0D88-935F-4A3E-A2A0-C1AEA13DC5E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B8F7-B58A-44BB-A188-98FAED04CA14}" type="datetimeFigureOut">
              <a:rPr lang="pt-BR" smtClean="0"/>
              <a:t>12/04/2012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0D88-935F-4A3E-A2A0-C1AEA13DC5E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B8F7-B58A-44BB-A188-98FAED04CA14}" type="datetimeFigureOut">
              <a:rPr lang="pt-BR" smtClean="0"/>
              <a:t>12/04/2012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0D88-935F-4A3E-A2A0-C1AEA13DC5E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B8F7-B58A-44BB-A188-98FAED04CA14}" type="datetimeFigureOut">
              <a:rPr lang="pt-BR" smtClean="0"/>
              <a:t>12/04/2012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0D88-935F-4A3E-A2A0-C1AEA13DC5E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B8F7-B58A-44BB-A188-98FAED04CA14}" type="datetimeFigureOut">
              <a:rPr lang="pt-BR" smtClean="0"/>
              <a:t>12/04/2012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0D88-935F-4A3E-A2A0-C1AEA13DC5E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B8F7-B58A-44BB-A188-98FAED04CA14}" type="datetimeFigureOut">
              <a:rPr lang="pt-BR" smtClean="0"/>
              <a:t>12/04/2012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0D88-935F-4A3E-A2A0-C1AEA13DC5E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0B8F7-B58A-44BB-A188-98FAED04CA14}" type="datetimeFigureOut">
              <a:rPr lang="pt-BR" smtClean="0"/>
              <a:t>12/04/2012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B0D88-935F-4A3E-A2A0-C1AEA13DC5E9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o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DESINDUSTRIALIZAÇÃO</a:t>
            </a:r>
            <a:br>
              <a:rPr lang="pt-BR" dirty="0" smtClean="0"/>
            </a:br>
            <a:r>
              <a:rPr lang="pt-BR" dirty="0" smtClean="0"/>
              <a:t>QUE </a:t>
            </a:r>
            <a:r>
              <a:rPr lang="pt-BR" dirty="0"/>
              <a:t>FAZER?</a:t>
            </a:r>
            <a:br>
              <a:rPr lang="pt-BR" dirty="0"/>
            </a:br>
            <a:r>
              <a:rPr lang="pt-BR" i="1" dirty="0"/>
              <a:t>Esquema de Agenda para Debate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 </a:t>
            </a:r>
            <a:br>
              <a:rPr lang="pt-BR" dirty="0"/>
            </a:br>
            <a:r>
              <a:rPr lang="pt-BR" dirty="0"/>
              <a:t>Edmar </a:t>
            </a:r>
            <a:r>
              <a:rPr lang="pt-BR" dirty="0" err="1"/>
              <a:t>Bacha</a:t>
            </a:r>
            <a:r>
              <a:rPr lang="pt-BR" dirty="0"/>
              <a:t/>
            </a:r>
            <a:br>
              <a:rPr lang="pt-BR" dirty="0"/>
            </a:br>
            <a:r>
              <a:rPr lang="pt-BR" dirty="0" err="1" smtClean="0"/>
              <a:t>CdG</a:t>
            </a:r>
            <a:r>
              <a:rPr lang="pt-BR" dirty="0" smtClean="0"/>
              <a:t>, 13/04/2012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1. Evidência empírica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(</a:t>
            </a:r>
            <a:r>
              <a:rPr lang="pt-BR" dirty="0"/>
              <a:t>a) % indústria transformação no PIB, preços corrente e preços constantes, </a:t>
            </a:r>
            <a:r>
              <a:rPr lang="pt-BR" dirty="0" smtClean="0"/>
              <a:t>1970-2011</a:t>
            </a:r>
          </a:p>
          <a:p>
            <a:pPr>
              <a:buNone/>
            </a:pPr>
            <a:r>
              <a:rPr lang="pt-BR" dirty="0"/>
              <a:t/>
            </a:r>
            <a:br>
              <a:rPr lang="pt-BR" dirty="0"/>
            </a:br>
            <a:r>
              <a:rPr lang="pt-BR" dirty="0"/>
              <a:t>(b) % indústria transformação no PIB, comparações </a:t>
            </a:r>
            <a:r>
              <a:rPr lang="pt-BR" dirty="0" smtClean="0"/>
              <a:t>internacionais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2. Macroavaliações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Both"/>
            </a:pPr>
            <a:r>
              <a:rPr lang="pt-BR" dirty="0" smtClean="0"/>
              <a:t>pegando </a:t>
            </a:r>
            <a:r>
              <a:rPr lang="pt-BR" dirty="0"/>
              <a:t>a doença holandesa (ou </a:t>
            </a:r>
            <a:r>
              <a:rPr lang="pt-BR" dirty="0" smtClean="0"/>
              <a:t>câmbio </a:t>
            </a:r>
            <a:r>
              <a:rPr lang="pt-BR" dirty="0"/>
              <a:t>maldito</a:t>
            </a:r>
            <a:r>
              <a:rPr lang="pt-BR" dirty="0" smtClean="0"/>
              <a:t>)</a:t>
            </a:r>
          </a:p>
          <a:p>
            <a:pPr marL="514350" indent="-514350">
              <a:buAutoNum type="alphaLcParenBoth"/>
            </a:pPr>
            <a:r>
              <a:rPr lang="pt-BR" dirty="0" smtClean="0"/>
              <a:t>curando </a:t>
            </a:r>
            <a:r>
              <a:rPr lang="pt-BR" dirty="0"/>
              <a:t>a doença soviética (ou abertura bendita</a:t>
            </a:r>
            <a:r>
              <a:rPr lang="pt-BR" dirty="0" smtClean="0"/>
              <a:t>)</a:t>
            </a:r>
          </a:p>
          <a:p>
            <a:pPr marL="514350" indent="-514350">
              <a:buAutoNum type="alphaLcParenBoth"/>
            </a:pPr>
            <a:r>
              <a:rPr lang="pt-BR" dirty="0" smtClean="0"/>
              <a:t>expondo </a:t>
            </a:r>
            <a:r>
              <a:rPr lang="pt-BR" dirty="0"/>
              <a:t>a doença brasileira (baixa poupança e investimento; alta tributação sobre industria)</a:t>
            </a:r>
            <a:br>
              <a:rPr lang="pt-BR" dirty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3. Sugestões de modelagem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sz="4500" dirty="0" smtClean="0"/>
              <a:t>(</a:t>
            </a:r>
            <a:r>
              <a:rPr lang="pt-BR" sz="7200" dirty="0"/>
              <a:t>a) Modelo </a:t>
            </a:r>
            <a:r>
              <a:rPr lang="pt-BR" sz="7200" dirty="0" smtClean="0"/>
              <a:t>monetário de curto prazo </a:t>
            </a:r>
            <a:r>
              <a:rPr lang="pt-BR" sz="7200" dirty="0"/>
              <a:t>à </a:t>
            </a:r>
            <a:r>
              <a:rPr lang="pt-BR" sz="7200" dirty="0" err="1"/>
              <a:t>la</a:t>
            </a:r>
            <a:r>
              <a:rPr lang="pt-BR" sz="7200" dirty="0"/>
              <a:t> </a:t>
            </a:r>
            <a:r>
              <a:rPr lang="pt-BR" sz="7200" dirty="0" err="1"/>
              <a:t>Dornbusch</a:t>
            </a:r>
            <a:r>
              <a:rPr lang="pt-BR" sz="7200" dirty="0"/>
              <a:t>: 2x1, bens comerciáveis (indústria) vs. bens domésticos (serviços</a:t>
            </a:r>
            <a:r>
              <a:rPr lang="pt-BR" sz="7200" dirty="0" smtClean="0"/>
              <a:t>), disputando </a:t>
            </a:r>
            <a:r>
              <a:rPr lang="pt-BR" sz="7200" dirty="0" err="1" smtClean="0"/>
              <a:t>mão-de-obra</a:t>
            </a:r>
            <a:r>
              <a:rPr lang="pt-BR" sz="7200" dirty="0" smtClean="0"/>
              <a:t>. Demanda como função do estoque de moeda. Commodities </a:t>
            </a:r>
            <a:r>
              <a:rPr lang="pt-BR" sz="7200" dirty="0"/>
              <a:t>tratadas como transferências externas (‘maná</a:t>
            </a:r>
            <a:r>
              <a:rPr lang="pt-BR" sz="7200" dirty="0" smtClean="0"/>
              <a:t>’) </a:t>
            </a:r>
            <a:r>
              <a:rPr lang="pt-BR" sz="7200" dirty="0"/>
              <a:t/>
            </a:r>
            <a:br>
              <a:rPr lang="pt-BR" sz="7200" dirty="0"/>
            </a:br>
            <a:endParaRPr lang="pt-BR" sz="7200" dirty="0"/>
          </a:p>
          <a:p>
            <a:pPr>
              <a:buNone/>
            </a:pPr>
            <a:r>
              <a:rPr lang="pt-BR" sz="7200" dirty="0"/>
              <a:t>(b) </a:t>
            </a:r>
            <a:r>
              <a:rPr lang="pt-BR" sz="7200" dirty="0" smtClean="0"/>
              <a:t>Modelo de crescimento: política </a:t>
            </a:r>
            <a:r>
              <a:rPr lang="pt-BR" sz="7200" dirty="0"/>
              <a:t>industrial ótima na presença de histerese, recursos naturais esgotáveis e fluxos voláteis de </a:t>
            </a:r>
            <a:r>
              <a:rPr lang="pt-BR" sz="7200" dirty="0" smtClean="0"/>
              <a:t>capitais</a:t>
            </a:r>
          </a:p>
          <a:p>
            <a:pPr>
              <a:buNone/>
            </a:pPr>
            <a:r>
              <a:rPr lang="pt-BR" sz="7200" dirty="0"/>
              <a:t> </a:t>
            </a:r>
          </a:p>
          <a:p>
            <a:pPr>
              <a:buNone/>
            </a:pPr>
            <a:r>
              <a:rPr lang="pt-BR" sz="7200" dirty="0"/>
              <a:t>(c) </a:t>
            </a:r>
            <a:r>
              <a:rPr lang="pt-BR" sz="7200" dirty="0" smtClean="0"/>
              <a:t>Modelo de crescimento a </a:t>
            </a:r>
            <a:r>
              <a:rPr lang="pt-BR" sz="7200" dirty="0"/>
              <a:t>avaliar: indústria como portadora de economias externas/efeitos de </a:t>
            </a:r>
            <a:r>
              <a:rPr lang="pt-BR" sz="7200" dirty="0" smtClean="0"/>
              <a:t>encadeamento/geradora de inovações (discurso </a:t>
            </a:r>
            <a:r>
              <a:rPr lang="pt-BR" sz="7200" dirty="0"/>
              <a:t>de Gene </a:t>
            </a:r>
            <a:r>
              <a:rPr lang="pt-BR" sz="7200" dirty="0" err="1" smtClean="0"/>
              <a:t>Sperling</a:t>
            </a:r>
            <a:r>
              <a:rPr lang="pt-BR" sz="7200" dirty="0" smtClean="0"/>
              <a:t>)</a:t>
            </a:r>
          </a:p>
          <a:p>
            <a:pPr>
              <a:buNone/>
            </a:pPr>
            <a:endParaRPr lang="pt-BR" sz="7200" dirty="0" smtClean="0"/>
          </a:p>
          <a:p>
            <a:pPr>
              <a:buNone/>
            </a:pPr>
            <a:r>
              <a:rPr lang="pt-BR" sz="7200" dirty="0" smtClean="0"/>
              <a:t>[Palpite  sobre de onde vem a “preferência pela indústria” : bens comerciáveis (indústria) tem demanda infinitamente elástica (mundo), o que facilita obtenção de escala e induz busca de redução de custos. Bens domésticos tem demanda restrita (só em sua área geográfica), o que constrange a obtenção de escala e induz à busca de rendas de monopólio. Por isso, indústria seria mais “dinâmica” que serviços] </a:t>
            </a:r>
            <a:r>
              <a:rPr lang="pt-BR" sz="4500" dirty="0"/>
              <a:t/>
            </a:r>
            <a:br>
              <a:rPr lang="pt-BR" sz="4500" dirty="0"/>
            </a:br>
            <a:endParaRPr lang="pt-BR" sz="4500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3-A. Equações modelo monetário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Equilíbrio mercado bens domésticos:</a:t>
            </a:r>
          </a:p>
          <a:p>
            <a:pPr lvl="2"/>
            <a:r>
              <a:rPr lang="pt-BR" dirty="0" err="1" smtClean="0"/>
              <a:t>Yn</a:t>
            </a:r>
            <a:r>
              <a:rPr lang="pt-BR" dirty="0" smtClean="0"/>
              <a:t> (</a:t>
            </a:r>
            <a:r>
              <a:rPr lang="pt-BR" dirty="0" err="1" smtClean="0"/>
              <a:t>Pn</a:t>
            </a:r>
            <a:r>
              <a:rPr lang="pt-BR" dirty="0" smtClean="0"/>
              <a:t>/</a:t>
            </a:r>
            <a:r>
              <a:rPr lang="pt-BR" dirty="0" err="1" smtClean="0"/>
              <a:t>Pt</a:t>
            </a:r>
            <a:r>
              <a:rPr lang="pt-BR" dirty="0" smtClean="0"/>
              <a:t>) = </a:t>
            </a:r>
            <a:r>
              <a:rPr lang="pt-BR" dirty="0" err="1" smtClean="0"/>
              <a:t>k.V.</a:t>
            </a:r>
            <a:r>
              <a:rPr lang="pt-BR" dirty="0" smtClean="0"/>
              <a:t>H/</a:t>
            </a:r>
            <a:r>
              <a:rPr lang="pt-BR" dirty="0" err="1" smtClean="0"/>
              <a:t>Pn</a:t>
            </a:r>
            <a:endParaRPr lang="pt-BR" dirty="0" smtClean="0"/>
          </a:p>
          <a:p>
            <a:r>
              <a:rPr lang="pt-BR" dirty="0" smtClean="0"/>
              <a:t>Equilíbrio mercado bens comerciáveis:</a:t>
            </a:r>
          </a:p>
          <a:p>
            <a:pPr lvl="2"/>
            <a:r>
              <a:rPr lang="pt-BR" dirty="0" err="1" smtClean="0"/>
              <a:t>Yt</a:t>
            </a:r>
            <a:r>
              <a:rPr lang="pt-BR" dirty="0" smtClean="0"/>
              <a:t>(</a:t>
            </a:r>
            <a:r>
              <a:rPr lang="pt-BR" dirty="0" err="1" smtClean="0"/>
              <a:t>Pt</a:t>
            </a:r>
            <a:r>
              <a:rPr lang="pt-BR" dirty="0" smtClean="0"/>
              <a:t>/</a:t>
            </a:r>
            <a:r>
              <a:rPr lang="pt-BR" dirty="0" err="1" smtClean="0"/>
              <a:t>Pn</a:t>
            </a:r>
            <a:r>
              <a:rPr lang="pt-BR" dirty="0" smtClean="0"/>
              <a:t>) + Z = (1-k)V.H/Pt</a:t>
            </a:r>
          </a:p>
          <a:p>
            <a:r>
              <a:rPr lang="pt-BR" dirty="0" smtClean="0"/>
              <a:t>Onde:</a:t>
            </a:r>
          </a:p>
          <a:p>
            <a:pPr lvl="2"/>
            <a:r>
              <a:rPr lang="pt-BR" dirty="0" smtClean="0"/>
              <a:t>Z = maná</a:t>
            </a:r>
          </a:p>
          <a:p>
            <a:pPr lvl="2"/>
            <a:r>
              <a:rPr lang="pt-BR" dirty="0" smtClean="0"/>
              <a:t>H = R + C</a:t>
            </a:r>
          </a:p>
          <a:p>
            <a:pPr lvl="2"/>
            <a:r>
              <a:rPr lang="pt-BR" dirty="0" err="1" smtClean="0"/>
              <a:t>Pt</a:t>
            </a:r>
            <a:r>
              <a:rPr lang="pt-BR" dirty="0" smtClean="0"/>
              <a:t> = </a:t>
            </a:r>
            <a:r>
              <a:rPr lang="pt-BR" dirty="0" err="1" smtClean="0"/>
              <a:t>E.Pt</a:t>
            </a:r>
            <a:r>
              <a:rPr lang="pt-BR" dirty="0" smtClean="0"/>
              <a:t>*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3-A: Efeito de um chuva de maná</a:t>
            </a:r>
            <a:r>
              <a:rPr lang="pt-BR" dirty="0"/>
              <a:t> </a:t>
            </a:r>
            <a:r>
              <a:rPr lang="pt-BR" dirty="0" smtClean="0"/>
              <a:t>(∆Z&gt;0 →∆</a:t>
            </a:r>
            <a:r>
              <a:rPr lang="pt-BR" dirty="0" err="1" smtClean="0"/>
              <a:t>Yt</a:t>
            </a:r>
            <a:r>
              <a:rPr lang="pt-BR" dirty="0" smtClean="0"/>
              <a:t>&lt;0)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83568" y="1700808"/>
          <a:ext cx="7776863" cy="4320480"/>
        </p:xfrm>
        <a:graphic>
          <a:graphicData uri="http://schemas.openxmlformats.org/presentationml/2006/ole">
            <p:oleObj spid="_x0000_s1026" name="Documento" r:id="rId3" imgW="5388429" imgH="2692213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4. Políticas industriais a considerar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(</a:t>
            </a:r>
            <a:r>
              <a:rPr lang="pt-BR" dirty="0"/>
              <a:t>a) Horizontais: </a:t>
            </a:r>
          </a:p>
          <a:p>
            <a:pPr lvl="0"/>
            <a:r>
              <a:rPr lang="pt-BR" dirty="0"/>
              <a:t>alternativas de reforma tributária </a:t>
            </a:r>
          </a:p>
          <a:p>
            <a:pPr lvl="0"/>
            <a:r>
              <a:rPr lang="pt-BR" dirty="0"/>
              <a:t>alternativas de provisão de infraestrutura (especialmente logística)</a:t>
            </a:r>
          </a:p>
          <a:p>
            <a:pPr>
              <a:buNone/>
            </a:pPr>
            <a:r>
              <a:rPr lang="pt-BR" dirty="0"/>
              <a:t> </a:t>
            </a:r>
          </a:p>
          <a:p>
            <a:pPr>
              <a:buNone/>
            </a:pPr>
            <a:r>
              <a:rPr lang="pt-BR" dirty="0"/>
              <a:t>(b) Verticais: </a:t>
            </a:r>
          </a:p>
          <a:p>
            <a:pPr lvl="0"/>
            <a:r>
              <a:rPr lang="pt-BR" dirty="0"/>
              <a:t>"escolha condicional dos vencedores" à </a:t>
            </a:r>
            <a:r>
              <a:rPr lang="pt-BR" dirty="0" err="1"/>
              <a:t>la</a:t>
            </a:r>
            <a:r>
              <a:rPr lang="pt-BR" dirty="0"/>
              <a:t> Coréia do Sul (condicional a desempenho exportador) </a:t>
            </a:r>
          </a:p>
          <a:p>
            <a:pPr lvl="0"/>
            <a:r>
              <a:rPr lang="pt-BR" dirty="0"/>
              <a:t>proteção do mercado </a:t>
            </a:r>
            <a:r>
              <a:rPr lang="pt-BR" dirty="0" smtClean="0"/>
              <a:t>doméstico </a:t>
            </a:r>
            <a:r>
              <a:rPr lang="pt-BR" dirty="0"/>
              <a:t>para alcançar maturidade e/ou economias de escala </a:t>
            </a:r>
          </a:p>
          <a:p>
            <a:pPr lvl="0"/>
            <a:r>
              <a:rPr lang="pt-BR" dirty="0"/>
              <a:t>promoção da especialização intraindustrial (‘descoberta’ das vantagens comparativas à </a:t>
            </a:r>
            <a:r>
              <a:rPr lang="pt-BR" dirty="0" err="1"/>
              <a:t>la</a:t>
            </a:r>
            <a:r>
              <a:rPr lang="pt-BR" dirty="0"/>
              <a:t> </a:t>
            </a:r>
            <a:r>
              <a:rPr lang="pt-BR" dirty="0" err="1" smtClean="0"/>
              <a:t>Hausmann-Rodrik</a:t>
            </a:r>
            <a:r>
              <a:rPr lang="pt-BR" dirty="0" smtClean="0"/>
              <a:t>; de onde vêm as indústrias brasileiras competitivas e inovadoras)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5. Políticas industriais a evitar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dirty="0" smtClean="0"/>
              <a:t>requisito </a:t>
            </a:r>
            <a:r>
              <a:rPr lang="pt-BR" dirty="0"/>
              <a:t>de conteúdo nacional</a:t>
            </a:r>
          </a:p>
          <a:p>
            <a:pPr lvl="0"/>
            <a:r>
              <a:rPr lang="pt-BR" dirty="0"/>
              <a:t>preferências para compras governamentais (“</a:t>
            </a:r>
            <a:r>
              <a:rPr lang="pt-BR" dirty="0" err="1"/>
              <a:t>buy</a:t>
            </a:r>
            <a:r>
              <a:rPr lang="pt-BR" dirty="0"/>
              <a:t> </a:t>
            </a:r>
            <a:r>
              <a:rPr lang="pt-BR" dirty="0" err="1"/>
              <a:t>Brazilian</a:t>
            </a:r>
            <a:r>
              <a:rPr lang="pt-BR" dirty="0"/>
              <a:t> </a:t>
            </a:r>
            <a:r>
              <a:rPr lang="pt-BR" dirty="0" err="1"/>
              <a:t>act</a:t>
            </a:r>
            <a:r>
              <a:rPr lang="pt-BR" dirty="0"/>
              <a:t>”)</a:t>
            </a:r>
          </a:p>
          <a:p>
            <a:pPr lvl="0"/>
            <a:r>
              <a:rPr lang="pt-BR" dirty="0"/>
              <a:t>fusões empresariais patrocinadas pelo BNDES</a:t>
            </a:r>
          </a:p>
          <a:p>
            <a:pPr lvl="0"/>
            <a:r>
              <a:rPr lang="pt-BR" dirty="0"/>
              <a:t>participação do </a:t>
            </a:r>
            <a:r>
              <a:rPr lang="pt-BR" dirty="0" err="1"/>
              <a:t>Bndespar</a:t>
            </a:r>
            <a:r>
              <a:rPr lang="pt-BR" dirty="0"/>
              <a:t> e dos fundos de pensão estatais no capital de empresas industriais</a:t>
            </a:r>
          </a:p>
          <a:p>
            <a:pPr lvl="0"/>
            <a:r>
              <a:rPr lang="pt-BR" dirty="0"/>
              <a:t>proteção tarifaria diferenciada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212</Words>
  <Application>Microsoft Office PowerPoint</Application>
  <PresentationFormat>Apresentação na tela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0" baseType="lpstr">
      <vt:lpstr>Tema do Office</vt:lpstr>
      <vt:lpstr>Documento do Microsoft Office Word</vt:lpstr>
      <vt:lpstr>DESINDUSTRIALIZAÇÃO QUE FAZER? Esquema de Agenda para Debate   Edmar Bacha CdG, 13/04/2012</vt:lpstr>
      <vt:lpstr>1. Evidência empírica</vt:lpstr>
      <vt:lpstr>2. Macroavaliações</vt:lpstr>
      <vt:lpstr>3. Sugestões de modelagem</vt:lpstr>
      <vt:lpstr>3-A. Equações modelo monetário </vt:lpstr>
      <vt:lpstr>3-A: Efeito de um chuva de maná (∆Z&gt;0 →∆Yt&lt;0)</vt:lpstr>
      <vt:lpstr>4. Políticas industriais a considerar</vt:lpstr>
      <vt:lpstr>5. Políticas industriais a evitar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DESINDUSTRIALIZAÇÃO?  QUE FAZER? Esquema de Agenda para Debate   Edmar Bacha CdG, 13/04/2012</dc:title>
  <dc:creator>Edmar</dc:creator>
  <cp:lastModifiedBy>Edmar</cp:lastModifiedBy>
  <cp:revision>12</cp:revision>
  <dcterms:created xsi:type="dcterms:W3CDTF">2012-04-12T22:10:45Z</dcterms:created>
  <dcterms:modified xsi:type="dcterms:W3CDTF">2012-04-13T00:33:52Z</dcterms:modified>
</cp:coreProperties>
</file>