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785" r:id="rId2"/>
    <p:sldId id="786" r:id="rId3"/>
    <p:sldId id="787" r:id="rId4"/>
    <p:sldId id="788" r:id="rId5"/>
    <p:sldId id="789" r:id="rId6"/>
    <p:sldId id="790" r:id="rId7"/>
    <p:sldId id="791" r:id="rId8"/>
    <p:sldId id="525" r:id="rId9"/>
    <p:sldId id="741" r:id="rId10"/>
    <p:sldId id="754" r:id="rId11"/>
    <p:sldId id="792" r:id="rId12"/>
    <p:sldId id="793" r:id="rId13"/>
    <p:sldId id="794" r:id="rId14"/>
    <p:sldId id="795" r:id="rId15"/>
    <p:sldId id="796" r:id="rId16"/>
    <p:sldId id="798" r:id="rId17"/>
    <p:sldId id="797" r:id="rId18"/>
    <p:sldId id="759" r:id="rId19"/>
    <p:sldId id="761" r:id="rId20"/>
    <p:sldId id="762" r:id="rId21"/>
    <p:sldId id="763" r:id="rId22"/>
    <p:sldId id="764" r:id="rId23"/>
    <p:sldId id="765" r:id="rId24"/>
    <p:sldId id="766" r:id="rId25"/>
    <p:sldId id="767" r:id="rId26"/>
    <p:sldId id="768" r:id="rId27"/>
    <p:sldId id="769" r:id="rId28"/>
    <p:sldId id="784" r:id="rId29"/>
    <p:sldId id="770" r:id="rId30"/>
    <p:sldId id="772" r:id="rId31"/>
    <p:sldId id="774" r:id="rId32"/>
    <p:sldId id="753" r:id="rId33"/>
    <p:sldId id="748" r:id="rId34"/>
    <p:sldId id="752" r:id="rId35"/>
    <p:sldId id="783" r:id="rId36"/>
  </p:sldIdLst>
  <p:sldSz cx="9144000" cy="6858000" type="screen4x3"/>
  <p:notesSz cx="6623050" cy="981075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FF0000"/>
    <a:srgbClr val="CCECFF"/>
    <a:srgbClr val="CC3300"/>
    <a:srgbClr val="006666"/>
    <a:srgbClr val="990000"/>
    <a:srgbClr val="FF431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5" autoAdjust="0"/>
  </p:normalViewPr>
  <p:slideViewPr>
    <p:cSldViewPr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3853B-A9E8-46CF-A274-148BC3BF853A}" type="doc">
      <dgm:prSet loTypeId="urn:microsoft.com/office/officeart/2005/8/layout/hList7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8047C60-61FA-4416-ACEA-729F393CFEEB}">
      <dgm:prSet/>
      <dgm:spPr/>
      <dgm:t>
        <a:bodyPr/>
        <a:lstStyle/>
        <a:p>
          <a:pPr rtl="0"/>
          <a:r>
            <a:rPr lang="pt-BR" b="1" smtClean="0"/>
            <a:t>1947 – 1989 SISTEMA DE CONTAS NACIONAIS CONSOLIDADO </a:t>
          </a:r>
          <a:endParaRPr lang="pt-BR"/>
        </a:p>
      </dgm:t>
    </dgm:pt>
    <dgm:pt modelId="{456807B8-3AB5-4FF9-A879-89DF06E54A40}" type="parTrans" cxnId="{D0C7CAC2-4BB8-4E01-9ADA-BCCBE609B8BB}">
      <dgm:prSet/>
      <dgm:spPr/>
      <dgm:t>
        <a:bodyPr/>
        <a:lstStyle/>
        <a:p>
          <a:endParaRPr lang="pt-BR"/>
        </a:p>
      </dgm:t>
    </dgm:pt>
    <dgm:pt modelId="{621581BC-33A8-4239-9585-4BE6E87D6ED8}" type="sibTrans" cxnId="{D0C7CAC2-4BB8-4E01-9ADA-BCCBE609B8BB}">
      <dgm:prSet/>
      <dgm:spPr/>
      <dgm:t>
        <a:bodyPr/>
        <a:lstStyle/>
        <a:p>
          <a:endParaRPr lang="pt-BR"/>
        </a:p>
      </dgm:t>
    </dgm:pt>
    <dgm:pt modelId="{09A42905-2E72-46CD-978E-DCACB947A412}">
      <dgm:prSet/>
      <dgm:spPr/>
      <dgm:t>
        <a:bodyPr/>
        <a:lstStyle/>
        <a:p>
          <a:pPr rtl="0"/>
          <a:r>
            <a:rPr lang="pt-BR" b="1" smtClean="0"/>
            <a:t>1997 - “NOVO SISTEMA DE CONTAS NACIONAIS” (1990 – 2004)</a:t>
          </a:r>
          <a:endParaRPr lang="pt-BR"/>
        </a:p>
      </dgm:t>
    </dgm:pt>
    <dgm:pt modelId="{5D89E8A9-84F7-4A39-B940-AAFDBFA1D4A0}" type="parTrans" cxnId="{F01157B7-C17C-4CED-B747-62A7717D7CDA}">
      <dgm:prSet/>
      <dgm:spPr/>
      <dgm:t>
        <a:bodyPr/>
        <a:lstStyle/>
        <a:p>
          <a:endParaRPr lang="pt-BR"/>
        </a:p>
      </dgm:t>
    </dgm:pt>
    <dgm:pt modelId="{6A939B07-28DA-46C5-89EB-83562AFC7FD3}" type="sibTrans" cxnId="{F01157B7-C17C-4CED-B747-62A7717D7CDA}">
      <dgm:prSet/>
      <dgm:spPr/>
      <dgm:t>
        <a:bodyPr/>
        <a:lstStyle/>
        <a:p>
          <a:endParaRPr lang="pt-BR"/>
        </a:p>
      </dgm:t>
    </dgm:pt>
    <dgm:pt modelId="{50D030E0-669E-42DC-9C36-77B741F7BC95}">
      <dgm:prSet/>
      <dgm:spPr/>
      <dgm:t>
        <a:bodyPr/>
        <a:lstStyle/>
        <a:p>
          <a:pPr rtl="0"/>
          <a:r>
            <a:rPr lang="pt-BR" b="1" smtClean="0"/>
            <a:t>2007 - SISTEMA DE CONTAS NACIONAIS REFERÊNCIA  2000 (1995 – 2009)</a:t>
          </a:r>
          <a:endParaRPr lang="pt-BR"/>
        </a:p>
      </dgm:t>
    </dgm:pt>
    <dgm:pt modelId="{A7E96FE3-57C8-4F3F-B5B8-C8DF4BBBF3C7}" type="parTrans" cxnId="{9DD0C79F-551D-465F-98FC-19051F80C51E}">
      <dgm:prSet/>
      <dgm:spPr/>
      <dgm:t>
        <a:bodyPr/>
        <a:lstStyle/>
        <a:p>
          <a:endParaRPr lang="pt-BR"/>
        </a:p>
      </dgm:t>
    </dgm:pt>
    <dgm:pt modelId="{DAA2CF10-5572-4B1B-8A5F-25E571F50E7F}" type="sibTrans" cxnId="{9DD0C79F-551D-465F-98FC-19051F80C51E}">
      <dgm:prSet/>
      <dgm:spPr/>
      <dgm:t>
        <a:bodyPr/>
        <a:lstStyle/>
        <a:p>
          <a:endParaRPr lang="pt-BR"/>
        </a:p>
      </dgm:t>
    </dgm:pt>
    <dgm:pt modelId="{0BC253E7-4CB6-4A0F-AC0C-2B53BD77096F}">
      <dgm:prSet/>
      <dgm:spPr/>
      <dgm:t>
        <a:bodyPr/>
        <a:lstStyle/>
        <a:p>
          <a:pPr rtl="0"/>
          <a:r>
            <a:rPr lang="pt-BR" b="1" dirty="0" smtClean="0"/>
            <a:t>2014/5 - SISTEMA DE CONTAS NACIONAIS REFERÊNCIA  2010</a:t>
          </a:r>
          <a:endParaRPr lang="pt-BR" dirty="0"/>
        </a:p>
      </dgm:t>
    </dgm:pt>
    <dgm:pt modelId="{720EC856-0B82-458B-9B7F-737DCE26DABE}" type="parTrans" cxnId="{97E29FDC-09AC-4B44-8031-07AF8D47DF25}">
      <dgm:prSet/>
      <dgm:spPr/>
      <dgm:t>
        <a:bodyPr/>
        <a:lstStyle/>
        <a:p>
          <a:endParaRPr lang="pt-BR"/>
        </a:p>
      </dgm:t>
    </dgm:pt>
    <dgm:pt modelId="{F8024E27-DBCA-43E7-A164-471CCE9CF655}" type="sibTrans" cxnId="{97E29FDC-09AC-4B44-8031-07AF8D47DF25}">
      <dgm:prSet/>
      <dgm:spPr/>
      <dgm:t>
        <a:bodyPr/>
        <a:lstStyle/>
        <a:p>
          <a:endParaRPr lang="pt-BR"/>
        </a:p>
      </dgm:t>
    </dgm:pt>
    <dgm:pt modelId="{5EB7F9C6-1EB0-48F3-9A68-C1C9C8E0410C}" type="pres">
      <dgm:prSet presAssocID="{D643853B-A9E8-46CF-A274-148BC3BF85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1D7F595-FEF4-4E9F-A1DC-E882C35DF587}" type="pres">
      <dgm:prSet presAssocID="{D643853B-A9E8-46CF-A274-148BC3BF853A}" presName="fgShape" presStyleLbl="fgShp" presStyleIdx="0" presStyleCnt="1"/>
      <dgm:spPr>
        <a:prstGeom prst="rightArrow">
          <a:avLst/>
        </a:prstGeom>
      </dgm:spPr>
    </dgm:pt>
    <dgm:pt modelId="{140FF0B4-5675-45A2-BA67-D0F1E1F1470D}" type="pres">
      <dgm:prSet presAssocID="{D643853B-A9E8-46CF-A274-148BC3BF853A}" presName="linComp" presStyleCnt="0"/>
      <dgm:spPr/>
    </dgm:pt>
    <dgm:pt modelId="{819884DA-6C7B-48C6-8DA8-24470E65F64A}" type="pres">
      <dgm:prSet presAssocID="{C8047C60-61FA-4416-ACEA-729F393CFEEB}" presName="compNode" presStyleCnt="0"/>
      <dgm:spPr/>
    </dgm:pt>
    <dgm:pt modelId="{87E50A7B-EAFA-4E09-A8C4-E2D4A1BFCDAA}" type="pres">
      <dgm:prSet presAssocID="{C8047C60-61FA-4416-ACEA-729F393CFEEB}" presName="bkgdShape" presStyleLbl="node1" presStyleIdx="0" presStyleCnt="4"/>
      <dgm:spPr/>
      <dgm:t>
        <a:bodyPr/>
        <a:lstStyle/>
        <a:p>
          <a:endParaRPr lang="pt-BR"/>
        </a:p>
      </dgm:t>
    </dgm:pt>
    <dgm:pt modelId="{0289E588-FEC0-45A3-8397-B2C4F98ECD29}" type="pres">
      <dgm:prSet presAssocID="{C8047C60-61FA-4416-ACEA-729F393CFEE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83E7A2-8EE5-48F6-BC0B-39A12EC18EBE}" type="pres">
      <dgm:prSet presAssocID="{C8047C60-61FA-4416-ACEA-729F393CFEEB}" presName="invisiNode" presStyleLbl="node1" presStyleIdx="0" presStyleCnt="4"/>
      <dgm:spPr/>
    </dgm:pt>
    <dgm:pt modelId="{3447CFF9-9FD8-4DB9-B062-8FF0A116553B}" type="pres">
      <dgm:prSet presAssocID="{C8047C60-61FA-4416-ACEA-729F393CFEEB}" presName="imagNode" presStyleLbl="fgImgPlace1" presStyleIdx="0" presStyleCnt="4" custScaleX="31930" custScaleY="26038" custLinFactNeighborX="-1471" custLinFactNeighborY="2533"/>
      <dgm:spPr/>
    </dgm:pt>
    <dgm:pt modelId="{BB3F4B4F-5A78-4B68-8035-38E2EEB0469F}" type="pres">
      <dgm:prSet presAssocID="{621581BC-33A8-4239-9585-4BE6E87D6ED8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CE2BEBC-4479-4FBD-A94B-8028894220BE}" type="pres">
      <dgm:prSet presAssocID="{09A42905-2E72-46CD-978E-DCACB947A412}" presName="compNode" presStyleCnt="0"/>
      <dgm:spPr/>
    </dgm:pt>
    <dgm:pt modelId="{D45B1714-E88E-4596-8E88-AEC3BDCC69EC}" type="pres">
      <dgm:prSet presAssocID="{09A42905-2E72-46CD-978E-DCACB947A412}" presName="bkgdShape" presStyleLbl="node1" presStyleIdx="1" presStyleCnt="4"/>
      <dgm:spPr/>
      <dgm:t>
        <a:bodyPr/>
        <a:lstStyle/>
        <a:p>
          <a:endParaRPr lang="pt-BR"/>
        </a:p>
      </dgm:t>
    </dgm:pt>
    <dgm:pt modelId="{E49788FF-3D0F-4184-B82F-764A3EB8B682}" type="pres">
      <dgm:prSet presAssocID="{09A42905-2E72-46CD-978E-DCACB947A412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679F46-9A88-40F6-9E3C-28515772F297}" type="pres">
      <dgm:prSet presAssocID="{09A42905-2E72-46CD-978E-DCACB947A412}" presName="invisiNode" presStyleLbl="node1" presStyleIdx="1" presStyleCnt="4"/>
      <dgm:spPr/>
    </dgm:pt>
    <dgm:pt modelId="{6833D966-707D-487C-BDA8-D525557B8740}" type="pres">
      <dgm:prSet presAssocID="{09A42905-2E72-46CD-978E-DCACB947A412}" presName="imagNode" presStyleLbl="fgImgPlace1" presStyleIdx="1" presStyleCnt="4" custScaleX="56224" custScaleY="62062"/>
      <dgm:spPr/>
    </dgm:pt>
    <dgm:pt modelId="{61EF7B78-2828-4343-822C-5C0A1605E574}" type="pres">
      <dgm:prSet presAssocID="{6A939B07-28DA-46C5-89EB-83562AFC7FD3}" presName="sibTrans" presStyleLbl="sibTrans2D1" presStyleIdx="0" presStyleCnt="0"/>
      <dgm:spPr/>
      <dgm:t>
        <a:bodyPr/>
        <a:lstStyle/>
        <a:p>
          <a:endParaRPr lang="pt-BR"/>
        </a:p>
      </dgm:t>
    </dgm:pt>
    <dgm:pt modelId="{31F706C3-9931-4404-A7A4-7671596F4BC2}" type="pres">
      <dgm:prSet presAssocID="{50D030E0-669E-42DC-9C36-77B741F7BC95}" presName="compNode" presStyleCnt="0"/>
      <dgm:spPr/>
    </dgm:pt>
    <dgm:pt modelId="{D5DF98C5-CFD8-4651-9DB3-CF93ABF4EE72}" type="pres">
      <dgm:prSet presAssocID="{50D030E0-669E-42DC-9C36-77B741F7BC95}" presName="bkgdShape" presStyleLbl="node1" presStyleIdx="2" presStyleCnt="4"/>
      <dgm:spPr/>
      <dgm:t>
        <a:bodyPr/>
        <a:lstStyle/>
        <a:p>
          <a:endParaRPr lang="pt-BR"/>
        </a:p>
      </dgm:t>
    </dgm:pt>
    <dgm:pt modelId="{D04BBDC3-7E40-4C32-B90D-CE281443EA2B}" type="pres">
      <dgm:prSet presAssocID="{50D030E0-669E-42DC-9C36-77B741F7BC95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DF9978-D69A-4BEB-9DD5-AE6267B6471D}" type="pres">
      <dgm:prSet presAssocID="{50D030E0-669E-42DC-9C36-77B741F7BC95}" presName="invisiNode" presStyleLbl="node1" presStyleIdx="2" presStyleCnt="4"/>
      <dgm:spPr/>
    </dgm:pt>
    <dgm:pt modelId="{F4C698E5-FC68-4073-824E-644C5A56CF21}" type="pres">
      <dgm:prSet presAssocID="{50D030E0-669E-42DC-9C36-77B741F7BC95}" presName="imagNode" presStyleLbl="fgImgPlace1" presStyleIdx="2" presStyleCnt="4" custScaleX="83460" custScaleY="78498"/>
      <dgm:spPr/>
    </dgm:pt>
    <dgm:pt modelId="{CF7D6030-F2BA-41FF-8DE4-CFE035EC9D15}" type="pres">
      <dgm:prSet presAssocID="{DAA2CF10-5572-4B1B-8A5F-25E571F50E7F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E557847-9B62-4E98-A6D8-011C2DE486D1}" type="pres">
      <dgm:prSet presAssocID="{0BC253E7-4CB6-4A0F-AC0C-2B53BD77096F}" presName="compNode" presStyleCnt="0"/>
      <dgm:spPr/>
    </dgm:pt>
    <dgm:pt modelId="{0C677508-C999-4723-9D11-29CB7350FAFB}" type="pres">
      <dgm:prSet presAssocID="{0BC253E7-4CB6-4A0F-AC0C-2B53BD77096F}" presName="bkgdShape" presStyleLbl="node1" presStyleIdx="3" presStyleCnt="4"/>
      <dgm:spPr/>
      <dgm:t>
        <a:bodyPr/>
        <a:lstStyle/>
        <a:p>
          <a:endParaRPr lang="pt-BR"/>
        </a:p>
      </dgm:t>
    </dgm:pt>
    <dgm:pt modelId="{7B7CB230-291A-4434-BCF2-96145A85CC5D}" type="pres">
      <dgm:prSet presAssocID="{0BC253E7-4CB6-4A0F-AC0C-2B53BD77096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C6C739-28E7-4DF0-8DF1-2A90D29C929B}" type="pres">
      <dgm:prSet presAssocID="{0BC253E7-4CB6-4A0F-AC0C-2B53BD77096F}" presName="invisiNode" presStyleLbl="node1" presStyleIdx="3" presStyleCnt="4"/>
      <dgm:spPr/>
    </dgm:pt>
    <dgm:pt modelId="{CDA3DC9C-9215-429D-BFF3-D190A8BA8C33}" type="pres">
      <dgm:prSet presAssocID="{0BC253E7-4CB6-4A0F-AC0C-2B53BD77096F}" presName="imagNode" presStyleLbl="fgImgPlace1" presStyleIdx="3" presStyleCnt="4" custScaleX="102478" custScaleY="119588"/>
      <dgm:spPr/>
    </dgm:pt>
  </dgm:ptLst>
  <dgm:cxnLst>
    <dgm:cxn modelId="{773253BD-C093-46F6-8605-2EA5C8987DB4}" type="presOf" srcId="{6A939B07-28DA-46C5-89EB-83562AFC7FD3}" destId="{61EF7B78-2828-4343-822C-5C0A1605E574}" srcOrd="0" destOrd="0" presId="urn:microsoft.com/office/officeart/2005/8/layout/hList7"/>
    <dgm:cxn modelId="{19E42D9B-BFBA-402D-A273-E249FCBFEC97}" type="presOf" srcId="{50D030E0-669E-42DC-9C36-77B741F7BC95}" destId="{D5DF98C5-CFD8-4651-9DB3-CF93ABF4EE72}" srcOrd="0" destOrd="0" presId="urn:microsoft.com/office/officeart/2005/8/layout/hList7"/>
    <dgm:cxn modelId="{218DF0B8-FD5B-460E-9FA4-D5F7AA4892DE}" type="presOf" srcId="{621581BC-33A8-4239-9585-4BE6E87D6ED8}" destId="{BB3F4B4F-5A78-4B68-8035-38E2EEB0469F}" srcOrd="0" destOrd="0" presId="urn:microsoft.com/office/officeart/2005/8/layout/hList7"/>
    <dgm:cxn modelId="{B463FD87-E51D-48A1-B9D7-B9B7B58AF1E4}" type="presOf" srcId="{D643853B-A9E8-46CF-A274-148BC3BF853A}" destId="{5EB7F9C6-1EB0-48F3-9A68-C1C9C8E0410C}" srcOrd="0" destOrd="0" presId="urn:microsoft.com/office/officeart/2005/8/layout/hList7"/>
    <dgm:cxn modelId="{F01157B7-C17C-4CED-B747-62A7717D7CDA}" srcId="{D643853B-A9E8-46CF-A274-148BC3BF853A}" destId="{09A42905-2E72-46CD-978E-DCACB947A412}" srcOrd="1" destOrd="0" parTransId="{5D89E8A9-84F7-4A39-B940-AAFDBFA1D4A0}" sibTransId="{6A939B07-28DA-46C5-89EB-83562AFC7FD3}"/>
    <dgm:cxn modelId="{B8BFBB13-92D8-4002-95F1-900F328C0499}" type="presOf" srcId="{0BC253E7-4CB6-4A0F-AC0C-2B53BD77096F}" destId="{0C677508-C999-4723-9D11-29CB7350FAFB}" srcOrd="0" destOrd="0" presId="urn:microsoft.com/office/officeart/2005/8/layout/hList7"/>
    <dgm:cxn modelId="{D5C1C609-7189-439A-9579-60158BE2DCD7}" type="presOf" srcId="{50D030E0-669E-42DC-9C36-77B741F7BC95}" destId="{D04BBDC3-7E40-4C32-B90D-CE281443EA2B}" srcOrd="1" destOrd="0" presId="urn:microsoft.com/office/officeart/2005/8/layout/hList7"/>
    <dgm:cxn modelId="{A5289081-E1B2-47B8-883B-16B42D748A70}" type="presOf" srcId="{C8047C60-61FA-4416-ACEA-729F393CFEEB}" destId="{0289E588-FEC0-45A3-8397-B2C4F98ECD29}" srcOrd="1" destOrd="0" presId="urn:microsoft.com/office/officeart/2005/8/layout/hList7"/>
    <dgm:cxn modelId="{298A873E-5947-47C4-8036-AC9FDA2CFA71}" type="presOf" srcId="{C8047C60-61FA-4416-ACEA-729F393CFEEB}" destId="{87E50A7B-EAFA-4E09-A8C4-E2D4A1BFCDAA}" srcOrd="0" destOrd="0" presId="urn:microsoft.com/office/officeart/2005/8/layout/hList7"/>
    <dgm:cxn modelId="{4F892B90-41F5-422F-81E2-E317494A9349}" type="presOf" srcId="{DAA2CF10-5572-4B1B-8A5F-25E571F50E7F}" destId="{CF7D6030-F2BA-41FF-8DE4-CFE035EC9D15}" srcOrd="0" destOrd="0" presId="urn:microsoft.com/office/officeart/2005/8/layout/hList7"/>
    <dgm:cxn modelId="{D0A35B38-2E8D-4E1F-9B0F-F9FAA6EF25D6}" type="presOf" srcId="{09A42905-2E72-46CD-978E-DCACB947A412}" destId="{E49788FF-3D0F-4184-B82F-764A3EB8B682}" srcOrd="1" destOrd="0" presId="urn:microsoft.com/office/officeart/2005/8/layout/hList7"/>
    <dgm:cxn modelId="{9DD0C79F-551D-465F-98FC-19051F80C51E}" srcId="{D643853B-A9E8-46CF-A274-148BC3BF853A}" destId="{50D030E0-669E-42DC-9C36-77B741F7BC95}" srcOrd="2" destOrd="0" parTransId="{A7E96FE3-57C8-4F3F-B5B8-C8DF4BBBF3C7}" sibTransId="{DAA2CF10-5572-4B1B-8A5F-25E571F50E7F}"/>
    <dgm:cxn modelId="{E20F5534-6B18-4D61-9E56-603691F5F81B}" type="presOf" srcId="{0BC253E7-4CB6-4A0F-AC0C-2B53BD77096F}" destId="{7B7CB230-291A-4434-BCF2-96145A85CC5D}" srcOrd="1" destOrd="0" presId="urn:microsoft.com/office/officeart/2005/8/layout/hList7"/>
    <dgm:cxn modelId="{97E29FDC-09AC-4B44-8031-07AF8D47DF25}" srcId="{D643853B-A9E8-46CF-A274-148BC3BF853A}" destId="{0BC253E7-4CB6-4A0F-AC0C-2B53BD77096F}" srcOrd="3" destOrd="0" parTransId="{720EC856-0B82-458B-9B7F-737DCE26DABE}" sibTransId="{F8024E27-DBCA-43E7-A164-471CCE9CF655}"/>
    <dgm:cxn modelId="{02A8FFC2-19AF-4989-A2C4-8E4C0850C766}" type="presOf" srcId="{09A42905-2E72-46CD-978E-DCACB947A412}" destId="{D45B1714-E88E-4596-8E88-AEC3BDCC69EC}" srcOrd="0" destOrd="0" presId="urn:microsoft.com/office/officeart/2005/8/layout/hList7"/>
    <dgm:cxn modelId="{D0C7CAC2-4BB8-4E01-9ADA-BCCBE609B8BB}" srcId="{D643853B-A9E8-46CF-A274-148BC3BF853A}" destId="{C8047C60-61FA-4416-ACEA-729F393CFEEB}" srcOrd="0" destOrd="0" parTransId="{456807B8-3AB5-4FF9-A879-89DF06E54A40}" sibTransId="{621581BC-33A8-4239-9585-4BE6E87D6ED8}"/>
    <dgm:cxn modelId="{D4EDE080-84AD-4915-8956-B2B6A868FFA1}" type="presParOf" srcId="{5EB7F9C6-1EB0-48F3-9A68-C1C9C8E0410C}" destId="{11D7F595-FEF4-4E9F-A1DC-E882C35DF587}" srcOrd="0" destOrd="0" presId="urn:microsoft.com/office/officeart/2005/8/layout/hList7"/>
    <dgm:cxn modelId="{9F37F0D9-0925-4F46-B053-4756D72AD75C}" type="presParOf" srcId="{5EB7F9C6-1EB0-48F3-9A68-C1C9C8E0410C}" destId="{140FF0B4-5675-45A2-BA67-D0F1E1F1470D}" srcOrd="1" destOrd="0" presId="urn:microsoft.com/office/officeart/2005/8/layout/hList7"/>
    <dgm:cxn modelId="{7C8DE327-1456-4016-A98B-3F5CF7CFD45C}" type="presParOf" srcId="{140FF0B4-5675-45A2-BA67-D0F1E1F1470D}" destId="{819884DA-6C7B-48C6-8DA8-24470E65F64A}" srcOrd="0" destOrd="0" presId="urn:microsoft.com/office/officeart/2005/8/layout/hList7"/>
    <dgm:cxn modelId="{709D7441-E0FF-4F17-831D-A791817FE6FA}" type="presParOf" srcId="{819884DA-6C7B-48C6-8DA8-24470E65F64A}" destId="{87E50A7B-EAFA-4E09-A8C4-E2D4A1BFCDAA}" srcOrd="0" destOrd="0" presId="urn:microsoft.com/office/officeart/2005/8/layout/hList7"/>
    <dgm:cxn modelId="{2B1F327D-B096-40CF-9D92-6A286AC84CC8}" type="presParOf" srcId="{819884DA-6C7B-48C6-8DA8-24470E65F64A}" destId="{0289E588-FEC0-45A3-8397-B2C4F98ECD29}" srcOrd="1" destOrd="0" presId="urn:microsoft.com/office/officeart/2005/8/layout/hList7"/>
    <dgm:cxn modelId="{75A28BA3-163E-4930-8844-EE378EB224EB}" type="presParOf" srcId="{819884DA-6C7B-48C6-8DA8-24470E65F64A}" destId="{B783E7A2-8EE5-48F6-BC0B-39A12EC18EBE}" srcOrd="2" destOrd="0" presId="urn:microsoft.com/office/officeart/2005/8/layout/hList7"/>
    <dgm:cxn modelId="{D6BC3413-ED94-41FA-9820-E5B997AA0E2B}" type="presParOf" srcId="{819884DA-6C7B-48C6-8DA8-24470E65F64A}" destId="{3447CFF9-9FD8-4DB9-B062-8FF0A116553B}" srcOrd="3" destOrd="0" presId="urn:microsoft.com/office/officeart/2005/8/layout/hList7"/>
    <dgm:cxn modelId="{80ECB2AB-C462-4CC8-91EB-295A127E9FDC}" type="presParOf" srcId="{140FF0B4-5675-45A2-BA67-D0F1E1F1470D}" destId="{BB3F4B4F-5A78-4B68-8035-38E2EEB0469F}" srcOrd="1" destOrd="0" presId="urn:microsoft.com/office/officeart/2005/8/layout/hList7"/>
    <dgm:cxn modelId="{32153385-2D50-43FA-ABE1-1D8FFE571983}" type="presParOf" srcId="{140FF0B4-5675-45A2-BA67-D0F1E1F1470D}" destId="{8CE2BEBC-4479-4FBD-A94B-8028894220BE}" srcOrd="2" destOrd="0" presId="urn:microsoft.com/office/officeart/2005/8/layout/hList7"/>
    <dgm:cxn modelId="{15153F4D-B59C-48ED-93E9-7D5A33A3CA6C}" type="presParOf" srcId="{8CE2BEBC-4479-4FBD-A94B-8028894220BE}" destId="{D45B1714-E88E-4596-8E88-AEC3BDCC69EC}" srcOrd="0" destOrd="0" presId="urn:microsoft.com/office/officeart/2005/8/layout/hList7"/>
    <dgm:cxn modelId="{5370936C-CE1C-4F8F-8B91-225080E5A943}" type="presParOf" srcId="{8CE2BEBC-4479-4FBD-A94B-8028894220BE}" destId="{E49788FF-3D0F-4184-B82F-764A3EB8B682}" srcOrd="1" destOrd="0" presId="urn:microsoft.com/office/officeart/2005/8/layout/hList7"/>
    <dgm:cxn modelId="{1F4904AD-7EB7-4F16-B4B3-F33695735730}" type="presParOf" srcId="{8CE2BEBC-4479-4FBD-A94B-8028894220BE}" destId="{67679F46-9A88-40F6-9E3C-28515772F297}" srcOrd="2" destOrd="0" presId="urn:microsoft.com/office/officeart/2005/8/layout/hList7"/>
    <dgm:cxn modelId="{850855A7-8EF6-4308-92A9-6123A8ED1869}" type="presParOf" srcId="{8CE2BEBC-4479-4FBD-A94B-8028894220BE}" destId="{6833D966-707D-487C-BDA8-D525557B8740}" srcOrd="3" destOrd="0" presId="urn:microsoft.com/office/officeart/2005/8/layout/hList7"/>
    <dgm:cxn modelId="{89939B6B-E29A-4CE3-BC34-DCB5CFE09574}" type="presParOf" srcId="{140FF0B4-5675-45A2-BA67-D0F1E1F1470D}" destId="{61EF7B78-2828-4343-822C-5C0A1605E574}" srcOrd="3" destOrd="0" presId="urn:microsoft.com/office/officeart/2005/8/layout/hList7"/>
    <dgm:cxn modelId="{31797504-3554-493D-9EE7-CD582769FA5F}" type="presParOf" srcId="{140FF0B4-5675-45A2-BA67-D0F1E1F1470D}" destId="{31F706C3-9931-4404-A7A4-7671596F4BC2}" srcOrd="4" destOrd="0" presId="urn:microsoft.com/office/officeart/2005/8/layout/hList7"/>
    <dgm:cxn modelId="{F0103479-0700-493F-9DD0-BC7AB690DCB9}" type="presParOf" srcId="{31F706C3-9931-4404-A7A4-7671596F4BC2}" destId="{D5DF98C5-CFD8-4651-9DB3-CF93ABF4EE72}" srcOrd="0" destOrd="0" presId="urn:microsoft.com/office/officeart/2005/8/layout/hList7"/>
    <dgm:cxn modelId="{195FAAB5-E5FC-450F-B840-9EEC13591D56}" type="presParOf" srcId="{31F706C3-9931-4404-A7A4-7671596F4BC2}" destId="{D04BBDC3-7E40-4C32-B90D-CE281443EA2B}" srcOrd="1" destOrd="0" presId="urn:microsoft.com/office/officeart/2005/8/layout/hList7"/>
    <dgm:cxn modelId="{C873DB2F-E5B8-4C00-9007-ADA126BCF66F}" type="presParOf" srcId="{31F706C3-9931-4404-A7A4-7671596F4BC2}" destId="{3EDF9978-D69A-4BEB-9DD5-AE6267B6471D}" srcOrd="2" destOrd="0" presId="urn:microsoft.com/office/officeart/2005/8/layout/hList7"/>
    <dgm:cxn modelId="{65F9E0EF-BA80-4E64-BCD8-CA121AC90ADC}" type="presParOf" srcId="{31F706C3-9931-4404-A7A4-7671596F4BC2}" destId="{F4C698E5-FC68-4073-824E-644C5A56CF21}" srcOrd="3" destOrd="0" presId="urn:microsoft.com/office/officeart/2005/8/layout/hList7"/>
    <dgm:cxn modelId="{99F5136E-D54C-4E54-B3E7-FD1A99C130A5}" type="presParOf" srcId="{140FF0B4-5675-45A2-BA67-D0F1E1F1470D}" destId="{CF7D6030-F2BA-41FF-8DE4-CFE035EC9D15}" srcOrd="5" destOrd="0" presId="urn:microsoft.com/office/officeart/2005/8/layout/hList7"/>
    <dgm:cxn modelId="{8C82F34B-76E8-4723-9007-B75B5D630204}" type="presParOf" srcId="{140FF0B4-5675-45A2-BA67-D0F1E1F1470D}" destId="{8E557847-9B62-4E98-A6D8-011C2DE486D1}" srcOrd="6" destOrd="0" presId="urn:microsoft.com/office/officeart/2005/8/layout/hList7"/>
    <dgm:cxn modelId="{1197EAA2-8E2C-4CC0-9831-502CBC0F7CDF}" type="presParOf" srcId="{8E557847-9B62-4E98-A6D8-011C2DE486D1}" destId="{0C677508-C999-4723-9D11-29CB7350FAFB}" srcOrd="0" destOrd="0" presId="urn:microsoft.com/office/officeart/2005/8/layout/hList7"/>
    <dgm:cxn modelId="{667D0F28-8371-4C8E-8B04-912AF36203CA}" type="presParOf" srcId="{8E557847-9B62-4E98-A6D8-011C2DE486D1}" destId="{7B7CB230-291A-4434-BCF2-96145A85CC5D}" srcOrd="1" destOrd="0" presId="urn:microsoft.com/office/officeart/2005/8/layout/hList7"/>
    <dgm:cxn modelId="{950AE80E-391D-407E-8B44-BDC49E3627B2}" type="presParOf" srcId="{8E557847-9B62-4E98-A6D8-011C2DE486D1}" destId="{A2C6C739-28E7-4DF0-8DF1-2A90D29C929B}" srcOrd="2" destOrd="0" presId="urn:microsoft.com/office/officeart/2005/8/layout/hList7"/>
    <dgm:cxn modelId="{CB0EA2AF-7B89-4926-B3E1-5F6D3808883D}" type="presParOf" srcId="{8E557847-9B62-4E98-A6D8-011C2DE486D1}" destId="{CDA3DC9C-9215-429D-BFF3-D190A8BA8C3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50A7B-EAFA-4E09-A8C4-E2D4A1BFCDAA}">
      <dsp:nvSpPr>
        <dsp:cNvPr id="0" name=""/>
        <dsp:cNvSpPr/>
      </dsp:nvSpPr>
      <dsp:spPr>
        <a:xfrm>
          <a:off x="1846" y="0"/>
          <a:ext cx="1935536" cy="5262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/>
            <a:t>1947 – 1989 SISTEMA DE CONTAS NACIONAIS CONSOLIDADO </a:t>
          </a:r>
          <a:endParaRPr lang="pt-BR" sz="1500" kern="1200"/>
        </a:p>
      </dsp:txBody>
      <dsp:txXfrm>
        <a:off x="1846" y="2105024"/>
        <a:ext cx="1935536" cy="2105024"/>
      </dsp:txXfrm>
    </dsp:sp>
    <dsp:sp modelId="{3447CFF9-9FD8-4DB9-B062-8FF0A116553B}">
      <dsp:nvSpPr>
        <dsp:cNvPr id="0" name=""/>
        <dsp:cNvSpPr/>
      </dsp:nvSpPr>
      <dsp:spPr>
        <a:xfrm>
          <a:off x="664060" y="1008210"/>
          <a:ext cx="559551" cy="45629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5B1714-E88E-4596-8E88-AEC3BDCC69EC}">
      <dsp:nvSpPr>
        <dsp:cNvPr id="0" name=""/>
        <dsp:cNvSpPr/>
      </dsp:nvSpPr>
      <dsp:spPr>
        <a:xfrm>
          <a:off x="1995449" y="0"/>
          <a:ext cx="1935536" cy="5262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/>
            <a:t>1997 - “NOVO SISTEMA DE CONTAS NACIONAIS” (1990 – 2004)</a:t>
          </a:r>
          <a:endParaRPr lang="pt-BR" sz="1500" kern="1200"/>
        </a:p>
      </dsp:txBody>
      <dsp:txXfrm>
        <a:off x="1995449" y="2105024"/>
        <a:ext cx="1935536" cy="2105024"/>
      </dsp:txXfrm>
    </dsp:sp>
    <dsp:sp modelId="{6833D966-707D-487C-BDA8-D525557B8740}">
      <dsp:nvSpPr>
        <dsp:cNvPr id="0" name=""/>
        <dsp:cNvSpPr/>
      </dsp:nvSpPr>
      <dsp:spPr>
        <a:xfrm>
          <a:off x="2470573" y="648172"/>
          <a:ext cx="985288" cy="10875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5DF98C5-CFD8-4651-9DB3-CF93ABF4EE72}">
      <dsp:nvSpPr>
        <dsp:cNvPr id="0" name=""/>
        <dsp:cNvSpPr/>
      </dsp:nvSpPr>
      <dsp:spPr>
        <a:xfrm>
          <a:off x="3989051" y="0"/>
          <a:ext cx="1935536" cy="5262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/>
            <a:t>2007 - SISTEMA DE CONTAS NACIONAIS REFERÊNCIA  2000 (1995 – 2009)</a:t>
          </a:r>
          <a:endParaRPr lang="pt-BR" sz="1500" kern="1200"/>
        </a:p>
      </dsp:txBody>
      <dsp:txXfrm>
        <a:off x="3989051" y="2105024"/>
        <a:ext cx="1935536" cy="2105024"/>
      </dsp:txXfrm>
    </dsp:sp>
    <dsp:sp modelId="{F4C698E5-FC68-4073-824E-644C5A56CF21}">
      <dsp:nvSpPr>
        <dsp:cNvPr id="0" name=""/>
        <dsp:cNvSpPr/>
      </dsp:nvSpPr>
      <dsp:spPr>
        <a:xfrm>
          <a:off x="4225529" y="504157"/>
          <a:ext cx="1462580" cy="13756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677508-C999-4723-9D11-29CB7350FAFB}">
      <dsp:nvSpPr>
        <dsp:cNvPr id="0" name=""/>
        <dsp:cNvSpPr/>
      </dsp:nvSpPr>
      <dsp:spPr>
        <a:xfrm>
          <a:off x="5982654" y="0"/>
          <a:ext cx="1935536" cy="5262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2014/5 - SISTEMA DE CONTAS NACIONAIS REFERÊNCIA  2010</a:t>
          </a:r>
          <a:endParaRPr lang="pt-BR" sz="1500" kern="1200" dirty="0"/>
        </a:p>
      </dsp:txBody>
      <dsp:txXfrm>
        <a:off x="5982654" y="2105024"/>
        <a:ext cx="1935536" cy="2105024"/>
      </dsp:txXfrm>
    </dsp:sp>
    <dsp:sp modelId="{CDA3DC9C-9215-429D-BFF3-D190A8BA8C33}">
      <dsp:nvSpPr>
        <dsp:cNvPr id="0" name=""/>
        <dsp:cNvSpPr/>
      </dsp:nvSpPr>
      <dsp:spPr>
        <a:xfrm>
          <a:off x="6052492" y="144120"/>
          <a:ext cx="1795858" cy="20956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D7F595-FEF4-4E9F-A1DC-E882C35DF587}">
      <dsp:nvSpPr>
        <dsp:cNvPr id="0" name=""/>
        <dsp:cNvSpPr/>
      </dsp:nvSpPr>
      <dsp:spPr>
        <a:xfrm>
          <a:off x="316801" y="4210049"/>
          <a:ext cx="7286434" cy="789384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28BE95-A95C-4D5B-817E-A9A7CB8049C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12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38188"/>
            <a:ext cx="4900612" cy="36750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1BC217-45B0-41C1-B952-2C9363E50C9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371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163DA-26CC-3D4D-B1E8-305704C73B90}" type="slidenum">
              <a:rPr lang="pt-BR"/>
              <a:pPr/>
              <a:t>3</a:t>
            </a:fld>
            <a:endParaRPr lang="pt-BR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35013"/>
            <a:ext cx="4906962" cy="367982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660900"/>
            <a:ext cx="5299075" cy="4414838"/>
          </a:xfrm>
        </p:spPr>
        <p:txBody>
          <a:bodyPr lIns="92338" tIns="46169" rIns="92338" bIns="46169" anchor="t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098EA-5741-8A4A-ADF1-BE7DF57A612C}" type="slidenum">
              <a:rPr lang="pt-BR"/>
              <a:pPr/>
              <a:t>4</a:t>
            </a:fld>
            <a:endParaRPr lang="pt-BR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35013"/>
            <a:ext cx="4906962" cy="367982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660900"/>
            <a:ext cx="5299075" cy="4414838"/>
          </a:xfrm>
        </p:spPr>
        <p:txBody>
          <a:bodyPr lIns="92338" tIns="46169" rIns="92338" bIns="46169" anchor="t"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532FA636-BF2D-405A-A416-2CD6A6E3D356}" type="slidenum">
              <a:rPr lang="pt-BR" sz="1200" smtClean="0"/>
              <a:pPr/>
              <a:t>9</a:t>
            </a:fld>
            <a:endParaRPr lang="pt-BR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C217-45B0-41C1-B952-2C9363E50C9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27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C217-45B0-41C1-B952-2C9363E50C9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27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D1E6FE59-52B3-4342-ADA6-F3794B534D24}" type="slidenum">
              <a:rPr lang="pt-BR" sz="1200" smtClean="0"/>
              <a:pPr/>
              <a:t>19</a:t>
            </a:fld>
            <a:endParaRPr lang="pt-BR" sz="1200" smtClean="0"/>
          </a:p>
        </p:txBody>
      </p:sp>
      <p:sp>
        <p:nvSpPr>
          <p:cNvPr id="4198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35013"/>
            <a:ext cx="4903787" cy="3679825"/>
          </a:xfrm>
          <a:solidFill>
            <a:srgbClr val="FFFFFF"/>
          </a:solidFill>
          <a:ln/>
        </p:spPr>
      </p:sp>
      <p:sp>
        <p:nvSpPr>
          <p:cNvPr id="4198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882650" y="4660900"/>
            <a:ext cx="4856163" cy="4416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C217-45B0-41C1-B952-2C9363E50C92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982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C217-45B0-41C1-B952-2C9363E50C92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41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67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59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10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18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613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99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93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45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85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221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09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0935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027" name="Picture 10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15"/>
          <a:stretch>
            <a:fillRect/>
          </a:stretch>
        </p:blipFill>
        <p:spPr bwMode="auto">
          <a:xfrm>
            <a:off x="7761288" y="125413"/>
            <a:ext cx="118586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28"/>
          <p:cNvSpPr>
            <a:spLocks noChangeArrowheads="1"/>
          </p:cNvSpPr>
          <p:nvPr/>
        </p:nvSpPr>
        <p:spPr bwMode="auto">
          <a:xfrm>
            <a:off x="0" y="490538"/>
            <a:ext cx="9144000" cy="42862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720" cy="2496"/>
            </a:xfrm>
            <a:prstGeom prst="rect">
              <a:avLst/>
            </a:prstGeom>
            <a:solidFill>
              <a:srgbClr val="0935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2496"/>
              <a:ext cx="720" cy="1824"/>
            </a:xfrm>
            <a:prstGeom prst="rect">
              <a:avLst/>
            </a:prstGeom>
            <a:solidFill>
              <a:srgbClr val="6E81A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271" name="Picture 7" descr="IBGEc60.jpg                                                    00000010Macintosh HD                   ABA78158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36"/>
              <a:ext cx="1956" cy="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0" y="2448"/>
              <a:ext cx="5760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102242" y="2412176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3200" b="1" dirty="0" smtClean="0"/>
              <a:t>SCN Brasil - Referência </a:t>
            </a:r>
            <a:r>
              <a:rPr lang="pt-BR" sz="3200" b="1" dirty="0"/>
              <a:t>2010</a:t>
            </a: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1436191" y="4941168"/>
            <a:ext cx="688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pt-BR" sz="2000" b="1" dirty="0" smtClean="0"/>
              <a:t>Rio de Janeiro, 26 </a:t>
            </a:r>
            <a:r>
              <a:rPr lang="pt-BR" sz="2000" b="1" dirty="0"/>
              <a:t>de </a:t>
            </a:r>
            <a:r>
              <a:rPr lang="pt-BR" sz="2000" b="1" dirty="0" smtClean="0"/>
              <a:t>Setembro </a:t>
            </a:r>
            <a:r>
              <a:rPr lang="pt-BR" sz="2000" b="1" dirty="0"/>
              <a:t>de </a:t>
            </a:r>
            <a:r>
              <a:rPr lang="pt-BR" sz="2000" b="1" dirty="0" smtClean="0"/>
              <a:t>2014</a:t>
            </a:r>
            <a:endParaRPr lang="pt-BR" sz="2000" dirty="0" smtClean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51920" y="5478323"/>
            <a:ext cx="47525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sz="2000" b="1" dirty="0" smtClean="0">
                <a:solidFill>
                  <a:schemeClr val="tx1"/>
                </a:solidFill>
              </a:rPr>
              <a:t>Coordenação </a:t>
            </a:r>
            <a:r>
              <a:rPr lang="pt-BR" sz="2000" b="1" dirty="0">
                <a:solidFill>
                  <a:schemeClr val="tx1"/>
                </a:solidFill>
              </a:rPr>
              <a:t>de Contas Nacionais</a:t>
            </a:r>
          </a:p>
          <a:p>
            <a:pPr algn="l"/>
            <a:r>
              <a:rPr lang="pt-BR" sz="2000" b="1" dirty="0">
                <a:solidFill>
                  <a:schemeClr val="tx1"/>
                </a:solidFill>
              </a:rPr>
              <a:t>IBGE</a:t>
            </a:r>
          </a:p>
        </p:txBody>
      </p:sp>
    </p:spTree>
    <p:extLst>
      <p:ext uri="{BB962C8B-B14F-4D97-AF65-F5344CB8AC3E}">
        <p14:creationId xmlns:p14="http://schemas.microsoft.com/office/powerpoint/2010/main" val="3464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1"/>
          <p:cNvSpPr txBox="1">
            <a:spLocks noChangeArrowheads="1"/>
          </p:cNvSpPr>
          <p:nvPr/>
        </p:nvSpPr>
        <p:spPr bwMode="auto">
          <a:xfrm>
            <a:off x="971550" y="44450"/>
            <a:ext cx="748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/>
              <a:t>Mudanças de base no SCN BRASIL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30267496"/>
              </p:ext>
            </p:extLst>
          </p:nvPr>
        </p:nvGraphicFramePr>
        <p:xfrm>
          <a:off x="900113" y="836613"/>
          <a:ext cx="7920037" cy="526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486400" y="3789040"/>
            <a:ext cx="3046040" cy="158492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195736" y="4005808"/>
            <a:ext cx="2438400" cy="12954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  <p:sp>
        <p:nvSpPr>
          <p:cNvPr id="689154" name="Text Box 1026"/>
          <p:cNvSpPr txBox="1">
            <a:spLocks noChangeArrowheads="1"/>
          </p:cNvSpPr>
          <p:nvPr/>
        </p:nvSpPr>
        <p:spPr bwMode="auto">
          <a:xfrm>
            <a:off x="533400" y="980728"/>
            <a:ext cx="8610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 dirty="0">
                <a:solidFill>
                  <a:schemeClr val="tx1"/>
                </a:solidFill>
                <a:latin typeface="Comic Sans MS" pitchFamily="66" charset="0"/>
              </a:rPr>
              <a:t>SISTEMA de CONTAS NACIONAIS</a:t>
            </a:r>
          </a:p>
          <a:p>
            <a:pPr>
              <a:spcBef>
                <a:spcPct val="50000"/>
              </a:spcBef>
            </a:pPr>
            <a:r>
              <a:rPr lang="pt-BR" sz="2400" b="1" dirty="0">
                <a:solidFill>
                  <a:schemeClr val="tx1"/>
                </a:solidFill>
                <a:latin typeface="Comic Sans MS" pitchFamily="66" charset="0"/>
              </a:rPr>
              <a:t> Onde fica ?</a:t>
            </a:r>
          </a:p>
        </p:txBody>
      </p:sp>
      <p:sp>
        <p:nvSpPr>
          <p:cNvPr id="689155" name="Text Box 1027"/>
          <p:cNvSpPr txBox="1">
            <a:spLocks noChangeArrowheads="1"/>
          </p:cNvSpPr>
          <p:nvPr/>
        </p:nvSpPr>
        <p:spPr bwMode="auto">
          <a:xfrm>
            <a:off x="762000" y="234888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 dirty="0">
                <a:solidFill>
                  <a:schemeClr val="tx1"/>
                </a:solidFill>
                <a:latin typeface="Comic Sans MS" pitchFamily="66" charset="0"/>
              </a:rPr>
              <a:t>ESTATÍSTICAS MACROECONÔMICAS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689157" name="AutoShape 5"/>
          <p:cNvSpPr>
            <a:spLocks noChangeArrowheads="1"/>
          </p:cNvSpPr>
          <p:nvPr/>
        </p:nvSpPr>
        <p:spPr bwMode="auto">
          <a:xfrm>
            <a:off x="1752600" y="4653880"/>
            <a:ext cx="2438400" cy="12954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89160" name="AutoShape 8"/>
          <p:cNvSpPr>
            <a:spLocks noChangeArrowheads="1"/>
          </p:cNvSpPr>
          <p:nvPr/>
        </p:nvSpPr>
        <p:spPr bwMode="auto">
          <a:xfrm>
            <a:off x="5334000" y="4724400"/>
            <a:ext cx="3352800" cy="1872952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89161" name="Text Box 9"/>
          <p:cNvSpPr txBox="1">
            <a:spLocks noChangeArrowheads="1"/>
          </p:cNvSpPr>
          <p:nvPr/>
        </p:nvSpPr>
        <p:spPr bwMode="auto">
          <a:xfrm>
            <a:off x="5638800" y="5105400"/>
            <a:ext cx="260560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 smtClean="0"/>
              <a:t>Pesquisas</a:t>
            </a:r>
          </a:p>
          <a:p>
            <a:pPr>
              <a:spcBef>
                <a:spcPct val="50000"/>
              </a:spcBef>
            </a:pPr>
            <a:r>
              <a:rPr lang="pt-BR" dirty="0" smtClean="0"/>
              <a:t>Estatísticas etc. </a:t>
            </a:r>
            <a:endParaRPr lang="pt-BR" dirty="0"/>
          </a:p>
        </p:txBody>
      </p:sp>
      <p:sp>
        <p:nvSpPr>
          <p:cNvPr id="689162" name="Line 10"/>
          <p:cNvSpPr>
            <a:spLocks noChangeShapeType="1"/>
          </p:cNvSpPr>
          <p:nvPr/>
        </p:nvSpPr>
        <p:spPr bwMode="auto">
          <a:xfrm>
            <a:off x="4191000" y="4876800"/>
            <a:ext cx="1143000" cy="609600"/>
          </a:xfrm>
          <a:prstGeom prst="line">
            <a:avLst/>
          </a:prstGeom>
          <a:ln>
            <a:headEnd type="triangle" w="med" len="med"/>
            <a:tailEnd type="triangl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689158" name="Text Box 6"/>
          <p:cNvSpPr txBox="1">
            <a:spLocks noChangeArrowheads="1"/>
          </p:cNvSpPr>
          <p:nvPr/>
        </p:nvSpPr>
        <p:spPr bwMode="auto">
          <a:xfrm>
            <a:off x="1905000" y="4838923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dirty="0"/>
              <a:t>Sistemas Macro</a:t>
            </a:r>
            <a:endParaRPr lang="pt-BR" dirty="0"/>
          </a:p>
        </p:txBody>
      </p:sp>
      <p:cxnSp>
        <p:nvCxnSpPr>
          <p:cNvPr id="3" name="Conector reto 2"/>
          <p:cNvCxnSpPr/>
          <p:nvPr/>
        </p:nvCxnSpPr>
        <p:spPr bwMode="auto">
          <a:xfrm flipV="1">
            <a:off x="1752600" y="4077072"/>
            <a:ext cx="443136" cy="64732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onector reto 4"/>
          <p:cNvCxnSpPr/>
          <p:nvPr/>
        </p:nvCxnSpPr>
        <p:spPr bwMode="auto">
          <a:xfrm flipV="1">
            <a:off x="4191000" y="4077072"/>
            <a:ext cx="443136" cy="64732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CaixaDeTexto 5"/>
          <p:cNvSpPr txBox="1"/>
          <p:nvPr/>
        </p:nvSpPr>
        <p:spPr>
          <a:xfrm>
            <a:off x="2483768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Regional</a:t>
            </a:r>
            <a:endParaRPr lang="pt-BR" b="1" dirty="0">
              <a:solidFill>
                <a:srgbClr val="C00000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 bwMode="auto">
          <a:xfrm flipV="1">
            <a:off x="5334000" y="3933056"/>
            <a:ext cx="152400" cy="90586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ector reto 10"/>
          <p:cNvCxnSpPr/>
          <p:nvPr/>
        </p:nvCxnSpPr>
        <p:spPr bwMode="auto">
          <a:xfrm flipH="1" flipV="1">
            <a:off x="8532440" y="3861048"/>
            <a:ext cx="154360" cy="977875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CaixaDeTexto 20"/>
          <p:cNvSpPr txBox="1"/>
          <p:nvPr/>
        </p:nvSpPr>
        <p:spPr>
          <a:xfrm>
            <a:off x="6012160" y="42930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rgbClr val="C00000"/>
                </a:solidFill>
              </a:rPr>
              <a:t>Regional</a:t>
            </a:r>
            <a:endParaRPr lang="pt-BR" b="1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403648" y="6453336"/>
            <a:ext cx="7632848" cy="7200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1043608" y="59492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Tempo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187624" y="4077072"/>
            <a:ext cx="648072" cy="158417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32946A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7887608"/>
      </p:ext>
    </p:extLst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14400" y="44624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dirty="0"/>
              <a:t>Organização Internacional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66800" y="2743200"/>
            <a:ext cx="2133600" cy="16129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Contas Nacionais</a:t>
            </a: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SNA 2008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76056" y="1268760"/>
            <a:ext cx="357944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Balanço de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Pagamentos</a:t>
            </a:r>
          </a:p>
          <a:p>
            <a:pPr>
              <a:spcBef>
                <a:spcPct val="50000"/>
              </a:spcBef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BoP6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5399088"/>
            <a:ext cx="281940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Finanças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Públicas</a:t>
            </a:r>
          </a:p>
          <a:p>
            <a:pPr>
              <a:spcBef>
                <a:spcPct val="50000"/>
              </a:spcBef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GFS 2014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48064" y="3861048"/>
            <a:ext cx="3429000" cy="97155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Estatísticas Monetárias e Fiscais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8200" y="1268760"/>
            <a:ext cx="3517776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 dirty="0">
                <a:solidFill>
                  <a:schemeClr val="bg1">
                    <a:lumMod val="95000"/>
                  </a:schemeClr>
                </a:solidFill>
              </a:rPr>
              <a:t>ISIIC Rev. </a:t>
            </a:r>
            <a:r>
              <a:rPr lang="pt-BR" sz="2400" b="1" dirty="0" smtClean="0">
                <a:solidFill>
                  <a:schemeClr val="bg1">
                    <a:lumMod val="95000"/>
                  </a:schemeClr>
                </a:solidFill>
              </a:rPr>
              <a:t>04/CNAE 2.0</a:t>
            </a:r>
            <a:endParaRPr lang="pt-B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857936" y="5615253"/>
            <a:ext cx="373380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Índices</a:t>
            </a:r>
          </a:p>
        </p:txBody>
      </p:sp>
      <p:sp>
        <p:nvSpPr>
          <p:cNvPr id="650249" name="Text Box 9"/>
          <p:cNvSpPr txBox="1">
            <a:spLocks noChangeArrowheads="1"/>
          </p:cNvSpPr>
          <p:nvPr/>
        </p:nvSpPr>
        <p:spPr bwMode="auto">
          <a:xfrm>
            <a:off x="2209800" y="198884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/>
              <a:t>IBGE</a:t>
            </a:r>
          </a:p>
        </p:txBody>
      </p:sp>
      <p:sp>
        <p:nvSpPr>
          <p:cNvPr id="650250" name="Text Box 10"/>
          <p:cNvSpPr txBox="1">
            <a:spLocks noChangeArrowheads="1"/>
          </p:cNvSpPr>
          <p:nvPr/>
        </p:nvSpPr>
        <p:spPr bwMode="auto">
          <a:xfrm>
            <a:off x="1981200" y="4876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STN</a:t>
            </a:r>
          </a:p>
        </p:txBody>
      </p:sp>
      <p:sp>
        <p:nvSpPr>
          <p:cNvPr id="650251" name="Text Box 11"/>
          <p:cNvSpPr txBox="1">
            <a:spLocks noChangeArrowheads="1"/>
          </p:cNvSpPr>
          <p:nvPr/>
        </p:nvSpPr>
        <p:spPr bwMode="auto">
          <a:xfrm>
            <a:off x="5220072" y="2348880"/>
            <a:ext cx="3009528" cy="15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dirty="0"/>
              <a:t>Banco Central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pt-BR" dirty="0" smtClean="0"/>
              <a:t>SRF</a:t>
            </a:r>
            <a:endParaRPr lang="pt-BR" dirty="0"/>
          </a:p>
        </p:txBody>
      </p:sp>
      <p:sp>
        <p:nvSpPr>
          <p:cNvPr id="650252" name="Text Box 12"/>
          <p:cNvSpPr txBox="1">
            <a:spLocks noChangeArrowheads="1"/>
          </p:cNvSpPr>
          <p:nvPr/>
        </p:nvSpPr>
        <p:spPr bwMode="auto">
          <a:xfrm>
            <a:off x="6516216" y="6110288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IBGE</a:t>
            </a:r>
          </a:p>
        </p:txBody>
      </p:sp>
    </p:spTree>
    <p:extLst>
      <p:ext uri="{BB962C8B-B14F-4D97-AF65-F5344CB8AC3E}">
        <p14:creationId xmlns:p14="http://schemas.microsoft.com/office/powerpoint/2010/main" val="2542728290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/>
          </p:cNvSpPr>
          <p:nvPr/>
        </p:nvSpPr>
        <p:spPr bwMode="auto">
          <a:xfrm>
            <a:off x="2743200" y="8382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1" name="Text Box 1027"/>
          <p:cNvSpPr txBox="1">
            <a:spLocks noChangeArrowheads="1"/>
          </p:cNvSpPr>
          <p:nvPr/>
        </p:nvSpPr>
        <p:spPr bwMode="auto">
          <a:xfrm>
            <a:off x="2971800" y="990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PRODUÇÃO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2743200" y="23622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Rectangle 1030"/>
          <p:cNvSpPr>
            <a:spLocks noChangeArrowheads="1"/>
          </p:cNvSpPr>
          <p:nvPr/>
        </p:nvSpPr>
        <p:spPr bwMode="auto">
          <a:xfrm>
            <a:off x="762000" y="3810000"/>
            <a:ext cx="1600200" cy="297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4" name="Rectangle 1031"/>
          <p:cNvSpPr>
            <a:spLocks noChangeArrowheads="1"/>
          </p:cNvSpPr>
          <p:nvPr/>
        </p:nvSpPr>
        <p:spPr bwMode="auto">
          <a:xfrm>
            <a:off x="2743200" y="56388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5" name="Rectangle 1032"/>
          <p:cNvSpPr>
            <a:spLocks noChangeArrowheads="1"/>
          </p:cNvSpPr>
          <p:nvPr/>
        </p:nvSpPr>
        <p:spPr bwMode="auto">
          <a:xfrm>
            <a:off x="2743200" y="41148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6" name="Rectangle 1033"/>
          <p:cNvSpPr>
            <a:spLocks noChangeArrowheads="1"/>
          </p:cNvSpPr>
          <p:nvPr/>
        </p:nvSpPr>
        <p:spPr bwMode="auto">
          <a:xfrm>
            <a:off x="5334000" y="3733800"/>
            <a:ext cx="1600200" cy="297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7" name="Rectangle 1034"/>
          <p:cNvSpPr>
            <a:spLocks noChangeArrowheads="1"/>
          </p:cNvSpPr>
          <p:nvPr/>
        </p:nvSpPr>
        <p:spPr bwMode="auto">
          <a:xfrm>
            <a:off x="7315200" y="3733800"/>
            <a:ext cx="1600200" cy="2971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8" name="Text Box 1035"/>
          <p:cNvSpPr txBox="1">
            <a:spLocks noChangeArrowheads="1"/>
          </p:cNvSpPr>
          <p:nvPr/>
        </p:nvSpPr>
        <p:spPr bwMode="auto">
          <a:xfrm>
            <a:off x="2971800" y="2514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RENDA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9" name="Line 1036"/>
          <p:cNvSpPr>
            <a:spLocks noChangeShapeType="1"/>
          </p:cNvSpPr>
          <p:nvPr/>
        </p:nvSpPr>
        <p:spPr bwMode="auto">
          <a:xfrm>
            <a:off x="3810000" y="1600200"/>
            <a:ext cx="0" cy="6858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0" name="Line 1037"/>
          <p:cNvSpPr>
            <a:spLocks noChangeShapeType="1"/>
          </p:cNvSpPr>
          <p:nvPr/>
        </p:nvSpPr>
        <p:spPr bwMode="auto">
          <a:xfrm>
            <a:off x="3810000" y="3200400"/>
            <a:ext cx="0" cy="6858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1" name="Line 1038"/>
          <p:cNvSpPr>
            <a:spLocks noChangeShapeType="1"/>
          </p:cNvSpPr>
          <p:nvPr/>
        </p:nvSpPr>
        <p:spPr bwMode="auto">
          <a:xfrm>
            <a:off x="3810000" y="4876800"/>
            <a:ext cx="0" cy="6858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2" name="Line 1039"/>
          <p:cNvSpPr>
            <a:spLocks noChangeShapeType="1"/>
          </p:cNvSpPr>
          <p:nvPr/>
        </p:nvSpPr>
        <p:spPr bwMode="auto">
          <a:xfrm>
            <a:off x="2362200" y="4419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3" name="Line 1040"/>
          <p:cNvSpPr>
            <a:spLocks noChangeShapeType="1"/>
          </p:cNvSpPr>
          <p:nvPr/>
        </p:nvSpPr>
        <p:spPr bwMode="auto">
          <a:xfrm>
            <a:off x="2362200" y="5943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4" name="Line 1041"/>
          <p:cNvSpPr>
            <a:spLocks noChangeShapeType="1"/>
          </p:cNvSpPr>
          <p:nvPr/>
        </p:nvSpPr>
        <p:spPr bwMode="auto">
          <a:xfrm>
            <a:off x="4953000" y="5943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5" name="Line 1042"/>
          <p:cNvSpPr>
            <a:spLocks noChangeShapeType="1"/>
          </p:cNvSpPr>
          <p:nvPr/>
        </p:nvSpPr>
        <p:spPr bwMode="auto">
          <a:xfrm>
            <a:off x="4953000" y="4419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6" name="Line 1043"/>
          <p:cNvSpPr>
            <a:spLocks noChangeShapeType="1"/>
          </p:cNvSpPr>
          <p:nvPr/>
        </p:nvSpPr>
        <p:spPr bwMode="auto">
          <a:xfrm>
            <a:off x="6934200" y="5943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7" name="Line 1044"/>
          <p:cNvSpPr>
            <a:spLocks noChangeShapeType="1"/>
          </p:cNvSpPr>
          <p:nvPr/>
        </p:nvSpPr>
        <p:spPr bwMode="auto">
          <a:xfrm>
            <a:off x="6934200" y="4419600"/>
            <a:ext cx="3810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68" name="Text Box 1045"/>
          <p:cNvSpPr txBox="1">
            <a:spLocks noChangeArrowheads="1"/>
          </p:cNvSpPr>
          <p:nvPr/>
        </p:nvSpPr>
        <p:spPr bwMode="auto">
          <a:xfrm>
            <a:off x="838200" y="4419600"/>
            <a:ext cx="14478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PATRIMÔNIO DE ABERTURA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69" name="Text Box 1046"/>
          <p:cNvSpPr txBox="1">
            <a:spLocks noChangeArrowheads="1"/>
          </p:cNvSpPr>
          <p:nvPr/>
        </p:nvSpPr>
        <p:spPr bwMode="auto">
          <a:xfrm>
            <a:off x="7391400" y="4451350"/>
            <a:ext cx="16002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PATRIMÔNIO DE FECHAMENTO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0" name="Text Box 1047"/>
          <p:cNvSpPr txBox="1">
            <a:spLocks noChangeArrowheads="1"/>
          </p:cNvSpPr>
          <p:nvPr/>
        </p:nvSpPr>
        <p:spPr bwMode="auto">
          <a:xfrm>
            <a:off x="5410200" y="4573588"/>
            <a:ext cx="1447800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OUTROS FLUXOS</a:t>
            </a:r>
          </a:p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ECONÔMICOS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1" name="Text Box 1048"/>
          <p:cNvSpPr txBox="1">
            <a:spLocks noChangeArrowheads="1"/>
          </p:cNvSpPr>
          <p:nvPr/>
        </p:nvSpPr>
        <p:spPr bwMode="auto">
          <a:xfrm>
            <a:off x="2819400" y="4191000"/>
            <a:ext cx="20574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CAPITAL</a:t>
            </a:r>
          </a:p>
          <a:p>
            <a:pPr>
              <a:spcBef>
                <a:spcPct val="50000"/>
              </a:spcBef>
            </a:pPr>
            <a:r>
              <a:rPr lang="pt-BR" sz="1400" b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ativos não financeiros</a:t>
            </a:r>
            <a:endParaRPr lang="pt-BR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2" name="Text Box 1049"/>
          <p:cNvSpPr txBox="1">
            <a:spLocks noChangeArrowheads="1"/>
          </p:cNvSpPr>
          <p:nvPr/>
        </p:nvSpPr>
        <p:spPr bwMode="auto">
          <a:xfrm>
            <a:off x="2895600" y="5700713"/>
            <a:ext cx="205740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FINANCEIRA</a:t>
            </a:r>
          </a:p>
          <a:p>
            <a:pPr>
              <a:spcBef>
                <a:spcPct val="50000"/>
              </a:spcBef>
            </a:pPr>
            <a:r>
              <a:rPr lang="pt-BR" sz="1400" b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ativos  financeiros</a:t>
            </a:r>
            <a:endParaRPr lang="pt-BR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3" name="Text Box 1050"/>
          <p:cNvSpPr txBox="1">
            <a:spLocks noChangeArrowheads="1"/>
          </p:cNvSpPr>
          <p:nvPr/>
        </p:nvSpPr>
        <p:spPr bwMode="auto">
          <a:xfrm>
            <a:off x="3581400" y="17526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PIB</a:t>
            </a:r>
            <a:endParaRPr lang="pt-BR" sz="2400" b="1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4" name="Text Box 1051"/>
          <p:cNvSpPr txBox="1">
            <a:spLocks noChangeArrowheads="1"/>
          </p:cNvSpPr>
          <p:nvPr/>
        </p:nvSpPr>
        <p:spPr bwMode="auto">
          <a:xfrm>
            <a:off x="3581400" y="3140968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POUPANÇA</a:t>
            </a:r>
            <a:endParaRPr lang="pt-BR" sz="2400" b="1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5" name="Text Box 1052"/>
          <p:cNvSpPr txBox="1">
            <a:spLocks noChangeArrowheads="1"/>
          </p:cNvSpPr>
          <p:nvPr/>
        </p:nvSpPr>
        <p:spPr bwMode="auto">
          <a:xfrm>
            <a:off x="2590800" y="50292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200" b="1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CAPACIDADE/NECESSIDADE DE FINANCIAMENTO</a:t>
            </a:r>
            <a:endParaRPr lang="pt-BR" sz="240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76" name="CaixaDeTexto 1"/>
          <p:cNvSpPr txBox="1">
            <a:spLocks noChangeArrowheads="1"/>
          </p:cNvSpPr>
          <p:nvPr/>
        </p:nvSpPr>
        <p:spPr bwMode="auto">
          <a:xfrm>
            <a:off x="838200" y="333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Sistema de Contas Nacionais:  não é só PIB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868144" y="160020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 smtClean="0"/>
              <a:t>Fluxo</a:t>
            </a:r>
            <a:endParaRPr lang="pt-BR" dirty="0"/>
          </a:p>
        </p:txBody>
      </p:sp>
      <p:sp>
        <p:nvSpPr>
          <p:cNvPr id="3" name="Chave direita 2"/>
          <p:cNvSpPr/>
          <p:nvPr/>
        </p:nvSpPr>
        <p:spPr bwMode="auto">
          <a:xfrm>
            <a:off x="5285585" y="838200"/>
            <a:ext cx="174104" cy="2302767"/>
          </a:xfrm>
          <a:prstGeom prst="rightBrace">
            <a:avLst/>
          </a:prstGeom>
          <a:solidFill>
            <a:schemeClr val="bg1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 bwMode="auto">
          <a:xfrm>
            <a:off x="971600" y="3537843"/>
            <a:ext cx="7632848" cy="5457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CaixaDeTexto 10"/>
          <p:cNvSpPr txBox="1"/>
          <p:nvPr/>
        </p:nvSpPr>
        <p:spPr>
          <a:xfrm>
            <a:off x="5940152" y="299695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Estoques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71997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/>
          </p:cNvSpPr>
          <p:nvPr/>
        </p:nvSpPr>
        <p:spPr bwMode="auto">
          <a:xfrm>
            <a:off x="827584" y="8382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1" name="Text Box 1027"/>
          <p:cNvSpPr txBox="1">
            <a:spLocks noChangeArrowheads="1"/>
          </p:cNvSpPr>
          <p:nvPr/>
        </p:nvSpPr>
        <p:spPr bwMode="auto">
          <a:xfrm>
            <a:off x="1403648" y="990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PRODUÇÃO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971600" y="1916832"/>
            <a:ext cx="3168352" cy="792088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9" name="Line 1036"/>
          <p:cNvSpPr>
            <a:spLocks noChangeShapeType="1"/>
          </p:cNvSpPr>
          <p:nvPr/>
        </p:nvSpPr>
        <p:spPr bwMode="auto">
          <a:xfrm>
            <a:off x="971600" y="1547664"/>
            <a:ext cx="432048" cy="29716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76" name="CaixaDeTexto 1"/>
          <p:cNvSpPr txBox="1">
            <a:spLocks noChangeArrowheads="1"/>
          </p:cNvSpPr>
          <p:nvPr/>
        </p:nvSpPr>
        <p:spPr bwMode="auto">
          <a:xfrm>
            <a:off x="838200" y="333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Sistema de Contas Nacionais:  não é só PIB</a:t>
            </a:r>
          </a:p>
        </p:txBody>
      </p:sp>
      <p:sp>
        <p:nvSpPr>
          <p:cNvPr id="33" name="Rectangle 1028"/>
          <p:cNvSpPr>
            <a:spLocks noChangeArrowheads="1"/>
          </p:cNvSpPr>
          <p:nvPr/>
        </p:nvSpPr>
        <p:spPr bwMode="auto">
          <a:xfrm>
            <a:off x="2915816" y="2996952"/>
            <a:ext cx="3793976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Rectangle 1028"/>
          <p:cNvSpPr>
            <a:spLocks noChangeArrowheads="1"/>
          </p:cNvSpPr>
          <p:nvPr/>
        </p:nvSpPr>
        <p:spPr bwMode="auto">
          <a:xfrm>
            <a:off x="4139952" y="4005064"/>
            <a:ext cx="4176464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1028"/>
          <p:cNvSpPr>
            <a:spLocks noChangeArrowheads="1"/>
          </p:cNvSpPr>
          <p:nvPr/>
        </p:nvSpPr>
        <p:spPr bwMode="auto">
          <a:xfrm>
            <a:off x="5220072" y="5229200"/>
            <a:ext cx="3384376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187624" y="213285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Geração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306896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Dist.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Primária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40770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Distribuição</a:t>
            </a:r>
            <a:r>
              <a:rPr lang="en-US" dirty="0" smtClean="0"/>
              <a:t> </a:t>
            </a:r>
            <a:r>
              <a:rPr lang="en-US" dirty="0" err="1" smtClean="0"/>
              <a:t>Secundária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3012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99695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EOB/</a:t>
            </a:r>
            <a:r>
              <a:rPr lang="en-US" sz="2000" b="1" dirty="0" err="1" smtClean="0"/>
              <a:t>Renda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Mista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414908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19872" y="52292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RNBD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2" y="61653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Poupança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2829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/>
          </p:cNvSpPr>
          <p:nvPr/>
        </p:nvSpPr>
        <p:spPr bwMode="auto">
          <a:xfrm>
            <a:off x="827584" y="838200"/>
            <a:ext cx="2209800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1" name="Text Box 1027"/>
          <p:cNvSpPr txBox="1">
            <a:spLocks noChangeArrowheads="1"/>
          </p:cNvSpPr>
          <p:nvPr/>
        </p:nvSpPr>
        <p:spPr bwMode="auto">
          <a:xfrm>
            <a:off x="1403648" y="9906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PRODUÇÃO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971600" y="1916832"/>
            <a:ext cx="3168352" cy="792088"/>
          </a:xfrm>
          <a:prstGeom prst="rect">
            <a:avLst/>
          </a:prstGeom>
          <a:solidFill>
            <a:schemeClr val="accent1"/>
          </a:solidFill>
          <a:ln w="28575" cap="sq" cmpd="sng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9" name="Line 1036"/>
          <p:cNvSpPr>
            <a:spLocks noChangeShapeType="1"/>
          </p:cNvSpPr>
          <p:nvPr/>
        </p:nvSpPr>
        <p:spPr bwMode="auto">
          <a:xfrm>
            <a:off x="971600" y="1547664"/>
            <a:ext cx="432048" cy="29716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76" name="CaixaDeTexto 1"/>
          <p:cNvSpPr txBox="1">
            <a:spLocks noChangeArrowheads="1"/>
          </p:cNvSpPr>
          <p:nvPr/>
        </p:nvSpPr>
        <p:spPr bwMode="auto">
          <a:xfrm>
            <a:off x="838200" y="333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Sistema de Contas Nacionais:  não é só PIB</a:t>
            </a:r>
          </a:p>
        </p:txBody>
      </p:sp>
      <p:sp>
        <p:nvSpPr>
          <p:cNvPr id="33" name="Rectangle 1028"/>
          <p:cNvSpPr>
            <a:spLocks noChangeArrowheads="1"/>
          </p:cNvSpPr>
          <p:nvPr/>
        </p:nvSpPr>
        <p:spPr bwMode="auto">
          <a:xfrm>
            <a:off x="2915816" y="2996952"/>
            <a:ext cx="3793976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Rectangle 1028"/>
          <p:cNvSpPr>
            <a:spLocks noChangeArrowheads="1"/>
          </p:cNvSpPr>
          <p:nvPr/>
        </p:nvSpPr>
        <p:spPr bwMode="auto">
          <a:xfrm>
            <a:off x="4139952" y="4005064"/>
            <a:ext cx="4176464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1028"/>
          <p:cNvSpPr>
            <a:spLocks noChangeArrowheads="1"/>
          </p:cNvSpPr>
          <p:nvPr/>
        </p:nvSpPr>
        <p:spPr bwMode="auto">
          <a:xfrm>
            <a:off x="5220072" y="5229200"/>
            <a:ext cx="3384376" cy="685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187624" y="213285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Geração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306896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Dist.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Primária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40770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Distribuição</a:t>
            </a:r>
            <a:r>
              <a:rPr lang="en-US" dirty="0" smtClean="0"/>
              <a:t> </a:t>
            </a:r>
            <a:r>
              <a:rPr lang="en-US" dirty="0" err="1" smtClean="0"/>
              <a:t>Secundária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3012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99695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EOB/</a:t>
            </a:r>
            <a:r>
              <a:rPr lang="en-US" sz="2000" b="1" dirty="0" err="1" smtClean="0"/>
              <a:t>Renda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Mista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414908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19872" y="522920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RNBD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2" y="616530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Poupança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1547664" y="1916832"/>
            <a:ext cx="4248472" cy="3744416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32946A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4355976" y="548680"/>
            <a:ext cx="4680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endParaRPr lang="en-US" dirty="0" smtClean="0"/>
          </a:p>
          <a:p>
            <a:pPr algn="l"/>
            <a:r>
              <a:rPr lang="en-US" dirty="0" err="1" smtClean="0"/>
              <a:t>Empresas</a:t>
            </a:r>
            <a:r>
              <a:rPr lang="en-US" dirty="0" smtClean="0"/>
              <a:t> </a:t>
            </a:r>
            <a:r>
              <a:rPr lang="en-US" dirty="0" err="1" smtClean="0"/>
              <a:t>Financeiras</a:t>
            </a:r>
            <a:endParaRPr lang="en-US" dirty="0" smtClean="0"/>
          </a:p>
          <a:p>
            <a:pPr algn="l"/>
            <a:r>
              <a:rPr lang="en-US" dirty="0" err="1" smtClean="0"/>
              <a:t>Governo</a:t>
            </a:r>
            <a:endParaRPr lang="en-US" dirty="0" smtClean="0"/>
          </a:p>
          <a:p>
            <a:pPr algn="l"/>
            <a:r>
              <a:rPr lang="en-US" dirty="0" err="1" smtClean="0"/>
              <a:t>Famílias</a:t>
            </a:r>
            <a:endParaRPr lang="en-US" dirty="0" smtClean="0"/>
          </a:p>
          <a:p>
            <a:pPr algn="l"/>
            <a:r>
              <a:rPr lang="en-US" dirty="0" smtClean="0"/>
              <a:t>IPSFL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704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38200" y="887413"/>
            <a:ext cx="8001000" cy="4385816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sz="3000" b="1" u="sng" dirty="0">
                <a:solidFill>
                  <a:srgbClr val="003399"/>
                </a:solidFill>
                <a:latin typeface="Arial" charset="0"/>
              </a:rPr>
              <a:t>Unidades de Investigação: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sz="3000" b="1" u="sng" dirty="0" smtClean="0">
                <a:solidFill>
                  <a:srgbClr val="003399"/>
                </a:solidFill>
                <a:latin typeface="Arial" charset="0"/>
              </a:rPr>
              <a:t>	</a:t>
            </a:r>
            <a:r>
              <a:rPr lang="pt-BR" sz="3000" b="1" dirty="0" smtClean="0">
                <a:solidFill>
                  <a:srgbClr val="003399"/>
                </a:solidFill>
                <a:latin typeface="Arial" charset="0"/>
              </a:rPr>
              <a:t>EMPRESA</a:t>
            </a:r>
            <a:r>
              <a:rPr lang="pt-BR" sz="3000" b="1" dirty="0">
                <a:solidFill>
                  <a:srgbClr val="003399"/>
                </a:solidFill>
                <a:latin typeface="Arial" charset="0"/>
              </a:rPr>
              <a:t>	Atividade Econômica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endParaRPr lang="pt-BR" sz="3000" b="1" dirty="0">
              <a:solidFill>
                <a:srgbClr val="003399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sz="3000" b="1" dirty="0">
                <a:solidFill>
                  <a:srgbClr val="003399"/>
                </a:solidFill>
                <a:latin typeface="Arial" charset="0"/>
              </a:rPr>
              <a:t>		</a:t>
            </a:r>
            <a:r>
              <a:rPr lang="pt-BR" sz="3000" b="1" dirty="0" smtClean="0">
                <a:solidFill>
                  <a:srgbClr val="003399"/>
                </a:solidFill>
                <a:latin typeface="Arial" charset="0"/>
              </a:rPr>
              <a:t>		UNIDADE </a:t>
            </a:r>
            <a:r>
              <a:rPr lang="pt-BR" sz="3000" b="1" dirty="0">
                <a:solidFill>
                  <a:srgbClr val="003399"/>
                </a:solidFill>
                <a:latin typeface="Arial" charset="0"/>
              </a:rPr>
              <a:t>LOCAL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endParaRPr lang="pt-BR" sz="3000" b="1" dirty="0">
              <a:solidFill>
                <a:srgbClr val="003399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pt-BR" sz="3000" b="1" dirty="0">
                <a:solidFill>
                  <a:srgbClr val="003399"/>
                </a:solidFill>
                <a:latin typeface="Arial" charset="0"/>
              </a:rPr>
              <a:t>	</a:t>
            </a:r>
            <a:r>
              <a:rPr lang="pt-BR" sz="3000" b="1" dirty="0" smtClean="0">
                <a:solidFill>
                  <a:srgbClr val="003399"/>
                </a:solidFill>
                <a:latin typeface="Arial" charset="0"/>
              </a:rPr>
              <a:t>			</a:t>
            </a:r>
            <a:r>
              <a:rPr lang="pt-BR" sz="3000" b="1" u="sng" dirty="0" smtClean="0">
                <a:solidFill>
                  <a:srgbClr val="FF4317"/>
                </a:solidFill>
                <a:latin typeface="Arial" charset="0"/>
              </a:rPr>
              <a:t>PRODUTO</a:t>
            </a:r>
            <a:endParaRPr lang="pt-BR" sz="3000" b="1" u="sng" dirty="0">
              <a:solidFill>
                <a:srgbClr val="003399"/>
              </a:solidFill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pt-BR" sz="2600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39952" y="692696"/>
            <a:ext cx="0" cy="4968552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4679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3816424" cy="181588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Contas</a:t>
            </a:r>
            <a:r>
              <a:rPr lang="en-US" dirty="0" smtClean="0"/>
              <a:t> </a:t>
            </a:r>
            <a:r>
              <a:rPr lang="en-US" dirty="0" err="1" smtClean="0"/>
              <a:t>Econômicas</a:t>
            </a:r>
            <a:r>
              <a:rPr lang="en-US" dirty="0" smtClean="0"/>
              <a:t> </a:t>
            </a:r>
            <a:r>
              <a:rPr lang="en-US" dirty="0" err="1" smtClean="0"/>
              <a:t>Integradas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3697868"/>
            <a:ext cx="4608512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Tabelas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e </a:t>
            </a:r>
            <a:r>
              <a:rPr lang="en-US" dirty="0" err="1" smtClean="0"/>
              <a:t>Usos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932040" y="1340768"/>
            <a:ext cx="2232248" cy="2376264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442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 bwMode="auto">
          <a:xfrm>
            <a:off x="683568" y="2132856"/>
            <a:ext cx="8496944" cy="3243263"/>
          </a:xfrm>
          <a:solidFill>
            <a:schemeClr val="accent6">
              <a:lumMod val="75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CLASSIFICAÇÃO</a:t>
            </a:r>
            <a:br>
              <a:rPr lang="pt-BR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pt-BR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CNAE 2.0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611188" y="404813"/>
            <a:ext cx="8748712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38188" y="757238"/>
            <a:ext cx="822642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457200" indent="-457200" algn="l">
              <a:buClr>
                <a:srgbClr val="000099"/>
              </a:buClr>
              <a:buFont typeface="Verdana" pitchFamily="34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Revisão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2007 da CNAE: 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principais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mudanças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27088" y="2276475"/>
            <a:ext cx="8748712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38188" y="1341438"/>
            <a:ext cx="8297862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buClr>
                <a:srgbClr val="000099"/>
              </a:buClr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>
                <a:solidFill>
                  <a:srgbClr val="3333CC"/>
                </a:solidFill>
                <a:latin typeface="Verdana" pitchFamily="34" charset="0"/>
              </a:rPr>
              <a:t> 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Nas grandes categorias = ISIC/CIIU 4</a:t>
            </a:r>
          </a:p>
          <a:p>
            <a:pPr>
              <a:buClr>
                <a:srgbClr val="000099"/>
              </a:buClr>
              <a:buFont typeface="Symbol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</a:t>
            </a:r>
          </a:p>
          <a:p>
            <a:pPr algn="l">
              <a:buClr>
                <a:srgbClr val="3333CC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mbol" pitchFamily="18" charset="2"/>
              </a:rPr>
              <a:t>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Seção de Informação e Comunicação</a:t>
            </a:r>
          </a:p>
          <a:p>
            <a:pPr marL="0" lvl="1" algn="l"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     </a:t>
            </a:r>
          </a:p>
          <a:p>
            <a:pPr marL="0" lvl="1" algn="l"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mbol" pitchFamily="18" charset="2"/>
              </a:rPr>
              <a:t>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Verdana" pitchFamily="34" charset="0"/>
              </a:rPr>
              <a:t>Expansão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das categorias das atividades de serviços</a:t>
            </a:r>
          </a:p>
          <a:p>
            <a:pPr marL="0" lvl="1" algn="l"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</a:endParaRPr>
          </a:p>
          <a:p>
            <a:pPr marL="0" lvl="1" algn="l"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mbol" pitchFamily="18" charset="2"/>
              </a:rPr>
              <a:t>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</a:rPr>
              <a:t> Seção para atividades ligadas ao meio ambiente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539750" y="4808538"/>
            <a:ext cx="7740650" cy="204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>
              <a:buClr>
                <a:srgbClr val="3333CC"/>
              </a:buClr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3333CC"/>
                </a:solidFill>
                <a:latin typeface="Arial" pitchFamily="34" charset="0"/>
              </a:rPr>
              <a:t>       </a:t>
            </a:r>
            <a:endParaRPr lang="en-GB" b="1">
              <a:solidFill>
                <a:srgbClr val="000099"/>
              </a:solidFill>
              <a:latin typeface="Verdana" pitchFamily="34" charset="0"/>
            </a:endParaRPr>
          </a:p>
          <a:p>
            <a:pPr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solidFill>
                <a:srgbClr val="000099"/>
              </a:solidFill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ChangeArrowheads="1"/>
          </p:cNvSpPr>
          <p:nvPr/>
        </p:nvSpPr>
        <p:spPr bwMode="auto">
          <a:xfrm>
            <a:off x="0" y="0"/>
            <a:ext cx="1143000" cy="3962400"/>
          </a:xfrm>
          <a:prstGeom prst="rect">
            <a:avLst/>
          </a:prstGeom>
          <a:solidFill>
            <a:srgbClr val="0935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52291" name="Picture 3" descr="IBGEc60.jpg       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"/>
            <a:ext cx="3105150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5181600" y="609600"/>
            <a:ext cx="33528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  <a:latin typeface="Univers" charset="0"/>
              </a:rPr>
              <a:t>Diretoria de Pesquisas</a:t>
            </a:r>
            <a:br>
              <a:rPr lang="en-US" sz="2000" b="1">
                <a:solidFill>
                  <a:schemeClr val="tx1"/>
                </a:solidFill>
                <a:latin typeface="Univers" charset="0"/>
              </a:rPr>
            </a:br>
            <a:r>
              <a:rPr lang="en-US" sz="1800" b="1">
                <a:solidFill>
                  <a:schemeClr val="tx1"/>
                </a:solidFill>
                <a:latin typeface="Univers" charset="0"/>
              </a:rPr>
              <a:t>CONAC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52293" name="Rectangle 5"/>
          <p:cNvSpPr>
            <a:spLocks noChangeArrowheads="1"/>
          </p:cNvSpPr>
          <p:nvPr/>
        </p:nvSpPr>
        <p:spPr bwMode="auto">
          <a:xfrm>
            <a:off x="0" y="3962400"/>
            <a:ext cx="1143000" cy="2895600"/>
          </a:xfrm>
          <a:prstGeom prst="rect">
            <a:avLst/>
          </a:prstGeom>
          <a:solidFill>
            <a:srgbClr val="C42B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2294" name="Rectangle 6"/>
          <p:cNvSpPr>
            <a:spLocks noChangeArrowheads="1"/>
          </p:cNvSpPr>
          <p:nvPr/>
        </p:nvSpPr>
        <p:spPr bwMode="auto">
          <a:xfrm>
            <a:off x="0" y="38862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2295" name="Text Box 7"/>
          <p:cNvSpPr txBox="1">
            <a:spLocks noChangeArrowheads="1"/>
          </p:cNvSpPr>
          <p:nvPr/>
        </p:nvSpPr>
        <p:spPr bwMode="auto">
          <a:xfrm>
            <a:off x="1295400" y="2597150"/>
            <a:ext cx="7675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Comic Sans MS" charset="0"/>
              </a:rPr>
              <a:t>A QUALIDADE E O PROCESSO DE ELABORAÇÃO</a:t>
            </a:r>
          </a:p>
          <a:p>
            <a:pPr algn="l"/>
            <a:r>
              <a:rPr lang="en-US" sz="2400" b="1">
                <a:solidFill>
                  <a:schemeClr val="tx1"/>
                </a:solidFill>
                <a:latin typeface="Comic Sans MS" charset="0"/>
              </a:rPr>
              <a:t> NOS SCN</a:t>
            </a:r>
            <a:endParaRPr lang="en-US" sz="10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2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95400" y="8382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99"/>
              </a:buClr>
              <a:buFont typeface="Verdana" pitchFamily="34" charset="0"/>
              <a:buNone/>
            </a:pPr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Seção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838200" y="16002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1.0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181600" y="16002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2.0</a:t>
            </a:r>
          </a:p>
        </p:txBody>
      </p:sp>
      <p:grpSp>
        <p:nvGrpSpPr>
          <p:cNvPr id="13317" name="Group 44"/>
          <p:cNvGrpSpPr>
            <a:grpSpLocks/>
          </p:cNvGrpSpPr>
          <p:nvPr/>
        </p:nvGrpSpPr>
        <p:grpSpPr bwMode="auto">
          <a:xfrm>
            <a:off x="901700" y="2865438"/>
            <a:ext cx="7972425" cy="323850"/>
            <a:chOff x="672" y="336"/>
            <a:chExt cx="4902" cy="179"/>
          </a:xfrm>
        </p:grpSpPr>
        <p:sp>
          <p:nvSpPr>
            <p:cNvPr id="52269" name="Text Box 45"/>
            <p:cNvSpPr txBox="1">
              <a:spLocks noChangeArrowheads="1"/>
            </p:cNvSpPr>
            <p:nvPr/>
          </p:nvSpPr>
          <p:spPr bwMode="auto">
            <a:xfrm>
              <a:off x="672" y="336"/>
              <a:ext cx="2063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2270" name="Text Box 46"/>
            <p:cNvSpPr txBox="1">
              <a:spLocks noChangeArrowheads="1"/>
            </p:cNvSpPr>
            <p:nvPr/>
          </p:nvSpPr>
          <p:spPr bwMode="auto">
            <a:xfrm>
              <a:off x="3326" y="336"/>
              <a:ext cx="224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3318" name="Text Box 47"/>
          <p:cNvSpPr txBox="1">
            <a:spLocks noChangeArrowheads="1"/>
          </p:cNvSpPr>
          <p:nvPr/>
        </p:nvSpPr>
        <p:spPr bwMode="auto">
          <a:xfrm>
            <a:off x="914400" y="2286000"/>
            <a:ext cx="33226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A - Agricultura, caça e silvicultura</a:t>
            </a:r>
          </a:p>
        </p:txBody>
      </p:sp>
      <p:sp>
        <p:nvSpPr>
          <p:cNvPr id="13319" name="Text Box 48"/>
          <p:cNvSpPr txBox="1">
            <a:spLocks noChangeArrowheads="1"/>
          </p:cNvSpPr>
          <p:nvPr/>
        </p:nvSpPr>
        <p:spPr bwMode="auto">
          <a:xfrm>
            <a:off x="914400" y="2743200"/>
            <a:ext cx="26797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B - Pesca</a:t>
            </a:r>
          </a:p>
        </p:txBody>
      </p:sp>
      <p:sp>
        <p:nvSpPr>
          <p:cNvPr id="13320" name="Line 50"/>
          <p:cNvSpPr>
            <a:spLocks noChangeShapeType="1"/>
          </p:cNvSpPr>
          <p:nvPr/>
        </p:nvSpPr>
        <p:spPr bwMode="auto">
          <a:xfrm flipV="1">
            <a:off x="1981200" y="2667000"/>
            <a:ext cx="2819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1" name="Text Box 51"/>
          <p:cNvSpPr txBox="1">
            <a:spLocks noChangeArrowheads="1"/>
          </p:cNvSpPr>
          <p:nvPr/>
        </p:nvSpPr>
        <p:spPr bwMode="auto">
          <a:xfrm>
            <a:off x="5049838" y="2438400"/>
            <a:ext cx="39862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A - Agricultura, caça, silvicultura e pesca</a:t>
            </a:r>
          </a:p>
        </p:txBody>
      </p:sp>
      <p:sp>
        <p:nvSpPr>
          <p:cNvPr id="13322" name="Text Box 52"/>
          <p:cNvSpPr txBox="1">
            <a:spLocks noChangeArrowheads="1"/>
          </p:cNvSpPr>
          <p:nvPr/>
        </p:nvSpPr>
        <p:spPr bwMode="auto">
          <a:xfrm>
            <a:off x="5311775" y="4130675"/>
            <a:ext cx="338455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_tradnl" sz="13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3323" name="Text Box 55"/>
          <p:cNvSpPr txBox="1">
            <a:spLocks noChangeArrowheads="1"/>
          </p:cNvSpPr>
          <p:nvPr/>
        </p:nvSpPr>
        <p:spPr bwMode="auto">
          <a:xfrm>
            <a:off x="914400" y="3429000"/>
            <a:ext cx="3235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D - Indústrias de transformação</a:t>
            </a:r>
          </a:p>
        </p:txBody>
      </p:sp>
      <p:sp>
        <p:nvSpPr>
          <p:cNvPr id="13324" name="Line 56"/>
          <p:cNvSpPr>
            <a:spLocks noChangeShapeType="1"/>
          </p:cNvSpPr>
          <p:nvPr/>
        </p:nvSpPr>
        <p:spPr bwMode="auto">
          <a:xfrm flipV="1">
            <a:off x="2895600" y="3581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25" name="Text Box 57"/>
          <p:cNvSpPr txBox="1">
            <a:spLocks noChangeArrowheads="1"/>
          </p:cNvSpPr>
          <p:nvPr/>
        </p:nvSpPr>
        <p:spPr bwMode="auto">
          <a:xfrm>
            <a:off x="5092700" y="3352800"/>
            <a:ext cx="3582988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C - Indústrias de transformação</a:t>
            </a:r>
          </a:p>
        </p:txBody>
      </p:sp>
      <p:sp>
        <p:nvSpPr>
          <p:cNvPr id="13326" name="Text Box 58"/>
          <p:cNvSpPr txBox="1">
            <a:spLocks noChangeArrowheads="1"/>
          </p:cNvSpPr>
          <p:nvPr/>
        </p:nvSpPr>
        <p:spPr bwMode="auto">
          <a:xfrm>
            <a:off x="5219700" y="5943600"/>
            <a:ext cx="38608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E - Água, esgoto e recup. ambiental</a:t>
            </a:r>
          </a:p>
        </p:txBody>
      </p:sp>
      <p:sp>
        <p:nvSpPr>
          <p:cNvPr id="13327" name="Text Box 59"/>
          <p:cNvSpPr txBox="1">
            <a:spLocks noChangeArrowheads="1"/>
          </p:cNvSpPr>
          <p:nvPr/>
        </p:nvSpPr>
        <p:spPr bwMode="auto">
          <a:xfrm>
            <a:off x="914400" y="5715000"/>
            <a:ext cx="35353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E - Prod. e distrib. de eletricidade,  gás e água</a:t>
            </a:r>
          </a:p>
        </p:txBody>
      </p:sp>
      <p:sp>
        <p:nvSpPr>
          <p:cNvPr id="13328" name="Text Box 61"/>
          <p:cNvSpPr txBox="1">
            <a:spLocks noChangeArrowheads="1"/>
          </p:cNvSpPr>
          <p:nvPr/>
        </p:nvSpPr>
        <p:spPr bwMode="auto">
          <a:xfrm>
            <a:off x="5229225" y="5410200"/>
            <a:ext cx="31591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D - Eletricidade e gás</a:t>
            </a:r>
          </a:p>
        </p:txBody>
      </p:sp>
      <p:sp>
        <p:nvSpPr>
          <p:cNvPr id="13329" name="Text Box 67"/>
          <p:cNvSpPr txBox="1">
            <a:spLocks noChangeArrowheads="1"/>
          </p:cNvSpPr>
          <p:nvPr/>
        </p:nvSpPr>
        <p:spPr bwMode="auto">
          <a:xfrm>
            <a:off x="652463" y="5268913"/>
            <a:ext cx="14065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_tradnl" sz="13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3330" name="Text Box 69"/>
          <p:cNvSpPr txBox="1">
            <a:spLocks noChangeArrowheads="1"/>
          </p:cNvSpPr>
          <p:nvPr/>
        </p:nvSpPr>
        <p:spPr bwMode="auto">
          <a:xfrm>
            <a:off x="5248275" y="7500938"/>
            <a:ext cx="33051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300">
                <a:solidFill>
                  <a:srgbClr val="CC66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3331" name="Line 70"/>
          <p:cNvSpPr>
            <a:spLocks noChangeShapeType="1"/>
          </p:cNvSpPr>
          <p:nvPr/>
        </p:nvSpPr>
        <p:spPr bwMode="auto">
          <a:xfrm flipV="1">
            <a:off x="3505200" y="5562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2" name="Text Box 71"/>
          <p:cNvSpPr txBox="1">
            <a:spLocks noChangeArrowheads="1"/>
          </p:cNvSpPr>
          <p:nvPr/>
        </p:nvSpPr>
        <p:spPr bwMode="auto">
          <a:xfrm>
            <a:off x="5095875" y="3886200"/>
            <a:ext cx="3579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J - Informação e comunicação  	    (Edição e impressão)</a:t>
            </a:r>
          </a:p>
        </p:txBody>
      </p:sp>
      <p:sp>
        <p:nvSpPr>
          <p:cNvPr id="13333" name="Line 82"/>
          <p:cNvSpPr>
            <a:spLocks noChangeShapeType="1"/>
          </p:cNvSpPr>
          <p:nvPr/>
        </p:nvSpPr>
        <p:spPr bwMode="auto">
          <a:xfrm>
            <a:off x="2895600" y="3657600"/>
            <a:ext cx="213360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4" name="Rectangle 123"/>
          <p:cNvSpPr>
            <a:spLocks noChangeArrowheads="1"/>
          </p:cNvSpPr>
          <p:nvPr/>
        </p:nvSpPr>
        <p:spPr bwMode="auto">
          <a:xfrm>
            <a:off x="5148263" y="4495800"/>
            <a:ext cx="3787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E - Água, esgoto e recup. Ambiental   	(Reciclagem</a:t>
            </a: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3335" name="Line 124"/>
          <p:cNvSpPr>
            <a:spLocks noChangeShapeType="1"/>
          </p:cNvSpPr>
          <p:nvPr/>
        </p:nvSpPr>
        <p:spPr bwMode="auto">
          <a:xfrm>
            <a:off x="2819400" y="3733800"/>
            <a:ext cx="236220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6" name="Line 125"/>
          <p:cNvSpPr>
            <a:spLocks noChangeShapeType="1"/>
          </p:cNvSpPr>
          <p:nvPr/>
        </p:nvSpPr>
        <p:spPr bwMode="auto">
          <a:xfrm flipV="1">
            <a:off x="3581400" y="609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37" name="Line 126"/>
          <p:cNvSpPr>
            <a:spLocks noChangeShapeType="1"/>
          </p:cNvSpPr>
          <p:nvPr/>
        </p:nvSpPr>
        <p:spPr bwMode="auto">
          <a:xfrm>
            <a:off x="32004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1"/>
          <p:cNvSpPr>
            <a:spLocks noChangeArrowheads="1"/>
          </p:cNvSpPr>
          <p:nvPr/>
        </p:nvSpPr>
        <p:spPr bwMode="auto">
          <a:xfrm>
            <a:off x="1371600" y="6096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99"/>
              </a:buClr>
              <a:buFont typeface="Verdana" pitchFamily="34" charset="0"/>
              <a:buNone/>
            </a:pPr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Seção</a:t>
            </a:r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914400" y="13716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1.0</a:t>
            </a: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5257800" y="13716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2.0</a:t>
            </a:r>
          </a:p>
        </p:txBody>
      </p:sp>
      <p:grpSp>
        <p:nvGrpSpPr>
          <p:cNvPr id="14341" name="Group 44"/>
          <p:cNvGrpSpPr>
            <a:grpSpLocks/>
          </p:cNvGrpSpPr>
          <p:nvPr/>
        </p:nvGrpSpPr>
        <p:grpSpPr bwMode="auto">
          <a:xfrm>
            <a:off x="1171575" y="2667000"/>
            <a:ext cx="7972425" cy="323850"/>
            <a:chOff x="672" y="336"/>
            <a:chExt cx="4902" cy="179"/>
          </a:xfrm>
        </p:grpSpPr>
        <p:sp>
          <p:nvSpPr>
            <p:cNvPr id="53293" name="Text Box 45"/>
            <p:cNvSpPr txBox="1">
              <a:spLocks noChangeArrowheads="1"/>
            </p:cNvSpPr>
            <p:nvPr/>
          </p:nvSpPr>
          <p:spPr bwMode="auto">
            <a:xfrm>
              <a:off x="672" y="336"/>
              <a:ext cx="2063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3294" name="Text Box 46"/>
            <p:cNvSpPr txBox="1">
              <a:spLocks noChangeArrowheads="1"/>
            </p:cNvSpPr>
            <p:nvPr/>
          </p:nvSpPr>
          <p:spPr bwMode="auto">
            <a:xfrm>
              <a:off x="3326" y="336"/>
              <a:ext cx="224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4342" name="Text Box 52"/>
          <p:cNvSpPr txBox="1">
            <a:spLocks noChangeArrowheads="1"/>
          </p:cNvSpPr>
          <p:nvPr/>
        </p:nvSpPr>
        <p:spPr bwMode="auto">
          <a:xfrm>
            <a:off x="5387975" y="3902075"/>
            <a:ext cx="3384550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s-ES_tradnl" sz="13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43" name="Text Box 63"/>
          <p:cNvSpPr txBox="1">
            <a:spLocks noChangeArrowheads="1"/>
          </p:cNvSpPr>
          <p:nvPr/>
        </p:nvSpPr>
        <p:spPr bwMode="auto">
          <a:xfrm>
            <a:off x="914400" y="2057400"/>
            <a:ext cx="18415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G -  Comércio</a:t>
            </a:r>
          </a:p>
        </p:txBody>
      </p:sp>
      <p:sp>
        <p:nvSpPr>
          <p:cNvPr id="14344" name="Line 64"/>
          <p:cNvSpPr>
            <a:spLocks noChangeShapeType="1"/>
          </p:cNvSpPr>
          <p:nvPr/>
        </p:nvSpPr>
        <p:spPr bwMode="auto">
          <a:xfrm flipV="1">
            <a:off x="2411413" y="2205038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5" name="Text Box 65"/>
          <p:cNvSpPr txBox="1">
            <a:spLocks noChangeArrowheads="1"/>
          </p:cNvSpPr>
          <p:nvPr/>
        </p:nvSpPr>
        <p:spPr bwMode="auto">
          <a:xfrm>
            <a:off x="5435600" y="2057400"/>
            <a:ext cx="20161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G - Comércio</a:t>
            </a:r>
          </a:p>
        </p:txBody>
      </p:sp>
      <p:sp>
        <p:nvSpPr>
          <p:cNvPr id="14346" name="Text Box 67"/>
          <p:cNvSpPr txBox="1">
            <a:spLocks noChangeArrowheads="1"/>
          </p:cNvSpPr>
          <p:nvPr/>
        </p:nvSpPr>
        <p:spPr bwMode="auto">
          <a:xfrm>
            <a:off x="5324475" y="7272338"/>
            <a:ext cx="33051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300">
                <a:solidFill>
                  <a:srgbClr val="CC66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4347" name="Text Box 73"/>
          <p:cNvSpPr txBox="1">
            <a:spLocks noChangeArrowheads="1"/>
          </p:cNvSpPr>
          <p:nvPr/>
        </p:nvSpPr>
        <p:spPr bwMode="auto">
          <a:xfrm>
            <a:off x="838200" y="3962400"/>
            <a:ext cx="3086100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I - Transp., armazenamento </a:t>
            </a:r>
          </a:p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e comumic.</a:t>
            </a:r>
          </a:p>
        </p:txBody>
      </p:sp>
      <p:sp>
        <p:nvSpPr>
          <p:cNvPr id="14348" name="Line 74"/>
          <p:cNvSpPr>
            <a:spLocks noChangeShapeType="1"/>
          </p:cNvSpPr>
          <p:nvPr/>
        </p:nvSpPr>
        <p:spPr bwMode="auto">
          <a:xfrm flipV="1">
            <a:off x="3851275" y="3716338"/>
            <a:ext cx="15843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49" name="Text Box 75"/>
          <p:cNvSpPr txBox="1">
            <a:spLocks noChangeArrowheads="1"/>
          </p:cNvSpPr>
          <p:nvPr/>
        </p:nvSpPr>
        <p:spPr bwMode="auto">
          <a:xfrm>
            <a:off x="5435600" y="3505200"/>
            <a:ext cx="352901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H - Transporte e armazenamento</a:t>
            </a:r>
          </a:p>
        </p:txBody>
      </p:sp>
      <p:sp>
        <p:nvSpPr>
          <p:cNvPr id="14350" name="Rectangle 81"/>
          <p:cNvSpPr>
            <a:spLocks noChangeArrowheads="1"/>
          </p:cNvSpPr>
          <p:nvPr/>
        </p:nvSpPr>
        <p:spPr bwMode="auto">
          <a:xfrm>
            <a:off x="5435600" y="2501900"/>
            <a:ext cx="34559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S - Outras atividades de serviços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(Reparação de objetos pessoais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e domésticos)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1" name="Line 82"/>
          <p:cNvSpPr>
            <a:spLocks noChangeShapeType="1"/>
          </p:cNvSpPr>
          <p:nvPr/>
        </p:nvSpPr>
        <p:spPr bwMode="auto">
          <a:xfrm>
            <a:off x="2411413" y="2205038"/>
            <a:ext cx="2952750" cy="431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52" name="Rectangle 83"/>
          <p:cNvSpPr>
            <a:spLocks noChangeArrowheads="1"/>
          </p:cNvSpPr>
          <p:nvPr/>
        </p:nvSpPr>
        <p:spPr bwMode="auto">
          <a:xfrm>
            <a:off x="5435600" y="3886200"/>
            <a:ext cx="3708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J - Informação e Comunicação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(Telecomunicações)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3" name="Rectangle 84"/>
          <p:cNvSpPr>
            <a:spLocks noChangeArrowheads="1"/>
          </p:cNvSpPr>
          <p:nvPr/>
        </p:nvSpPr>
        <p:spPr bwMode="auto">
          <a:xfrm>
            <a:off x="827088" y="5397500"/>
            <a:ext cx="3014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J - Intermediação financeira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4" name="Rectangle 85"/>
          <p:cNvSpPr>
            <a:spLocks noChangeArrowheads="1"/>
          </p:cNvSpPr>
          <p:nvPr/>
        </p:nvSpPr>
        <p:spPr bwMode="auto">
          <a:xfrm>
            <a:off x="5435600" y="5397500"/>
            <a:ext cx="3529013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K - Ativ. financ. e de seguros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(</a:t>
            </a:r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K = </a:t>
            </a:r>
            <a:r>
              <a:rPr lang="es-ES_tradnl" sz="1400" b="1" i="1">
                <a:solidFill>
                  <a:srgbClr val="FF0000"/>
                </a:solidFill>
                <a:latin typeface="Verdana" pitchFamily="34" charset="0"/>
              </a:rPr>
              <a:t>holdings</a:t>
            </a:r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 de empresas não-financeiras</a:t>
            </a: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5" name="Line 86"/>
          <p:cNvSpPr>
            <a:spLocks noChangeShapeType="1"/>
          </p:cNvSpPr>
          <p:nvPr/>
        </p:nvSpPr>
        <p:spPr bwMode="auto">
          <a:xfrm>
            <a:off x="3851275" y="55895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56" name="Rectangle 87"/>
          <p:cNvSpPr>
            <a:spLocks noChangeArrowheads="1"/>
          </p:cNvSpPr>
          <p:nvPr/>
        </p:nvSpPr>
        <p:spPr bwMode="auto">
          <a:xfrm>
            <a:off x="755650" y="5778500"/>
            <a:ext cx="37211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K - Atividades imobiliárias (...)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serviços prestados às empresas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7" name="Line 88"/>
          <p:cNvSpPr>
            <a:spLocks noChangeShapeType="1"/>
          </p:cNvSpPr>
          <p:nvPr/>
        </p:nvSpPr>
        <p:spPr bwMode="auto">
          <a:xfrm flipV="1">
            <a:off x="4284663" y="5734050"/>
            <a:ext cx="1008062" cy="2873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58" name="Rectangle 89"/>
          <p:cNvSpPr>
            <a:spLocks noChangeArrowheads="1"/>
          </p:cNvSpPr>
          <p:nvPr/>
        </p:nvSpPr>
        <p:spPr bwMode="auto">
          <a:xfrm>
            <a:off x="5400675" y="4419600"/>
            <a:ext cx="377983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N - Ativ administrativas e serviços (....) (agências e organizadores de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viagens)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59" name="Line 90"/>
          <p:cNvSpPr>
            <a:spLocks noChangeShapeType="1"/>
          </p:cNvSpPr>
          <p:nvPr/>
        </p:nvSpPr>
        <p:spPr bwMode="auto">
          <a:xfrm flipV="1">
            <a:off x="3851275" y="4005263"/>
            <a:ext cx="15128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60" name="Line 91"/>
          <p:cNvSpPr>
            <a:spLocks noChangeShapeType="1"/>
          </p:cNvSpPr>
          <p:nvPr/>
        </p:nvSpPr>
        <p:spPr bwMode="auto">
          <a:xfrm>
            <a:off x="3851275" y="4149725"/>
            <a:ext cx="15843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71600" y="838200"/>
            <a:ext cx="589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Seção</a:t>
            </a:r>
            <a:endParaRPr lang="pt-BR" b="1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0" y="16002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2.0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62000" y="16002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1.0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685800" y="2882900"/>
            <a:ext cx="2924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K - Atividades imobiliárias,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aluguéis e serviços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prestados às empresas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471988" y="2044700"/>
            <a:ext cx="283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L - Atividades imobiliárias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427538" y="2578100"/>
            <a:ext cx="4195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M - Atividades profissionais, científicas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 e técnicas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4427538" y="3111500"/>
            <a:ext cx="3498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N - Atividades administrativas e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serviços complementares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 flipV="1">
            <a:off x="3419475" y="2276475"/>
            <a:ext cx="11525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 flipV="1">
            <a:off x="3492500" y="2781300"/>
            <a:ext cx="10080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3276600" y="32845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3707904" y="3721100"/>
            <a:ext cx="5111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 b="1" dirty="0" smtClean="0">
                <a:solidFill>
                  <a:schemeClr val="accent2"/>
                </a:solidFill>
                <a:latin typeface="Verdana" pitchFamily="34" charset="0"/>
              </a:rPr>
              <a:t>J - Informação e Comunicação </a:t>
            </a:r>
          </a:p>
          <a:p>
            <a:r>
              <a:rPr lang="pt-BR" sz="1400" b="1" dirty="0" smtClean="0">
                <a:solidFill>
                  <a:schemeClr val="accent2"/>
                </a:solidFill>
                <a:latin typeface="Verdana" pitchFamily="34" charset="0"/>
              </a:rPr>
              <a:t>    (Edição de </a:t>
            </a:r>
            <a:r>
              <a:rPr lang="pt-BR" sz="1400" b="1" dirty="0" err="1" smtClean="0">
                <a:solidFill>
                  <a:schemeClr val="accent2"/>
                </a:solidFill>
                <a:latin typeface="Verdana" pitchFamily="34" charset="0"/>
              </a:rPr>
              <a:t>sw</a:t>
            </a:r>
            <a:r>
              <a:rPr lang="pt-BR" sz="1400" b="1" dirty="0" smtClean="0">
                <a:solidFill>
                  <a:schemeClr val="accent2"/>
                </a:solidFill>
                <a:latin typeface="Verdana" pitchFamily="34" charset="0"/>
              </a:rPr>
              <a:t> e tecnologias de informação</a:t>
            </a:r>
            <a:r>
              <a:rPr lang="es-ES_tradnl" sz="1400" b="1" dirty="0" smtClean="0">
                <a:solidFill>
                  <a:schemeClr val="accent2"/>
                </a:solidFill>
                <a:latin typeface="Verdana" pitchFamily="34" charset="0"/>
              </a:rPr>
              <a:t>)</a:t>
            </a:r>
            <a:endParaRPr lang="pt-BR" sz="14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4283968" y="4498975"/>
            <a:ext cx="43418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S -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Outras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atividades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de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serviços</a:t>
            </a:r>
            <a:endParaRPr lang="es-ES_tradnl" sz="1400" b="1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    (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Reparação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de máquinas de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escritório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</a:p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     e de informática)</a:t>
            </a:r>
            <a:endParaRPr lang="pt-BR" sz="14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>
            <a:off x="3348038" y="3573463"/>
            <a:ext cx="1295400" cy="10080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>
            <a:off x="3419475" y="3429000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76" name="Rectangle 20"/>
          <p:cNvSpPr>
            <a:spLocks noChangeArrowheads="1"/>
          </p:cNvSpPr>
          <p:nvPr/>
        </p:nvSpPr>
        <p:spPr bwMode="auto">
          <a:xfrm>
            <a:off x="3851920" y="5291138"/>
            <a:ext cx="41751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F -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Construção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</a:p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     (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incorporação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de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empreendimentos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</a:p>
          <a:p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       </a:t>
            </a:r>
            <a:r>
              <a:rPr lang="es-ES_tradnl" sz="1400" b="1" dirty="0" err="1">
                <a:solidFill>
                  <a:schemeClr val="accent2"/>
                </a:solidFill>
                <a:latin typeface="Verdana" pitchFamily="34" charset="0"/>
              </a:rPr>
              <a:t>imobiliários</a:t>
            </a:r>
            <a:r>
              <a:rPr lang="es-ES_tradnl" sz="1400" b="1" dirty="0">
                <a:solidFill>
                  <a:schemeClr val="accent2"/>
                </a:solidFill>
                <a:latin typeface="Verdana" pitchFamily="34" charset="0"/>
              </a:rPr>
              <a:t>)</a:t>
            </a:r>
            <a:endParaRPr lang="pt-BR" sz="14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377" name="Line 21"/>
          <p:cNvSpPr>
            <a:spLocks noChangeShapeType="1"/>
          </p:cNvSpPr>
          <p:nvPr/>
        </p:nvSpPr>
        <p:spPr bwMode="auto">
          <a:xfrm>
            <a:off x="3132138" y="3573463"/>
            <a:ext cx="1439862" cy="18002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ChangeArrowheads="1"/>
          </p:cNvSpPr>
          <p:nvPr/>
        </p:nvSpPr>
        <p:spPr bwMode="auto">
          <a:xfrm>
            <a:off x="990600" y="685800"/>
            <a:ext cx="589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Seção</a:t>
            </a:r>
            <a:endParaRPr lang="pt-BR" b="1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55300" name="Rectangle 1028"/>
          <p:cNvSpPr>
            <a:spLocks noChangeArrowheads="1"/>
          </p:cNvSpPr>
          <p:nvPr/>
        </p:nvSpPr>
        <p:spPr bwMode="auto">
          <a:xfrm>
            <a:off x="4724400" y="13716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2.0</a:t>
            </a:r>
          </a:p>
        </p:txBody>
      </p:sp>
      <p:sp>
        <p:nvSpPr>
          <p:cNvPr id="55301" name="Rectangle 1029"/>
          <p:cNvSpPr>
            <a:spLocks noChangeArrowheads="1"/>
          </p:cNvSpPr>
          <p:nvPr/>
        </p:nvSpPr>
        <p:spPr bwMode="auto">
          <a:xfrm>
            <a:off x="685800" y="1371600"/>
            <a:ext cx="3509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6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Grandes categorias CNAE 1.0</a:t>
            </a:r>
          </a:p>
        </p:txBody>
      </p:sp>
      <p:sp>
        <p:nvSpPr>
          <p:cNvPr id="16389" name="Rectangle 1030"/>
          <p:cNvSpPr>
            <a:spLocks noChangeArrowheads="1"/>
          </p:cNvSpPr>
          <p:nvPr/>
        </p:nvSpPr>
        <p:spPr bwMode="auto">
          <a:xfrm>
            <a:off x="838200" y="2501900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N - Saúde e Serviços sociais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0" name="Rectangle 1031"/>
          <p:cNvSpPr>
            <a:spLocks noChangeArrowheads="1"/>
          </p:cNvSpPr>
          <p:nvPr/>
        </p:nvSpPr>
        <p:spPr bwMode="auto">
          <a:xfrm>
            <a:off x="4764088" y="2197100"/>
            <a:ext cx="38989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Q - Saúde Humana e Serviços sociais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1" name="Rectangle 1032"/>
          <p:cNvSpPr>
            <a:spLocks noChangeArrowheads="1"/>
          </p:cNvSpPr>
          <p:nvPr/>
        </p:nvSpPr>
        <p:spPr bwMode="auto">
          <a:xfrm>
            <a:off x="4876800" y="2730500"/>
            <a:ext cx="413543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M - Atividades profissionais, científicas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e técnicas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(Serviços veterinários)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2" name="Line 1033"/>
          <p:cNvSpPr>
            <a:spLocks noChangeShapeType="1"/>
          </p:cNvSpPr>
          <p:nvPr/>
        </p:nvSpPr>
        <p:spPr bwMode="auto">
          <a:xfrm flipV="1">
            <a:off x="3779838" y="2362200"/>
            <a:ext cx="109696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93" name="Line 1034"/>
          <p:cNvSpPr>
            <a:spLocks noChangeShapeType="1"/>
          </p:cNvSpPr>
          <p:nvPr/>
        </p:nvSpPr>
        <p:spPr bwMode="auto">
          <a:xfrm>
            <a:off x="3779838" y="2708275"/>
            <a:ext cx="11525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035"/>
          <p:cNvSpPr>
            <a:spLocks noChangeArrowheads="1"/>
          </p:cNvSpPr>
          <p:nvPr/>
        </p:nvSpPr>
        <p:spPr bwMode="auto">
          <a:xfrm>
            <a:off x="838200" y="4483100"/>
            <a:ext cx="3168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O - Outros serviços coletivos,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sociais e pessoais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5" name="Rectangle 1036"/>
          <p:cNvSpPr>
            <a:spLocks noChangeArrowheads="1"/>
          </p:cNvSpPr>
          <p:nvPr/>
        </p:nvSpPr>
        <p:spPr bwMode="auto">
          <a:xfrm>
            <a:off x="4953000" y="4025900"/>
            <a:ext cx="3887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R - Arte, cultura, esporte e recreação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6" name="Rectangle 1037"/>
          <p:cNvSpPr>
            <a:spLocks noChangeArrowheads="1"/>
          </p:cNvSpPr>
          <p:nvPr/>
        </p:nvSpPr>
        <p:spPr bwMode="auto">
          <a:xfrm>
            <a:off x="4953000" y="4559300"/>
            <a:ext cx="3455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S - Outras atividades de serviços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7" name="Rectangle 1038"/>
          <p:cNvSpPr>
            <a:spLocks noChangeArrowheads="1"/>
          </p:cNvSpPr>
          <p:nvPr/>
        </p:nvSpPr>
        <p:spPr bwMode="auto">
          <a:xfrm>
            <a:off x="4953000" y="5016500"/>
            <a:ext cx="405606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E - Água, esgoto, atividades de gestão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de resíduos e descontaminação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(esgoto (...))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8" name="Rectangle 1039"/>
          <p:cNvSpPr>
            <a:spLocks noChangeArrowheads="1"/>
          </p:cNvSpPr>
          <p:nvPr/>
        </p:nvSpPr>
        <p:spPr bwMode="auto">
          <a:xfrm>
            <a:off x="5029200" y="5778500"/>
            <a:ext cx="35702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J - Informação e Comunicação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(Ativ cinematográficas,rádio e </a:t>
            </a:r>
          </a:p>
          <a:p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       televisão)</a:t>
            </a:r>
            <a:endParaRPr lang="pt-BR" sz="14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6399" name="Line 1040"/>
          <p:cNvSpPr>
            <a:spLocks noChangeShapeType="1"/>
          </p:cNvSpPr>
          <p:nvPr/>
        </p:nvSpPr>
        <p:spPr bwMode="auto">
          <a:xfrm flipV="1">
            <a:off x="3851275" y="4292600"/>
            <a:ext cx="10810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400" name="Line 1042"/>
          <p:cNvSpPr>
            <a:spLocks noChangeShapeType="1"/>
          </p:cNvSpPr>
          <p:nvPr/>
        </p:nvSpPr>
        <p:spPr bwMode="auto">
          <a:xfrm>
            <a:off x="3429000" y="48768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401" name="Line 1044"/>
          <p:cNvSpPr>
            <a:spLocks noChangeShapeType="1"/>
          </p:cNvSpPr>
          <p:nvPr/>
        </p:nvSpPr>
        <p:spPr bwMode="auto">
          <a:xfrm>
            <a:off x="35052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402" name="Line 1046"/>
          <p:cNvSpPr>
            <a:spLocks noChangeShapeType="1"/>
          </p:cNvSpPr>
          <p:nvPr/>
        </p:nvSpPr>
        <p:spPr bwMode="auto">
          <a:xfrm flipV="1">
            <a:off x="3581400" y="4724400"/>
            <a:ext cx="1350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762000"/>
            <a:ext cx="6183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Divisão</a:t>
            </a:r>
            <a:endParaRPr lang="pt-BR" b="1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10200" y="1447800"/>
            <a:ext cx="158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 i="1">
                <a:solidFill>
                  <a:srgbClr val="000000"/>
                </a:solidFill>
                <a:latin typeface="Verdana" pitchFamily="34" charset="0"/>
              </a:rPr>
              <a:t>CNAE 2.0 </a:t>
            </a:r>
            <a:endParaRPr lang="pt-BR" sz="2000" b="1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90600" y="1447800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 i="1">
                <a:solidFill>
                  <a:srgbClr val="000000"/>
                </a:solidFill>
                <a:latin typeface="Verdana" pitchFamily="34" charset="0"/>
              </a:rPr>
              <a:t>CNAE 1.0</a:t>
            </a:r>
            <a:endParaRPr lang="pt-BR" sz="2000" b="1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5800" y="2209800"/>
            <a:ext cx="35258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D 15 - Fab. de prod. alimen. e bebidas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716463" y="2057400"/>
            <a:ext cx="4114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C 10 - Fab. de prod. Alimentícios </a:t>
            </a:r>
          </a:p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(obs.: padarias tradicionais = Comércio)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716463" y="2895600"/>
            <a:ext cx="2397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C 11 - Fab. de bebidas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3851275" y="2276475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779838" y="2420938"/>
            <a:ext cx="10080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685800" y="4267200"/>
            <a:ext cx="37671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D 22 - Edição, impressão e reprodução de gravações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643438" y="3810000"/>
            <a:ext cx="449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C 18 - Impressão e reprodução de gravações (serviços de impressão)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4643438" y="4648200"/>
            <a:ext cx="441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J 58 -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Edição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e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edição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integrada à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impressão</a:t>
            </a:r>
            <a:endParaRPr lang="pt-BR" sz="14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4643438" y="5257800"/>
            <a:ext cx="4572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J 59 -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Atividades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cinematográficas, (...),</a:t>
            </a:r>
          </a:p>
          <a:p>
            <a:pPr>
              <a:defRPr/>
            </a:pP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televisão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;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gravação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de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som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e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edição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de música (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gravação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de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som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e </a:t>
            </a:r>
            <a:r>
              <a:rPr lang="es-ES_tradnl" sz="14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edição</a:t>
            </a:r>
            <a:r>
              <a:rPr lang="es-ES_tradnl" sz="14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de música)        </a:t>
            </a:r>
            <a:endParaRPr lang="pt-BR" sz="14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V="1">
            <a:off x="3419475" y="4149725"/>
            <a:ext cx="12969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3419475" y="4652963"/>
            <a:ext cx="12969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3276600" y="4724400"/>
            <a:ext cx="13668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85800"/>
            <a:ext cx="6183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Principais mudanças - Divisão</a:t>
            </a:r>
            <a:endParaRPr lang="pt-BR" b="1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1219200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 i="1">
                <a:solidFill>
                  <a:srgbClr val="000000"/>
                </a:solidFill>
                <a:latin typeface="Verdana" pitchFamily="34" charset="0"/>
              </a:rPr>
              <a:t>CNAE 1.0</a:t>
            </a:r>
            <a:endParaRPr lang="pt-BR" sz="2000" b="1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181600" y="1219200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 i="1">
                <a:solidFill>
                  <a:srgbClr val="000000"/>
                </a:solidFill>
                <a:latin typeface="Verdana" pitchFamily="34" charset="0"/>
              </a:rPr>
              <a:t>CNAE 2.0</a:t>
            </a:r>
            <a:endParaRPr lang="pt-BR" sz="2000" b="1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5800" y="3416300"/>
            <a:ext cx="29940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K 74 - Serviços prestados </a:t>
            </a:r>
          </a:p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principalmente às empresas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876800" y="1828800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K 64 - </a:t>
            </a:r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Atividades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de </a:t>
            </a:r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serviços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 </a:t>
            </a:r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financeiros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(</a:t>
            </a:r>
            <a:r>
              <a:rPr lang="es-ES_tradnl" sz="1400" b="1" i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holding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não-financeira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)</a:t>
            </a:r>
            <a:endParaRPr lang="pt-BR" sz="1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878388" y="2349500"/>
            <a:ext cx="3222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M 69- Atividades jurídicas (...)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859338" y="3111500"/>
            <a:ext cx="3654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M 71 - Serviços de arquitetura (...)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838725" y="2654300"/>
            <a:ext cx="4394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M 70 - </a:t>
            </a:r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Atividades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de sedes de empresas e</a:t>
            </a:r>
          </a:p>
          <a:p>
            <a:r>
              <a:rPr lang="es-ES_tradnl" sz="1400" b="1" dirty="0" err="1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consultoria</a:t>
            </a:r>
            <a:r>
              <a:rPr lang="es-ES_tradnl" sz="1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empresarial</a:t>
            </a:r>
            <a:endParaRPr lang="pt-BR" sz="1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859338" y="3492500"/>
            <a:ext cx="4370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M 73 - Publicidade e pesquisa de mercado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859338" y="3949700"/>
            <a:ext cx="42148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M 74 - Outras atividades profissionais ...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859338" y="4406900"/>
            <a:ext cx="4146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N 78 - Seleção, agenciamento e locação</a:t>
            </a:r>
          </a:p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de mão-de-obra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859338" y="50927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N 80 - Atividades de vigilância (...)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932363" y="5626100"/>
            <a:ext cx="354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N 81 - Serviços para edifícios (...)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932363" y="6083300"/>
            <a:ext cx="3705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N 82 - Serviços de escritório (...) e </a:t>
            </a:r>
          </a:p>
          <a:p>
            <a:r>
              <a:rPr lang="es-ES_tradnl" sz="1400" b="1">
                <a:solidFill>
                  <a:srgbClr val="FF0000"/>
                </a:solidFill>
                <a:latin typeface="Verdana" pitchFamily="34" charset="0"/>
              </a:rPr>
              <a:t>           outros serviços p/ empresas</a:t>
            </a:r>
            <a:endParaRPr lang="pt-BR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3635375" y="2514600"/>
            <a:ext cx="1089025" cy="1201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635375" y="3716338"/>
            <a:ext cx="1241425" cy="85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3635375" y="2895600"/>
            <a:ext cx="1165225" cy="82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708400" y="3716338"/>
            <a:ext cx="1168400" cy="154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3635375" y="3276600"/>
            <a:ext cx="1089025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635375" y="3716338"/>
            <a:ext cx="1317625" cy="199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3635375" y="3716338"/>
            <a:ext cx="1296988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3635375" y="1981200"/>
            <a:ext cx="1165225" cy="1735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3635375" y="3657600"/>
            <a:ext cx="1165225" cy="5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3635375" y="3716338"/>
            <a:ext cx="116522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ctrTitle"/>
          </p:nvPr>
        </p:nvSpPr>
        <p:spPr bwMode="auto">
          <a:xfrm>
            <a:off x="683568" y="2130425"/>
            <a:ext cx="8460432" cy="2378695"/>
          </a:xfrm>
          <a:solidFill>
            <a:schemeClr val="accent6">
              <a:lumMod val="75000"/>
            </a:schemeClr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BASE DE DADOS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755650" y="549275"/>
            <a:ext cx="8137525" cy="61245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1. Pesquisas periódicas IBGE</a:t>
            </a:r>
          </a:p>
          <a:p>
            <a:pPr algn="l"/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- POF 2008/09</a:t>
            </a:r>
          </a:p>
          <a:p>
            <a:pPr algn="l"/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- Censo Agropecuário 2006</a:t>
            </a:r>
          </a:p>
          <a:p>
            <a:pPr algn="l"/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- Preparação para o SIPD</a:t>
            </a:r>
          </a:p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2. Imposto de Renda Pessoa Física</a:t>
            </a:r>
          </a:p>
          <a:p>
            <a:pPr algn="l"/>
            <a:endParaRPr lang="pt-BR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3. Imposto de Renda Pessoa Jurídica</a:t>
            </a:r>
          </a:p>
          <a:p>
            <a:pPr algn="l"/>
            <a:endParaRPr lang="pt-BR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4. Pesquisas especiais</a:t>
            </a:r>
          </a:p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Pesquisa de Consumo Intermediário</a:t>
            </a:r>
          </a:p>
          <a:p>
            <a:pPr algn="l"/>
            <a:r>
              <a:rPr lang="pt-BR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Pesquisa sobre margem de comércio e transporte</a:t>
            </a:r>
          </a:p>
          <a:p>
            <a:pPr algn="l"/>
            <a:endParaRPr lang="pt-BR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5. Atualização das matrizes de imposto</a:t>
            </a:r>
          </a:p>
          <a:p>
            <a:pPr algn="l"/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916832"/>
            <a:ext cx="8460432" cy="261610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sz="3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pt-B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SCN: CONCEITOS ETC.</a:t>
            </a:r>
          </a:p>
          <a:p>
            <a:endParaRPr lang="pt-BR" sz="3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05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1"/>
          <p:cNvSpPr txBox="1">
            <a:spLocks noChangeArrowheads="1"/>
          </p:cNvSpPr>
          <p:nvPr/>
        </p:nvSpPr>
        <p:spPr bwMode="auto">
          <a:xfrm>
            <a:off x="1042988" y="2249488"/>
            <a:ext cx="7705725" cy="13239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SYSTEM OF NATIONAL  ACCOUNTS 2008</a:t>
            </a:r>
          </a:p>
          <a:p>
            <a:endParaRPr lang="pt-BR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ONU, OECD, FMI, BANCO MUNDIAL, EUROSTAT</a:t>
            </a:r>
          </a:p>
        </p:txBody>
      </p:sp>
      <p:sp>
        <p:nvSpPr>
          <p:cNvPr id="21507" name="CaixaDeTexto 2"/>
          <p:cNvSpPr txBox="1">
            <a:spLocks noChangeArrowheads="1"/>
          </p:cNvSpPr>
          <p:nvPr/>
        </p:nvSpPr>
        <p:spPr bwMode="auto">
          <a:xfrm>
            <a:off x="1187450" y="3554784"/>
            <a:ext cx="75612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>
                <a:solidFill>
                  <a:srgbClr val="FF0000"/>
                </a:solidFill>
              </a:rPr>
              <a:t>Rev. </a:t>
            </a:r>
            <a:r>
              <a:rPr lang="pt-BR" b="1" dirty="0" smtClean="0">
                <a:solidFill>
                  <a:srgbClr val="FF0000"/>
                </a:solidFill>
              </a:rPr>
              <a:t>47, 53</a:t>
            </a:r>
            <a:r>
              <a:rPr lang="pt-BR" b="1" dirty="0">
                <a:solidFill>
                  <a:srgbClr val="FF0000"/>
                </a:solidFill>
              </a:rPr>
              <a:t>, 68, 93, 08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268537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8306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3190875" cy="43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pic>
        <p:nvPicPr>
          <p:cNvPr id="7383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1066800"/>
            <a:ext cx="498316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28505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401171"/>
            <a:ext cx="8460432" cy="63401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l">
              <a:defRPr/>
            </a:pPr>
            <a:endParaRPr lang="pt-BR" b="1" dirty="0" smtClean="0">
              <a:solidFill>
                <a:srgbClr val="FF9966"/>
              </a:solidFill>
            </a:endParaRPr>
          </a:p>
          <a:p>
            <a:pPr algn="l">
              <a:defRPr/>
            </a:pPr>
            <a:r>
              <a:rPr lang="pt-BR" b="1" dirty="0" smtClean="0">
                <a:solidFill>
                  <a:srgbClr val="FF9966"/>
                </a:solidFill>
              </a:rPr>
              <a:t>5 </a:t>
            </a:r>
            <a:r>
              <a:rPr lang="pt-BR" b="1" dirty="0">
                <a:solidFill>
                  <a:srgbClr val="FF9966"/>
                </a:solidFill>
              </a:rPr>
              <a:t>grandes revisões</a:t>
            </a:r>
          </a:p>
          <a:p>
            <a:pPr marL="720000" lvl="1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Ativos não financeiros (22 temas)</a:t>
            </a:r>
          </a:p>
          <a:p>
            <a:pPr marL="720000" lvl="1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Serviços Financeiros (8 temas)</a:t>
            </a:r>
          </a:p>
          <a:p>
            <a:pPr marL="720000" lvl="1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Instrumentos Financeiros (6 temas)</a:t>
            </a:r>
          </a:p>
          <a:p>
            <a:pPr marL="720000" lvl="1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Governo e Setor Público (8 temas)</a:t>
            </a:r>
          </a:p>
          <a:p>
            <a:pPr marL="720000" lvl="1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Resto do Mundo (10 temas)</a:t>
            </a:r>
          </a:p>
          <a:p>
            <a:pPr algn="l">
              <a:defRPr/>
            </a:pPr>
            <a:r>
              <a:rPr lang="pt-BR" b="1" dirty="0">
                <a:solidFill>
                  <a:srgbClr val="FF9900"/>
                </a:solidFill>
              </a:rPr>
              <a:t>Mais</a:t>
            </a:r>
          </a:p>
          <a:p>
            <a:pPr marL="914400" lvl="1" indent="-457200" algn="l"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9900"/>
                </a:solidFill>
              </a:rPr>
              <a:t>Unidades </a:t>
            </a:r>
            <a:r>
              <a:rPr lang="pt-BR" b="1" dirty="0" smtClean="0">
                <a:solidFill>
                  <a:srgbClr val="FF9900"/>
                </a:solidFill>
              </a:rPr>
              <a:t>auxiliares</a:t>
            </a:r>
            <a:endParaRPr lang="pt-BR" b="1" dirty="0">
              <a:solidFill>
                <a:srgbClr val="FF9900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9900"/>
                </a:solidFill>
              </a:rPr>
              <a:t>Setor Informal</a:t>
            </a:r>
          </a:p>
          <a:p>
            <a:pPr marL="914400" lvl="1" indent="-457200" algn="l">
              <a:buFont typeface="Arial" pitchFamily="34" charset="0"/>
              <a:buChar char="•"/>
              <a:defRPr/>
            </a:pPr>
            <a:r>
              <a:rPr lang="pt-BR" b="1" dirty="0">
                <a:solidFill>
                  <a:srgbClr val="FF9900"/>
                </a:solidFill>
              </a:rPr>
              <a:t>Atividades </a:t>
            </a:r>
            <a:r>
              <a:rPr lang="pt-BR" b="1" dirty="0" smtClean="0">
                <a:solidFill>
                  <a:srgbClr val="FF9900"/>
                </a:solidFill>
              </a:rPr>
              <a:t>ilegais</a:t>
            </a:r>
          </a:p>
          <a:p>
            <a:pPr marL="914400" lvl="1" indent="-457200" algn="l">
              <a:buFont typeface="Arial" pitchFamily="34" charset="0"/>
              <a:buChar char="•"/>
              <a:defRPr/>
            </a:pPr>
            <a:endParaRPr lang="pt-BR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aixaDeTexto 1"/>
          <p:cNvSpPr txBox="1">
            <a:spLocks noChangeArrowheads="1"/>
          </p:cNvSpPr>
          <p:nvPr/>
        </p:nvSpPr>
        <p:spPr bwMode="auto">
          <a:xfrm>
            <a:off x="683568" y="2473325"/>
            <a:ext cx="8460432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pt-BR" b="1" dirty="0" smtClean="0"/>
          </a:p>
          <a:p>
            <a:r>
              <a:rPr lang="pt-BR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PERÍODO </a:t>
            </a:r>
            <a:r>
              <a:rPr lang="pt-BR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 TRANSIÇÃO </a:t>
            </a:r>
            <a:r>
              <a:rPr lang="pt-BR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2010</a:t>
            </a:r>
          </a:p>
          <a:p>
            <a:endParaRPr lang="pt-BR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1"/>
          <p:cNvSpPr txBox="1">
            <a:spLocks noChangeArrowheads="1"/>
          </p:cNvSpPr>
          <p:nvPr/>
        </p:nvSpPr>
        <p:spPr bwMode="auto">
          <a:xfrm>
            <a:off x="1042988" y="44450"/>
            <a:ext cx="590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/>
              <a:t>POLÍTICA DE TRANSIÇÃO</a:t>
            </a:r>
          </a:p>
        </p:txBody>
      </p:sp>
      <p:sp>
        <p:nvSpPr>
          <p:cNvPr id="34819" name="CaixaDeTexto 2"/>
          <p:cNvSpPr txBox="1">
            <a:spLocks noChangeArrowheads="1"/>
          </p:cNvSpPr>
          <p:nvPr/>
        </p:nvSpPr>
        <p:spPr bwMode="auto">
          <a:xfrm>
            <a:off x="683568" y="1268413"/>
            <a:ext cx="8352482" cy="52629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buFont typeface="Arial" pitchFamily="34" charset="0"/>
              <a:buChar char="•"/>
            </a:pPr>
            <a:endParaRPr lang="pt-B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Comunicar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ao governo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. 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sym typeface="Wingdings"/>
              </a:rPr>
              <a:t></a:t>
            </a:r>
            <a:endParaRPr lang="pt-B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Seminários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aos usuários sobre o processo de transição e impactos metodológicos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sym typeface="Wingdings"/>
              </a:rPr>
              <a:t></a:t>
            </a: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Publicação das notas metodológicas para discussão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sym typeface="Wingdings"/>
              </a:rPr>
              <a:t>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Seminários específicos durante o período de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transição.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sym typeface="Wingdings"/>
              </a:rPr>
              <a:t></a:t>
            </a:r>
            <a:endParaRPr lang="pt-BR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880" y="421497"/>
            <a:ext cx="7848600" cy="62478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l">
              <a:defRPr/>
            </a:pPr>
            <a:r>
              <a:rPr lang="pt-BR" b="1" dirty="0">
                <a:solidFill>
                  <a:srgbClr val="FF9900"/>
                </a:solidFill>
              </a:rPr>
              <a:t>TRANSIÇÃO </a:t>
            </a:r>
            <a:r>
              <a:rPr lang="pt-BR" b="1" dirty="0" smtClean="0">
                <a:solidFill>
                  <a:srgbClr val="FF9900"/>
                </a:solidFill>
              </a:rPr>
              <a:t>2010</a:t>
            </a:r>
          </a:p>
          <a:p>
            <a:pPr algn="l">
              <a:defRPr/>
            </a:pPr>
            <a:endParaRPr lang="pt-BR" b="1" dirty="0">
              <a:solidFill>
                <a:srgbClr val="FF9900"/>
              </a:solidFill>
            </a:endParaRPr>
          </a:p>
          <a:p>
            <a:pPr algn="l">
              <a:defRPr/>
            </a:pPr>
            <a:endParaRPr lang="pt-BR" b="1" dirty="0"/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TEMPO DE </a:t>
            </a:r>
            <a:r>
              <a:rPr lang="pt-B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TRABALHO  3 ANOS</a:t>
            </a: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INTERRUPÇÃO DA DIVULGAÇÃO DAS CONTAS DEFINITIVAS (TRU E CEI)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CONTAS TRIMESTRAIS REFERÊNCIA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REVISÃO DA SÉRIE ANUAL </a:t>
            </a:r>
            <a:r>
              <a:rPr lang="pt-B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COMPLETA   		   1995/2000 -  2012 (TRU E CEI)</a:t>
            </a: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REVISÃO SERIE TRIMESTRAL </a:t>
            </a:r>
            <a:r>
              <a:rPr lang="pt-B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1995-2014</a:t>
            </a: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sz="24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CONTAS REGIONAIS </a:t>
            </a:r>
            <a:r>
              <a:rPr lang="pt-B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 PIB </a:t>
            </a:r>
            <a:r>
              <a:rPr lang="pt-B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MUNICÍPOS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620688"/>
            <a:ext cx="8460432" cy="61247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l">
              <a:defRPr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l">
              <a:buFontTx/>
              <a:buAutoNum type="arabicPlain" startAt="2012"/>
              <a:defRPr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       Definições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metodológicas, construção da base de dados 2010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e arranjos institucionais.  </a:t>
            </a: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l">
              <a:buFontTx/>
              <a:buAutoNum type="arabicPlain" startAt="2012"/>
              <a:defRPr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l">
              <a:buFontTx/>
              <a:buAutoNum type="arabicPlain" startAt="2012"/>
              <a:defRPr/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/4      Estimação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2010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a preços correntes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e       2011 a preços correntes e constantes com correção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de 2010 (reflexo de 2011)</a:t>
            </a:r>
            <a:br>
              <a:rPr lang="pt-BR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b="1" dirty="0" err="1" smtClean="0">
                <a:solidFill>
                  <a:schemeClr val="bg1">
                    <a:lumMod val="95000"/>
                  </a:schemeClr>
                </a:solidFill>
              </a:rPr>
              <a:t>Retropolação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de 2010 até 1995</a:t>
            </a:r>
          </a:p>
          <a:p>
            <a:pPr algn="l">
              <a:defRPr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 algn="l">
              <a:buAutoNum type="arabicPlain" startAt="2015"/>
              <a:defRPr/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           Estimação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de 2012 </a:t>
            </a:r>
            <a:br>
              <a:rPr lang="pt-BR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		Contas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Regionais </a:t>
            </a:r>
            <a:r>
              <a:rPr lang="pt-BR" b="1" dirty="0" err="1">
                <a:solidFill>
                  <a:schemeClr val="bg1">
                    <a:lumMod val="95000"/>
                  </a:schemeClr>
                </a:solidFill>
              </a:rPr>
              <a:t>ePIB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 dos Municípios</a:t>
            </a:r>
            <a:br>
              <a:rPr lang="pt-BR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   	Divulgação Anual 1995-2012, Trimestral   1995-2014</a:t>
            </a:r>
          </a:p>
          <a:p>
            <a:pPr marL="514350" indent="-514350" algn="l">
              <a:buAutoNum type="arabicPlain" startAt="2015"/>
              <a:defRPr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99592" y="4462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b="1" dirty="0">
                <a:solidFill>
                  <a:schemeClr val="tx1"/>
                </a:solidFill>
              </a:rPr>
              <a:t>CRONOGRAMA  Referência 2010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1"/>
          <p:cNvSpPr txBox="1">
            <a:spLocks noChangeArrowheads="1"/>
          </p:cNvSpPr>
          <p:nvPr/>
        </p:nvSpPr>
        <p:spPr bwMode="auto">
          <a:xfrm>
            <a:off x="1403350" y="2205038"/>
            <a:ext cx="66246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pt-BR" sz="4000" b="1" dirty="0" smtClean="0"/>
          </a:p>
          <a:p>
            <a:r>
              <a:rPr lang="pt-BR" sz="4000" b="1" dirty="0" smtClean="0"/>
              <a:t>Obrigado.</a:t>
            </a:r>
          </a:p>
          <a:p>
            <a:endParaRPr lang="pt-BR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035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410200" cy="43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946191628"/>
      </p:ext>
    </p:extLst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838200" y="2833688"/>
            <a:ext cx="7772400" cy="37465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Comic Sans MS" charset="0"/>
              </a:rPr>
              <a:t>PROCESSO DE TRABALHO DOS  SCN</a:t>
            </a:r>
            <a:endParaRPr lang="pt-BR" sz="1600" b="1">
              <a:solidFill>
                <a:schemeClr val="tx1"/>
              </a:solidFill>
              <a:latin typeface="Univers-Black-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40903"/>
      </p:ext>
    </p:extLst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3"/>
          <p:cNvSpPr>
            <a:spLocks noChangeArrowheads="1"/>
          </p:cNvSpPr>
          <p:nvPr/>
        </p:nvSpPr>
        <p:spPr bwMode="auto">
          <a:xfrm>
            <a:off x="990600" y="1143000"/>
            <a:ext cx="6858000" cy="434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3300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4515" name="Oval 4"/>
          <p:cNvSpPr>
            <a:spLocks noChangeArrowheads="1"/>
          </p:cNvSpPr>
          <p:nvPr/>
        </p:nvSpPr>
        <p:spPr bwMode="auto">
          <a:xfrm>
            <a:off x="2590800" y="2819400"/>
            <a:ext cx="3352800" cy="1524000"/>
          </a:xfrm>
          <a:prstGeom prst="ellipse">
            <a:avLst/>
          </a:prstGeom>
          <a:noFill/>
          <a:ln>
            <a:noFill/>
          </a:ln>
          <a:effectLst>
            <a:outerShdw blurRad="63500" dist="179605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4516" name="Oval 5"/>
          <p:cNvSpPr>
            <a:spLocks noChangeArrowheads="1"/>
          </p:cNvSpPr>
          <p:nvPr/>
        </p:nvSpPr>
        <p:spPr bwMode="auto">
          <a:xfrm>
            <a:off x="1828800" y="1905000"/>
            <a:ext cx="3429000" cy="1905000"/>
          </a:xfrm>
          <a:prstGeom prst="ellipse">
            <a:avLst/>
          </a:prstGeom>
          <a:solidFill>
            <a:srgbClr val="CCFFFF"/>
          </a:solidFill>
          <a:ln w="38100">
            <a:solidFill>
              <a:srgbClr val="0000FF"/>
            </a:solidFill>
            <a:round/>
            <a:headEnd/>
            <a:tailEnd/>
          </a:ln>
          <a:effectLst>
            <a:outerShdw blurRad="63500" dist="179605" dir="2700000" algn="ctr" rotWithShape="0">
              <a:schemeClr val="bg2">
                <a:alpha val="74998"/>
              </a:schemeClr>
            </a:outerShdw>
          </a:effectLst>
        </p:spPr>
        <p:txBody>
          <a:bodyPr wrap="none" lIns="92075" tIns="46038" rIns="92075" bIns="46038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4517" name="Text Box 6"/>
          <p:cNvSpPr txBox="1">
            <a:spLocks noChangeArrowheads="1"/>
          </p:cNvSpPr>
          <p:nvPr/>
        </p:nvSpPr>
        <p:spPr bwMode="auto">
          <a:xfrm>
            <a:off x="990600" y="611188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b="1"/>
              <a:t>Universo - População (Brasil)</a:t>
            </a:r>
            <a:endParaRPr lang="pt-BR" b="1"/>
          </a:p>
        </p:txBody>
      </p:sp>
      <p:sp>
        <p:nvSpPr>
          <p:cNvPr id="704518" name="Text Box 7"/>
          <p:cNvSpPr txBox="1">
            <a:spLocks noChangeArrowheads="1"/>
          </p:cNvSpPr>
          <p:nvPr/>
        </p:nvSpPr>
        <p:spPr bwMode="auto">
          <a:xfrm>
            <a:off x="4343400" y="19050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b="1"/>
              <a:t>Amostra</a:t>
            </a:r>
            <a:endParaRPr lang="pt-BR" b="1"/>
          </a:p>
        </p:txBody>
      </p:sp>
      <p:sp>
        <p:nvSpPr>
          <p:cNvPr id="704519" name="Line 8"/>
          <p:cNvSpPr>
            <a:spLocks noChangeShapeType="1"/>
          </p:cNvSpPr>
          <p:nvPr/>
        </p:nvSpPr>
        <p:spPr bwMode="auto">
          <a:xfrm>
            <a:off x="4267200" y="3276600"/>
            <a:ext cx="2819400" cy="2590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>
            <a:outerShdw blurRad="63500" dist="179605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4520" name="Text Box 9"/>
          <p:cNvSpPr txBox="1">
            <a:spLocks noChangeArrowheads="1"/>
          </p:cNvSpPr>
          <p:nvPr/>
        </p:nvSpPr>
        <p:spPr bwMode="auto">
          <a:xfrm>
            <a:off x="2590800" y="5881688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/>
              <a:t>Estimativa + erro amostral</a:t>
            </a:r>
            <a:endParaRPr lang="pt-BR" b="1"/>
          </a:p>
        </p:txBody>
      </p:sp>
      <p:sp>
        <p:nvSpPr>
          <p:cNvPr id="704521" name="Text Box 10"/>
          <p:cNvSpPr txBox="1">
            <a:spLocks noChangeArrowheads="1"/>
          </p:cNvSpPr>
          <p:nvPr/>
        </p:nvSpPr>
        <p:spPr bwMode="auto">
          <a:xfrm>
            <a:off x="990600" y="-92075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b="1"/>
              <a:t>Uma pesquisa clássica</a:t>
            </a:r>
          </a:p>
        </p:txBody>
      </p:sp>
    </p:spTree>
    <p:extLst>
      <p:ext uri="{BB962C8B-B14F-4D97-AF65-F5344CB8AC3E}">
        <p14:creationId xmlns:p14="http://schemas.microsoft.com/office/powerpoint/2010/main" val="4283332478"/>
      </p:ext>
    </p:extLst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6" grpId="0" animBg="1" autoUpdateAnimBg="0"/>
      <p:bldP spid="704518" grpId="0" autoUpdateAnimBg="0"/>
      <p:bldP spid="704519" grpId="0" animBg="1"/>
      <p:bldP spid="7045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800" b="1"/>
              <a:t>PROCESSO DE UM SCN</a:t>
            </a:r>
            <a:endParaRPr lang="pt-BR" sz="1600"/>
          </a:p>
        </p:txBody>
      </p:sp>
      <p:sp>
        <p:nvSpPr>
          <p:cNvPr id="705539" name="Rectangle 3"/>
          <p:cNvSpPr>
            <a:spLocks noChangeArrowheads="1"/>
          </p:cNvSpPr>
          <p:nvPr/>
        </p:nvSpPr>
        <p:spPr bwMode="auto">
          <a:xfrm>
            <a:off x="1143000" y="914400"/>
            <a:ext cx="15240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0" name="Rectangle 4"/>
          <p:cNvSpPr>
            <a:spLocks noChangeArrowheads="1"/>
          </p:cNvSpPr>
          <p:nvPr/>
        </p:nvSpPr>
        <p:spPr bwMode="auto">
          <a:xfrm>
            <a:off x="3048000" y="914400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1" name="Rectangle 5"/>
          <p:cNvSpPr>
            <a:spLocks noChangeArrowheads="1"/>
          </p:cNvSpPr>
          <p:nvPr/>
        </p:nvSpPr>
        <p:spPr bwMode="auto">
          <a:xfrm>
            <a:off x="5638800" y="914400"/>
            <a:ext cx="1447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2" name="Rectangle 6"/>
          <p:cNvSpPr>
            <a:spLocks noChangeArrowheads="1"/>
          </p:cNvSpPr>
          <p:nvPr/>
        </p:nvSpPr>
        <p:spPr bwMode="auto">
          <a:xfrm>
            <a:off x="1524000" y="2819400"/>
            <a:ext cx="41148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3" name="Rectangle 7"/>
          <p:cNvSpPr>
            <a:spLocks noChangeArrowheads="1"/>
          </p:cNvSpPr>
          <p:nvPr/>
        </p:nvSpPr>
        <p:spPr bwMode="auto">
          <a:xfrm>
            <a:off x="2514600" y="4114800"/>
            <a:ext cx="37338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4" name="Rectangle 8"/>
          <p:cNvSpPr>
            <a:spLocks noChangeArrowheads="1"/>
          </p:cNvSpPr>
          <p:nvPr/>
        </p:nvSpPr>
        <p:spPr bwMode="auto">
          <a:xfrm>
            <a:off x="1752600" y="5562600"/>
            <a:ext cx="65532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5" name="Text Box 9"/>
          <p:cNvSpPr txBox="1">
            <a:spLocks noChangeArrowheads="1"/>
          </p:cNvSpPr>
          <p:nvPr/>
        </p:nvSpPr>
        <p:spPr bwMode="auto">
          <a:xfrm>
            <a:off x="1219200" y="715963"/>
            <a:ext cx="16764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pt-BR" sz="1600"/>
          </a:p>
          <a:p>
            <a:pPr>
              <a:spcBef>
                <a:spcPct val="50000"/>
              </a:spcBef>
            </a:pPr>
            <a:r>
              <a:rPr lang="pt-BR" sz="1600" b="1"/>
              <a:t>IBGE</a:t>
            </a:r>
          </a:p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C42B1A"/>
                </a:solidFill>
              </a:rPr>
              <a:t>ESTATÍSTICAS</a:t>
            </a:r>
            <a:endParaRPr lang="pt-BR" sz="1400" b="1"/>
          </a:p>
          <a:p>
            <a:pPr>
              <a:spcBef>
                <a:spcPct val="50000"/>
              </a:spcBef>
            </a:pPr>
            <a:r>
              <a:rPr lang="pt-BR" sz="1400" b="1"/>
              <a:t>BÁSICAS</a:t>
            </a:r>
            <a:endParaRPr lang="pt-BR" sz="1600"/>
          </a:p>
        </p:txBody>
      </p:sp>
      <p:sp>
        <p:nvSpPr>
          <p:cNvPr id="705546" name="Text Box 10"/>
          <p:cNvSpPr txBox="1">
            <a:spLocks noChangeArrowheads="1"/>
          </p:cNvSpPr>
          <p:nvPr/>
        </p:nvSpPr>
        <p:spPr bwMode="auto">
          <a:xfrm>
            <a:off x="3124200" y="1220788"/>
            <a:ext cx="19812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/>
              <a:t>REGISTROS</a:t>
            </a:r>
          </a:p>
          <a:p>
            <a:pPr>
              <a:spcBef>
                <a:spcPct val="50000"/>
              </a:spcBef>
            </a:pPr>
            <a:r>
              <a:rPr lang="pt-BR" sz="1400" b="1"/>
              <a:t>ADMINISTRATIVOS</a:t>
            </a:r>
            <a:endParaRPr lang="pt-BR" sz="1600" b="1"/>
          </a:p>
        </p:txBody>
      </p:sp>
      <p:sp>
        <p:nvSpPr>
          <p:cNvPr id="705547" name="Text Box 11"/>
          <p:cNvSpPr txBox="1">
            <a:spLocks noChangeArrowheads="1"/>
          </p:cNvSpPr>
          <p:nvPr/>
        </p:nvSpPr>
        <p:spPr bwMode="auto">
          <a:xfrm>
            <a:off x="5715000" y="1127125"/>
            <a:ext cx="1295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b="1"/>
              <a:t>MODELOS E OUTRAS TÉCNICAS</a:t>
            </a:r>
            <a:endParaRPr lang="pt-BR" sz="1600"/>
          </a:p>
        </p:txBody>
      </p:sp>
      <p:sp>
        <p:nvSpPr>
          <p:cNvPr id="705548" name="Rectangle 12"/>
          <p:cNvSpPr>
            <a:spLocks noChangeArrowheads="1"/>
          </p:cNvSpPr>
          <p:nvPr/>
        </p:nvSpPr>
        <p:spPr bwMode="auto">
          <a:xfrm>
            <a:off x="914400" y="762000"/>
            <a:ext cx="6400800" cy="1600200"/>
          </a:xfrm>
          <a:prstGeom prst="rect">
            <a:avLst/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5549" name="Text Box 13"/>
          <p:cNvSpPr txBox="1">
            <a:spLocks noChangeArrowheads="1"/>
          </p:cNvSpPr>
          <p:nvPr/>
        </p:nvSpPr>
        <p:spPr bwMode="auto">
          <a:xfrm>
            <a:off x="1828800" y="3048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 b="1"/>
              <a:t>BASE DE DADOS SCN</a:t>
            </a:r>
            <a:endParaRPr lang="pt-BR" sz="1800"/>
          </a:p>
        </p:txBody>
      </p:sp>
      <p:sp>
        <p:nvSpPr>
          <p:cNvPr id="705550" name="Text Box 14"/>
          <p:cNvSpPr txBox="1">
            <a:spLocks noChangeArrowheads="1"/>
          </p:cNvSpPr>
          <p:nvPr/>
        </p:nvSpPr>
        <p:spPr bwMode="auto">
          <a:xfrm>
            <a:off x="3352800" y="4419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/>
              <a:t>AJUSTES.....</a:t>
            </a:r>
          </a:p>
        </p:txBody>
      </p:sp>
      <p:sp>
        <p:nvSpPr>
          <p:cNvPr id="705551" name="Text Box 15"/>
          <p:cNvSpPr txBox="1">
            <a:spLocks noChangeArrowheads="1"/>
          </p:cNvSpPr>
          <p:nvPr/>
        </p:nvSpPr>
        <p:spPr bwMode="auto">
          <a:xfrm>
            <a:off x="4495800" y="5715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/>
              <a:t>SCN</a:t>
            </a:r>
          </a:p>
        </p:txBody>
      </p:sp>
      <p:sp>
        <p:nvSpPr>
          <p:cNvPr id="705552" name="AutoShape 16"/>
          <p:cNvSpPr>
            <a:spLocks noChangeArrowheads="1"/>
          </p:cNvSpPr>
          <p:nvPr/>
        </p:nvSpPr>
        <p:spPr bwMode="auto">
          <a:xfrm>
            <a:off x="3124200" y="24384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6E81AF"/>
              </a:solidFill>
            </a:endParaRPr>
          </a:p>
        </p:txBody>
      </p:sp>
      <p:sp>
        <p:nvSpPr>
          <p:cNvPr id="705553" name="AutoShape 17"/>
          <p:cNvSpPr>
            <a:spLocks noChangeArrowheads="1"/>
          </p:cNvSpPr>
          <p:nvPr/>
        </p:nvSpPr>
        <p:spPr bwMode="auto">
          <a:xfrm>
            <a:off x="3276600" y="3733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6E81AF"/>
              </a:solidFill>
            </a:endParaRPr>
          </a:p>
        </p:txBody>
      </p:sp>
      <p:sp>
        <p:nvSpPr>
          <p:cNvPr id="705554" name="AutoShape 18"/>
          <p:cNvSpPr>
            <a:spLocks noChangeArrowheads="1"/>
          </p:cNvSpPr>
          <p:nvPr/>
        </p:nvSpPr>
        <p:spPr bwMode="auto">
          <a:xfrm>
            <a:off x="3733800" y="51054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6E8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4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0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0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9" grpId="0" animBg="1" autoUpdateAnimBg="0"/>
      <p:bldP spid="705540" grpId="0" animBg="1" autoUpdateAnimBg="0"/>
      <p:bldP spid="705541" grpId="0" animBg="1" autoUpdateAnimBg="0"/>
      <p:bldP spid="705542" grpId="0" animBg="1" autoUpdateAnimBg="0"/>
      <p:bldP spid="705543" grpId="0" animBg="1" autoUpdateAnimBg="0"/>
      <p:bldP spid="705544" grpId="0" animBg="1" autoUpdateAnimBg="0"/>
      <p:bldP spid="705545" grpId="0" autoUpdateAnimBg="0"/>
      <p:bldP spid="705546" grpId="0" autoUpdateAnimBg="0"/>
      <p:bldP spid="705547" grpId="0" autoUpdateAnimBg="0"/>
      <p:bldP spid="705548" grpId="0" animBg="1" autoUpdateAnimBg="0"/>
      <p:bldP spid="705549" grpId="0" autoUpdateAnimBg="0"/>
      <p:bldP spid="705550" grpId="0" autoUpdateAnimBg="0"/>
      <p:bldP spid="705551" grpId="0" autoUpdateAnimBg="0"/>
      <p:bldP spid="705552" grpId="0" animBg="1" autoUpdateAnimBg="0"/>
      <p:bldP spid="705553" grpId="0" animBg="1" autoUpdateAnimBg="0"/>
      <p:bldP spid="70555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1143000" cy="3962400"/>
          </a:xfrm>
          <a:prstGeom prst="rect">
            <a:avLst/>
          </a:prstGeom>
          <a:solidFill>
            <a:srgbClr val="0935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800600" y="795338"/>
            <a:ext cx="40386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endParaRPr lang="pt-BR" sz="1800" dirty="0">
              <a:solidFill>
                <a:schemeClr val="tx1"/>
              </a:solidFill>
              <a:latin typeface="Univers Bold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962400"/>
            <a:ext cx="1143000" cy="2895600"/>
          </a:xfrm>
          <a:prstGeom prst="rect">
            <a:avLst/>
          </a:prstGeom>
          <a:solidFill>
            <a:srgbClr val="C42B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88" y="3887788"/>
            <a:ext cx="9140825" cy="73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142999" y="2276872"/>
            <a:ext cx="7999413" cy="28007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pt-BR" sz="44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pt-BR" sz="4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MUDANÇA DE BASE</a:t>
            </a:r>
          </a:p>
          <a:p>
            <a:pPr>
              <a:spcBef>
                <a:spcPct val="50000"/>
              </a:spcBef>
            </a:pPr>
            <a:endParaRPr lang="pt-BR" sz="4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1"/>
          <p:cNvSpPr txBox="1">
            <a:spLocks noChangeArrowheads="1"/>
          </p:cNvSpPr>
          <p:nvPr/>
        </p:nvSpPr>
        <p:spPr bwMode="auto">
          <a:xfrm>
            <a:off x="971550" y="44450"/>
            <a:ext cx="7561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b="1" dirty="0"/>
              <a:t>MUDANÇA DE BASE</a:t>
            </a:r>
          </a:p>
        </p:txBody>
      </p:sp>
      <p:sp>
        <p:nvSpPr>
          <p:cNvPr id="3075" name="CaixaDeTexto 2"/>
          <p:cNvSpPr txBox="1">
            <a:spLocks noChangeArrowheads="1"/>
          </p:cNvSpPr>
          <p:nvPr/>
        </p:nvSpPr>
        <p:spPr bwMode="auto">
          <a:xfrm>
            <a:off x="827088" y="836613"/>
            <a:ext cx="7129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sz="3200" b="1" dirty="0">
                <a:solidFill>
                  <a:srgbClr val="FF0000"/>
                </a:solidFill>
              </a:rPr>
              <a:t>Por que uma mudança na série?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1540892"/>
            <a:ext cx="8460431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Atualização de 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pesos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defRPr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	não faz mais sentido pois a recomendação é sempre adotar os anos do ano anterior (base móvel).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683567" y="3846527"/>
            <a:ext cx="8460431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indent="0" algn="l"/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 Base 2010 – fatores principais</a:t>
            </a: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</a:rPr>
              <a:t>Classificação</a:t>
            </a: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Base de dados</a:t>
            </a:r>
          </a:p>
          <a:p>
            <a:pPr algn="l">
              <a:buFont typeface="Arial" pitchFamily="34" charset="0"/>
              <a:buChar char="•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“Pesquisas marco”</a:t>
            </a:r>
          </a:p>
          <a:p>
            <a:pPr algn="l">
              <a:buFont typeface="Arial" pitchFamily="34" charset="0"/>
              <a:buChar char="•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Recomendações internacionais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Apresentação interna DPE">
  <a:themeElements>
    <a:clrScheme name="Apresentação interna DPE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resentação interna DPE.ppt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presentação interna DP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interna DP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interna DP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interna DP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interna DP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interna DP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interna DP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C:\Meus documentos 01\APRESENTAÇÕES\Padrões IBGE\Apresentação interna DPE.ppt</Template>
  <TotalTime>6730</TotalTime>
  <Words>1194</Words>
  <Application>Microsoft Macintosh PowerPoint</Application>
  <PresentationFormat>On-screen Show (4:3)</PresentationFormat>
  <Paragraphs>300</Paragraphs>
  <Slides>35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Apresentação interna DPE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CLASSIFICAÇÃO CNAE 2.0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BASE DE DADOS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Decna</dc:creator>
  <cp:lastModifiedBy>Roberto Olinto Ramos</cp:lastModifiedBy>
  <cp:revision>315</cp:revision>
  <cp:lastPrinted>2005-07-01T18:26:11Z</cp:lastPrinted>
  <dcterms:created xsi:type="dcterms:W3CDTF">2000-10-03T15:16:26Z</dcterms:created>
  <dcterms:modified xsi:type="dcterms:W3CDTF">2014-09-26T13:16:09Z</dcterms:modified>
</cp:coreProperties>
</file>