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charts/chart68.xml" ContentType="application/vnd.openxmlformats-officedocument.drawingml.chart+xml"/>
  <Override PartName="/ppt/slides/slide120.xml" ContentType="application/vnd.openxmlformats-officedocument.presentationml.slide+xml"/>
  <Override PartName="/ppt/notesSlides/notesSlide38.xml" ContentType="application/vnd.openxmlformats-officedocument.presentationml.notesSlide+xml"/>
  <Override PartName="/ppt/charts/chart46.xml" ContentType="application/vnd.openxmlformats-officedocument.drawingml.chart+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charts/chart24.xml" ContentType="application/vnd.openxmlformats-officedocument.drawingml.chart+xml"/>
  <Override PartName="/ppt/notesSlides/notesSlide63.xml" ContentType="application/vnd.openxmlformats-officedocument.presentationml.notesSlide+xml"/>
  <Override PartName="/ppt/drawings/drawing17.xml" ContentType="application/vnd.openxmlformats-officedocument.drawingml.chartshapes+xml"/>
  <Override PartName="/ppt/charts/chart71.xml" ContentType="application/vnd.openxmlformats-officedocument.drawingml.chart+xml"/>
  <Override PartName="/ppt/notesSlides/notesSlide41.xml" ContentType="application/vnd.openxmlformats-officedocument.presentationml.notesSlide+xml"/>
  <Override PartName="/ppt/theme/themeOverride39.xml" ContentType="application/vnd.openxmlformats-officedocument.themeOverride+xml"/>
  <Override PartName="/ppt/theme/themeOverride17.xml" ContentType="application/vnd.openxmlformats-officedocument.themeOverride+xml"/>
  <Override PartName="/ppt/slides/slide136.xml" ContentType="application/vnd.openxmlformats-officedocument.presentationml.slide+xml"/>
  <Override PartName="/ppt/notesSlides/notesSlide7.xml" ContentType="application/vnd.openxmlformats-officedocument.presentationml.notesSlide+xml"/>
  <Override PartName="/ppt/charts/chart3.xml" ContentType="application/vnd.openxmlformats-officedocument.drawingml.chart+xml"/>
  <Override PartName="/ppt/drawings/drawing20.xml" ContentType="application/vnd.openxmlformats-officedocument.drawingml.chartshapes+xml"/>
  <Override PartName="/ppt/slides/slide88.xml" ContentType="application/vnd.openxmlformats-officedocument.presentationml.slide+xml"/>
  <Override PartName="/ppt/theme/themeOverride42.xml" ContentType="application/vnd.openxmlformats-officedocument.themeOverr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Default Extension="png" ContentType="image/png"/>
  <Override PartName="/ppt/drawings/drawing3.xml" ContentType="application/vnd.openxmlformats-officedocument.drawingml.chartshapes+xml"/>
  <Override PartName="/ppt/theme/themeOverride20.xml" ContentType="application/vnd.openxmlformats-officedocument.themeOverride+xml"/>
  <Override PartName="/ppt/notesSlides/notesSlide79.xml" ContentType="application/vnd.openxmlformats-officedocument.presentationml.notesSlide+xml"/>
  <Override PartName="/ppt/charts/chart87.xml" ContentType="application/vnd.openxmlformats-officedocument.drawingml.chart+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notesSlides/notesSlide57.xml" ContentType="application/vnd.openxmlformats-officedocument.presentationml.notesSlide+xml"/>
  <Override PartName="/ppt/charts/chart65.xml" ContentType="application/vnd.openxmlformats-officedocument.drawingml.chart+xml"/>
  <Override PartName="/ppt/notesSlides/notesSlide113.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Default Extension="emf" ContentType="image/x-emf"/>
  <Override PartName="/ppt/slides/slide22.xml" ContentType="application/vnd.openxmlformats-officedocument.presentationml.slide+xml"/>
  <Override PartName="/ppt/notesSlides/notesSlide35.xml" ContentType="application/vnd.openxmlformats-officedocument.presentationml.notesSlide+xml"/>
  <Override PartName="/ppt/charts/chart43.xml" ContentType="application/vnd.openxmlformats-officedocument.drawingml.chart+xml"/>
  <Override PartName="/ppt/notesSlides/notesSlide82.xml" ContentType="application/vnd.openxmlformats-officedocument.presentationml.notesSlide+xml"/>
  <Override PartName="/ppt/notesSlides/notesSlide13.xml" ContentType="application/vnd.openxmlformats-officedocument.presentationml.notesSlide+xml"/>
  <Override PartName="/ppt/charts/chart21.xml" ContentType="application/vnd.openxmlformats-officedocument.drawingml.chart+xml"/>
  <Override PartName="/ppt/notesSlides/notesSlide60.xml" ContentType="application/vnd.openxmlformats-officedocument.presentationml.notesSlide+xml"/>
  <Override PartName="/ppt/drawings/drawing14.xml" ContentType="application/vnd.openxmlformats-officedocument.drawingml.chartshapes+xml"/>
  <Override PartName="/ppt/theme/themeOverride36.xml" ContentType="application/vnd.openxmlformats-officedocument.themeOverride+xml"/>
  <Override PartName="/ppt/notesSlides/notesSlide129.xml" ContentType="application/vnd.openxmlformats-officedocument.presentationml.notesSlide+xml"/>
  <Override PartName="/ppt/slides/slide108.xml" ContentType="application/vnd.openxmlformats-officedocument.presentationml.slide+xml"/>
  <Override PartName="/ppt/theme/themeOverride25.xml" ContentType="application/vnd.openxmlformats-officedocument.themeOverride+xml"/>
  <Override PartName="/ppt/drawings/drawing8.xml" ContentType="application/vnd.openxmlformats-officedocument.drawingml.chartshapes+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theme/themeOverride14.xml" ContentType="application/vnd.openxmlformats-officedocument.themeOverride+xml"/>
  <Override PartName="/ppt/charts/chart59.xml" ContentType="application/vnd.openxmlformats-officedocument.drawingml.chart+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charts/chart48.xml" ContentType="application/vnd.openxmlformats-officedocument.drawingml.chart+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theme/themeOverride50.xml" ContentType="application/vnd.openxmlformats-officedocument.themeOverr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charts/chart37.xml" ContentType="application/vnd.openxmlformats-officedocument.drawingml.chart+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charts/chart84.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theme/themeOverride3.xml" ContentType="application/vnd.openxmlformats-officedocument.themeOverride+xml"/>
  <Default Extension="wmf" ContentType="image/x-wmf"/>
  <Override PartName="/ppt/charts/chart26.xml" ContentType="application/vnd.openxmlformats-officedocument.drawingml.chart+xml"/>
  <Override PartName="/ppt/notesSlides/notesSlide65.xml" ContentType="application/vnd.openxmlformats-officedocument.presentationml.notesSlide+xml"/>
  <Override PartName="/ppt/charts/chart73.xml" ContentType="application/vnd.openxmlformats-officedocument.drawingml.chart+xml"/>
  <Override PartName="/ppt/notesSlides/notesSlide110.xml" ContentType="application/vnd.openxmlformats-officedocument.presentationml.notesSlide+xml"/>
  <Override PartName="/ppt/drawings/drawing19.xml" ContentType="application/vnd.openxmlformats-officedocument.drawingml.chartshapes+xml"/>
  <Override PartName="/ppt/slides/slide41.xml" ContentType="application/vnd.openxmlformats-officedocument.presentationml.slide+xml"/>
  <Override PartName="/ppt/charts/chart15.xml" ContentType="application/vnd.openxmlformats-officedocument.drawingml.chart+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charts/chart51.xml" ContentType="application/vnd.openxmlformats-officedocument.drawingml.chart+xml"/>
  <Override PartName="/ppt/notesSlides/notesSlide90.xml" ContentType="application/vnd.openxmlformats-officedocument.presentationml.notesSlide+xml"/>
  <Override PartName="/ppt/charts/chart62.xml" ContentType="application/vnd.openxmlformats-officedocument.drawingml.chart+xml"/>
  <Override PartName="/ppt/slides/slide30.xml" ContentType="application/vnd.openxmlformats-officedocument.presentationml.slide+xml"/>
  <Override PartName="/ppt/notesSlides/notesSlide32.xml" ContentType="application/vnd.openxmlformats-officedocument.presentationml.notesSlide+xml"/>
  <Override PartName="/ppt/theme/themeOverride19.xml" ContentType="application/vnd.openxmlformats-officedocument.themeOverride+xml"/>
  <Override PartName="/ppt/charts/chart40.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rawings/drawing22.xml" ContentType="application/vnd.openxmlformats-officedocument.drawingml.chartshapes+xml"/>
  <Override PartName="/ppt/theme/themeOverride55.xml" ContentType="application/vnd.openxmlformats-officedocument.themeOverride+xml"/>
  <Override PartName="/ppt/slides/slide7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charts/chart5.xml" ContentType="application/vnd.openxmlformats-officedocument.drawingml.chart+xml"/>
  <Override PartName="/ppt/drawings/drawing11.xml" ContentType="application/vnd.openxmlformats-officedocument.drawingml.chartshapes+xml"/>
  <Override PartName="/ppt/theme/themeOverride44.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drawings/drawing5.xml" ContentType="application/vnd.openxmlformats-officedocument.drawingml.chartshapes+xml"/>
  <Override PartName="/ppt/theme/themeOverride33.xml" ContentType="application/vnd.openxmlformats-officedocument.themeOverride+xml"/>
  <Override PartName="/ppt/charts/chart78.xml" ContentType="application/vnd.openxmlformats-officedocument.drawingml.char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charts/chart67.xml" ContentType="application/vnd.openxmlformats-officedocument.drawingml.chart+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charts/chart56.xml" ContentType="application/vnd.openxmlformats-officedocument.drawingml.chart+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charts/chart34.xml" ContentType="application/vnd.openxmlformats-officedocument.drawingml.chart+xml"/>
  <Override PartName="/ppt/charts/chart45.xml" ContentType="application/vnd.openxmlformats-officedocument.drawingml.chart+xml"/>
  <Override PartName="/ppt/notesSlides/notesSlide84.xml" ContentType="application/vnd.openxmlformats-officedocument.presentationml.notesSlide+xml"/>
  <Override PartName="/ppt/charts/chart81.xml" ContentType="application/vnd.openxmlformats-officedocument.drawingml.char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charts/chart70.xml" ContentType="application/vnd.openxmlformats-officedocument.drawingml.chart+xml"/>
  <Override PartName="/ppt/charts/chart12.xml" ContentType="application/vnd.openxmlformats-officedocument.drawingml.chart+xml"/>
  <Override PartName="/ppt/notesSlides/notesSlide51.xml" ContentType="application/vnd.openxmlformats-officedocument.presentationml.notesSlide+xml"/>
  <Override PartName="/ppt/theme/themeOverride38.xml" ContentType="application/vnd.openxmlformats-officedocument.themeOverride+xml"/>
  <Override PartName="/ppt/drawings/drawing16.xml" ContentType="application/vnd.openxmlformats-officedocument.drawingml.chartshapes+xml"/>
  <Override PartName="/ppt/theme/themeOverride49.xml" ContentType="application/vnd.openxmlformats-officedocument.themeOverride+xml"/>
  <Override PartName="/ppt/notesSlides/notesSlide40.xml" ContentType="application/vnd.openxmlformats-officedocument.presentationml.notesSlide+xml"/>
  <Override PartName="/ppt/theme/themeOverride27.xml" ContentType="application/vnd.openxmlformats-officedocument.themeOverride+xml"/>
  <Override PartName="/ppt/slides/slide98.xml" ContentType="application/vnd.openxmlformats-officedocument.presentationml.slide+xml"/>
  <Override PartName="/ppt/notesSlides/notesSlide6.xml" ContentType="application/vnd.openxmlformats-officedocument.presentationml.notesSlide+xml"/>
  <Override PartName="/ppt/theme/themeOverride16.xml" ContentType="application/vnd.openxmlformats-officedocument.themeOverride+xml"/>
  <Override PartName="/ppt/notesSlides/notesSlide109.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charts/chart2.xml" ContentType="application/vnd.openxmlformats-officedocument.drawingml.chart+xml"/>
  <Override PartName="/ppt/notesSlides/notesSlide89.xml" ContentType="application/vnd.openxmlformats-officedocument.presentationml.notesSlide+xml"/>
  <Override PartName="/ppt/theme/themeOverride41.xml" ContentType="application/vnd.openxmlformats-officedocument.themeOverride+xml"/>
  <Override PartName="/ppt/theme/themeOverride52.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charts/chart39.xml" ContentType="application/vnd.openxmlformats-officedocument.drawingml.chart+xml"/>
  <Override PartName="/ppt/notesSlides/notesSlide78.xml" ContentType="application/vnd.openxmlformats-officedocument.presentationml.notesSlide+xml"/>
  <Override PartName="/ppt/theme/themeOverride30.xml" ContentType="application/vnd.openxmlformats-officedocument.themeOverride+xml"/>
  <Override PartName="/ppt/notesSlides/notesSlide123.xml" ContentType="application/vnd.openxmlformats-officedocument.presentationml.notesSlide+xml"/>
  <Override PartName="/ppt/charts/chart86.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drawings/drawing2.xml" ContentType="application/vnd.openxmlformats-officedocument.drawingml.chartshapes+xml"/>
  <Override PartName="/ppt/charts/chart28.xml" ContentType="application/vnd.openxmlformats-officedocument.drawingml.chart+xml"/>
  <Override PartName="/ppt/notesSlides/notesSlide67.xml" ContentType="application/vnd.openxmlformats-officedocument.presentationml.notesSlide+xml"/>
  <Override PartName="/ppt/charts/chart75.xml" ContentType="application/vnd.openxmlformats-officedocument.drawingml.chart+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charts/chart17.xml" ContentType="application/vnd.openxmlformats-officedocument.drawingml.char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charts/chart53.xml" ContentType="application/vnd.openxmlformats-officedocument.drawingml.chart+xml"/>
  <Override PartName="/ppt/notesSlides/notesSlide92.xml" ContentType="application/vnd.openxmlformats-officedocument.presentationml.notesSlide+xml"/>
  <Override PartName="/ppt/charts/chart64.xml" ContentType="application/vnd.openxmlformats-officedocument.drawingml.chart+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charts/chart42.xml" ContentType="application/vnd.openxmlformats-officedocument.drawingml.chart+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charts/chart31.xml" ContentType="application/vnd.openxmlformats-officedocument.drawingml.chart+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drawings/drawing13.xml" ContentType="application/vnd.openxmlformats-officedocument.drawingml.chartshapes+xml"/>
  <Override PartName="/ppt/theme/themeOverride46.xml" ContentType="application/vnd.openxmlformats-officedocument.themeOverride+xml"/>
  <Override PartName="/ppt/drawings/drawing24.xml" ContentType="application/vnd.openxmlformats-officedocument.drawingml.chartshapes+xml"/>
  <Override PartName="/ppt/slides/slide118.xml" ContentType="application/vnd.openxmlformats-officedocument.presentationml.slide+xml"/>
  <Override PartName="/ppt/theme/themeOverride24.xml" ContentType="application/vnd.openxmlformats-officedocument.themeOverride+xml"/>
  <Override PartName="/ppt/drawings/drawing7.xml" ContentType="application/vnd.openxmlformats-officedocument.drawingml.chartshapes+xml"/>
  <Override PartName="/ppt/theme/themeOverride35.xml" ContentType="application/vnd.openxmlformats-officedocument.themeOverr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charts/chart69.xml" ContentType="application/vnd.openxmlformats-officedocument.drawingml.chart+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charts/chart58.xml" ContentType="application/vnd.openxmlformats-officedocument.drawingml.chart+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charts/chart36.xml" ContentType="application/vnd.openxmlformats-officedocument.drawingml.chart+xml"/>
  <Override PartName="/ppt/charts/chart47.xml" ContentType="application/vnd.openxmlformats-officedocument.drawingml.chart+xml"/>
  <Override PartName="/ppt/notesSlides/notesSlide86.xml" ContentType="application/vnd.openxmlformats-officedocument.presentationml.notesSlide+xml"/>
  <Override PartName="/ppt/charts/chart83.xml" ContentType="application/vnd.openxmlformats-officedocument.drawingml.chart+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charts/chart72.xml" ContentType="application/vnd.openxmlformats-officedocument.drawingml.chart+xml"/>
  <Override PartName="/ppt/notesSlides/notesSlide120.xml" ContentType="application/vnd.openxmlformats-officedocument.presentationml.notesSlide+xml"/>
  <Override PartName="/ppt/slides/slide51.xml" ContentType="application/vnd.openxmlformats-officedocument.presentationml.slide+xml"/>
  <Override PartName="/ppt/theme/themeOverride2.xml" ContentType="application/vnd.openxmlformats-officedocument.themeOverride+xml"/>
  <Override PartName="/ppt/charts/chart14.xml" ContentType="application/vnd.openxmlformats-officedocument.drawingml.chart+xml"/>
  <Override PartName="/ppt/notesSlides/notesSlide53.xml" ContentType="application/vnd.openxmlformats-officedocument.presentationml.notesSlide+xml"/>
  <Override PartName="/ppt/charts/chart61.xml" ContentType="application/vnd.openxmlformats-officedocument.drawingml.chart+xml"/>
  <Override PartName="/ppt/drawings/drawing18.xml" ContentType="application/vnd.openxmlformats-officedocument.drawingml.chartshapes+xml"/>
  <Override PartName="/ppt/slides/slide40.xml" ContentType="application/vnd.openxmlformats-officedocument.presentationml.slide+xml"/>
  <Override PartName="/ppt/notesSlides/notesSlide42.xml" ContentType="application/vnd.openxmlformats-officedocument.presentationml.notesSlide+xml"/>
  <Override PartName="/ppt/theme/themeOverride29.xml" ContentType="application/vnd.openxmlformats-officedocument.themeOverride+xml"/>
  <Override PartName="/ppt/charts/chart50.xml" ContentType="application/vnd.openxmlformats-officedocument.drawingml.char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heme/themeOverride18.xml" ContentType="application/vnd.openxmlformats-officedocument.themeOverr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charts/chart4.xml" ContentType="application/vnd.openxmlformats-officedocument.drawingml.chart+xml"/>
  <Override PartName="/ppt/theme/themeOverride43.xml" ContentType="application/vnd.openxmlformats-officedocument.themeOverride+xml"/>
  <Override PartName="/ppt/drawings/drawing21.xml" ContentType="application/vnd.openxmlformats-officedocument.drawingml.chartshapes+xml"/>
  <Override PartName="/ppt/theme/themeOverride54.xml" ContentType="application/vnd.openxmlformats-officedocument.themeOverride+xml"/>
  <Override PartName="/ppt/slides/slide78.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drawings/drawing10.xml" ContentType="application/vnd.openxmlformats-officedocument.drawingml.chartshapes+xml"/>
  <Override PartName="/ppt/theme/themeOverride32.xml" ContentType="application/vnd.openxmlformats-officedocument.themeOverride+xml"/>
  <Override PartName="/ppt/notesSlides/notesSlide125.xml" ContentType="application/vnd.openxmlformats-officedocument.presentationml.notesSlide+xml"/>
  <Override PartName="/ppt/charts/chart88.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drawings/drawing4.xml" ContentType="application/vnd.openxmlformats-officedocument.drawingml.chartshapes+xml"/>
  <Override PartName="/ppt/theme/themeOverride21.xml" ContentType="application/vnd.openxmlformats-officedocument.themeOverride+xml"/>
  <Override PartName="/ppt/notesSlides/notesSlide69.xml" ContentType="application/vnd.openxmlformats-officedocument.presentationml.notesSlide+xml"/>
  <Override PartName="/ppt/charts/chart77.xml" ContentType="application/vnd.openxmlformats-officedocument.drawingml.chart+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heme/theme3.xml" ContentType="application/vnd.openxmlformats-officedocument.theme+xml"/>
  <Override PartName="/ppt/theme/themeOverride10.xml" ContentType="application/vnd.openxmlformats-officedocument.themeOverride+xml"/>
  <Override PartName="/ppt/charts/chart19.xml" ContentType="application/vnd.openxmlformats-officedocument.drawingml.char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charts/chart55.xml" ContentType="application/vnd.openxmlformats-officedocument.drawingml.chart+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charts/chart66.xml" ContentType="application/vnd.openxmlformats-officedocument.drawingml.chart+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charts/chart44.xml" ContentType="application/vnd.openxmlformats-officedocument.drawingml.chart+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charts/chart33.xml" ContentType="application/vnd.openxmlformats-officedocument.drawingml.chart+xml"/>
  <Override PartName="/ppt/notesSlides/notesSlide72.xml" ContentType="application/vnd.openxmlformats-officedocument.presentationml.notesSlide+xml"/>
  <Override PartName="/ppt/charts/chart80.xml" ContentType="application/vnd.openxmlformats-officedocument.drawingml.chart+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61.xml" ContentType="application/vnd.openxmlformats-officedocument.presentationml.notesSlide+xml"/>
  <Override PartName="/ppt/drawings/drawing15.xml" ContentType="application/vnd.openxmlformats-officedocument.drawingml.chartshapes+xml"/>
  <Override PartName="/ppt/theme/themeOverride48.xml" ContentType="application/vnd.openxmlformats-officedocument.themeOverride+xml"/>
  <Override PartName="/ppt/commentAuthors.xml" ContentType="application/vnd.openxmlformats-officedocument.presentationml.commentAuthors+xml"/>
  <Override PartName="/ppt/notesSlides/notesSlide50.xml" ContentType="application/vnd.openxmlformats-officedocument.presentationml.notesSlide+xml"/>
  <Override PartName="/ppt/drawings/drawing9.xml" ContentType="application/vnd.openxmlformats-officedocument.drawingml.chartshapes+xml"/>
  <Override PartName="/ppt/theme/themeOverride37.xml" ContentType="application/vnd.openxmlformats-officedocument.themeOverride+xml"/>
  <Override PartName="/ppt/slides/slide109.xml" ContentType="application/vnd.openxmlformats-officedocument.presentationml.slide+xml"/>
  <Override PartName="/ppt/theme/themeOverride15.xml" ContentType="application/vnd.openxmlformats-officedocument.themeOverride+xml"/>
  <Override PartName="/ppt/theme/themeOverride26.xml" ContentType="application/vnd.openxmlformats-officedocument.themeOverr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theme/themeOverride51.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charts/chart49.xml" ContentType="application/vnd.openxmlformats-officedocument.drawingml.chart+xml"/>
  <Override PartName="/ppt/notesSlides/notesSlide88.xml" ContentType="application/vnd.openxmlformats-officedocument.presentationml.notesSlide+xml"/>
  <Override PartName="/ppt/theme/themeOverride40.xml" ContentType="application/vnd.openxmlformats-officedocument.themeOverr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charts/chart27.xml" ContentType="application/vnd.openxmlformats-officedocument.drawingml.chart+xml"/>
  <Override PartName="/ppt/charts/chart38.xml" ContentType="application/vnd.openxmlformats-officedocument.drawingml.chart+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charts/chart74.xml" ContentType="application/vnd.openxmlformats-officedocument.drawingml.chart+xml"/>
  <Override PartName="/ppt/notesSlides/notesSlide122.xml" ContentType="application/vnd.openxmlformats-officedocument.presentationml.notesSlide+xml"/>
  <Override PartName="/ppt/charts/chart85.xml" ContentType="application/vnd.openxmlformats-officedocument.drawingml.chart+xml"/>
  <Override PartName="/ppt/slides/slide53.xml" ContentType="application/vnd.openxmlformats-officedocument.presentationml.slide+xml"/>
  <Override PartName="/ppt/theme/themeOverride4.xml" ContentType="application/vnd.openxmlformats-officedocument.themeOverride+xml"/>
  <Override PartName="/ppt/charts/chart16.xml" ContentType="application/vnd.openxmlformats-officedocument.drawingml.chart+xml"/>
  <Override PartName="/ppt/notesSlides/notesSlide55.xml" ContentType="application/vnd.openxmlformats-officedocument.presentationml.notesSlide+xml"/>
  <Override PartName="/ppt/charts/chart63.xml" ContentType="application/vnd.openxmlformats-officedocument.drawingml.chart+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charts/chart52.xml" ContentType="application/vnd.openxmlformats-officedocument.drawingml.chart+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hart30.xml" ContentType="application/vnd.openxmlformats-officedocument.drawingml.chart+xml"/>
  <Override PartName="/ppt/charts/chart41.xml" ContentType="application/vnd.openxmlformats-officedocument.drawingml.chart+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theme/themeOverride45.xml" ContentType="application/vnd.openxmlformats-officedocument.themeOverride+xml"/>
  <Override PartName="/ppt/drawings/drawing23.xml" ContentType="application/vnd.openxmlformats-officedocument.drawingml.chartshapes+xml"/>
  <Override PartName="/ppt/theme/themeOverride56.xml" ContentType="application/vnd.openxmlformats-officedocument.themeOverride+xml"/>
  <Override PartName="/ppt/slides/slide117.xml" ContentType="application/vnd.openxmlformats-officedocument.presentationml.slide+xml"/>
  <Override PartName="/ppt/slides/slide128.xml" ContentType="application/vnd.openxmlformats-officedocument.presentationml.slide+xml"/>
  <Override PartName="/ppt/drawings/drawing12.xml" ContentType="application/vnd.openxmlformats-officedocument.drawingml.chartshapes+xml"/>
  <Override PartName="/ppt/theme/themeOverride34.xml" ContentType="application/vnd.openxmlformats-officedocument.themeOverr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drawings/drawing6.xml" ContentType="application/vnd.openxmlformats-officedocument.drawingml.chartshapes+xml"/>
  <Override PartName="/ppt/notesSlides/notesSlide116.xml" ContentType="application/vnd.openxmlformats-officedocument.presentationml.notesSlide+xml"/>
  <Override PartName="/ppt/charts/chart79.xml" ContentType="application/vnd.openxmlformats-officedocument.drawingml.chart+xml"/>
  <Override PartName="/ppt/slides/slide58.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charts/chart57.xml" ContentType="application/vnd.openxmlformats-officedocument.drawingml.chart+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charts/chart35.xml" ContentType="application/vnd.openxmlformats-officedocument.drawingml.chart+xml"/>
  <Override PartName="/ppt/notesSlides/notesSlide74.xml" ContentType="application/vnd.openxmlformats-officedocument.presentationml.notesSlide+xml"/>
  <Override PartName="/ppt/charts/chart82.xml" ContentType="application/vnd.openxmlformats-officedocument.drawingml.char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60.xml" ContentType="application/vnd.openxmlformats-officedocument.drawingml.chart+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theme/themeOverride28.xml" ContentType="application/vnd.openxmlformats-officedocument.themeOverride+xml"/>
  <Override PartName="/ppt/slides/slide99.xml" ContentType="application/vnd.openxmlformats-officedocument.presentationml.slide+xml"/>
  <Override PartName="/ppt/theme/themeOverride53.xml" ContentType="application/vnd.openxmlformats-officedocument.themeOverride+xml"/>
  <Override PartName="/ppt/slides/slide77.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charts/chart29.xml" ContentType="application/vnd.openxmlformats-officedocument.drawingml.chart+xml"/>
  <Override PartName="/ppt/notesSlides/notesSlide68.xml" ContentType="application/vnd.openxmlformats-officedocument.presentationml.notesSlide+xml"/>
  <Override PartName="/ppt/theme/themeOverride31.xml" ContentType="application/vnd.openxmlformats-officedocument.themeOverride+xml"/>
  <Override PartName="/ppt/charts/chart76.xml" ContentType="application/vnd.openxmlformats-officedocument.drawingml.chart+xml"/>
  <Override PartName="/ppt/notesSlides/notesSlide124.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charts/chart54.xml" ContentType="application/vnd.openxmlformats-officedocument.drawingml.chart+xml"/>
  <Override PartName="/ppt/notesSlides/notesSlide93.xml" ContentType="application/vnd.openxmlformats-officedocument.presentationml.notes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charts/chart32.xml" ContentType="application/vnd.openxmlformats-officedocument.drawingml.chart+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theme/themeOverride47.xml" ContentType="application/vnd.openxmlformats-officedocument.themeOverride+xml"/>
  <Override PartName="/ppt/slides/slide119.xml" ContentType="application/vnd.openxmlformats-officedocument.presentationml.slide+xml"/>
  <Override PartName="/ppt/slideLayouts/slideLayout10.xml" ContentType="application/vnd.openxmlformats-officedocument.presentationml.slideLayou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05" r:id="rId1"/>
  </p:sldMasterIdLst>
  <p:notesMasterIdLst>
    <p:notesMasterId r:id="rId139"/>
  </p:notesMasterIdLst>
  <p:handoutMasterIdLst>
    <p:handoutMasterId r:id="rId140"/>
  </p:handoutMasterIdLst>
  <p:sldIdLst>
    <p:sldId id="2065" r:id="rId2"/>
    <p:sldId id="2260" r:id="rId3"/>
    <p:sldId id="2066" r:id="rId4"/>
    <p:sldId id="2067" r:id="rId5"/>
    <p:sldId id="1761" r:id="rId6"/>
    <p:sldId id="1796" r:id="rId7"/>
    <p:sldId id="2090" r:id="rId8"/>
    <p:sldId id="2088" r:id="rId9"/>
    <p:sldId id="2089" r:id="rId10"/>
    <p:sldId id="1772" r:id="rId11"/>
    <p:sldId id="1770" r:id="rId12"/>
    <p:sldId id="1771" r:id="rId13"/>
    <p:sldId id="1803" r:id="rId14"/>
    <p:sldId id="1804" r:id="rId15"/>
    <p:sldId id="2051" r:id="rId16"/>
    <p:sldId id="2138" r:id="rId17"/>
    <p:sldId id="1855" r:id="rId18"/>
    <p:sldId id="1856" r:id="rId19"/>
    <p:sldId id="2173" r:id="rId20"/>
    <p:sldId id="2175" r:id="rId21"/>
    <p:sldId id="2174" r:id="rId22"/>
    <p:sldId id="2176" r:id="rId23"/>
    <p:sldId id="2177" r:id="rId24"/>
    <p:sldId id="2139" r:id="rId25"/>
    <p:sldId id="2055" r:id="rId26"/>
    <p:sldId id="1861" r:id="rId27"/>
    <p:sldId id="2249" r:id="rId28"/>
    <p:sldId id="2250" r:id="rId29"/>
    <p:sldId id="2251" r:id="rId30"/>
    <p:sldId id="2182" r:id="rId31"/>
    <p:sldId id="2183" r:id="rId32"/>
    <p:sldId id="2075" r:id="rId33"/>
    <p:sldId id="2196" r:id="rId34"/>
    <p:sldId id="2076" r:id="rId35"/>
    <p:sldId id="2077" r:id="rId36"/>
    <p:sldId id="2154" r:id="rId37"/>
    <p:sldId id="2155" r:id="rId38"/>
    <p:sldId id="2156" r:id="rId39"/>
    <p:sldId id="2146" r:id="rId40"/>
    <p:sldId id="2147" r:id="rId41"/>
    <p:sldId id="2148" r:id="rId42"/>
    <p:sldId id="2149" r:id="rId43"/>
    <p:sldId id="2150" r:id="rId44"/>
    <p:sldId id="2151" r:id="rId45"/>
    <p:sldId id="2252" r:id="rId46"/>
    <p:sldId id="2140" r:id="rId47"/>
    <p:sldId id="2129" r:id="rId48"/>
    <p:sldId id="2198" r:id="rId49"/>
    <p:sldId id="2130" r:id="rId50"/>
    <p:sldId id="2091" r:id="rId51"/>
    <p:sldId id="1868" r:id="rId52"/>
    <p:sldId id="1870" r:id="rId53"/>
    <p:sldId id="2187" r:id="rId54"/>
    <p:sldId id="2217" r:id="rId55"/>
    <p:sldId id="2193" r:id="rId56"/>
    <p:sldId id="2202" r:id="rId57"/>
    <p:sldId id="2195" r:id="rId58"/>
    <p:sldId id="2255" r:id="rId59"/>
    <p:sldId id="2188" r:id="rId60"/>
    <p:sldId id="2256" r:id="rId61"/>
    <p:sldId id="2190" r:id="rId62"/>
    <p:sldId id="2191" r:id="rId63"/>
    <p:sldId id="2203" r:id="rId64"/>
    <p:sldId id="2204" r:id="rId65"/>
    <p:sldId id="2205" r:id="rId66"/>
    <p:sldId id="2206" r:id="rId67"/>
    <p:sldId id="2210" r:id="rId68"/>
    <p:sldId id="2218" r:id="rId69"/>
    <p:sldId id="2207" r:id="rId70"/>
    <p:sldId id="2208" r:id="rId71"/>
    <p:sldId id="2254" r:id="rId72"/>
    <p:sldId id="2253" r:id="rId73"/>
    <p:sldId id="2141" r:id="rId74"/>
    <p:sldId id="2229" r:id="rId75"/>
    <p:sldId id="1875" r:id="rId76"/>
    <p:sldId id="2228" r:id="rId77"/>
    <p:sldId id="1937" r:id="rId78"/>
    <p:sldId id="2234" r:id="rId79"/>
    <p:sldId id="2227" r:id="rId80"/>
    <p:sldId id="2072" r:id="rId81"/>
    <p:sldId id="2232" r:id="rId82"/>
    <p:sldId id="2061" r:id="rId83"/>
    <p:sldId id="2237" r:id="rId84"/>
    <p:sldId id="2233" r:id="rId85"/>
    <p:sldId id="2235" r:id="rId86"/>
    <p:sldId id="2230" r:id="rId87"/>
    <p:sldId id="1876" r:id="rId88"/>
    <p:sldId id="2236" r:id="rId89"/>
    <p:sldId id="2248" r:id="rId90"/>
    <p:sldId id="1879" r:id="rId91"/>
    <p:sldId id="1881" r:id="rId92"/>
    <p:sldId id="2239" r:id="rId93"/>
    <p:sldId id="2219" r:id="rId94"/>
    <p:sldId id="2238" r:id="rId95"/>
    <p:sldId id="2153" r:id="rId96"/>
    <p:sldId id="2220" r:id="rId97"/>
    <p:sldId id="2221" r:id="rId98"/>
    <p:sldId id="2222" r:id="rId99"/>
    <p:sldId id="2244" r:id="rId100"/>
    <p:sldId id="2245" r:id="rId101"/>
    <p:sldId id="2142" r:id="rId102"/>
    <p:sldId id="1650" r:id="rId103"/>
    <p:sldId id="1829" r:id="rId104"/>
    <p:sldId id="2136" r:id="rId105"/>
    <p:sldId id="2259" r:id="rId106"/>
    <p:sldId id="2161" r:id="rId107"/>
    <p:sldId id="2160" r:id="rId108"/>
    <p:sldId id="2162" r:id="rId109"/>
    <p:sldId id="2258" r:id="rId110"/>
    <p:sldId id="2163" r:id="rId111"/>
    <p:sldId id="2164" r:id="rId112"/>
    <p:sldId id="2166" r:id="rId113"/>
    <p:sldId id="2263" r:id="rId114"/>
    <p:sldId id="2264" r:id="rId115"/>
    <p:sldId id="2165" r:id="rId116"/>
    <p:sldId id="2167" r:id="rId117"/>
    <p:sldId id="2257" r:id="rId118"/>
    <p:sldId id="2143" r:id="rId119"/>
    <p:sldId id="2092" r:id="rId120"/>
    <p:sldId id="2093" r:id="rId121"/>
    <p:sldId id="2094" r:id="rId122"/>
    <p:sldId id="2095" r:id="rId123"/>
    <p:sldId id="2170" r:id="rId124"/>
    <p:sldId id="2169" r:id="rId125"/>
    <p:sldId id="2171" r:id="rId126"/>
    <p:sldId id="2172" r:id="rId127"/>
    <p:sldId id="2144" r:id="rId128"/>
    <p:sldId id="1786" r:id="rId129"/>
    <p:sldId id="1806" r:id="rId130"/>
    <p:sldId id="2261" r:id="rId131"/>
    <p:sldId id="2262" r:id="rId132"/>
    <p:sldId id="1801" r:id="rId133"/>
    <p:sldId id="2074" r:id="rId134"/>
    <p:sldId id="2073" r:id="rId135"/>
    <p:sldId id="2070" r:id="rId136"/>
    <p:sldId id="2071" r:id="rId137"/>
    <p:sldId id="1755" r:id="rId138"/>
  </p:sldIdLst>
  <p:sldSz cx="9144000" cy="6858000" type="screen4x3"/>
  <p:notesSz cx="69850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16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16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16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16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6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16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16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1600" kern="1200">
        <a:solidFill>
          <a:schemeClr val="tx1"/>
        </a:solidFill>
        <a:latin typeface="Times New Roman" pitchFamily="18" charset="0"/>
        <a:ea typeface="+mn-ea"/>
        <a:cs typeface="Times New Roman" pitchFamily="18"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4" name="Author" initials="A" lastIdx="0" clrIdx="2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ECFF"/>
    <a:srgbClr val="DDDDDD"/>
    <a:srgbClr val="FF0000"/>
    <a:srgbClr val="FF3300"/>
    <a:srgbClr val="CCFFFF"/>
    <a:srgbClr val="99FFCC"/>
    <a:srgbClr val="D1D1D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62" autoAdjust="0"/>
    <p:restoredTop sz="89294" autoAdjust="0"/>
  </p:normalViewPr>
  <p:slideViewPr>
    <p:cSldViewPr>
      <p:cViewPr varScale="1">
        <p:scale>
          <a:sx n="50" d="100"/>
          <a:sy n="50" d="100"/>
        </p:scale>
        <p:origin x="-1188" y="-90"/>
      </p:cViewPr>
      <p:guideLst>
        <p:guide orient="horz" pos="2112"/>
        <p:guide pos="326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Lst>
  </p:outlineViewPr>
  <p:notesTextViewPr>
    <p:cViewPr>
      <p:scale>
        <a:sx n="100" d="100"/>
        <a:sy n="100" d="100"/>
      </p:scale>
      <p:origin x="0" y="0"/>
    </p:cViewPr>
  </p:notesTextViewPr>
  <p:sorterViewPr>
    <p:cViewPr>
      <p:scale>
        <a:sx n="100" d="100"/>
        <a:sy n="100" d="100"/>
      </p:scale>
      <p:origin x="0" y="23154"/>
    </p:cViewPr>
  </p:sorterViewPr>
  <p:notesViewPr>
    <p:cSldViewPr>
      <p:cViewPr>
        <p:scale>
          <a:sx n="100" d="100"/>
          <a:sy n="100" d="100"/>
        </p:scale>
        <p:origin x="-96" y="-60"/>
      </p:cViewPr>
      <p:guideLst>
        <p:guide orient="horz" pos="2925"/>
        <p:guide pos="220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handoutMaster" Target="handoutMasters/handout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presProps" Target="presProps.xml"/></Relationships>
</file>

<file path=ppt/_rels/viewProps.xml.rels><?xml version="1.0" encoding="UTF-8" standalone="yes"?>
<Relationships xmlns="http://schemas.openxmlformats.org/package/2006/relationships"><Relationship Id="rId13" Type="http://schemas.openxmlformats.org/officeDocument/2006/relationships/slide" Target="slides/slide17.xml"/><Relationship Id="rId18" Type="http://schemas.openxmlformats.org/officeDocument/2006/relationships/slide" Target="slides/slide27.xml"/><Relationship Id="rId26" Type="http://schemas.openxmlformats.org/officeDocument/2006/relationships/slide" Target="slides/slide46.xml"/><Relationship Id="rId39" Type="http://schemas.openxmlformats.org/officeDocument/2006/relationships/slide" Target="slides/slide68.xml"/><Relationship Id="rId21" Type="http://schemas.openxmlformats.org/officeDocument/2006/relationships/slide" Target="slides/slide30.xml"/><Relationship Id="rId34" Type="http://schemas.openxmlformats.org/officeDocument/2006/relationships/slide" Target="slides/slide58.xml"/><Relationship Id="rId42" Type="http://schemas.openxmlformats.org/officeDocument/2006/relationships/slide" Target="slides/slide71.xml"/><Relationship Id="rId47" Type="http://schemas.openxmlformats.org/officeDocument/2006/relationships/slide" Target="slides/slide85.xml"/><Relationship Id="rId50" Type="http://schemas.openxmlformats.org/officeDocument/2006/relationships/slide" Target="slides/slide90.xml"/><Relationship Id="rId55" Type="http://schemas.openxmlformats.org/officeDocument/2006/relationships/slide" Target="slides/slide97.xml"/><Relationship Id="rId63" Type="http://schemas.openxmlformats.org/officeDocument/2006/relationships/slide" Target="slides/slide105.xml"/><Relationship Id="rId68" Type="http://schemas.openxmlformats.org/officeDocument/2006/relationships/slide" Target="slides/slide112.xml"/><Relationship Id="rId76" Type="http://schemas.openxmlformats.org/officeDocument/2006/relationships/slide" Target="slides/slide122.xml"/><Relationship Id="rId7" Type="http://schemas.openxmlformats.org/officeDocument/2006/relationships/slide" Target="slides/slide11.xml"/><Relationship Id="rId71" Type="http://schemas.openxmlformats.org/officeDocument/2006/relationships/slide" Target="slides/slide117.xml"/><Relationship Id="rId2" Type="http://schemas.openxmlformats.org/officeDocument/2006/relationships/slide" Target="slides/slide6.xml"/><Relationship Id="rId16" Type="http://schemas.openxmlformats.org/officeDocument/2006/relationships/slide" Target="slides/slide25.xml"/><Relationship Id="rId29" Type="http://schemas.openxmlformats.org/officeDocument/2006/relationships/slide" Target="slides/slide52.xml"/><Relationship Id="rId11" Type="http://schemas.openxmlformats.org/officeDocument/2006/relationships/slide" Target="slides/slide15.xml"/><Relationship Id="rId24" Type="http://schemas.openxmlformats.org/officeDocument/2006/relationships/slide" Target="slides/slide38.xml"/><Relationship Id="rId32" Type="http://schemas.openxmlformats.org/officeDocument/2006/relationships/slide" Target="slides/slide55.xml"/><Relationship Id="rId37" Type="http://schemas.openxmlformats.org/officeDocument/2006/relationships/slide" Target="slides/slide61.xml"/><Relationship Id="rId40" Type="http://schemas.openxmlformats.org/officeDocument/2006/relationships/slide" Target="slides/slide69.xml"/><Relationship Id="rId45" Type="http://schemas.openxmlformats.org/officeDocument/2006/relationships/slide" Target="slides/slide74.xml"/><Relationship Id="rId53" Type="http://schemas.openxmlformats.org/officeDocument/2006/relationships/slide" Target="slides/slide93.xml"/><Relationship Id="rId58" Type="http://schemas.openxmlformats.org/officeDocument/2006/relationships/slide" Target="slides/slide100.xml"/><Relationship Id="rId66" Type="http://schemas.openxmlformats.org/officeDocument/2006/relationships/slide" Target="slides/slide110.xml"/><Relationship Id="rId74" Type="http://schemas.openxmlformats.org/officeDocument/2006/relationships/slide" Target="slides/slide120.xml"/><Relationship Id="rId79" Type="http://schemas.openxmlformats.org/officeDocument/2006/relationships/slide" Target="slides/slide128.xml"/><Relationship Id="rId5" Type="http://schemas.openxmlformats.org/officeDocument/2006/relationships/slide" Target="slides/slide9.xml"/><Relationship Id="rId61" Type="http://schemas.openxmlformats.org/officeDocument/2006/relationships/slide" Target="slides/slide103.xml"/><Relationship Id="rId82" Type="http://schemas.openxmlformats.org/officeDocument/2006/relationships/slide" Target="slides/slide137.xml"/><Relationship Id="rId10" Type="http://schemas.openxmlformats.org/officeDocument/2006/relationships/slide" Target="slides/slide14.xml"/><Relationship Id="rId19" Type="http://schemas.openxmlformats.org/officeDocument/2006/relationships/slide" Target="slides/slide28.xml"/><Relationship Id="rId31" Type="http://schemas.openxmlformats.org/officeDocument/2006/relationships/slide" Target="slides/slide54.xml"/><Relationship Id="rId44" Type="http://schemas.openxmlformats.org/officeDocument/2006/relationships/slide" Target="slides/slide73.xml"/><Relationship Id="rId52" Type="http://schemas.openxmlformats.org/officeDocument/2006/relationships/slide" Target="slides/slide92.xml"/><Relationship Id="rId60" Type="http://schemas.openxmlformats.org/officeDocument/2006/relationships/slide" Target="slides/slide102.xml"/><Relationship Id="rId65" Type="http://schemas.openxmlformats.org/officeDocument/2006/relationships/slide" Target="slides/slide108.xml"/><Relationship Id="rId73" Type="http://schemas.openxmlformats.org/officeDocument/2006/relationships/slide" Target="slides/slide119.xml"/><Relationship Id="rId78" Type="http://schemas.openxmlformats.org/officeDocument/2006/relationships/slide" Target="slides/slide127.xml"/><Relationship Id="rId81" Type="http://schemas.openxmlformats.org/officeDocument/2006/relationships/slide" Target="slides/slide132.xml"/><Relationship Id="rId4" Type="http://schemas.openxmlformats.org/officeDocument/2006/relationships/slide" Target="slides/slide8.xml"/><Relationship Id="rId9" Type="http://schemas.openxmlformats.org/officeDocument/2006/relationships/slide" Target="slides/slide13.xml"/><Relationship Id="rId14" Type="http://schemas.openxmlformats.org/officeDocument/2006/relationships/slide" Target="slides/slide18.xml"/><Relationship Id="rId22" Type="http://schemas.openxmlformats.org/officeDocument/2006/relationships/slide" Target="slides/slide31.xml"/><Relationship Id="rId27" Type="http://schemas.openxmlformats.org/officeDocument/2006/relationships/slide" Target="slides/slide50.xml"/><Relationship Id="rId30" Type="http://schemas.openxmlformats.org/officeDocument/2006/relationships/slide" Target="slides/slide53.xml"/><Relationship Id="rId35" Type="http://schemas.openxmlformats.org/officeDocument/2006/relationships/slide" Target="slides/slide59.xml"/><Relationship Id="rId43" Type="http://schemas.openxmlformats.org/officeDocument/2006/relationships/slide" Target="slides/slide72.xml"/><Relationship Id="rId48" Type="http://schemas.openxmlformats.org/officeDocument/2006/relationships/slide" Target="slides/slide86.xml"/><Relationship Id="rId56" Type="http://schemas.openxmlformats.org/officeDocument/2006/relationships/slide" Target="slides/slide98.xml"/><Relationship Id="rId64" Type="http://schemas.openxmlformats.org/officeDocument/2006/relationships/slide" Target="slides/slide106.xml"/><Relationship Id="rId69" Type="http://schemas.openxmlformats.org/officeDocument/2006/relationships/slide" Target="slides/slide115.xml"/><Relationship Id="rId77" Type="http://schemas.openxmlformats.org/officeDocument/2006/relationships/slide" Target="slides/slide124.xml"/><Relationship Id="rId8" Type="http://schemas.openxmlformats.org/officeDocument/2006/relationships/slide" Target="slides/slide12.xml"/><Relationship Id="rId51" Type="http://schemas.openxmlformats.org/officeDocument/2006/relationships/slide" Target="slides/slide91.xml"/><Relationship Id="rId72" Type="http://schemas.openxmlformats.org/officeDocument/2006/relationships/slide" Target="slides/slide118.xml"/><Relationship Id="rId80" Type="http://schemas.openxmlformats.org/officeDocument/2006/relationships/slide" Target="slides/slide129.xml"/><Relationship Id="rId3" Type="http://schemas.openxmlformats.org/officeDocument/2006/relationships/slide" Target="slides/slide7.xml"/><Relationship Id="rId12" Type="http://schemas.openxmlformats.org/officeDocument/2006/relationships/slide" Target="slides/slide16.xml"/><Relationship Id="rId17" Type="http://schemas.openxmlformats.org/officeDocument/2006/relationships/slide" Target="slides/slide26.xml"/><Relationship Id="rId25" Type="http://schemas.openxmlformats.org/officeDocument/2006/relationships/slide" Target="slides/slide45.xml"/><Relationship Id="rId33" Type="http://schemas.openxmlformats.org/officeDocument/2006/relationships/slide" Target="slides/slide56.xml"/><Relationship Id="rId38" Type="http://schemas.openxmlformats.org/officeDocument/2006/relationships/slide" Target="slides/slide67.xml"/><Relationship Id="rId46" Type="http://schemas.openxmlformats.org/officeDocument/2006/relationships/slide" Target="slides/slide75.xml"/><Relationship Id="rId59" Type="http://schemas.openxmlformats.org/officeDocument/2006/relationships/slide" Target="slides/slide101.xml"/><Relationship Id="rId67" Type="http://schemas.openxmlformats.org/officeDocument/2006/relationships/slide" Target="slides/slide111.xml"/><Relationship Id="rId20" Type="http://schemas.openxmlformats.org/officeDocument/2006/relationships/slide" Target="slides/slide29.xml"/><Relationship Id="rId41" Type="http://schemas.openxmlformats.org/officeDocument/2006/relationships/slide" Target="slides/slide70.xml"/><Relationship Id="rId54" Type="http://schemas.openxmlformats.org/officeDocument/2006/relationships/slide" Target="slides/slide96.xml"/><Relationship Id="rId62" Type="http://schemas.openxmlformats.org/officeDocument/2006/relationships/slide" Target="slides/slide104.xml"/><Relationship Id="rId70" Type="http://schemas.openxmlformats.org/officeDocument/2006/relationships/slide" Target="slides/slide116.xml"/><Relationship Id="rId75" Type="http://schemas.openxmlformats.org/officeDocument/2006/relationships/slide" Target="slides/slide121.xml"/><Relationship Id="rId1" Type="http://schemas.openxmlformats.org/officeDocument/2006/relationships/slide" Target="slides/slide5.xml"/><Relationship Id="rId6" Type="http://schemas.openxmlformats.org/officeDocument/2006/relationships/slide" Target="slides/slide10.xml"/><Relationship Id="rId15" Type="http://schemas.openxmlformats.org/officeDocument/2006/relationships/slide" Target="slides/slide24.xml"/><Relationship Id="rId23" Type="http://schemas.openxmlformats.org/officeDocument/2006/relationships/slide" Target="slides/slide37.xml"/><Relationship Id="rId28" Type="http://schemas.openxmlformats.org/officeDocument/2006/relationships/slide" Target="slides/slide51.xml"/><Relationship Id="rId36" Type="http://schemas.openxmlformats.org/officeDocument/2006/relationships/slide" Target="slides/slide60.xml"/><Relationship Id="rId49" Type="http://schemas.openxmlformats.org/officeDocument/2006/relationships/slide" Target="slides/slide87.xml"/><Relationship Id="rId57" Type="http://schemas.openxmlformats.org/officeDocument/2006/relationships/slide" Target="slides/slide99.xml"/></Relationships>
</file>

<file path=ppt/charts/_rels/chart1.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1-2012\Figs_for_PPT_English.xlsb"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0-2012\Figs_for_PPT_English.xlsb" TargetMode="External"/></Relationships>
</file>

<file path=ppt/charts/_rels/chart14.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9.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10.xml"/></Relationships>
</file>

<file path=ppt/charts/_rels/chart16.xml.rels><?xml version="1.0" encoding="UTF-8" standalone="yes"?>
<Relationships xmlns="http://schemas.openxmlformats.org/package/2006/relationships"><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11.xml"/></Relationships>
</file>

<file path=ppt/charts/_rels/chart17.xml.rels><?xml version="1.0" encoding="UTF-8" standalone="yes"?>
<Relationships xmlns="http://schemas.openxmlformats.org/package/2006/relationships"><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12.xml"/></Relationships>
</file>

<file path=ppt/charts/_rels/chart18.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1-2012\Figs_for_PPT_English.xlsb"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0-2012\Figs_for_PPT_English.xlsb"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0-2012\Figs_for_PPT_English.xlsb" TargetMode="External"/></Relationships>
</file>

<file path=ppt/charts/_rels/chart22.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15.xml"/></Relationships>
</file>

<file path=ppt/charts/_rels/chart23.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0-2012\Figs_for_PPT_English.xlsb" TargetMode="External"/></Relationships>
</file>

<file path=ppt/charts/_rels/chart24.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16.xml"/></Relationships>
</file>

<file path=ppt/charts/_rels/chart25.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0-2012\Figs_for_PPT_English.xlsb"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0-2012\Figs_for_PPT_English.xlsb" TargetMode="External"/></Relationships>
</file>

<file path=ppt/charts/_rels/chart27.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17.xml"/></Relationships>
</file>

<file path=ppt/charts/_rels/chart2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DRGFSERVER\wb388284\Home\Flagship\Presentacion%20Castellano%20e%20Ingles\PPT_Brazil_March-21-2012\Figs_for_PPT_English.xlsb" TargetMode="External"/><Relationship Id="rId1" Type="http://schemas.openxmlformats.org/officeDocument/2006/relationships/themeOverride" Target="../theme/themeOverride18.xml"/></Relationships>
</file>

<file path=ppt/charts/_rels/chart29.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19.xml"/></Relationships>
</file>

<file path=ppt/charts/_rels/chart3.xml.rels><?xml version="1.0" encoding="UTF-8" standalone="yes"?>
<Relationships xmlns="http://schemas.openxmlformats.org/package/2006/relationships"><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1.xml"/></Relationships>
</file>

<file path=ppt/charts/_rels/chart30.xml.rels><?xml version="1.0" encoding="UTF-8" standalone="yes"?>
<Relationships xmlns="http://schemas.openxmlformats.org/package/2006/relationships"><Relationship Id="rId2" Type="http://schemas.openxmlformats.org/officeDocument/2006/relationships/oleObject" Target="file:///C:\Mis%20Documentos\WB\Flagship\Power%20Point\Brazil_04_2012\Figs_for_PPT_English.xlsb" TargetMode="External"/><Relationship Id="rId1" Type="http://schemas.openxmlformats.org/officeDocument/2006/relationships/themeOverride" Target="../theme/themeOverride20.xml"/></Relationships>
</file>

<file path=ppt/charts/_rels/chart31.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21.xml"/></Relationships>
</file>

<file path=ppt/charts/_rels/chart32.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0-2012\Figs_for_PPT_English.xlsb" TargetMode="External"/></Relationships>
</file>

<file path=ppt/charts/_rels/chart33.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22.xml"/></Relationships>
</file>

<file path=ppt/charts/_rels/chart34.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0-2012\Figs_for_PPT_English.xlsb" TargetMode="External"/></Relationships>
</file>

<file path=ppt/charts/_rels/chart35.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1-2012\Figs_for_PPT_English.xlsb" TargetMode="External"/><Relationship Id="rId1" Type="http://schemas.openxmlformats.org/officeDocument/2006/relationships/themeOverride" Target="../theme/themeOverride23.xml"/></Relationships>
</file>

<file path=ppt/charts/_rels/chart36.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24.xml"/></Relationships>
</file>

<file path=ppt/charts/_rels/chart37.xml.rels><?xml version="1.0" encoding="UTF-8" standalone="yes"?>
<Relationships xmlns="http://schemas.openxmlformats.org/package/2006/relationships"><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25.xml"/></Relationships>
</file>

<file path=ppt/charts/_rels/chart38.xml.rels><?xml version="1.0" encoding="UTF-8" standalone="yes"?>
<Relationships xmlns="http://schemas.openxmlformats.org/package/2006/relationships"><Relationship Id="rId1" Type="http://schemas.openxmlformats.org/officeDocument/2006/relationships/oleObject" Target="file:///L:\Flagship\Presentacion%20Castellano%20e%20Ingles\PPT_Brazil_March-20-2012\Figs_for_PPT_English.xlsb"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L:\Flagship\Presentacion%20Castellano%20e%20Ingles\PPT_Brazil_March-20-2012\Figs_for_PPT_English.xlsb"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0-2012\Figs_for_PPT_English.xlsb" TargetMode="External"/></Relationships>
</file>

<file path=ppt/charts/_rels/chart41.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26.xml"/></Relationships>
</file>

<file path=ppt/charts/_rels/chart42.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27.xml"/></Relationships>
</file>

<file path=ppt/charts/_rels/chart43.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28.xml"/></Relationships>
</file>

<file path=ppt/charts/_rels/chart44.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29.xml"/></Relationships>
</file>

<file path=ppt/charts/_rels/chart45.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1-2012\Figs_for_PPT_English.xlsb" TargetMode="External"/></Relationships>
</file>

<file path=ppt/charts/_rels/chart4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Mis%20Documentos\WB\Flagship\Power%20Point\Brazil_04_2012\Figs_for_PPT_English.xlsb" TargetMode="External"/></Relationships>
</file>

<file path=ppt/charts/_rels/chart4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DRGFSERVER\wb388284\Home\Flagship\Presentacion%20Castellano%20e%20Ingles\PPT_Brazil_March-20-2012\Figs_for_PPT_English.xlsb"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0-2012\Figs_for_PPT_English.xlsb"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0-2012\Figs_for_PPT_English.xlsb"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3.xml"/></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C:\Mis%20Documentos\WB\Flagship\Power%20Point\Brazil_04_2012\Figs_for_PPT_English.xlsb" TargetMode="External"/><Relationship Id="rId1" Type="http://schemas.openxmlformats.org/officeDocument/2006/relationships/themeOverride" Target="../theme/themeOverride30.xml"/></Relationships>
</file>

<file path=ppt/charts/_rels/chart51.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1-2012\Figs_for_PPT_English.xlsb" TargetMode="Externa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31.xml"/></Relationships>
</file>

<file path=ppt/charts/_rels/chart5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DRGFSERVER\wb388284\Home\Flagship\Presentacion%20Castellano%20e%20Ingles\PPT_Brazil_March-20-2012\Figs_for_PPT_English.xlsb" TargetMode="External"/></Relationships>
</file>

<file path=ppt/charts/_rels/chart54.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32.xml"/></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DRGFSERVER\wb388284\Home\Flagship\Presentacion%20Castellano%20e%20Ingles\PPT_Brazil_March-20-2012\Figs_for_PPT_English.xlsb" TargetMode="Externa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33.xml"/></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Mis%20Documentos\WB\Flagship\Power%20Point\Brazil_04_2012\Figs_for_PPT_English.xlsb"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0-2012\Figs_for_PPT_English.xlsb" TargetMode="Externa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oleObject" Target="file:///\\DRGFSERVER\wb388284\Home\Flagship\Presentacion%20Castellano%20e%20Ingles\PPT_Brazil_March-21-2012\Figs_for_PPT_English.xlsb" TargetMode="External"/><Relationship Id="rId1" Type="http://schemas.openxmlformats.org/officeDocument/2006/relationships/themeOverride" Target="../theme/themeOverride34.xml"/></Relationships>
</file>

<file path=ppt/charts/_rels/chart6.xml.rels><?xml version="1.0" encoding="UTF-8" standalone="yes"?>
<Relationships xmlns="http://schemas.openxmlformats.org/package/2006/relationships"><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4.xml"/></Relationships>
</file>

<file path=ppt/charts/_rels/chart60.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35.xml"/></Relationships>
</file>

<file path=ppt/charts/_rels/chart61.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1-2012\Figs_for_PPT_English.xlsb" TargetMode="External"/></Relationships>
</file>

<file path=ppt/charts/_rels/chart62.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36.xml"/></Relationships>
</file>

<file path=ppt/charts/_rels/chart63.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37.xml"/></Relationships>
</file>

<file path=ppt/charts/_rels/chart64.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38.xml"/></Relationships>
</file>

<file path=ppt/charts/_rels/chart6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DRGFSERVER\wb388284\Home\Flagship\Presentacion%20Castellano%20e%20Ingles\PPT_Brazil_March-20-2012\Figs_for_PPT_English.xlsb" TargetMode="External"/></Relationships>
</file>

<file path=ppt/charts/_rels/chart6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DRGFSERVER\wb388284\Home\Flagship\Presentacion%20Castellano%20e%20Ingles\PPT_Brazil_March-20-2012\Figs_for_PPT_English.xlsb" TargetMode="External"/></Relationships>
</file>

<file path=ppt/charts/_rels/chart67.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oleObject" Target="file:///\\DRGFSERVER\wb388284\Home\Flagship\Presentacion%20Castellano%20e%20Ingles\PPT_Brazil_March-20-2012\Figs_for_PPT_English.xlsb" TargetMode="External"/></Relationships>
</file>

<file path=ppt/charts/_rels/chart68.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1-2012\Figs_for_PPT_English.xlsb" TargetMode="External"/></Relationships>
</file>

<file path=ppt/charts/_rels/chart69.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1-2012\Figs_for_PPT_English.xlsb" TargetMode="External"/></Relationships>
</file>

<file path=ppt/charts/_rels/chart7.xml.rels><?xml version="1.0" encoding="UTF-8" standalone="yes"?>
<Relationships xmlns="http://schemas.openxmlformats.org/package/2006/relationships"><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1-2012\Figs_for_PPT_English.xlsb" TargetMode="External"/></Relationships>
</file>

<file path=ppt/charts/_rels/chart71.xml.rels><?xml version="1.0" encoding="UTF-8" standalone="yes"?>
<Relationships xmlns="http://schemas.openxmlformats.org/package/2006/relationships"><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39.xml"/></Relationships>
</file>

<file path=ppt/charts/_rels/chart72.xml.rels><?xml version="1.0" encoding="UTF-8" standalone="yes"?>
<Relationships xmlns="http://schemas.openxmlformats.org/package/2006/relationships"><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40.xml"/></Relationships>
</file>

<file path=ppt/charts/_rels/chart73.xml.rels><?xml version="1.0" encoding="UTF-8" standalone="yes"?>
<Relationships xmlns="http://schemas.openxmlformats.org/package/2006/relationships"><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41.xml"/></Relationships>
</file>

<file path=ppt/charts/_rels/chart74.xml.rels><?xml version="1.0" encoding="UTF-8" standalone="yes"?>
<Relationships xmlns="http://schemas.openxmlformats.org/package/2006/relationships"><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42.xml"/></Relationships>
</file>

<file path=ppt/charts/_rels/chart75.xml.rels><?xml version="1.0" encoding="UTF-8" standalone="yes"?>
<Relationships xmlns="http://schemas.openxmlformats.org/package/2006/relationships"><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43.xml"/></Relationships>
</file>

<file path=ppt/charts/_rels/chart76.xml.rels><?xml version="1.0" encoding="UTF-8" standalone="yes"?>
<Relationships xmlns="http://schemas.openxmlformats.org/package/2006/relationships"><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44.xml"/></Relationships>
</file>

<file path=ppt/charts/_rels/chart77.xml.rels><?xml version="1.0" encoding="UTF-8" standalone="yes"?>
<Relationships xmlns="http://schemas.openxmlformats.org/package/2006/relationships"><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45.xml"/></Relationships>
</file>

<file path=ppt/charts/_rels/chart78.xml.rels><?xml version="1.0" encoding="UTF-8" standalone="yes"?>
<Relationships xmlns="http://schemas.openxmlformats.org/package/2006/relationships"><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46.xml"/></Relationships>
</file>

<file path=ppt/charts/_rels/chart79.xml.rels><?xml version="1.0" encoding="UTF-8" standalone="yes"?>
<Relationships xmlns="http://schemas.openxmlformats.org/package/2006/relationships"><Relationship Id="rId2" Type="http://schemas.openxmlformats.org/officeDocument/2006/relationships/oleObject" Target="file:///C:\Users\Gabriel\Desktop\18%20de%20mayo\20110516%20-%20Chapter_1_Final_Graphs%20-%20Colores.xlsx" TargetMode="External"/><Relationship Id="rId1" Type="http://schemas.openxmlformats.org/officeDocument/2006/relationships/themeOverride" Target="../theme/themeOverride47.xml"/></Relationships>
</file>

<file path=ppt/charts/_rels/chart8.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1-2012\Figs_for_PPT_English.xlsb" TargetMode="External"/></Relationships>
</file>

<file path=ppt/charts/_rels/chart80.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48.xml"/></Relationships>
</file>

<file path=ppt/charts/_rels/chart81.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49.xml"/></Relationships>
</file>

<file path=ppt/charts/_rels/chart82.xml.rels><?xml version="1.0" encoding="UTF-8" standalone="yes"?>
<Relationships xmlns="http://schemas.openxmlformats.org/package/2006/relationships"><Relationship Id="rId2" Type="http://schemas.openxmlformats.org/officeDocument/2006/relationships/oleObject" Target="file:///\\DRGFSERVER\wb388284\Home\Flagship\Presentacion%20Castellano%20e%20Ingles\PPT_Brazil_March-20-2012\Figs_for_PPT_English.xlsb" TargetMode="External"/><Relationship Id="rId1" Type="http://schemas.openxmlformats.org/officeDocument/2006/relationships/themeOverride" Target="../theme/themeOverride50.xml"/></Relationships>
</file>

<file path=ppt/charts/_rels/chart83.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oleObject" Target="file:///C:\Users\Gabriel\Desktop\18%20de%20mayo\20110511-_chapter_2_Final_Graphs%20Colores.xlsx" TargetMode="External"/><Relationship Id="rId1" Type="http://schemas.openxmlformats.org/officeDocument/2006/relationships/themeOverride" Target="../theme/themeOverride51.xml"/></Relationships>
</file>

<file path=ppt/charts/_rels/chart84.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oleObject" Target="file:///C:\Users\Gabriel\Desktop\18%20de%20mayo\20110511-_chapter_2_Final_Graphs%20Colores.xlsx" TargetMode="External"/><Relationship Id="rId1" Type="http://schemas.openxmlformats.org/officeDocument/2006/relationships/themeOverride" Target="../theme/themeOverride52.xml"/></Relationships>
</file>

<file path=ppt/charts/_rels/chart85.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oleObject" Target="file:///C:\Users\Gabriel\Desktop\18%20de%20mayo\20110511-_chapter_2_Final_Graphs%20Colores.xlsx" TargetMode="External"/><Relationship Id="rId1" Type="http://schemas.openxmlformats.org/officeDocument/2006/relationships/themeOverride" Target="../theme/themeOverride53.xml"/></Relationships>
</file>

<file path=ppt/charts/_rels/chart86.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oleObject" Target="file:///C:\Users\Gabriel\Desktop\18%20de%20mayo\20110511-_chapter_2_Final_Graphs%20Colores.xlsx" TargetMode="External"/><Relationship Id="rId1" Type="http://schemas.openxmlformats.org/officeDocument/2006/relationships/themeOverride" Target="../theme/themeOverride54.xml"/></Relationships>
</file>

<file path=ppt/charts/_rels/chart87.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oleObject" Target="file:///C:\Users\Gabriel\Desktop\18%20de%20mayo\20110511-_chapter_2_Final_Graphs%20Colores.xlsx" TargetMode="External"/><Relationship Id="rId1" Type="http://schemas.openxmlformats.org/officeDocument/2006/relationships/themeOverride" Target="../theme/themeOverride55.xml"/></Relationships>
</file>

<file path=ppt/charts/_rels/chart88.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oleObject" Target="file:///C:\Users\Gabriel\Desktop\18%20de%20mayo\20110511-_chapter_2_Final_Graphs%20Colores.xlsx" TargetMode="External"/><Relationship Id="rId1" Type="http://schemas.openxmlformats.org/officeDocument/2006/relationships/themeOverride" Target="../theme/themeOverride56.xml"/></Relationships>
</file>

<file path=ppt/charts/_rels/chart9.xml.rels><?xml version="1.0" encoding="UTF-8" standalone="yes"?>
<Relationships xmlns="http://schemas.openxmlformats.org/package/2006/relationships"><Relationship Id="rId1" Type="http://schemas.openxmlformats.org/officeDocument/2006/relationships/oleObject" Target="file:///\\DRGFSERVER\wb388284\Home\Flagship\Presentacion%20Castellano%20e%20Ingles\PPT_Brazil_March-20-2012\Figs_for_PPT_English.xlsb"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0824794269372638"/>
          <c:y val="9.1951443569554953E-2"/>
          <c:w val="0.84776740635847381"/>
          <c:h val="0.65001159230096262"/>
        </c:manualLayout>
      </c:layout>
      <c:barChart>
        <c:barDir val="col"/>
        <c:grouping val="stacked"/>
        <c:ser>
          <c:idx val="0"/>
          <c:order val="0"/>
          <c:tx>
            <c:strRef>
              <c:f>'S 15 S16'!$Q$6</c:f>
              <c:strCache>
                <c:ptCount val="1"/>
                <c:pt idx="0">
                  <c:v>Banks</c:v>
                </c:pt>
              </c:strCache>
            </c:strRef>
          </c:tx>
          <c:dLbls>
            <c:showVal val="1"/>
          </c:dLbls>
          <c:cat>
            <c:multiLvlStrRef>
              <c:f>'S 15 S16'!$O$7:$P$22</c:f>
              <c:multiLvlStrCache>
                <c:ptCount val="16"/>
                <c:lvl>
                  <c:pt idx="0">
                    <c:v>1990-9</c:v>
                  </c:pt>
                  <c:pt idx="1">
                    <c:v>2000-9</c:v>
                  </c:pt>
                  <c:pt idx="2">
                    <c:v>1990-9</c:v>
                  </c:pt>
                  <c:pt idx="3">
                    <c:v>2000-9</c:v>
                  </c:pt>
                  <c:pt idx="4">
                    <c:v>1990-9</c:v>
                  </c:pt>
                  <c:pt idx="5">
                    <c:v>2000-9</c:v>
                  </c:pt>
                  <c:pt idx="6">
                    <c:v>1990-9</c:v>
                  </c:pt>
                  <c:pt idx="7">
                    <c:v>2000-9</c:v>
                  </c:pt>
                  <c:pt idx="8">
                    <c:v>1990-9</c:v>
                  </c:pt>
                  <c:pt idx="9">
                    <c:v>2000-9</c:v>
                  </c:pt>
                  <c:pt idx="10">
                    <c:v>1990-9</c:v>
                  </c:pt>
                  <c:pt idx="11">
                    <c:v>2000-9</c:v>
                  </c:pt>
                  <c:pt idx="12">
                    <c:v>1990-9</c:v>
                  </c:pt>
                  <c:pt idx="13">
                    <c:v>2000-9</c:v>
                  </c:pt>
                  <c:pt idx="14">
                    <c:v>1990-9</c:v>
                  </c:pt>
                  <c:pt idx="15">
                    <c:v>2000-9</c:v>
                  </c:pt>
                </c:lvl>
                <c:lvl>
                  <c:pt idx="0">
                    <c:v>Asia (5)</c:v>
                  </c:pt>
                  <c:pt idx="2">
                    <c:v>China</c:v>
                  </c:pt>
                  <c:pt idx="4">
                    <c:v>Eastern Europe (2)</c:v>
                  </c:pt>
                  <c:pt idx="6">
                    <c:v>G7 (5)</c:v>
                  </c:pt>
                  <c:pt idx="8">
                    <c:v>India</c:v>
                  </c:pt>
                  <c:pt idx="10">
                    <c:v>LAC7 (6)</c:v>
                  </c:pt>
                  <c:pt idx="12">
                    <c:v>Oth. Adv. Economies (4)</c:v>
                  </c:pt>
                  <c:pt idx="14">
                    <c:v>Brazil</c:v>
                  </c:pt>
                </c:lvl>
              </c:multiLvlStrCache>
            </c:multiLvlStrRef>
          </c:cat>
          <c:val>
            <c:numRef>
              <c:f>'S 15 S16'!$Q$7:$Q$22</c:f>
              <c:numCache>
                <c:formatCode>0%</c:formatCode>
                <c:ptCount val="16"/>
                <c:pt idx="0">
                  <c:v>0.83251199999999959</c:v>
                </c:pt>
                <c:pt idx="1">
                  <c:v>0.83824690000000002</c:v>
                </c:pt>
                <c:pt idx="2">
                  <c:v>0.94662619999999997</c:v>
                </c:pt>
                <c:pt idx="3">
                  <c:v>1.277900999999998</c:v>
                </c:pt>
                <c:pt idx="4">
                  <c:v>0.51060870000000003</c:v>
                </c:pt>
                <c:pt idx="5">
                  <c:v>0.50075970000000003</c:v>
                </c:pt>
                <c:pt idx="6">
                  <c:v>0.97021749999999884</c:v>
                </c:pt>
                <c:pt idx="7">
                  <c:v>1.23237</c:v>
                </c:pt>
                <c:pt idx="8">
                  <c:v>0.35502550000000038</c:v>
                </c:pt>
                <c:pt idx="9">
                  <c:v>0.59728299999999912</c:v>
                </c:pt>
                <c:pt idx="10">
                  <c:v>0.38521570000000038</c:v>
                </c:pt>
                <c:pt idx="11">
                  <c:v>0.4395655000000005</c:v>
                </c:pt>
                <c:pt idx="12">
                  <c:v>0.80480370000000001</c:v>
                </c:pt>
                <c:pt idx="13">
                  <c:v>1.0516269999999976</c:v>
                </c:pt>
                <c:pt idx="14">
                  <c:v>0.58563613999999953</c:v>
                </c:pt>
                <c:pt idx="15">
                  <c:v>0.73450793999999997</c:v>
                </c:pt>
              </c:numCache>
            </c:numRef>
          </c:val>
        </c:ser>
        <c:ser>
          <c:idx val="1"/>
          <c:order val="1"/>
          <c:tx>
            <c:strRef>
              <c:f>'S 15 S16'!$R$6</c:f>
              <c:strCache>
                <c:ptCount val="1"/>
                <c:pt idx="0">
                  <c:v>Bonds</c:v>
                </c:pt>
              </c:strCache>
            </c:strRef>
          </c:tx>
          <c:dLbls>
            <c:dLbl>
              <c:idx val="5"/>
              <c:layout>
                <c:manualLayout>
                  <c:x val="0"/>
                  <c:y val="-2.7777777777778989E-3"/>
                </c:manualLayout>
              </c:layout>
              <c:showVal val="1"/>
            </c:dLbl>
            <c:showVal val="1"/>
          </c:dLbls>
          <c:cat>
            <c:multiLvlStrRef>
              <c:f>'S 15 S16'!$O$7:$P$22</c:f>
              <c:multiLvlStrCache>
                <c:ptCount val="16"/>
                <c:lvl>
                  <c:pt idx="0">
                    <c:v>1990-9</c:v>
                  </c:pt>
                  <c:pt idx="1">
                    <c:v>2000-9</c:v>
                  </c:pt>
                  <c:pt idx="2">
                    <c:v>1990-9</c:v>
                  </c:pt>
                  <c:pt idx="3">
                    <c:v>2000-9</c:v>
                  </c:pt>
                  <c:pt idx="4">
                    <c:v>1990-9</c:v>
                  </c:pt>
                  <c:pt idx="5">
                    <c:v>2000-9</c:v>
                  </c:pt>
                  <c:pt idx="6">
                    <c:v>1990-9</c:v>
                  </c:pt>
                  <c:pt idx="7">
                    <c:v>2000-9</c:v>
                  </c:pt>
                  <c:pt idx="8">
                    <c:v>1990-9</c:v>
                  </c:pt>
                  <c:pt idx="9">
                    <c:v>2000-9</c:v>
                  </c:pt>
                  <c:pt idx="10">
                    <c:v>1990-9</c:v>
                  </c:pt>
                  <c:pt idx="11">
                    <c:v>2000-9</c:v>
                  </c:pt>
                  <c:pt idx="12">
                    <c:v>1990-9</c:v>
                  </c:pt>
                  <c:pt idx="13">
                    <c:v>2000-9</c:v>
                  </c:pt>
                  <c:pt idx="14">
                    <c:v>1990-9</c:v>
                  </c:pt>
                  <c:pt idx="15">
                    <c:v>2000-9</c:v>
                  </c:pt>
                </c:lvl>
                <c:lvl>
                  <c:pt idx="0">
                    <c:v>Asia (5)</c:v>
                  </c:pt>
                  <c:pt idx="2">
                    <c:v>China</c:v>
                  </c:pt>
                  <c:pt idx="4">
                    <c:v>Eastern Europe (2)</c:v>
                  </c:pt>
                  <c:pt idx="6">
                    <c:v>G7 (5)</c:v>
                  </c:pt>
                  <c:pt idx="8">
                    <c:v>India</c:v>
                  </c:pt>
                  <c:pt idx="10">
                    <c:v>LAC7 (6)</c:v>
                  </c:pt>
                  <c:pt idx="12">
                    <c:v>Oth. Adv. Economies (4)</c:v>
                  </c:pt>
                  <c:pt idx="14">
                    <c:v>Brazil</c:v>
                  </c:pt>
                </c:lvl>
              </c:multiLvlStrCache>
            </c:multiLvlStrRef>
          </c:cat>
          <c:val>
            <c:numRef>
              <c:f>'S 15 S16'!$R$7:$R$22</c:f>
              <c:numCache>
                <c:formatCode>0%</c:formatCode>
                <c:ptCount val="16"/>
                <c:pt idx="0">
                  <c:v>0.36004260000000032</c:v>
                </c:pt>
                <c:pt idx="1">
                  <c:v>0.55830170000000001</c:v>
                </c:pt>
                <c:pt idx="2">
                  <c:v>7.8612800000000108E-2</c:v>
                </c:pt>
                <c:pt idx="3">
                  <c:v>0.35832640000000093</c:v>
                </c:pt>
                <c:pt idx="4">
                  <c:v>0.17451410000000031</c:v>
                </c:pt>
                <c:pt idx="5">
                  <c:v>0.42731390000000063</c:v>
                </c:pt>
                <c:pt idx="6">
                  <c:v>0.91538849999999949</c:v>
                </c:pt>
                <c:pt idx="7">
                  <c:v>1.0439269999999974</c:v>
                </c:pt>
                <c:pt idx="8">
                  <c:v>0.20117879999999988</c:v>
                </c:pt>
                <c:pt idx="9">
                  <c:v>0.34871650000000076</c:v>
                </c:pt>
                <c:pt idx="10">
                  <c:v>0.19987410000000022</c:v>
                </c:pt>
                <c:pt idx="11">
                  <c:v>0.32576330000000031</c:v>
                </c:pt>
                <c:pt idx="12">
                  <c:v>0.52199490000000004</c:v>
                </c:pt>
                <c:pt idx="13">
                  <c:v>0.58943709999999938</c:v>
                </c:pt>
                <c:pt idx="14">
                  <c:v>0.43296755000000031</c:v>
                </c:pt>
                <c:pt idx="15">
                  <c:v>0.59862012000000064</c:v>
                </c:pt>
              </c:numCache>
            </c:numRef>
          </c:val>
        </c:ser>
        <c:ser>
          <c:idx val="2"/>
          <c:order val="2"/>
          <c:tx>
            <c:strRef>
              <c:f>'S 15 S16'!$S$6</c:f>
              <c:strCache>
                <c:ptCount val="1"/>
                <c:pt idx="0">
                  <c:v>Equities</c:v>
                </c:pt>
              </c:strCache>
            </c:strRef>
          </c:tx>
          <c:dLbls>
            <c:showVal val="1"/>
          </c:dLbls>
          <c:cat>
            <c:multiLvlStrRef>
              <c:f>'S 15 S16'!$O$7:$P$22</c:f>
              <c:multiLvlStrCache>
                <c:ptCount val="16"/>
                <c:lvl>
                  <c:pt idx="0">
                    <c:v>1990-9</c:v>
                  </c:pt>
                  <c:pt idx="1">
                    <c:v>2000-9</c:v>
                  </c:pt>
                  <c:pt idx="2">
                    <c:v>1990-9</c:v>
                  </c:pt>
                  <c:pt idx="3">
                    <c:v>2000-9</c:v>
                  </c:pt>
                  <c:pt idx="4">
                    <c:v>1990-9</c:v>
                  </c:pt>
                  <c:pt idx="5">
                    <c:v>2000-9</c:v>
                  </c:pt>
                  <c:pt idx="6">
                    <c:v>1990-9</c:v>
                  </c:pt>
                  <c:pt idx="7">
                    <c:v>2000-9</c:v>
                  </c:pt>
                  <c:pt idx="8">
                    <c:v>1990-9</c:v>
                  </c:pt>
                  <c:pt idx="9">
                    <c:v>2000-9</c:v>
                  </c:pt>
                  <c:pt idx="10">
                    <c:v>1990-9</c:v>
                  </c:pt>
                  <c:pt idx="11">
                    <c:v>2000-9</c:v>
                  </c:pt>
                  <c:pt idx="12">
                    <c:v>1990-9</c:v>
                  </c:pt>
                  <c:pt idx="13">
                    <c:v>2000-9</c:v>
                  </c:pt>
                  <c:pt idx="14">
                    <c:v>1990-9</c:v>
                  </c:pt>
                  <c:pt idx="15">
                    <c:v>2000-9</c:v>
                  </c:pt>
                </c:lvl>
                <c:lvl>
                  <c:pt idx="0">
                    <c:v>Asia (5)</c:v>
                  </c:pt>
                  <c:pt idx="2">
                    <c:v>China</c:v>
                  </c:pt>
                  <c:pt idx="4">
                    <c:v>Eastern Europe (2)</c:v>
                  </c:pt>
                  <c:pt idx="6">
                    <c:v>G7 (5)</c:v>
                  </c:pt>
                  <c:pt idx="8">
                    <c:v>India</c:v>
                  </c:pt>
                  <c:pt idx="10">
                    <c:v>LAC7 (6)</c:v>
                  </c:pt>
                  <c:pt idx="12">
                    <c:v>Oth. Adv. Economies (4)</c:v>
                  </c:pt>
                  <c:pt idx="14">
                    <c:v>Brazil</c:v>
                  </c:pt>
                </c:lvl>
              </c:multiLvlStrCache>
            </c:multiLvlStrRef>
          </c:cat>
          <c:val>
            <c:numRef>
              <c:f>'S 15 S16'!$S$7:$S$22</c:f>
              <c:numCache>
                <c:formatCode>0%</c:formatCode>
                <c:ptCount val="16"/>
                <c:pt idx="0">
                  <c:v>0.76661830000000064</c:v>
                </c:pt>
                <c:pt idx="1">
                  <c:v>0.65544060000000126</c:v>
                </c:pt>
                <c:pt idx="2">
                  <c:v>0.12867289999999987</c:v>
                </c:pt>
                <c:pt idx="3">
                  <c:v>0.65884730000000125</c:v>
                </c:pt>
                <c:pt idx="4">
                  <c:v>0.12977639999999999</c:v>
                </c:pt>
                <c:pt idx="5">
                  <c:v>0.30927000000000032</c:v>
                </c:pt>
                <c:pt idx="6">
                  <c:v>0.69320010000000065</c:v>
                </c:pt>
                <c:pt idx="7">
                  <c:v>0.89200990000000102</c:v>
                </c:pt>
                <c:pt idx="8">
                  <c:v>0.31577280000000063</c:v>
                </c:pt>
                <c:pt idx="9">
                  <c:v>0.61881220000000003</c:v>
                </c:pt>
                <c:pt idx="10">
                  <c:v>0.28132430000000086</c:v>
                </c:pt>
                <c:pt idx="11">
                  <c:v>0.42216730000000002</c:v>
                </c:pt>
                <c:pt idx="12">
                  <c:v>0.53540309999999958</c:v>
                </c:pt>
                <c:pt idx="13">
                  <c:v>0.85019319999999998</c:v>
                </c:pt>
                <c:pt idx="14">
                  <c:v>0.21521206000000032</c:v>
                </c:pt>
                <c:pt idx="15">
                  <c:v>0.51380325999999998</c:v>
                </c:pt>
              </c:numCache>
            </c:numRef>
          </c:val>
        </c:ser>
        <c:gapWidth val="88"/>
        <c:overlap val="100"/>
        <c:axId val="54315648"/>
        <c:axId val="54346112"/>
      </c:barChart>
      <c:catAx>
        <c:axId val="54315648"/>
        <c:scaling>
          <c:orientation val="minMax"/>
        </c:scaling>
        <c:axPos val="b"/>
        <c:tickLblPos val="nextTo"/>
        <c:txPr>
          <a:bodyPr rot="-5400000" vert="horz"/>
          <a:lstStyle/>
          <a:p>
            <a:pPr>
              <a:defRPr/>
            </a:pPr>
            <a:endParaRPr lang="en-US"/>
          </a:p>
        </c:txPr>
        <c:crossAx val="54346112"/>
        <c:crosses val="autoZero"/>
        <c:auto val="1"/>
        <c:lblAlgn val="ctr"/>
        <c:lblOffset val="100"/>
      </c:catAx>
      <c:valAx>
        <c:axId val="54346112"/>
        <c:scaling>
          <c:orientation val="minMax"/>
        </c:scaling>
        <c:axPos val="l"/>
        <c:majorGridlines/>
        <c:title>
          <c:tx>
            <c:rich>
              <a:bodyPr rot="-5400000" vert="horz"/>
              <a:lstStyle/>
              <a:p>
                <a:pPr>
                  <a:defRPr/>
                </a:pPr>
                <a:r>
                  <a:rPr lang="es-AR"/>
                  <a:t>% of GDP</a:t>
                </a:r>
              </a:p>
            </c:rich>
          </c:tx>
          <c:layout/>
        </c:title>
        <c:numFmt formatCode="0%" sourceLinked="1"/>
        <c:tickLblPos val="nextTo"/>
        <c:crossAx val="54315648"/>
        <c:crosses val="autoZero"/>
        <c:crossBetween val="between"/>
      </c:valAx>
    </c:plotArea>
    <c:legend>
      <c:legendPos val="t"/>
      <c:layout/>
    </c:legend>
    <c:plotVisOnly val="1"/>
  </c:chart>
  <c:spPr>
    <a:ln>
      <a:noFill/>
    </a:ln>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594432960826"/>
          <c:y val="8.6326552930884745E-2"/>
          <c:w val="0.85684502863999468"/>
          <c:h val="0.75825918635170664"/>
        </c:manualLayout>
      </c:layout>
      <c:barChart>
        <c:barDir val="col"/>
        <c:grouping val="clustered"/>
        <c:ser>
          <c:idx val="0"/>
          <c:order val="0"/>
          <c:tx>
            <c:strRef>
              <c:f>'S29'!$M$3</c:f>
              <c:strCache>
                <c:ptCount val="1"/>
                <c:pt idx="0">
                  <c:v>2000-2003</c:v>
                </c:pt>
              </c:strCache>
            </c:strRef>
          </c:tx>
          <c:dLbls>
            <c:numFmt formatCode="0%" sourceLinked="0"/>
            <c:showVal val="1"/>
          </c:dLbls>
          <c:cat>
            <c:strRef>
              <c:f>'S29'!$L$4:$L$10</c:f>
              <c:strCache>
                <c:ptCount val="7"/>
                <c:pt idx="0">
                  <c:v>Asia (1)</c:v>
                </c:pt>
                <c:pt idx="1">
                  <c:v>China</c:v>
                </c:pt>
                <c:pt idx="2">
                  <c:v>Eastern Europe (4)</c:v>
                </c:pt>
                <c:pt idx="3">
                  <c:v>G7 (3)</c:v>
                </c:pt>
                <c:pt idx="4">
                  <c:v>LAC7 (5)</c:v>
                </c:pt>
                <c:pt idx="5">
                  <c:v>Oth. Adv. Economies (2)</c:v>
                </c:pt>
                <c:pt idx="6">
                  <c:v>Brazil</c:v>
                </c:pt>
              </c:strCache>
            </c:strRef>
          </c:cat>
          <c:val>
            <c:numRef>
              <c:f>'S29'!$M$4:$M$10</c:f>
              <c:numCache>
                <c:formatCode>0%</c:formatCode>
                <c:ptCount val="7"/>
                <c:pt idx="0">
                  <c:v>0.25670000000000004</c:v>
                </c:pt>
                <c:pt idx="1">
                  <c:v>4.9000000000000113E-2</c:v>
                </c:pt>
                <c:pt idx="2">
                  <c:v>0.45079999999999998</c:v>
                </c:pt>
                <c:pt idx="3">
                  <c:v>9.3300000000000063E-2</c:v>
                </c:pt>
                <c:pt idx="4">
                  <c:v>0.4546</c:v>
                </c:pt>
                <c:pt idx="5">
                  <c:v>0.23200000000000001</c:v>
                </c:pt>
                <c:pt idx="6">
                  <c:v>0</c:v>
                </c:pt>
              </c:numCache>
            </c:numRef>
          </c:val>
        </c:ser>
        <c:ser>
          <c:idx val="1"/>
          <c:order val="1"/>
          <c:tx>
            <c:strRef>
              <c:f>'S29'!$N$3</c:f>
              <c:strCache>
                <c:ptCount val="1"/>
                <c:pt idx="0">
                  <c:v>2004-2007</c:v>
                </c:pt>
              </c:strCache>
            </c:strRef>
          </c:tx>
          <c:dLbls>
            <c:dLbl>
              <c:idx val="1"/>
              <c:layout>
                <c:manualLayout>
                  <c:x val="-3.9682539682539411E-3"/>
                  <c:y val="-8.3333333333332708E-3"/>
                </c:manualLayout>
              </c:layout>
              <c:showVal val="1"/>
            </c:dLbl>
            <c:dLbl>
              <c:idx val="3"/>
              <c:layout>
                <c:manualLayout>
                  <c:x val="0"/>
                  <c:y val="-8.3333333333333367E-3"/>
                </c:manualLayout>
              </c:layout>
              <c:showVal val="1"/>
            </c:dLbl>
            <c:dLbl>
              <c:idx val="5"/>
              <c:layout>
                <c:manualLayout>
                  <c:x val="0"/>
                  <c:y val="-2.5000000000000001E-2"/>
                </c:manualLayout>
              </c:layout>
              <c:showVal val="1"/>
            </c:dLbl>
            <c:numFmt formatCode="0%" sourceLinked="0"/>
            <c:showVal val="1"/>
          </c:dLbls>
          <c:cat>
            <c:strRef>
              <c:f>'S29'!$L$4:$L$10</c:f>
              <c:strCache>
                <c:ptCount val="7"/>
                <c:pt idx="0">
                  <c:v>Asia (1)</c:v>
                </c:pt>
                <c:pt idx="1">
                  <c:v>China</c:v>
                </c:pt>
                <c:pt idx="2">
                  <c:v>Eastern Europe (4)</c:v>
                </c:pt>
                <c:pt idx="3">
                  <c:v>G7 (3)</c:v>
                </c:pt>
                <c:pt idx="4">
                  <c:v>LAC7 (5)</c:v>
                </c:pt>
                <c:pt idx="5">
                  <c:v>Oth. Adv. Economies (2)</c:v>
                </c:pt>
                <c:pt idx="6">
                  <c:v>Brazil</c:v>
                </c:pt>
              </c:strCache>
            </c:strRef>
          </c:cat>
          <c:val>
            <c:numRef>
              <c:f>'S29'!$N$4:$N$10</c:f>
              <c:numCache>
                <c:formatCode>0%</c:formatCode>
                <c:ptCount val="7"/>
                <c:pt idx="0">
                  <c:v>0.18450000000000041</c:v>
                </c:pt>
                <c:pt idx="1">
                  <c:v>4.7800000000000023E-2</c:v>
                </c:pt>
                <c:pt idx="2">
                  <c:v>0.47050000000000008</c:v>
                </c:pt>
                <c:pt idx="3">
                  <c:v>8.43E-2</c:v>
                </c:pt>
                <c:pt idx="4">
                  <c:v>0.3976000000000014</c:v>
                </c:pt>
                <c:pt idx="5">
                  <c:v>0.19750000000000001</c:v>
                </c:pt>
                <c:pt idx="6">
                  <c:v>0</c:v>
                </c:pt>
              </c:numCache>
            </c:numRef>
          </c:val>
        </c:ser>
        <c:ser>
          <c:idx val="2"/>
          <c:order val="2"/>
          <c:tx>
            <c:strRef>
              <c:f>'S29'!$O$3</c:f>
              <c:strCache>
                <c:ptCount val="1"/>
                <c:pt idx="0">
                  <c:v>2008-2009</c:v>
                </c:pt>
              </c:strCache>
            </c:strRef>
          </c:tx>
          <c:dLbls>
            <c:dLbl>
              <c:idx val="0"/>
              <c:layout>
                <c:manualLayout>
                  <c:x val="0"/>
                  <c:y val="5.5555555555555558E-3"/>
                </c:manualLayout>
              </c:layout>
              <c:showVal val="1"/>
            </c:dLbl>
            <c:numFmt formatCode="0%" sourceLinked="0"/>
            <c:showVal val="1"/>
          </c:dLbls>
          <c:cat>
            <c:strRef>
              <c:f>'S29'!$L$4:$L$10</c:f>
              <c:strCache>
                <c:ptCount val="7"/>
                <c:pt idx="0">
                  <c:v>Asia (1)</c:v>
                </c:pt>
                <c:pt idx="1">
                  <c:v>China</c:v>
                </c:pt>
                <c:pt idx="2">
                  <c:v>Eastern Europe (4)</c:v>
                </c:pt>
                <c:pt idx="3">
                  <c:v>G7 (3)</c:v>
                </c:pt>
                <c:pt idx="4">
                  <c:v>LAC7 (5)</c:v>
                </c:pt>
                <c:pt idx="5">
                  <c:v>Oth. Adv. Economies (2)</c:v>
                </c:pt>
                <c:pt idx="6">
                  <c:v>Brazil</c:v>
                </c:pt>
              </c:strCache>
            </c:strRef>
          </c:cat>
          <c:val>
            <c:numRef>
              <c:f>'S29'!$O$4:$O$10</c:f>
              <c:numCache>
                <c:formatCode>0%</c:formatCode>
                <c:ptCount val="7"/>
                <c:pt idx="0">
                  <c:v>0.17600000000000021</c:v>
                </c:pt>
                <c:pt idx="1">
                  <c:v>4.8000000000000001E-2</c:v>
                </c:pt>
                <c:pt idx="2">
                  <c:v>0.5423</c:v>
                </c:pt>
                <c:pt idx="3">
                  <c:v>8.8800000000000226E-2</c:v>
                </c:pt>
                <c:pt idx="4">
                  <c:v>0.33200000000000157</c:v>
                </c:pt>
                <c:pt idx="5">
                  <c:v>0.19450000000000001</c:v>
                </c:pt>
                <c:pt idx="6">
                  <c:v>0</c:v>
                </c:pt>
              </c:numCache>
            </c:numRef>
          </c:val>
        </c:ser>
        <c:gapWidth val="88"/>
        <c:overlap val="-34"/>
        <c:axId val="58067584"/>
        <c:axId val="58126720"/>
      </c:barChart>
      <c:catAx>
        <c:axId val="58067584"/>
        <c:scaling>
          <c:orientation val="minMax"/>
        </c:scaling>
        <c:axPos val="b"/>
        <c:numFmt formatCode="General" sourceLinked="1"/>
        <c:tickLblPos val="nextTo"/>
        <c:crossAx val="58126720"/>
        <c:crosses val="autoZero"/>
        <c:auto val="1"/>
        <c:lblAlgn val="ctr"/>
        <c:lblOffset val="100"/>
      </c:catAx>
      <c:valAx>
        <c:axId val="58126720"/>
        <c:scaling>
          <c:orientation val="minMax"/>
        </c:scaling>
        <c:axPos val="l"/>
        <c:majorGridlines/>
        <c:title>
          <c:tx>
            <c:rich>
              <a:bodyPr rot="-5400000" vert="horz"/>
              <a:lstStyle/>
              <a:p>
                <a:pPr>
                  <a:defRPr/>
                </a:pPr>
                <a:r>
                  <a:rPr lang="en-US"/>
                  <a:t>% of Total Loans</a:t>
                </a:r>
              </a:p>
            </c:rich>
          </c:tx>
          <c:layout>
            <c:manualLayout>
              <c:xMode val="edge"/>
              <c:yMode val="edge"/>
              <c:x val="7.9365079365079413E-3"/>
              <c:y val="0.36469685039370081"/>
            </c:manualLayout>
          </c:layout>
        </c:title>
        <c:numFmt formatCode="0%" sourceLinked="1"/>
        <c:tickLblPos val="nextTo"/>
        <c:crossAx val="58067584"/>
        <c:crosses val="autoZero"/>
        <c:crossBetween val="between"/>
      </c:valAx>
    </c:plotArea>
    <c:legend>
      <c:legendPos val="t"/>
      <c:layout/>
    </c:legend>
    <c:plotVisOnly val="1"/>
  </c:chart>
  <c:spPr>
    <a:ln>
      <a:noFill/>
    </a:ln>
  </c:spPr>
  <c:txPr>
    <a:bodyPr/>
    <a:lstStyle/>
    <a:p>
      <a:pPr>
        <a:defRPr>
          <a:latin typeface="Calibri" pitchFamily="34" charset="0"/>
        </a:defRPr>
      </a:pPr>
      <a:endParaRPr lang="en-US"/>
    </a:p>
  </c:txPr>
  <c:externalData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594432960829"/>
          <c:y val="8.6326552930884745E-2"/>
          <c:w val="0.85684502863999512"/>
          <c:h val="0.75825918635170664"/>
        </c:manualLayout>
      </c:layout>
      <c:barChart>
        <c:barDir val="col"/>
        <c:grouping val="clustered"/>
        <c:ser>
          <c:idx val="0"/>
          <c:order val="0"/>
          <c:tx>
            <c:strRef>
              <c:f>'S30'!$M$6</c:f>
              <c:strCache>
                <c:ptCount val="1"/>
                <c:pt idx="0">
                  <c:v>1991-1999</c:v>
                </c:pt>
              </c:strCache>
            </c:strRef>
          </c:tx>
          <c:dLbls>
            <c:numFmt formatCode="0%" sourceLinked="0"/>
            <c:showVal val="1"/>
          </c:dLbls>
          <c:cat>
            <c:strRef>
              <c:f>'S30'!$L$7:$L$14</c:f>
              <c:strCache>
                <c:ptCount val="8"/>
                <c:pt idx="0">
                  <c:v>Asia (5)</c:v>
                </c:pt>
                <c:pt idx="1">
                  <c:v>China</c:v>
                </c:pt>
                <c:pt idx="2">
                  <c:v>Eastern 
Europe (7)</c:v>
                </c:pt>
                <c:pt idx="3">
                  <c:v>G7 (3)</c:v>
                </c:pt>
                <c:pt idx="4">
                  <c:v>India</c:v>
                </c:pt>
                <c:pt idx="5">
                  <c:v>LAC7 (6)</c:v>
                </c:pt>
                <c:pt idx="6">
                  <c:v>Oth. Adv. 
Economies (6)</c:v>
                </c:pt>
                <c:pt idx="7">
                  <c:v>Brazil</c:v>
                </c:pt>
              </c:strCache>
            </c:strRef>
          </c:cat>
          <c:val>
            <c:numRef>
              <c:f>'S30'!$M$7:$M$14</c:f>
              <c:numCache>
                <c:formatCode>0.0%</c:formatCode>
                <c:ptCount val="8"/>
                <c:pt idx="0">
                  <c:v>0.10400000000000002</c:v>
                </c:pt>
                <c:pt idx="1">
                  <c:v>7.9500000000000084E-2</c:v>
                </c:pt>
                <c:pt idx="2">
                  <c:v>0.35970000000000002</c:v>
                </c:pt>
                <c:pt idx="3">
                  <c:v>7.7299999999999994E-2</c:v>
                </c:pt>
                <c:pt idx="4">
                  <c:v>4.3000000000000003E-2</c:v>
                </c:pt>
                <c:pt idx="5">
                  <c:v>0.3618000000000014</c:v>
                </c:pt>
                <c:pt idx="6">
                  <c:v>6.1100000000000002E-2</c:v>
                </c:pt>
                <c:pt idx="7">
                  <c:v>0</c:v>
                </c:pt>
              </c:numCache>
            </c:numRef>
          </c:val>
        </c:ser>
        <c:ser>
          <c:idx val="1"/>
          <c:order val="1"/>
          <c:tx>
            <c:strRef>
              <c:f>'S30'!$N$6</c:f>
              <c:strCache>
                <c:ptCount val="1"/>
                <c:pt idx="0">
                  <c:v>2000-2008</c:v>
                </c:pt>
              </c:strCache>
            </c:strRef>
          </c:tx>
          <c:dLbls>
            <c:numFmt formatCode="0%" sourceLinked="0"/>
            <c:showVal val="1"/>
          </c:dLbls>
          <c:cat>
            <c:strRef>
              <c:f>'S30'!$L$7:$L$14</c:f>
              <c:strCache>
                <c:ptCount val="8"/>
                <c:pt idx="0">
                  <c:v>Asia (5)</c:v>
                </c:pt>
                <c:pt idx="1">
                  <c:v>China</c:v>
                </c:pt>
                <c:pt idx="2">
                  <c:v>Eastern 
Europe (7)</c:v>
                </c:pt>
                <c:pt idx="3">
                  <c:v>G7 (3)</c:v>
                </c:pt>
                <c:pt idx="4">
                  <c:v>India</c:v>
                </c:pt>
                <c:pt idx="5">
                  <c:v>LAC7 (6)</c:v>
                </c:pt>
                <c:pt idx="6">
                  <c:v>Oth. Adv. 
Economies (6)</c:v>
                </c:pt>
                <c:pt idx="7">
                  <c:v>Brazil</c:v>
                </c:pt>
              </c:strCache>
            </c:strRef>
          </c:cat>
          <c:val>
            <c:numRef>
              <c:f>'S30'!$N$7:$N$14</c:f>
              <c:numCache>
                <c:formatCode>0.0%</c:formatCode>
                <c:ptCount val="8"/>
                <c:pt idx="0">
                  <c:v>0.10879999999999999</c:v>
                </c:pt>
                <c:pt idx="1">
                  <c:v>4.9300000000000226E-2</c:v>
                </c:pt>
                <c:pt idx="2">
                  <c:v>0.29430000000000139</c:v>
                </c:pt>
                <c:pt idx="3">
                  <c:v>9.0800000000000006E-2</c:v>
                </c:pt>
                <c:pt idx="4">
                  <c:v>3.0400000000000052E-2</c:v>
                </c:pt>
                <c:pt idx="5">
                  <c:v>0.32240000000000157</c:v>
                </c:pt>
                <c:pt idx="6">
                  <c:v>5.16E-2</c:v>
                </c:pt>
                <c:pt idx="7">
                  <c:v>0</c:v>
                </c:pt>
              </c:numCache>
            </c:numRef>
          </c:val>
        </c:ser>
        <c:gapWidth val="88"/>
        <c:overlap val="-34"/>
        <c:axId val="58038912"/>
        <c:axId val="59326848"/>
      </c:barChart>
      <c:catAx>
        <c:axId val="58038912"/>
        <c:scaling>
          <c:orientation val="minMax"/>
        </c:scaling>
        <c:axPos val="b"/>
        <c:numFmt formatCode="General" sourceLinked="1"/>
        <c:tickLblPos val="nextTo"/>
        <c:crossAx val="59326848"/>
        <c:crosses val="autoZero"/>
        <c:auto val="1"/>
        <c:lblAlgn val="ctr"/>
        <c:lblOffset val="100"/>
      </c:catAx>
      <c:valAx>
        <c:axId val="59326848"/>
        <c:scaling>
          <c:orientation val="minMax"/>
        </c:scaling>
        <c:axPos val="l"/>
        <c:majorGridlines/>
        <c:title>
          <c:tx>
            <c:rich>
              <a:bodyPr rot="-5400000" vert="horz"/>
              <a:lstStyle/>
              <a:p>
                <a:pPr>
                  <a:defRPr/>
                </a:pPr>
                <a:r>
                  <a:rPr lang="en-US"/>
                  <a:t>% of Total Deposits</a:t>
                </a:r>
              </a:p>
            </c:rich>
          </c:tx>
          <c:layout>
            <c:manualLayout>
              <c:xMode val="edge"/>
              <c:yMode val="edge"/>
              <c:x val="7.9365079365079413E-3"/>
              <c:y val="0.36469685039370081"/>
            </c:manualLayout>
          </c:layout>
        </c:title>
        <c:numFmt formatCode="0.0%" sourceLinked="1"/>
        <c:tickLblPos val="nextTo"/>
        <c:crossAx val="58038912"/>
        <c:crosses val="autoZero"/>
        <c:crossBetween val="between"/>
      </c:valAx>
    </c:plotArea>
    <c:legend>
      <c:legendPos val="t"/>
      <c:layout/>
    </c:legend>
    <c:plotVisOnly val="1"/>
  </c:chart>
  <c:spPr>
    <a:ln>
      <a:noFill/>
    </a:ln>
  </c:spPr>
  <c:txPr>
    <a:bodyPr/>
    <a:lstStyle/>
    <a:p>
      <a:pPr>
        <a:defRPr>
          <a:latin typeface="Calibri" pitchFamily="34" charset="0"/>
        </a:defRPr>
      </a:pPr>
      <a:endParaRPr lang="en-US"/>
    </a:p>
  </c:txPr>
  <c:externalData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594432960833"/>
          <c:y val="8.6326552930884745E-2"/>
          <c:w val="0.85684502863999557"/>
          <c:h val="0.75825918635170664"/>
        </c:manualLayout>
      </c:layout>
      <c:barChart>
        <c:barDir val="col"/>
        <c:grouping val="clustered"/>
        <c:ser>
          <c:idx val="0"/>
          <c:order val="0"/>
          <c:tx>
            <c:strRef>
              <c:f>'S33'!$M$5</c:f>
              <c:strCache>
                <c:ptCount val="1"/>
                <c:pt idx="0">
                  <c:v>1995-1999</c:v>
                </c:pt>
              </c:strCache>
            </c:strRef>
          </c:tx>
          <c:dLbls>
            <c:dLbl>
              <c:idx val="1"/>
              <c:numFmt formatCode="#,##0.0000" sourceLinked="0"/>
              <c:spPr/>
              <c:txPr>
                <a:bodyPr/>
                <a:lstStyle/>
                <a:p>
                  <a:pPr>
                    <a:defRPr/>
                  </a:pPr>
                  <a:endParaRPr lang="en-US"/>
                </a:p>
              </c:txPr>
            </c:dLbl>
            <c:showVal val="1"/>
          </c:dLbls>
          <c:cat>
            <c:strRef>
              <c:f>'S33'!$L$6:$L$12</c:f>
              <c:strCache>
                <c:ptCount val="7"/>
                <c:pt idx="0">
                  <c:v>Asia (4)</c:v>
                </c:pt>
                <c:pt idx="1">
                  <c:v>China</c:v>
                </c:pt>
                <c:pt idx="2">
                  <c:v>Eastern Europe (7)</c:v>
                </c:pt>
                <c:pt idx="3">
                  <c:v>G7 (4)</c:v>
                </c:pt>
                <c:pt idx="4">
                  <c:v>LAC7 (7)</c:v>
                </c:pt>
                <c:pt idx="5">
                  <c:v>Oth. Adv. Economies (4)</c:v>
                </c:pt>
                <c:pt idx="6">
                  <c:v>Brazil</c:v>
                </c:pt>
              </c:strCache>
            </c:strRef>
          </c:cat>
          <c:val>
            <c:numRef>
              <c:f>'S33'!$M$6:$M$12</c:f>
              <c:numCache>
                <c:formatCode>0%</c:formatCode>
                <c:ptCount val="7"/>
                <c:pt idx="0">
                  <c:v>0.20290000000000041</c:v>
                </c:pt>
                <c:pt idx="1">
                  <c:v>0.14850000000000024</c:v>
                </c:pt>
                <c:pt idx="2">
                  <c:v>0.29750000000000032</c:v>
                </c:pt>
                <c:pt idx="3">
                  <c:v>0.20069999999999999</c:v>
                </c:pt>
                <c:pt idx="4">
                  <c:v>0.43160000000000032</c:v>
                </c:pt>
                <c:pt idx="5">
                  <c:v>0.16650000000000001</c:v>
                </c:pt>
                <c:pt idx="6">
                  <c:v>0.27746170000000031</c:v>
                </c:pt>
              </c:numCache>
            </c:numRef>
          </c:val>
        </c:ser>
        <c:ser>
          <c:idx val="1"/>
          <c:order val="1"/>
          <c:tx>
            <c:strRef>
              <c:f>'S33'!$N$5</c:f>
              <c:strCache>
                <c:ptCount val="1"/>
                <c:pt idx="0">
                  <c:v>2000-2008</c:v>
                </c:pt>
              </c:strCache>
            </c:strRef>
          </c:tx>
          <c:dLbls>
            <c:showVal val="1"/>
          </c:dLbls>
          <c:cat>
            <c:strRef>
              <c:f>'S33'!$L$6:$L$12</c:f>
              <c:strCache>
                <c:ptCount val="7"/>
                <c:pt idx="0">
                  <c:v>Asia (4)</c:v>
                </c:pt>
                <c:pt idx="1">
                  <c:v>China</c:v>
                </c:pt>
                <c:pt idx="2">
                  <c:v>Eastern Europe (7)</c:v>
                </c:pt>
                <c:pt idx="3">
                  <c:v>G7 (4)</c:v>
                </c:pt>
                <c:pt idx="4">
                  <c:v>LAC7 (7)</c:v>
                </c:pt>
                <c:pt idx="5">
                  <c:v>Oth. Adv. Economies (4)</c:v>
                </c:pt>
                <c:pt idx="6">
                  <c:v>Brazil</c:v>
                </c:pt>
              </c:strCache>
            </c:strRef>
          </c:cat>
          <c:val>
            <c:numRef>
              <c:f>'S33'!$N$6:$N$12</c:f>
              <c:numCache>
                <c:formatCode>0%</c:formatCode>
                <c:ptCount val="7"/>
                <c:pt idx="0">
                  <c:v>0.24800000000000041</c:v>
                </c:pt>
                <c:pt idx="1">
                  <c:v>0.12160000000000012</c:v>
                </c:pt>
                <c:pt idx="2">
                  <c:v>0.46290000000000031</c:v>
                </c:pt>
                <c:pt idx="3">
                  <c:v>0.21580000000000021</c:v>
                </c:pt>
                <c:pt idx="4">
                  <c:v>0.49350000000000038</c:v>
                </c:pt>
                <c:pt idx="5">
                  <c:v>0.15880000000000041</c:v>
                </c:pt>
                <c:pt idx="6">
                  <c:v>0.34493790000000002</c:v>
                </c:pt>
              </c:numCache>
            </c:numRef>
          </c:val>
        </c:ser>
        <c:gapWidth val="88"/>
        <c:overlap val="-34"/>
        <c:axId val="59341824"/>
        <c:axId val="59384576"/>
      </c:barChart>
      <c:catAx>
        <c:axId val="59341824"/>
        <c:scaling>
          <c:orientation val="minMax"/>
        </c:scaling>
        <c:axPos val="b"/>
        <c:numFmt formatCode="General" sourceLinked="1"/>
        <c:tickLblPos val="nextTo"/>
        <c:crossAx val="59384576"/>
        <c:crosses val="autoZero"/>
        <c:auto val="1"/>
        <c:lblAlgn val="ctr"/>
        <c:lblOffset val="100"/>
      </c:catAx>
      <c:valAx>
        <c:axId val="59384576"/>
        <c:scaling>
          <c:orientation val="minMax"/>
        </c:scaling>
        <c:axPos val="l"/>
        <c:majorGridlines/>
        <c:title>
          <c:tx>
            <c:rich>
              <a:bodyPr rot="-5400000" vert="horz"/>
              <a:lstStyle/>
              <a:p>
                <a:pPr>
                  <a:defRPr/>
                </a:pPr>
                <a:r>
                  <a:rPr lang="en-US"/>
                  <a:t>% of Total Bank Assets</a:t>
                </a:r>
              </a:p>
            </c:rich>
          </c:tx>
          <c:layout>
            <c:manualLayout>
              <c:xMode val="edge"/>
              <c:yMode val="edge"/>
              <c:x val="7.9365079365079413E-3"/>
              <c:y val="0.36469685039370081"/>
            </c:manualLayout>
          </c:layout>
        </c:title>
        <c:numFmt formatCode="0%" sourceLinked="1"/>
        <c:tickLblPos val="nextTo"/>
        <c:crossAx val="59341824"/>
        <c:crosses val="autoZero"/>
        <c:crossBetween val="between"/>
      </c:valAx>
    </c:plotArea>
    <c:legend>
      <c:legendPos val="t"/>
      <c:layout/>
    </c:legend>
    <c:plotVisOnly val="1"/>
  </c:chart>
  <c:spPr>
    <a:ln>
      <a:noFill/>
    </a:ln>
  </c:spPr>
  <c:txPr>
    <a:bodyPr/>
    <a:lstStyle/>
    <a:p>
      <a:pPr>
        <a:defRPr>
          <a:latin typeface="Calibri" pitchFamily="34" charset="0"/>
        </a:defRPr>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9.0816535433070861E-2"/>
          <c:y val="5.6410256410256411E-2"/>
          <c:w val="0.87251679790025716"/>
          <c:h val="0.79847001817080565"/>
        </c:manualLayout>
      </c:layout>
      <c:barChart>
        <c:barDir val="col"/>
        <c:grouping val="clustered"/>
        <c:ser>
          <c:idx val="0"/>
          <c:order val="2"/>
          <c:spPr>
            <a:solidFill>
              <a:schemeClr val="accent1">
                <a:lumMod val="75000"/>
              </a:schemeClr>
            </a:solidFill>
          </c:spPr>
          <c:cat>
            <c:strRef>
              <c:f>'S14-23'!$M$4:$M$10</c:f>
              <c:strCache>
                <c:ptCount val="7"/>
                <c:pt idx="0">
                  <c:v>Argentina</c:v>
                </c:pt>
                <c:pt idx="1">
                  <c:v>Brazil</c:v>
                </c:pt>
                <c:pt idx="2">
                  <c:v>Chile</c:v>
                </c:pt>
                <c:pt idx="3">
                  <c:v>Colombia</c:v>
                </c:pt>
                <c:pt idx="4">
                  <c:v>Mexico</c:v>
                </c:pt>
                <c:pt idx="5">
                  <c:v>Peru</c:v>
                </c:pt>
                <c:pt idx="6">
                  <c:v>Uruguay</c:v>
                </c:pt>
              </c:strCache>
            </c:strRef>
          </c:cat>
          <c:val>
            <c:numRef>
              <c:f>'S14-23'!$O$4:$O$10</c:f>
              <c:numCache>
                <c:formatCode>General</c:formatCode>
                <c:ptCount val="7"/>
                <c:pt idx="0">
                  <c:v>13.363030000000023</c:v>
                </c:pt>
                <c:pt idx="1">
                  <c:v>46.423350000000013</c:v>
                </c:pt>
                <c:pt idx="2">
                  <c:v>78.774050000000003</c:v>
                </c:pt>
                <c:pt idx="3">
                  <c:v>32.365880000000004</c:v>
                </c:pt>
                <c:pt idx="4">
                  <c:v>18.070039999999956</c:v>
                </c:pt>
                <c:pt idx="5">
                  <c:v>23.403279999999956</c:v>
                </c:pt>
                <c:pt idx="6">
                  <c:v>23.48924999999991</c:v>
                </c:pt>
              </c:numCache>
            </c:numRef>
          </c:val>
        </c:ser>
        <c:gapWidth val="100"/>
        <c:axId val="59424768"/>
        <c:axId val="59426304"/>
      </c:barChart>
      <c:barChart>
        <c:barDir val="col"/>
        <c:grouping val="stacked"/>
        <c:ser>
          <c:idx val="1"/>
          <c:order val="0"/>
          <c:spPr>
            <a:noFill/>
            <a:ln>
              <a:noFill/>
            </a:ln>
          </c:spPr>
          <c:val>
            <c:numRef>
              <c:f>'S14-23'!$P$4:$P$10</c:f>
              <c:numCache>
                <c:formatCode>General</c:formatCode>
                <c:ptCount val="7"/>
                <c:pt idx="0">
                  <c:v>77.891999999999996</c:v>
                </c:pt>
                <c:pt idx="1">
                  <c:v>70.158659999999998</c:v>
                </c:pt>
                <c:pt idx="2">
                  <c:v>77.958659999999995</c:v>
                </c:pt>
                <c:pt idx="3">
                  <c:v>35.158660000000005</c:v>
                </c:pt>
                <c:pt idx="4">
                  <c:v>43.892000000000003</c:v>
                </c:pt>
                <c:pt idx="5">
                  <c:v>49.592000000000013</c:v>
                </c:pt>
                <c:pt idx="6">
                  <c:v>122.892</c:v>
                </c:pt>
              </c:numCache>
            </c:numRef>
          </c:val>
        </c:ser>
        <c:ser>
          <c:idx val="2"/>
          <c:order val="1"/>
          <c:spPr>
            <a:solidFill>
              <a:schemeClr val="tx1">
                <a:lumMod val="95000"/>
                <a:lumOff val="5000"/>
              </a:schemeClr>
            </a:solidFill>
          </c:spPr>
          <c:val>
            <c:numRef>
              <c:f>'S14-23'!$Q$4:$Q$10</c:f>
              <c:numCache>
                <c:formatCode>General</c:formatCode>
                <c:ptCount val="7"/>
                <c:pt idx="0">
                  <c:v>2.508</c:v>
                </c:pt>
                <c:pt idx="1">
                  <c:v>2.508</c:v>
                </c:pt>
                <c:pt idx="2">
                  <c:v>2.508</c:v>
                </c:pt>
                <c:pt idx="3">
                  <c:v>2.508</c:v>
                </c:pt>
                <c:pt idx="4">
                  <c:v>2.508</c:v>
                </c:pt>
                <c:pt idx="5">
                  <c:v>2.508</c:v>
                </c:pt>
                <c:pt idx="6">
                  <c:v>2.508</c:v>
                </c:pt>
              </c:numCache>
            </c:numRef>
          </c:val>
        </c:ser>
        <c:gapWidth val="50"/>
        <c:overlap val="100"/>
        <c:axId val="59433728"/>
        <c:axId val="59427840"/>
      </c:barChart>
      <c:catAx>
        <c:axId val="59424768"/>
        <c:scaling>
          <c:orientation val="minMax"/>
        </c:scaling>
        <c:axPos val="b"/>
        <c:numFmt formatCode="General" sourceLinked="1"/>
        <c:tickLblPos val="nextTo"/>
        <c:crossAx val="59426304"/>
        <c:crosses val="autoZero"/>
        <c:auto val="1"/>
        <c:lblAlgn val="ctr"/>
        <c:lblOffset val="100"/>
      </c:catAx>
      <c:valAx>
        <c:axId val="59426304"/>
        <c:scaling>
          <c:orientation val="minMax"/>
          <c:max val="130"/>
          <c:min val="0"/>
        </c:scaling>
        <c:axPos val="l"/>
        <c:numFmt formatCode="General" sourceLinked="1"/>
        <c:tickLblPos val="nextTo"/>
        <c:crossAx val="59424768"/>
        <c:crosses val="autoZero"/>
        <c:crossBetween val="between"/>
      </c:valAx>
      <c:valAx>
        <c:axId val="59427840"/>
        <c:scaling>
          <c:orientation val="minMax"/>
          <c:max val="130"/>
          <c:min val="0"/>
        </c:scaling>
        <c:delete val="1"/>
        <c:axPos val="r"/>
        <c:numFmt formatCode="General" sourceLinked="1"/>
        <c:tickLblPos val="none"/>
        <c:crossAx val="59433728"/>
        <c:crosses val="max"/>
        <c:crossBetween val="between"/>
      </c:valAx>
      <c:catAx>
        <c:axId val="59433728"/>
        <c:scaling>
          <c:orientation val="minMax"/>
        </c:scaling>
        <c:delete val="1"/>
        <c:axPos val="b"/>
        <c:tickLblPos val="none"/>
        <c:crossAx val="59427840"/>
        <c:crosses val="autoZero"/>
        <c:auto val="1"/>
        <c:lblAlgn val="ctr"/>
        <c:lblOffset val="100"/>
      </c:catAx>
      <c:spPr>
        <a:noFill/>
        <a:ln w="25400">
          <a:noFill/>
        </a:ln>
      </c:spPr>
    </c:plotArea>
    <c:plotVisOnly val="1"/>
    <c:dispBlanksAs val="gap"/>
  </c:chart>
  <c:spPr>
    <a:ln>
      <a:noFill/>
    </a:ln>
  </c:spPr>
  <c:txPr>
    <a:bodyPr/>
    <a:lstStyle/>
    <a:p>
      <a:pPr>
        <a:defRPr>
          <a:latin typeface="Calibri" pitchFamily="34" charset="0"/>
        </a:defRPr>
      </a:pPr>
      <a:endParaRPr lang="en-US"/>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50779519810241"/>
          <c:y val="6.9659886264216972E-2"/>
          <c:w val="0.86449844183381763"/>
          <c:h val="0.74178477690289535"/>
        </c:manualLayout>
      </c:layout>
      <c:barChart>
        <c:barDir val="col"/>
        <c:grouping val="clustered"/>
        <c:ser>
          <c:idx val="0"/>
          <c:order val="0"/>
          <c:tx>
            <c:strRef>
              <c:f>'S34'!$M$6</c:f>
              <c:strCache>
                <c:ptCount val="1"/>
                <c:pt idx="0">
                  <c:v>2005-2007</c:v>
                </c:pt>
              </c:strCache>
            </c:strRef>
          </c:tx>
          <c:dLbls>
            <c:showVal val="1"/>
          </c:dLbls>
          <c:cat>
            <c:strRef>
              <c:f>'S34'!$L$7:$L$14</c:f>
              <c:strCache>
                <c:ptCount val="8"/>
                <c:pt idx="0">
                  <c:v>Asia (3)</c:v>
                </c:pt>
                <c:pt idx="1">
                  <c:v>China</c:v>
                </c:pt>
                <c:pt idx="2">
                  <c:v>Eastern Europe (7)</c:v>
                </c:pt>
                <c:pt idx="3">
                  <c:v>G7 (7)</c:v>
                </c:pt>
                <c:pt idx="4">
                  <c:v>India</c:v>
                </c:pt>
                <c:pt idx="5">
                  <c:v>LAC7 (6)</c:v>
                </c:pt>
                <c:pt idx="6">
                  <c:v>Oth. Adv. Economies (7)</c:v>
                </c:pt>
                <c:pt idx="7">
                  <c:v>Brazil</c:v>
                </c:pt>
              </c:strCache>
            </c:strRef>
          </c:cat>
          <c:val>
            <c:numRef>
              <c:f>'S34'!$M$7:$M$14</c:f>
              <c:numCache>
                <c:formatCode>0.0%</c:formatCode>
                <c:ptCount val="8"/>
                <c:pt idx="0">
                  <c:v>5.7000000000000123E-3</c:v>
                </c:pt>
                <c:pt idx="1">
                  <c:v>7.200000000000018E-3</c:v>
                </c:pt>
                <c:pt idx="2">
                  <c:v>3.1100000000000006E-2</c:v>
                </c:pt>
                <c:pt idx="3">
                  <c:v>4.7300000000000113E-2</c:v>
                </c:pt>
                <c:pt idx="4">
                  <c:v>4.4000000000000124E-3</c:v>
                </c:pt>
                <c:pt idx="5">
                  <c:v>2.5200000000000011E-2</c:v>
                </c:pt>
                <c:pt idx="6">
                  <c:v>4.3500000000000004E-2</c:v>
                </c:pt>
                <c:pt idx="7">
                  <c:v>2.6159500000000002E-2</c:v>
                </c:pt>
              </c:numCache>
            </c:numRef>
          </c:val>
        </c:ser>
        <c:ser>
          <c:idx val="1"/>
          <c:order val="1"/>
          <c:tx>
            <c:strRef>
              <c:f>'S34'!$N$6</c:f>
              <c:strCache>
                <c:ptCount val="1"/>
                <c:pt idx="0">
                  <c:v>2008-2009</c:v>
                </c:pt>
              </c:strCache>
            </c:strRef>
          </c:tx>
          <c:dLbls>
            <c:showVal val="1"/>
          </c:dLbls>
          <c:cat>
            <c:strRef>
              <c:f>'S34'!$L$7:$L$14</c:f>
              <c:strCache>
                <c:ptCount val="8"/>
                <c:pt idx="0">
                  <c:v>Asia (3)</c:v>
                </c:pt>
                <c:pt idx="1">
                  <c:v>China</c:v>
                </c:pt>
                <c:pt idx="2">
                  <c:v>Eastern Europe (7)</c:v>
                </c:pt>
                <c:pt idx="3">
                  <c:v>G7 (7)</c:v>
                </c:pt>
                <c:pt idx="4">
                  <c:v>India</c:v>
                </c:pt>
                <c:pt idx="5">
                  <c:v>LAC7 (6)</c:v>
                </c:pt>
                <c:pt idx="6">
                  <c:v>Oth. Adv. Economies (7)</c:v>
                </c:pt>
                <c:pt idx="7">
                  <c:v>Brazil</c:v>
                </c:pt>
              </c:strCache>
            </c:strRef>
          </c:cat>
          <c:val>
            <c:numRef>
              <c:f>'S34'!$N$7:$N$14</c:f>
              <c:numCache>
                <c:formatCode>0.0%</c:formatCode>
                <c:ptCount val="8"/>
                <c:pt idx="0">
                  <c:v>5.4000000000000124E-3</c:v>
                </c:pt>
                <c:pt idx="1">
                  <c:v>1.6100000000000041E-2</c:v>
                </c:pt>
                <c:pt idx="2">
                  <c:v>3.2900000000000006E-2</c:v>
                </c:pt>
                <c:pt idx="3">
                  <c:v>4.1199999999999987E-2</c:v>
                </c:pt>
                <c:pt idx="4">
                  <c:v>4.1000000000000003E-3</c:v>
                </c:pt>
                <c:pt idx="5">
                  <c:v>2.6100000000000002E-2</c:v>
                </c:pt>
                <c:pt idx="6">
                  <c:v>4.0500000000000001E-2</c:v>
                </c:pt>
                <c:pt idx="7">
                  <c:v>4.3176099999999995E-2</c:v>
                </c:pt>
              </c:numCache>
            </c:numRef>
          </c:val>
        </c:ser>
        <c:gapWidth val="88"/>
        <c:overlap val="-38"/>
        <c:axId val="59673600"/>
        <c:axId val="59679488"/>
      </c:barChart>
      <c:catAx>
        <c:axId val="59673600"/>
        <c:scaling>
          <c:orientation val="minMax"/>
        </c:scaling>
        <c:axPos val="b"/>
        <c:numFmt formatCode="General" sourceLinked="1"/>
        <c:tickLblPos val="nextTo"/>
        <c:crossAx val="59679488"/>
        <c:crosses val="autoZero"/>
        <c:auto val="1"/>
        <c:lblAlgn val="ctr"/>
        <c:lblOffset val="100"/>
      </c:catAx>
      <c:valAx>
        <c:axId val="59679488"/>
        <c:scaling>
          <c:orientation val="minMax"/>
        </c:scaling>
        <c:axPos val="l"/>
        <c:majorGridlines/>
        <c:title>
          <c:tx>
            <c:rich>
              <a:bodyPr rot="-5400000" vert="horz"/>
              <a:lstStyle/>
              <a:p>
                <a:pPr>
                  <a:defRPr/>
                </a:pPr>
                <a:r>
                  <a:rPr lang="en-US"/>
                  <a:t>% of GDP</a:t>
                </a:r>
              </a:p>
            </c:rich>
          </c:tx>
          <c:layout>
            <c:manualLayout>
              <c:xMode val="edge"/>
              <c:yMode val="edge"/>
              <c:x val="7.9365079365079413E-3"/>
              <c:y val="0.36469685039370081"/>
            </c:manualLayout>
          </c:layout>
        </c:title>
        <c:numFmt formatCode="0.0%" sourceLinked="1"/>
        <c:tickLblPos val="nextTo"/>
        <c:crossAx val="59673600"/>
        <c:crosses val="autoZero"/>
        <c:crossBetween val="between"/>
      </c:valAx>
    </c:plotArea>
    <c:legend>
      <c:legendPos val="t"/>
      <c:layout>
        <c:manualLayout>
          <c:xMode val="edge"/>
          <c:yMode val="edge"/>
          <c:x val="0.38408182215047304"/>
          <c:y val="2.7777777777778919E-3"/>
          <c:w val="0.2318361982131012"/>
          <c:h val="4.7122703412073502E-2"/>
        </c:manualLayout>
      </c:layout>
    </c:legend>
    <c:plotVisOnly val="1"/>
  </c:chart>
  <c:spPr>
    <a:ln>
      <a:noFill/>
    </a:ln>
  </c:spPr>
  <c:txPr>
    <a:bodyPr/>
    <a:lstStyle/>
    <a:p>
      <a:pPr>
        <a:defRPr>
          <a:latin typeface="Calibri" pitchFamily="34" charset="0"/>
        </a:defRPr>
      </a:pPr>
      <a:endParaRPr lang="en-US"/>
    </a:p>
  </c:txPr>
  <c:externalData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872525454906547E-2"/>
          <c:y val="3.0770997375328252E-2"/>
          <c:w val="0.8647085011999176"/>
          <c:h val="0.87214807524060678"/>
        </c:manualLayout>
      </c:layout>
      <c:barChart>
        <c:barDir val="col"/>
        <c:grouping val="stacked"/>
        <c:ser>
          <c:idx val="0"/>
          <c:order val="0"/>
          <c:tx>
            <c:strRef>
              <c:f>'Fig 34'!$P$5</c:f>
              <c:strCache>
                <c:ptCount val="1"/>
                <c:pt idx="0">
                  <c:v>Credit as % of GDP</c:v>
                </c:pt>
              </c:strCache>
            </c:strRef>
          </c:tx>
          <c:dLbls>
            <c:dLbl>
              <c:idx val="0"/>
              <c:layout>
                <c:manualLayout>
                  <c:x val="1.8187620582886888E-17"/>
                  <c:y val="-0.16880336832895887"/>
                </c:manualLayout>
              </c:layout>
              <c:dLblPos val="ctr"/>
              <c:showVal val="1"/>
            </c:dLbl>
            <c:dLbl>
              <c:idx val="1"/>
              <c:layout>
                <c:manualLayout>
                  <c:x val="-3.6375241165774313E-17"/>
                  <c:y val="-0.27454024496937884"/>
                </c:manualLayout>
              </c:layout>
              <c:dLblPos val="ctr"/>
              <c:showVal val="1"/>
            </c:dLbl>
            <c:dLbl>
              <c:idx val="2"/>
              <c:layout>
                <c:manualLayout>
                  <c:x val="0"/>
                  <c:y val="-0.40866863517060964"/>
                </c:manualLayout>
              </c:layout>
              <c:dLblPos val="ctr"/>
              <c:showVal val="1"/>
            </c:dLbl>
            <c:dLbl>
              <c:idx val="3"/>
              <c:layout>
                <c:manualLayout>
                  <c:x val="0"/>
                  <c:y val="-0.19106386701662292"/>
                </c:manualLayout>
              </c:layout>
              <c:dLblPos val="ctr"/>
              <c:showVal val="1"/>
            </c:dLbl>
            <c:dLbl>
              <c:idx val="4"/>
              <c:layout>
                <c:manualLayout>
                  <c:x val="0"/>
                  <c:y val="-0.10528302712161174"/>
                </c:manualLayout>
              </c:layout>
              <c:dLblPos val="ctr"/>
              <c:showVal val="1"/>
            </c:dLbl>
            <c:dLbl>
              <c:idx val="5"/>
              <c:layout>
                <c:manualLayout>
                  <c:x val="0"/>
                  <c:y val="-0.22743700787401591"/>
                </c:manualLayout>
              </c:layout>
              <c:dLblPos val="ctr"/>
              <c:showVal val="1"/>
            </c:dLbl>
            <c:numFmt formatCode="0.0%" sourceLinked="0"/>
            <c:dLblPos val="inEnd"/>
            <c:showVal val="1"/>
          </c:dLbls>
          <c:cat>
            <c:strRef>
              <c:f>'Fig 34'!$O$6:$O$11</c:f>
              <c:strCache>
                <c:ptCount val="6"/>
                <c:pt idx="0">
                  <c:v>Argentina</c:v>
                </c:pt>
                <c:pt idx="1">
                  <c:v>Brazil</c:v>
                </c:pt>
                <c:pt idx="2">
                  <c:v>Chile</c:v>
                </c:pt>
                <c:pt idx="3">
                  <c:v>Colombia</c:v>
                </c:pt>
                <c:pt idx="4">
                  <c:v>Mexico</c:v>
                </c:pt>
                <c:pt idx="5">
                  <c:v>Peru</c:v>
                </c:pt>
              </c:strCache>
            </c:strRef>
          </c:cat>
          <c:val>
            <c:numRef>
              <c:f>'Fig 34'!$P$6:$P$11</c:f>
              <c:numCache>
                <c:formatCode>0.00%</c:formatCode>
                <c:ptCount val="6"/>
                <c:pt idx="0">
                  <c:v>4.1797790393013788E-3</c:v>
                </c:pt>
                <c:pt idx="1">
                  <c:v>7.7527835064505474E-3</c:v>
                </c:pt>
                <c:pt idx="2">
                  <c:v>1.1613025214072193E-2</c:v>
                </c:pt>
                <c:pt idx="3">
                  <c:v>4.9836252634269584E-3</c:v>
                </c:pt>
                <c:pt idx="4">
                  <c:v>2.4080217796610594E-3</c:v>
                </c:pt>
                <c:pt idx="5">
                  <c:v>5.9730101266477122E-3</c:v>
                </c:pt>
              </c:numCache>
            </c:numRef>
          </c:val>
        </c:ser>
        <c:ser>
          <c:idx val="1"/>
          <c:order val="1"/>
          <c:spPr>
            <a:noFill/>
            <a:ln>
              <a:noFill/>
            </a:ln>
          </c:spPr>
          <c:dLbls>
            <c:dLbl>
              <c:idx val="0"/>
              <c:layout>
                <c:manualLayout>
                  <c:x val="-2.0643435330269452E-3"/>
                  <c:y val="0.85418897637795277"/>
                </c:manualLayout>
              </c:layout>
              <c:dLblPos val="ctr"/>
              <c:showVal val="1"/>
            </c:dLbl>
            <c:dLbl>
              <c:idx val="1"/>
              <c:layout>
                <c:manualLayout>
                  <c:x val="2.0643435330269452E-3"/>
                  <c:y val="0.85711657917759998"/>
                </c:manualLayout>
              </c:layout>
              <c:dLblPos val="ctr"/>
              <c:showVal val="1"/>
            </c:dLbl>
            <c:dLbl>
              <c:idx val="2"/>
              <c:layout>
                <c:manualLayout>
                  <c:x val="-2.0643435330269452E-3"/>
                  <c:y val="0.85764457567805352"/>
                </c:manualLayout>
              </c:layout>
              <c:dLblPos val="ctr"/>
              <c:showVal val="1"/>
            </c:dLbl>
            <c:dLbl>
              <c:idx val="3"/>
              <c:layout>
                <c:manualLayout>
                  <c:x val="-1.5485286422826161E-7"/>
                  <c:y val="0.85582677165355281"/>
                </c:manualLayout>
              </c:layout>
              <c:dLblPos val="ctr"/>
              <c:showVal val="1"/>
            </c:dLbl>
            <c:dLbl>
              <c:idx val="4"/>
              <c:layout>
                <c:manualLayout>
                  <c:x val="0"/>
                  <c:y val="0.85189085739283998"/>
                </c:manualLayout>
              </c:layout>
              <c:dLblPos val="ctr"/>
              <c:showVal val="1"/>
            </c:dLbl>
            <c:dLbl>
              <c:idx val="5"/>
              <c:layout>
                <c:manualLayout>
                  <c:x val="-2.0643435330269452E-3"/>
                  <c:y val="0.85805074365704292"/>
                </c:manualLayout>
              </c:layout>
              <c:dLblPos val="ctr"/>
              <c:showVal val="1"/>
            </c:dLbl>
            <c:dLblPos val="inBase"/>
            <c:showVal val="1"/>
          </c:dLbls>
          <c:val>
            <c:numRef>
              <c:f>'Fig 34'!$P$32:$P$37</c:f>
              <c:numCache>
                <c:formatCode>_(* #,##0_);_(* \(#,##0\);_(* "-"??_);_(@_)</c:formatCode>
                <c:ptCount val="6"/>
                <c:pt idx="0">
                  <c:v>3</c:v>
                </c:pt>
                <c:pt idx="1">
                  <c:v>1405</c:v>
                </c:pt>
                <c:pt idx="2">
                  <c:v>5</c:v>
                </c:pt>
                <c:pt idx="3">
                  <c:v>7</c:v>
                </c:pt>
                <c:pt idx="4">
                  <c:v>56</c:v>
                </c:pt>
                <c:pt idx="5">
                  <c:v>161</c:v>
                </c:pt>
              </c:numCache>
            </c:numRef>
          </c:val>
        </c:ser>
        <c:gapWidth val="88"/>
        <c:overlap val="100"/>
        <c:axId val="59791232"/>
        <c:axId val="59792768"/>
      </c:barChart>
      <c:catAx>
        <c:axId val="59791232"/>
        <c:scaling>
          <c:orientation val="minMax"/>
        </c:scaling>
        <c:axPos val="b"/>
        <c:numFmt formatCode="General" sourceLinked="1"/>
        <c:tickLblPos val="nextTo"/>
        <c:crossAx val="59792768"/>
        <c:crosses val="autoZero"/>
        <c:auto val="1"/>
        <c:lblAlgn val="ctr"/>
        <c:lblOffset val="100"/>
      </c:catAx>
      <c:valAx>
        <c:axId val="59792768"/>
        <c:scaling>
          <c:orientation val="minMax"/>
          <c:max val="1.4000000000000002E-2"/>
        </c:scaling>
        <c:axPos val="l"/>
        <c:majorGridlines/>
        <c:title>
          <c:tx>
            <c:rich>
              <a:bodyPr rot="-5400000" vert="horz"/>
              <a:lstStyle/>
              <a:p>
                <a:pPr>
                  <a:defRPr/>
                </a:pPr>
                <a:r>
                  <a:rPr lang="es-AR"/>
                  <a:t>% of GDP</a:t>
                </a:r>
              </a:p>
            </c:rich>
          </c:tx>
          <c:layout/>
        </c:title>
        <c:numFmt formatCode="0.0%" sourceLinked="0"/>
        <c:tickLblPos val="nextTo"/>
        <c:crossAx val="59791232"/>
        <c:crosses val="autoZero"/>
        <c:crossBetween val="between"/>
      </c:valAx>
    </c:plotArea>
    <c:plotVisOnly val="1"/>
  </c:chart>
  <c:spPr>
    <a:ln>
      <a:noFill/>
    </a:ln>
  </c:spPr>
  <c:txPr>
    <a:bodyPr/>
    <a:lstStyle/>
    <a:p>
      <a:pPr>
        <a:defRPr>
          <a:latin typeface="Calibri" pitchFamily="34" charset="0"/>
        </a:defRPr>
      </a:pPr>
      <a:endParaRPr lang="en-US"/>
    </a:p>
  </c:txPr>
  <c:externalData r:id="rId2"/>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75401982634139"/>
          <c:y val="0.22799321959755406"/>
          <c:w val="0.51363624908097549"/>
          <c:h val="0.72214807524060065"/>
        </c:manualLayout>
      </c:layout>
      <c:pieChart>
        <c:varyColors val="1"/>
        <c:ser>
          <c:idx val="0"/>
          <c:order val="0"/>
          <c:dLbls>
            <c:dLbl>
              <c:idx val="4"/>
              <c:layout>
                <c:manualLayout>
                  <c:x val="3.8839832520936077E-2"/>
                  <c:y val="0.10655489938757655"/>
                </c:manualLayout>
              </c:layout>
              <c:showVal val="1"/>
            </c:dLbl>
            <c:showVal val="1"/>
            <c:showLeaderLines val="1"/>
          </c:dLbls>
          <c:cat>
            <c:strRef>
              <c:f>'Fig 35'!$P$5:$P$10</c:f>
              <c:strCache>
                <c:ptCount val="6"/>
                <c:pt idx="0">
                  <c:v>Banks</c:v>
                </c:pt>
                <c:pt idx="1">
                  <c:v>Retailers</c:v>
                </c:pt>
                <c:pt idx="2">
                  <c:v>Insurance Company Loans</c:v>
                </c:pt>
                <c:pt idx="3">
                  <c:v>Family Comp. Funds and Cooperatives</c:v>
                </c:pt>
                <c:pt idx="4">
                  <c:v>Car Financing</c:v>
                </c:pt>
                <c:pt idx="5">
                  <c:v>University Loans</c:v>
                </c:pt>
              </c:strCache>
            </c:strRef>
          </c:cat>
          <c:val>
            <c:numRef>
              <c:f>'Fig 35'!$Q$5:$Q$10</c:f>
              <c:numCache>
                <c:formatCode>0.0%</c:formatCode>
                <c:ptCount val="6"/>
                <c:pt idx="0">
                  <c:v>0.68240000000000001</c:v>
                </c:pt>
                <c:pt idx="1">
                  <c:v>0.11119999999999998</c:v>
                </c:pt>
                <c:pt idx="2">
                  <c:v>7.8200000000000006E-2</c:v>
                </c:pt>
                <c:pt idx="3">
                  <c:v>6.7599999999999993E-2</c:v>
                </c:pt>
                <c:pt idx="4">
                  <c:v>3.0400000000000052E-2</c:v>
                </c:pt>
                <c:pt idx="5">
                  <c:v>3.0200000000000012E-2</c:v>
                </c:pt>
              </c:numCache>
            </c:numRef>
          </c:val>
        </c:ser>
        <c:firstSliceAng val="0"/>
      </c:pieChart>
    </c:plotArea>
    <c:legend>
      <c:legendPos val="t"/>
      <c:layout>
        <c:manualLayout>
          <c:xMode val="edge"/>
          <c:yMode val="edge"/>
          <c:x val="0.11068444569428815"/>
          <c:y val="0"/>
          <c:w val="0.81958727979924251"/>
          <c:h val="0.14652427821522321"/>
        </c:manualLayout>
      </c:layout>
    </c:legend>
    <c:plotVisOnly val="1"/>
  </c:chart>
  <c:txPr>
    <a:bodyPr/>
    <a:lstStyle/>
    <a:p>
      <a:pPr>
        <a:defRPr>
          <a:latin typeface="Calibri" pitchFamily="34" charset="0"/>
        </a:defRPr>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75401982634139"/>
          <c:y val="0.22799321959755428"/>
          <c:w val="0.51363624908097549"/>
          <c:h val="0.72214807524060065"/>
        </c:manualLayout>
      </c:layout>
      <c:pieChart>
        <c:varyColors val="1"/>
        <c:ser>
          <c:idx val="0"/>
          <c:order val="0"/>
          <c:dLbls>
            <c:showVal val="1"/>
            <c:showLeaderLines val="1"/>
          </c:dLbls>
          <c:cat>
            <c:strRef>
              <c:f>'Fig 35'!$Q$37:$Q$40</c:f>
              <c:strCache>
                <c:ptCount val="4"/>
                <c:pt idx="0">
                  <c:v>Banks</c:v>
                </c:pt>
                <c:pt idx="1">
                  <c:v>Retailers</c:v>
                </c:pt>
                <c:pt idx="2">
                  <c:v>Family Comp. Funds and Cooperatives</c:v>
                </c:pt>
                <c:pt idx="3">
                  <c:v>Others</c:v>
                </c:pt>
              </c:strCache>
            </c:strRef>
          </c:cat>
          <c:val>
            <c:numRef>
              <c:f>'Fig 35'!$R$37:$R$40</c:f>
              <c:numCache>
                <c:formatCode>0%</c:formatCode>
                <c:ptCount val="4"/>
                <c:pt idx="0">
                  <c:v>0.53</c:v>
                </c:pt>
                <c:pt idx="1">
                  <c:v>0.17</c:v>
                </c:pt>
                <c:pt idx="2">
                  <c:v>0.15000000000000024</c:v>
                </c:pt>
                <c:pt idx="3">
                  <c:v>0.15000000000000024</c:v>
                </c:pt>
              </c:numCache>
            </c:numRef>
          </c:val>
        </c:ser>
        <c:firstSliceAng val="0"/>
      </c:pieChart>
    </c:plotArea>
    <c:legend>
      <c:legendPos val="t"/>
      <c:layout>
        <c:manualLayout>
          <c:xMode val="edge"/>
          <c:yMode val="edge"/>
          <c:x val="8.1308939277356884E-2"/>
          <c:y val="1.6666666666666701E-2"/>
          <c:w val="0.82547583583289763"/>
          <c:h val="0.18442366579177599"/>
        </c:manualLayout>
      </c:layout>
    </c:legend>
    <c:plotVisOnly val="1"/>
  </c:chart>
  <c:txPr>
    <a:bodyPr/>
    <a:lstStyle/>
    <a:p>
      <a:pPr>
        <a:defRPr>
          <a:latin typeface="Calibri" pitchFamily="34" charset="0"/>
        </a:defRPr>
      </a:pPr>
      <a:endParaRPr lang="en-U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50779519810241"/>
          <c:y val="6.9659886264216972E-2"/>
          <c:w val="0.86449844183381763"/>
          <c:h val="0.74178477690289568"/>
        </c:manualLayout>
      </c:layout>
      <c:barChart>
        <c:barDir val="col"/>
        <c:grouping val="clustered"/>
        <c:ser>
          <c:idx val="0"/>
          <c:order val="0"/>
          <c:tx>
            <c:strRef>
              <c:f>'S39'!$U$2</c:f>
              <c:strCache>
                <c:ptCount val="1"/>
                <c:pt idx="0">
                  <c:v>Annual fees checking account</c:v>
                </c:pt>
              </c:strCache>
            </c:strRef>
          </c:tx>
          <c:dLbls>
            <c:txPr>
              <a:bodyPr/>
              <a:lstStyle/>
              <a:p>
                <a:pPr>
                  <a:defRPr sz="1050"/>
                </a:pPr>
                <a:endParaRPr lang="en-US"/>
              </a:p>
            </c:txPr>
            <c:showVal val="1"/>
          </c:dLbls>
          <c:cat>
            <c:strRef>
              <c:f>'S39'!$T$3:$T$10</c:f>
              <c:strCache>
                <c:ptCount val="8"/>
                <c:pt idx="0">
                  <c:v>LAC7</c:v>
                </c:pt>
                <c:pt idx="1">
                  <c:v>Asia</c:v>
                </c:pt>
                <c:pt idx="2">
                  <c:v>China</c:v>
                </c:pt>
                <c:pt idx="3">
                  <c:v>India</c:v>
                </c:pt>
                <c:pt idx="4">
                  <c:v>Eastern Europe</c:v>
                </c:pt>
                <c:pt idx="5">
                  <c:v>G7</c:v>
                </c:pt>
                <c:pt idx="6">
                  <c:v>Oth. Adv. Economies</c:v>
                </c:pt>
                <c:pt idx="7">
                  <c:v>Brazil</c:v>
                </c:pt>
              </c:strCache>
            </c:strRef>
          </c:cat>
          <c:val>
            <c:numRef>
              <c:f>'S39'!$U$3:$U$10</c:f>
              <c:numCache>
                <c:formatCode>0.0%</c:formatCode>
                <c:ptCount val="8"/>
                <c:pt idx="0">
                  <c:v>1.4400000000000001E-2</c:v>
                </c:pt>
                <c:pt idx="1">
                  <c:v>6.7500000000000034E-3</c:v>
                </c:pt>
                <c:pt idx="2">
                  <c:v>0</c:v>
                </c:pt>
                <c:pt idx="3">
                  <c:v>0</c:v>
                </c:pt>
                <c:pt idx="4">
                  <c:v>2.0500000000000002E-3</c:v>
                </c:pt>
                <c:pt idx="5">
                  <c:v>2.3000000000000052E-3</c:v>
                </c:pt>
                <c:pt idx="6">
                  <c:v>1.0000000000000037E-3</c:v>
                </c:pt>
                <c:pt idx="7">
                  <c:v>8.1000000000000048E-3</c:v>
                </c:pt>
              </c:numCache>
            </c:numRef>
          </c:val>
        </c:ser>
        <c:ser>
          <c:idx val="1"/>
          <c:order val="1"/>
          <c:tx>
            <c:strRef>
              <c:f>'S39'!$V$2</c:f>
              <c:strCache>
                <c:ptCount val="1"/>
                <c:pt idx="0">
                  <c:v>Annual fees savings account</c:v>
                </c:pt>
              </c:strCache>
            </c:strRef>
          </c:tx>
          <c:dLbls>
            <c:txPr>
              <a:bodyPr/>
              <a:lstStyle/>
              <a:p>
                <a:pPr>
                  <a:defRPr sz="1050"/>
                </a:pPr>
                <a:endParaRPr lang="en-US"/>
              </a:p>
            </c:txPr>
            <c:showVal val="1"/>
          </c:dLbls>
          <c:cat>
            <c:strRef>
              <c:f>'S39'!$T$3:$T$10</c:f>
              <c:strCache>
                <c:ptCount val="8"/>
                <c:pt idx="0">
                  <c:v>LAC7</c:v>
                </c:pt>
                <c:pt idx="1">
                  <c:v>Asia</c:v>
                </c:pt>
                <c:pt idx="2">
                  <c:v>China</c:v>
                </c:pt>
                <c:pt idx="3">
                  <c:v>India</c:v>
                </c:pt>
                <c:pt idx="4">
                  <c:v>Eastern Europe</c:v>
                </c:pt>
                <c:pt idx="5">
                  <c:v>G7</c:v>
                </c:pt>
                <c:pt idx="6">
                  <c:v>Oth. Adv. Economies</c:v>
                </c:pt>
                <c:pt idx="7">
                  <c:v>Brazil</c:v>
                </c:pt>
              </c:strCache>
            </c:strRef>
          </c:cat>
          <c:val>
            <c:numRef>
              <c:f>'S39'!$V$3:$V$10</c:f>
              <c:numCache>
                <c:formatCode>0.0%</c:formatCode>
                <c:ptCount val="8"/>
                <c:pt idx="0">
                  <c:v>5.0000000000000114E-3</c:v>
                </c:pt>
                <c:pt idx="1">
                  <c:v>3.3000000000000052E-3</c:v>
                </c:pt>
                <c:pt idx="2">
                  <c:v>0</c:v>
                </c:pt>
                <c:pt idx="3">
                  <c:v>1.7000000000000049E-3</c:v>
                </c:pt>
                <c:pt idx="4">
                  <c:v>0</c:v>
                </c:pt>
                <c:pt idx="5">
                  <c:v>0</c:v>
                </c:pt>
                <c:pt idx="6">
                  <c:v>2.0000000000000052E-4</c:v>
                </c:pt>
                <c:pt idx="7">
                  <c:v>3.00000000000001E-4</c:v>
                </c:pt>
              </c:numCache>
            </c:numRef>
          </c:val>
        </c:ser>
        <c:gapWidth val="88"/>
        <c:overlap val="-38"/>
        <c:axId val="60029184"/>
        <c:axId val="60215296"/>
      </c:barChart>
      <c:catAx>
        <c:axId val="60029184"/>
        <c:scaling>
          <c:orientation val="minMax"/>
        </c:scaling>
        <c:axPos val="b"/>
        <c:numFmt formatCode="General" sourceLinked="1"/>
        <c:tickLblPos val="nextTo"/>
        <c:txPr>
          <a:bodyPr/>
          <a:lstStyle/>
          <a:p>
            <a:pPr>
              <a:defRPr sz="1050"/>
            </a:pPr>
            <a:endParaRPr lang="en-US"/>
          </a:p>
        </c:txPr>
        <c:crossAx val="60215296"/>
        <c:crosses val="autoZero"/>
        <c:auto val="1"/>
        <c:lblAlgn val="ctr"/>
        <c:lblOffset val="100"/>
      </c:catAx>
      <c:valAx>
        <c:axId val="60215296"/>
        <c:scaling>
          <c:orientation val="minMax"/>
        </c:scaling>
        <c:axPos val="l"/>
        <c:majorGridlines/>
        <c:title>
          <c:tx>
            <c:rich>
              <a:bodyPr rot="-5400000" vert="horz"/>
              <a:lstStyle/>
              <a:p>
                <a:pPr>
                  <a:defRPr sz="1050"/>
                </a:pPr>
                <a:r>
                  <a:rPr lang="en-US" sz="1050"/>
                  <a:t>% of GDP</a:t>
                </a:r>
              </a:p>
            </c:rich>
          </c:tx>
          <c:layout>
            <c:manualLayout>
              <c:xMode val="edge"/>
              <c:yMode val="edge"/>
              <c:x val="7.9365079365079413E-3"/>
              <c:y val="0.36469685039370081"/>
            </c:manualLayout>
          </c:layout>
        </c:title>
        <c:numFmt formatCode="0.0%" sourceLinked="1"/>
        <c:tickLblPos val="nextTo"/>
        <c:txPr>
          <a:bodyPr/>
          <a:lstStyle/>
          <a:p>
            <a:pPr>
              <a:defRPr sz="1050"/>
            </a:pPr>
            <a:endParaRPr lang="en-US"/>
          </a:p>
        </c:txPr>
        <c:crossAx val="60029184"/>
        <c:crosses val="autoZero"/>
        <c:crossBetween val="between"/>
      </c:valAx>
    </c:plotArea>
    <c:legend>
      <c:legendPos val="t"/>
      <c:layout>
        <c:manualLayout>
          <c:xMode val="edge"/>
          <c:yMode val="edge"/>
          <c:x val="0.11229455254577669"/>
          <c:y val="8.3450320275728108E-3"/>
          <c:w val="0.86206755913265343"/>
          <c:h val="4.7122703412073502E-2"/>
        </c:manualLayout>
      </c:layout>
      <c:txPr>
        <a:bodyPr/>
        <a:lstStyle/>
        <a:p>
          <a:pPr>
            <a:defRPr sz="1050"/>
          </a:pPr>
          <a:endParaRPr lang="en-US"/>
        </a:p>
      </c:txPr>
    </c:legend>
    <c:plotVisOnly val="1"/>
  </c:chart>
  <c:spPr>
    <a:ln>
      <a:noFill/>
    </a:ln>
  </c:spPr>
  <c:txPr>
    <a:bodyPr/>
    <a:lstStyle/>
    <a:p>
      <a:pPr>
        <a:defRPr>
          <a:latin typeface="Calibri" pitchFamily="34" charset="0"/>
        </a:defRPr>
      </a:pPr>
      <a:endParaRPr lang="en-U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50779519810241"/>
          <c:y val="6.9659886264216972E-2"/>
          <c:w val="0.86449844183381763"/>
          <c:h val="0.7417847769028959"/>
        </c:manualLayout>
      </c:layout>
      <c:barChart>
        <c:barDir val="col"/>
        <c:grouping val="clustered"/>
        <c:ser>
          <c:idx val="0"/>
          <c:order val="0"/>
          <c:tx>
            <c:strRef>
              <c:f>'S41'!$R$2</c:f>
              <c:strCache>
                <c:ptCount val="1"/>
                <c:pt idx="0">
                  <c:v>Mortgage loan fee</c:v>
                </c:pt>
              </c:strCache>
            </c:strRef>
          </c:tx>
          <c:dLbls>
            <c:dLbl>
              <c:idx val="2"/>
              <c:delete val="1"/>
            </c:dLbl>
            <c:dLbl>
              <c:idx val="4"/>
              <c:delete val="1"/>
            </c:dLbl>
            <c:dLbl>
              <c:idx val="5"/>
              <c:delete val="1"/>
            </c:dLbl>
            <c:dLbl>
              <c:idx val="6"/>
              <c:layout>
                <c:manualLayout>
                  <c:x val="0"/>
                  <c:y val="-5.5904961565338921E-3"/>
                </c:manualLayout>
              </c:layout>
              <c:showVal val="1"/>
            </c:dLbl>
            <c:showVal val="1"/>
          </c:dLbls>
          <c:cat>
            <c:strRef>
              <c:f>'S41'!$Q$3:$Q$10</c:f>
              <c:strCache>
                <c:ptCount val="8"/>
                <c:pt idx="0">
                  <c:v>LAC7</c:v>
                </c:pt>
                <c:pt idx="1">
                  <c:v>Asia</c:v>
                </c:pt>
                <c:pt idx="2">
                  <c:v>China</c:v>
                </c:pt>
                <c:pt idx="3">
                  <c:v>India</c:v>
                </c:pt>
                <c:pt idx="4">
                  <c:v>Eastern Europe</c:v>
                </c:pt>
                <c:pt idx="5">
                  <c:v>G7</c:v>
                </c:pt>
                <c:pt idx="6">
                  <c:v>Oth. Adv. Economies</c:v>
                </c:pt>
                <c:pt idx="7">
                  <c:v>Brazil</c:v>
                </c:pt>
              </c:strCache>
            </c:strRef>
          </c:cat>
          <c:val>
            <c:numRef>
              <c:f>'S41'!$R$3:$R$10</c:f>
              <c:numCache>
                <c:formatCode>0.0%</c:formatCode>
                <c:ptCount val="8"/>
                <c:pt idx="0">
                  <c:v>1.3999999999999999E-2</c:v>
                </c:pt>
                <c:pt idx="1">
                  <c:v>1.0300000000000005E-2</c:v>
                </c:pt>
                <c:pt idx="2">
                  <c:v>0</c:v>
                </c:pt>
                <c:pt idx="3">
                  <c:v>7.4000000000000255E-3</c:v>
                </c:pt>
                <c:pt idx="4">
                  <c:v>1.380000000000005E-2</c:v>
                </c:pt>
                <c:pt idx="5">
                  <c:v>1.0000000000000005E-2</c:v>
                </c:pt>
                <c:pt idx="6">
                  <c:v>6.0000000000000114E-3</c:v>
                </c:pt>
                <c:pt idx="7">
                  <c:v>9.0600000000000028E-2</c:v>
                </c:pt>
              </c:numCache>
            </c:numRef>
          </c:val>
        </c:ser>
        <c:ser>
          <c:idx val="1"/>
          <c:order val="1"/>
          <c:tx>
            <c:strRef>
              <c:f>'S41'!$S$2</c:f>
              <c:strCache>
                <c:ptCount val="1"/>
                <c:pt idx="0">
                  <c:v>Consumer loan fee</c:v>
                </c:pt>
              </c:strCache>
            </c:strRef>
          </c:tx>
          <c:dLbls>
            <c:dLbl>
              <c:idx val="2"/>
              <c:layout>
                <c:manualLayout>
                  <c:x val="1.1851851851851863E-2"/>
                  <c:y val="-1.0249124554884186E-16"/>
                </c:manualLayout>
              </c:layout>
              <c:showVal val="1"/>
            </c:dLbl>
            <c:dLbl>
              <c:idx val="4"/>
              <c:delete val="1"/>
            </c:dLbl>
            <c:dLbl>
              <c:idx val="5"/>
              <c:delete val="1"/>
            </c:dLbl>
            <c:dLbl>
              <c:idx val="6"/>
              <c:layout>
                <c:manualLayout>
                  <c:x val="0"/>
                  <c:y val="1.1180992313067942E-2"/>
                </c:manualLayout>
              </c:layout>
              <c:showVal val="1"/>
            </c:dLbl>
            <c:dLbl>
              <c:idx val="7"/>
              <c:layout>
                <c:manualLayout>
                  <c:x val="5.9259259259259274E-3"/>
                  <c:y val="0"/>
                </c:manualLayout>
              </c:layout>
              <c:showVal val="1"/>
            </c:dLbl>
            <c:showVal val="1"/>
          </c:dLbls>
          <c:cat>
            <c:strRef>
              <c:f>'S41'!$Q$3:$Q$10</c:f>
              <c:strCache>
                <c:ptCount val="8"/>
                <c:pt idx="0">
                  <c:v>LAC7</c:v>
                </c:pt>
                <c:pt idx="1">
                  <c:v>Asia</c:v>
                </c:pt>
                <c:pt idx="2">
                  <c:v>China</c:v>
                </c:pt>
                <c:pt idx="3">
                  <c:v>India</c:v>
                </c:pt>
                <c:pt idx="4">
                  <c:v>Eastern Europe</c:v>
                </c:pt>
                <c:pt idx="5">
                  <c:v>G7</c:v>
                </c:pt>
                <c:pt idx="6">
                  <c:v>Oth. Adv. Economies</c:v>
                </c:pt>
                <c:pt idx="7">
                  <c:v>Brazil</c:v>
                </c:pt>
              </c:strCache>
            </c:strRef>
          </c:cat>
          <c:val>
            <c:numRef>
              <c:f>'S41'!$S$3:$S$10</c:f>
              <c:numCache>
                <c:formatCode>0.0%</c:formatCode>
                <c:ptCount val="8"/>
                <c:pt idx="0">
                  <c:v>1.8100000000000043E-2</c:v>
                </c:pt>
                <c:pt idx="1">
                  <c:v>1.4449999999999998E-2</c:v>
                </c:pt>
                <c:pt idx="2">
                  <c:v>0</c:v>
                </c:pt>
                <c:pt idx="3">
                  <c:v>1.1899999999999999E-2</c:v>
                </c:pt>
                <c:pt idx="4">
                  <c:v>1.3550000000000001E-2</c:v>
                </c:pt>
                <c:pt idx="5">
                  <c:v>1.0000000000000005E-2</c:v>
                </c:pt>
                <c:pt idx="6">
                  <c:v>5.1999999999999998E-3</c:v>
                </c:pt>
                <c:pt idx="7">
                  <c:v>3.44E-2</c:v>
                </c:pt>
              </c:numCache>
            </c:numRef>
          </c:val>
        </c:ser>
        <c:ser>
          <c:idx val="2"/>
          <c:order val="2"/>
          <c:tx>
            <c:strRef>
              <c:f>'S41'!$T$2</c:f>
              <c:strCache>
                <c:ptCount val="1"/>
                <c:pt idx="0">
                  <c:v>SME loan fee</c:v>
                </c:pt>
              </c:strCache>
            </c:strRef>
          </c:tx>
          <c:dLbls>
            <c:dLbl>
              <c:idx val="0"/>
              <c:layout>
                <c:manualLayout>
                  <c:x val="1.9753086419753169E-3"/>
                  <c:y val="1.118099231306784E-2"/>
                </c:manualLayout>
              </c:layout>
              <c:showVal val="1"/>
            </c:dLbl>
            <c:dLbl>
              <c:idx val="2"/>
              <c:delete val="1"/>
            </c:dLbl>
            <c:dLbl>
              <c:idx val="4"/>
              <c:layout>
                <c:manualLayout>
                  <c:x val="-9.8765432098765985E-3"/>
                  <c:y val="0"/>
                </c:manualLayout>
              </c:layout>
              <c:showVal val="1"/>
            </c:dLbl>
            <c:dLbl>
              <c:idx val="5"/>
              <c:layout>
                <c:manualLayout>
                  <c:x val="-9.8765432098765985E-3"/>
                  <c:y val="2.7952480782669591E-3"/>
                </c:manualLayout>
              </c:layout>
              <c:showVal val="1"/>
            </c:dLbl>
            <c:dLbl>
              <c:idx val="7"/>
              <c:layout>
                <c:manualLayout>
                  <c:x val="1.1851851851851863E-2"/>
                  <c:y val="5.5904961565338921E-3"/>
                </c:manualLayout>
              </c:layout>
              <c:showVal val="1"/>
            </c:dLbl>
            <c:showVal val="1"/>
          </c:dLbls>
          <c:cat>
            <c:strRef>
              <c:f>'S41'!$Q$3:$Q$10</c:f>
              <c:strCache>
                <c:ptCount val="8"/>
                <c:pt idx="0">
                  <c:v>LAC7</c:v>
                </c:pt>
                <c:pt idx="1">
                  <c:v>Asia</c:v>
                </c:pt>
                <c:pt idx="2">
                  <c:v>China</c:v>
                </c:pt>
                <c:pt idx="3">
                  <c:v>India</c:v>
                </c:pt>
                <c:pt idx="4">
                  <c:v>Eastern Europe</c:v>
                </c:pt>
                <c:pt idx="5">
                  <c:v>G7</c:v>
                </c:pt>
                <c:pt idx="6">
                  <c:v>Oth. Adv. Economies</c:v>
                </c:pt>
                <c:pt idx="7">
                  <c:v>Brazil</c:v>
                </c:pt>
              </c:strCache>
            </c:strRef>
          </c:cat>
          <c:val>
            <c:numRef>
              <c:f>'S41'!$T$3:$T$10</c:f>
              <c:numCache>
                <c:formatCode>0.0%</c:formatCode>
                <c:ptCount val="8"/>
                <c:pt idx="0">
                  <c:v>1.0900000000000003E-2</c:v>
                </c:pt>
                <c:pt idx="1">
                  <c:v>1.1750000000000003E-2</c:v>
                </c:pt>
                <c:pt idx="2">
                  <c:v>0</c:v>
                </c:pt>
                <c:pt idx="3">
                  <c:v>8.4000000000000047E-3</c:v>
                </c:pt>
                <c:pt idx="4">
                  <c:v>1.3550000000000001E-2</c:v>
                </c:pt>
                <c:pt idx="5">
                  <c:v>1.0000000000000005E-2</c:v>
                </c:pt>
                <c:pt idx="6">
                  <c:v>1.1950000000000021E-2</c:v>
                </c:pt>
                <c:pt idx="7">
                  <c:v>2.1000000000000012E-2</c:v>
                </c:pt>
              </c:numCache>
            </c:numRef>
          </c:val>
        </c:ser>
        <c:ser>
          <c:idx val="3"/>
          <c:order val="3"/>
          <c:tx>
            <c:strRef>
              <c:f>'S41'!$U$2</c:f>
              <c:strCache>
                <c:ptCount val="1"/>
                <c:pt idx="0">
                  <c:v>Business loan fee</c:v>
                </c:pt>
              </c:strCache>
            </c:strRef>
          </c:tx>
          <c:dLbls>
            <c:dLbl>
              <c:idx val="2"/>
              <c:delete val="1"/>
            </c:dLbl>
            <c:dLbl>
              <c:idx val="3"/>
              <c:layout>
                <c:manualLayout>
                  <c:x val="0"/>
                  <c:y val="-8.3857442348009379E-3"/>
                </c:manualLayout>
              </c:layout>
              <c:showVal val="1"/>
            </c:dLbl>
            <c:dLbl>
              <c:idx val="4"/>
              <c:delete val="1"/>
            </c:dLbl>
            <c:dLbl>
              <c:idx val="5"/>
              <c:delete val="1"/>
            </c:dLbl>
            <c:dLbl>
              <c:idx val="7"/>
              <c:delete val="1"/>
            </c:dLbl>
            <c:showVal val="1"/>
          </c:dLbls>
          <c:cat>
            <c:strRef>
              <c:f>'S41'!$Q$3:$Q$10</c:f>
              <c:strCache>
                <c:ptCount val="8"/>
                <c:pt idx="0">
                  <c:v>LAC7</c:v>
                </c:pt>
                <c:pt idx="1">
                  <c:v>Asia</c:v>
                </c:pt>
                <c:pt idx="2">
                  <c:v>China</c:v>
                </c:pt>
                <c:pt idx="3">
                  <c:v>India</c:v>
                </c:pt>
                <c:pt idx="4">
                  <c:v>Eastern Europe</c:v>
                </c:pt>
                <c:pt idx="5">
                  <c:v>G7</c:v>
                </c:pt>
                <c:pt idx="6">
                  <c:v>Oth. Adv. Economies</c:v>
                </c:pt>
                <c:pt idx="7">
                  <c:v>Brazil</c:v>
                </c:pt>
              </c:strCache>
            </c:strRef>
          </c:cat>
          <c:val>
            <c:numRef>
              <c:f>'S41'!$U$3:$U$10</c:f>
              <c:numCache>
                <c:formatCode>0.0%</c:formatCode>
                <c:ptCount val="8"/>
                <c:pt idx="0">
                  <c:v>1.2699999999999998E-2</c:v>
                </c:pt>
                <c:pt idx="1">
                  <c:v>7.2500000000000134E-3</c:v>
                </c:pt>
                <c:pt idx="2">
                  <c:v>0</c:v>
                </c:pt>
                <c:pt idx="3">
                  <c:v>9.3000000000000391E-3</c:v>
                </c:pt>
                <c:pt idx="4">
                  <c:v>1.4400000000000001E-2</c:v>
                </c:pt>
                <c:pt idx="5">
                  <c:v>1.0000000000000005E-2</c:v>
                </c:pt>
                <c:pt idx="6">
                  <c:v>2.0450000000000006E-2</c:v>
                </c:pt>
                <c:pt idx="7">
                  <c:v>2.1000000000000012E-2</c:v>
                </c:pt>
              </c:numCache>
            </c:numRef>
          </c:val>
        </c:ser>
        <c:gapWidth val="88"/>
        <c:overlap val="-38"/>
        <c:axId val="60298752"/>
        <c:axId val="60300288"/>
      </c:barChart>
      <c:catAx>
        <c:axId val="60298752"/>
        <c:scaling>
          <c:orientation val="minMax"/>
        </c:scaling>
        <c:axPos val="b"/>
        <c:numFmt formatCode="General" sourceLinked="1"/>
        <c:tickLblPos val="nextTo"/>
        <c:txPr>
          <a:bodyPr/>
          <a:lstStyle/>
          <a:p>
            <a:pPr>
              <a:defRPr sz="1050"/>
            </a:pPr>
            <a:endParaRPr lang="en-US"/>
          </a:p>
        </c:txPr>
        <c:crossAx val="60300288"/>
        <c:crosses val="autoZero"/>
        <c:auto val="1"/>
        <c:lblAlgn val="ctr"/>
        <c:lblOffset val="100"/>
      </c:catAx>
      <c:valAx>
        <c:axId val="60300288"/>
        <c:scaling>
          <c:orientation val="minMax"/>
        </c:scaling>
        <c:axPos val="l"/>
        <c:majorGridlines/>
        <c:title>
          <c:tx>
            <c:rich>
              <a:bodyPr rot="-5400000" vert="horz"/>
              <a:lstStyle/>
              <a:p>
                <a:pPr>
                  <a:defRPr sz="1050"/>
                </a:pPr>
                <a:r>
                  <a:rPr lang="en-US" sz="1050"/>
                  <a:t>% of GDP</a:t>
                </a:r>
              </a:p>
            </c:rich>
          </c:tx>
          <c:layout>
            <c:manualLayout>
              <c:xMode val="edge"/>
              <c:yMode val="edge"/>
              <c:x val="7.9365079365079413E-3"/>
              <c:y val="0.36469685039370081"/>
            </c:manualLayout>
          </c:layout>
        </c:title>
        <c:numFmt formatCode="0.0%" sourceLinked="1"/>
        <c:tickLblPos val="nextTo"/>
        <c:txPr>
          <a:bodyPr/>
          <a:lstStyle/>
          <a:p>
            <a:pPr>
              <a:defRPr sz="1050"/>
            </a:pPr>
            <a:endParaRPr lang="en-US"/>
          </a:p>
        </c:txPr>
        <c:crossAx val="60298752"/>
        <c:crosses val="autoZero"/>
        <c:crossBetween val="between"/>
      </c:valAx>
    </c:plotArea>
    <c:legend>
      <c:legendPos val="t"/>
      <c:layout>
        <c:manualLayout>
          <c:xMode val="edge"/>
          <c:yMode val="edge"/>
          <c:x val="0.11229455254577669"/>
          <c:y val="8.3450320275728143E-3"/>
          <c:w val="0.86206755913265321"/>
          <c:h val="4.7122703412073502E-2"/>
        </c:manualLayout>
      </c:layout>
      <c:txPr>
        <a:bodyPr/>
        <a:lstStyle/>
        <a:p>
          <a:pPr>
            <a:defRPr sz="1050"/>
          </a:pPr>
          <a:endParaRPr lang="en-US"/>
        </a:p>
      </c:txPr>
    </c:legend>
    <c:plotVisOnly val="1"/>
  </c:chart>
  <c:spPr>
    <a:ln>
      <a:noFill/>
    </a:ln>
  </c:spPr>
  <c:txPr>
    <a:bodyPr/>
    <a:lstStyle/>
    <a:p>
      <a:pPr>
        <a:defRPr>
          <a:latin typeface="Calibri" pitchFamily="34" charset="0"/>
        </a:defRPr>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1237267216597926"/>
          <c:y val="8.9729133858267723E-2"/>
          <c:w val="0.84364266966629264"/>
          <c:h val="0.67167832020999241"/>
        </c:manualLayout>
      </c:layout>
      <c:barChart>
        <c:barDir val="col"/>
        <c:grouping val="percentStacked"/>
        <c:ser>
          <c:idx val="0"/>
          <c:order val="0"/>
          <c:tx>
            <c:strRef>
              <c:f>'S 15 S16'!$Q$6</c:f>
              <c:strCache>
                <c:ptCount val="1"/>
                <c:pt idx="0">
                  <c:v>Banks</c:v>
                </c:pt>
              </c:strCache>
            </c:strRef>
          </c:tx>
          <c:dLbls>
            <c:showVal val="1"/>
          </c:dLbls>
          <c:cat>
            <c:multiLvlStrRef>
              <c:f>'S 15 S16'!$O$33:$P$48</c:f>
              <c:multiLvlStrCache>
                <c:ptCount val="16"/>
                <c:lvl>
                  <c:pt idx="0">
                    <c:v>1990-9</c:v>
                  </c:pt>
                  <c:pt idx="1">
                    <c:v>2000-9</c:v>
                  </c:pt>
                  <c:pt idx="2">
                    <c:v>1990-9</c:v>
                  </c:pt>
                  <c:pt idx="3">
                    <c:v>2000-9</c:v>
                  </c:pt>
                  <c:pt idx="4">
                    <c:v>1990-9</c:v>
                  </c:pt>
                  <c:pt idx="5">
                    <c:v>2000-9</c:v>
                  </c:pt>
                  <c:pt idx="6">
                    <c:v>1990-9</c:v>
                  </c:pt>
                  <c:pt idx="7">
                    <c:v>2000-9</c:v>
                  </c:pt>
                  <c:pt idx="8">
                    <c:v>1990-9</c:v>
                  </c:pt>
                  <c:pt idx="9">
                    <c:v>2000-9</c:v>
                  </c:pt>
                  <c:pt idx="10">
                    <c:v>1990-9</c:v>
                  </c:pt>
                  <c:pt idx="11">
                    <c:v>2000-9</c:v>
                  </c:pt>
                  <c:pt idx="12">
                    <c:v>1990-9</c:v>
                  </c:pt>
                  <c:pt idx="13">
                    <c:v>2000-9</c:v>
                  </c:pt>
                  <c:pt idx="14">
                    <c:v>1990-9</c:v>
                  </c:pt>
                  <c:pt idx="15">
                    <c:v>2000-9</c:v>
                  </c:pt>
                </c:lvl>
                <c:lvl>
                  <c:pt idx="0">
                    <c:v>Asia (5)</c:v>
                  </c:pt>
                  <c:pt idx="2">
                    <c:v>China</c:v>
                  </c:pt>
                  <c:pt idx="4">
                    <c:v>Eastern Europe (2)</c:v>
                  </c:pt>
                  <c:pt idx="6">
                    <c:v>G7 (5)</c:v>
                  </c:pt>
                  <c:pt idx="8">
                    <c:v>India</c:v>
                  </c:pt>
                  <c:pt idx="10">
                    <c:v>LAC7 (6)</c:v>
                  </c:pt>
                  <c:pt idx="12">
                    <c:v>Oth. Adv. Economies (4)</c:v>
                  </c:pt>
                  <c:pt idx="14">
                    <c:v>Brazil</c:v>
                  </c:pt>
                </c:lvl>
              </c:multiLvlStrCache>
            </c:multiLvlStrRef>
          </c:cat>
          <c:val>
            <c:numRef>
              <c:f>'S 15 S16'!$Q$33:$Q$48</c:f>
              <c:numCache>
                <c:formatCode>0%</c:formatCode>
                <c:ptCount val="16"/>
                <c:pt idx="0">
                  <c:v>0.42493033667421598</c:v>
                </c:pt>
                <c:pt idx="1">
                  <c:v>0.40850453793811392</c:v>
                </c:pt>
                <c:pt idx="2">
                  <c:v>0.82036262907072788</c:v>
                </c:pt>
                <c:pt idx="3">
                  <c:v>0.55680148450070155</c:v>
                </c:pt>
                <c:pt idx="4">
                  <c:v>0.62659123975088082</c:v>
                </c:pt>
                <c:pt idx="5">
                  <c:v>0.40470545125864832</c:v>
                </c:pt>
                <c:pt idx="6">
                  <c:v>0.37622739452958481</c:v>
                </c:pt>
                <c:pt idx="7">
                  <c:v>0.3889680005431293</c:v>
                </c:pt>
                <c:pt idx="8">
                  <c:v>0.40715002721975213</c:v>
                </c:pt>
                <c:pt idx="9">
                  <c:v>0.38169640474952998</c:v>
                </c:pt>
                <c:pt idx="10">
                  <c:v>0.44460922323401708</c:v>
                </c:pt>
                <c:pt idx="11">
                  <c:v>0.37016163674137526</c:v>
                </c:pt>
                <c:pt idx="12">
                  <c:v>0.43217858731414693</c:v>
                </c:pt>
                <c:pt idx="13">
                  <c:v>0.42212701193088398</c:v>
                </c:pt>
                <c:pt idx="14">
                  <c:v>0.47465445306562182</c:v>
                </c:pt>
                <c:pt idx="15">
                  <c:v>0.39769098723172941</c:v>
                </c:pt>
              </c:numCache>
            </c:numRef>
          </c:val>
        </c:ser>
        <c:ser>
          <c:idx val="1"/>
          <c:order val="1"/>
          <c:tx>
            <c:strRef>
              <c:f>'S 15 S16'!$R$6</c:f>
              <c:strCache>
                <c:ptCount val="1"/>
                <c:pt idx="0">
                  <c:v>Bonds</c:v>
                </c:pt>
              </c:strCache>
            </c:strRef>
          </c:tx>
          <c:dLbls>
            <c:dLbl>
              <c:idx val="5"/>
              <c:layout>
                <c:manualLayout>
                  <c:x val="1.9755629110475817E-3"/>
                  <c:y val="0"/>
                </c:manualLayout>
              </c:layout>
              <c:showVal val="1"/>
            </c:dLbl>
            <c:showVal val="1"/>
          </c:dLbls>
          <c:cat>
            <c:multiLvlStrRef>
              <c:f>'S 15 S16'!$O$33:$P$48</c:f>
              <c:multiLvlStrCache>
                <c:ptCount val="16"/>
                <c:lvl>
                  <c:pt idx="0">
                    <c:v>1990-9</c:v>
                  </c:pt>
                  <c:pt idx="1">
                    <c:v>2000-9</c:v>
                  </c:pt>
                  <c:pt idx="2">
                    <c:v>1990-9</c:v>
                  </c:pt>
                  <c:pt idx="3">
                    <c:v>2000-9</c:v>
                  </c:pt>
                  <c:pt idx="4">
                    <c:v>1990-9</c:v>
                  </c:pt>
                  <c:pt idx="5">
                    <c:v>2000-9</c:v>
                  </c:pt>
                  <c:pt idx="6">
                    <c:v>1990-9</c:v>
                  </c:pt>
                  <c:pt idx="7">
                    <c:v>2000-9</c:v>
                  </c:pt>
                  <c:pt idx="8">
                    <c:v>1990-9</c:v>
                  </c:pt>
                  <c:pt idx="9">
                    <c:v>2000-9</c:v>
                  </c:pt>
                  <c:pt idx="10">
                    <c:v>1990-9</c:v>
                  </c:pt>
                  <c:pt idx="11">
                    <c:v>2000-9</c:v>
                  </c:pt>
                  <c:pt idx="12">
                    <c:v>1990-9</c:v>
                  </c:pt>
                  <c:pt idx="13">
                    <c:v>2000-9</c:v>
                  </c:pt>
                  <c:pt idx="14">
                    <c:v>1990-9</c:v>
                  </c:pt>
                  <c:pt idx="15">
                    <c:v>2000-9</c:v>
                  </c:pt>
                </c:lvl>
                <c:lvl>
                  <c:pt idx="0">
                    <c:v>Asia (5)</c:v>
                  </c:pt>
                  <c:pt idx="2">
                    <c:v>China</c:v>
                  </c:pt>
                  <c:pt idx="4">
                    <c:v>Eastern Europe (2)</c:v>
                  </c:pt>
                  <c:pt idx="6">
                    <c:v>G7 (5)</c:v>
                  </c:pt>
                  <c:pt idx="8">
                    <c:v>India</c:v>
                  </c:pt>
                  <c:pt idx="10">
                    <c:v>LAC7 (6)</c:v>
                  </c:pt>
                  <c:pt idx="12">
                    <c:v>Oth. Adv. Economies (4)</c:v>
                  </c:pt>
                  <c:pt idx="14">
                    <c:v>Brazil</c:v>
                  </c:pt>
                </c:lvl>
              </c:multiLvlStrCache>
            </c:multiLvlStrRef>
          </c:cat>
          <c:val>
            <c:numRef>
              <c:f>'S 15 S16'!$R$33:$R$48</c:f>
              <c:numCache>
                <c:formatCode>0%</c:formatCode>
                <c:ptCount val="16"/>
                <c:pt idx="0">
                  <c:v>0.18377275430871867</c:v>
                </c:pt>
                <c:pt idx="1">
                  <c:v>0.27207828384282057</c:v>
                </c:pt>
                <c:pt idx="2">
                  <c:v>6.8127211444825336E-2</c:v>
                </c:pt>
                <c:pt idx="3">
                  <c:v>0.1561284257980797</c:v>
                </c:pt>
                <c:pt idx="4">
                  <c:v>0.21415421686510441</c:v>
                </c:pt>
                <c:pt idx="5">
                  <c:v>0.34534780799771453</c:v>
                </c:pt>
                <c:pt idx="6">
                  <c:v>0.35496600539296197</c:v>
                </c:pt>
                <c:pt idx="7">
                  <c:v>0.32949049222472826</c:v>
                </c:pt>
                <c:pt idx="8">
                  <c:v>0.23071569196025901</c:v>
                </c:pt>
                <c:pt idx="9">
                  <c:v>0.22284885778908733</c:v>
                </c:pt>
                <c:pt idx="10">
                  <c:v>0.2306911902749505</c:v>
                </c:pt>
                <c:pt idx="11">
                  <c:v>0.27432789042423011</c:v>
                </c:pt>
                <c:pt idx="12">
                  <c:v>0.28031061296958415</c:v>
                </c:pt>
                <c:pt idx="13">
                  <c:v>0.23660225702098295</c:v>
                </c:pt>
                <c:pt idx="14">
                  <c:v>0.35091750936069754</c:v>
                </c:pt>
                <c:pt idx="15">
                  <c:v>0.32411606945947619</c:v>
                </c:pt>
              </c:numCache>
            </c:numRef>
          </c:val>
        </c:ser>
        <c:ser>
          <c:idx val="2"/>
          <c:order val="2"/>
          <c:tx>
            <c:strRef>
              <c:f>'S 15 S16'!$S$6</c:f>
              <c:strCache>
                <c:ptCount val="1"/>
                <c:pt idx="0">
                  <c:v>Equities</c:v>
                </c:pt>
              </c:strCache>
            </c:strRef>
          </c:tx>
          <c:dLbls>
            <c:showVal val="1"/>
          </c:dLbls>
          <c:cat>
            <c:multiLvlStrRef>
              <c:f>'S 15 S16'!$O$33:$P$48</c:f>
              <c:multiLvlStrCache>
                <c:ptCount val="16"/>
                <c:lvl>
                  <c:pt idx="0">
                    <c:v>1990-9</c:v>
                  </c:pt>
                  <c:pt idx="1">
                    <c:v>2000-9</c:v>
                  </c:pt>
                  <c:pt idx="2">
                    <c:v>1990-9</c:v>
                  </c:pt>
                  <c:pt idx="3">
                    <c:v>2000-9</c:v>
                  </c:pt>
                  <c:pt idx="4">
                    <c:v>1990-9</c:v>
                  </c:pt>
                  <c:pt idx="5">
                    <c:v>2000-9</c:v>
                  </c:pt>
                  <c:pt idx="6">
                    <c:v>1990-9</c:v>
                  </c:pt>
                  <c:pt idx="7">
                    <c:v>2000-9</c:v>
                  </c:pt>
                  <c:pt idx="8">
                    <c:v>1990-9</c:v>
                  </c:pt>
                  <c:pt idx="9">
                    <c:v>2000-9</c:v>
                  </c:pt>
                  <c:pt idx="10">
                    <c:v>1990-9</c:v>
                  </c:pt>
                  <c:pt idx="11">
                    <c:v>2000-9</c:v>
                  </c:pt>
                  <c:pt idx="12">
                    <c:v>1990-9</c:v>
                  </c:pt>
                  <c:pt idx="13">
                    <c:v>2000-9</c:v>
                  </c:pt>
                  <c:pt idx="14">
                    <c:v>1990-9</c:v>
                  </c:pt>
                  <c:pt idx="15">
                    <c:v>2000-9</c:v>
                  </c:pt>
                </c:lvl>
                <c:lvl>
                  <c:pt idx="0">
                    <c:v>Asia (5)</c:v>
                  </c:pt>
                  <c:pt idx="2">
                    <c:v>China</c:v>
                  </c:pt>
                  <c:pt idx="4">
                    <c:v>Eastern Europe (2)</c:v>
                  </c:pt>
                  <c:pt idx="6">
                    <c:v>G7 (5)</c:v>
                  </c:pt>
                  <c:pt idx="8">
                    <c:v>India</c:v>
                  </c:pt>
                  <c:pt idx="10">
                    <c:v>LAC7 (6)</c:v>
                  </c:pt>
                  <c:pt idx="12">
                    <c:v>Oth. Adv. Economies (4)</c:v>
                  </c:pt>
                  <c:pt idx="14">
                    <c:v>Brazil</c:v>
                  </c:pt>
                </c:lvl>
              </c:multiLvlStrCache>
            </c:multiLvlStrRef>
          </c:cat>
          <c:val>
            <c:numRef>
              <c:f>'S 15 S16'!$S$33:$S$48</c:f>
              <c:numCache>
                <c:formatCode>0%</c:formatCode>
                <c:ptCount val="16"/>
                <c:pt idx="0">
                  <c:v>0.39129690901706615</c:v>
                </c:pt>
                <c:pt idx="1">
                  <c:v>0.31941717821906779</c:v>
                </c:pt>
                <c:pt idx="2">
                  <c:v>0.11151015948444591</c:v>
                </c:pt>
                <c:pt idx="3">
                  <c:v>0.28707008970122028</c:v>
                </c:pt>
                <c:pt idx="4">
                  <c:v>0.15925454338401621</c:v>
                </c:pt>
                <c:pt idx="5">
                  <c:v>0.24994674074363851</c:v>
                </c:pt>
                <c:pt idx="6">
                  <c:v>0.26880660007745538</c:v>
                </c:pt>
                <c:pt idx="7">
                  <c:v>0.28154150723214388</c:v>
                </c:pt>
                <c:pt idx="8">
                  <c:v>0.36213428081998988</c:v>
                </c:pt>
                <c:pt idx="9">
                  <c:v>0.39545473746138282</c:v>
                </c:pt>
                <c:pt idx="10">
                  <c:v>0.32469958649103225</c:v>
                </c:pt>
                <c:pt idx="11">
                  <c:v>0.35551047283439557</c:v>
                </c:pt>
                <c:pt idx="12">
                  <c:v>0.28751079971627203</c:v>
                </c:pt>
                <c:pt idx="13">
                  <c:v>0.34127073104813377</c:v>
                </c:pt>
                <c:pt idx="14">
                  <c:v>0.17442803757368175</c:v>
                </c:pt>
                <c:pt idx="15">
                  <c:v>0.27819294330879618</c:v>
                </c:pt>
              </c:numCache>
            </c:numRef>
          </c:val>
        </c:ser>
        <c:gapWidth val="88"/>
        <c:overlap val="100"/>
        <c:axId val="53485952"/>
        <c:axId val="53487488"/>
      </c:barChart>
      <c:catAx>
        <c:axId val="53485952"/>
        <c:scaling>
          <c:orientation val="minMax"/>
        </c:scaling>
        <c:axPos val="b"/>
        <c:tickLblPos val="nextTo"/>
        <c:txPr>
          <a:bodyPr rot="-5400000" vert="horz"/>
          <a:lstStyle/>
          <a:p>
            <a:pPr>
              <a:defRPr/>
            </a:pPr>
            <a:endParaRPr lang="en-US"/>
          </a:p>
        </c:txPr>
        <c:crossAx val="53487488"/>
        <c:crosses val="autoZero"/>
        <c:auto val="1"/>
        <c:lblAlgn val="ctr"/>
        <c:lblOffset val="100"/>
      </c:catAx>
      <c:valAx>
        <c:axId val="53487488"/>
        <c:scaling>
          <c:orientation val="minMax"/>
        </c:scaling>
        <c:axPos val="l"/>
        <c:majorGridlines/>
        <c:title>
          <c:tx>
            <c:rich>
              <a:bodyPr rot="-5400000" vert="horz"/>
              <a:lstStyle/>
              <a:p>
                <a:pPr>
                  <a:defRPr/>
                </a:pPr>
                <a:r>
                  <a:rPr lang="es-AR"/>
                  <a:t>% of Total Domestic Market</a:t>
                </a:r>
              </a:p>
            </c:rich>
          </c:tx>
          <c:layout/>
        </c:title>
        <c:numFmt formatCode="0%" sourceLinked="1"/>
        <c:tickLblPos val="nextTo"/>
        <c:crossAx val="53485952"/>
        <c:crosses val="autoZero"/>
        <c:crossBetween val="between"/>
      </c:valAx>
    </c:plotArea>
    <c:legend>
      <c:legendPos val="t"/>
      <c:layout>
        <c:manualLayout>
          <c:xMode val="edge"/>
          <c:yMode val="edge"/>
          <c:x val="0.27829411948506433"/>
          <c:y val="2.2666666666666672E-2"/>
          <c:w val="0.43930258717661319"/>
          <c:h val="6.1341426071741034E-2"/>
        </c:manualLayout>
      </c:layout>
    </c:legend>
    <c:plotVisOnly val="1"/>
  </c:chart>
  <c:spPr>
    <a:ln>
      <a:noFill/>
    </a:ln>
  </c:sp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clustered"/>
        <c:ser>
          <c:idx val="0"/>
          <c:order val="0"/>
          <c:tx>
            <c:strRef>
              <c:f>'S42'!$R$1</c:f>
              <c:strCache>
                <c:ptCount val="1"/>
                <c:pt idx="0">
                  <c:v>SMEs</c:v>
                </c:pt>
              </c:strCache>
            </c:strRef>
          </c:tx>
          <c:dLbls>
            <c:txPr>
              <a:bodyPr/>
              <a:lstStyle/>
              <a:p>
                <a:pPr>
                  <a:defRPr sz="1050"/>
                </a:pPr>
                <a:endParaRPr lang="en-US"/>
              </a:p>
            </c:txPr>
            <c:showVal val="1"/>
          </c:dLbls>
          <c:cat>
            <c:strRef>
              <c:f>'S42'!$Q$2:$Q$7</c:f>
              <c:strCache>
                <c:ptCount val="6"/>
                <c:pt idx="0">
                  <c:v>Central America (+DR)</c:v>
                </c:pt>
                <c:pt idx="1">
                  <c:v>LAC7</c:v>
                </c:pt>
                <c:pt idx="2">
                  <c:v>South America</c:v>
                </c:pt>
                <c:pt idx="3">
                  <c:v>Asia</c:v>
                </c:pt>
                <c:pt idx="4">
                  <c:v>Eastern Europe</c:v>
                </c:pt>
                <c:pt idx="5">
                  <c:v>Brazil</c:v>
                </c:pt>
              </c:strCache>
            </c:strRef>
          </c:cat>
          <c:val>
            <c:numRef>
              <c:f>'S42'!$R$2:$R$7</c:f>
              <c:numCache>
                <c:formatCode>0%</c:formatCode>
                <c:ptCount val="6"/>
                <c:pt idx="0">
                  <c:v>0.60027900000000201</c:v>
                </c:pt>
                <c:pt idx="1">
                  <c:v>0.73283659999999951</c:v>
                </c:pt>
                <c:pt idx="2">
                  <c:v>0.67944819999999995</c:v>
                </c:pt>
                <c:pt idx="3">
                  <c:v>0.48375450000000031</c:v>
                </c:pt>
                <c:pt idx="4">
                  <c:v>0.64557570000000064</c:v>
                </c:pt>
                <c:pt idx="5">
                  <c:v>0.92607810000000002</c:v>
                </c:pt>
              </c:numCache>
            </c:numRef>
          </c:val>
        </c:ser>
        <c:ser>
          <c:idx val="1"/>
          <c:order val="1"/>
          <c:tx>
            <c:strRef>
              <c:f>'S42'!$S$1</c:f>
              <c:strCache>
                <c:ptCount val="1"/>
                <c:pt idx="0">
                  <c:v>Large enterprises</c:v>
                </c:pt>
              </c:strCache>
            </c:strRef>
          </c:tx>
          <c:dLbls>
            <c:txPr>
              <a:bodyPr/>
              <a:lstStyle/>
              <a:p>
                <a:pPr>
                  <a:defRPr sz="1050"/>
                </a:pPr>
                <a:endParaRPr lang="en-US"/>
              </a:p>
            </c:txPr>
            <c:showVal val="1"/>
          </c:dLbls>
          <c:cat>
            <c:strRef>
              <c:f>'S42'!$Q$2:$Q$7</c:f>
              <c:strCache>
                <c:ptCount val="6"/>
                <c:pt idx="0">
                  <c:v>Central America (+DR)</c:v>
                </c:pt>
                <c:pt idx="1">
                  <c:v>LAC7</c:v>
                </c:pt>
                <c:pt idx="2">
                  <c:v>South America</c:v>
                </c:pt>
                <c:pt idx="3">
                  <c:v>Asia</c:v>
                </c:pt>
                <c:pt idx="4">
                  <c:v>Eastern Europe</c:v>
                </c:pt>
                <c:pt idx="5">
                  <c:v>Brazil</c:v>
                </c:pt>
              </c:strCache>
            </c:strRef>
          </c:cat>
          <c:val>
            <c:numRef>
              <c:f>'S42'!$S$2:$S$7</c:f>
              <c:numCache>
                <c:formatCode>0%</c:formatCode>
                <c:ptCount val="6"/>
                <c:pt idx="0">
                  <c:v>0.8952987</c:v>
                </c:pt>
                <c:pt idx="1">
                  <c:v>0.90953669999999798</c:v>
                </c:pt>
                <c:pt idx="2">
                  <c:v>0.89184050000000004</c:v>
                </c:pt>
                <c:pt idx="3">
                  <c:v>0.71370359999999999</c:v>
                </c:pt>
                <c:pt idx="4">
                  <c:v>0.79486760000000001</c:v>
                </c:pt>
                <c:pt idx="5">
                  <c:v>0.99278149999999998</c:v>
                </c:pt>
              </c:numCache>
            </c:numRef>
          </c:val>
        </c:ser>
        <c:axId val="60454016"/>
        <c:axId val="60455552"/>
      </c:barChart>
      <c:catAx>
        <c:axId val="60454016"/>
        <c:scaling>
          <c:orientation val="minMax"/>
        </c:scaling>
        <c:axPos val="b"/>
        <c:tickLblPos val="nextTo"/>
        <c:txPr>
          <a:bodyPr/>
          <a:lstStyle/>
          <a:p>
            <a:pPr>
              <a:defRPr sz="1050"/>
            </a:pPr>
            <a:endParaRPr lang="en-US"/>
          </a:p>
        </c:txPr>
        <c:crossAx val="60455552"/>
        <c:crosses val="autoZero"/>
        <c:auto val="1"/>
        <c:lblAlgn val="ctr"/>
        <c:lblOffset val="100"/>
      </c:catAx>
      <c:valAx>
        <c:axId val="60455552"/>
        <c:scaling>
          <c:orientation val="minMax"/>
        </c:scaling>
        <c:axPos val="l"/>
        <c:majorGridlines/>
        <c:numFmt formatCode="0%" sourceLinked="1"/>
        <c:tickLblPos val="nextTo"/>
        <c:txPr>
          <a:bodyPr/>
          <a:lstStyle/>
          <a:p>
            <a:pPr>
              <a:defRPr sz="1050"/>
            </a:pPr>
            <a:endParaRPr lang="en-US"/>
          </a:p>
        </c:txPr>
        <c:crossAx val="60454016"/>
        <c:crosses val="autoZero"/>
        <c:crossBetween val="between"/>
      </c:valAx>
    </c:plotArea>
    <c:legend>
      <c:legendPos val="t"/>
      <c:layout/>
    </c:legend>
    <c:plotVisOnly val="1"/>
  </c:chart>
  <c:spPr>
    <a:ln>
      <a:noFill/>
    </a:ln>
  </c:sp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clustered"/>
        <c:ser>
          <c:idx val="0"/>
          <c:order val="0"/>
          <c:tx>
            <c:strRef>
              <c:f>'S43'!$P$2</c:f>
              <c:strCache>
                <c:ptCount val="1"/>
                <c:pt idx="0">
                  <c:v>Large firms</c:v>
                </c:pt>
              </c:strCache>
            </c:strRef>
          </c:tx>
          <c:dLbls>
            <c:txPr>
              <a:bodyPr/>
              <a:lstStyle/>
              <a:p>
                <a:pPr>
                  <a:defRPr sz="1050"/>
                </a:pPr>
                <a:endParaRPr lang="en-US"/>
              </a:p>
            </c:txPr>
            <c:showVal val="1"/>
          </c:dLbls>
          <c:cat>
            <c:strRef>
              <c:f>'S43'!$O$3:$O$8</c:f>
              <c:strCache>
                <c:ptCount val="6"/>
                <c:pt idx="0">
                  <c:v>Central America (+DR)</c:v>
                </c:pt>
                <c:pt idx="1">
                  <c:v>LAC-7</c:v>
                </c:pt>
                <c:pt idx="2">
                  <c:v>South America</c:v>
                </c:pt>
                <c:pt idx="3">
                  <c:v>Asia</c:v>
                </c:pt>
                <c:pt idx="4">
                  <c:v>Eastern Europe</c:v>
                </c:pt>
                <c:pt idx="5">
                  <c:v>Brazil</c:v>
                </c:pt>
              </c:strCache>
            </c:strRef>
          </c:cat>
          <c:val>
            <c:numRef>
              <c:f>'S43'!$P$3:$P$8</c:f>
              <c:numCache>
                <c:formatCode>0%</c:formatCode>
                <c:ptCount val="6"/>
                <c:pt idx="0">
                  <c:v>0.18976350000000047</c:v>
                </c:pt>
                <c:pt idx="1">
                  <c:v>0.29000000000000031</c:v>
                </c:pt>
                <c:pt idx="2">
                  <c:v>0.25</c:v>
                </c:pt>
                <c:pt idx="3">
                  <c:v>0.19899000000000044</c:v>
                </c:pt>
                <c:pt idx="4">
                  <c:v>0.14600000000000021</c:v>
                </c:pt>
                <c:pt idx="5">
                  <c:v>0.38000300000000031</c:v>
                </c:pt>
              </c:numCache>
            </c:numRef>
          </c:val>
        </c:ser>
        <c:ser>
          <c:idx val="1"/>
          <c:order val="1"/>
          <c:tx>
            <c:strRef>
              <c:f>'S43'!$Q$2</c:f>
              <c:strCache>
                <c:ptCount val="1"/>
                <c:pt idx="0">
                  <c:v>SMEs</c:v>
                </c:pt>
              </c:strCache>
            </c:strRef>
          </c:tx>
          <c:dLbls>
            <c:txPr>
              <a:bodyPr/>
              <a:lstStyle/>
              <a:p>
                <a:pPr>
                  <a:defRPr sz="1050"/>
                </a:pPr>
                <a:endParaRPr lang="en-US"/>
              </a:p>
            </c:txPr>
            <c:showVal val="1"/>
          </c:dLbls>
          <c:cat>
            <c:strRef>
              <c:f>'S43'!$O$3:$O$8</c:f>
              <c:strCache>
                <c:ptCount val="6"/>
                <c:pt idx="0">
                  <c:v>Central America (+DR)</c:v>
                </c:pt>
                <c:pt idx="1">
                  <c:v>LAC-7</c:v>
                </c:pt>
                <c:pt idx="2">
                  <c:v>South America</c:v>
                </c:pt>
                <c:pt idx="3">
                  <c:v>Asia</c:v>
                </c:pt>
                <c:pt idx="4">
                  <c:v>Eastern Europe</c:v>
                </c:pt>
                <c:pt idx="5">
                  <c:v>Brazil</c:v>
                </c:pt>
              </c:strCache>
            </c:strRef>
          </c:cat>
          <c:val>
            <c:numRef>
              <c:f>'S43'!$Q$3:$Q$8</c:f>
              <c:numCache>
                <c:formatCode>0%</c:formatCode>
                <c:ptCount val="6"/>
                <c:pt idx="0">
                  <c:v>0.14500000000000021</c:v>
                </c:pt>
                <c:pt idx="1">
                  <c:v>0.19</c:v>
                </c:pt>
                <c:pt idx="2">
                  <c:v>0.12146750000000002</c:v>
                </c:pt>
                <c:pt idx="3">
                  <c:v>0.15960099999999999</c:v>
                </c:pt>
                <c:pt idx="4">
                  <c:v>9.0060600000000018E-2</c:v>
                </c:pt>
                <c:pt idx="5">
                  <c:v>0.21351700000000062</c:v>
                </c:pt>
              </c:numCache>
            </c:numRef>
          </c:val>
        </c:ser>
        <c:axId val="60658432"/>
        <c:axId val="60659968"/>
      </c:barChart>
      <c:catAx>
        <c:axId val="60658432"/>
        <c:scaling>
          <c:orientation val="minMax"/>
        </c:scaling>
        <c:axPos val="b"/>
        <c:tickLblPos val="nextTo"/>
        <c:txPr>
          <a:bodyPr/>
          <a:lstStyle/>
          <a:p>
            <a:pPr>
              <a:defRPr sz="1050"/>
            </a:pPr>
            <a:endParaRPr lang="en-US"/>
          </a:p>
        </c:txPr>
        <c:crossAx val="60659968"/>
        <c:crosses val="autoZero"/>
        <c:auto val="1"/>
        <c:lblAlgn val="ctr"/>
        <c:lblOffset val="100"/>
      </c:catAx>
      <c:valAx>
        <c:axId val="60659968"/>
        <c:scaling>
          <c:orientation val="minMax"/>
        </c:scaling>
        <c:axPos val="l"/>
        <c:majorGridlines/>
        <c:numFmt formatCode="0%" sourceLinked="1"/>
        <c:tickLblPos val="nextTo"/>
        <c:txPr>
          <a:bodyPr/>
          <a:lstStyle/>
          <a:p>
            <a:pPr>
              <a:defRPr sz="1050"/>
            </a:pPr>
            <a:endParaRPr lang="en-US"/>
          </a:p>
        </c:txPr>
        <c:crossAx val="60658432"/>
        <c:crosses val="autoZero"/>
        <c:crossBetween val="between"/>
      </c:valAx>
    </c:plotArea>
    <c:legend>
      <c:legendPos val="t"/>
      <c:layout/>
    </c:legend>
    <c:plotVisOnly val="1"/>
  </c:chart>
  <c:spPr>
    <a:ln>
      <a:noFill/>
    </a:ln>
  </c:sp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18472690913879"/>
          <c:y val="8.7254374453193367E-2"/>
          <c:w val="0.86093410198722709"/>
          <c:h val="0.68048184601924755"/>
        </c:manualLayout>
      </c:layout>
      <c:barChart>
        <c:barDir val="col"/>
        <c:grouping val="stacked"/>
        <c:ser>
          <c:idx val="0"/>
          <c:order val="0"/>
          <c:tx>
            <c:strRef>
              <c:f>'S45'!$O$6</c:f>
              <c:strCache>
                <c:ptCount val="1"/>
                <c:pt idx="0">
                  <c:v>Private Bonds</c:v>
                </c:pt>
              </c:strCache>
            </c:strRef>
          </c:tx>
          <c:dLbls>
            <c:showVal val="1"/>
          </c:dLbls>
          <c:cat>
            <c:multiLvlStrRef>
              <c:f>'S45'!$M$7:$N$22</c:f>
              <c:multiLvlStrCache>
                <c:ptCount val="16"/>
                <c:lvl>
                  <c:pt idx="0">
                    <c:v>1990-9</c:v>
                  </c:pt>
                  <c:pt idx="1">
                    <c:v>2000-9</c:v>
                  </c:pt>
                  <c:pt idx="2">
                    <c:v>1990-9</c:v>
                  </c:pt>
                  <c:pt idx="3">
                    <c:v>2000-9</c:v>
                  </c:pt>
                  <c:pt idx="4">
                    <c:v>1990-9</c:v>
                  </c:pt>
                  <c:pt idx="5">
                    <c:v>2000-9</c:v>
                  </c:pt>
                  <c:pt idx="6">
                    <c:v>1990-9</c:v>
                  </c:pt>
                  <c:pt idx="7">
                    <c:v>2000-9</c:v>
                  </c:pt>
                  <c:pt idx="8">
                    <c:v>1990-9</c:v>
                  </c:pt>
                  <c:pt idx="9">
                    <c:v>2000-9</c:v>
                  </c:pt>
                  <c:pt idx="10">
                    <c:v>1990-9</c:v>
                  </c:pt>
                  <c:pt idx="11">
                    <c:v>2000-9</c:v>
                  </c:pt>
                  <c:pt idx="12">
                    <c:v>1990-9</c:v>
                  </c:pt>
                  <c:pt idx="13">
                    <c:v>2000-9</c:v>
                  </c:pt>
                  <c:pt idx="14">
                    <c:v>1990-9</c:v>
                  </c:pt>
                  <c:pt idx="15">
                    <c:v>2000-9</c:v>
                  </c:pt>
                </c:lvl>
                <c:lvl>
                  <c:pt idx="0">
                    <c:v>Asia (5)</c:v>
                  </c:pt>
                  <c:pt idx="2">
                    <c:v>China</c:v>
                  </c:pt>
                  <c:pt idx="4">
                    <c:v>Eastern Europe (2)</c:v>
                  </c:pt>
                  <c:pt idx="6">
                    <c:v>G7 (7)</c:v>
                  </c:pt>
                  <c:pt idx="8">
                    <c:v>India</c:v>
                  </c:pt>
                  <c:pt idx="10">
                    <c:v>LAC7 (7)</c:v>
                  </c:pt>
                  <c:pt idx="12">
                    <c:v>Oth. Adv. Economies (5)</c:v>
                  </c:pt>
                  <c:pt idx="14">
                    <c:v>Brazil</c:v>
                  </c:pt>
                </c:lvl>
              </c:multiLvlStrCache>
            </c:multiLvlStrRef>
          </c:cat>
          <c:val>
            <c:numRef>
              <c:f>'S45'!$O$7:$O$22</c:f>
              <c:numCache>
                <c:formatCode>0%</c:formatCode>
                <c:ptCount val="16"/>
                <c:pt idx="0">
                  <c:v>0.16300000000000001</c:v>
                </c:pt>
                <c:pt idx="1">
                  <c:v>0.2361</c:v>
                </c:pt>
                <c:pt idx="2">
                  <c:v>3.8600000000000002E-2</c:v>
                </c:pt>
                <c:pt idx="3">
                  <c:v>0.12939999999999999</c:v>
                </c:pt>
                <c:pt idx="4">
                  <c:v>1.7399999999999999E-2</c:v>
                </c:pt>
                <c:pt idx="5">
                  <c:v>4.1800000000000004E-2</c:v>
                </c:pt>
                <c:pt idx="6">
                  <c:v>0.41150000000000031</c:v>
                </c:pt>
                <c:pt idx="7">
                  <c:v>0.479800000000001</c:v>
                </c:pt>
                <c:pt idx="8">
                  <c:v>8.9000000000000207E-3</c:v>
                </c:pt>
                <c:pt idx="9">
                  <c:v>1.9000000000000059E-2</c:v>
                </c:pt>
                <c:pt idx="10">
                  <c:v>5.3900000000000003E-2</c:v>
                </c:pt>
                <c:pt idx="11">
                  <c:v>0.10020000000000009</c:v>
                </c:pt>
                <c:pt idx="12">
                  <c:v>0.29960000000000031</c:v>
                </c:pt>
                <c:pt idx="13">
                  <c:v>0.39670000000000089</c:v>
                </c:pt>
                <c:pt idx="14">
                  <c:v>0.10588539999999998</c:v>
                </c:pt>
                <c:pt idx="15">
                  <c:v>0.14679474000000051</c:v>
                </c:pt>
              </c:numCache>
            </c:numRef>
          </c:val>
        </c:ser>
        <c:ser>
          <c:idx val="1"/>
          <c:order val="1"/>
          <c:tx>
            <c:strRef>
              <c:f>'S45'!$P$6</c:f>
              <c:strCache>
                <c:ptCount val="1"/>
                <c:pt idx="0">
                  <c:v>Public Bonds</c:v>
                </c:pt>
              </c:strCache>
            </c:strRef>
          </c:tx>
          <c:dLbls>
            <c:dLbl>
              <c:idx val="1"/>
              <c:layout>
                <c:manualLayout>
                  <c:x val="1.9739101917490781E-3"/>
                  <c:y val="5.5555555555555558E-3"/>
                </c:manualLayout>
              </c:layout>
              <c:showVal val="1"/>
            </c:dLbl>
            <c:showVal val="1"/>
          </c:dLbls>
          <c:cat>
            <c:multiLvlStrRef>
              <c:f>'S45'!$M$7:$N$22</c:f>
              <c:multiLvlStrCache>
                <c:ptCount val="16"/>
                <c:lvl>
                  <c:pt idx="0">
                    <c:v>1990-9</c:v>
                  </c:pt>
                  <c:pt idx="1">
                    <c:v>2000-9</c:v>
                  </c:pt>
                  <c:pt idx="2">
                    <c:v>1990-9</c:v>
                  </c:pt>
                  <c:pt idx="3">
                    <c:v>2000-9</c:v>
                  </c:pt>
                  <c:pt idx="4">
                    <c:v>1990-9</c:v>
                  </c:pt>
                  <c:pt idx="5">
                    <c:v>2000-9</c:v>
                  </c:pt>
                  <c:pt idx="6">
                    <c:v>1990-9</c:v>
                  </c:pt>
                  <c:pt idx="7">
                    <c:v>2000-9</c:v>
                  </c:pt>
                  <c:pt idx="8">
                    <c:v>1990-9</c:v>
                  </c:pt>
                  <c:pt idx="9">
                    <c:v>2000-9</c:v>
                  </c:pt>
                  <c:pt idx="10">
                    <c:v>1990-9</c:v>
                  </c:pt>
                  <c:pt idx="11">
                    <c:v>2000-9</c:v>
                  </c:pt>
                  <c:pt idx="12">
                    <c:v>1990-9</c:v>
                  </c:pt>
                  <c:pt idx="13">
                    <c:v>2000-9</c:v>
                  </c:pt>
                  <c:pt idx="14">
                    <c:v>1990-9</c:v>
                  </c:pt>
                  <c:pt idx="15">
                    <c:v>2000-9</c:v>
                  </c:pt>
                </c:lvl>
                <c:lvl>
                  <c:pt idx="0">
                    <c:v>Asia (5)</c:v>
                  </c:pt>
                  <c:pt idx="2">
                    <c:v>China</c:v>
                  </c:pt>
                  <c:pt idx="4">
                    <c:v>Eastern Europe (2)</c:v>
                  </c:pt>
                  <c:pt idx="6">
                    <c:v>G7 (7)</c:v>
                  </c:pt>
                  <c:pt idx="8">
                    <c:v>India</c:v>
                  </c:pt>
                  <c:pt idx="10">
                    <c:v>LAC7 (7)</c:v>
                  </c:pt>
                  <c:pt idx="12">
                    <c:v>Oth. Adv. Economies (5)</c:v>
                  </c:pt>
                  <c:pt idx="14">
                    <c:v>Brazil</c:v>
                  </c:pt>
                </c:lvl>
              </c:multiLvlStrCache>
            </c:multiLvlStrRef>
          </c:cat>
          <c:val>
            <c:numRef>
              <c:f>'S45'!$P$7:$P$22</c:f>
              <c:numCache>
                <c:formatCode>0%</c:formatCode>
                <c:ptCount val="16"/>
                <c:pt idx="0">
                  <c:v>0.2011</c:v>
                </c:pt>
                <c:pt idx="1">
                  <c:v>0.32220000000000032</c:v>
                </c:pt>
                <c:pt idx="2">
                  <c:v>4.0000000000000022E-2</c:v>
                </c:pt>
                <c:pt idx="3">
                  <c:v>0.22900000000000001</c:v>
                </c:pt>
                <c:pt idx="4">
                  <c:v>0.1368</c:v>
                </c:pt>
                <c:pt idx="5">
                  <c:v>0.40490000000000032</c:v>
                </c:pt>
                <c:pt idx="6">
                  <c:v>0.51900000000000002</c:v>
                </c:pt>
                <c:pt idx="7">
                  <c:v>0.651200000000002</c:v>
                </c:pt>
                <c:pt idx="8">
                  <c:v>0.1923</c:v>
                </c:pt>
                <c:pt idx="9">
                  <c:v>0.32970000000000038</c:v>
                </c:pt>
                <c:pt idx="10">
                  <c:v>0.14590000000000047</c:v>
                </c:pt>
                <c:pt idx="11">
                  <c:v>0.22559999999999999</c:v>
                </c:pt>
                <c:pt idx="12">
                  <c:v>0.31000000000000089</c:v>
                </c:pt>
                <c:pt idx="13">
                  <c:v>0.24350000000000024</c:v>
                </c:pt>
                <c:pt idx="14">
                  <c:v>0.32708215000000113</c:v>
                </c:pt>
                <c:pt idx="15">
                  <c:v>0.45182540000000032</c:v>
                </c:pt>
              </c:numCache>
            </c:numRef>
          </c:val>
        </c:ser>
        <c:gapWidth val="43"/>
        <c:overlap val="100"/>
        <c:axId val="63374848"/>
        <c:axId val="63376384"/>
      </c:barChart>
      <c:catAx>
        <c:axId val="63374848"/>
        <c:scaling>
          <c:orientation val="minMax"/>
        </c:scaling>
        <c:axPos val="b"/>
        <c:tickLblPos val="nextTo"/>
        <c:txPr>
          <a:bodyPr rot="-5400000" vert="horz"/>
          <a:lstStyle/>
          <a:p>
            <a:pPr>
              <a:defRPr/>
            </a:pPr>
            <a:endParaRPr lang="en-US"/>
          </a:p>
        </c:txPr>
        <c:crossAx val="63376384"/>
        <c:crosses val="autoZero"/>
        <c:auto val="1"/>
        <c:lblAlgn val="ctr"/>
        <c:lblOffset val="100"/>
      </c:catAx>
      <c:valAx>
        <c:axId val="63376384"/>
        <c:scaling>
          <c:orientation val="minMax"/>
        </c:scaling>
        <c:axPos val="l"/>
        <c:majorGridlines/>
        <c:title>
          <c:tx>
            <c:rich>
              <a:bodyPr rot="-5400000" vert="horz"/>
              <a:lstStyle/>
              <a:p>
                <a:pPr>
                  <a:defRPr/>
                </a:pPr>
                <a:r>
                  <a:rPr lang="en-US"/>
                  <a:t>% of GDP</a:t>
                </a:r>
              </a:p>
            </c:rich>
          </c:tx>
          <c:layout/>
        </c:title>
        <c:numFmt formatCode="0%" sourceLinked="1"/>
        <c:tickLblPos val="nextTo"/>
        <c:crossAx val="63374848"/>
        <c:crosses val="autoZero"/>
        <c:crossBetween val="between"/>
      </c:valAx>
    </c:plotArea>
    <c:legend>
      <c:legendPos val="t"/>
      <c:layout>
        <c:manualLayout>
          <c:xMode val="edge"/>
          <c:yMode val="edge"/>
          <c:x val="0.3453035558055243"/>
          <c:y val="8.3333333333333367E-3"/>
          <c:w val="0.30939273215848551"/>
          <c:h val="4.7122703412073502E-2"/>
        </c:manualLayout>
      </c:layout>
    </c:legend>
    <c:plotVisOnly val="1"/>
  </c:chart>
  <c:spPr>
    <a:ln>
      <a:noFill/>
    </a:ln>
  </c:spPr>
  <c:txPr>
    <a:bodyPr/>
    <a:lstStyle/>
    <a:p>
      <a:pPr>
        <a:defRPr>
          <a:latin typeface="Calibri" pitchFamily="34" charset="0"/>
        </a:defRPr>
      </a:pPr>
      <a:endParaRPr lang="en-US"/>
    </a:p>
  </c:txPr>
  <c:externalData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2736284517467161"/>
          <c:y val="6.9659886264216972E-2"/>
          <c:w val="0.80150662607553902"/>
          <c:h val="0.76097900262469087"/>
        </c:manualLayout>
      </c:layout>
      <c:barChart>
        <c:barDir val="col"/>
        <c:grouping val="clustered"/>
        <c:ser>
          <c:idx val="1"/>
          <c:order val="0"/>
          <c:tx>
            <c:strRef>
              <c:f>'S49'!$O$5</c:f>
              <c:strCache>
                <c:ptCount val="1"/>
                <c:pt idx="0">
                  <c:v>2000-2003</c:v>
                </c:pt>
              </c:strCache>
            </c:strRef>
          </c:tx>
          <c:dLbls>
            <c:numFmt formatCode="0%;\-0%;&quot;&quot;" sourceLinked="0"/>
            <c:txPr>
              <a:bodyPr/>
              <a:lstStyle/>
              <a:p>
                <a:pPr>
                  <a:defRPr sz="900"/>
                </a:pPr>
                <a:endParaRPr lang="en-US"/>
              </a:p>
            </c:txPr>
            <c:showVal val="1"/>
          </c:dLbls>
          <c:cat>
            <c:strRef>
              <c:f>'S49'!$N$6:$N$13</c:f>
              <c:strCache>
                <c:ptCount val="8"/>
                <c:pt idx="0">
                  <c:v>Asia (3)</c:v>
                </c:pt>
                <c:pt idx="1">
                  <c:v>China</c:v>
                </c:pt>
                <c:pt idx="2">
                  <c:v>Eastern Europe (3)</c:v>
                </c:pt>
                <c:pt idx="3">
                  <c:v>G7 (4)</c:v>
                </c:pt>
                <c:pt idx="4">
                  <c:v>India</c:v>
                </c:pt>
                <c:pt idx="5">
                  <c:v>LAC7 (4)</c:v>
                </c:pt>
                <c:pt idx="6">
                  <c:v>Oth. Adv. Economies (4)</c:v>
                </c:pt>
                <c:pt idx="7">
                  <c:v>Brazil</c:v>
                </c:pt>
              </c:strCache>
            </c:strRef>
          </c:cat>
          <c:val>
            <c:numRef>
              <c:f>'S49'!$O$6:$O$13</c:f>
              <c:numCache>
                <c:formatCode>0%</c:formatCode>
                <c:ptCount val="8"/>
                <c:pt idx="0">
                  <c:v>0.18300970000000041</c:v>
                </c:pt>
                <c:pt idx="1">
                  <c:v>1.783282</c:v>
                </c:pt>
                <c:pt idx="2">
                  <c:v>0.80359950000000002</c:v>
                </c:pt>
                <c:pt idx="3">
                  <c:v>0.39127250000000136</c:v>
                </c:pt>
                <c:pt idx="4">
                  <c:v>1.1001050000000001</c:v>
                </c:pt>
                <c:pt idx="5">
                  <c:v>0.20801610000000059</c:v>
                </c:pt>
                <c:pt idx="6">
                  <c:v>0.59187249999999958</c:v>
                </c:pt>
                <c:pt idx="7">
                  <c:v>9.6575300000000266E-2</c:v>
                </c:pt>
              </c:numCache>
            </c:numRef>
          </c:val>
        </c:ser>
        <c:ser>
          <c:idx val="0"/>
          <c:order val="1"/>
          <c:tx>
            <c:strRef>
              <c:f>'S49'!$P$5</c:f>
              <c:strCache>
                <c:ptCount val="1"/>
                <c:pt idx="0">
                  <c:v>2004-2007</c:v>
                </c:pt>
              </c:strCache>
            </c:strRef>
          </c:tx>
          <c:dLbls>
            <c:txPr>
              <a:bodyPr/>
              <a:lstStyle/>
              <a:p>
                <a:pPr>
                  <a:defRPr sz="900"/>
                </a:pPr>
                <a:endParaRPr lang="en-US"/>
              </a:p>
            </c:txPr>
            <c:showVal val="1"/>
          </c:dLbls>
          <c:cat>
            <c:strRef>
              <c:f>'S49'!$N$6:$N$13</c:f>
              <c:strCache>
                <c:ptCount val="8"/>
                <c:pt idx="0">
                  <c:v>Asia (3)</c:v>
                </c:pt>
                <c:pt idx="1">
                  <c:v>China</c:v>
                </c:pt>
                <c:pt idx="2">
                  <c:v>Eastern Europe (3)</c:v>
                </c:pt>
                <c:pt idx="3">
                  <c:v>G7 (4)</c:v>
                </c:pt>
                <c:pt idx="4">
                  <c:v>India</c:v>
                </c:pt>
                <c:pt idx="5">
                  <c:v>LAC7 (4)</c:v>
                </c:pt>
                <c:pt idx="6">
                  <c:v>Oth. Adv. Economies (4)</c:v>
                </c:pt>
                <c:pt idx="7">
                  <c:v>Brazil</c:v>
                </c:pt>
              </c:strCache>
            </c:strRef>
          </c:cat>
          <c:val>
            <c:numRef>
              <c:f>'S49'!$P$6:$P$13</c:f>
              <c:numCache>
                <c:formatCode>0%</c:formatCode>
                <c:ptCount val="8"/>
                <c:pt idx="0">
                  <c:v>0.24100500000000041</c:v>
                </c:pt>
                <c:pt idx="1">
                  <c:v>0.35452060000000135</c:v>
                </c:pt>
                <c:pt idx="2">
                  <c:v>0.83819170000000065</c:v>
                </c:pt>
                <c:pt idx="3">
                  <c:v>0.393312100000002</c:v>
                </c:pt>
                <c:pt idx="4">
                  <c:v>0.30650000000000038</c:v>
                </c:pt>
                <c:pt idx="5">
                  <c:v>0.1237742000000005</c:v>
                </c:pt>
                <c:pt idx="6">
                  <c:v>0.57012149999999995</c:v>
                </c:pt>
                <c:pt idx="7">
                  <c:v>3.4359275000000002E-2</c:v>
                </c:pt>
              </c:numCache>
            </c:numRef>
          </c:val>
        </c:ser>
        <c:ser>
          <c:idx val="2"/>
          <c:order val="2"/>
          <c:tx>
            <c:strRef>
              <c:f>'S49'!$Q$5</c:f>
              <c:strCache>
                <c:ptCount val="1"/>
                <c:pt idx="0">
                  <c:v>2008-2009</c:v>
                </c:pt>
              </c:strCache>
            </c:strRef>
          </c:tx>
          <c:dLbls>
            <c:txPr>
              <a:bodyPr/>
              <a:lstStyle/>
              <a:p>
                <a:pPr>
                  <a:defRPr sz="900"/>
                </a:pPr>
                <a:endParaRPr lang="en-US"/>
              </a:p>
            </c:txPr>
            <c:showVal val="1"/>
          </c:dLbls>
          <c:cat>
            <c:strRef>
              <c:f>'S49'!$N$6:$N$13</c:f>
              <c:strCache>
                <c:ptCount val="8"/>
                <c:pt idx="0">
                  <c:v>Asia (3)</c:v>
                </c:pt>
                <c:pt idx="1">
                  <c:v>China</c:v>
                </c:pt>
                <c:pt idx="2">
                  <c:v>Eastern Europe (3)</c:v>
                </c:pt>
                <c:pt idx="3">
                  <c:v>G7 (4)</c:v>
                </c:pt>
                <c:pt idx="4">
                  <c:v>India</c:v>
                </c:pt>
                <c:pt idx="5">
                  <c:v>LAC7 (4)</c:v>
                </c:pt>
                <c:pt idx="6">
                  <c:v>Oth. Adv. Economies (4)</c:v>
                </c:pt>
                <c:pt idx="7">
                  <c:v>Brazil</c:v>
                </c:pt>
              </c:strCache>
            </c:strRef>
          </c:cat>
          <c:val>
            <c:numRef>
              <c:f>'S49'!$Q$6:$Q$13</c:f>
              <c:numCache>
                <c:formatCode>0%</c:formatCode>
                <c:ptCount val="8"/>
                <c:pt idx="0">
                  <c:v>0.30128280000000135</c:v>
                </c:pt>
                <c:pt idx="1">
                  <c:v>0.23255600000000001</c:v>
                </c:pt>
                <c:pt idx="2">
                  <c:v>0.56441339999999729</c:v>
                </c:pt>
                <c:pt idx="3">
                  <c:v>0.58352679999999646</c:v>
                </c:pt>
                <c:pt idx="4">
                  <c:v>0.15100580000000041</c:v>
                </c:pt>
                <c:pt idx="5">
                  <c:v>0.12392090000000019</c:v>
                </c:pt>
                <c:pt idx="6">
                  <c:v>0.80366179999999998</c:v>
                </c:pt>
                <c:pt idx="7">
                  <c:v>7.732600000000033E-3</c:v>
                </c:pt>
              </c:numCache>
            </c:numRef>
          </c:val>
        </c:ser>
        <c:gapWidth val="88"/>
        <c:overlap val="-34"/>
        <c:axId val="59599488"/>
        <c:axId val="59617664"/>
      </c:barChart>
      <c:catAx>
        <c:axId val="59599488"/>
        <c:scaling>
          <c:orientation val="minMax"/>
        </c:scaling>
        <c:axPos val="b"/>
        <c:numFmt formatCode="General" sourceLinked="1"/>
        <c:tickLblPos val="nextTo"/>
        <c:crossAx val="59617664"/>
        <c:crosses val="autoZero"/>
        <c:auto val="1"/>
        <c:lblAlgn val="ctr"/>
        <c:lblOffset val="100"/>
      </c:catAx>
      <c:valAx>
        <c:axId val="59617664"/>
        <c:scaling>
          <c:orientation val="minMax"/>
          <c:max val="2"/>
        </c:scaling>
        <c:axPos val="l"/>
        <c:majorGridlines/>
        <c:title>
          <c:tx>
            <c:rich>
              <a:bodyPr rot="-5400000" vert="horz"/>
              <a:lstStyle/>
              <a:p>
                <a:pPr>
                  <a:defRPr/>
                </a:pPr>
                <a:r>
                  <a:rPr lang="en-US"/>
                  <a:t>% Total Bond Market Capitalization</a:t>
                </a:r>
              </a:p>
            </c:rich>
          </c:tx>
          <c:layout>
            <c:manualLayout>
              <c:xMode val="edge"/>
              <c:yMode val="edge"/>
              <c:x val="1.5906903257742702E-2"/>
              <c:y val="0.26469685039370078"/>
            </c:manualLayout>
          </c:layout>
        </c:title>
        <c:numFmt formatCode="0%" sourceLinked="0"/>
        <c:tickLblPos val="nextTo"/>
        <c:crossAx val="59599488"/>
        <c:crosses val="autoZero"/>
        <c:crossBetween val="between"/>
      </c:valAx>
    </c:plotArea>
    <c:legend>
      <c:legendPos val="t"/>
      <c:layout/>
    </c:legend>
    <c:plotVisOnly val="1"/>
  </c:chart>
  <c:spPr>
    <a:ln>
      <a:noFill/>
    </a:ln>
  </c:spPr>
  <c:txPr>
    <a:bodyPr/>
    <a:lstStyle/>
    <a:p>
      <a:pPr>
        <a:defRPr>
          <a:latin typeface="+mn-lt"/>
        </a:defRPr>
      </a:pPr>
      <a:endParaRPr lang="en-US"/>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594432960829"/>
          <c:y val="8.6326552930884745E-2"/>
          <c:w val="0.85684502863999512"/>
          <c:h val="0.75825918635170664"/>
        </c:manualLayout>
      </c:layout>
      <c:barChart>
        <c:barDir val="col"/>
        <c:grouping val="clustered"/>
        <c:ser>
          <c:idx val="0"/>
          <c:order val="0"/>
          <c:tx>
            <c:strRef>
              <c:f>'S46'!$M$6</c:f>
              <c:strCache>
                <c:ptCount val="1"/>
                <c:pt idx="0">
                  <c:v>1991-1999</c:v>
                </c:pt>
              </c:strCache>
            </c:strRef>
          </c:tx>
          <c:dLbls>
            <c:showVal val="1"/>
          </c:dLbls>
          <c:cat>
            <c:strRef>
              <c:f>'S46'!$L$7:$L$11</c:f>
              <c:strCache>
                <c:ptCount val="5"/>
                <c:pt idx="0">
                  <c:v>Asia (5)</c:v>
                </c:pt>
                <c:pt idx="1">
                  <c:v>G7 (7)</c:v>
                </c:pt>
                <c:pt idx="2">
                  <c:v>LAC7 (7)</c:v>
                </c:pt>
                <c:pt idx="3">
                  <c:v>Oth. Adv. Economies (7)</c:v>
                </c:pt>
                <c:pt idx="4">
                  <c:v>Brazil</c:v>
                </c:pt>
              </c:strCache>
            </c:strRef>
          </c:cat>
          <c:val>
            <c:numRef>
              <c:f>'S46'!$M$7:$M$11</c:f>
              <c:numCache>
                <c:formatCode>0.0%</c:formatCode>
                <c:ptCount val="5"/>
                <c:pt idx="0">
                  <c:v>1.180000000000005E-2</c:v>
                </c:pt>
                <c:pt idx="1">
                  <c:v>3.4200000000000001E-2</c:v>
                </c:pt>
                <c:pt idx="2">
                  <c:v>7.6000000000000104E-3</c:v>
                </c:pt>
                <c:pt idx="3">
                  <c:v>1.120000000000004E-2</c:v>
                </c:pt>
                <c:pt idx="4">
                  <c:v>7.5477888888888893E-3</c:v>
                </c:pt>
              </c:numCache>
            </c:numRef>
          </c:val>
        </c:ser>
        <c:ser>
          <c:idx val="1"/>
          <c:order val="1"/>
          <c:tx>
            <c:strRef>
              <c:f>'S46'!$N$6</c:f>
              <c:strCache>
                <c:ptCount val="1"/>
                <c:pt idx="0">
                  <c:v>2000-2008</c:v>
                </c:pt>
              </c:strCache>
            </c:strRef>
          </c:tx>
          <c:dLbls>
            <c:showVal val="1"/>
          </c:dLbls>
          <c:cat>
            <c:strRef>
              <c:f>'S46'!$L$7:$L$11</c:f>
              <c:strCache>
                <c:ptCount val="5"/>
                <c:pt idx="0">
                  <c:v>Asia (5)</c:v>
                </c:pt>
                <c:pt idx="1">
                  <c:v>G7 (7)</c:v>
                </c:pt>
                <c:pt idx="2">
                  <c:v>LAC7 (7)</c:v>
                </c:pt>
                <c:pt idx="3">
                  <c:v>Oth. Adv. Economies (7)</c:v>
                </c:pt>
                <c:pt idx="4">
                  <c:v>Brazil</c:v>
                </c:pt>
              </c:strCache>
            </c:strRef>
          </c:cat>
          <c:val>
            <c:numRef>
              <c:f>'S46'!$N$7:$N$11</c:f>
              <c:numCache>
                <c:formatCode>0.0%</c:formatCode>
                <c:ptCount val="5"/>
                <c:pt idx="0">
                  <c:v>1.6000000000000021E-2</c:v>
                </c:pt>
                <c:pt idx="1">
                  <c:v>4.7400000000000032E-2</c:v>
                </c:pt>
                <c:pt idx="2">
                  <c:v>1.0600000000000021E-2</c:v>
                </c:pt>
                <c:pt idx="3">
                  <c:v>1.7399999999999999E-2</c:v>
                </c:pt>
                <c:pt idx="4">
                  <c:v>1.3450133333333341E-2</c:v>
                </c:pt>
              </c:numCache>
            </c:numRef>
          </c:val>
        </c:ser>
        <c:gapWidth val="88"/>
        <c:overlap val="-34"/>
        <c:axId val="65173376"/>
        <c:axId val="65174912"/>
      </c:barChart>
      <c:catAx>
        <c:axId val="65173376"/>
        <c:scaling>
          <c:orientation val="minMax"/>
        </c:scaling>
        <c:axPos val="b"/>
        <c:numFmt formatCode="General" sourceLinked="1"/>
        <c:tickLblPos val="nextTo"/>
        <c:crossAx val="65174912"/>
        <c:crosses val="autoZero"/>
        <c:auto val="1"/>
        <c:lblAlgn val="ctr"/>
        <c:lblOffset val="100"/>
      </c:catAx>
      <c:valAx>
        <c:axId val="65174912"/>
        <c:scaling>
          <c:orientation val="minMax"/>
        </c:scaling>
        <c:axPos val="l"/>
        <c:majorGridlines/>
        <c:title>
          <c:tx>
            <c:rich>
              <a:bodyPr rot="-5400000" vert="horz"/>
              <a:lstStyle/>
              <a:p>
                <a:pPr>
                  <a:defRPr/>
                </a:pPr>
                <a:r>
                  <a:rPr lang="en-US"/>
                  <a:t>% of GDP</a:t>
                </a:r>
              </a:p>
            </c:rich>
          </c:tx>
          <c:layout>
            <c:manualLayout>
              <c:xMode val="edge"/>
              <c:yMode val="edge"/>
              <c:x val="7.9365079365079413E-3"/>
              <c:y val="0.36469685039370081"/>
            </c:manualLayout>
          </c:layout>
        </c:title>
        <c:numFmt formatCode="0.0%" sourceLinked="1"/>
        <c:tickLblPos val="nextTo"/>
        <c:crossAx val="65173376"/>
        <c:crosses val="autoZero"/>
        <c:crossBetween val="between"/>
      </c:valAx>
    </c:plotArea>
    <c:legend>
      <c:legendPos val="t"/>
      <c:layout/>
    </c:legend>
    <c:plotVisOnly val="1"/>
  </c:chart>
  <c:spPr>
    <a:ln>
      <a:noFill/>
    </a:ln>
  </c:spPr>
  <c:txPr>
    <a:bodyPr/>
    <a:lstStyle/>
    <a:p>
      <a:pPr>
        <a:defRPr>
          <a:latin typeface="Calibri" pitchFamily="34" charset="0"/>
        </a:defRPr>
      </a:pPr>
      <a:endParaRPr lang="en-US"/>
    </a:p>
  </c:txPr>
  <c:externalData r:id="rId2"/>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0773594432960772"/>
          <c:y val="8.6326552930884745E-2"/>
          <c:w val="0.85684502863998779"/>
          <c:h val="0.75825918635170664"/>
        </c:manualLayout>
      </c:layout>
      <c:barChart>
        <c:barDir val="col"/>
        <c:grouping val="clustered"/>
        <c:ser>
          <c:idx val="0"/>
          <c:order val="0"/>
          <c:tx>
            <c:strRef>
              <c:f>'S50'!$P$5</c:f>
              <c:strCache>
                <c:ptCount val="1"/>
                <c:pt idx="0">
                  <c:v>1990-1999</c:v>
                </c:pt>
              </c:strCache>
            </c:strRef>
          </c:tx>
          <c:dLbls>
            <c:showVal val="1"/>
          </c:dLbls>
          <c:cat>
            <c:strRef>
              <c:f>'S50'!$N$6:$N$10</c:f>
              <c:strCache>
                <c:ptCount val="5"/>
                <c:pt idx="0">
                  <c:v>Asia (5)</c:v>
                </c:pt>
                <c:pt idx="1">
                  <c:v>G7 (7)</c:v>
                </c:pt>
                <c:pt idx="2">
                  <c:v>LAC7 (7)</c:v>
                </c:pt>
                <c:pt idx="3">
                  <c:v>Oth. Adv. Economies (7)</c:v>
                </c:pt>
                <c:pt idx="4">
                  <c:v>Brazil</c:v>
                </c:pt>
              </c:strCache>
            </c:strRef>
          </c:cat>
          <c:val>
            <c:numRef>
              <c:f>'S50'!$P$6:$P$10</c:f>
              <c:numCache>
                <c:formatCode>0</c:formatCode>
                <c:ptCount val="5"/>
                <c:pt idx="0">
                  <c:v>8.6916669999999989</c:v>
                </c:pt>
                <c:pt idx="1">
                  <c:v>368.6884</c:v>
                </c:pt>
                <c:pt idx="2">
                  <c:v>29.555329999999923</c:v>
                </c:pt>
                <c:pt idx="3">
                  <c:v>20.207409999999989</c:v>
                </c:pt>
                <c:pt idx="4">
                  <c:v>69</c:v>
                </c:pt>
              </c:numCache>
            </c:numRef>
          </c:val>
        </c:ser>
        <c:ser>
          <c:idx val="1"/>
          <c:order val="1"/>
          <c:tx>
            <c:strRef>
              <c:f>'S50'!$Q$5</c:f>
              <c:strCache>
                <c:ptCount val="1"/>
                <c:pt idx="0">
                  <c:v>2000-2008</c:v>
                </c:pt>
              </c:strCache>
            </c:strRef>
          </c:tx>
          <c:dLbls>
            <c:showVal val="1"/>
          </c:dLbls>
          <c:cat>
            <c:strRef>
              <c:f>'S50'!$N$6:$N$10</c:f>
              <c:strCache>
                <c:ptCount val="5"/>
                <c:pt idx="0">
                  <c:v>Asia (5)</c:v>
                </c:pt>
                <c:pt idx="1">
                  <c:v>G7 (7)</c:v>
                </c:pt>
                <c:pt idx="2">
                  <c:v>LAC7 (7)</c:v>
                </c:pt>
                <c:pt idx="3">
                  <c:v>Oth. Adv. Economies (7)</c:v>
                </c:pt>
                <c:pt idx="4">
                  <c:v>Brazil</c:v>
                </c:pt>
              </c:strCache>
            </c:strRef>
          </c:cat>
          <c:val>
            <c:numRef>
              <c:f>'S50'!$Q$6:$Q$10</c:f>
              <c:numCache>
                <c:formatCode>0</c:formatCode>
                <c:ptCount val="5"/>
                <c:pt idx="0">
                  <c:v>20.675000000000001</c:v>
                </c:pt>
                <c:pt idx="1">
                  <c:v>461.71429999999964</c:v>
                </c:pt>
                <c:pt idx="2">
                  <c:v>19.142859999999999</c:v>
                </c:pt>
                <c:pt idx="3">
                  <c:v>24.077380000000005</c:v>
                </c:pt>
                <c:pt idx="4">
                  <c:v>41.375</c:v>
                </c:pt>
              </c:numCache>
            </c:numRef>
          </c:val>
        </c:ser>
        <c:gapWidth val="88"/>
        <c:overlap val="-34"/>
        <c:axId val="65485440"/>
        <c:axId val="65499520"/>
      </c:barChart>
      <c:catAx>
        <c:axId val="65485440"/>
        <c:scaling>
          <c:orientation val="minMax"/>
        </c:scaling>
        <c:axPos val="b"/>
        <c:numFmt formatCode="General" sourceLinked="1"/>
        <c:tickLblPos val="nextTo"/>
        <c:crossAx val="65499520"/>
        <c:crosses val="autoZero"/>
        <c:auto val="1"/>
        <c:lblAlgn val="ctr"/>
        <c:lblOffset val="100"/>
      </c:catAx>
      <c:valAx>
        <c:axId val="65499520"/>
        <c:scaling>
          <c:orientation val="minMax"/>
        </c:scaling>
        <c:axPos val="l"/>
        <c:majorGridlines/>
        <c:title>
          <c:tx>
            <c:rich>
              <a:bodyPr rot="-5400000" vert="horz"/>
              <a:lstStyle/>
              <a:p>
                <a:pPr>
                  <a:defRPr/>
                </a:pPr>
                <a:r>
                  <a:rPr lang="en-US"/>
                  <a:t>Number of Firms</a:t>
                </a:r>
              </a:p>
            </c:rich>
          </c:tx>
          <c:layout>
            <c:manualLayout>
              <c:xMode val="edge"/>
              <c:yMode val="edge"/>
              <c:x val="7.9365079365079413E-3"/>
              <c:y val="0.36469685039370081"/>
            </c:manualLayout>
          </c:layout>
        </c:title>
        <c:numFmt formatCode="0" sourceLinked="1"/>
        <c:tickLblPos val="nextTo"/>
        <c:crossAx val="65485440"/>
        <c:crosses val="autoZero"/>
        <c:crossBetween val="between"/>
      </c:valAx>
    </c:plotArea>
    <c:legend>
      <c:legendPos val="t"/>
      <c:layout/>
    </c:legend>
    <c:plotVisOnly val="1"/>
  </c:chart>
  <c:spPr>
    <a:ln>
      <a:noFill/>
    </a:ln>
  </c:sp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0773594432960777"/>
          <c:y val="8.6326552930884745E-2"/>
          <c:w val="0.85684502863998879"/>
          <c:h val="0.75825918635170664"/>
        </c:manualLayout>
      </c:layout>
      <c:barChart>
        <c:barDir val="col"/>
        <c:grouping val="clustered"/>
        <c:ser>
          <c:idx val="0"/>
          <c:order val="0"/>
          <c:tx>
            <c:strRef>
              <c:f>'S51'!$O$7</c:f>
              <c:strCache>
                <c:ptCount val="1"/>
                <c:pt idx="0">
                  <c:v>1991-1999</c:v>
                </c:pt>
              </c:strCache>
            </c:strRef>
          </c:tx>
          <c:dLbls>
            <c:showVal val="1"/>
          </c:dLbls>
          <c:cat>
            <c:strRef>
              <c:f>'S51'!$N$8:$N$12</c:f>
              <c:strCache>
                <c:ptCount val="5"/>
                <c:pt idx="0">
                  <c:v>Asia (5)</c:v>
                </c:pt>
                <c:pt idx="1">
                  <c:v>G7 (7)</c:v>
                </c:pt>
                <c:pt idx="2">
                  <c:v>LAC7 (6)</c:v>
                </c:pt>
                <c:pt idx="3">
                  <c:v>Oth. Adv. Economies (6)</c:v>
                </c:pt>
                <c:pt idx="4">
                  <c:v>Brazil</c:v>
                </c:pt>
              </c:strCache>
            </c:strRef>
          </c:cat>
          <c:val>
            <c:numRef>
              <c:f>'S51'!$O$8:$O$12</c:f>
              <c:numCache>
                <c:formatCode>0%</c:formatCode>
                <c:ptCount val="5"/>
                <c:pt idx="0">
                  <c:v>0.59979499999999997</c:v>
                </c:pt>
                <c:pt idx="1">
                  <c:v>0.19579090000000021</c:v>
                </c:pt>
                <c:pt idx="2">
                  <c:v>0.54327330000000007</c:v>
                </c:pt>
                <c:pt idx="3">
                  <c:v>0.59041009999999727</c:v>
                </c:pt>
                <c:pt idx="4">
                  <c:v>0.38939941111111132</c:v>
                </c:pt>
              </c:numCache>
            </c:numRef>
          </c:val>
        </c:ser>
        <c:ser>
          <c:idx val="1"/>
          <c:order val="1"/>
          <c:tx>
            <c:strRef>
              <c:f>'S51'!$P$7</c:f>
              <c:strCache>
                <c:ptCount val="1"/>
                <c:pt idx="0">
                  <c:v>2000-2008</c:v>
                </c:pt>
              </c:strCache>
            </c:strRef>
          </c:tx>
          <c:dLbls>
            <c:showVal val="1"/>
          </c:dLbls>
          <c:cat>
            <c:strRef>
              <c:f>'S51'!$N$8:$N$12</c:f>
              <c:strCache>
                <c:ptCount val="5"/>
                <c:pt idx="0">
                  <c:v>Asia (5)</c:v>
                </c:pt>
                <c:pt idx="1">
                  <c:v>G7 (7)</c:v>
                </c:pt>
                <c:pt idx="2">
                  <c:v>LAC7 (6)</c:v>
                </c:pt>
                <c:pt idx="3">
                  <c:v>Oth. Adv. Economies (6)</c:v>
                </c:pt>
                <c:pt idx="4">
                  <c:v>Brazil</c:v>
                </c:pt>
              </c:strCache>
            </c:strRef>
          </c:cat>
          <c:val>
            <c:numRef>
              <c:f>'S51'!$P$8:$P$12</c:f>
              <c:numCache>
                <c:formatCode>0%</c:formatCode>
                <c:ptCount val="5"/>
                <c:pt idx="0">
                  <c:v>0.55393740000000002</c:v>
                </c:pt>
                <c:pt idx="1">
                  <c:v>0.26707750000000002</c:v>
                </c:pt>
                <c:pt idx="2">
                  <c:v>0.42571960000000031</c:v>
                </c:pt>
                <c:pt idx="3">
                  <c:v>0.69440830000000009</c:v>
                </c:pt>
                <c:pt idx="4">
                  <c:v>0.41057846250000124</c:v>
                </c:pt>
              </c:numCache>
            </c:numRef>
          </c:val>
        </c:ser>
        <c:gapWidth val="88"/>
        <c:overlap val="-34"/>
        <c:axId val="65026304"/>
        <c:axId val="65040384"/>
      </c:barChart>
      <c:barChart>
        <c:barDir val="col"/>
        <c:grouping val="clustered"/>
        <c:ser>
          <c:idx val="2"/>
          <c:order val="2"/>
          <c:spPr>
            <a:noFill/>
          </c:spPr>
          <c:dLbls>
            <c:dLblPos val="inBase"/>
            <c:showVal val="1"/>
          </c:dLbls>
          <c:cat>
            <c:strRef>
              <c:f>'S51'!$N$8:$N$12</c:f>
              <c:strCache>
                <c:ptCount val="5"/>
                <c:pt idx="0">
                  <c:v>Asia (5)</c:v>
                </c:pt>
                <c:pt idx="1">
                  <c:v>G7 (7)</c:v>
                </c:pt>
                <c:pt idx="2">
                  <c:v>LAC7 (6)</c:v>
                </c:pt>
                <c:pt idx="3">
                  <c:v>Oth. Adv. Economies (6)</c:v>
                </c:pt>
                <c:pt idx="4">
                  <c:v>Brazil</c:v>
                </c:pt>
              </c:strCache>
            </c:strRef>
          </c:cat>
          <c:val>
            <c:numRef>
              <c:f>'S51'!$Q$8:$Q$12</c:f>
              <c:numCache>
                <c:formatCode>0</c:formatCode>
                <c:ptCount val="5"/>
                <c:pt idx="0">
                  <c:v>8.6916669999999989</c:v>
                </c:pt>
                <c:pt idx="1">
                  <c:v>368.6884</c:v>
                </c:pt>
                <c:pt idx="2">
                  <c:v>29.555329999999923</c:v>
                </c:pt>
                <c:pt idx="3">
                  <c:v>20.207409999999989</c:v>
                </c:pt>
                <c:pt idx="4">
                  <c:v>69</c:v>
                </c:pt>
              </c:numCache>
            </c:numRef>
          </c:val>
        </c:ser>
        <c:ser>
          <c:idx val="3"/>
          <c:order val="3"/>
          <c:spPr>
            <a:noFill/>
          </c:spPr>
          <c:dLbls>
            <c:dLblPos val="inBase"/>
            <c:showVal val="1"/>
          </c:dLbls>
          <c:cat>
            <c:strRef>
              <c:f>'S51'!$N$8:$N$12</c:f>
              <c:strCache>
                <c:ptCount val="5"/>
                <c:pt idx="0">
                  <c:v>Asia (5)</c:v>
                </c:pt>
                <c:pt idx="1">
                  <c:v>G7 (7)</c:v>
                </c:pt>
                <c:pt idx="2">
                  <c:v>LAC7 (6)</c:v>
                </c:pt>
                <c:pt idx="3">
                  <c:v>Oth. Adv. Economies (6)</c:v>
                </c:pt>
                <c:pt idx="4">
                  <c:v>Brazil</c:v>
                </c:pt>
              </c:strCache>
            </c:strRef>
          </c:cat>
          <c:val>
            <c:numRef>
              <c:f>'S51'!$R$8:$R$12</c:f>
              <c:numCache>
                <c:formatCode>0</c:formatCode>
                <c:ptCount val="5"/>
                <c:pt idx="0">
                  <c:v>20.675000000000001</c:v>
                </c:pt>
                <c:pt idx="1">
                  <c:v>461.71429999999964</c:v>
                </c:pt>
                <c:pt idx="2">
                  <c:v>19.142859999999999</c:v>
                </c:pt>
                <c:pt idx="3">
                  <c:v>24.077380000000005</c:v>
                </c:pt>
                <c:pt idx="4">
                  <c:v>41.375</c:v>
                </c:pt>
              </c:numCache>
            </c:numRef>
          </c:val>
        </c:ser>
        <c:gapWidth val="88"/>
        <c:overlap val="-34"/>
        <c:axId val="65043840"/>
        <c:axId val="65042304"/>
      </c:barChart>
      <c:catAx>
        <c:axId val="65026304"/>
        <c:scaling>
          <c:orientation val="minMax"/>
        </c:scaling>
        <c:axPos val="b"/>
        <c:numFmt formatCode="General" sourceLinked="1"/>
        <c:tickLblPos val="nextTo"/>
        <c:crossAx val="65040384"/>
        <c:crosses val="autoZero"/>
        <c:auto val="1"/>
        <c:lblAlgn val="ctr"/>
        <c:lblOffset val="100"/>
      </c:catAx>
      <c:valAx>
        <c:axId val="65040384"/>
        <c:scaling>
          <c:orientation val="minMax"/>
          <c:max val="1"/>
        </c:scaling>
        <c:axPos val="l"/>
        <c:majorGridlines/>
        <c:title>
          <c:tx>
            <c:rich>
              <a:bodyPr rot="-5400000" vert="horz"/>
              <a:lstStyle/>
              <a:p>
                <a:pPr>
                  <a:defRPr/>
                </a:pPr>
                <a:r>
                  <a:rPr lang="en-US"/>
                  <a:t>% of Total Amount Raised</a:t>
                </a:r>
              </a:p>
            </c:rich>
          </c:tx>
          <c:layout>
            <c:manualLayout>
              <c:xMode val="edge"/>
              <c:yMode val="edge"/>
              <c:x val="5.9597364074692434E-3"/>
              <c:y val="0.22303018372703542"/>
            </c:manualLayout>
          </c:layout>
        </c:title>
        <c:numFmt formatCode="0%" sourceLinked="1"/>
        <c:tickLblPos val="nextTo"/>
        <c:crossAx val="65026304"/>
        <c:crosses val="autoZero"/>
        <c:crossBetween val="between"/>
      </c:valAx>
      <c:valAx>
        <c:axId val="65042304"/>
        <c:scaling>
          <c:orientation val="minMax"/>
        </c:scaling>
        <c:delete val="1"/>
        <c:axPos val="r"/>
        <c:numFmt formatCode="0" sourceLinked="1"/>
        <c:tickLblPos val="none"/>
        <c:crossAx val="65043840"/>
        <c:crosses val="max"/>
        <c:crossBetween val="between"/>
      </c:valAx>
      <c:catAx>
        <c:axId val="65043840"/>
        <c:scaling>
          <c:orientation val="minMax"/>
        </c:scaling>
        <c:delete val="1"/>
        <c:axPos val="b"/>
        <c:numFmt formatCode="General" sourceLinked="1"/>
        <c:tickLblPos val="none"/>
        <c:crossAx val="65042304"/>
        <c:crosses val="autoZero"/>
        <c:auto val="1"/>
        <c:lblAlgn val="ctr"/>
        <c:lblOffset val="100"/>
      </c:catAx>
    </c:plotArea>
    <c:legend>
      <c:legendPos val="t"/>
      <c:legendEntry>
        <c:idx val="2"/>
        <c:delete val="1"/>
      </c:legendEntry>
      <c:legendEntry>
        <c:idx val="3"/>
        <c:delete val="1"/>
      </c:legendEntry>
      <c:layout/>
    </c:legend>
    <c:plotVisOnly val="1"/>
  </c:chart>
  <c:spPr>
    <a:ln>
      <a:noFill/>
    </a:ln>
  </c:sp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8590081805092"/>
          <c:y val="9.7437664041994693E-2"/>
          <c:w val="0.86434424282189792"/>
          <c:h val="0.60537992125984263"/>
        </c:manualLayout>
      </c:layout>
      <c:barChart>
        <c:barDir val="col"/>
        <c:grouping val="stacked"/>
        <c:ser>
          <c:idx val="0"/>
          <c:order val="0"/>
          <c:tx>
            <c:strRef>
              <c:f>'S90'!$N$5</c:f>
              <c:strCache>
                <c:ptCount val="1"/>
                <c:pt idx="0">
                  <c:v>Private</c:v>
                </c:pt>
              </c:strCache>
            </c:strRef>
          </c:tx>
          <c:dLbls>
            <c:dLbl>
              <c:idx val="6"/>
              <c:delete val="1"/>
            </c:dLbl>
            <c:showVal val="1"/>
          </c:dLbls>
          <c:cat>
            <c:multiLvlStrRef>
              <c:f>'S90'!$L$6:$M$21</c:f>
              <c:multiLvlStrCache>
                <c:ptCount val="16"/>
                <c:lvl>
                  <c:pt idx="0">
                    <c:v>1991-9</c:v>
                  </c:pt>
                  <c:pt idx="1">
                    <c:v>2000-8</c:v>
                  </c:pt>
                  <c:pt idx="2">
                    <c:v>1991-9</c:v>
                  </c:pt>
                  <c:pt idx="3">
                    <c:v>2000-8</c:v>
                  </c:pt>
                  <c:pt idx="4">
                    <c:v>1991-9</c:v>
                  </c:pt>
                  <c:pt idx="5">
                    <c:v>2000-8</c:v>
                  </c:pt>
                  <c:pt idx="6">
                    <c:v>1991-9</c:v>
                  </c:pt>
                  <c:pt idx="7">
                    <c:v>2000-8</c:v>
                  </c:pt>
                  <c:pt idx="8">
                    <c:v>1991-9</c:v>
                  </c:pt>
                  <c:pt idx="9">
                    <c:v>2000-8</c:v>
                  </c:pt>
                  <c:pt idx="10">
                    <c:v>1991-9</c:v>
                  </c:pt>
                  <c:pt idx="11">
                    <c:v>2000-8</c:v>
                  </c:pt>
                  <c:pt idx="12">
                    <c:v>1991-9</c:v>
                  </c:pt>
                  <c:pt idx="13">
                    <c:v>2000-8</c:v>
                  </c:pt>
                  <c:pt idx="14">
                    <c:v>1991-9</c:v>
                  </c:pt>
                  <c:pt idx="15">
                    <c:v>2000-8</c:v>
                  </c:pt>
                </c:lvl>
                <c:lvl>
                  <c:pt idx="0">
                    <c:v>Asia (5)</c:v>
                  </c:pt>
                  <c:pt idx="2">
                    <c:v>China</c:v>
                  </c:pt>
                  <c:pt idx="4">
                    <c:v>Eastern Europe (7)</c:v>
                  </c:pt>
                  <c:pt idx="6">
                    <c:v>G7 (7)</c:v>
                  </c:pt>
                  <c:pt idx="8">
                    <c:v>India</c:v>
                  </c:pt>
                  <c:pt idx="10">
                    <c:v>LAC7 (7)</c:v>
                  </c:pt>
                  <c:pt idx="12">
                    <c:v>Oth. Adv. Economies (7)</c:v>
                  </c:pt>
                  <c:pt idx="14">
                    <c:v>Brazil</c:v>
                  </c:pt>
                </c:lvl>
              </c:multiLvlStrCache>
            </c:multiLvlStrRef>
          </c:cat>
          <c:val>
            <c:numRef>
              <c:f>'S90'!$N$6:$N$21</c:f>
              <c:numCache>
                <c:formatCode>0.0%</c:formatCode>
                <c:ptCount val="16"/>
                <c:pt idx="0">
                  <c:v>2.0912759999999978E-2</c:v>
                </c:pt>
                <c:pt idx="1">
                  <c:v>9.4627700000000248E-3</c:v>
                </c:pt>
                <c:pt idx="2">
                  <c:v>3.0483600000000125E-3</c:v>
                </c:pt>
                <c:pt idx="3">
                  <c:v>9.648100000000003E-4</c:v>
                </c:pt>
                <c:pt idx="4">
                  <c:v>3.2568800000000002E-3</c:v>
                </c:pt>
                <c:pt idx="5">
                  <c:v>7.0451200000000123E-3</c:v>
                </c:pt>
                <c:pt idx="6">
                  <c:v>2.30064E-2</c:v>
                </c:pt>
                <c:pt idx="7">
                  <c:v>5.6509319999999946E-2</c:v>
                </c:pt>
                <c:pt idx="8">
                  <c:v>2.4087900000000118E-3</c:v>
                </c:pt>
                <c:pt idx="9">
                  <c:v>3.3433000000000143E-3</c:v>
                </c:pt>
                <c:pt idx="10">
                  <c:v>1.2020800000000003E-2</c:v>
                </c:pt>
                <c:pt idx="11">
                  <c:v>3.7912400000000052E-3</c:v>
                </c:pt>
                <c:pt idx="12">
                  <c:v>3.275792000000001E-2</c:v>
                </c:pt>
                <c:pt idx="13">
                  <c:v>6.2784880000000112E-2</c:v>
                </c:pt>
                <c:pt idx="14">
                  <c:v>1.3426393333333345E-2</c:v>
                </c:pt>
                <c:pt idx="15">
                  <c:v>9.3600533333333766E-3</c:v>
                </c:pt>
              </c:numCache>
            </c:numRef>
          </c:val>
        </c:ser>
        <c:ser>
          <c:idx val="1"/>
          <c:order val="1"/>
          <c:tx>
            <c:strRef>
              <c:f>'S90'!$O$5</c:f>
              <c:strCache>
                <c:ptCount val="1"/>
                <c:pt idx="0">
                  <c:v>Public</c:v>
                </c:pt>
              </c:strCache>
            </c:strRef>
          </c:tx>
          <c:dLbls>
            <c:showVal val="1"/>
          </c:dLbls>
          <c:cat>
            <c:multiLvlStrRef>
              <c:f>'S90'!$L$6:$M$21</c:f>
              <c:multiLvlStrCache>
                <c:ptCount val="16"/>
                <c:lvl>
                  <c:pt idx="0">
                    <c:v>1991-9</c:v>
                  </c:pt>
                  <c:pt idx="1">
                    <c:v>2000-8</c:v>
                  </c:pt>
                  <c:pt idx="2">
                    <c:v>1991-9</c:v>
                  </c:pt>
                  <c:pt idx="3">
                    <c:v>2000-8</c:v>
                  </c:pt>
                  <c:pt idx="4">
                    <c:v>1991-9</c:v>
                  </c:pt>
                  <c:pt idx="5">
                    <c:v>2000-8</c:v>
                  </c:pt>
                  <c:pt idx="6">
                    <c:v>1991-9</c:v>
                  </c:pt>
                  <c:pt idx="7">
                    <c:v>2000-8</c:v>
                  </c:pt>
                  <c:pt idx="8">
                    <c:v>1991-9</c:v>
                  </c:pt>
                  <c:pt idx="9">
                    <c:v>2000-8</c:v>
                  </c:pt>
                  <c:pt idx="10">
                    <c:v>1991-9</c:v>
                  </c:pt>
                  <c:pt idx="11">
                    <c:v>2000-8</c:v>
                  </c:pt>
                  <c:pt idx="12">
                    <c:v>1991-9</c:v>
                  </c:pt>
                  <c:pt idx="13">
                    <c:v>2000-8</c:v>
                  </c:pt>
                  <c:pt idx="14">
                    <c:v>1991-9</c:v>
                  </c:pt>
                  <c:pt idx="15">
                    <c:v>2000-8</c:v>
                  </c:pt>
                </c:lvl>
                <c:lvl>
                  <c:pt idx="0">
                    <c:v>Asia (5)</c:v>
                  </c:pt>
                  <c:pt idx="2">
                    <c:v>China</c:v>
                  </c:pt>
                  <c:pt idx="4">
                    <c:v>Eastern Europe (7)</c:v>
                  </c:pt>
                  <c:pt idx="6">
                    <c:v>G7 (7)</c:v>
                  </c:pt>
                  <c:pt idx="8">
                    <c:v>India</c:v>
                  </c:pt>
                  <c:pt idx="10">
                    <c:v>LAC7 (7)</c:v>
                  </c:pt>
                  <c:pt idx="12">
                    <c:v>Oth. Adv. Economies (7)</c:v>
                  </c:pt>
                  <c:pt idx="14">
                    <c:v>Brazil</c:v>
                  </c:pt>
                </c:lvl>
              </c:multiLvlStrCache>
            </c:multiLvlStrRef>
          </c:cat>
          <c:val>
            <c:numRef>
              <c:f>'S90'!$O$6:$O$21</c:f>
              <c:numCache>
                <c:formatCode>0.0%</c:formatCode>
                <c:ptCount val="16"/>
                <c:pt idx="0">
                  <c:v>1.0598609999999998E-2</c:v>
                </c:pt>
                <c:pt idx="1">
                  <c:v>1.3416320000000001E-2</c:v>
                </c:pt>
                <c:pt idx="2">
                  <c:v>9.5142000000000024E-4</c:v>
                </c:pt>
                <c:pt idx="3">
                  <c:v>3.2350000000000092E-4</c:v>
                </c:pt>
                <c:pt idx="4">
                  <c:v>1.5394649999999998E-2</c:v>
                </c:pt>
                <c:pt idx="5">
                  <c:v>1.5964969999999998E-2</c:v>
                </c:pt>
                <c:pt idx="6">
                  <c:v>8.7015300000000007E-3</c:v>
                </c:pt>
                <c:pt idx="7">
                  <c:v>1.1208730000000005E-2</c:v>
                </c:pt>
                <c:pt idx="8">
                  <c:v>0</c:v>
                </c:pt>
                <c:pt idx="9">
                  <c:v>0</c:v>
                </c:pt>
                <c:pt idx="10">
                  <c:v>9.53442E-3</c:v>
                </c:pt>
                <c:pt idx="11">
                  <c:v>1.3881760000000045E-2</c:v>
                </c:pt>
                <c:pt idx="12">
                  <c:v>3.3477170000000125E-2</c:v>
                </c:pt>
                <c:pt idx="13">
                  <c:v>1.4085130000000001E-2</c:v>
                </c:pt>
                <c:pt idx="14">
                  <c:v>3.0110577777777894E-3</c:v>
                </c:pt>
                <c:pt idx="15">
                  <c:v>6.5330877777777813E-3</c:v>
                </c:pt>
              </c:numCache>
            </c:numRef>
          </c:val>
        </c:ser>
        <c:gapWidth val="97"/>
        <c:overlap val="100"/>
        <c:axId val="65080704"/>
        <c:axId val="65111168"/>
      </c:barChart>
      <c:catAx>
        <c:axId val="65080704"/>
        <c:scaling>
          <c:orientation val="minMax"/>
        </c:scaling>
        <c:axPos val="b"/>
        <c:tickLblPos val="nextTo"/>
        <c:txPr>
          <a:bodyPr rot="-5400000" vert="horz"/>
          <a:lstStyle/>
          <a:p>
            <a:pPr>
              <a:defRPr/>
            </a:pPr>
            <a:endParaRPr lang="en-US"/>
          </a:p>
        </c:txPr>
        <c:crossAx val="65111168"/>
        <c:crosses val="autoZero"/>
        <c:auto val="1"/>
        <c:lblAlgn val="ctr"/>
        <c:lblOffset val="100"/>
      </c:catAx>
      <c:valAx>
        <c:axId val="65111168"/>
        <c:scaling>
          <c:orientation val="minMax"/>
          <c:min val="0"/>
        </c:scaling>
        <c:axPos val="l"/>
        <c:majorGridlines/>
        <c:title>
          <c:tx>
            <c:rich>
              <a:bodyPr rot="-5400000" vert="horz"/>
              <a:lstStyle/>
              <a:p>
                <a:pPr>
                  <a:defRPr/>
                </a:pPr>
                <a:r>
                  <a:rPr lang="es-AR"/>
                  <a:t>% of GDP</a:t>
                </a:r>
              </a:p>
            </c:rich>
          </c:tx>
          <c:layout>
            <c:manualLayout>
              <c:xMode val="edge"/>
              <c:yMode val="edge"/>
              <c:x val="1.3777965254343209E-2"/>
              <c:y val="0.35167629046369231"/>
            </c:manualLayout>
          </c:layout>
        </c:title>
        <c:numFmt formatCode="0%" sourceLinked="0"/>
        <c:tickLblPos val="nextTo"/>
        <c:crossAx val="65080704"/>
        <c:crosses val="autoZero"/>
        <c:crossBetween val="between"/>
      </c:valAx>
    </c:plotArea>
    <c:legend>
      <c:legendPos val="t"/>
      <c:layout/>
    </c:legend>
    <c:plotVisOnly val="1"/>
  </c:chart>
  <c:spPr>
    <a:ln>
      <a:noFill/>
    </a:ln>
  </c:spPr>
  <c:txPr>
    <a:bodyPr/>
    <a:lstStyle/>
    <a:p>
      <a:pPr>
        <a:defRPr>
          <a:latin typeface="Calibri" pitchFamily="34" charset="0"/>
        </a:defRPr>
      </a:pPr>
      <a:endParaRPr lang="en-US"/>
    </a:p>
  </c:txPr>
  <c:externalData r:id="rId2"/>
  <c:userShapes r:id="rId3"/>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05779527559055"/>
          <c:y val="0.10021544181977253"/>
          <c:w val="0.85252314960629916"/>
          <c:h val="0.75023140857393966"/>
        </c:manualLayout>
      </c:layout>
      <c:barChart>
        <c:barDir val="col"/>
        <c:grouping val="clustered"/>
        <c:ser>
          <c:idx val="0"/>
          <c:order val="0"/>
          <c:tx>
            <c:strRef>
              <c:f>'S106'!$M$7</c:f>
              <c:strCache>
                <c:ptCount val="1"/>
                <c:pt idx="0">
                  <c:v>1991-1999</c:v>
                </c:pt>
              </c:strCache>
            </c:strRef>
          </c:tx>
          <c:dLbls>
            <c:showVal val="1"/>
          </c:dLbls>
          <c:cat>
            <c:strRef>
              <c:f>'S106'!$L$8:$L$15</c:f>
              <c:strCache>
                <c:ptCount val="8"/>
                <c:pt idx="0">
                  <c:v>Asia (5)</c:v>
                </c:pt>
                <c:pt idx="1">
                  <c:v>China</c:v>
                </c:pt>
                <c:pt idx="2">
                  <c:v>Eastern
 Europe (2)</c:v>
                </c:pt>
                <c:pt idx="3">
                  <c:v>G7 (7)</c:v>
                </c:pt>
                <c:pt idx="4">
                  <c:v>India</c:v>
                </c:pt>
                <c:pt idx="5">
                  <c:v>LAC7 (6)</c:v>
                </c:pt>
                <c:pt idx="6">
                  <c:v>Oth. Adv. Economies (5)</c:v>
                </c:pt>
                <c:pt idx="7">
                  <c:v>Brazil</c:v>
                </c:pt>
              </c:strCache>
            </c:strRef>
          </c:cat>
          <c:val>
            <c:numRef>
              <c:f>'S106'!$M$8:$M$15</c:f>
              <c:numCache>
                <c:formatCode>0%</c:formatCode>
                <c:ptCount val="8"/>
                <c:pt idx="0">
                  <c:v>0.45102103000000004</c:v>
                </c:pt>
                <c:pt idx="1">
                  <c:v>0.28477585</c:v>
                </c:pt>
                <c:pt idx="2">
                  <c:v>0.45854051000000001</c:v>
                </c:pt>
                <c:pt idx="3">
                  <c:v>0.22765505</c:v>
                </c:pt>
                <c:pt idx="4">
                  <c:v>0.55165352000000001</c:v>
                </c:pt>
                <c:pt idx="5">
                  <c:v>0.36289267000000075</c:v>
                </c:pt>
                <c:pt idx="6">
                  <c:v>0.32374995000000001</c:v>
                </c:pt>
                <c:pt idx="7">
                  <c:v>0.26198265500000051</c:v>
                </c:pt>
              </c:numCache>
            </c:numRef>
          </c:val>
        </c:ser>
        <c:ser>
          <c:idx val="1"/>
          <c:order val="1"/>
          <c:tx>
            <c:strRef>
              <c:f>'S106'!$N$7</c:f>
              <c:strCache>
                <c:ptCount val="1"/>
                <c:pt idx="0">
                  <c:v>2000-2008</c:v>
                </c:pt>
              </c:strCache>
            </c:strRef>
          </c:tx>
          <c:dLbls>
            <c:showVal val="1"/>
          </c:dLbls>
          <c:cat>
            <c:strRef>
              <c:f>'S106'!$L$8:$L$15</c:f>
              <c:strCache>
                <c:ptCount val="8"/>
                <c:pt idx="0">
                  <c:v>Asia (5)</c:v>
                </c:pt>
                <c:pt idx="1">
                  <c:v>China</c:v>
                </c:pt>
                <c:pt idx="2">
                  <c:v>Eastern
 Europe (2)</c:v>
                </c:pt>
                <c:pt idx="3">
                  <c:v>G7 (7)</c:v>
                </c:pt>
                <c:pt idx="4">
                  <c:v>India</c:v>
                </c:pt>
                <c:pt idx="5">
                  <c:v>LAC7 (6)</c:v>
                </c:pt>
                <c:pt idx="6">
                  <c:v>Oth. Adv. Economies (5)</c:v>
                </c:pt>
                <c:pt idx="7">
                  <c:v>Brazil</c:v>
                </c:pt>
              </c:strCache>
            </c:strRef>
          </c:cat>
          <c:val>
            <c:numRef>
              <c:f>'S106'!$N$8:$N$15</c:f>
              <c:numCache>
                <c:formatCode>0%</c:formatCode>
                <c:ptCount val="8"/>
                <c:pt idx="0">
                  <c:v>0.45720358</c:v>
                </c:pt>
                <c:pt idx="1">
                  <c:v>7.8323589999999998E-2</c:v>
                </c:pt>
                <c:pt idx="2">
                  <c:v>0.53162584000000113</c:v>
                </c:pt>
                <c:pt idx="3">
                  <c:v>0.43488899000000125</c:v>
                </c:pt>
                <c:pt idx="4">
                  <c:v>0.60573485000000138</c:v>
                </c:pt>
                <c:pt idx="5">
                  <c:v>0.36034331000000008</c:v>
                </c:pt>
                <c:pt idx="6">
                  <c:v>0.50372417999999997</c:v>
                </c:pt>
                <c:pt idx="7">
                  <c:v>0.32231186222222341</c:v>
                </c:pt>
              </c:numCache>
            </c:numRef>
          </c:val>
        </c:ser>
        <c:gapWidth val="142"/>
        <c:overlap val="-38"/>
        <c:axId val="65946368"/>
        <c:axId val="65947904"/>
      </c:barChart>
      <c:catAx>
        <c:axId val="65946368"/>
        <c:scaling>
          <c:orientation val="minMax"/>
        </c:scaling>
        <c:axPos val="b"/>
        <c:numFmt formatCode="General" sourceLinked="1"/>
        <c:tickLblPos val="nextTo"/>
        <c:crossAx val="65947904"/>
        <c:crosses val="autoZero"/>
        <c:auto val="1"/>
        <c:lblAlgn val="ctr"/>
        <c:lblOffset val="100"/>
      </c:catAx>
      <c:valAx>
        <c:axId val="65947904"/>
        <c:scaling>
          <c:orientation val="minMax"/>
        </c:scaling>
        <c:axPos val="l"/>
        <c:majorGridlines/>
        <c:title>
          <c:tx>
            <c:rich>
              <a:bodyPr rot="-5400000" vert="horz"/>
              <a:lstStyle/>
              <a:p>
                <a:pPr>
                  <a:defRPr/>
                </a:pPr>
                <a:r>
                  <a:rPr lang="en-US"/>
                  <a:t>% of Total Private Bonds</a:t>
                </a:r>
              </a:p>
            </c:rich>
          </c:tx>
          <c:layout>
            <c:manualLayout>
              <c:xMode val="edge"/>
              <c:yMode val="edge"/>
              <c:x val="8.457796607527393E-3"/>
              <c:y val="0.34778937007874489"/>
            </c:manualLayout>
          </c:layout>
        </c:title>
        <c:numFmt formatCode="0%" sourceLinked="1"/>
        <c:tickLblPos val="nextTo"/>
        <c:crossAx val="65946368"/>
        <c:crosses val="autoZero"/>
        <c:crossBetween val="between"/>
      </c:valAx>
    </c:plotArea>
    <c:legend>
      <c:legendPos val="t"/>
      <c:layout/>
    </c:legend>
    <c:plotVisOnly val="1"/>
  </c:chart>
  <c:spPr>
    <a:ln>
      <a:noFill/>
    </a:ln>
  </c:spPr>
  <c:externalData r:id="rId2"/>
  <c:userShapes r:id="rId3"/>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597227819987"/>
          <c:y val="0.10331350642089678"/>
          <c:w val="0.85684502863999534"/>
          <c:h val="0.74843830183185756"/>
        </c:manualLayout>
      </c:layout>
      <c:barChart>
        <c:barDir val="col"/>
        <c:grouping val="clustered"/>
        <c:ser>
          <c:idx val="0"/>
          <c:order val="0"/>
          <c:tx>
            <c:strRef>
              <c:f>'S98'!$N$6</c:f>
              <c:strCache>
                <c:ptCount val="1"/>
                <c:pt idx="0">
                  <c:v>1991-1999</c:v>
                </c:pt>
              </c:strCache>
            </c:strRef>
          </c:tx>
          <c:dLbls>
            <c:showVal val="1"/>
          </c:dLbls>
          <c:cat>
            <c:strRef>
              <c:f>'S98'!$M$7:$M$14</c:f>
              <c:strCache>
                <c:ptCount val="8"/>
                <c:pt idx="0">
                  <c:v>Asia (5)</c:v>
                </c:pt>
                <c:pt idx="1">
                  <c:v>China</c:v>
                </c:pt>
                <c:pt idx="2">
                  <c:v>Eastern
 Europe (7)</c:v>
                </c:pt>
                <c:pt idx="3">
                  <c:v>G7 (7)</c:v>
                </c:pt>
                <c:pt idx="4">
                  <c:v>India</c:v>
                </c:pt>
                <c:pt idx="5">
                  <c:v>LAC7 (7)</c:v>
                </c:pt>
                <c:pt idx="6">
                  <c:v>Oth. Adv. Economies (7)</c:v>
                </c:pt>
                <c:pt idx="7">
                  <c:v>Brazil</c:v>
                </c:pt>
              </c:strCache>
            </c:strRef>
          </c:cat>
          <c:val>
            <c:numRef>
              <c:f>'S98'!$N$7:$N$14</c:f>
              <c:numCache>
                <c:formatCode>0</c:formatCode>
                <c:ptCount val="8"/>
                <c:pt idx="0">
                  <c:v>19.563890000000001</c:v>
                </c:pt>
                <c:pt idx="1">
                  <c:v>13.11111</c:v>
                </c:pt>
                <c:pt idx="2">
                  <c:v>1.598743</c:v>
                </c:pt>
                <c:pt idx="3">
                  <c:v>91.095240000000004</c:v>
                </c:pt>
                <c:pt idx="4">
                  <c:v>5.8888889999999945</c:v>
                </c:pt>
                <c:pt idx="5">
                  <c:v>15.52834</c:v>
                </c:pt>
                <c:pt idx="6">
                  <c:v>15.23016</c:v>
                </c:pt>
                <c:pt idx="7" formatCode="_(* #,##0_);_(* \(#,##0\);_(* &quot;-&quot;??_);_(@_)">
                  <c:v>46.222222222222349</c:v>
                </c:pt>
              </c:numCache>
            </c:numRef>
          </c:val>
        </c:ser>
        <c:ser>
          <c:idx val="1"/>
          <c:order val="1"/>
          <c:tx>
            <c:strRef>
              <c:f>'S98'!$O$6</c:f>
              <c:strCache>
                <c:ptCount val="1"/>
                <c:pt idx="0">
                  <c:v>2000-2008</c:v>
                </c:pt>
              </c:strCache>
            </c:strRef>
          </c:tx>
          <c:dLbls>
            <c:showVal val="1"/>
          </c:dLbls>
          <c:cat>
            <c:strRef>
              <c:f>'S98'!$M$7:$M$14</c:f>
              <c:strCache>
                <c:ptCount val="8"/>
                <c:pt idx="0">
                  <c:v>Asia (5)</c:v>
                </c:pt>
                <c:pt idx="1">
                  <c:v>China</c:v>
                </c:pt>
                <c:pt idx="2">
                  <c:v>Eastern
 Europe (7)</c:v>
                </c:pt>
                <c:pt idx="3">
                  <c:v>G7 (7)</c:v>
                </c:pt>
                <c:pt idx="4">
                  <c:v>India</c:v>
                </c:pt>
                <c:pt idx="5">
                  <c:v>LAC7 (7)</c:v>
                </c:pt>
                <c:pt idx="6">
                  <c:v>Oth. Adv. Economies (7)</c:v>
                </c:pt>
                <c:pt idx="7">
                  <c:v>Brazil</c:v>
                </c:pt>
              </c:strCache>
            </c:strRef>
          </c:cat>
          <c:val>
            <c:numRef>
              <c:f>'S98'!$O$7:$O$14</c:f>
              <c:numCache>
                <c:formatCode>0</c:formatCode>
                <c:ptCount val="8"/>
                <c:pt idx="0">
                  <c:v>9.5500000000000007</c:v>
                </c:pt>
                <c:pt idx="1">
                  <c:v>9.3750000000000266</c:v>
                </c:pt>
                <c:pt idx="2">
                  <c:v>4.5790819999999997</c:v>
                </c:pt>
                <c:pt idx="3">
                  <c:v>113.0714</c:v>
                </c:pt>
                <c:pt idx="4">
                  <c:v>23.625</c:v>
                </c:pt>
                <c:pt idx="5">
                  <c:v>5.75</c:v>
                </c:pt>
                <c:pt idx="6">
                  <c:v>24.464289999999917</c:v>
                </c:pt>
                <c:pt idx="7" formatCode="_(* #,##0_);_(* \(#,##0\);_(* &quot;-&quot;??_);_(@_)">
                  <c:v>24</c:v>
                </c:pt>
              </c:numCache>
            </c:numRef>
          </c:val>
        </c:ser>
        <c:gapWidth val="88"/>
        <c:overlap val="-34"/>
        <c:axId val="66078592"/>
        <c:axId val="66080128"/>
      </c:barChart>
      <c:catAx>
        <c:axId val="66078592"/>
        <c:scaling>
          <c:orientation val="minMax"/>
        </c:scaling>
        <c:axPos val="b"/>
        <c:numFmt formatCode="General" sourceLinked="1"/>
        <c:tickLblPos val="nextTo"/>
        <c:crossAx val="66080128"/>
        <c:crosses val="autoZero"/>
        <c:auto val="1"/>
        <c:lblAlgn val="ctr"/>
        <c:lblOffset val="100"/>
      </c:catAx>
      <c:valAx>
        <c:axId val="66080128"/>
        <c:scaling>
          <c:orientation val="minMax"/>
        </c:scaling>
        <c:axPos val="l"/>
        <c:majorGridlines/>
        <c:title>
          <c:tx>
            <c:rich>
              <a:bodyPr rot="-5400000" vert="horz"/>
              <a:lstStyle/>
              <a:p>
                <a:pPr>
                  <a:defRPr/>
                </a:pPr>
                <a:r>
                  <a:rPr lang="en-US"/>
                  <a:t>Number of Firms</a:t>
                </a:r>
              </a:p>
            </c:rich>
          </c:tx>
          <c:layout>
            <c:manualLayout>
              <c:xMode val="edge"/>
              <c:yMode val="edge"/>
              <c:x val="7.9365079365079413E-3"/>
              <c:y val="0.36469685039370081"/>
            </c:manualLayout>
          </c:layout>
        </c:title>
        <c:numFmt formatCode="0" sourceLinked="0"/>
        <c:tickLblPos val="nextTo"/>
        <c:crossAx val="66078592"/>
        <c:crosses val="autoZero"/>
        <c:crossBetween val="between"/>
      </c:valAx>
    </c:plotArea>
    <c:legend>
      <c:legendPos val="t"/>
      <c:layout>
        <c:manualLayout>
          <c:xMode val="edge"/>
          <c:yMode val="edge"/>
          <c:x val="0.37225629577952335"/>
          <c:y val="8.3333333333333367E-3"/>
          <c:w val="0.25548725117032944"/>
          <c:h val="4.7122703412073502E-2"/>
        </c:manualLayout>
      </c:layout>
    </c:legend>
    <c:plotVisOnly val="1"/>
  </c:chart>
  <c:spPr>
    <a:ln>
      <a:noFill/>
    </a:ln>
  </c:spPr>
  <c:txPr>
    <a:bodyPr/>
    <a:lstStyle/>
    <a:p>
      <a:pPr>
        <a:defRPr>
          <a:latin typeface="Calibri" pitchFamily="34" charset="0"/>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3814499442141"/>
          <c:y val="7.7519008439934381E-2"/>
          <c:w val="0.85404800546076864"/>
          <c:h val="0.70311466851578963"/>
        </c:manualLayout>
      </c:layout>
      <c:barChart>
        <c:barDir val="col"/>
        <c:grouping val="stacked"/>
        <c:ser>
          <c:idx val="0"/>
          <c:order val="0"/>
          <c:tx>
            <c:strRef>
              <c:f>'Fig 44.b'!$AC$49:$AD$49</c:f>
              <c:strCache>
                <c:ptCount val="1"/>
                <c:pt idx="0">
                  <c:v>(1)</c:v>
                </c:pt>
              </c:strCache>
            </c:strRef>
          </c:tx>
          <c:dLbls>
            <c:dLbl>
              <c:idx val="0"/>
              <c:layout/>
              <c:tx>
                <c:rich>
                  <a:bodyPr/>
                  <a:lstStyle/>
                  <a:p>
                    <a:r>
                      <a:rPr lang="en-US"/>
                      <a:t>Banks
45%</a:t>
                    </a:r>
                  </a:p>
                </c:rich>
              </c:tx>
              <c:dLblPos val="ctr"/>
              <c:showSerName val="1"/>
            </c:dLbl>
            <c:dLbl>
              <c:idx val="1"/>
              <c:layout/>
              <c:tx>
                <c:rich>
                  <a:bodyPr/>
                  <a:lstStyle/>
                  <a:p>
                    <a:r>
                      <a:rPr lang="en-US"/>
                      <a:t>Govt
35%</a:t>
                    </a:r>
                  </a:p>
                </c:rich>
              </c:tx>
              <c:dLblPos val="ctr"/>
              <c:showSerName val="1"/>
            </c:dLbl>
            <c:dLbl>
              <c:idx val="2"/>
              <c:layout/>
              <c:tx>
                <c:rich>
                  <a:bodyPr/>
                  <a:lstStyle/>
                  <a:p>
                    <a:r>
                      <a:rPr lang="en-US"/>
                      <a:t>PF
14%</a:t>
                    </a:r>
                  </a:p>
                </c:rich>
              </c:tx>
              <c:dLblPos val="ctr"/>
              <c:showSerName val="1"/>
            </c:dLbl>
            <c:dLbl>
              <c:idx val="3"/>
              <c:tx>
                <c:rich>
                  <a:bodyPr/>
                  <a:lstStyle/>
                  <a:p>
                    <a:r>
                      <a:rPr lang="en-US"/>
                      <a:t>
0%</a:t>
                    </a:r>
                  </a:p>
                </c:rich>
              </c:tx>
              <c:dLblPos val="ctr"/>
              <c:showSerName val="1"/>
            </c:dLbl>
            <c:dLbl>
              <c:idx val="4"/>
              <c:layout/>
              <c:tx>
                <c:rich>
                  <a:bodyPr/>
                  <a:lstStyle/>
                  <a:p>
                    <a:r>
                      <a:rPr lang="en-US"/>
                      <a:t>Banks
41%</a:t>
                    </a:r>
                  </a:p>
                </c:rich>
              </c:tx>
              <c:dLblPos val="ctr"/>
              <c:showSerName val="1"/>
            </c:dLbl>
            <c:dLbl>
              <c:idx val="5"/>
              <c:layout/>
              <c:tx>
                <c:rich>
                  <a:bodyPr/>
                  <a:lstStyle/>
                  <a:p>
                    <a:r>
                      <a:rPr lang="en-US"/>
                      <a:t>Govt
36%</a:t>
                    </a:r>
                  </a:p>
                </c:rich>
              </c:tx>
              <c:dLblPos val="ctr"/>
              <c:showSerName val="1"/>
            </c:dLbl>
            <c:dLbl>
              <c:idx val="6"/>
              <c:layout/>
              <c:tx>
                <c:rich>
                  <a:bodyPr/>
                  <a:lstStyle/>
                  <a:p>
                    <a:r>
                      <a:rPr lang="en-US"/>
                      <a:t>PF
19%</a:t>
                    </a:r>
                  </a:p>
                </c:rich>
              </c:tx>
              <c:dLblPos val="ctr"/>
              <c:showSerName val="1"/>
            </c:dLbl>
            <c:dLblPos val="ctr"/>
            <c:showSerName val="1"/>
          </c:dLbls>
          <c:cat>
            <c:multiLvlStrRef>
              <c:f>'Fig 44.b'!$AE$4:$AK$5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44.b'!$AE$49:$AK$49</c:f>
              <c:numCache>
                <c:formatCode>0%</c:formatCode>
                <c:ptCount val="7"/>
                <c:pt idx="0">
                  <c:v>0.45386891071428948</c:v>
                </c:pt>
                <c:pt idx="1">
                  <c:v>0.35081234761905294</c:v>
                </c:pt>
                <c:pt idx="2">
                  <c:v>0.14498518928571441</c:v>
                </c:pt>
                <c:pt idx="4">
                  <c:v>0.41068694285714602</c:v>
                </c:pt>
                <c:pt idx="5">
                  <c:v>0.36592790178571893</c:v>
                </c:pt>
                <c:pt idx="6">
                  <c:v>0.19525914642857176</c:v>
                </c:pt>
              </c:numCache>
            </c:numRef>
          </c:val>
        </c:ser>
        <c:ser>
          <c:idx val="1"/>
          <c:order val="1"/>
          <c:tx>
            <c:strRef>
              <c:f>'Fig 44.b'!$AC$50:$AD$50</c:f>
              <c:strCache>
                <c:ptCount val="1"/>
                <c:pt idx="0">
                  <c:v>(2)</c:v>
                </c:pt>
              </c:strCache>
            </c:strRef>
          </c:tx>
          <c:dLbls>
            <c:dLbl>
              <c:idx val="0"/>
              <c:layout/>
              <c:tx>
                <c:rich>
                  <a:bodyPr/>
                  <a:lstStyle/>
                  <a:p>
                    <a:r>
                      <a:rPr lang="en-US"/>
                      <a:t>Bonds
31%</a:t>
                    </a:r>
                  </a:p>
                </c:rich>
              </c:tx>
              <c:dLblPos val="ctr"/>
              <c:showSerName val="1"/>
            </c:dLbl>
            <c:dLbl>
              <c:idx val="1"/>
              <c:layout/>
              <c:tx>
                <c:rich>
                  <a:bodyPr/>
                  <a:lstStyle/>
                  <a:p>
                    <a:r>
                      <a:rPr lang="en-US"/>
                      <a:t>Corp.
65%</a:t>
                    </a:r>
                  </a:p>
                </c:rich>
              </c:tx>
              <c:dLblPos val="ctr"/>
              <c:showSerName val="1"/>
            </c:dLbl>
            <c:dLbl>
              <c:idx val="2"/>
              <c:layout/>
              <c:tx>
                <c:rich>
                  <a:bodyPr/>
                  <a:lstStyle/>
                  <a:p>
                    <a:r>
                      <a:rPr lang="en-US"/>
                      <a:t>MF</a:t>
                    </a:r>
                    <a:r>
                      <a:rPr lang="en-US" baseline="0"/>
                      <a:t> </a:t>
                    </a:r>
                    <a:r>
                      <a:rPr lang="en-US"/>
                      <a:t>7%</a:t>
                    </a:r>
                  </a:p>
                </c:rich>
              </c:tx>
              <c:dLblPos val="ctr"/>
              <c:showSerName val="1"/>
            </c:dLbl>
            <c:dLbl>
              <c:idx val="3"/>
              <c:tx>
                <c:rich>
                  <a:bodyPr/>
                  <a:lstStyle/>
                  <a:p>
                    <a:r>
                      <a:rPr lang="en-US"/>
                      <a:t>
0%</a:t>
                    </a:r>
                  </a:p>
                </c:rich>
              </c:tx>
              <c:dLblPos val="ctr"/>
              <c:showSerName val="1"/>
            </c:dLbl>
            <c:dLbl>
              <c:idx val="4"/>
              <c:layout/>
              <c:tx>
                <c:rich>
                  <a:bodyPr/>
                  <a:lstStyle/>
                  <a:p>
                    <a:r>
                      <a:rPr lang="en-US"/>
                      <a:t>Bonds
34%</a:t>
                    </a:r>
                  </a:p>
                </c:rich>
              </c:tx>
              <c:dLblPos val="ctr"/>
              <c:showSerName val="1"/>
            </c:dLbl>
            <c:dLbl>
              <c:idx val="5"/>
              <c:layout/>
              <c:tx>
                <c:rich>
                  <a:bodyPr/>
                  <a:lstStyle/>
                  <a:p>
                    <a:r>
                      <a:rPr lang="en-US"/>
                      <a:t>Corp.
77%</a:t>
                    </a:r>
                  </a:p>
                </c:rich>
              </c:tx>
              <c:dLblPos val="ctr"/>
              <c:showSerName val="1"/>
            </c:dLbl>
            <c:dLbl>
              <c:idx val="6"/>
              <c:layout/>
              <c:tx>
                <c:rich>
                  <a:bodyPr/>
                  <a:lstStyle/>
                  <a:p>
                    <a:r>
                      <a:rPr lang="en-US"/>
                      <a:t>MF 9%</a:t>
                    </a:r>
                  </a:p>
                </c:rich>
              </c:tx>
              <c:dLblPos val="ctr"/>
              <c:showSerName val="1"/>
            </c:dLbl>
            <c:dLblPos val="ctr"/>
            <c:showSerName val="1"/>
          </c:dLbls>
          <c:cat>
            <c:multiLvlStrRef>
              <c:f>'Fig 44.b'!$AE$4:$AK$5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44.b'!$AE$50:$AK$50</c:f>
              <c:numCache>
                <c:formatCode>0%</c:formatCode>
                <c:ptCount val="7"/>
                <c:pt idx="0">
                  <c:v>0.31160171666666681</c:v>
                </c:pt>
                <c:pt idx="1">
                  <c:v>0.65090609590291659</c:v>
                </c:pt>
                <c:pt idx="2">
                  <c:v>7.2492998611112067E-2</c:v>
                </c:pt>
                <c:pt idx="4">
                  <c:v>0.34358365000000085</c:v>
                </c:pt>
                <c:pt idx="5">
                  <c:v>0.77861818310821462</c:v>
                </c:pt>
                <c:pt idx="6">
                  <c:v>9.3319721428571409E-2</c:v>
                </c:pt>
              </c:numCache>
            </c:numRef>
          </c:val>
        </c:ser>
        <c:ser>
          <c:idx val="2"/>
          <c:order val="2"/>
          <c:tx>
            <c:strRef>
              <c:f>'Fig 44.b'!$AC$51:$AD$51</c:f>
              <c:strCache>
                <c:ptCount val="1"/>
                <c:pt idx="0">
                  <c:v>(3)</c:v>
                </c:pt>
              </c:strCache>
            </c:strRef>
          </c:tx>
          <c:dLbls>
            <c:dLbl>
              <c:idx val="0"/>
              <c:layout/>
              <c:tx>
                <c:rich>
                  <a:bodyPr/>
                  <a:lstStyle/>
                  <a:p>
                    <a:r>
                      <a:rPr lang="en-US"/>
                      <a:t>Equity
34%</a:t>
                    </a:r>
                  </a:p>
                </c:rich>
              </c:tx>
              <c:dLblPos val="ctr"/>
              <c:showSerName val="1"/>
            </c:dLbl>
            <c:dLbl>
              <c:idx val="1"/>
              <c:layout/>
              <c:tx>
                <c:rich>
                  <a:bodyPr/>
                  <a:lstStyle/>
                  <a:p>
                    <a:r>
                      <a:rPr lang="en-US"/>
                      <a:t>Househ.
10%</a:t>
                    </a:r>
                  </a:p>
                </c:rich>
              </c:tx>
              <c:dLblPos val="ctr"/>
              <c:showSerName val="1"/>
            </c:dLbl>
            <c:dLbl>
              <c:idx val="2"/>
              <c:layout>
                <c:manualLayout>
                  <c:x val="0"/>
                  <c:y val="-2.4760771780632483E-3"/>
                </c:manualLayout>
              </c:layout>
              <c:tx>
                <c:rich>
                  <a:bodyPr/>
                  <a:lstStyle/>
                  <a:p>
                    <a:r>
                      <a:rPr lang="en-US"/>
                      <a:t>IC</a:t>
                    </a:r>
                    <a:r>
                      <a:rPr lang="en-US" baseline="0"/>
                      <a:t> </a:t>
                    </a:r>
                    <a:r>
                      <a:rPr lang="en-US"/>
                      <a:t>4%</a:t>
                    </a:r>
                  </a:p>
                </c:rich>
              </c:tx>
              <c:dLblPos val="ctr"/>
              <c:showSerName val="1"/>
            </c:dLbl>
            <c:dLbl>
              <c:idx val="3"/>
              <c:tx>
                <c:rich>
                  <a:bodyPr/>
                  <a:lstStyle/>
                  <a:p>
                    <a:r>
                      <a:rPr lang="en-US"/>
                      <a:t>
0%</a:t>
                    </a:r>
                  </a:p>
                </c:rich>
              </c:tx>
              <c:dLblPos val="ctr"/>
              <c:showSerName val="1"/>
            </c:dLbl>
            <c:dLbl>
              <c:idx val="4"/>
              <c:layout/>
              <c:tx>
                <c:rich>
                  <a:bodyPr/>
                  <a:lstStyle/>
                  <a:p>
                    <a:r>
                      <a:rPr lang="en-US"/>
                      <a:t>Equity
49%</a:t>
                    </a:r>
                  </a:p>
                </c:rich>
              </c:tx>
              <c:dLblPos val="ctr"/>
              <c:showSerName val="1"/>
            </c:dLbl>
            <c:dLbl>
              <c:idx val="5"/>
              <c:layout/>
              <c:tx>
                <c:rich>
                  <a:bodyPr/>
                  <a:lstStyle/>
                  <a:p>
                    <a:r>
                      <a:rPr lang="en-US"/>
                      <a:t>Househ.
10%</a:t>
                    </a:r>
                  </a:p>
                </c:rich>
              </c:tx>
              <c:dLblPos val="ctr"/>
              <c:showSerName val="1"/>
            </c:dLbl>
            <c:dLbl>
              <c:idx val="6"/>
              <c:layout/>
              <c:tx>
                <c:rich>
                  <a:bodyPr/>
                  <a:lstStyle/>
                  <a:p>
                    <a:r>
                      <a:rPr lang="en-US"/>
                      <a:t>IC 5%</a:t>
                    </a:r>
                  </a:p>
                </c:rich>
              </c:tx>
              <c:dLblPos val="ctr"/>
              <c:showSerName val="1"/>
            </c:dLbl>
            <c:dLblPos val="ctr"/>
            <c:showSerName val="1"/>
          </c:dLbls>
          <c:cat>
            <c:multiLvlStrRef>
              <c:f>'Fig 44.b'!$AE$4:$AK$5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44.b'!$AE$51:$AK$51</c:f>
              <c:numCache>
                <c:formatCode>0%</c:formatCode>
                <c:ptCount val="7"/>
                <c:pt idx="0">
                  <c:v>0.34457375714286226</c:v>
                </c:pt>
                <c:pt idx="1">
                  <c:v>9.6698002662326768E-2</c:v>
                </c:pt>
                <c:pt idx="2">
                  <c:v>4.9950416785714324E-2</c:v>
                </c:pt>
                <c:pt idx="4">
                  <c:v>0.4987223071428637</c:v>
                </c:pt>
                <c:pt idx="5">
                  <c:v>0.11187930719437324</c:v>
                </c:pt>
                <c:pt idx="6">
                  <c:v>5.7476093928572246E-2</c:v>
                </c:pt>
              </c:numCache>
            </c:numRef>
          </c:val>
        </c:ser>
        <c:ser>
          <c:idx val="3"/>
          <c:order val="3"/>
          <c:tx>
            <c:strRef>
              <c:f>'Fig 44.b'!$AC$52:$AD$52</c:f>
              <c:strCache>
                <c:ptCount val="1"/>
                <c:pt idx="0">
                  <c:v>(4)</c:v>
                </c:pt>
              </c:strCache>
            </c:strRef>
          </c:tx>
          <c:dLbls>
            <c:dLbl>
              <c:idx val="0"/>
              <c:tx>
                <c:rich>
                  <a:bodyPr/>
                  <a:lstStyle/>
                  <a:p>
                    <a:r>
                      <a:rPr lang="en-US"/>
                      <a:t>
0%</a:t>
                    </a:r>
                  </a:p>
                </c:rich>
              </c:tx>
              <c:dLblPos val="ctr"/>
              <c:showSerName val="1"/>
            </c:dLbl>
            <c:dLbl>
              <c:idx val="1"/>
              <c:tx>
                <c:rich>
                  <a:bodyPr/>
                  <a:lstStyle/>
                  <a:p>
                    <a:r>
                      <a:rPr lang="en-US"/>
                      <a:t>
0%</a:t>
                    </a:r>
                  </a:p>
                </c:rich>
              </c:tx>
              <c:dLblPos val="ctr"/>
              <c:showSerName val="1"/>
            </c:dLbl>
            <c:dLbl>
              <c:idx val="2"/>
              <c:layout/>
              <c:tx>
                <c:rich>
                  <a:bodyPr/>
                  <a:lstStyle/>
                  <a:p>
                    <a:r>
                      <a:rPr lang="en-US"/>
                      <a:t>Banks
45%</a:t>
                    </a:r>
                  </a:p>
                </c:rich>
              </c:tx>
              <c:dLblPos val="ctr"/>
              <c:showSerName val="1"/>
            </c:dLbl>
            <c:dLbl>
              <c:idx val="3"/>
              <c:tx>
                <c:rich>
                  <a:bodyPr/>
                  <a:lstStyle/>
                  <a:p>
                    <a:r>
                      <a:rPr lang="en-US"/>
                      <a:t>
0%</a:t>
                    </a:r>
                  </a:p>
                </c:rich>
              </c:tx>
              <c:dLblPos val="ctr"/>
              <c:showSerName val="1"/>
            </c:dLbl>
            <c:dLbl>
              <c:idx val="4"/>
              <c:tx>
                <c:rich>
                  <a:bodyPr/>
                  <a:lstStyle/>
                  <a:p>
                    <a:r>
                      <a:rPr lang="en-US"/>
                      <a:t>
0%</a:t>
                    </a:r>
                  </a:p>
                </c:rich>
              </c:tx>
              <c:dLblPos val="ctr"/>
              <c:showSerName val="1"/>
            </c:dLbl>
            <c:dLbl>
              <c:idx val="5"/>
              <c:tx>
                <c:rich>
                  <a:bodyPr/>
                  <a:lstStyle/>
                  <a:p>
                    <a:r>
                      <a:rPr lang="en-US"/>
                      <a:t>
0%</a:t>
                    </a:r>
                  </a:p>
                </c:rich>
              </c:tx>
              <c:dLblPos val="ctr"/>
              <c:showSerName val="1"/>
            </c:dLbl>
            <c:dLbl>
              <c:idx val="6"/>
              <c:layout/>
              <c:tx>
                <c:rich>
                  <a:bodyPr/>
                  <a:lstStyle/>
                  <a:p>
                    <a:r>
                      <a:rPr lang="en-US"/>
                      <a:t>Banks
41%</a:t>
                    </a:r>
                  </a:p>
                </c:rich>
              </c:tx>
              <c:dLblPos val="ctr"/>
              <c:showSerName val="1"/>
            </c:dLbl>
            <c:dLblPos val="ctr"/>
            <c:showSerName val="1"/>
          </c:dLbls>
          <c:cat>
            <c:multiLvlStrRef>
              <c:f>'Fig 44.b'!$AE$4:$AK$5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44.b'!$AE$52:$AK$52</c:f>
              <c:numCache>
                <c:formatCode>General</c:formatCode>
                <c:ptCount val="7"/>
                <c:pt idx="2" formatCode="0%">
                  <c:v>0.45386891071428948</c:v>
                </c:pt>
                <c:pt idx="6" formatCode="0%">
                  <c:v>0.41068694285714602</c:v>
                </c:pt>
              </c:numCache>
            </c:numRef>
          </c:val>
        </c:ser>
        <c:ser>
          <c:idx val="4"/>
          <c:order val="4"/>
          <c:tx>
            <c:strRef>
              <c:f>'Fig 44.b'!$AC$53:$AD$53</c:f>
              <c:strCache>
                <c:ptCount val="1"/>
                <c:pt idx="0">
                  <c:v>(5)</c:v>
                </c:pt>
              </c:strCache>
            </c:strRef>
          </c:tx>
          <c:dLbls>
            <c:dLbl>
              <c:idx val="0"/>
              <c:tx>
                <c:rich>
                  <a:bodyPr/>
                  <a:lstStyle/>
                  <a:p>
                    <a:r>
                      <a:rPr lang="en-US"/>
                      <a:t>
0%</a:t>
                    </a:r>
                  </a:p>
                </c:rich>
              </c:tx>
              <c:dLblPos val="ctr"/>
              <c:showSerName val="1"/>
            </c:dLbl>
            <c:dLbl>
              <c:idx val="1"/>
              <c:tx>
                <c:rich>
                  <a:bodyPr/>
                  <a:lstStyle/>
                  <a:p>
                    <a:r>
                      <a:rPr lang="en-US"/>
                      <a:t>
0%</a:t>
                    </a:r>
                  </a:p>
                </c:rich>
              </c:tx>
              <c:dLblPos val="ctr"/>
              <c:showSerName val="1"/>
            </c:dLbl>
            <c:dLbl>
              <c:idx val="2"/>
              <c:layout/>
              <c:tx>
                <c:rich>
                  <a:bodyPr/>
                  <a:lstStyle/>
                  <a:p>
                    <a:r>
                      <a:rPr lang="en-US"/>
                      <a:t>Frgn.
57%</a:t>
                    </a:r>
                  </a:p>
                </c:rich>
              </c:tx>
              <c:dLblPos val="ctr"/>
              <c:showSerName val="1"/>
            </c:dLbl>
            <c:dLbl>
              <c:idx val="3"/>
              <c:tx>
                <c:rich>
                  <a:bodyPr/>
                  <a:lstStyle/>
                  <a:p>
                    <a:r>
                      <a:rPr lang="en-US"/>
                      <a:t>
0%</a:t>
                    </a:r>
                  </a:p>
                </c:rich>
              </c:tx>
              <c:dLblPos val="ctr"/>
              <c:showSerName val="1"/>
            </c:dLbl>
            <c:dLbl>
              <c:idx val="4"/>
              <c:tx>
                <c:rich>
                  <a:bodyPr/>
                  <a:lstStyle/>
                  <a:p>
                    <a:r>
                      <a:rPr lang="en-US"/>
                      <a:t>
0%</a:t>
                    </a:r>
                  </a:p>
                </c:rich>
              </c:tx>
              <c:dLblPos val="ctr"/>
              <c:showSerName val="1"/>
            </c:dLbl>
            <c:dLbl>
              <c:idx val="5"/>
              <c:tx>
                <c:rich>
                  <a:bodyPr/>
                  <a:lstStyle/>
                  <a:p>
                    <a:r>
                      <a:rPr lang="en-US"/>
                      <a:t>
0%</a:t>
                    </a:r>
                  </a:p>
                </c:rich>
              </c:tx>
              <c:dLblPos val="ctr"/>
              <c:showSerName val="1"/>
            </c:dLbl>
            <c:dLbl>
              <c:idx val="6"/>
              <c:layout/>
              <c:tx>
                <c:rich>
                  <a:bodyPr/>
                  <a:lstStyle/>
                  <a:p>
                    <a:r>
                      <a:rPr lang="en-US"/>
                      <a:t>Frgn.
48%</a:t>
                    </a:r>
                  </a:p>
                </c:rich>
              </c:tx>
              <c:dLblPos val="ctr"/>
              <c:showSerName val="1"/>
            </c:dLbl>
            <c:dLblPos val="ctr"/>
            <c:showSerName val="1"/>
          </c:dLbls>
          <c:cat>
            <c:multiLvlStrRef>
              <c:f>'Fig 44.b'!$AE$4:$AK$5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44.b'!$AE$53:$AK$53</c:f>
              <c:numCache>
                <c:formatCode>General</c:formatCode>
                <c:ptCount val="7"/>
                <c:pt idx="2" formatCode="0%">
                  <c:v>0.57989046785714293</c:v>
                </c:pt>
                <c:pt idx="6" formatCode="0%">
                  <c:v>0.48373299285714288</c:v>
                </c:pt>
              </c:numCache>
            </c:numRef>
          </c:val>
        </c:ser>
        <c:dLbls>
          <c:showVal val="1"/>
        </c:dLbls>
        <c:gapWidth val="93"/>
        <c:overlap val="100"/>
        <c:axId val="55014528"/>
        <c:axId val="55016064"/>
      </c:barChart>
      <c:catAx>
        <c:axId val="55014528"/>
        <c:scaling>
          <c:orientation val="minMax"/>
        </c:scaling>
        <c:axPos val="b"/>
        <c:tickLblPos val="nextTo"/>
        <c:crossAx val="55016064"/>
        <c:crosses val="autoZero"/>
        <c:auto val="1"/>
        <c:lblAlgn val="ctr"/>
        <c:lblOffset val="100"/>
      </c:catAx>
      <c:valAx>
        <c:axId val="55016064"/>
        <c:scaling>
          <c:orientation val="minMax"/>
        </c:scaling>
        <c:axPos val="l"/>
        <c:majorGridlines/>
        <c:title>
          <c:tx>
            <c:rich>
              <a:bodyPr rot="-5400000" vert="horz"/>
              <a:lstStyle/>
              <a:p>
                <a:pPr>
                  <a:defRPr/>
                </a:pPr>
                <a:r>
                  <a:rPr lang="es-AR"/>
                  <a:t>% of GDP</a:t>
                </a:r>
              </a:p>
            </c:rich>
          </c:tx>
          <c:layout/>
        </c:title>
        <c:numFmt formatCode="0%" sourceLinked="1"/>
        <c:tickLblPos val="nextTo"/>
        <c:crossAx val="55014528"/>
        <c:crosses val="autoZero"/>
        <c:crossBetween val="between"/>
      </c:valAx>
    </c:plotArea>
    <c:plotVisOnly val="1"/>
  </c:chart>
  <c:spPr>
    <a:ln>
      <a:noFill/>
    </a:ln>
  </c:spPr>
  <c:txPr>
    <a:bodyPr/>
    <a:lstStyle/>
    <a:p>
      <a:pPr>
        <a:defRPr>
          <a:latin typeface="Calibri" pitchFamily="34" charset="0"/>
        </a:defRPr>
      </a:pPr>
      <a:endParaRPr lang="en-US"/>
    </a:p>
  </c:txPr>
  <c:externalData r:id="rId2"/>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597227819964"/>
          <c:y val="0.10331350642089678"/>
          <c:w val="0.85684502863999423"/>
          <c:h val="0.74843830183185756"/>
        </c:manualLayout>
      </c:layout>
      <c:barChart>
        <c:barDir val="col"/>
        <c:grouping val="clustered"/>
        <c:ser>
          <c:idx val="0"/>
          <c:order val="0"/>
          <c:tx>
            <c:strRef>
              <c:f>'S99'!$M$6</c:f>
              <c:strCache>
                <c:ptCount val="1"/>
                <c:pt idx="0">
                  <c:v>1991-1999</c:v>
                </c:pt>
              </c:strCache>
            </c:strRef>
          </c:tx>
          <c:dLbls>
            <c:showVal val="1"/>
          </c:dLbls>
          <c:cat>
            <c:strRef>
              <c:f>'S99'!$L$7:$L$14</c:f>
              <c:strCache>
                <c:ptCount val="8"/>
                <c:pt idx="0">
                  <c:v>Asia (5)</c:v>
                </c:pt>
                <c:pt idx="1">
                  <c:v>China</c:v>
                </c:pt>
                <c:pt idx="2">
                  <c:v>Eastern
 Europe (7)</c:v>
                </c:pt>
                <c:pt idx="3">
                  <c:v>G7 (7)</c:v>
                </c:pt>
                <c:pt idx="4">
                  <c:v>India</c:v>
                </c:pt>
                <c:pt idx="5">
                  <c:v>LAC7 (7)</c:v>
                </c:pt>
                <c:pt idx="6">
                  <c:v>Oth. Adv. Economies (7)</c:v>
                </c:pt>
                <c:pt idx="7">
                  <c:v>Brazil</c:v>
                </c:pt>
              </c:strCache>
            </c:strRef>
          </c:cat>
          <c:val>
            <c:numRef>
              <c:f>'S99'!$M$7:$M$14</c:f>
              <c:numCache>
                <c:formatCode>0.00</c:formatCode>
                <c:ptCount val="8"/>
                <c:pt idx="0">
                  <c:v>0.39563456000000052</c:v>
                </c:pt>
                <c:pt idx="1">
                  <c:v>1.0857070000000003E-2</c:v>
                </c:pt>
                <c:pt idx="2">
                  <c:v>5.8741559999999957E-2</c:v>
                </c:pt>
                <c:pt idx="3">
                  <c:v>1.1867345</c:v>
                </c:pt>
                <c:pt idx="4">
                  <c:v>6.2798800000000102E-3</c:v>
                </c:pt>
                <c:pt idx="5">
                  <c:v>0.32428087000000078</c:v>
                </c:pt>
                <c:pt idx="6">
                  <c:v>1.5522631</c:v>
                </c:pt>
                <c:pt idx="7" formatCode="_(* #,##0.00_);_(* \(#,##0.00\);_(* &quot;-&quot;??_);_(@_)">
                  <c:v>0.28551550555555588</c:v>
                </c:pt>
              </c:numCache>
            </c:numRef>
          </c:val>
        </c:ser>
        <c:ser>
          <c:idx val="1"/>
          <c:order val="1"/>
          <c:tx>
            <c:strRef>
              <c:f>'S99'!$N$6</c:f>
              <c:strCache>
                <c:ptCount val="1"/>
                <c:pt idx="0">
                  <c:v>2000-2008</c:v>
                </c:pt>
              </c:strCache>
            </c:strRef>
          </c:tx>
          <c:dLbls>
            <c:showVal val="1"/>
          </c:dLbls>
          <c:cat>
            <c:strRef>
              <c:f>'S99'!$L$7:$L$14</c:f>
              <c:strCache>
                <c:ptCount val="8"/>
                <c:pt idx="0">
                  <c:v>Asia (5)</c:v>
                </c:pt>
                <c:pt idx="1">
                  <c:v>China</c:v>
                </c:pt>
                <c:pt idx="2">
                  <c:v>Eastern
 Europe (7)</c:v>
                </c:pt>
                <c:pt idx="3">
                  <c:v>G7 (7)</c:v>
                </c:pt>
                <c:pt idx="4">
                  <c:v>India</c:v>
                </c:pt>
                <c:pt idx="5">
                  <c:v>LAC7 (7)</c:v>
                </c:pt>
                <c:pt idx="6">
                  <c:v>Oth. Adv. Economies (7)</c:v>
                </c:pt>
                <c:pt idx="7">
                  <c:v>Brazil</c:v>
                </c:pt>
              </c:strCache>
            </c:strRef>
          </c:cat>
          <c:val>
            <c:numRef>
              <c:f>'S99'!$N$7:$N$14</c:f>
              <c:numCache>
                <c:formatCode>0.00</c:formatCode>
                <c:ptCount val="8"/>
                <c:pt idx="0">
                  <c:v>0.19965854</c:v>
                </c:pt>
                <c:pt idx="1">
                  <c:v>7.1933800000000062E-3</c:v>
                </c:pt>
                <c:pt idx="2">
                  <c:v>0.15728154000000019</c:v>
                </c:pt>
                <c:pt idx="3">
                  <c:v>1.5182905</c:v>
                </c:pt>
                <c:pt idx="4">
                  <c:v>2.1353029999999999E-2</c:v>
                </c:pt>
                <c:pt idx="5">
                  <c:v>8.1063880000000005E-2</c:v>
                </c:pt>
                <c:pt idx="6">
                  <c:v>1.9659901999999998</c:v>
                </c:pt>
                <c:pt idx="7" formatCode="_(* #,##0.00_);_(* \(#,##0.00\);_(* &quot;-&quot;??_);_(@_)">
                  <c:v>0.13147285375000001</c:v>
                </c:pt>
              </c:numCache>
            </c:numRef>
          </c:val>
        </c:ser>
        <c:gapWidth val="88"/>
        <c:overlap val="-34"/>
        <c:axId val="66144512"/>
        <c:axId val="66154496"/>
      </c:barChart>
      <c:catAx>
        <c:axId val="66144512"/>
        <c:scaling>
          <c:orientation val="minMax"/>
        </c:scaling>
        <c:axPos val="b"/>
        <c:numFmt formatCode="General" sourceLinked="1"/>
        <c:tickLblPos val="nextTo"/>
        <c:crossAx val="66154496"/>
        <c:crosses val="autoZero"/>
        <c:auto val="1"/>
        <c:lblAlgn val="ctr"/>
        <c:lblOffset val="100"/>
      </c:catAx>
      <c:valAx>
        <c:axId val="66154496"/>
        <c:scaling>
          <c:orientation val="minMax"/>
        </c:scaling>
        <c:axPos val="l"/>
        <c:majorGridlines/>
        <c:title>
          <c:tx>
            <c:rich>
              <a:bodyPr rot="-5400000" vert="horz"/>
              <a:lstStyle/>
              <a:p>
                <a:pPr>
                  <a:defRPr/>
                </a:pPr>
                <a:r>
                  <a:rPr lang="en-US"/>
                  <a:t> Number of Firms per Million Inhabitants</a:t>
                </a:r>
              </a:p>
            </c:rich>
          </c:tx>
          <c:layout>
            <c:manualLayout>
              <c:xMode val="edge"/>
              <c:yMode val="edge"/>
              <c:x val="1.7778682258733493E-2"/>
              <c:y val="0.23414129483814541"/>
            </c:manualLayout>
          </c:layout>
        </c:title>
        <c:numFmt formatCode="0" sourceLinked="0"/>
        <c:tickLblPos val="nextTo"/>
        <c:crossAx val="66144512"/>
        <c:crosses val="autoZero"/>
        <c:crossBetween val="between"/>
      </c:valAx>
    </c:plotArea>
    <c:legend>
      <c:legendPos val="t"/>
      <c:layout>
        <c:manualLayout>
          <c:xMode val="edge"/>
          <c:yMode val="edge"/>
          <c:x val="0.37225629577952296"/>
          <c:y val="8.3333333333333367E-3"/>
          <c:w val="0.25548725117032944"/>
          <c:h val="4.7122703412073502E-2"/>
        </c:manualLayout>
      </c:layout>
    </c:legend>
    <c:plotVisOnly val="1"/>
  </c:chart>
  <c:spPr>
    <a:ln>
      <a:noFill/>
    </a:ln>
  </c:spPr>
  <c:txPr>
    <a:bodyPr/>
    <a:lstStyle/>
    <a:p>
      <a:pPr>
        <a:defRPr>
          <a:latin typeface="Calibri" pitchFamily="34" charset="0"/>
        </a:defRPr>
      </a:pPr>
      <a:endParaRPr lang="en-US"/>
    </a:p>
  </c:txPr>
  <c:externalData r:id="rId2"/>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597227820005"/>
          <c:y val="0.10331350642089678"/>
          <c:w val="0.85684502863999634"/>
          <c:h val="0.74843830183185756"/>
        </c:manualLayout>
      </c:layout>
      <c:barChart>
        <c:barDir val="col"/>
        <c:grouping val="clustered"/>
        <c:ser>
          <c:idx val="0"/>
          <c:order val="0"/>
          <c:tx>
            <c:strRef>
              <c:f>'S100'!$N$11</c:f>
              <c:strCache>
                <c:ptCount val="1"/>
                <c:pt idx="0">
                  <c:v>1991-1999</c:v>
                </c:pt>
              </c:strCache>
            </c:strRef>
          </c:tx>
          <c:dLbls>
            <c:showVal val="1"/>
          </c:dLbls>
          <c:cat>
            <c:strRef>
              <c:f>'S100'!$M$12:$M$19</c:f>
              <c:strCache>
                <c:ptCount val="8"/>
                <c:pt idx="0">
                  <c:v>Asia (5)</c:v>
                </c:pt>
                <c:pt idx="1">
                  <c:v>China</c:v>
                </c:pt>
                <c:pt idx="2">
                  <c:v>Eastern 
Europe (4)</c:v>
                </c:pt>
                <c:pt idx="3">
                  <c:v>G7 (7)</c:v>
                </c:pt>
                <c:pt idx="4">
                  <c:v>India</c:v>
                </c:pt>
                <c:pt idx="5">
                  <c:v>LAC7 (7)</c:v>
                </c:pt>
                <c:pt idx="6">
                  <c:v>Oth. Adv. Economies (7)</c:v>
                </c:pt>
                <c:pt idx="7">
                  <c:v>Brazil</c:v>
                </c:pt>
              </c:strCache>
            </c:strRef>
          </c:cat>
          <c:val>
            <c:numRef>
              <c:f>'S100'!$N$12:$N$19</c:f>
              <c:numCache>
                <c:formatCode>0%</c:formatCode>
                <c:ptCount val="8"/>
                <c:pt idx="0">
                  <c:v>0.55018279999999775</c:v>
                </c:pt>
                <c:pt idx="1">
                  <c:v>0.57251069999999959</c:v>
                </c:pt>
                <c:pt idx="2">
                  <c:v>0.82758769999999959</c:v>
                </c:pt>
                <c:pt idx="3">
                  <c:v>0.20285710000000001</c:v>
                </c:pt>
                <c:pt idx="4">
                  <c:v>0.67663930000000261</c:v>
                </c:pt>
                <c:pt idx="5">
                  <c:v>0.54568859999999997</c:v>
                </c:pt>
                <c:pt idx="6">
                  <c:v>0.56126299999999729</c:v>
                </c:pt>
                <c:pt idx="7">
                  <c:v>0.23011001111111121</c:v>
                </c:pt>
              </c:numCache>
            </c:numRef>
          </c:val>
        </c:ser>
        <c:ser>
          <c:idx val="1"/>
          <c:order val="1"/>
          <c:tx>
            <c:strRef>
              <c:f>'S100'!$O$11</c:f>
              <c:strCache>
                <c:ptCount val="1"/>
                <c:pt idx="0">
                  <c:v>2000-2008</c:v>
                </c:pt>
              </c:strCache>
            </c:strRef>
          </c:tx>
          <c:dLbls>
            <c:showVal val="1"/>
          </c:dLbls>
          <c:cat>
            <c:strRef>
              <c:f>'S100'!$M$12:$M$19</c:f>
              <c:strCache>
                <c:ptCount val="8"/>
                <c:pt idx="0">
                  <c:v>Asia (5)</c:v>
                </c:pt>
                <c:pt idx="1">
                  <c:v>China</c:v>
                </c:pt>
                <c:pt idx="2">
                  <c:v>Eastern 
Europe (4)</c:v>
                </c:pt>
                <c:pt idx="3">
                  <c:v>G7 (7)</c:v>
                </c:pt>
                <c:pt idx="4">
                  <c:v>India</c:v>
                </c:pt>
                <c:pt idx="5">
                  <c:v>LAC7 (7)</c:v>
                </c:pt>
                <c:pt idx="6">
                  <c:v>Oth. Adv. Economies (7)</c:v>
                </c:pt>
                <c:pt idx="7">
                  <c:v>Brazil</c:v>
                </c:pt>
              </c:strCache>
            </c:strRef>
          </c:cat>
          <c:val>
            <c:numRef>
              <c:f>'S100'!$O$12:$O$19</c:f>
              <c:numCache>
                <c:formatCode>0%</c:formatCode>
                <c:ptCount val="8"/>
                <c:pt idx="0">
                  <c:v>0.73936989999999991</c:v>
                </c:pt>
                <c:pt idx="1">
                  <c:v>0.76271110000000064</c:v>
                </c:pt>
                <c:pt idx="2">
                  <c:v>0.74657640000000003</c:v>
                </c:pt>
                <c:pt idx="3">
                  <c:v>0.1360536</c:v>
                </c:pt>
                <c:pt idx="4">
                  <c:v>0.3552477</c:v>
                </c:pt>
                <c:pt idx="5">
                  <c:v>0.7460178999999999</c:v>
                </c:pt>
                <c:pt idx="6">
                  <c:v>0.40301110000000001</c:v>
                </c:pt>
                <c:pt idx="7">
                  <c:v>0.42858292500000211</c:v>
                </c:pt>
              </c:numCache>
            </c:numRef>
          </c:val>
        </c:ser>
        <c:gapWidth val="88"/>
        <c:overlap val="-34"/>
        <c:axId val="67266048"/>
        <c:axId val="67267584"/>
      </c:barChart>
      <c:catAx>
        <c:axId val="67266048"/>
        <c:scaling>
          <c:orientation val="minMax"/>
        </c:scaling>
        <c:axPos val="b"/>
        <c:numFmt formatCode="General" sourceLinked="1"/>
        <c:tickLblPos val="nextTo"/>
        <c:crossAx val="67267584"/>
        <c:crosses val="autoZero"/>
        <c:auto val="1"/>
        <c:lblAlgn val="ctr"/>
        <c:lblOffset val="100"/>
      </c:catAx>
      <c:valAx>
        <c:axId val="67267584"/>
        <c:scaling>
          <c:orientation val="minMax"/>
        </c:scaling>
        <c:axPos val="l"/>
        <c:majorGridlines/>
        <c:numFmt formatCode="0" sourceLinked="0"/>
        <c:tickLblPos val="nextTo"/>
        <c:crossAx val="67266048"/>
        <c:crosses val="autoZero"/>
        <c:crossBetween val="between"/>
      </c:valAx>
    </c:plotArea>
    <c:legend>
      <c:legendPos val="t"/>
      <c:layout>
        <c:manualLayout>
          <c:xMode val="edge"/>
          <c:yMode val="edge"/>
          <c:x val="0.3682880264966879"/>
          <c:y val="4.6821332900397764E-2"/>
          <c:w val="0.25548725117032944"/>
          <c:h val="4.7122703412073502E-2"/>
        </c:manualLayout>
      </c:layout>
    </c:legend>
    <c:plotVisOnly val="1"/>
  </c:chart>
  <c:spPr>
    <a:ln>
      <a:noFill/>
    </a:ln>
  </c:spPr>
  <c:txPr>
    <a:bodyPr/>
    <a:lstStyle/>
    <a:p>
      <a:pPr>
        <a:defRPr>
          <a:latin typeface="Calibri" pitchFamily="34" charset="0"/>
        </a:defRPr>
      </a:pPr>
      <a:endParaRPr lang="en-US"/>
    </a:p>
  </c:txPr>
  <c:externalData r:id="rId2"/>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8.1760377949823312E-2"/>
          <c:y val="8.6326552930884745E-2"/>
          <c:w val="0.88282051411144413"/>
          <c:h val="0.75825918635170664"/>
        </c:manualLayout>
      </c:layout>
      <c:barChart>
        <c:barDir val="col"/>
        <c:grouping val="clustered"/>
        <c:ser>
          <c:idx val="0"/>
          <c:order val="0"/>
          <c:tx>
            <c:strRef>
              <c:f>'S52 S53'!$P$7</c:f>
              <c:strCache>
                <c:ptCount val="1"/>
                <c:pt idx="0">
                  <c:v>1991-1999</c:v>
                </c:pt>
              </c:strCache>
            </c:strRef>
          </c:tx>
          <c:dLbls>
            <c:showVal val="1"/>
          </c:dLbls>
          <c:cat>
            <c:strRef>
              <c:f>'S52 S53'!$N$8:$N$12</c:f>
              <c:strCache>
                <c:ptCount val="5"/>
                <c:pt idx="0">
                  <c:v>Asia (5)</c:v>
                </c:pt>
                <c:pt idx="1">
                  <c:v>G7 (7)</c:v>
                </c:pt>
                <c:pt idx="2">
                  <c:v>LAC7 (6)</c:v>
                </c:pt>
                <c:pt idx="3">
                  <c:v>Oth. Adv. Economies (6)</c:v>
                </c:pt>
                <c:pt idx="4">
                  <c:v>Brazil</c:v>
                </c:pt>
              </c:strCache>
            </c:strRef>
          </c:cat>
          <c:val>
            <c:numRef>
              <c:f>'S52 S53'!$P$8:$P$12</c:f>
              <c:numCache>
                <c:formatCode>#,##0.0</c:formatCode>
                <c:ptCount val="5"/>
                <c:pt idx="0">
                  <c:v>5.3281489999999945</c:v>
                </c:pt>
                <c:pt idx="1">
                  <c:v>9.1808219999999992</c:v>
                </c:pt>
                <c:pt idx="2">
                  <c:v>5.6253649999999835</c:v>
                </c:pt>
                <c:pt idx="3">
                  <c:v>7.1292450000000001</c:v>
                </c:pt>
                <c:pt idx="4" formatCode="0.0">
                  <c:v>4.3117327777777765</c:v>
                </c:pt>
              </c:numCache>
            </c:numRef>
          </c:val>
        </c:ser>
        <c:ser>
          <c:idx val="1"/>
          <c:order val="1"/>
          <c:tx>
            <c:strRef>
              <c:f>'S52 S53'!$Q$7</c:f>
              <c:strCache>
                <c:ptCount val="1"/>
                <c:pt idx="0">
                  <c:v>2000-2008</c:v>
                </c:pt>
              </c:strCache>
            </c:strRef>
          </c:tx>
          <c:dLbls>
            <c:showVal val="1"/>
          </c:dLbls>
          <c:cat>
            <c:strRef>
              <c:f>'S52 S53'!$N$8:$N$12</c:f>
              <c:strCache>
                <c:ptCount val="5"/>
                <c:pt idx="0">
                  <c:v>Asia (5)</c:v>
                </c:pt>
                <c:pt idx="1">
                  <c:v>G7 (7)</c:v>
                </c:pt>
                <c:pt idx="2">
                  <c:v>LAC7 (6)</c:v>
                </c:pt>
                <c:pt idx="3">
                  <c:v>Oth. Adv. Economies (6)</c:v>
                </c:pt>
                <c:pt idx="4">
                  <c:v>Brazil</c:v>
                </c:pt>
              </c:strCache>
            </c:strRef>
          </c:cat>
          <c:val>
            <c:numRef>
              <c:f>'S52 S53'!$Q$8:$Q$12</c:f>
              <c:numCache>
                <c:formatCode>#,##0.0</c:formatCode>
                <c:ptCount val="5"/>
                <c:pt idx="0">
                  <c:v>5.0936880000000002</c:v>
                </c:pt>
                <c:pt idx="1">
                  <c:v>10.1012</c:v>
                </c:pt>
                <c:pt idx="2">
                  <c:v>7.1958259999999807</c:v>
                </c:pt>
                <c:pt idx="3">
                  <c:v>9.9675000000000047</c:v>
                </c:pt>
                <c:pt idx="4" formatCode="0.0">
                  <c:v>5.0691387777777646</c:v>
                </c:pt>
              </c:numCache>
            </c:numRef>
          </c:val>
        </c:ser>
        <c:gapWidth val="88"/>
        <c:overlap val="-34"/>
        <c:axId val="66003328"/>
        <c:axId val="66004864"/>
      </c:barChart>
      <c:barChart>
        <c:barDir val="col"/>
        <c:grouping val="clustered"/>
        <c:ser>
          <c:idx val="2"/>
          <c:order val="2"/>
          <c:tx>
            <c:strRef>
              <c:f>'S52 S53'!$R$7</c:f>
              <c:strCache>
                <c:ptCount val="1"/>
              </c:strCache>
            </c:strRef>
          </c:tx>
          <c:spPr>
            <a:noFill/>
          </c:spPr>
          <c:dLbls>
            <c:dLblPos val="inBase"/>
            <c:showVal val="1"/>
          </c:dLbls>
          <c:cat>
            <c:strRef>
              <c:f>'S52 S53'!$N$8:$N$11</c:f>
              <c:strCache>
                <c:ptCount val="4"/>
                <c:pt idx="0">
                  <c:v>Asia (5)</c:v>
                </c:pt>
                <c:pt idx="1">
                  <c:v>G7 (7)</c:v>
                </c:pt>
                <c:pt idx="2">
                  <c:v>LAC7 (6)</c:v>
                </c:pt>
                <c:pt idx="3">
                  <c:v>Oth. Adv. Economies (6)</c:v>
                </c:pt>
              </c:strCache>
            </c:strRef>
          </c:cat>
          <c:val>
            <c:numRef>
              <c:f>'S52 S53'!$R$8:$R$12</c:f>
              <c:numCache>
                <c:formatCode>_(* #,##0_);_(* \(#,##0\);_(* "-"??_);_(@_)</c:formatCode>
                <c:ptCount val="5"/>
                <c:pt idx="0">
                  <c:v>125.8</c:v>
                </c:pt>
                <c:pt idx="1">
                  <c:v>12417</c:v>
                </c:pt>
                <c:pt idx="2">
                  <c:v>594.6666999999976</c:v>
                </c:pt>
                <c:pt idx="3">
                  <c:v>339.83329999999899</c:v>
                </c:pt>
              </c:numCache>
            </c:numRef>
          </c:val>
        </c:ser>
        <c:ser>
          <c:idx val="3"/>
          <c:order val="3"/>
          <c:tx>
            <c:strRef>
              <c:f>'S52 S53'!$S$7</c:f>
              <c:strCache>
                <c:ptCount val="1"/>
              </c:strCache>
            </c:strRef>
          </c:tx>
          <c:spPr>
            <a:noFill/>
          </c:spPr>
          <c:dLbls>
            <c:dLblPos val="inBase"/>
            <c:showVal val="1"/>
          </c:dLbls>
          <c:cat>
            <c:strRef>
              <c:f>'S52 S53'!$N$8:$N$11</c:f>
              <c:strCache>
                <c:ptCount val="4"/>
                <c:pt idx="0">
                  <c:v>Asia (5)</c:v>
                </c:pt>
                <c:pt idx="1">
                  <c:v>G7 (7)</c:v>
                </c:pt>
                <c:pt idx="2">
                  <c:v>LAC7 (6)</c:v>
                </c:pt>
                <c:pt idx="3">
                  <c:v>Oth. Adv. Economies (6)</c:v>
                </c:pt>
              </c:strCache>
            </c:strRef>
          </c:cat>
          <c:val>
            <c:numRef>
              <c:f>'S52 S53'!$S$8:$S$12</c:f>
              <c:numCache>
                <c:formatCode>_(* #,##0_);_(* \(#,##0\);_(* "-"??_);_(@_)</c:formatCode>
                <c:ptCount val="5"/>
                <c:pt idx="0">
                  <c:v>532</c:v>
                </c:pt>
                <c:pt idx="1">
                  <c:v>12154.57</c:v>
                </c:pt>
                <c:pt idx="2">
                  <c:v>464.16669999999999</c:v>
                </c:pt>
                <c:pt idx="3">
                  <c:v>547.1666999999976</c:v>
                </c:pt>
              </c:numCache>
            </c:numRef>
          </c:val>
        </c:ser>
        <c:gapWidth val="88"/>
        <c:overlap val="-34"/>
        <c:axId val="66012672"/>
        <c:axId val="66011136"/>
      </c:barChart>
      <c:catAx>
        <c:axId val="66003328"/>
        <c:scaling>
          <c:orientation val="minMax"/>
        </c:scaling>
        <c:axPos val="b"/>
        <c:numFmt formatCode="General" sourceLinked="1"/>
        <c:tickLblPos val="nextTo"/>
        <c:crossAx val="66004864"/>
        <c:crosses val="autoZero"/>
        <c:auto val="1"/>
        <c:lblAlgn val="ctr"/>
        <c:lblOffset val="100"/>
      </c:catAx>
      <c:valAx>
        <c:axId val="66004864"/>
        <c:scaling>
          <c:orientation val="minMax"/>
          <c:max val="12"/>
        </c:scaling>
        <c:axPos val="l"/>
        <c:majorGridlines/>
        <c:title>
          <c:tx>
            <c:rich>
              <a:bodyPr rot="-5400000" vert="horz"/>
              <a:lstStyle/>
              <a:p>
                <a:pPr>
                  <a:defRPr/>
                </a:pPr>
                <a:r>
                  <a:rPr lang="en-US"/>
                  <a:t>Years</a:t>
                </a:r>
              </a:p>
            </c:rich>
          </c:tx>
          <c:layout>
            <c:manualLayout>
              <c:xMode val="edge"/>
              <c:yMode val="edge"/>
              <c:x val="7.9578651650037933E-3"/>
              <c:y val="0.48133883936753491"/>
            </c:manualLayout>
          </c:layout>
        </c:title>
        <c:numFmt formatCode="#,##0" sourceLinked="0"/>
        <c:tickLblPos val="nextTo"/>
        <c:crossAx val="66003328"/>
        <c:crosses val="autoZero"/>
        <c:crossBetween val="between"/>
      </c:valAx>
      <c:valAx>
        <c:axId val="66011136"/>
        <c:scaling>
          <c:orientation val="minMax"/>
        </c:scaling>
        <c:delete val="1"/>
        <c:axPos val="r"/>
        <c:numFmt formatCode="_(* #,##0_);_(* \(#,##0\);_(* &quot;-&quot;??_);_(@_)" sourceLinked="1"/>
        <c:tickLblPos val="none"/>
        <c:crossAx val="66012672"/>
        <c:crosses val="max"/>
        <c:crossBetween val="between"/>
      </c:valAx>
      <c:catAx>
        <c:axId val="66012672"/>
        <c:scaling>
          <c:orientation val="minMax"/>
        </c:scaling>
        <c:delete val="1"/>
        <c:axPos val="b"/>
        <c:numFmt formatCode="General" sourceLinked="1"/>
        <c:tickLblPos val="none"/>
        <c:crossAx val="66011136"/>
        <c:crosses val="autoZero"/>
        <c:auto val="1"/>
        <c:lblAlgn val="ctr"/>
        <c:lblOffset val="100"/>
      </c:catAx>
    </c:plotArea>
    <c:legend>
      <c:legendPos val="t"/>
      <c:layout/>
    </c:legend>
    <c:plotVisOnly val="1"/>
  </c:chart>
  <c:spPr>
    <a:ln>
      <a:noFill/>
    </a:ln>
  </c:sp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59722782"/>
          <c:y val="0.10331350642089678"/>
          <c:w val="0.85684502863999612"/>
          <c:h val="0.74843830183185756"/>
        </c:manualLayout>
      </c:layout>
      <c:barChart>
        <c:barDir val="col"/>
        <c:grouping val="clustered"/>
        <c:ser>
          <c:idx val="0"/>
          <c:order val="0"/>
          <c:tx>
            <c:strRef>
              <c:f>'S93'!$V$3</c:f>
              <c:strCache>
                <c:ptCount val="1"/>
                <c:pt idx="0">
                  <c:v>Domestic</c:v>
                </c:pt>
              </c:strCache>
            </c:strRef>
          </c:tx>
          <c:dLbls>
            <c:showVal val="1"/>
          </c:dLbls>
          <c:cat>
            <c:strRef>
              <c:f>'S93'!$Q$4:$Q$9</c:f>
              <c:strCache>
                <c:ptCount val="6"/>
                <c:pt idx="0">
                  <c:v>Asia (5)</c:v>
                </c:pt>
                <c:pt idx="1">
                  <c:v>Eastern Europe (1)</c:v>
                </c:pt>
                <c:pt idx="2">
                  <c:v>G7 (7)</c:v>
                </c:pt>
                <c:pt idx="3">
                  <c:v>LAC7 (6)</c:v>
                </c:pt>
                <c:pt idx="4">
                  <c:v>Oth. Adv. Economies (6)</c:v>
                </c:pt>
                <c:pt idx="5">
                  <c:v>Brazil</c:v>
                </c:pt>
              </c:strCache>
            </c:strRef>
          </c:cat>
          <c:val>
            <c:numRef>
              <c:f>'S93'!$V$4:$V$9</c:f>
              <c:numCache>
                <c:formatCode>0.0</c:formatCode>
                <c:ptCount val="6"/>
                <c:pt idx="0">
                  <c:v>-0.23446100000000017</c:v>
                </c:pt>
                <c:pt idx="1">
                  <c:v>-0.301234</c:v>
                </c:pt>
                <c:pt idx="2">
                  <c:v>0.92037800000000125</c:v>
                </c:pt>
                <c:pt idx="3">
                  <c:v>1.5704609999999999</c:v>
                </c:pt>
                <c:pt idx="4">
                  <c:v>2.8382549999999904</c:v>
                </c:pt>
                <c:pt idx="5">
                  <c:v>0.75740622222222154</c:v>
                </c:pt>
              </c:numCache>
            </c:numRef>
          </c:val>
        </c:ser>
        <c:ser>
          <c:idx val="1"/>
          <c:order val="1"/>
          <c:tx>
            <c:strRef>
              <c:f>'S93'!$W$3</c:f>
              <c:strCache>
                <c:ptCount val="1"/>
                <c:pt idx="0">
                  <c:v>Foreign</c:v>
                </c:pt>
              </c:strCache>
            </c:strRef>
          </c:tx>
          <c:dLbls>
            <c:showVal val="1"/>
          </c:dLbls>
          <c:cat>
            <c:strRef>
              <c:f>'S93'!$Q$4:$Q$9</c:f>
              <c:strCache>
                <c:ptCount val="6"/>
                <c:pt idx="0">
                  <c:v>Asia (5)</c:v>
                </c:pt>
                <c:pt idx="1">
                  <c:v>Eastern Europe (1)</c:v>
                </c:pt>
                <c:pt idx="2">
                  <c:v>G7 (7)</c:v>
                </c:pt>
                <c:pt idx="3">
                  <c:v>LAC7 (6)</c:v>
                </c:pt>
                <c:pt idx="4">
                  <c:v>Oth. Adv. Economies (6)</c:v>
                </c:pt>
                <c:pt idx="5">
                  <c:v>Brazil</c:v>
                </c:pt>
              </c:strCache>
            </c:strRef>
          </c:cat>
          <c:val>
            <c:numRef>
              <c:f>'S93'!$W$4:$W$9</c:f>
              <c:numCache>
                <c:formatCode>0.0</c:formatCode>
                <c:ptCount val="6"/>
                <c:pt idx="0">
                  <c:v>-0.40961500000000051</c:v>
                </c:pt>
                <c:pt idx="1">
                  <c:v>0.56079499999999971</c:v>
                </c:pt>
                <c:pt idx="2">
                  <c:v>2.3318379999999967</c:v>
                </c:pt>
                <c:pt idx="3">
                  <c:v>0.85108500000000065</c:v>
                </c:pt>
                <c:pt idx="4">
                  <c:v>-9.6409999999999704E-2</c:v>
                </c:pt>
                <c:pt idx="5">
                  <c:v>2.0755770000000022</c:v>
                </c:pt>
              </c:numCache>
            </c:numRef>
          </c:val>
        </c:ser>
        <c:gapWidth val="88"/>
        <c:overlap val="-34"/>
        <c:axId val="67355776"/>
        <c:axId val="67357312"/>
      </c:barChart>
      <c:catAx>
        <c:axId val="67355776"/>
        <c:scaling>
          <c:orientation val="minMax"/>
        </c:scaling>
        <c:axPos val="b"/>
        <c:numFmt formatCode="General" sourceLinked="1"/>
        <c:tickLblPos val="low"/>
        <c:crossAx val="67357312"/>
        <c:crosses val="autoZero"/>
        <c:auto val="1"/>
        <c:lblAlgn val="ctr"/>
        <c:lblOffset val="100"/>
      </c:catAx>
      <c:valAx>
        <c:axId val="67357312"/>
        <c:scaling>
          <c:orientation val="minMax"/>
        </c:scaling>
        <c:axPos val="l"/>
        <c:majorGridlines/>
        <c:numFmt formatCode="0.0" sourceLinked="1"/>
        <c:tickLblPos val="nextTo"/>
        <c:crossAx val="67355776"/>
        <c:crosses val="autoZero"/>
        <c:crossBetween val="between"/>
      </c:valAx>
    </c:plotArea>
    <c:legend>
      <c:legendPos val="t"/>
      <c:layout>
        <c:manualLayout>
          <c:xMode val="edge"/>
          <c:yMode val="edge"/>
          <c:x val="0.37225629577952352"/>
          <c:y val="8.3333333333333367E-3"/>
          <c:w val="0.25548725117032944"/>
          <c:h val="4.7122703412073502E-2"/>
        </c:manualLayout>
      </c:layout>
    </c:legend>
    <c:plotVisOnly val="1"/>
  </c:chart>
  <c:spPr>
    <a:ln>
      <a:noFill/>
    </a:ln>
  </c:spPr>
  <c:txPr>
    <a:bodyPr/>
    <a:lstStyle/>
    <a:p>
      <a:pPr>
        <a:defRPr>
          <a:latin typeface="Calibri" pitchFamily="34" charset="0"/>
        </a:defRPr>
      </a:pPr>
      <a:endParaRPr lang="en-US"/>
    </a:p>
  </c:txPr>
  <c:externalData r:id="rId2"/>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0773594432960777"/>
          <c:y val="8.6326552930884745E-2"/>
          <c:w val="0.85684502863998879"/>
          <c:h val="0.78066928765658994"/>
        </c:manualLayout>
      </c:layout>
      <c:barChart>
        <c:barDir val="col"/>
        <c:grouping val="clustered"/>
        <c:ser>
          <c:idx val="0"/>
          <c:order val="0"/>
          <c:tx>
            <c:strRef>
              <c:f>'S54 S55'!$P$6</c:f>
              <c:strCache>
                <c:ptCount val="1"/>
                <c:pt idx="0">
                  <c:v>1991-1999</c:v>
                </c:pt>
              </c:strCache>
            </c:strRef>
          </c:tx>
          <c:dLbls>
            <c:showVal val="1"/>
          </c:dLbls>
          <c:cat>
            <c:strRef>
              <c:f>'S54 S55'!$N$7:$N$11</c:f>
              <c:strCache>
                <c:ptCount val="5"/>
                <c:pt idx="0">
                  <c:v>Asia (4)</c:v>
                </c:pt>
                <c:pt idx="1">
                  <c:v>G7 (6)</c:v>
                </c:pt>
                <c:pt idx="2">
                  <c:v>LAC7 (6)</c:v>
                </c:pt>
                <c:pt idx="3">
                  <c:v>Oth. Adv. Economies (5)</c:v>
                </c:pt>
                <c:pt idx="4">
                  <c:v>Brazil</c:v>
                </c:pt>
              </c:strCache>
            </c:strRef>
          </c:cat>
          <c:val>
            <c:numRef>
              <c:f>'S54 S55'!$P$7:$P$11</c:f>
              <c:numCache>
                <c:formatCode>0%</c:formatCode>
                <c:ptCount val="5"/>
                <c:pt idx="0">
                  <c:v>0.20088134999999999</c:v>
                </c:pt>
                <c:pt idx="1">
                  <c:v>0.19314141000000001</c:v>
                </c:pt>
                <c:pt idx="2">
                  <c:v>0.42506356000000112</c:v>
                </c:pt>
                <c:pt idx="3">
                  <c:v>1.053307E-2</c:v>
                </c:pt>
                <c:pt idx="4">
                  <c:v>3.2011906666666874E-2</c:v>
                </c:pt>
              </c:numCache>
            </c:numRef>
          </c:val>
        </c:ser>
        <c:ser>
          <c:idx val="1"/>
          <c:order val="1"/>
          <c:tx>
            <c:strRef>
              <c:f>'S54 S55'!$Q$6</c:f>
              <c:strCache>
                <c:ptCount val="1"/>
                <c:pt idx="0">
                  <c:v>2000-2008</c:v>
                </c:pt>
              </c:strCache>
            </c:strRef>
          </c:tx>
          <c:dLbls>
            <c:showVal val="1"/>
          </c:dLbls>
          <c:cat>
            <c:strRef>
              <c:f>'S54 S55'!$N$7:$N$11</c:f>
              <c:strCache>
                <c:ptCount val="5"/>
                <c:pt idx="0">
                  <c:v>Asia (4)</c:v>
                </c:pt>
                <c:pt idx="1">
                  <c:v>G7 (6)</c:v>
                </c:pt>
                <c:pt idx="2">
                  <c:v>LAC7 (6)</c:v>
                </c:pt>
                <c:pt idx="3">
                  <c:v>Oth. Adv. Economies (5)</c:v>
                </c:pt>
                <c:pt idx="4">
                  <c:v>Brazil</c:v>
                </c:pt>
              </c:strCache>
            </c:strRef>
          </c:cat>
          <c:val>
            <c:numRef>
              <c:f>'S54 S55'!$Q$7:$Q$11</c:f>
              <c:numCache>
                <c:formatCode>0%</c:formatCode>
                <c:ptCount val="5"/>
                <c:pt idx="0">
                  <c:v>0.18715606000000001</c:v>
                </c:pt>
                <c:pt idx="1">
                  <c:v>0.14112669</c:v>
                </c:pt>
                <c:pt idx="2">
                  <c:v>0.25134993</c:v>
                </c:pt>
                <c:pt idx="3">
                  <c:v>0.11558259</c:v>
                </c:pt>
                <c:pt idx="4">
                  <c:v>0</c:v>
                </c:pt>
              </c:numCache>
            </c:numRef>
          </c:val>
        </c:ser>
        <c:gapWidth val="88"/>
        <c:overlap val="-34"/>
        <c:axId val="67370368"/>
        <c:axId val="71832704"/>
      </c:barChart>
      <c:catAx>
        <c:axId val="67370368"/>
        <c:scaling>
          <c:orientation val="minMax"/>
        </c:scaling>
        <c:axPos val="b"/>
        <c:numFmt formatCode="General" sourceLinked="1"/>
        <c:tickLblPos val="nextTo"/>
        <c:crossAx val="71832704"/>
        <c:crosses val="autoZero"/>
        <c:auto val="1"/>
        <c:lblAlgn val="ctr"/>
        <c:lblOffset val="100"/>
      </c:catAx>
      <c:valAx>
        <c:axId val="71832704"/>
        <c:scaling>
          <c:orientation val="minMax"/>
        </c:scaling>
        <c:axPos val="l"/>
        <c:majorGridlines/>
        <c:title>
          <c:tx>
            <c:rich>
              <a:bodyPr rot="-5400000" vert="horz"/>
              <a:lstStyle/>
              <a:p>
                <a:pPr>
                  <a:defRPr/>
                </a:pPr>
                <a:r>
                  <a:rPr lang="en-US"/>
                  <a:t> % of Total Issued Bonds </a:t>
                </a:r>
              </a:p>
            </c:rich>
          </c:tx>
          <c:layout>
            <c:manualLayout>
              <c:xMode val="edge"/>
              <c:yMode val="edge"/>
              <c:x val="7.9365079365079413E-3"/>
              <c:y val="0.36469685039370081"/>
            </c:manualLayout>
          </c:layout>
        </c:title>
        <c:numFmt formatCode="0%" sourceLinked="1"/>
        <c:tickLblPos val="nextTo"/>
        <c:crossAx val="67370368"/>
        <c:crosses val="autoZero"/>
        <c:crossBetween val="between"/>
      </c:valAx>
    </c:plotArea>
    <c:legend>
      <c:legendPos val="t"/>
      <c:layout/>
    </c:legend>
    <c:plotVisOnly val="1"/>
  </c:chart>
  <c:spPr>
    <a:ln>
      <a:noFill/>
    </a:ln>
  </c:sp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59722781996"/>
          <c:y val="0.10331350642089678"/>
          <c:w val="0.85684502863999401"/>
          <c:h val="0.74843830183185756"/>
        </c:manualLayout>
      </c:layout>
      <c:barChart>
        <c:barDir val="col"/>
        <c:grouping val="clustered"/>
        <c:ser>
          <c:idx val="0"/>
          <c:order val="0"/>
          <c:tx>
            <c:strRef>
              <c:f>'S97'!$O$4</c:f>
              <c:strCache>
                <c:ptCount val="1"/>
                <c:pt idx="0">
                  <c:v>1991-1999</c:v>
                </c:pt>
              </c:strCache>
            </c:strRef>
          </c:tx>
          <c:dLbls>
            <c:showVal val="1"/>
          </c:dLbls>
          <c:cat>
            <c:strRef>
              <c:f>'S97'!$N$5:$N$11</c:f>
              <c:strCache>
                <c:ptCount val="7"/>
                <c:pt idx="0">
                  <c:v>Asia (5)</c:v>
                </c:pt>
                <c:pt idx="1">
                  <c:v>China</c:v>
                </c:pt>
                <c:pt idx="2">
                  <c:v>Eastern Europe (7)</c:v>
                </c:pt>
                <c:pt idx="3">
                  <c:v>G7 (7)</c:v>
                </c:pt>
                <c:pt idx="4">
                  <c:v>LAC7 (7)</c:v>
                </c:pt>
                <c:pt idx="5">
                  <c:v>Oth. Adv. Economies (7)</c:v>
                </c:pt>
                <c:pt idx="6">
                  <c:v>Brazil</c:v>
                </c:pt>
              </c:strCache>
            </c:strRef>
          </c:cat>
          <c:val>
            <c:numRef>
              <c:f>'S97'!$O$5:$O$11</c:f>
              <c:numCache>
                <c:formatCode>0%</c:formatCode>
                <c:ptCount val="7"/>
                <c:pt idx="0">
                  <c:v>1</c:v>
                </c:pt>
                <c:pt idx="1">
                  <c:v>1</c:v>
                </c:pt>
                <c:pt idx="2">
                  <c:v>1</c:v>
                </c:pt>
                <c:pt idx="3">
                  <c:v>0.75030050999999998</c:v>
                </c:pt>
                <c:pt idx="4">
                  <c:v>1</c:v>
                </c:pt>
                <c:pt idx="5">
                  <c:v>0.90682722000000004</c:v>
                </c:pt>
                <c:pt idx="6">
                  <c:v>1</c:v>
                </c:pt>
              </c:numCache>
            </c:numRef>
          </c:val>
        </c:ser>
        <c:ser>
          <c:idx val="1"/>
          <c:order val="1"/>
          <c:tx>
            <c:strRef>
              <c:f>'S97'!$P$4</c:f>
              <c:strCache>
                <c:ptCount val="1"/>
                <c:pt idx="0">
                  <c:v>2000-2008</c:v>
                </c:pt>
              </c:strCache>
            </c:strRef>
          </c:tx>
          <c:dLbls>
            <c:showVal val="1"/>
          </c:dLbls>
          <c:cat>
            <c:strRef>
              <c:f>'S97'!$N$5:$N$11</c:f>
              <c:strCache>
                <c:ptCount val="7"/>
                <c:pt idx="0">
                  <c:v>Asia (5)</c:v>
                </c:pt>
                <c:pt idx="1">
                  <c:v>China</c:v>
                </c:pt>
                <c:pt idx="2">
                  <c:v>Eastern Europe (7)</c:v>
                </c:pt>
                <c:pt idx="3">
                  <c:v>G7 (7)</c:v>
                </c:pt>
                <c:pt idx="4">
                  <c:v>LAC7 (7)</c:v>
                </c:pt>
                <c:pt idx="5">
                  <c:v>Oth. Adv. Economies (7)</c:v>
                </c:pt>
                <c:pt idx="6">
                  <c:v>Brazil</c:v>
                </c:pt>
              </c:strCache>
            </c:strRef>
          </c:cat>
          <c:val>
            <c:numRef>
              <c:f>'S97'!$P$5:$P$11</c:f>
              <c:numCache>
                <c:formatCode>0%</c:formatCode>
                <c:ptCount val="7"/>
                <c:pt idx="0">
                  <c:v>1</c:v>
                </c:pt>
                <c:pt idx="1">
                  <c:v>1</c:v>
                </c:pt>
                <c:pt idx="2">
                  <c:v>0.98688699999999863</c:v>
                </c:pt>
                <c:pt idx="3">
                  <c:v>0.57617637999999949</c:v>
                </c:pt>
                <c:pt idx="4">
                  <c:v>0.92080006000000003</c:v>
                </c:pt>
                <c:pt idx="5">
                  <c:v>0.84591415000000003</c:v>
                </c:pt>
                <c:pt idx="6">
                  <c:v>0.88165471999999989</c:v>
                </c:pt>
              </c:numCache>
            </c:numRef>
          </c:val>
        </c:ser>
        <c:gapWidth val="88"/>
        <c:overlap val="-34"/>
        <c:axId val="72003968"/>
        <c:axId val="72005504"/>
      </c:barChart>
      <c:catAx>
        <c:axId val="72003968"/>
        <c:scaling>
          <c:orientation val="minMax"/>
        </c:scaling>
        <c:axPos val="b"/>
        <c:numFmt formatCode="General" sourceLinked="1"/>
        <c:tickLblPos val="nextTo"/>
        <c:crossAx val="72005504"/>
        <c:crosses val="autoZero"/>
        <c:auto val="1"/>
        <c:lblAlgn val="ctr"/>
        <c:lblOffset val="100"/>
      </c:catAx>
      <c:valAx>
        <c:axId val="72005504"/>
        <c:scaling>
          <c:orientation val="minMax"/>
          <c:max val="1"/>
        </c:scaling>
        <c:axPos val="l"/>
        <c:majorGridlines/>
        <c:title>
          <c:tx>
            <c:rich>
              <a:bodyPr rot="-5400000" vert="horz"/>
              <a:lstStyle/>
              <a:p>
                <a:pPr>
                  <a:defRPr/>
                </a:pPr>
                <a:r>
                  <a:rPr lang="en-US"/>
                  <a:t>% of Total Foreign Bonds</a:t>
                </a:r>
              </a:p>
            </c:rich>
          </c:tx>
          <c:layout>
            <c:manualLayout>
              <c:xMode val="edge"/>
              <c:yMode val="edge"/>
              <c:x val="1.3863688868181087E-2"/>
              <c:y val="0.30636351706037157"/>
            </c:manualLayout>
          </c:layout>
        </c:title>
        <c:numFmt formatCode="0%" sourceLinked="0"/>
        <c:tickLblPos val="nextTo"/>
        <c:crossAx val="72003968"/>
        <c:crosses val="autoZero"/>
        <c:crossBetween val="between"/>
      </c:valAx>
    </c:plotArea>
    <c:legend>
      <c:legendPos val="t"/>
      <c:layout>
        <c:manualLayout>
          <c:xMode val="edge"/>
          <c:yMode val="edge"/>
          <c:x val="0.37225629577952291"/>
          <c:y val="8.3333333333333367E-3"/>
          <c:w val="0.25548725117032944"/>
          <c:h val="4.7122703412073502E-2"/>
        </c:manualLayout>
      </c:layout>
    </c:legend>
    <c:plotVisOnly val="1"/>
  </c:chart>
  <c:spPr>
    <a:ln>
      <a:noFill/>
    </a:ln>
  </c:spPr>
  <c:txPr>
    <a:bodyPr/>
    <a:lstStyle/>
    <a:p>
      <a:pPr>
        <a:defRPr>
          <a:latin typeface="Calibri" pitchFamily="34" charset="0"/>
        </a:defRPr>
      </a:pPr>
      <a:endParaRPr lang="en-US"/>
    </a:p>
  </c:txPr>
  <c:externalData r:id="rId2"/>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598879847179"/>
          <c:y val="0.10299321959755042"/>
          <c:w val="0.85684502863998746"/>
          <c:h val="0.73048140857392863"/>
        </c:manualLayout>
      </c:layout>
      <c:barChart>
        <c:barDir val="col"/>
        <c:grouping val="clustered"/>
        <c:ser>
          <c:idx val="1"/>
          <c:order val="0"/>
          <c:tx>
            <c:strRef>
              <c:f>'S95 S96'!$R$7</c:f>
              <c:strCache>
                <c:ptCount val="1"/>
                <c:pt idx="0">
                  <c:v>1991-1999</c:v>
                </c:pt>
              </c:strCache>
            </c:strRef>
          </c:tx>
          <c:dLbls>
            <c:showVal val="1"/>
          </c:dLbls>
          <c:cat>
            <c:strRef>
              <c:f>'S95 S96'!$M$8:$M$14</c:f>
              <c:strCache>
                <c:ptCount val="7"/>
                <c:pt idx="0">
                  <c:v>Asia (5)</c:v>
                </c:pt>
                <c:pt idx="1">
                  <c:v>China</c:v>
                </c:pt>
                <c:pt idx="2">
                  <c:v>Eastern Europe (6)</c:v>
                </c:pt>
                <c:pt idx="3">
                  <c:v>G7 (7)</c:v>
                </c:pt>
                <c:pt idx="4">
                  <c:v>LAC7 (7)</c:v>
                </c:pt>
                <c:pt idx="5">
                  <c:v>Oth. Adv. Economies (7)</c:v>
                </c:pt>
                <c:pt idx="6">
                  <c:v>Brazil</c:v>
                </c:pt>
              </c:strCache>
            </c:strRef>
          </c:cat>
          <c:val>
            <c:numRef>
              <c:f>'S95 S96'!$R$8:$R$14</c:f>
              <c:numCache>
                <c:formatCode>0%</c:formatCode>
                <c:ptCount val="7"/>
                <c:pt idx="0">
                  <c:v>-1.9437140000000085E-2</c:v>
                </c:pt>
                <c:pt idx="1">
                  <c:v>-0.10767158000000022</c:v>
                </c:pt>
                <c:pt idx="2">
                  <c:v>-4.2594470000000134E-2</c:v>
                </c:pt>
                <c:pt idx="3">
                  <c:v>-0.21926267999999993</c:v>
                </c:pt>
                <c:pt idx="4">
                  <c:v>-6.9088449999999982E-2</c:v>
                </c:pt>
                <c:pt idx="5">
                  <c:v>-0.14176186999999996</c:v>
                </c:pt>
                <c:pt idx="6">
                  <c:v>-2.6746317777777997E-2</c:v>
                </c:pt>
              </c:numCache>
            </c:numRef>
          </c:val>
        </c:ser>
        <c:ser>
          <c:idx val="0"/>
          <c:order val="1"/>
          <c:tx>
            <c:strRef>
              <c:f>'S95 S96'!$S$7</c:f>
              <c:strCache>
                <c:ptCount val="1"/>
                <c:pt idx="0">
                  <c:v>2000-2008</c:v>
                </c:pt>
              </c:strCache>
            </c:strRef>
          </c:tx>
          <c:dLbls>
            <c:dLblPos val="outEnd"/>
            <c:showVal val="1"/>
          </c:dLbls>
          <c:cat>
            <c:strRef>
              <c:f>'S95 S96'!$M$8:$M$14</c:f>
              <c:strCache>
                <c:ptCount val="7"/>
                <c:pt idx="0">
                  <c:v>Asia (5)</c:v>
                </c:pt>
                <c:pt idx="1">
                  <c:v>China</c:v>
                </c:pt>
                <c:pt idx="2">
                  <c:v>Eastern Europe (6)</c:v>
                </c:pt>
                <c:pt idx="3">
                  <c:v>G7 (7)</c:v>
                </c:pt>
                <c:pt idx="4">
                  <c:v>LAC7 (7)</c:v>
                </c:pt>
                <c:pt idx="5">
                  <c:v>Oth. Adv. Economies (7)</c:v>
                </c:pt>
                <c:pt idx="6">
                  <c:v>Brazil</c:v>
                </c:pt>
              </c:strCache>
            </c:strRef>
          </c:cat>
          <c:val>
            <c:numRef>
              <c:f>'S95 S96'!$S$8:$S$14</c:f>
              <c:numCache>
                <c:formatCode>0%</c:formatCode>
                <c:ptCount val="7"/>
                <c:pt idx="0">
                  <c:v>0</c:v>
                </c:pt>
                <c:pt idx="1">
                  <c:v>0</c:v>
                </c:pt>
                <c:pt idx="2">
                  <c:v>-1.3113000000000041E-2</c:v>
                </c:pt>
                <c:pt idx="3">
                  <c:v>-0.17412412999999988</c:v>
                </c:pt>
                <c:pt idx="4">
                  <c:v>-7.9199940000000024E-2</c:v>
                </c:pt>
                <c:pt idx="5">
                  <c:v>-6.0913070000000215E-2</c:v>
                </c:pt>
                <c:pt idx="6">
                  <c:v>-0.11834528000000012</c:v>
                </c:pt>
              </c:numCache>
            </c:numRef>
          </c:val>
        </c:ser>
        <c:gapWidth val="88"/>
        <c:overlap val="-34"/>
        <c:axId val="71946624"/>
        <c:axId val="71948160"/>
      </c:barChart>
      <c:catAx>
        <c:axId val="71946624"/>
        <c:scaling>
          <c:orientation val="minMax"/>
        </c:scaling>
        <c:axPos val="b"/>
        <c:numFmt formatCode="General" sourceLinked="1"/>
        <c:tickLblPos val="low"/>
        <c:crossAx val="71948160"/>
        <c:crosses val="autoZero"/>
        <c:auto val="1"/>
        <c:lblAlgn val="ctr"/>
        <c:lblOffset val="100"/>
      </c:catAx>
      <c:valAx>
        <c:axId val="71948160"/>
        <c:scaling>
          <c:orientation val="minMax"/>
        </c:scaling>
        <c:axPos val="l"/>
        <c:majorGridlines/>
        <c:title>
          <c:tx>
            <c:rich>
              <a:bodyPr rot="-5400000" vert="horz"/>
              <a:lstStyle/>
              <a:p>
                <a:pPr>
                  <a:defRPr/>
                </a:pPr>
                <a:r>
                  <a:rPr lang="en-US"/>
                  <a:t>Change in the % of Foreign Currency Private Bond
</a:t>
                </a:r>
              </a:p>
            </c:rich>
          </c:tx>
          <c:layout>
            <c:manualLayout>
              <c:xMode val="edge"/>
              <c:yMode val="edge"/>
              <c:x val="1.1904761904761921E-2"/>
              <c:y val="0.1333145568342419"/>
            </c:manualLayout>
          </c:layout>
        </c:title>
        <c:numFmt formatCode="0%" sourceLinked="1"/>
        <c:tickLblPos val="nextTo"/>
        <c:crossAx val="71946624"/>
        <c:crosses val="autoZero"/>
        <c:crossBetween val="between"/>
      </c:valAx>
    </c:plotArea>
    <c:legend>
      <c:legendPos val="t"/>
    </c:legend>
    <c:plotVisOnly val="1"/>
    <c:dispBlanksAs val="gap"/>
  </c:chart>
  <c:spPr>
    <a:ln>
      <a:noFill/>
    </a:ln>
  </c:spPr>
  <c:txPr>
    <a:bodyPr/>
    <a:lstStyle/>
    <a:p>
      <a:pPr>
        <a:defRPr>
          <a:latin typeface="Calibri" pitchFamily="34" charset="0"/>
        </a:defRPr>
      </a:pPr>
      <a:endParaRPr lang="en-US"/>
    </a:p>
  </c:txPr>
  <c:externalData r:id="rId2"/>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594432960808"/>
          <c:y val="7.7993219597550303E-2"/>
          <c:w val="0.85684502863999201"/>
          <c:h val="0.81548078374499899"/>
        </c:manualLayout>
      </c:layout>
      <c:barChart>
        <c:barDir val="col"/>
        <c:grouping val="clustered"/>
        <c:ser>
          <c:idx val="1"/>
          <c:order val="0"/>
          <c:tx>
            <c:strRef>
              <c:f>'Fig 12'!$O$33</c:f>
              <c:strCache>
                <c:ptCount val="1"/>
                <c:pt idx="0">
                  <c:v>2000-2003</c:v>
                </c:pt>
              </c:strCache>
            </c:strRef>
          </c:tx>
          <c:dLbls>
            <c:showVal val="1"/>
          </c:dLbls>
          <c:cat>
            <c:strRef>
              <c:f>'Fig 12'!$N$34:$N$40</c:f>
              <c:strCache>
                <c:ptCount val="7"/>
                <c:pt idx="0">
                  <c:v>Argentina</c:v>
                </c:pt>
                <c:pt idx="1">
                  <c:v>Brazil</c:v>
                </c:pt>
                <c:pt idx="2">
                  <c:v>Chile</c:v>
                </c:pt>
                <c:pt idx="3">
                  <c:v>Colombia</c:v>
                </c:pt>
                <c:pt idx="4">
                  <c:v>Mexico</c:v>
                </c:pt>
                <c:pt idx="5">
                  <c:v>Peru</c:v>
                </c:pt>
                <c:pt idx="6">
                  <c:v>Uruguay</c:v>
                </c:pt>
              </c:strCache>
            </c:strRef>
          </c:cat>
          <c:val>
            <c:numRef>
              <c:f>'Fig 12'!$O$34:$O$40</c:f>
              <c:numCache>
                <c:formatCode>0.0%</c:formatCode>
                <c:ptCount val="7"/>
                <c:pt idx="0">
                  <c:v>1.9757200549363543E-2</c:v>
                </c:pt>
                <c:pt idx="1">
                  <c:v>0.13200000000000001</c:v>
                </c:pt>
                <c:pt idx="2">
                  <c:v>6.5900000000000134E-3</c:v>
                </c:pt>
                <c:pt idx="3">
                  <c:v>3.670000000000001E-2</c:v>
                </c:pt>
                <c:pt idx="4">
                  <c:v>0.129</c:v>
                </c:pt>
                <c:pt idx="5">
                  <c:v>6.0100000000000023E-3</c:v>
                </c:pt>
              </c:numCache>
            </c:numRef>
          </c:val>
        </c:ser>
        <c:ser>
          <c:idx val="2"/>
          <c:order val="1"/>
          <c:tx>
            <c:strRef>
              <c:f>'Fig 12'!$P$33</c:f>
              <c:strCache>
                <c:ptCount val="1"/>
                <c:pt idx="0">
                  <c:v>2004-2007</c:v>
                </c:pt>
              </c:strCache>
            </c:strRef>
          </c:tx>
          <c:dLbls>
            <c:showVal val="1"/>
          </c:dLbls>
          <c:cat>
            <c:strRef>
              <c:f>'Fig 12'!$N$34:$N$40</c:f>
              <c:strCache>
                <c:ptCount val="7"/>
                <c:pt idx="0">
                  <c:v>Argentina</c:v>
                </c:pt>
                <c:pt idx="1">
                  <c:v>Brazil</c:v>
                </c:pt>
                <c:pt idx="2">
                  <c:v>Chile</c:v>
                </c:pt>
                <c:pt idx="3">
                  <c:v>Colombia</c:v>
                </c:pt>
                <c:pt idx="4">
                  <c:v>Mexico</c:v>
                </c:pt>
                <c:pt idx="5">
                  <c:v>Peru</c:v>
                </c:pt>
                <c:pt idx="6">
                  <c:v>Uruguay</c:v>
                </c:pt>
              </c:strCache>
            </c:strRef>
          </c:cat>
          <c:val>
            <c:numRef>
              <c:f>'Fig 12'!$P$34:$P$40</c:f>
              <c:numCache>
                <c:formatCode>0.0%</c:formatCode>
                <c:ptCount val="7"/>
                <c:pt idx="0">
                  <c:v>5.3900000000000024E-3</c:v>
                </c:pt>
                <c:pt idx="1">
                  <c:v>0.14800000000000021</c:v>
                </c:pt>
                <c:pt idx="2">
                  <c:v>3.8700000000000002E-3</c:v>
                </c:pt>
                <c:pt idx="3">
                  <c:v>4.3500000000000004E-2</c:v>
                </c:pt>
                <c:pt idx="4">
                  <c:v>0.10800000000000012</c:v>
                </c:pt>
                <c:pt idx="5">
                  <c:v>1.8299999999999997E-2</c:v>
                </c:pt>
                <c:pt idx="6">
                  <c:v>6.3700000000000605E-3</c:v>
                </c:pt>
              </c:numCache>
            </c:numRef>
          </c:val>
        </c:ser>
        <c:ser>
          <c:idx val="0"/>
          <c:order val="2"/>
          <c:tx>
            <c:strRef>
              <c:f>'Fig 12'!$Q$33</c:f>
              <c:strCache>
                <c:ptCount val="1"/>
                <c:pt idx="0">
                  <c:v>2008-2009</c:v>
                </c:pt>
              </c:strCache>
            </c:strRef>
          </c:tx>
          <c:dLbls>
            <c:dLblPos val="outEnd"/>
            <c:showVal val="1"/>
          </c:dLbls>
          <c:cat>
            <c:strRef>
              <c:f>'Fig 12'!$N$34:$N$40</c:f>
              <c:strCache>
                <c:ptCount val="7"/>
                <c:pt idx="0">
                  <c:v>Argentina</c:v>
                </c:pt>
                <c:pt idx="1">
                  <c:v>Brazil</c:v>
                </c:pt>
                <c:pt idx="2">
                  <c:v>Chile</c:v>
                </c:pt>
                <c:pt idx="3">
                  <c:v>Colombia</c:v>
                </c:pt>
                <c:pt idx="4">
                  <c:v>Mexico</c:v>
                </c:pt>
                <c:pt idx="5">
                  <c:v>Peru</c:v>
                </c:pt>
                <c:pt idx="6">
                  <c:v>Uruguay</c:v>
                </c:pt>
              </c:strCache>
            </c:strRef>
          </c:cat>
          <c:val>
            <c:numRef>
              <c:f>'Fig 12'!$Q$34:$Q$40</c:f>
              <c:numCache>
                <c:formatCode>0.0%</c:formatCode>
                <c:ptCount val="7"/>
                <c:pt idx="0">
                  <c:v>2.93E-2</c:v>
                </c:pt>
                <c:pt idx="1">
                  <c:v>8.4500000000000228E-2</c:v>
                </c:pt>
                <c:pt idx="2">
                  <c:v>1.4400000000000001E-2</c:v>
                </c:pt>
                <c:pt idx="3">
                  <c:v>3.85E-2</c:v>
                </c:pt>
                <c:pt idx="4">
                  <c:v>0.11799999999999998</c:v>
                </c:pt>
                <c:pt idx="5">
                  <c:v>5.1899999999999993E-3</c:v>
                </c:pt>
                <c:pt idx="6">
                  <c:v>1.2400000000000041E-3</c:v>
                </c:pt>
              </c:numCache>
            </c:numRef>
          </c:val>
        </c:ser>
        <c:gapWidth val="88"/>
        <c:overlap val="-34"/>
        <c:axId val="72069120"/>
        <c:axId val="72070656"/>
      </c:barChart>
      <c:catAx>
        <c:axId val="72069120"/>
        <c:scaling>
          <c:orientation val="minMax"/>
        </c:scaling>
        <c:axPos val="b"/>
        <c:numFmt formatCode="General" sourceLinked="1"/>
        <c:tickLblPos val="nextTo"/>
        <c:crossAx val="72070656"/>
        <c:crosses val="autoZero"/>
        <c:auto val="1"/>
        <c:lblAlgn val="ctr"/>
        <c:lblOffset val="100"/>
      </c:catAx>
      <c:valAx>
        <c:axId val="72070656"/>
        <c:scaling>
          <c:orientation val="minMax"/>
        </c:scaling>
        <c:axPos val="l"/>
        <c:majorGridlines/>
        <c:title>
          <c:tx>
            <c:rich>
              <a:bodyPr rot="-5400000" vert="horz"/>
              <a:lstStyle/>
              <a:p>
                <a:pPr>
                  <a:defRPr/>
                </a:pPr>
                <a:r>
                  <a:rPr lang="es-ES"/>
                  <a:t>% of GDP</a:t>
                </a:r>
              </a:p>
            </c:rich>
          </c:tx>
        </c:title>
        <c:numFmt formatCode="0.0%" sourceLinked="1"/>
        <c:tickLblPos val="nextTo"/>
        <c:crossAx val="72069120"/>
        <c:crosses val="autoZero"/>
        <c:crossBetween val="between"/>
      </c:valAx>
    </c:plotArea>
    <c:legend>
      <c:legendPos val="t"/>
    </c:legend>
    <c:plotVisOnly val="1"/>
  </c:chart>
  <c:spPr>
    <a:ln>
      <a:noFill/>
    </a:ln>
  </c:spPr>
  <c:txPr>
    <a:bodyPr/>
    <a:lstStyle/>
    <a:p>
      <a:pPr>
        <a:defRPr>
          <a:latin typeface="Calibri" pitchFamily="34" charset="0"/>
        </a:defRPr>
      </a:pPr>
      <a:endParaRPr lang="en-US"/>
    </a:p>
  </c:txPr>
  <c:externalData r:id="rId2"/>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0773594432960763"/>
          <c:y val="7.7993219597550303E-2"/>
          <c:w val="0.85684502863998646"/>
          <c:h val="0.84717831104613961"/>
        </c:manualLayout>
      </c:layout>
      <c:barChart>
        <c:barDir val="col"/>
        <c:grouping val="clustered"/>
        <c:ser>
          <c:idx val="1"/>
          <c:order val="0"/>
          <c:tx>
            <c:strRef>
              <c:f>'S52 S53'!$O$31</c:f>
              <c:strCache>
                <c:ptCount val="1"/>
                <c:pt idx="0">
                  <c:v>2000-03</c:v>
                </c:pt>
              </c:strCache>
            </c:strRef>
          </c:tx>
          <c:dLbls>
            <c:showVal val="1"/>
          </c:dLbls>
          <c:cat>
            <c:strRef>
              <c:f>'S52 S53'!$N$32:$N$38</c:f>
              <c:strCache>
                <c:ptCount val="7"/>
                <c:pt idx="0">
                  <c:v>Argentina</c:v>
                </c:pt>
                <c:pt idx="1">
                  <c:v>Brazil</c:v>
                </c:pt>
                <c:pt idx="2">
                  <c:v>Chile</c:v>
                </c:pt>
                <c:pt idx="3">
                  <c:v>Colombia</c:v>
                </c:pt>
                <c:pt idx="4">
                  <c:v>Mexico</c:v>
                </c:pt>
                <c:pt idx="5">
                  <c:v>Peru</c:v>
                </c:pt>
                <c:pt idx="6">
                  <c:v>Uruguay</c:v>
                </c:pt>
              </c:strCache>
            </c:strRef>
          </c:cat>
          <c:val>
            <c:numRef>
              <c:f>'S52 S53'!$O$32:$O$38</c:f>
              <c:numCache>
                <c:formatCode>_(* #,##0.0_);_(* \(#,##0.0\);_(* "-"??_);_(@_)</c:formatCode>
                <c:ptCount val="7"/>
                <c:pt idx="1">
                  <c:v>2.088533000000008</c:v>
                </c:pt>
                <c:pt idx="2">
                  <c:v>20.0137</c:v>
                </c:pt>
                <c:pt idx="3">
                  <c:v>5.5885349999999807</c:v>
                </c:pt>
                <c:pt idx="4">
                  <c:v>1.1639929999999998</c:v>
                </c:pt>
                <c:pt idx="5">
                  <c:v>2.6520699999999922</c:v>
                </c:pt>
              </c:numCache>
            </c:numRef>
          </c:val>
        </c:ser>
        <c:ser>
          <c:idx val="2"/>
          <c:order val="1"/>
          <c:tx>
            <c:strRef>
              <c:f>'S52 S53'!$P$31</c:f>
              <c:strCache>
                <c:ptCount val="1"/>
                <c:pt idx="0">
                  <c:v>2004-07</c:v>
                </c:pt>
              </c:strCache>
            </c:strRef>
          </c:tx>
          <c:dLbls>
            <c:showVal val="1"/>
          </c:dLbls>
          <c:cat>
            <c:strRef>
              <c:f>'S52 S53'!$N$32:$N$38</c:f>
              <c:strCache>
                <c:ptCount val="7"/>
                <c:pt idx="0">
                  <c:v>Argentina</c:v>
                </c:pt>
                <c:pt idx="1">
                  <c:v>Brazil</c:v>
                </c:pt>
                <c:pt idx="2">
                  <c:v>Chile</c:v>
                </c:pt>
                <c:pt idx="3">
                  <c:v>Colombia</c:v>
                </c:pt>
                <c:pt idx="4">
                  <c:v>Mexico</c:v>
                </c:pt>
                <c:pt idx="5">
                  <c:v>Peru</c:v>
                </c:pt>
                <c:pt idx="6">
                  <c:v>Uruguay</c:v>
                </c:pt>
              </c:strCache>
            </c:strRef>
          </c:cat>
          <c:val>
            <c:numRef>
              <c:f>'S52 S53'!$P$32:$P$38</c:f>
              <c:numCache>
                <c:formatCode>_(* #,##0.0_);_(* \(#,##0.0\);_(* "-"??_);_(@_)</c:formatCode>
                <c:ptCount val="7"/>
                <c:pt idx="0">
                  <c:v>12.83037</c:v>
                </c:pt>
                <c:pt idx="1">
                  <c:v>2.9920209999999967</c:v>
                </c:pt>
                <c:pt idx="2">
                  <c:v>16.822419999999912</c:v>
                </c:pt>
                <c:pt idx="3">
                  <c:v>4.8408600000000002</c:v>
                </c:pt>
                <c:pt idx="4">
                  <c:v>2.003012</c:v>
                </c:pt>
                <c:pt idx="5">
                  <c:v>14.964430000000036</c:v>
                </c:pt>
                <c:pt idx="6">
                  <c:v>5.4761000000000024</c:v>
                </c:pt>
              </c:numCache>
            </c:numRef>
          </c:val>
        </c:ser>
        <c:ser>
          <c:idx val="0"/>
          <c:order val="2"/>
          <c:tx>
            <c:strRef>
              <c:f>'S52 S53'!$Q$31</c:f>
              <c:strCache>
                <c:ptCount val="1"/>
                <c:pt idx="0">
                  <c:v>2008-09</c:v>
                </c:pt>
              </c:strCache>
            </c:strRef>
          </c:tx>
          <c:dLbls>
            <c:dLblPos val="outEnd"/>
            <c:showVal val="1"/>
          </c:dLbls>
          <c:cat>
            <c:strRef>
              <c:f>'S52 S53'!$N$32:$N$38</c:f>
              <c:strCache>
                <c:ptCount val="7"/>
                <c:pt idx="0">
                  <c:v>Argentina</c:v>
                </c:pt>
                <c:pt idx="1">
                  <c:v>Brazil</c:v>
                </c:pt>
                <c:pt idx="2">
                  <c:v>Chile</c:v>
                </c:pt>
                <c:pt idx="3">
                  <c:v>Colombia</c:v>
                </c:pt>
                <c:pt idx="4">
                  <c:v>Mexico</c:v>
                </c:pt>
                <c:pt idx="5">
                  <c:v>Peru</c:v>
                </c:pt>
                <c:pt idx="6">
                  <c:v>Uruguay</c:v>
                </c:pt>
              </c:strCache>
            </c:strRef>
          </c:cat>
          <c:val>
            <c:numRef>
              <c:f>'S52 S53'!$Q$32:$Q$38</c:f>
              <c:numCache>
                <c:formatCode>_(* #,##0.0_);_(* \(#,##0.0\);_(* "-"??_);_(@_)</c:formatCode>
                <c:ptCount val="7"/>
                <c:pt idx="0">
                  <c:v>5.4165839999999985</c:v>
                </c:pt>
                <c:pt idx="1">
                  <c:v>4.1087920000000002</c:v>
                </c:pt>
                <c:pt idx="2">
                  <c:v>16.0291</c:v>
                </c:pt>
                <c:pt idx="3">
                  <c:v>5.4647339999999955</c:v>
                </c:pt>
                <c:pt idx="4">
                  <c:v>2.1203820000000002</c:v>
                </c:pt>
                <c:pt idx="5">
                  <c:v>19.99211999999989</c:v>
                </c:pt>
                <c:pt idx="6">
                  <c:v>11.586650000000002</c:v>
                </c:pt>
              </c:numCache>
            </c:numRef>
          </c:val>
        </c:ser>
        <c:gapWidth val="88"/>
        <c:overlap val="-19"/>
        <c:axId val="72167424"/>
        <c:axId val="72168960"/>
      </c:barChart>
      <c:barChart>
        <c:barDir val="col"/>
        <c:grouping val="clustered"/>
        <c:ser>
          <c:idx val="3"/>
          <c:order val="3"/>
          <c:tx>
            <c:strRef>
              <c:f>'S52 S53'!$R$31</c:f>
              <c:strCache>
                <c:ptCount val="1"/>
              </c:strCache>
            </c:strRef>
          </c:tx>
          <c:spPr>
            <a:noFill/>
          </c:spPr>
          <c:dLbls>
            <c:dLblPos val="inBase"/>
            <c:showVal val="1"/>
          </c:dLbls>
          <c:cat>
            <c:strRef>
              <c:f>'S52 S53'!$N$32:$N$38</c:f>
              <c:strCache>
                <c:ptCount val="7"/>
                <c:pt idx="0">
                  <c:v>Argentina</c:v>
                </c:pt>
                <c:pt idx="1">
                  <c:v>Brazil</c:v>
                </c:pt>
                <c:pt idx="2">
                  <c:v>Chile</c:v>
                </c:pt>
                <c:pt idx="3">
                  <c:v>Colombia</c:v>
                </c:pt>
                <c:pt idx="4">
                  <c:v>Mexico</c:v>
                </c:pt>
                <c:pt idx="5">
                  <c:v>Peru</c:v>
                </c:pt>
                <c:pt idx="6">
                  <c:v>Uruguay</c:v>
                </c:pt>
              </c:strCache>
            </c:strRef>
          </c:cat>
          <c:val>
            <c:numRef>
              <c:f>'S52 S53'!$R$32:$R$38</c:f>
              <c:numCache>
                <c:formatCode>_(* #,##0_);_(* \(#,##0\);_(* "-"??_);_(@_)</c:formatCode>
                <c:ptCount val="7"/>
                <c:pt idx="1">
                  <c:v>697</c:v>
                </c:pt>
                <c:pt idx="2">
                  <c:v>2</c:v>
                </c:pt>
                <c:pt idx="3">
                  <c:v>1145</c:v>
                </c:pt>
                <c:pt idx="4">
                  <c:v>916</c:v>
                </c:pt>
                <c:pt idx="5">
                  <c:v>42</c:v>
                </c:pt>
              </c:numCache>
            </c:numRef>
          </c:val>
        </c:ser>
        <c:ser>
          <c:idx val="4"/>
          <c:order val="4"/>
          <c:tx>
            <c:strRef>
              <c:f>'S52 S53'!$S$31</c:f>
              <c:strCache>
                <c:ptCount val="1"/>
              </c:strCache>
            </c:strRef>
          </c:tx>
          <c:spPr>
            <a:noFill/>
          </c:spPr>
          <c:dLbls>
            <c:dLblPos val="inBase"/>
            <c:showVal val="1"/>
          </c:dLbls>
          <c:cat>
            <c:strRef>
              <c:f>'S52 S53'!$N$32:$N$38</c:f>
              <c:strCache>
                <c:ptCount val="7"/>
                <c:pt idx="0">
                  <c:v>Argentina</c:v>
                </c:pt>
                <c:pt idx="1">
                  <c:v>Brazil</c:v>
                </c:pt>
                <c:pt idx="2">
                  <c:v>Chile</c:v>
                </c:pt>
                <c:pt idx="3">
                  <c:v>Colombia</c:v>
                </c:pt>
                <c:pt idx="4">
                  <c:v>Mexico</c:v>
                </c:pt>
                <c:pt idx="5">
                  <c:v>Peru</c:v>
                </c:pt>
                <c:pt idx="6">
                  <c:v>Uruguay</c:v>
                </c:pt>
              </c:strCache>
            </c:strRef>
          </c:cat>
          <c:val>
            <c:numRef>
              <c:f>'S52 S53'!$S$32:$S$38</c:f>
              <c:numCache>
                <c:formatCode>_(* #,##0_);_(* \(#,##0\);_(* "-"??_);_(@_)</c:formatCode>
                <c:ptCount val="7"/>
                <c:pt idx="0">
                  <c:v>9</c:v>
                </c:pt>
                <c:pt idx="1">
                  <c:v>2407</c:v>
                </c:pt>
                <c:pt idx="2">
                  <c:v>6</c:v>
                </c:pt>
                <c:pt idx="3">
                  <c:v>1168</c:v>
                </c:pt>
                <c:pt idx="4">
                  <c:v>1146</c:v>
                </c:pt>
                <c:pt idx="5">
                  <c:v>120</c:v>
                </c:pt>
                <c:pt idx="6">
                  <c:v>163</c:v>
                </c:pt>
              </c:numCache>
            </c:numRef>
          </c:val>
        </c:ser>
        <c:ser>
          <c:idx val="5"/>
          <c:order val="5"/>
          <c:tx>
            <c:strRef>
              <c:f>'S52 S53'!$T$31</c:f>
              <c:strCache>
                <c:ptCount val="1"/>
              </c:strCache>
            </c:strRef>
          </c:tx>
          <c:spPr>
            <a:noFill/>
          </c:spPr>
          <c:dLbls>
            <c:dLblPos val="inBase"/>
            <c:showVal val="1"/>
          </c:dLbls>
          <c:cat>
            <c:strRef>
              <c:f>'S52 S53'!$N$32:$N$38</c:f>
              <c:strCache>
                <c:ptCount val="7"/>
                <c:pt idx="0">
                  <c:v>Argentina</c:v>
                </c:pt>
                <c:pt idx="1">
                  <c:v>Brazil</c:v>
                </c:pt>
                <c:pt idx="2">
                  <c:v>Chile</c:v>
                </c:pt>
                <c:pt idx="3">
                  <c:v>Colombia</c:v>
                </c:pt>
                <c:pt idx="4">
                  <c:v>Mexico</c:v>
                </c:pt>
                <c:pt idx="5">
                  <c:v>Peru</c:v>
                </c:pt>
                <c:pt idx="6">
                  <c:v>Uruguay</c:v>
                </c:pt>
              </c:strCache>
            </c:strRef>
          </c:cat>
          <c:val>
            <c:numRef>
              <c:f>'S52 S53'!$T$32:$T$38</c:f>
              <c:numCache>
                <c:formatCode>_(* #,##0_);_(* \(#,##0\);_(* "-"??_);_(@_)</c:formatCode>
                <c:ptCount val="7"/>
                <c:pt idx="0">
                  <c:v>37</c:v>
                </c:pt>
                <c:pt idx="1">
                  <c:v>1147</c:v>
                </c:pt>
                <c:pt idx="2">
                  <c:v>11</c:v>
                </c:pt>
                <c:pt idx="3">
                  <c:v>645</c:v>
                </c:pt>
                <c:pt idx="4">
                  <c:v>578</c:v>
                </c:pt>
                <c:pt idx="5">
                  <c:v>19</c:v>
                </c:pt>
                <c:pt idx="6">
                  <c:v>36</c:v>
                </c:pt>
              </c:numCache>
            </c:numRef>
          </c:val>
        </c:ser>
        <c:gapWidth val="88"/>
        <c:overlap val="-34"/>
        <c:axId val="72180864"/>
        <c:axId val="72170880"/>
      </c:barChart>
      <c:catAx>
        <c:axId val="72167424"/>
        <c:scaling>
          <c:orientation val="minMax"/>
        </c:scaling>
        <c:axPos val="b"/>
        <c:numFmt formatCode="General" sourceLinked="1"/>
        <c:tickLblPos val="nextTo"/>
        <c:crossAx val="72168960"/>
        <c:crosses val="autoZero"/>
        <c:auto val="1"/>
        <c:lblAlgn val="ctr"/>
        <c:lblOffset val="100"/>
      </c:catAx>
      <c:valAx>
        <c:axId val="72168960"/>
        <c:scaling>
          <c:orientation val="minMax"/>
          <c:max val="25"/>
          <c:min val="0"/>
        </c:scaling>
        <c:axPos val="l"/>
        <c:majorGridlines/>
        <c:title>
          <c:tx>
            <c:rich>
              <a:bodyPr rot="-5400000" vert="horz"/>
              <a:lstStyle/>
              <a:p>
                <a:pPr>
                  <a:defRPr/>
                </a:pPr>
                <a:r>
                  <a:rPr lang="en-US"/>
                  <a:t>Years</a:t>
                </a:r>
              </a:p>
            </c:rich>
          </c:tx>
        </c:title>
        <c:numFmt formatCode="#,##0" sourceLinked="0"/>
        <c:tickLblPos val="nextTo"/>
        <c:crossAx val="72167424"/>
        <c:crosses val="autoZero"/>
        <c:crossBetween val="between"/>
      </c:valAx>
      <c:valAx>
        <c:axId val="72170880"/>
        <c:scaling>
          <c:orientation val="minMax"/>
        </c:scaling>
        <c:delete val="1"/>
        <c:axPos val="r"/>
        <c:numFmt formatCode="General" sourceLinked="1"/>
        <c:tickLblPos val="none"/>
        <c:crossAx val="72180864"/>
        <c:crosses val="max"/>
        <c:crossBetween val="between"/>
      </c:valAx>
      <c:catAx>
        <c:axId val="72180864"/>
        <c:scaling>
          <c:orientation val="minMax"/>
        </c:scaling>
        <c:delete val="1"/>
        <c:axPos val="b"/>
        <c:numFmt formatCode="General" sourceLinked="1"/>
        <c:tickLblPos val="none"/>
        <c:crossAx val="72170880"/>
        <c:crosses val="autoZero"/>
        <c:auto val="1"/>
        <c:lblAlgn val="ctr"/>
        <c:lblOffset val="100"/>
      </c:catAx>
    </c:plotArea>
    <c:legend>
      <c:legendPos val="t"/>
      <c:legendEntry>
        <c:idx val="3"/>
        <c:delete val="1"/>
      </c:legendEntry>
      <c:legendEntry>
        <c:idx val="4"/>
        <c:delete val="1"/>
      </c:legendEntry>
      <c:legendEntry>
        <c:idx val="5"/>
        <c:delete val="1"/>
      </c:legendEntry>
      <c:layout>
        <c:manualLayout>
          <c:xMode val="edge"/>
          <c:yMode val="edge"/>
          <c:x val="0.34709839079783406"/>
          <c:y val="1.667573035650392E-2"/>
          <c:w val="0.30997725388677388"/>
          <c:h val="4.7148329746154675E-2"/>
        </c:manualLayout>
      </c:layout>
    </c:legend>
    <c:plotVisOnly val="1"/>
  </c:chart>
  <c:spPr>
    <a:ln>
      <a:noFill/>
    </a:ln>
  </c:spPr>
  <c:txPr>
    <a:bodyPr/>
    <a:lstStyle/>
    <a:p>
      <a:pPr>
        <a:defRPr>
          <a:latin typeface="Calibri" pitchFamily="34" charset="0"/>
        </a:defRPr>
      </a:pPr>
      <a:endParaRPr lang="en-US"/>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1718472690913879"/>
          <c:y val="8.7254374453193367E-2"/>
          <c:w val="0.86093410198723075"/>
          <c:h val="0.68883634258778015"/>
        </c:manualLayout>
      </c:layout>
      <c:barChart>
        <c:barDir val="col"/>
        <c:grouping val="percentStacked"/>
        <c:ser>
          <c:idx val="0"/>
          <c:order val="0"/>
          <c:tx>
            <c:strRef>
              <c:f>'S54 S55'!$P$33</c:f>
              <c:strCache>
                <c:ptCount val="1"/>
                <c:pt idx="0">
                  <c:v>Local Currency </c:v>
                </c:pt>
              </c:strCache>
            </c:strRef>
          </c:tx>
          <c:dLbls>
            <c:showVal val="1"/>
          </c:dLbls>
          <c:cat>
            <c:multiLvlStrRef>
              <c:f>'S54 S55'!$N$34:$O$51</c:f>
              <c:multiLvlStrCache>
                <c:ptCount val="18"/>
                <c:lvl>
                  <c:pt idx="0">
                    <c:v>2000-03</c:v>
                  </c:pt>
                  <c:pt idx="1">
                    <c:v>2004-07</c:v>
                  </c:pt>
                  <c:pt idx="2">
                    <c:v>2008-09</c:v>
                  </c:pt>
                  <c:pt idx="3">
                    <c:v>2000-03</c:v>
                  </c:pt>
                  <c:pt idx="4">
                    <c:v>2004-07</c:v>
                  </c:pt>
                  <c:pt idx="5">
                    <c:v>2008-09</c:v>
                  </c:pt>
                  <c:pt idx="6">
                    <c:v>2000-03</c:v>
                  </c:pt>
                  <c:pt idx="7">
                    <c:v>2004-07</c:v>
                  </c:pt>
                  <c:pt idx="8">
                    <c:v>2008-09</c:v>
                  </c:pt>
                  <c:pt idx="9">
                    <c:v>2000-03</c:v>
                  </c:pt>
                  <c:pt idx="10">
                    <c:v>2004-07</c:v>
                  </c:pt>
                  <c:pt idx="11">
                    <c:v>2008-09</c:v>
                  </c:pt>
                  <c:pt idx="12">
                    <c:v>2000-03</c:v>
                  </c:pt>
                  <c:pt idx="13">
                    <c:v>2004-07</c:v>
                  </c:pt>
                  <c:pt idx="14">
                    <c:v>2008-09</c:v>
                  </c:pt>
                  <c:pt idx="15">
                    <c:v>2000-03</c:v>
                  </c:pt>
                  <c:pt idx="16">
                    <c:v>2004-07</c:v>
                  </c:pt>
                  <c:pt idx="17">
                    <c:v>2008-09</c:v>
                  </c:pt>
                </c:lvl>
                <c:lvl>
                  <c:pt idx="0">
                    <c:v>Argentina</c:v>
                  </c:pt>
                  <c:pt idx="3">
                    <c:v>Brazil</c:v>
                  </c:pt>
                  <c:pt idx="6">
                    <c:v>Chile</c:v>
                  </c:pt>
                  <c:pt idx="9">
                    <c:v>Colombia</c:v>
                  </c:pt>
                  <c:pt idx="12">
                    <c:v>Mexico</c:v>
                  </c:pt>
                  <c:pt idx="15">
                    <c:v>Uruguay</c:v>
                  </c:pt>
                </c:lvl>
              </c:multiLvlStrCache>
            </c:multiLvlStrRef>
          </c:cat>
          <c:val>
            <c:numRef>
              <c:f>'S54 S55'!$P$34:$P$51</c:f>
              <c:numCache>
                <c:formatCode>0%</c:formatCode>
                <c:ptCount val="18"/>
                <c:pt idx="1">
                  <c:v>0.29938020000000187</c:v>
                </c:pt>
                <c:pt idx="2">
                  <c:v>0.87370490000000223</c:v>
                </c:pt>
                <c:pt idx="3">
                  <c:v>0.93261680000000002</c:v>
                </c:pt>
                <c:pt idx="4">
                  <c:v>0.89859880000000003</c:v>
                </c:pt>
                <c:pt idx="5">
                  <c:v>0.89180400000000004</c:v>
                </c:pt>
                <c:pt idx="7">
                  <c:v>0.15224100000000076</c:v>
                </c:pt>
                <c:pt idx="8">
                  <c:v>0.24650550000000004</c:v>
                </c:pt>
                <c:pt idx="9">
                  <c:v>0.72498669999999998</c:v>
                </c:pt>
                <c:pt idx="10">
                  <c:v>0.89122979999999996</c:v>
                </c:pt>
                <c:pt idx="11">
                  <c:v>0.85631080000000004</c:v>
                </c:pt>
                <c:pt idx="12">
                  <c:v>0.88101849999999959</c:v>
                </c:pt>
                <c:pt idx="13">
                  <c:v>0.97246900000000003</c:v>
                </c:pt>
                <c:pt idx="14">
                  <c:v>0.98684240000000001</c:v>
                </c:pt>
              </c:numCache>
            </c:numRef>
          </c:val>
        </c:ser>
        <c:ser>
          <c:idx val="1"/>
          <c:order val="1"/>
          <c:tx>
            <c:strRef>
              <c:f>'S54 S55'!$Q$33</c:f>
              <c:strCache>
                <c:ptCount val="1"/>
                <c:pt idx="0">
                  <c:v>Inflation-Linked</c:v>
                </c:pt>
              </c:strCache>
            </c:strRef>
          </c:tx>
          <c:dLbls>
            <c:dLbl>
              <c:idx val="1"/>
              <c:layout>
                <c:manualLayout>
                  <c:x val="1.9739101917490781E-3"/>
                  <c:y val="5.5555555555555558E-3"/>
                </c:manualLayout>
              </c:layout>
              <c:showVal val="1"/>
            </c:dLbl>
            <c:dLbl>
              <c:idx val="18"/>
              <c:delete val="1"/>
            </c:dLbl>
            <c:showVal val="1"/>
          </c:dLbls>
          <c:cat>
            <c:multiLvlStrRef>
              <c:f>'S54 S55'!$N$34:$O$51</c:f>
              <c:multiLvlStrCache>
                <c:ptCount val="18"/>
                <c:lvl>
                  <c:pt idx="0">
                    <c:v>2000-03</c:v>
                  </c:pt>
                  <c:pt idx="1">
                    <c:v>2004-07</c:v>
                  </c:pt>
                  <c:pt idx="2">
                    <c:v>2008-09</c:v>
                  </c:pt>
                  <c:pt idx="3">
                    <c:v>2000-03</c:v>
                  </c:pt>
                  <c:pt idx="4">
                    <c:v>2004-07</c:v>
                  </c:pt>
                  <c:pt idx="5">
                    <c:v>2008-09</c:v>
                  </c:pt>
                  <c:pt idx="6">
                    <c:v>2000-03</c:v>
                  </c:pt>
                  <c:pt idx="7">
                    <c:v>2004-07</c:v>
                  </c:pt>
                  <c:pt idx="8">
                    <c:v>2008-09</c:v>
                  </c:pt>
                  <c:pt idx="9">
                    <c:v>2000-03</c:v>
                  </c:pt>
                  <c:pt idx="10">
                    <c:v>2004-07</c:v>
                  </c:pt>
                  <c:pt idx="11">
                    <c:v>2008-09</c:v>
                  </c:pt>
                  <c:pt idx="12">
                    <c:v>2000-03</c:v>
                  </c:pt>
                  <c:pt idx="13">
                    <c:v>2004-07</c:v>
                  </c:pt>
                  <c:pt idx="14">
                    <c:v>2008-09</c:v>
                  </c:pt>
                  <c:pt idx="15">
                    <c:v>2000-03</c:v>
                  </c:pt>
                  <c:pt idx="16">
                    <c:v>2004-07</c:v>
                  </c:pt>
                  <c:pt idx="17">
                    <c:v>2008-09</c:v>
                  </c:pt>
                </c:lvl>
                <c:lvl>
                  <c:pt idx="0">
                    <c:v>Argentina</c:v>
                  </c:pt>
                  <c:pt idx="3">
                    <c:v>Brazil</c:v>
                  </c:pt>
                  <c:pt idx="6">
                    <c:v>Chile</c:v>
                  </c:pt>
                  <c:pt idx="9">
                    <c:v>Colombia</c:v>
                  </c:pt>
                  <c:pt idx="12">
                    <c:v>Mexico</c:v>
                  </c:pt>
                  <c:pt idx="15">
                    <c:v>Uruguay</c:v>
                  </c:pt>
                </c:lvl>
              </c:multiLvlStrCache>
            </c:multiLvlStrRef>
          </c:cat>
          <c:val>
            <c:numRef>
              <c:f>'S54 S55'!$Q$34:$Q$51</c:f>
              <c:numCache>
                <c:formatCode>General</c:formatCode>
                <c:ptCount val="18"/>
                <c:pt idx="3" formatCode="0%">
                  <c:v>5.2708100000000022E-2</c:v>
                </c:pt>
                <c:pt idx="4" formatCode="0%">
                  <c:v>0.10140120000000002</c:v>
                </c:pt>
                <c:pt idx="5" formatCode="0%">
                  <c:v>0.1081960000000005</c:v>
                </c:pt>
                <c:pt idx="6" formatCode="0%">
                  <c:v>1</c:v>
                </c:pt>
                <c:pt idx="7" formatCode="0%">
                  <c:v>0.8477590000000027</c:v>
                </c:pt>
                <c:pt idx="8" formatCode="0%">
                  <c:v>0.75349450000000062</c:v>
                </c:pt>
                <c:pt idx="9" formatCode="0%">
                  <c:v>0.23261570000000001</c:v>
                </c:pt>
                <c:pt idx="10" formatCode="0%">
                  <c:v>0.10877020000000044</c:v>
                </c:pt>
                <c:pt idx="11" formatCode="0%">
                  <c:v>0.14368919999999999</c:v>
                </c:pt>
                <c:pt idx="12" formatCode="0%">
                  <c:v>0.1189815</c:v>
                </c:pt>
                <c:pt idx="13" formatCode="0%">
                  <c:v>2.7531000000000118E-2</c:v>
                </c:pt>
                <c:pt idx="14" formatCode="0%">
                  <c:v>1.31576E-2</c:v>
                </c:pt>
                <c:pt idx="16" formatCode="0%">
                  <c:v>1</c:v>
                </c:pt>
                <c:pt idx="17" formatCode="0%">
                  <c:v>1</c:v>
                </c:pt>
              </c:numCache>
            </c:numRef>
          </c:val>
        </c:ser>
        <c:ser>
          <c:idx val="2"/>
          <c:order val="2"/>
          <c:tx>
            <c:strRef>
              <c:f>'S54 S55'!$R$33</c:f>
              <c:strCache>
                <c:ptCount val="1"/>
                <c:pt idx="0">
                  <c:v>Foreign Currency</c:v>
                </c:pt>
              </c:strCache>
            </c:strRef>
          </c:tx>
          <c:dLbls>
            <c:dLblPos val="ctr"/>
            <c:showVal val="1"/>
          </c:dLbls>
          <c:cat>
            <c:multiLvlStrRef>
              <c:f>'S54 S55'!$N$34:$O$51</c:f>
              <c:multiLvlStrCache>
                <c:ptCount val="18"/>
                <c:lvl>
                  <c:pt idx="0">
                    <c:v>2000-03</c:v>
                  </c:pt>
                  <c:pt idx="1">
                    <c:v>2004-07</c:v>
                  </c:pt>
                  <c:pt idx="2">
                    <c:v>2008-09</c:v>
                  </c:pt>
                  <c:pt idx="3">
                    <c:v>2000-03</c:v>
                  </c:pt>
                  <c:pt idx="4">
                    <c:v>2004-07</c:v>
                  </c:pt>
                  <c:pt idx="5">
                    <c:v>2008-09</c:v>
                  </c:pt>
                  <c:pt idx="6">
                    <c:v>2000-03</c:v>
                  </c:pt>
                  <c:pt idx="7">
                    <c:v>2004-07</c:v>
                  </c:pt>
                  <c:pt idx="8">
                    <c:v>2008-09</c:v>
                  </c:pt>
                  <c:pt idx="9">
                    <c:v>2000-03</c:v>
                  </c:pt>
                  <c:pt idx="10">
                    <c:v>2004-07</c:v>
                  </c:pt>
                  <c:pt idx="11">
                    <c:v>2008-09</c:v>
                  </c:pt>
                  <c:pt idx="12">
                    <c:v>2000-03</c:v>
                  </c:pt>
                  <c:pt idx="13">
                    <c:v>2004-07</c:v>
                  </c:pt>
                  <c:pt idx="14">
                    <c:v>2008-09</c:v>
                  </c:pt>
                  <c:pt idx="15">
                    <c:v>2000-03</c:v>
                  </c:pt>
                  <c:pt idx="16">
                    <c:v>2004-07</c:v>
                  </c:pt>
                  <c:pt idx="17">
                    <c:v>2008-09</c:v>
                  </c:pt>
                </c:lvl>
                <c:lvl>
                  <c:pt idx="0">
                    <c:v>Argentina</c:v>
                  </c:pt>
                  <c:pt idx="3">
                    <c:v>Brazil</c:v>
                  </c:pt>
                  <c:pt idx="6">
                    <c:v>Chile</c:v>
                  </c:pt>
                  <c:pt idx="9">
                    <c:v>Colombia</c:v>
                  </c:pt>
                  <c:pt idx="12">
                    <c:v>Mexico</c:v>
                  </c:pt>
                  <c:pt idx="15">
                    <c:v>Uruguay</c:v>
                  </c:pt>
                </c:lvl>
              </c:multiLvlStrCache>
            </c:multiLvlStrRef>
          </c:cat>
          <c:val>
            <c:numRef>
              <c:f>'S54 S55'!$R$34:$R$51</c:f>
              <c:numCache>
                <c:formatCode>0%</c:formatCode>
                <c:ptCount val="18"/>
                <c:pt idx="1">
                  <c:v>0.70061980000000224</c:v>
                </c:pt>
                <c:pt idx="2">
                  <c:v>0.12629520000000041</c:v>
                </c:pt>
                <c:pt idx="3">
                  <c:v>1.46751E-2</c:v>
                </c:pt>
                <c:pt idx="9">
                  <c:v>4.2397600000000313E-2</c:v>
                </c:pt>
              </c:numCache>
            </c:numRef>
          </c:val>
        </c:ser>
        <c:gapWidth val="43"/>
        <c:overlap val="100"/>
        <c:axId val="72238208"/>
        <c:axId val="72239744"/>
      </c:barChart>
      <c:catAx>
        <c:axId val="72238208"/>
        <c:scaling>
          <c:orientation val="minMax"/>
        </c:scaling>
        <c:axPos val="b"/>
        <c:tickLblPos val="nextTo"/>
        <c:txPr>
          <a:bodyPr rot="-5400000" vert="horz"/>
          <a:lstStyle/>
          <a:p>
            <a:pPr>
              <a:defRPr/>
            </a:pPr>
            <a:endParaRPr lang="en-US"/>
          </a:p>
        </c:txPr>
        <c:crossAx val="72239744"/>
        <c:crosses val="autoZero"/>
        <c:auto val="1"/>
        <c:lblAlgn val="ctr"/>
        <c:lblOffset val="100"/>
      </c:catAx>
      <c:valAx>
        <c:axId val="72239744"/>
        <c:scaling>
          <c:orientation val="minMax"/>
        </c:scaling>
        <c:axPos val="l"/>
        <c:majorGridlines/>
        <c:title>
          <c:tx>
            <c:rich>
              <a:bodyPr rot="-5400000" vert="horz"/>
              <a:lstStyle/>
              <a:p>
                <a:pPr>
                  <a:defRPr/>
                </a:pPr>
                <a:r>
                  <a:rPr lang="en-US"/>
                  <a:t>% of Total Bonds Issuances</a:t>
                </a:r>
              </a:p>
            </c:rich>
          </c:tx>
        </c:title>
        <c:numFmt formatCode="0%" sourceLinked="1"/>
        <c:tickLblPos val="nextTo"/>
        <c:crossAx val="72238208"/>
        <c:crosses val="autoZero"/>
        <c:crossBetween val="between"/>
      </c:valAx>
    </c:plotArea>
    <c:legend>
      <c:legendPos val="t"/>
    </c:legend>
    <c:plotVisOnly val="1"/>
  </c:chart>
  <c:spPr>
    <a:ln>
      <a:noFill/>
    </a:ln>
  </c:spPr>
  <c:txPr>
    <a:bodyPr/>
    <a:lstStyle/>
    <a:p>
      <a:pPr>
        <a:defRPr>
          <a:latin typeface="Calibri"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08245716408926"/>
          <c:y val="8.5066000494934096E-2"/>
          <c:w val="0.87160348984736358"/>
          <c:h val="0.69556759470785223"/>
        </c:manualLayout>
      </c:layout>
      <c:barChart>
        <c:barDir val="col"/>
        <c:grouping val="stacked"/>
        <c:ser>
          <c:idx val="0"/>
          <c:order val="0"/>
          <c:tx>
            <c:strRef>
              <c:f>'Fig 44.b'!$AC$35:$AD$35</c:f>
              <c:strCache>
                <c:ptCount val="1"/>
                <c:pt idx="0">
                  <c:v>(1)</c:v>
                </c:pt>
              </c:strCache>
            </c:strRef>
          </c:tx>
          <c:dLbls>
            <c:dLbl>
              <c:idx val="0"/>
              <c:layout/>
              <c:tx>
                <c:rich>
                  <a:bodyPr/>
                  <a:lstStyle/>
                  <a:p>
                    <a:r>
                      <a:rPr lang="en-US"/>
                      <a:t>Banks
113%</a:t>
                    </a:r>
                  </a:p>
                </c:rich>
              </c:tx>
              <c:dLblPos val="ctr"/>
              <c:showSerName val="1"/>
            </c:dLbl>
            <c:dLbl>
              <c:idx val="1"/>
              <c:layout/>
              <c:tx>
                <c:rich>
                  <a:bodyPr/>
                  <a:lstStyle/>
                  <a:p>
                    <a:r>
                      <a:rPr lang="en-US"/>
                      <a:t>Govt
74%</a:t>
                    </a:r>
                  </a:p>
                </c:rich>
              </c:tx>
              <c:dLblPos val="ctr"/>
              <c:showSerName val="1"/>
            </c:dLbl>
            <c:dLbl>
              <c:idx val="2"/>
              <c:layout/>
              <c:tx>
                <c:rich>
                  <a:bodyPr/>
                  <a:lstStyle/>
                  <a:p>
                    <a:r>
                      <a:rPr lang="en-US"/>
                      <a:t>PF
30%</a:t>
                    </a:r>
                  </a:p>
                </c:rich>
              </c:tx>
              <c:dLblPos val="ctr"/>
              <c:showSerName val="1"/>
            </c:dLbl>
            <c:dLbl>
              <c:idx val="3"/>
              <c:tx>
                <c:rich>
                  <a:bodyPr/>
                  <a:lstStyle/>
                  <a:p>
                    <a:r>
                      <a:rPr lang="en-US"/>
                      <a:t>
0%</a:t>
                    </a:r>
                  </a:p>
                </c:rich>
              </c:tx>
              <c:dLblPos val="ctr"/>
              <c:showSerName val="1"/>
            </c:dLbl>
            <c:dLbl>
              <c:idx val="4"/>
              <c:layout/>
              <c:tx>
                <c:rich>
                  <a:bodyPr/>
                  <a:lstStyle/>
                  <a:p>
                    <a:r>
                      <a:rPr lang="en-US"/>
                      <a:t>Banks
125%</a:t>
                    </a:r>
                  </a:p>
                </c:rich>
              </c:tx>
              <c:dLblPos val="ctr"/>
              <c:showSerName val="1"/>
            </c:dLbl>
            <c:dLbl>
              <c:idx val="5"/>
              <c:layout/>
              <c:tx>
                <c:rich>
                  <a:bodyPr/>
                  <a:lstStyle/>
                  <a:p>
                    <a:r>
                      <a:rPr lang="en-US"/>
                      <a:t>Govt
82%</a:t>
                    </a:r>
                  </a:p>
                </c:rich>
              </c:tx>
              <c:dLblPos val="ctr"/>
              <c:showSerName val="1"/>
            </c:dLbl>
            <c:dLbl>
              <c:idx val="6"/>
              <c:layout/>
              <c:tx>
                <c:rich>
                  <a:bodyPr/>
                  <a:lstStyle/>
                  <a:p>
                    <a:r>
                      <a:rPr lang="en-US"/>
                      <a:t>PF
33%</a:t>
                    </a:r>
                  </a:p>
                </c:rich>
              </c:tx>
              <c:dLblPos val="ctr"/>
              <c:showSerName val="1"/>
            </c:dLbl>
            <c:dLblPos val="ctr"/>
            <c:showSerName val="1"/>
          </c:dLbls>
          <c:cat>
            <c:multiLvlStrRef>
              <c:f>'Fig 44.b'!$AE$4:$AK$5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44.b'!$AE$35:$AK$35</c:f>
              <c:numCache>
                <c:formatCode>0%</c:formatCode>
                <c:ptCount val="7"/>
                <c:pt idx="0">
                  <c:v>1.1300376800000003</c:v>
                </c:pt>
                <c:pt idx="1">
                  <c:v>0.74904968642858782</c:v>
                </c:pt>
                <c:pt idx="2">
                  <c:v>0.30050143928571432</c:v>
                </c:pt>
                <c:pt idx="4">
                  <c:v>1.2592352299999998</c:v>
                </c:pt>
                <c:pt idx="5">
                  <c:v>0.82540897785714296</c:v>
                </c:pt>
                <c:pt idx="6">
                  <c:v>0.3315120630952445</c:v>
                </c:pt>
              </c:numCache>
            </c:numRef>
          </c:val>
        </c:ser>
        <c:ser>
          <c:idx val="1"/>
          <c:order val="1"/>
          <c:tx>
            <c:strRef>
              <c:f>'Fig 44.b'!$AC$36:$AD$36</c:f>
              <c:strCache>
                <c:ptCount val="1"/>
                <c:pt idx="0">
                  <c:v>(2)</c:v>
                </c:pt>
              </c:strCache>
            </c:strRef>
          </c:tx>
          <c:dLbls>
            <c:dLbl>
              <c:idx val="0"/>
              <c:layout/>
              <c:tx>
                <c:rich>
                  <a:bodyPr/>
                  <a:lstStyle/>
                  <a:p>
                    <a:r>
                      <a:rPr lang="en-US"/>
                      <a:t>Bonds
105%</a:t>
                    </a:r>
                  </a:p>
                </c:rich>
              </c:tx>
              <c:dLblPos val="ctr"/>
              <c:showSerName val="1"/>
            </c:dLbl>
            <c:dLbl>
              <c:idx val="1"/>
              <c:layout/>
              <c:tx>
                <c:rich>
                  <a:bodyPr/>
                  <a:lstStyle/>
                  <a:p>
                    <a:r>
                      <a:rPr lang="en-US"/>
                      <a:t>Corp.
179%</a:t>
                    </a:r>
                  </a:p>
                </c:rich>
              </c:tx>
              <c:dLblPos val="ctr"/>
              <c:showSerName val="1"/>
            </c:dLbl>
            <c:dLbl>
              <c:idx val="2"/>
              <c:layout/>
              <c:tx>
                <c:rich>
                  <a:bodyPr/>
                  <a:lstStyle/>
                  <a:p>
                    <a:r>
                      <a:rPr lang="en-US"/>
                      <a:t>MF
33%</a:t>
                    </a:r>
                  </a:p>
                </c:rich>
              </c:tx>
              <c:dLblPos val="ctr"/>
              <c:showSerName val="1"/>
            </c:dLbl>
            <c:dLbl>
              <c:idx val="3"/>
              <c:tx>
                <c:rich>
                  <a:bodyPr/>
                  <a:lstStyle/>
                  <a:p>
                    <a:r>
                      <a:rPr lang="en-US"/>
                      <a:t>
0%</a:t>
                    </a:r>
                  </a:p>
                </c:rich>
              </c:tx>
              <c:dLblPos val="ctr"/>
              <c:showSerName val="1"/>
            </c:dLbl>
            <c:dLbl>
              <c:idx val="4"/>
              <c:layout/>
              <c:tx>
                <c:rich>
                  <a:bodyPr/>
                  <a:lstStyle/>
                  <a:p>
                    <a:r>
                      <a:rPr lang="en-US"/>
                      <a:t>Bonds
113%</a:t>
                    </a:r>
                  </a:p>
                </c:rich>
              </c:tx>
              <c:dLblPos val="ctr"/>
              <c:showSerName val="1"/>
            </c:dLbl>
            <c:dLbl>
              <c:idx val="5"/>
              <c:layout/>
              <c:tx>
                <c:rich>
                  <a:bodyPr/>
                  <a:lstStyle/>
                  <a:p>
                    <a:r>
                      <a:rPr lang="en-US"/>
                      <a:t>Corp.
195%</a:t>
                    </a:r>
                  </a:p>
                </c:rich>
              </c:tx>
              <c:dLblPos val="ctr"/>
              <c:showSerName val="1"/>
            </c:dLbl>
            <c:dLbl>
              <c:idx val="6"/>
              <c:layout/>
              <c:tx>
                <c:rich>
                  <a:bodyPr/>
                  <a:lstStyle/>
                  <a:p>
                    <a:r>
                      <a:rPr lang="en-US"/>
                      <a:t>MF
38%</a:t>
                    </a:r>
                  </a:p>
                </c:rich>
              </c:tx>
              <c:dLblPos val="ctr"/>
              <c:showSerName val="1"/>
            </c:dLbl>
            <c:dLblPos val="ctr"/>
            <c:showSerName val="1"/>
          </c:dLbls>
          <c:cat>
            <c:multiLvlStrRef>
              <c:f>'Fig 44.b'!$AE$4:$AK$5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44.b'!$AE$36:$AK$36</c:f>
              <c:numCache>
                <c:formatCode>0%</c:formatCode>
                <c:ptCount val="7"/>
                <c:pt idx="0">
                  <c:v>1.0533865428571418</c:v>
                </c:pt>
                <c:pt idx="1">
                  <c:v>1.7916113213755089</c:v>
                </c:pt>
                <c:pt idx="2">
                  <c:v>0.33794010714286427</c:v>
                </c:pt>
                <c:pt idx="4">
                  <c:v>1.1389414178571418</c:v>
                </c:pt>
                <c:pt idx="5">
                  <c:v>1.9540109796348406</c:v>
                </c:pt>
                <c:pt idx="6">
                  <c:v>0.38319496428571792</c:v>
                </c:pt>
              </c:numCache>
            </c:numRef>
          </c:val>
        </c:ser>
        <c:ser>
          <c:idx val="2"/>
          <c:order val="2"/>
          <c:tx>
            <c:strRef>
              <c:f>'Fig 44.b'!$AC$37:$AD$37</c:f>
              <c:strCache>
                <c:ptCount val="1"/>
                <c:pt idx="0">
                  <c:v>(3)</c:v>
                </c:pt>
              </c:strCache>
            </c:strRef>
          </c:tx>
          <c:dLbls>
            <c:dLbl>
              <c:idx val="0"/>
              <c:layout/>
              <c:tx>
                <c:rich>
                  <a:bodyPr/>
                  <a:lstStyle/>
                  <a:p>
                    <a:r>
                      <a:rPr lang="en-US"/>
                      <a:t>Equity
88%</a:t>
                    </a:r>
                  </a:p>
                </c:rich>
              </c:tx>
              <c:dLblPos val="ctr"/>
              <c:showSerName val="1"/>
            </c:dLbl>
            <c:dLbl>
              <c:idx val="1"/>
              <c:layout/>
              <c:tx>
                <c:rich>
                  <a:bodyPr/>
                  <a:lstStyle/>
                  <a:p>
                    <a:r>
                      <a:rPr lang="en-US"/>
                      <a:t>Househ.
52%</a:t>
                    </a:r>
                  </a:p>
                </c:rich>
              </c:tx>
              <c:dLblPos val="ctr"/>
              <c:showSerName val="1"/>
            </c:dLbl>
            <c:dLbl>
              <c:idx val="2"/>
              <c:layout>
                <c:manualLayout>
                  <c:x val="0"/>
                  <c:y val="-2.4616324732325604E-3"/>
                </c:manualLayout>
              </c:layout>
              <c:tx>
                <c:rich>
                  <a:bodyPr/>
                  <a:lstStyle/>
                  <a:p>
                    <a:r>
                      <a:rPr lang="en-US"/>
                      <a:t>IC
45%</a:t>
                    </a:r>
                  </a:p>
                </c:rich>
              </c:tx>
              <c:dLblPos val="ctr"/>
              <c:showSerName val="1"/>
            </c:dLbl>
            <c:dLbl>
              <c:idx val="3"/>
              <c:tx>
                <c:rich>
                  <a:bodyPr/>
                  <a:lstStyle/>
                  <a:p>
                    <a:r>
                      <a:rPr lang="en-US"/>
                      <a:t>
0%</a:t>
                    </a:r>
                  </a:p>
                </c:rich>
              </c:tx>
              <c:dLblPos val="ctr"/>
              <c:showSerName val="1"/>
            </c:dLbl>
            <c:dLbl>
              <c:idx val="4"/>
              <c:layout/>
              <c:tx>
                <c:rich>
                  <a:bodyPr/>
                  <a:lstStyle/>
                  <a:p>
                    <a:r>
                      <a:rPr lang="en-US"/>
                      <a:t>Equity
101%</a:t>
                    </a:r>
                  </a:p>
                </c:rich>
              </c:tx>
              <c:dLblPos val="ctr"/>
              <c:showSerName val="1"/>
            </c:dLbl>
            <c:dLbl>
              <c:idx val="5"/>
              <c:layout/>
              <c:tx>
                <c:rich>
                  <a:bodyPr/>
                  <a:lstStyle/>
                  <a:p>
                    <a:r>
                      <a:rPr lang="en-US"/>
                      <a:t>Househ.
62%</a:t>
                    </a:r>
                  </a:p>
                </c:rich>
              </c:tx>
              <c:dLblPos val="ctr"/>
              <c:showSerName val="1"/>
            </c:dLbl>
            <c:dLbl>
              <c:idx val="6"/>
              <c:layout/>
              <c:tx>
                <c:rich>
                  <a:bodyPr/>
                  <a:lstStyle/>
                  <a:p>
                    <a:r>
                      <a:rPr lang="en-US"/>
                      <a:t>IC
51%</a:t>
                    </a:r>
                  </a:p>
                </c:rich>
              </c:tx>
              <c:dLblPos val="ctr"/>
              <c:showSerName val="1"/>
            </c:dLbl>
            <c:dLblPos val="ctr"/>
            <c:showSerName val="1"/>
          </c:dLbls>
          <c:cat>
            <c:multiLvlStrRef>
              <c:f>'Fig 44.b'!$AE$4:$AK$5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44.b'!$AE$37:$AK$37</c:f>
              <c:numCache>
                <c:formatCode>0%</c:formatCode>
                <c:ptCount val="7"/>
                <c:pt idx="0">
                  <c:v>0.88606150000000006</c:v>
                </c:pt>
                <c:pt idx="1">
                  <c:v>0.52882466505306269</c:v>
                </c:pt>
                <c:pt idx="2">
                  <c:v>0.45055458928571696</c:v>
                </c:pt>
                <c:pt idx="4">
                  <c:v>1.0110058214285824</c:v>
                </c:pt>
                <c:pt idx="5">
                  <c:v>0.62976245679375065</c:v>
                </c:pt>
                <c:pt idx="6">
                  <c:v>0.51825206428571358</c:v>
                </c:pt>
              </c:numCache>
            </c:numRef>
          </c:val>
        </c:ser>
        <c:ser>
          <c:idx val="3"/>
          <c:order val="3"/>
          <c:tx>
            <c:strRef>
              <c:f>'Fig 44.b'!$AC$38:$AD$38</c:f>
              <c:strCache>
                <c:ptCount val="1"/>
                <c:pt idx="0">
                  <c:v>(4)</c:v>
                </c:pt>
              </c:strCache>
            </c:strRef>
          </c:tx>
          <c:dLbls>
            <c:dLbl>
              <c:idx val="0"/>
              <c:tx>
                <c:rich>
                  <a:bodyPr/>
                  <a:lstStyle/>
                  <a:p>
                    <a:r>
                      <a:rPr lang="en-US"/>
                      <a:t>
0%</a:t>
                    </a:r>
                  </a:p>
                </c:rich>
              </c:tx>
              <c:dLblPos val="ctr"/>
              <c:showSerName val="1"/>
            </c:dLbl>
            <c:dLbl>
              <c:idx val="1"/>
              <c:tx>
                <c:rich>
                  <a:bodyPr/>
                  <a:lstStyle/>
                  <a:p>
                    <a:r>
                      <a:rPr lang="en-US"/>
                      <a:t>
0%</a:t>
                    </a:r>
                  </a:p>
                </c:rich>
              </c:tx>
              <c:dLblPos val="ctr"/>
              <c:showSerName val="1"/>
            </c:dLbl>
            <c:dLbl>
              <c:idx val="2"/>
              <c:layout/>
              <c:tx>
                <c:rich>
                  <a:bodyPr/>
                  <a:lstStyle/>
                  <a:p>
                    <a:r>
                      <a:rPr lang="en-US"/>
                      <a:t>Banks
113%</a:t>
                    </a:r>
                  </a:p>
                </c:rich>
              </c:tx>
              <c:dLblPos val="ctr"/>
              <c:showSerName val="1"/>
            </c:dLbl>
            <c:dLbl>
              <c:idx val="3"/>
              <c:tx>
                <c:rich>
                  <a:bodyPr/>
                  <a:lstStyle/>
                  <a:p>
                    <a:r>
                      <a:rPr lang="en-US"/>
                      <a:t>
0%</a:t>
                    </a:r>
                  </a:p>
                </c:rich>
              </c:tx>
              <c:dLblPos val="ctr"/>
              <c:showSerName val="1"/>
            </c:dLbl>
            <c:dLbl>
              <c:idx val="4"/>
              <c:tx>
                <c:rich>
                  <a:bodyPr/>
                  <a:lstStyle/>
                  <a:p>
                    <a:r>
                      <a:rPr lang="en-US"/>
                      <a:t>
0%</a:t>
                    </a:r>
                  </a:p>
                </c:rich>
              </c:tx>
              <c:dLblPos val="ctr"/>
              <c:showSerName val="1"/>
            </c:dLbl>
            <c:dLbl>
              <c:idx val="5"/>
              <c:tx>
                <c:rich>
                  <a:bodyPr/>
                  <a:lstStyle/>
                  <a:p>
                    <a:r>
                      <a:rPr lang="en-US"/>
                      <a:t>
0%</a:t>
                    </a:r>
                  </a:p>
                </c:rich>
              </c:tx>
              <c:dLblPos val="ctr"/>
              <c:showSerName val="1"/>
            </c:dLbl>
            <c:dLbl>
              <c:idx val="6"/>
              <c:layout/>
              <c:tx>
                <c:rich>
                  <a:bodyPr/>
                  <a:lstStyle/>
                  <a:p>
                    <a:r>
                      <a:rPr lang="en-US"/>
                      <a:t>Banks
125%</a:t>
                    </a:r>
                  </a:p>
                </c:rich>
              </c:tx>
              <c:dLblPos val="ctr"/>
              <c:showSerName val="1"/>
            </c:dLbl>
            <c:dLblPos val="ctr"/>
            <c:showSerName val="1"/>
          </c:dLbls>
          <c:cat>
            <c:multiLvlStrRef>
              <c:f>'Fig 44.b'!$AE$4:$AK$5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44.b'!$AE$38:$AK$38</c:f>
              <c:numCache>
                <c:formatCode>General</c:formatCode>
                <c:ptCount val="7"/>
                <c:pt idx="2" formatCode="0%">
                  <c:v>1.1300376800000003</c:v>
                </c:pt>
                <c:pt idx="6" formatCode="0%">
                  <c:v>1.2592352299999998</c:v>
                </c:pt>
              </c:numCache>
            </c:numRef>
          </c:val>
        </c:ser>
        <c:ser>
          <c:idx val="4"/>
          <c:order val="4"/>
          <c:tx>
            <c:strRef>
              <c:f>'Fig 44.b'!$AC$39:$AD$39</c:f>
              <c:strCache>
                <c:ptCount val="1"/>
                <c:pt idx="0">
                  <c:v>(5)</c:v>
                </c:pt>
              </c:strCache>
            </c:strRef>
          </c:tx>
          <c:dLbls>
            <c:dLbl>
              <c:idx val="0"/>
              <c:tx>
                <c:rich>
                  <a:bodyPr/>
                  <a:lstStyle/>
                  <a:p>
                    <a:r>
                      <a:rPr lang="en-US"/>
                      <a:t>
0%</a:t>
                    </a:r>
                  </a:p>
                </c:rich>
              </c:tx>
              <c:dLblPos val="ctr"/>
              <c:showSerName val="1"/>
            </c:dLbl>
            <c:dLbl>
              <c:idx val="1"/>
              <c:tx>
                <c:rich>
                  <a:bodyPr/>
                  <a:lstStyle/>
                  <a:p>
                    <a:r>
                      <a:rPr lang="en-US"/>
                      <a:t>
0%</a:t>
                    </a:r>
                  </a:p>
                </c:rich>
              </c:tx>
              <c:dLblPos val="ctr"/>
              <c:showSerName val="1"/>
            </c:dLbl>
            <c:dLbl>
              <c:idx val="2"/>
              <c:layout/>
              <c:tx>
                <c:rich>
                  <a:bodyPr/>
                  <a:lstStyle/>
                  <a:p>
                    <a:r>
                      <a:rPr lang="en-US"/>
                      <a:t>Frgn.
117%</a:t>
                    </a:r>
                  </a:p>
                </c:rich>
              </c:tx>
              <c:dLblPos val="ctr"/>
              <c:showSerName val="1"/>
            </c:dLbl>
            <c:dLbl>
              <c:idx val="3"/>
              <c:tx>
                <c:rich>
                  <a:bodyPr/>
                  <a:lstStyle/>
                  <a:p>
                    <a:r>
                      <a:rPr lang="en-US"/>
                      <a:t>
0%</a:t>
                    </a:r>
                  </a:p>
                </c:rich>
              </c:tx>
              <c:dLblPos val="ctr"/>
              <c:showSerName val="1"/>
            </c:dLbl>
            <c:dLbl>
              <c:idx val="4"/>
              <c:tx>
                <c:rich>
                  <a:bodyPr/>
                  <a:lstStyle/>
                  <a:p>
                    <a:r>
                      <a:rPr lang="en-US"/>
                      <a:t>
0%</a:t>
                    </a:r>
                  </a:p>
                </c:rich>
              </c:tx>
              <c:dLblPos val="ctr"/>
              <c:showSerName val="1"/>
            </c:dLbl>
            <c:dLbl>
              <c:idx val="5"/>
              <c:tx>
                <c:rich>
                  <a:bodyPr/>
                  <a:lstStyle/>
                  <a:p>
                    <a:r>
                      <a:rPr lang="en-US"/>
                      <a:t>
0%</a:t>
                    </a:r>
                  </a:p>
                </c:rich>
              </c:tx>
              <c:dLblPos val="ctr"/>
              <c:showSerName val="1"/>
            </c:dLbl>
            <c:dLbl>
              <c:idx val="6"/>
              <c:layout/>
              <c:tx>
                <c:rich>
                  <a:bodyPr/>
                  <a:lstStyle/>
                  <a:p>
                    <a:r>
                      <a:rPr lang="en-US"/>
                      <a:t>Frgn.
150%</a:t>
                    </a:r>
                  </a:p>
                </c:rich>
              </c:tx>
              <c:dLblPos val="ctr"/>
              <c:showSerName val="1"/>
            </c:dLbl>
            <c:dLblPos val="ctr"/>
            <c:showSerName val="1"/>
          </c:dLbls>
          <c:cat>
            <c:multiLvlStrRef>
              <c:f>'Fig 44.b'!$AE$4:$AK$5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44.b'!$AE$39:$AK$39</c:f>
              <c:numCache>
                <c:formatCode>General</c:formatCode>
                <c:ptCount val="7"/>
                <c:pt idx="2" formatCode="0%">
                  <c:v>1.1755624321428573</c:v>
                </c:pt>
                <c:pt idx="6" formatCode="0%">
                  <c:v>1.5026758250000003</c:v>
                </c:pt>
              </c:numCache>
            </c:numRef>
          </c:val>
        </c:ser>
        <c:dLbls>
          <c:showVal val="1"/>
        </c:dLbls>
        <c:gapWidth val="93"/>
        <c:overlap val="100"/>
        <c:axId val="57024896"/>
        <c:axId val="57026432"/>
      </c:barChart>
      <c:catAx>
        <c:axId val="57024896"/>
        <c:scaling>
          <c:orientation val="minMax"/>
        </c:scaling>
        <c:axPos val="b"/>
        <c:tickLblPos val="nextTo"/>
        <c:crossAx val="57026432"/>
        <c:crosses val="autoZero"/>
        <c:auto val="1"/>
        <c:lblAlgn val="ctr"/>
        <c:lblOffset val="100"/>
      </c:catAx>
      <c:valAx>
        <c:axId val="57026432"/>
        <c:scaling>
          <c:orientation val="minMax"/>
        </c:scaling>
        <c:axPos val="l"/>
        <c:majorGridlines/>
        <c:title>
          <c:tx>
            <c:rich>
              <a:bodyPr rot="-5400000" vert="horz"/>
              <a:lstStyle/>
              <a:p>
                <a:pPr>
                  <a:defRPr/>
                </a:pPr>
                <a:r>
                  <a:rPr lang="es-AR"/>
                  <a:t>% of GDP</a:t>
                </a:r>
              </a:p>
            </c:rich>
          </c:tx>
          <c:layout/>
        </c:title>
        <c:numFmt formatCode="0%" sourceLinked="1"/>
        <c:tickLblPos val="nextTo"/>
        <c:crossAx val="57024896"/>
        <c:crosses val="autoZero"/>
        <c:crossBetween val="between"/>
      </c:valAx>
    </c:plotArea>
    <c:plotVisOnly val="1"/>
  </c:chart>
  <c:spPr>
    <a:ln>
      <a:noFill/>
    </a:ln>
  </c:spPr>
  <c:txPr>
    <a:bodyPr/>
    <a:lstStyle/>
    <a:p>
      <a:pPr>
        <a:defRPr>
          <a:latin typeface="Calibri" pitchFamily="34" charset="0"/>
        </a:defRPr>
      </a:pPr>
      <a:endParaRPr lang="en-US"/>
    </a:p>
  </c:txPr>
  <c:externalData r:id="rId2"/>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percentStacked"/>
        <c:ser>
          <c:idx val="0"/>
          <c:order val="0"/>
          <c:tx>
            <c:strRef>
              <c:f>'Public Bonds in Brazil'!$C$2</c:f>
              <c:strCache>
                <c:ptCount val="1"/>
                <c:pt idx="0">
                  <c:v>Fixed</c:v>
                </c:pt>
              </c:strCache>
            </c:strRef>
          </c:tx>
          <c:dLbls>
            <c:showVal val="1"/>
          </c:dLbls>
          <c:cat>
            <c:numRef>
              <c:f>'Public Bonds in Brazil'!$B$3:$B$10</c:f>
              <c:numCache>
                <c:formatCode>General</c:formatCode>
                <c:ptCount val="8"/>
                <c:pt idx="0">
                  <c:v>2004</c:v>
                </c:pt>
                <c:pt idx="1">
                  <c:v>2005</c:v>
                </c:pt>
                <c:pt idx="2">
                  <c:v>2006</c:v>
                </c:pt>
                <c:pt idx="3">
                  <c:v>2007</c:v>
                </c:pt>
                <c:pt idx="4">
                  <c:v>2008</c:v>
                </c:pt>
                <c:pt idx="5">
                  <c:v>2009</c:v>
                </c:pt>
                <c:pt idx="6">
                  <c:v>2010</c:v>
                </c:pt>
                <c:pt idx="7">
                  <c:v>2011</c:v>
                </c:pt>
              </c:numCache>
            </c:numRef>
          </c:cat>
          <c:val>
            <c:numRef>
              <c:f>'Public Bonds in Brazil'!$C$3:$C$10</c:f>
              <c:numCache>
                <c:formatCode>General</c:formatCode>
                <c:ptCount val="8"/>
                <c:pt idx="0">
                  <c:v>16</c:v>
                </c:pt>
                <c:pt idx="1">
                  <c:v>24</c:v>
                </c:pt>
                <c:pt idx="2">
                  <c:v>32</c:v>
                </c:pt>
                <c:pt idx="3">
                  <c:v>35</c:v>
                </c:pt>
                <c:pt idx="4">
                  <c:v>30</c:v>
                </c:pt>
                <c:pt idx="5">
                  <c:v>32</c:v>
                </c:pt>
                <c:pt idx="6">
                  <c:v>37</c:v>
                </c:pt>
                <c:pt idx="7">
                  <c:v>37</c:v>
                </c:pt>
              </c:numCache>
            </c:numRef>
          </c:val>
        </c:ser>
        <c:ser>
          <c:idx val="1"/>
          <c:order val="1"/>
          <c:tx>
            <c:strRef>
              <c:f>'Public Bonds in Brazil'!$D$2</c:f>
              <c:strCache>
                <c:ptCount val="1"/>
                <c:pt idx="0">
                  <c:v>Inflation linked </c:v>
                </c:pt>
              </c:strCache>
            </c:strRef>
          </c:tx>
          <c:dLbls>
            <c:showVal val="1"/>
          </c:dLbls>
          <c:cat>
            <c:numRef>
              <c:f>'Public Bonds in Brazil'!$B$3:$B$10</c:f>
              <c:numCache>
                <c:formatCode>General</c:formatCode>
                <c:ptCount val="8"/>
                <c:pt idx="0">
                  <c:v>2004</c:v>
                </c:pt>
                <c:pt idx="1">
                  <c:v>2005</c:v>
                </c:pt>
                <c:pt idx="2">
                  <c:v>2006</c:v>
                </c:pt>
                <c:pt idx="3">
                  <c:v>2007</c:v>
                </c:pt>
                <c:pt idx="4">
                  <c:v>2008</c:v>
                </c:pt>
                <c:pt idx="5">
                  <c:v>2009</c:v>
                </c:pt>
                <c:pt idx="6">
                  <c:v>2010</c:v>
                </c:pt>
                <c:pt idx="7">
                  <c:v>2011</c:v>
                </c:pt>
              </c:numCache>
            </c:numRef>
          </c:cat>
          <c:val>
            <c:numRef>
              <c:f>'Public Bonds in Brazil'!$D$3:$D$10</c:f>
              <c:numCache>
                <c:formatCode>General</c:formatCode>
                <c:ptCount val="8"/>
                <c:pt idx="0">
                  <c:v>12</c:v>
                </c:pt>
                <c:pt idx="1">
                  <c:v>16</c:v>
                </c:pt>
                <c:pt idx="2">
                  <c:v>20</c:v>
                </c:pt>
                <c:pt idx="3">
                  <c:v>24</c:v>
                </c:pt>
                <c:pt idx="4">
                  <c:v>27</c:v>
                </c:pt>
                <c:pt idx="5">
                  <c:v>27</c:v>
                </c:pt>
                <c:pt idx="6">
                  <c:v>27</c:v>
                </c:pt>
                <c:pt idx="7">
                  <c:v>28</c:v>
                </c:pt>
              </c:numCache>
            </c:numRef>
          </c:val>
        </c:ser>
        <c:ser>
          <c:idx val="2"/>
          <c:order val="2"/>
          <c:tx>
            <c:strRef>
              <c:f>'Public Bonds in Brazil'!$E$2</c:f>
              <c:strCache>
                <c:ptCount val="1"/>
                <c:pt idx="0">
                  <c:v>Floating</c:v>
                </c:pt>
              </c:strCache>
            </c:strRef>
          </c:tx>
          <c:dLbls>
            <c:showVal val="1"/>
          </c:dLbls>
          <c:cat>
            <c:numRef>
              <c:f>'Public Bonds in Brazil'!$B$3:$B$10</c:f>
              <c:numCache>
                <c:formatCode>General</c:formatCode>
                <c:ptCount val="8"/>
                <c:pt idx="0">
                  <c:v>2004</c:v>
                </c:pt>
                <c:pt idx="1">
                  <c:v>2005</c:v>
                </c:pt>
                <c:pt idx="2">
                  <c:v>2006</c:v>
                </c:pt>
                <c:pt idx="3">
                  <c:v>2007</c:v>
                </c:pt>
                <c:pt idx="4">
                  <c:v>2008</c:v>
                </c:pt>
                <c:pt idx="5">
                  <c:v>2009</c:v>
                </c:pt>
                <c:pt idx="6">
                  <c:v>2010</c:v>
                </c:pt>
                <c:pt idx="7">
                  <c:v>2011</c:v>
                </c:pt>
              </c:numCache>
            </c:numRef>
          </c:cat>
          <c:val>
            <c:numRef>
              <c:f>'Public Bonds in Brazil'!$E$3:$E$10</c:f>
              <c:numCache>
                <c:formatCode>General</c:formatCode>
                <c:ptCount val="8"/>
                <c:pt idx="0">
                  <c:v>46</c:v>
                </c:pt>
                <c:pt idx="1">
                  <c:v>44</c:v>
                </c:pt>
                <c:pt idx="2">
                  <c:v>33</c:v>
                </c:pt>
                <c:pt idx="3">
                  <c:v>31</c:v>
                </c:pt>
                <c:pt idx="4">
                  <c:v>32</c:v>
                </c:pt>
                <c:pt idx="5">
                  <c:v>35</c:v>
                </c:pt>
                <c:pt idx="6">
                  <c:v>32</c:v>
                </c:pt>
                <c:pt idx="7">
                  <c:v>30</c:v>
                </c:pt>
              </c:numCache>
            </c:numRef>
          </c:val>
        </c:ser>
        <c:ser>
          <c:idx val="3"/>
          <c:order val="3"/>
          <c:tx>
            <c:strRef>
              <c:f>'Public Bonds in Brazil'!$F$2</c:f>
              <c:strCache>
                <c:ptCount val="1"/>
                <c:pt idx="0">
                  <c:v>Exchange rate</c:v>
                </c:pt>
              </c:strCache>
            </c:strRef>
          </c:tx>
          <c:dLbls>
            <c:showVal val="1"/>
          </c:dLbls>
          <c:cat>
            <c:numRef>
              <c:f>'Public Bonds in Brazil'!$B$3:$B$10</c:f>
              <c:numCache>
                <c:formatCode>General</c:formatCode>
                <c:ptCount val="8"/>
                <c:pt idx="0">
                  <c:v>2004</c:v>
                </c:pt>
                <c:pt idx="1">
                  <c:v>2005</c:v>
                </c:pt>
                <c:pt idx="2">
                  <c:v>2006</c:v>
                </c:pt>
                <c:pt idx="3">
                  <c:v>2007</c:v>
                </c:pt>
                <c:pt idx="4">
                  <c:v>2008</c:v>
                </c:pt>
                <c:pt idx="5">
                  <c:v>2009</c:v>
                </c:pt>
                <c:pt idx="6">
                  <c:v>2010</c:v>
                </c:pt>
                <c:pt idx="7">
                  <c:v>2011</c:v>
                </c:pt>
              </c:numCache>
            </c:numRef>
          </c:cat>
          <c:val>
            <c:numRef>
              <c:f>'Public Bonds in Brazil'!$F$3:$F$10</c:f>
              <c:numCache>
                <c:formatCode>General</c:formatCode>
                <c:ptCount val="8"/>
                <c:pt idx="0">
                  <c:v>26</c:v>
                </c:pt>
                <c:pt idx="1">
                  <c:v>16</c:v>
                </c:pt>
                <c:pt idx="2">
                  <c:v>15</c:v>
                </c:pt>
                <c:pt idx="3">
                  <c:v>10</c:v>
                </c:pt>
                <c:pt idx="4">
                  <c:v>11</c:v>
                </c:pt>
                <c:pt idx="5">
                  <c:v>6</c:v>
                </c:pt>
                <c:pt idx="6">
                  <c:v>4</c:v>
                </c:pt>
                <c:pt idx="7">
                  <c:v>5</c:v>
                </c:pt>
              </c:numCache>
            </c:numRef>
          </c:val>
        </c:ser>
        <c:overlap val="100"/>
        <c:axId val="72371200"/>
        <c:axId val="72381184"/>
      </c:barChart>
      <c:catAx>
        <c:axId val="72371200"/>
        <c:scaling>
          <c:orientation val="minMax"/>
        </c:scaling>
        <c:axPos val="b"/>
        <c:numFmt formatCode="General" sourceLinked="1"/>
        <c:tickLblPos val="nextTo"/>
        <c:crossAx val="72381184"/>
        <c:crosses val="autoZero"/>
        <c:auto val="1"/>
        <c:lblAlgn val="ctr"/>
        <c:lblOffset val="100"/>
      </c:catAx>
      <c:valAx>
        <c:axId val="72381184"/>
        <c:scaling>
          <c:orientation val="minMax"/>
        </c:scaling>
        <c:axPos val="l"/>
        <c:majorGridlines/>
        <c:numFmt formatCode="0%" sourceLinked="1"/>
        <c:tickLblPos val="nextTo"/>
        <c:crossAx val="72371200"/>
        <c:crosses val="autoZero"/>
        <c:crossBetween val="between"/>
      </c:valAx>
    </c:plotArea>
    <c:legend>
      <c:legendPos val="b"/>
    </c:legend>
    <c:plotVisOnly val="1"/>
  </c:chart>
  <c:txPr>
    <a:bodyPr/>
    <a:lstStyle/>
    <a:p>
      <a:pPr>
        <a:defRPr>
          <a:latin typeface="Calibri" pitchFamily="34" charset="0"/>
        </a:defRPr>
      </a:pPr>
      <a:endParaRPr lang="en-US"/>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88590081805092"/>
          <c:y val="9.7437664041994693E-2"/>
          <c:w val="0.86434424282189815"/>
          <c:h val="0.60537992125984263"/>
        </c:manualLayout>
      </c:layout>
      <c:barChart>
        <c:barDir val="col"/>
        <c:grouping val="stacked"/>
        <c:ser>
          <c:idx val="0"/>
          <c:order val="0"/>
          <c:tx>
            <c:strRef>
              <c:f>'S90'!$N$5</c:f>
              <c:strCache>
                <c:ptCount val="1"/>
                <c:pt idx="0">
                  <c:v>Private</c:v>
                </c:pt>
              </c:strCache>
            </c:strRef>
          </c:tx>
          <c:dLbls>
            <c:dLbl>
              <c:idx val="6"/>
              <c:delete val="1"/>
            </c:dLbl>
            <c:showVal val="1"/>
          </c:dLbls>
          <c:cat>
            <c:multiLvlStrRef>
              <c:f>'S90'!$L$6:$M$21</c:f>
              <c:multiLvlStrCache>
                <c:ptCount val="16"/>
                <c:lvl>
                  <c:pt idx="0">
                    <c:v>1991-9</c:v>
                  </c:pt>
                  <c:pt idx="1">
                    <c:v>2000-8</c:v>
                  </c:pt>
                  <c:pt idx="2">
                    <c:v>1991-9</c:v>
                  </c:pt>
                  <c:pt idx="3">
                    <c:v>2000-8</c:v>
                  </c:pt>
                  <c:pt idx="4">
                    <c:v>1991-9</c:v>
                  </c:pt>
                  <c:pt idx="5">
                    <c:v>2000-8</c:v>
                  </c:pt>
                  <c:pt idx="6">
                    <c:v>1991-9</c:v>
                  </c:pt>
                  <c:pt idx="7">
                    <c:v>2000-8</c:v>
                  </c:pt>
                  <c:pt idx="8">
                    <c:v>1991-9</c:v>
                  </c:pt>
                  <c:pt idx="9">
                    <c:v>2000-8</c:v>
                  </c:pt>
                  <c:pt idx="10">
                    <c:v>1991-9</c:v>
                  </c:pt>
                  <c:pt idx="11">
                    <c:v>2000-8</c:v>
                  </c:pt>
                  <c:pt idx="12">
                    <c:v>1991-9</c:v>
                  </c:pt>
                  <c:pt idx="13">
                    <c:v>2000-8</c:v>
                  </c:pt>
                  <c:pt idx="14">
                    <c:v>1991-9</c:v>
                  </c:pt>
                  <c:pt idx="15">
                    <c:v>2000-8</c:v>
                  </c:pt>
                </c:lvl>
                <c:lvl>
                  <c:pt idx="0">
                    <c:v>Asia (5)</c:v>
                  </c:pt>
                  <c:pt idx="2">
                    <c:v>China</c:v>
                  </c:pt>
                  <c:pt idx="4">
                    <c:v>Eastern Europe (7)</c:v>
                  </c:pt>
                  <c:pt idx="6">
                    <c:v>G7 (7)</c:v>
                  </c:pt>
                  <c:pt idx="8">
                    <c:v>India</c:v>
                  </c:pt>
                  <c:pt idx="10">
                    <c:v>LAC7 (7)</c:v>
                  </c:pt>
                  <c:pt idx="12">
                    <c:v>Oth. Adv. Economies (7)</c:v>
                  </c:pt>
                  <c:pt idx="14">
                    <c:v>Brazil</c:v>
                  </c:pt>
                </c:lvl>
              </c:multiLvlStrCache>
            </c:multiLvlStrRef>
          </c:cat>
          <c:val>
            <c:numRef>
              <c:f>'S90'!$N$6:$N$21</c:f>
              <c:numCache>
                <c:formatCode>0.0%</c:formatCode>
                <c:ptCount val="16"/>
                <c:pt idx="0">
                  <c:v>2.0912759999999978E-2</c:v>
                </c:pt>
                <c:pt idx="1">
                  <c:v>9.4627700000000248E-3</c:v>
                </c:pt>
                <c:pt idx="2">
                  <c:v>3.0483600000000143E-3</c:v>
                </c:pt>
                <c:pt idx="3">
                  <c:v>9.648100000000003E-4</c:v>
                </c:pt>
                <c:pt idx="4">
                  <c:v>3.2568800000000002E-3</c:v>
                </c:pt>
                <c:pt idx="5">
                  <c:v>7.0451200000000123E-3</c:v>
                </c:pt>
                <c:pt idx="6">
                  <c:v>2.30064E-2</c:v>
                </c:pt>
                <c:pt idx="7">
                  <c:v>5.6509319999999946E-2</c:v>
                </c:pt>
                <c:pt idx="8">
                  <c:v>2.4087900000000135E-3</c:v>
                </c:pt>
                <c:pt idx="9">
                  <c:v>3.3433000000000156E-3</c:v>
                </c:pt>
                <c:pt idx="10">
                  <c:v>1.2020800000000003E-2</c:v>
                </c:pt>
                <c:pt idx="11">
                  <c:v>3.7912400000000052E-3</c:v>
                </c:pt>
                <c:pt idx="12">
                  <c:v>3.275792000000001E-2</c:v>
                </c:pt>
                <c:pt idx="13">
                  <c:v>6.2784880000000112E-2</c:v>
                </c:pt>
                <c:pt idx="14">
                  <c:v>1.3426393333333345E-2</c:v>
                </c:pt>
                <c:pt idx="15">
                  <c:v>9.3600533333333766E-3</c:v>
                </c:pt>
              </c:numCache>
            </c:numRef>
          </c:val>
        </c:ser>
        <c:ser>
          <c:idx val="1"/>
          <c:order val="1"/>
          <c:tx>
            <c:strRef>
              <c:f>'S90'!$O$5</c:f>
              <c:strCache>
                <c:ptCount val="1"/>
                <c:pt idx="0">
                  <c:v>Public</c:v>
                </c:pt>
              </c:strCache>
            </c:strRef>
          </c:tx>
          <c:dLbls>
            <c:showVal val="1"/>
          </c:dLbls>
          <c:cat>
            <c:multiLvlStrRef>
              <c:f>'S90'!$L$6:$M$21</c:f>
              <c:multiLvlStrCache>
                <c:ptCount val="16"/>
                <c:lvl>
                  <c:pt idx="0">
                    <c:v>1991-9</c:v>
                  </c:pt>
                  <c:pt idx="1">
                    <c:v>2000-8</c:v>
                  </c:pt>
                  <c:pt idx="2">
                    <c:v>1991-9</c:v>
                  </c:pt>
                  <c:pt idx="3">
                    <c:v>2000-8</c:v>
                  </c:pt>
                  <c:pt idx="4">
                    <c:v>1991-9</c:v>
                  </c:pt>
                  <c:pt idx="5">
                    <c:v>2000-8</c:v>
                  </c:pt>
                  <c:pt idx="6">
                    <c:v>1991-9</c:v>
                  </c:pt>
                  <c:pt idx="7">
                    <c:v>2000-8</c:v>
                  </c:pt>
                  <c:pt idx="8">
                    <c:v>1991-9</c:v>
                  </c:pt>
                  <c:pt idx="9">
                    <c:v>2000-8</c:v>
                  </c:pt>
                  <c:pt idx="10">
                    <c:v>1991-9</c:v>
                  </c:pt>
                  <c:pt idx="11">
                    <c:v>2000-8</c:v>
                  </c:pt>
                  <c:pt idx="12">
                    <c:v>1991-9</c:v>
                  </c:pt>
                  <c:pt idx="13">
                    <c:v>2000-8</c:v>
                  </c:pt>
                  <c:pt idx="14">
                    <c:v>1991-9</c:v>
                  </c:pt>
                  <c:pt idx="15">
                    <c:v>2000-8</c:v>
                  </c:pt>
                </c:lvl>
                <c:lvl>
                  <c:pt idx="0">
                    <c:v>Asia (5)</c:v>
                  </c:pt>
                  <c:pt idx="2">
                    <c:v>China</c:v>
                  </c:pt>
                  <c:pt idx="4">
                    <c:v>Eastern Europe (7)</c:v>
                  </c:pt>
                  <c:pt idx="6">
                    <c:v>G7 (7)</c:v>
                  </c:pt>
                  <c:pt idx="8">
                    <c:v>India</c:v>
                  </c:pt>
                  <c:pt idx="10">
                    <c:v>LAC7 (7)</c:v>
                  </c:pt>
                  <c:pt idx="12">
                    <c:v>Oth. Adv. Economies (7)</c:v>
                  </c:pt>
                  <c:pt idx="14">
                    <c:v>Brazil</c:v>
                  </c:pt>
                </c:lvl>
              </c:multiLvlStrCache>
            </c:multiLvlStrRef>
          </c:cat>
          <c:val>
            <c:numRef>
              <c:f>'S90'!$O$6:$O$21</c:f>
              <c:numCache>
                <c:formatCode>0.0%</c:formatCode>
                <c:ptCount val="16"/>
                <c:pt idx="0">
                  <c:v>1.0598609999999998E-2</c:v>
                </c:pt>
                <c:pt idx="1">
                  <c:v>1.3416320000000001E-2</c:v>
                </c:pt>
                <c:pt idx="2">
                  <c:v>9.5142000000000024E-4</c:v>
                </c:pt>
                <c:pt idx="3">
                  <c:v>3.2350000000000092E-4</c:v>
                </c:pt>
                <c:pt idx="4">
                  <c:v>1.5394649999999998E-2</c:v>
                </c:pt>
                <c:pt idx="5">
                  <c:v>1.5964969999999998E-2</c:v>
                </c:pt>
                <c:pt idx="6">
                  <c:v>8.7015300000000007E-3</c:v>
                </c:pt>
                <c:pt idx="7">
                  <c:v>1.1208730000000005E-2</c:v>
                </c:pt>
                <c:pt idx="8">
                  <c:v>0</c:v>
                </c:pt>
                <c:pt idx="9">
                  <c:v>0</c:v>
                </c:pt>
                <c:pt idx="10">
                  <c:v>9.53442E-3</c:v>
                </c:pt>
                <c:pt idx="11">
                  <c:v>1.3881760000000049E-2</c:v>
                </c:pt>
                <c:pt idx="12">
                  <c:v>3.3477170000000139E-2</c:v>
                </c:pt>
                <c:pt idx="13">
                  <c:v>1.4085130000000001E-2</c:v>
                </c:pt>
                <c:pt idx="14">
                  <c:v>3.0110577777777902E-3</c:v>
                </c:pt>
                <c:pt idx="15">
                  <c:v>6.5330877777777813E-3</c:v>
                </c:pt>
              </c:numCache>
            </c:numRef>
          </c:val>
        </c:ser>
        <c:gapWidth val="97"/>
        <c:overlap val="100"/>
        <c:axId val="72315648"/>
        <c:axId val="72317184"/>
      </c:barChart>
      <c:catAx>
        <c:axId val="72315648"/>
        <c:scaling>
          <c:orientation val="minMax"/>
        </c:scaling>
        <c:axPos val="b"/>
        <c:tickLblPos val="nextTo"/>
        <c:txPr>
          <a:bodyPr rot="-5400000" vert="horz"/>
          <a:lstStyle/>
          <a:p>
            <a:pPr>
              <a:defRPr/>
            </a:pPr>
            <a:endParaRPr lang="en-US"/>
          </a:p>
        </c:txPr>
        <c:crossAx val="72317184"/>
        <c:crosses val="autoZero"/>
        <c:auto val="1"/>
        <c:lblAlgn val="ctr"/>
        <c:lblOffset val="100"/>
      </c:catAx>
      <c:valAx>
        <c:axId val="72317184"/>
        <c:scaling>
          <c:orientation val="minMax"/>
          <c:min val="0"/>
        </c:scaling>
        <c:axPos val="l"/>
        <c:majorGridlines/>
        <c:title>
          <c:tx>
            <c:rich>
              <a:bodyPr rot="-5400000" vert="horz"/>
              <a:lstStyle/>
              <a:p>
                <a:pPr>
                  <a:defRPr/>
                </a:pPr>
                <a:r>
                  <a:rPr lang="es-AR"/>
                  <a:t>% of GDP</a:t>
                </a:r>
              </a:p>
            </c:rich>
          </c:tx>
          <c:layout>
            <c:manualLayout>
              <c:xMode val="edge"/>
              <c:yMode val="edge"/>
              <c:x val="1.3777965254343209E-2"/>
              <c:y val="0.35167629046369231"/>
            </c:manualLayout>
          </c:layout>
        </c:title>
        <c:numFmt formatCode="0%" sourceLinked="0"/>
        <c:tickLblPos val="nextTo"/>
        <c:crossAx val="72315648"/>
        <c:crosses val="autoZero"/>
        <c:crossBetween val="between"/>
      </c:valAx>
    </c:plotArea>
    <c:legend>
      <c:legendPos val="t"/>
    </c:legend>
    <c:plotVisOnly val="1"/>
  </c:chart>
  <c:spPr>
    <a:ln>
      <a:noFill/>
    </a:ln>
  </c:spPr>
  <c:txPr>
    <a:bodyPr/>
    <a:lstStyle/>
    <a:p>
      <a:pPr>
        <a:defRPr>
          <a:latin typeface="Calibri" pitchFamily="34" charset="0"/>
        </a:defRPr>
      </a:pPr>
      <a:endParaRPr lang="en-US"/>
    </a:p>
  </c:txPr>
  <c:externalData r:id="rId2"/>
  <c:userShapes r:id="rId3"/>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05779527559055"/>
          <c:y val="0.10021544181977253"/>
          <c:w val="0.85252314960629916"/>
          <c:h val="0.75023140857394066"/>
        </c:manualLayout>
      </c:layout>
      <c:barChart>
        <c:barDir val="col"/>
        <c:grouping val="clustered"/>
        <c:ser>
          <c:idx val="0"/>
          <c:order val="0"/>
          <c:tx>
            <c:strRef>
              <c:f>'S105'!$M$9</c:f>
              <c:strCache>
                <c:ptCount val="1"/>
                <c:pt idx="0">
                  <c:v>1991-1999</c:v>
                </c:pt>
              </c:strCache>
            </c:strRef>
          </c:tx>
          <c:dLbls>
            <c:showVal val="1"/>
          </c:dLbls>
          <c:cat>
            <c:strRef>
              <c:f>'S105'!$L$10:$L$16</c:f>
              <c:strCache>
                <c:ptCount val="7"/>
                <c:pt idx="0">
                  <c:v>Asia (5)</c:v>
                </c:pt>
                <c:pt idx="1">
                  <c:v>China</c:v>
                </c:pt>
                <c:pt idx="2">
                  <c:v>Eastern Europe (6)</c:v>
                </c:pt>
                <c:pt idx="3">
                  <c:v>G7 (7)</c:v>
                </c:pt>
                <c:pt idx="4">
                  <c:v>LAC7 (6)</c:v>
                </c:pt>
                <c:pt idx="5">
                  <c:v>Oth. Adv. Economies (6)</c:v>
                </c:pt>
                <c:pt idx="6">
                  <c:v>Brazil</c:v>
                </c:pt>
              </c:strCache>
            </c:strRef>
          </c:cat>
          <c:val>
            <c:numRef>
              <c:f>'S105'!$M$10:$M$16</c:f>
              <c:numCache>
                <c:formatCode>0%</c:formatCode>
                <c:ptCount val="7"/>
                <c:pt idx="0">
                  <c:v>0.15995002000000041</c:v>
                </c:pt>
                <c:pt idx="1">
                  <c:v>8.1756670000000045E-2</c:v>
                </c:pt>
                <c:pt idx="2">
                  <c:v>0.32031738000000215</c:v>
                </c:pt>
                <c:pt idx="3">
                  <c:v>3.6206330000000092E-2</c:v>
                </c:pt>
                <c:pt idx="4">
                  <c:v>0.39709519000000032</c:v>
                </c:pt>
                <c:pt idx="5">
                  <c:v>0.21852706999999999</c:v>
                </c:pt>
                <c:pt idx="6">
                  <c:v>7.1548393333333335E-2</c:v>
                </c:pt>
              </c:numCache>
            </c:numRef>
          </c:val>
        </c:ser>
        <c:ser>
          <c:idx val="1"/>
          <c:order val="1"/>
          <c:tx>
            <c:strRef>
              <c:f>'S105'!$N$9</c:f>
              <c:strCache>
                <c:ptCount val="1"/>
                <c:pt idx="0">
                  <c:v>2000-2008</c:v>
                </c:pt>
              </c:strCache>
            </c:strRef>
          </c:tx>
          <c:dLbls>
            <c:showVal val="1"/>
          </c:dLbls>
          <c:cat>
            <c:strRef>
              <c:f>'S105'!$L$10:$L$16</c:f>
              <c:strCache>
                <c:ptCount val="7"/>
                <c:pt idx="0">
                  <c:v>Asia (5)</c:v>
                </c:pt>
                <c:pt idx="1">
                  <c:v>China</c:v>
                </c:pt>
                <c:pt idx="2">
                  <c:v>Eastern Europe (6)</c:v>
                </c:pt>
                <c:pt idx="3">
                  <c:v>G7 (7)</c:v>
                </c:pt>
                <c:pt idx="4">
                  <c:v>LAC7 (6)</c:v>
                </c:pt>
                <c:pt idx="5">
                  <c:v>Oth. Adv. Economies (6)</c:v>
                </c:pt>
                <c:pt idx="6">
                  <c:v>Brazil</c:v>
                </c:pt>
              </c:strCache>
            </c:strRef>
          </c:cat>
          <c:val>
            <c:numRef>
              <c:f>'S105'!$N$10:$N$16</c:f>
              <c:numCache>
                <c:formatCode>0%</c:formatCode>
                <c:ptCount val="7"/>
                <c:pt idx="0">
                  <c:v>0.1082864700000005</c:v>
                </c:pt>
                <c:pt idx="1">
                  <c:v>1.9471890000000061E-2</c:v>
                </c:pt>
                <c:pt idx="2">
                  <c:v>0.29349761000000002</c:v>
                </c:pt>
                <c:pt idx="3">
                  <c:v>5.6264580000000002E-2</c:v>
                </c:pt>
                <c:pt idx="4">
                  <c:v>0.3174196300000014</c:v>
                </c:pt>
                <c:pt idx="5">
                  <c:v>0.18575484000000075</c:v>
                </c:pt>
                <c:pt idx="6">
                  <c:v>0.14379722000000064</c:v>
                </c:pt>
              </c:numCache>
            </c:numRef>
          </c:val>
        </c:ser>
        <c:gapWidth val="142"/>
        <c:overlap val="-38"/>
        <c:axId val="72550656"/>
        <c:axId val="73928704"/>
      </c:barChart>
      <c:catAx>
        <c:axId val="72550656"/>
        <c:scaling>
          <c:orientation val="minMax"/>
        </c:scaling>
        <c:axPos val="b"/>
        <c:numFmt formatCode="General" sourceLinked="1"/>
        <c:tickLblPos val="nextTo"/>
        <c:crossAx val="73928704"/>
        <c:crosses val="autoZero"/>
        <c:auto val="1"/>
        <c:lblAlgn val="ctr"/>
        <c:lblOffset val="100"/>
      </c:catAx>
      <c:valAx>
        <c:axId val="73928704"/>
        <c:scaling>
          <c:orientation val="minMax"/>
        </c:scaling>
        <c:axPos val="l"/>
        <c:majorGridlines/>
        <c:title>
          <c:tx>
            <c:rich>
              <a:bodyPr rot="-5400000" vert="horz"/>
              <a:lstStyle/>
              <a:p>
                <a:pPr>
                  <a:defRPr/>
                </a:pPr>
                <a:r>
                  <a:rPr lang="es-AR"/>
                  <a:t>% of Total Bonds</a:t>
                </a:r>
              </a:p>
            </c:rich>
          </c:tx>
          <c:layout>
            <c:manualLayout>
              <c:xMode val="edge"/>
              <c:yMode val="edge"/>
              <c:x val="8.4577966075274312E-3"/>
              <c:y val="0.34778937007874539"/>
            </c:manualLayout>
          </c:layout>
        </c:title>
        <c:numFmt formatCode="0%" sourceLinked="1"/>
        <c:tickLblPos val="nextTo"/>
        <c:crossAx val="72550656"/>
        <c:crosses val="autoZero"/>
        <c:crossBetween val="between"/>
      </c:valAx>
    </c:plotArea>
    <c:legend>
      <c:legendPos val="t"/>
    </c:legend>
    <c:plotVisOnly val="1"/>
  </c:chart>
  <c:spPr>
    <a:ln>
      <a:noFill/>
    </a:ln>
  </c:spPr>
  <c:txPr>
    <a:bodyPr/>
    <a:lstStyle/>
    <a:p>
      <a:pPr>
        <a:defRPr>
          <a:latin typeface="Calibri" pitchFamily="34" charset="0"/>
        </a:defRPr>
      </a:pPr>
      <a:endParaRPr lang="en-US"/>
    </a:p>
  </c:txPr>
  <c:externalData r:id="rId2"/>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59722782001"/>
          <c:y val="0.10331350642089678"/>
          <c:w val="0.85684502863999656"/>
          <c:h val="0.74843830183185756"/>
        </c:manualLayout>
      </c:layout>
      <c:barChart>
        <c:barDir val="col"/>
        <c:grouping val="clustered"/>
        <c:ser>
          <c:idx val="0"/>
          <c:order val="0"/>
          <c:tx>
            <c:strRef>
              <c:f>'S94'!$N$3</c:f>
              <c:strCache>
                <c:ptCount val="1"/>
                <c:pt idx="0">
                  <c:v>1991-1999</c:v>
                </c:pt>
              </c:strCache>
            </c:strRef>
          </c:tx>
          <c:dLbls>
            <c:showVal val="1"/>
          </c:dLbls>
          <c:cat>
            <c:strRef>
              <c:f>'S94'!$M$4:$M$10</c:f>
              <c:strCache>
                <c:ptCount val="7"/>
                <c:pt idx="0">
                  <c:v>Asia</c:v>
                </c:pt>
                <c:pt idx="1">
                  <c:v>China</c:v>
                </c:pt>
                <c:pt idx="2">
                  <c:v>Eastern Europe</c:v>
                </c:pt>
                <c:pt idx="3">
                  <c:v>G7</c:v>
                </c:pt>
                <c:pt idx="4">
                  <c:v>LAC7</c:v>
                </c:pt>
                <c:pt idx="5">
                  <c:v>Oth. Adv. Economies</c:v>
                </c:pt>
                <c:pt idx="6">
                  <c:v>Brazil</c:v>
                </c:pt>
              </c:strCache>
            </c:strRef>
          </c:cat>
          <c:val>
            <c:numRef>
              <c:f>'S94'!$N$4:$N$10</c:f>
              <c:numCache>
                <c:formatCode>0.0</c:formatCode>
                <c:ptCount val="7"/>
                <c:pt idx="0">
                  <c:v>11.244979999999998</c:v>
                </c:pt>
                <c:pt idx="1">
                  <c:v>9.8634260000000484</c:v>
                </c:pt>
                <c:pt idx="2">
                  <c:v>5.9859739999999997</c:v>
                </c:pt>
                <c:pt idx="3">
                  <c:v>7.8014590000000004</c:v>
                </c:pt>
                <c:pt idx="4">
                  <c:v>7.5745869999999771</c:v>
                </c:pt>
                <c:pt idx="5">
                  <c:v>8.0706760000000006</c:v>
                </c:pt>
                <c:pt idx="6" formatCode="_(* #,##0.0_);_(* \(#,##0.0\);_(* &quot;-&quot;??_);_(@_)">
                  <c:v>6.5912248888888882</c:v>
                </c:pt>
              </c:numCache>
            </c:numRef>
          </c:val>
        </c:ser>
        <c:ser>
          <c:idx val="1"/>
          <c:order val="1"/>
          <c:tx>
            <c:strRef>
              <c:f>'S94'!$O$3</c:f>
              <c:strCache>
                <c:ptCount val="1"/>
                <c:pt idx="0">
                  <c:v>2000-2008</c:v>
                </c:pt>
              </c:strCache>
            </c:strRef>
          </c:tx>
          <c:dLbls>
            <c:showVal val="1"/>
          </c:dLbls>
          <c:cat>
            <c:strRef>
              <c:f>'S94'!$M$4:$M$10</c:f>
              <c:strCache>
                <c:ptCount val="7"/>
                <c:pt idx="0">
                  <c:v>Asia</c:v>
                </c:pt>
                <c:pt idx="1">
                  <c:v>China</c:v>
                </c:pt>
                <c:pt idx="2">
                  <c:v>Eastern Europe</c:v>
                </c:pt>
                <c:pt idx="3">
                  <c:v>G7</c:v>
                </c:pt>
                <c:pt idx="4">
                  <c:v>LAC7</c:v>
                </c:pt>
                <c:pt idx="5">
                  <c:v>Oth. Adv. Economies</c:v>
                </c:pt>
                <c:pt idx="6">
                  <c:v>Brazil</c:v>
                </c:pt>
              </c:strCache>
            </c:strRef>
          </c:cat>
          <c:val>
            <c:numRef>
              <c:f>'S94'!$O$4:$O$10</c:f>
              <c:numCache>
                <c:formatCode>0.0</c:formatCode>
                <c:ptCount val="7"/>
                <c:pt idx="0">
                  <c:v>9.2599180000000008</c:v>
                </c:pt>
                <c:pt idx="1">
                  <c:v>7.5</c:v>
                </c:pt>
                <c:pt idx="2">
                  <c:v>8.8858300000000483</c:v>
                </c:pt>
                <c:pt idx="3">
                  <c:v>8.7234490000000005</c:v>
                </c:pt>
                <c:pt idx="4">
                  <c:v>12.270960000000001</c:v>
                </c:pt>
                <c:pt idx="5">
                  <c:v>7.7404820000000001</c:v>
                </c:pt>
                <c:pt idx="6" formatCode="_(* #,##0.0_);_(* \(#,##0.0\);_(* &quot;-&quot;??_);_(@_)">
                  <c:v>11.497621666666667</c:v>
                </c:pt>
              </c:numCache>
            </c:numRef>
          </c:val>
        </c:ser>
        <c:gapWidth val="88"/>
        <c:overlap val="-34"/>
        <c:axId val="73992064"/>
        <c:axId val="73993600"/>
      </c:barChart>
      <c:catAx>
        <c:axId val="73992064"/>
        <c:scaling>
          <c:orientation val="minMax"/>
        </c:scaling>
        <c:axPos val="b"/>
        <c:numFmt formatCode="General" sourceLinked="1"/>
        <c:tickLblPos val="nextTo"/>
        <c:crossAx val="73993600"/>
        <c:crosses val="autoZero"/>
        <c:auto val="1"/>
        <c:lblAlgn val="ctr"/>
        <c:lblOffset val="100"/>
      </c:catAx>
      <c:valAx>
        <c:axId val="73993600"/>
        <c:scaling>
          <c:orientation val="minMax"/>
        </c:scaling>
        <c:axPos val="l"/>
        <c:majorGridlines/>
        <c:numFmt formatCode="0.0" sourceLinked="1"/>
        <c:tickLblPos val="nextTo"/>
        <c:crossAx val="73992064"/>
        <c:crosses val="autoZero"/>
        <c:crossBetween val="between"/>
      </c:valAx>
    </c:plotArea>
    <c:legend>
      <c:legendPos val="t"/>
      <c:layout>
        <c:manualLayout>
          <c:xMode val="edge"/>
          <c:yMode val="edge"/>
          <c:x val="0.37225629577952363"/>
          <c:y val="8.3333333333333367E-3"/>
          <c:w val="0.25548725117032944"/>
          <c:h val="4.7122703412073502E-2"/>
        </c:manualLayout>
      </c:layout>
    </c:legend>
    <c:plotVisOnly val="1"/>
  </c:chart>
  <c:spPr>
    <a:ln>
      <a:noFill/>
    </a:ln>
  </c:spPr>
  <c:txPr>
    <a:bodyPr/>
    <a:lstStyle/>
    <a:p>
      <a:pPr>
        <a:defRPr>
          <a:latin typeface="Calibri" pitchFamily="34" charset="0"/>
        </a:defRPr>
      </a:pPr>
      <a:endParaRPr lang="en-US"/>
    </a:p>
  </c:txPr>
  <c:externalData r:id="rId2"/>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59722782001"/>
          <c:y val="0.10331350642089678"/>
          <c:w val="0.85684502863999656"/>
          <c:h val="0.74843830183185756"/>
        </c:manualLayout>
      </c:layout>
      <c:barChart>
        <c:barDir val="col"/>
        <c:grouping val="clustered"/>
        <c:ser>
          <c:idx val="0"/>
          <c:order val="0"/>
          <c:tx>
            <c:strRef>
              <c:f>'S97'!$O$4</c:f>
              <c:strCache>
                <c:ptCount val="1"/>
                <c:pt idx="0">
                  <c:v>1991-1999</c:v>
                </c:pt>
              </c:strCache>
            </c:strRef>
          </c:tx>
          <c:dLbls>
            <c:showVal val="1"/>
          </c:dLbls>
          <c:cat>
            <c:strRef>
              <c:f>'S97'!$N$5:$N$11</c:f>
              <c:strCache>
                <c:ptCount val="7"/>
                <c:pt idx="0">
                  <c:v>Asia (5)</c:v>
                </c:pt>
                <c:pt idx="1">
                  <c:v>China</c:v>
                </c:pt>
                <c:pt idx="2">
                  <c:v>Eastern Europe (7)</c:v>
                </c:pt>
                <c:pt idx="3">
                  <c:v>G7 (7)</c:v>
                </c:pt>
                <c:pt idx="4">
                  <c:v>LAC7 (7)</c:v>
                </c:pt>
                <c:pt idx="5">
                  <c:v>Oth. Adv. Economies (7)</c:v>
                </c:pt>
                <c:pt idx="6">
                  <c:v>Brazil</c:v>
                </c:pt>
              </c:strCache>
            </c:strRef>
          </c:cat>
          <c:val>
            <c:numRef>
              <c:f>'S97'!$O$5:$O$11</c:f>
              <c:numCache>
                <c:formatCode>0%</c:formatCode>
                <c:ptCount val="7"/>
                <c:pt idx="0">
                  <c:v>1</c:v>
                </c:pt>
                <c:pt idx="1">
                  <c:v>1</c:v>
                </c:pt>
                <c:pt idx="2">
                  <c:v>1</c:v>
                </c:pt>
                <c:pt idx="3">
                  <c:v>0.75030050999999998</c:v>
                </c:pt>
                <c:pt idx="4">
                  <c:v>1</c:v>
                </c:pt>
                <c:pt idx="5">
                  <c:v>0.90682722000000004</c:v>
                </c:pt>
                <c:pt idx="6">
                  <c:v>1</c:v>
                </c:pt>
              </c:numCache>
            </c:numRef>
          </c:val>
        </c:ser>
        <c:ser>
          <c:idx val="1"/>
          <c:order val="1"/>
          <c:tx>
            <c:strRef>
              <c:f>'S97'!$P$4</c:f>
              <c:strCache>
                <c:ptCount val="1"/>
                <c:pt idx="0">
                  <c:v>2000-2008</c:v>
                </c:pt>
              </c:strCache>
            </c:strRef>
          </c:tx>
          <c:dLbls>
            <c:showVal val="1"/>
          </c:dLbls>
          <c:cat>
            <c:strRef>
              <c:f>'S97'!$N$5:$N$11</c:f>
              <c:strCache>
                <c:ptCount val="7"/>
                <c:pt idx="0">
                  <c:v>Asia (5)</c:v>
                </c:pt>
                <c:pt idx="1">
                  <c:v>China</c:v>
                </c:pt>
                <c:pt idx="2">
                  <c:v>Eastern Europe (7)</c:v>
                </c:pt>
                <c:pt idx="3">
                  <c:v>G7 (7)</c:v>
                </c:pt>
                <c:pt idx="4">
                  <c:v>LAC7 (7)</c:v>
                </c:pt>
                <c:pt idx="5">
                  <c:v>Oth. Adv. Economies (7)</c:v>
                </c:pt>
                <c:pt idx="6">
                  <c:v>Brazil</c:v>
                </c:pt>
              </c:strCache>
            </c:strRef>
          </c:cat>
          <c:val>
            <c:numRef>
              <c:f>'S97'!$P$5:$P$11</c:f>
              <c:numCache>
                <c:formatCode>0%</c:formatCode>
                <c:ptCount val="7"/>
                <c:pt idx="0">
                  <c:v>1</c:v>
                </c:pt>
                <c:pt idx="1">
                  <c:v>1</c:v>
                </c:pt>
                <c:pt idx="2">
                  <c:v>0.98688699999999685</c:v>
                </c:pt>
                <c:pt idx="3">
                  <c:v>0.57617637999999949</c:v>
                </c:pt>
                <c:pt idx="4">
                  <c:v>0.92080006000000003</c:v>
                </c:pt>
                <c:pt idx="5">
                  <c:v>0.84591415000000003</c:v>
                </c:pt>
                <c:pt idx="6">
                  <c:v>0.88165471999999989</c:v>
                </c:pt>
              </c:numCache>
            </c:numRef>
          </c:val>
        </c:ser>
        <c:gapWidth val="88"/>
        <c:overlap val="-34"/>
        <c:axId val="74012544"/>
        <c:axId val="74014080"/>
      </c:barChart>
      <c:catAx>
        <c:axId val="74012544"/>
        <c:scaling>
          <c:orientation val="minMax"/>
        </c:scaling>
        <c:axPos val="b"/>
        <c:numFmt formatCode="General" sourceLinked="1"/>
        <c:tickLblPos val="nextTo"/>
        <c:crossAx val="74014080"/>
        <c:crosses val="autoZero"/>
        <c:auto val="1"/>
        <c:lblAlgn val="ctr"/>
        <c:lblOffset val="100"/>
      </c:catAx>
      <c:valAx>
        <c:axId val="74014080"/>
        <c:scaling>
          <c:orientation val="minMax"/>
          <c:max val="1"/>
        </c:scaling>
        <c:axPos val="l"/>
        <c:majorGridlines/>
        <c:title>
          <c:tx>
            <c:rich>
              <a:bodyPr rot="-5400000" vert="horz"/>
              <a:lstStyle/>
              <a:p>
                <a:pPr>
                  <a:defRPr/>
                </a:pPr>
                <a:r>
                  <a:rPr lang="en-US"/>
                  <a:t>% of Total Foreign Bonds</a:t>
                </a:r>
              </a:p>
            </c:rich>
          </c:tx>
          <c:layout>
            <c:manualLayout>
              <c:xMode val="edge"/>
              <c:yMode val="edge"/>
              <c:x val="1.386368886818112E-2"/>
              <c:y val="0.3063635170603724"/>
            </c:manualLayout>
          </c:layout>
        </c:title>
        <c:numFmt formatCode="0%" sourceLinked="0"/>
        <c:tickLblPos val="nextTo"/>
        <c:crossAx val="74012544"/>
        <c:crosses val="autoZero"/>
        <c:crossBetween val="between"/>
      </c:valAx>
    </c:plotArea>
    <c:legend>
      <c:legendPos val="t"/>
      <c:layout>
        <c:manualLayout>
          <c:xMode val="edge"/>
          <c:yMode val="edge"/>
          <c:x val="0.37225629577952363"/>
          <c:y val="8.3333333333333367E-3"/>
          <c:w val="0.25548725117032944"/>
          <c:h val="4.7122703412073502E-2"/>
        </c:manualLayout>
      </c:layout>
    </c:legend>
    <c:plotVisOnly val="1"/>
  </c:chart>
  <c:spPr>
    <a:ln>
      <a:noFill/>
    </a:ln>
  </c:spPr>
  <c:txPr>
    <a:bodyPr/>
    <a:lstStyle/>
    <a:p>
      <a:pPr>
        <a:defRPr>
          <a:latin typeface="Calibri" pitchFamily="34" charset="0"/>
        </a:defRPr>
      </a:pPr>
      <a:endParaRPr lang="en-US"/>
    </a:p>
  </c:txPr>
  <c:externalData r:id="rId2"/>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clustered"/>
        <c:ser>
          <c:idx val="0"/>
          <c:order val="0"/>
          <c:tx>
            <c:strRef>
              <c:f>'New 72'!$E$2</c:f>
              <c:strCache>
                <c:ptCount val="1"/>
                <c:pt idx="0">
                  <c:v>1990-1999</c:v>
                </c:pt>
              </c:strCache>
            </c:strRef>
          </c:tx>
          <c:dLbls>
            <c:showVal val="1"/>
          </c:dLbls>
          <c:cat>
            <c:strRef>
              <c:f>'New 72'!$D$3:$D$10</c:f>
              <c:strCache>
                <c:ptCount val="8"/>
                <c:pt idx="0">
                  <c:v>Asia (5)</c:v>
                </c:pt>
                <c:pt idx="1">
                  <c:v>China</c:v>
                </c:pt>
                <c:pt idx="2">
                  <c:v>Eastern Europe (2)</c:v>
                </c:pt>
                <c:pt idx="3">
                  <c:v>G7 (7)</c:v>
                </c:pt>
                <c:pt idx="4">
                  <c:v>India</c:v>
                </c:pt>
                <c:pt idx="5">
                  <c:v>LAC7 (7)</c:v>
                </c:pt>
                <c:pt idx="6">
                  <c:v>Other Advanced Economies (7)</c:v>
                </c:pt>
                <c:pt idx="7">
                  <c:v>Brazil</c:v>
                </c:pt>
              </c:strCache>
            </c:strRef>
          </c:cat>
          <c:val>
            <c:numRef>
              <c:f>'New 72'!$E$3:$E$10</c:f>
              <c:numCache>
                <c:formatCode>0%</c:formatCode>
                <c:ptCount val="8"/>
                <c:pt idx="0">
                  <c:v>0.76661830000000064</c:v>
                </c:pt>
                <c:pt idx="1">
                  <c:v>0.12867289999999987</c:v>
                </c:pt>
                <c:pt idx="2">
                  <c:v>0.12977639999999999</c:v>
                </c:pt>
                <c:pt idx="3">
                  <c:v>0.69320009999999999</c:v>
                </c:pt>
                <c:pt idx="4">
                  <c:v>0.31577280000000063</c:v>
                </c:pt>
                <c:pt idx="5">
                  <c:v>0.28132430000000086</c:v>
                </c:pt>
                <c:pt idx="6">
                  <c:v>0.53540309999999958</c:v>
                </c:pt>
                <c:pt idx="7">
                  <c:v>0.21521206000000032</c:v>
                </c:pt>
              </c:numCache>
            </c:numRef>
          </c:val>
        </c:ser>
        <c:ser>
          <c:idx val="1"/>
          <c:order val="1"/>
          <c:tx>
            <c:strRef>
              <c:f>'New 72'!$F$2</c:f>
              <c:strCache>
                <c:ptCount val="1"/>
                <c:pt idx="0">
                  <c:v>2000-2009</c:v>
                </c:pt>
              </c:strCache>
            </c:strRef>
          </c:tx>
          <c:dLbls>
            <c:showVal val="1"/>
          </c:dLbls>
          <c:cat>
            <c:strRef>
              <c:f>'New 72'!$D$3:$D$10</c:f>
              <c:strCache>
                <c:ptCount val="8"/>
                <c:pt idx="0">
                  <c:v>Asia (5)</c:v>
                </c:pt>
                <c:pt idx="1">
                  <c:v>China</c:v>
                </c:pt>
                <c:pt idx="2">
                  <c:v>Eastern Europe (2)</c:v>
                </c:pt>
                <c:pt idx="3">
                  <c:v>G7 (7)</c:v>
                </c:pt>
                <c:pt idx="4">
                  <c:v>India</c:v>
                </c:pt>
                <c:pt idx="5">
                  <c:v>LAC7 (7)</c:v>
                </c:pt>
                <c:pt idx="6">
                  <c:v>Other Advanced Economies (7)</c:v>
                </c:pt>
                <c:pt idx="7">
                  <c:v>Brazil</c:v>
                </c:pt>
              </c:strCache>
            </c:strRef>
          </c:cat>
          <c:val>
            <c:numRef>
              <c:f>'New 72'!$F$3:$F$10</c:f>
              <c:numCache>
                <c:formatCode>0%</c:formatCode>
                <c:ptCount val="8"/>
                <c:pt idx="0">
                  <c:v>0.65544060000000126</c:v>
                </c:pt>
                <c:pt idx="1">
                  <c:v>0.65884730000000125</c:v>
                </c:pt>
                <c:pt idx="2">
                  <c:v>0.30927000000000032</c:v>
                </c:pt>
                <c:pt idx="3">
                  <c:v>0.89200990000000002</c:v>
                </c:pt>
                <c:pt idx="4">
                  <c:v>0.61881220000000003</c:v>
                </c:pt>
                <c:pt idx="5">
                  <c:v>0.42216730000000002</c:v>
                </c:pt>
                <c:pt idx="6">
                  <c:v>0.85019319999999998</c:v>
                </c:pt>
                <c:pt idx="7">
                  <c:v>0.51380325999999998</c:v>
                </c:pt>
              </c:numCache>
            </c:numRef>
          </c:val>
        </c:ser>
        <c:axId val="74086656"/>
        <c:axId val="74096640"/>
      </c:barChart>
      <c:catAx>
        <c:axId val="74086656"/>
        <c:scaling>
          <c:orientation val="minMax"/>
        </c:scaling>
        <c:axPos val="b"/>
        <c:tickLblPos val="nextTo"/>
        <c:crossAx val="74096640"/>
        <c:crosses val="autoZero"/>
        <c:auto val="1"/>
        <c:lblAlgn val="ctr"/>
        <c:lblOffset val="100"/>
      </c:catAx>
      <c:valAx>
        <c:axId val="74096640"/>
        <c:scaling>
          <c:orientation val="minMax"/>
        </c:scaling>
        <c:axPos val="l"/>
        <c:majorGridlines/>
        <c:numFmt formatCode="0%" sourceLinked="1"/>
        <c:tickLblPos val="nextTo"/>
        <c:crossAx val="74086656"/>
        <c:crosses val="autoZero"/>
        <c:crossBetween val="between"/>
      </c:valAx>
    </c:plotArea>
    <c:legend>
      <c:legendPos val="b"/>
      <c:layout/>
    </c:legend>
    <c:plotVisOnly val="1"/>
  </c:chart>
  <c:spPr>
    <a:ln>
      <a:noFill/>
    </a:ln>
  </c:spPr>
  <c:txPr>
    <a:bodyPr/>
    <a:lstStyle/>
    <a:p>
      <a:pPr>
        <a:defRPr>
          <a:latin typeface="Calibri" pitchFamily="34" charset="0"/>
        </a:defRPr>
      </a:pPr>
      <a:endParaRPr lang="en-US"/>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3542285813145241"/>
          <c:y val="8.6326552930884745E-2"/>
          <c:w val="0.82915816114800012"/>
          <c:h val="0.78066928765658961"/>
        </c:manualLayout>
      </c:layout>
      <c:barChart>
        <c:barDir val="col"/>
        <c:grouping val="clustered"/>
        <c:ser>
          <c:idx val="0"/>
          <c:order val="0"/>
          <c:tx>
            <c:strRef>
              <c:f>'S58 S62'!$P$3</c:f>
              <c:strCache>
                <c:ptCount val="1"/>
                <c:pt idx="0">
                  <c:v>1990-1999</c:v>
                </c:pt>
              </c:strCache>
            </c:strRef>
          </c:tx>
          <c:dLbls>
            <c:numFmt formatCode="0%" sourceLinked="0"/>
            <c:showVal val="1"/>
          </c:dLbls>
          <c:cat>
            <c:strRef>
              <c:f>'S58 S62'!$O$4:$O$10</c:f>
              <c:strCache>
                <c:ptCount val="7"/>
                <c:pt idx="0">
                  <c:v>Asia (5)</c:v>
                </c:pt>
                <c:pt idx="1">
                  <c:v>China</c:v>
                </c:pt>
                <c:pt idx="2">
                  <c:v>Eastern Europe (7)</c:v>
                </c:pt>
                <c:pt idx="3">
                  <c:v>G7 (7)</c:v>
                </c:pt>
                <c:pt idx="4">
                  <c:v>LAC7 (7)</c:v>
                </c:pt>
                <c:pt idx="5">
                  <c:v>Oth. Adv.
Economies (7)</c:v>
                </c:pt>
                <c:pt idx="6">
                  <c:v>Brazil</c:v>
                </c:pt>
              </c:strCache>
            </c:strRef>
          </c:cat>
          <c:val>
            <c:numRef>
              <c:f>'S58 S62'!$P$4:$P$10</c:f>
              <c:numCache>
                <c:formatCode>0.0%</c:formatCode>
                <c:ptCount val="7"/>
                <c:pt idx="0">
                  <c:v>0.72625799999999996</c:v>
                </c:pt>
                <c:pt idx="1">
                  <c:v>1.8893369999999998</c:v>
                </c:pt>
                <c:pt idx="2">
                  <c:v>0.47238380000000052</c:v>
                </c:pt>
                <c:pt idx="3">
                  <c:v>0.74926670000000006</c:v>
                </c:pt>
                <c:pt idx="4">
                  <c:v>0.24516600000000019</c:v>
                </c:pt>
                <c:pt idx="5">
                  <c:v>0.61731900000000062</c:v>
                </c:pt>
                <c:pt idx="6">
                  <c:v>0.50312000000000001</c:v>
                </c:pt>
              </c:numCache>
            </c:numRef>
          </c:val>
        </c:ser>
        <c:ser>
          <c:idx val="1"/>
          <c:order val="1"/>
          <c:tx>
            <c:strRef>
              <c:f>'S58 S62'!$Q$3</c:f>
              <c:strCache>
                <c:ptCount val="1"/>
                <c:pt idx="0">
                  <c:v>2000-2009</c:v>
                </c:pt>
              </c:strCache>
            </c:strRef>
          </c:tx>
          <c:dLbls>
            <c:numFmt formatCode="0%" sourceLinked="0"/>
            <c:showVal val="1"/>
          </c:dLbls>
          <c:cat>
            <c:strRef>
              <c:f>'S58 S62'!$O$4:$O$10</c:f>
              <c:strCache>
                <c:ptCount val="7"/>
                <c:pt idx="0">
                  <c:v>Asia (5)</c:v>
                </c:pt>
                <c:pt idx="1">
                  <c:v>China</c:v>
                </c:pt>
                <c:pt idx="2">
                  <c:v>Eastern Europe (7)</c:v>
                </c:pt>
                <c:pt idx="3">
                  <c:v>G7 (7)</c:v>
                </c:pt>
                <c:pt idx="4">
                  <c:v>LAC7 (7)</c:v>
                </c:pt>
                <c:pt idx="5">
                  <c:v>Oth. Adv.
Economies (7)</c:v>
                </c:pt>
                <c:pt idx="6">
                  <c:v>Brazil</c:v>
                </c:pt>
              </c:strCache>
            </c:strRef>
          </c:cat>
          <c:val>
            <c:numRef>
              <c:f>'S58 S62'!$Q$4:$Q$10</c:f>
              <c:numCache>
                <c:formatCode>0.0%</c:formatCode>
                <c:ptCount val="7"/>
                <c:pt idx="0">
                  <c:v>0.84613169999999993</c:v>
                </c:pt>
                <c:pt idx="1">
                  <c:v>1.2373349999999983</c:v>
                </c:pt>
                <c:pt idx="2">
                  <c:v>0.60520760000000062</c:v>
                </c:pt>
                <c:pt idx="3">
                  <c:v>1.278095</c:v>
                </c:pt>
                <c:pt idx="4">
                  <c:v>0.17434310000000022</c:v>
                </c:pt>
                <c:pt idx="5">
                  <c:v>1.020972</c:v>
                </c:pt>
                <c:pt idx="6">
                  <c:v>0.45930552000000002</c:v>
                </c:pt>
              </c:numCache>
            </c:numRef>
          </c:val>
        </c:ser>
        <c:gapWidth val="88"/>
        <c:overlap val="-34"/>
        <c:axId val="74122752"/>
        <c:axId val="74124288"/>
      </c:barChart>
      <c:catAx>
        <c:axId val="74122752"/>
        <c:scaling>
          <c:orientation val="minMax"/>
        </c:scaling>
        <c:axPos val="b"/>
        <c:numFmt formatCode="General" sourceLinked="1"/>
        <c:tickLblPos val="nextTo"/>
        <c:crossAx val="74124288"/>
        <c:crosses val="autoZero"/>
        <c:auto val="1"/>
        <c:lblAlgn val="ctr"/>
        <c:lblOffset val="100"/>
      </c:catAx>
      <c:valAx>
        <c:axId val="74124288"/>
        <c:scaling>
          <c:orientation val="minMax"/>
        </c:scaling>
        <c:axPos val="l"/>
        <c:majorGridlines/>
        <c:title>
          <c:tx>
            <c:rich>
              <a:bodyPr rot="-5400000" vert="horz"/>
              <a:lstStyle/>
              <a:p>
                <a:pPr>
                  <a:defRPr/>
                </a:pPr>
                <a:r>
                  <a:rPr lang="en-US"/>
                  <a:t>Turnover Ratio</a:t>
                </a:r>
              </a:p>
            </c:rich>
          </c:tx>
          <c:layout>
            <c:manualLayout>
              <c:xMode val="edge"/>
              <c:yMode val="edge"/>
              <c:x val="7.9365079365079413E-3"/>
              <c:y val="0.36469685039370081"/>
            </c:manualLayout>
          </c:layout>
        </c:title>
        <c:numFmt formatCode="0%" sourceLinked="0"/>
        <c:tickLblPos val="nextTo"/>
        <c:crossAx val="74122752"/>
        <c:crosses val="autoZero"/>
        <c:crossBetween val="between"/>
      </c:valAx>
    </c:plotArea>
    <c:legend>
      <c:legendPos val="t"/>
      <c:layout/>
    </c:legend>
    <c:plotVisOnly val="1"/>
  </c:chart>
  <c:spPr>
    <a:ln>
      <a:noFill/>
    </a:ln>
  </c:spPr>
  <c:externalData r:id="rId1"/>
  <c:userShapes r:id="rId2"/>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1793791502116745"/>
          <c:y val="6.9659886264216972E-2"/>
          <c:w val="0.87019627329424765"/>
          <c:h val="0.78263188976377962"/>
        </c:manualLayout>
      </c:layout>
      <c:barChart>
        <c:barDir val="col"/>
        <c:grouping val="clustered"/>
        <c:ser>
          <c:idx val="0"/>
          <c:order val="0"/>
          <c:tx>
            <c:strRef>
              <c:f>'S58 S62'!$P$3</c:f>
              <c:strCache>
                <c:ptCount val="1"/>
                <c:pt idx="0">
                  <c:v>1990-1999</c:v>
                </c:pt>
              </c:strCache>
            </c:strRef>
          </c:tx>
          <c:dLbls>
            <c:dLbl>
              <c:idx val="1"/>
              <c:layout>
                <c:manualLayout>
                  <c:x val="-1.9794545090961522E-3"/>
                  <c:y val="0"/>
                </c:manualLayout>
              </c:layout>
              <c:showVal val="1"/>
            </c:dLbl>
            <c:dLbl>
              <c:idx val="2"/>
              <c:layout>
                <c:manualLayout>
                  <c:x val="-1.9888062626823421E-3"/>
                  <c:y val="0"/>
                </c:manualLayout>
              </c:layout>
              <c:showVal val="1"/>
            </c:dLbl>
            <c:dLbl>
              <c:idx val="3"/>
              <c:layout>
                <c:manualLayout>
                  <c:x val="-1.9756337467489583E-3"/>
                  <c:y val="0"/>
                </c:manualLayout>
              </c:layout>
              <c:showVal val="1"/>
            </c:dLbl>
            <c:numFmt formatCode="0%;;&quot;&quot;" sourceLinked="0"/>
            <c:showVal val="1"/>
          </c:dLbls>
          <c:cat>
            <c:strRef>
              <c:f>'S58 S62'!$O$14:$O$20</c:f>
              <c:strCache>
                <c:ptCount val="7"/>
                <c:pt idx="0">
                  <c:v>Asia (5)</c:v>
                </c:pt>
                <c:pt idx="1">
                  <c:v>China</c:v>
                </c:pt>
                <c:pt idx="2">
                  <c:v>Eastern Europe (4)</c:v>
                </c:pt>
                <c:pt idx="3">
                  <c:v>G7 (7)</c:v>
                </c:pt>
                <c:pt idx="4">
                  <c:v>LAC7 (5)</c:v>
                </c:pt>
                <c:pt idx="5">
                  <c:v>Oth. Adv. Economies (7)</c:v>
                </c:pt>
                <c:pt idx="6">
                  <c:v>Brazil</c:v>
                </c:pt>
              </c:strCache>
            </c:strRef>
          </c:cat>
          <c:val>
            <c:numRef>
              <c:f>'S58 S62'!$P$14:$P$20</c:f>
              <c:numCache>
                <c:formatCode>0.0%</c:formatCode>
                <c:ptCount val="7"/>
                <c:pt idx="0">
                  <c:v>1.529657</c:v>
                </c:pt>
                <c:pt idx="1">
                  <c:v>6.0439449999999955</c:v>
                </c:pt>
                <c:pt idx="2">
                  <c:v>2.2585839999999999</c:v>
                </c:pt>
                <c:pt idx="3">
                  <c:v>1.1689369999999999</c:v>
                </c:pt>
                <c:pt idx="4">
                  <c:v>0.79872690000000002</c:v>
                </c:pt>
                <c:pt idx="5">
                  <c:v>1.143751</c:v>
                </c:pt>
                <c:pt idx="6">
                  <c:v>1.5306358381502889</c:v>
                </c:pt>
              </c:numCache>
            </c:numRef>
          </c:val>
        </c:ser>
        <c:ser>
          <c:idx val="1"/>
          <c:order val="1"/>
          <c:tx>
            <c:strRef>
              <c:f>'S58 S62'!$Q$3</c:f>
              <c:strCache>
                <c:ptCount val="1"/>
                <c:pt idx="0">
                  <c:v>2000-2009</c:v>
                </c:pt>
              </c:strCache>
            </c:strRef>
          </c:tx>
          <c:dLbls>
            <c:dLbl>
              <c:idx val="1"/>
              <c:layout>
                <c:manualLayout>
                  <c:x val="3.9589090181921492E-3"/>
                  <c:y val="0"/>
                </c:manualLayout>
              </c:layout>
              <c:showVal val="1"/>
            </c:dLbl>
            <c:dLbl>
              <c:idx val="2"/>
              <c:layout>
                <c:manualLayout>
                  <c:x val="5.9523911576677014E-3"/>
                  <c:y val="-2.777777777778032E-3"/>
                </c:manualLayout>
              </c:layout>
              <c:showVal val="1"/>
            </c:dLbl>
            <c:dLbl>
              <c:idx val="3"/>
              <c:layout>
                <c:manualLayout>
                  <c:x val="5.9570802124413813E-3"/>
                  <c:y val="-2.777777777778032E-3"/>
                </c:manualLayout>
              </c:layout>
              <c:showVal val="1"/>
            </c:dLbl>
            <c:numFmt formatCode="0%;;&quot;&quot;" sourceLinked="0"/>
            <c:showVal val="1"/>
          </c:dLbls>
          <c:cat>
            <c:strRef>
              <c:f>'S58 S62'!$O$14:$O$20</c:f>
              <c:strCache>
                <c:ptCount val="7"/>
                <c:pt idx="0">
                  <c:v>Asia (5)</c:v>
                </c:pt>
                <c:pt idx="1">
                  <c:v>China</c:v>
                </c:pt>
                <c:pt idx="2">
                  <c:v>Eastern Europe (4)</c:v>
                </c:pt>
                <c:pt idx="3">
                  <c:v>G7 (7)</c:v>
                </c:pt>
                <c:pt idx="4">
                  <c:v>LAC7 (5)</c:v>
                </c:pt>
                <c:pt idx="5">
                  <c:v>Oth. Adv. Economies (7)</c:v>
                </c:pt>
                <c:pt idx="6">
                  <c:v>Brazil</c:v>
                </c:pt>
              </c:strCache>
            </c:strRef>
          </c:cat>
          <c:val>
            <c:numRef>
              <c:f>'S58 S62'!$Q$14:$Q$20</c:f>
              <c:numCache>
                <c:formatCode>General</c:formatCode>
                <c:ptCount val="7"/>
                <c:pt idx="0" formatCode="0.0%">
                  <c:v>1.7036879999999999</c:v>
                </c:pt>
                <c:pt idx="1">
                  <c:v>3.9582059999999912</c:v>
                </c:pt>
                <c:pt idx="2" formatCode="0.0%">
                  <c:v>2.7377250000000002</c:v>
                </c:pt>
                <c:pt idx="3" formatCode="0.0%">
                  <c:v>1.900209</c:v>
                </c:pt>
                <c:pt idx="4">
                  <c:v>0.54354239999999776</c:v>
                </c:pt>
                <c:pt idx="5" formatCode="0.0%">
                  <c:v>1.7746150000000001</c:v>
                </c:pt>
                <c:pt idx="6" formatCode="0.0%">
                  <c:v>1.3973395801642838</c:v>
                </c:pt>
              </c:numCache>
            </c:numRef>
          </c:val>
        </c:ser>
        <c:gapWidth val="88"/>
        <c:overlap val="-38"/>
        <c:axId val="74369280"/>
        <c:axId val="74379264"/>
      </c:barChart>
      <c:catAx>
        <c:axId val="74369280"/>
        <c:scaling>
          <c:orientation val="minMax"/>
        </c:scaling>
        <c:axPos val="b"/>
        <c:numFmt formatCode="General" sourceLinked="1"/>
        <c:tickLblPos val="nextTo"/>
        <c:crossAx val="74379264"/>
        <c:crosses val="autoZero"/>
        <c:auto val="1"/>
        <c:lblAlgn val="ctr"/>
        <c:lblOffset val="100"/>
      </c:catAx>
      <c:valAx>
        <c:axId val="74379264"/>
        <c:scaling>
          <c:orientation val="minMax"/>
        </c:scaling>
        <c:axPos val="l"/>
        <c:majorGridlines/>
        <c:title>
          <c:tx>
            <c:rich>
              <a:bodyPr rot="-5400000" vert="horz"/>
              <a:lstStyle/>
              <a:p>
                <a:pPr>
                  <a:defRPr/>
                </a:pPr>
                <a:r>
                  <a:rPr lang="es-AR"/>
                  <a:t>Turnover Ratio</a:t>
                </a:r>
              </a:p>
            </c:rich>
          </c:tx>
          <c:layout/>
        </c:title>
        <c:numFmt formatCode="0%" sourceLinked="0"/>
        <c:tickLblPos val="nextTo"/>
        <c:crossAx val="74369280"/>
        <c:crosses val="autoZero"/>
        <c:crossBetween val="between"/>
      </c:valAx>
    </c:plotArea>
    <c:legend>
      <c:legendPos val="t"/>
      <c:layout>
        <c:manualLayout>
          <c:xMode val="edge"/>
          <c:yMode val="edge"/>
          <c:x val="0.37351644263588957"/>
          <c:y val="8.3333333333333367E-3"/>
          <c:w val="0.25296711472822853"/>
          <c:h val="4.7122703412073502E-2"/>
        </c:manualLayout>
      </c:layout>
    </c:legend>
    <c:plotVisOnly val="1"/>
  </c:chart>
  <c:spPr>
    <a:ln>
      <a:noFill/>
    </a:ln>
  </c:spPr>
  <c:externalData r:id="rId1"/>
  <c:userShapes r:id="rId2"/>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2"/>
          <c:spPr>
            <a:solidFill>
              <a:schemeClr val="accent1">
                <a:lumMod val="75000"/>
              </a:schemeClr>
            </a:solidFill>
          </c:spPr>
          <c:cat>
            <c:strRef>
              <c:f>'S14-23'!$M$4:$M$10</c:f>
              <c:strCache>
                <c:ptCount val="7"/>
                <c:pt idx="0">
                  <c:v>Argentina</c:v>
                </c:pt>
                <c:pt idx="1">
                  <c:v>Brazil</c:v>
                </c:pt>
                <c:pt idx="2">
                  <c:v>Chile</c:v>
                </c:pt>
                <c:pt idx="3">
                  <c:v>Colombia</c:v>
                </c:pt>
                <c:pt idx="4">
                  <c:v>Mexico</c:v>
                </c:pt>
                <c:pt idx="5">
                  <c:v>Peru</c:v>
                </c:pt>
                <c:pt idx="6">
                  <c:v>Uruguay</c:v>
                </c:pt>
              </c:strCache>
            </c:strRef>
          </c:cat>
          <c:val>
            <c:numRef>
              <c:f>'S14-23'!$AD$4:$AD$10</c:f>
              <c:numCache>
                <c:formatCode>0.0</c:formatCode>
                <c:ptCount val="7"/>
                <c:pt idx="0">
                  <c:v>11.53374</c:v>
                </c:pt>
                <c:pt idx="1">
                  <c:v>68.127560000000003</c:v>
                </c:pt>
                <c:pt idx="2">
                  <c:v>22.04898</c:v>
                </c:pt>
                <c:pt idx="3">
                  <c:v>12.688009999999998</c:v>
                </c:pt>
                <c:pt idx="4">
                  <c:v>30.740950000000005</c:v>
                </c:pt>
                <c:pt idx="5">
                  <c:v>6.7096330000000108</c:v>
                </c:pt>
                <c:pt idx="6">
                  <c:v>6.8041139999999869</c:v>
                </c:pt>
              </c:numCache>
            </c:numRef>
          </c:val>
        </c:ser>
        <c:gapWidth val="100"/>
        <c:axId val="74579328"/>
        <c:axId val="74581120"/>
      </c:barChart>
      <c:barChart>
        <c:barDir val="col"/>
        <c:grouping val="stacked"/>
        <c:ser>
          <c:idx val="1"/>
          <c:order val="0"/>
          <c:spPr>
            <a:noFill/>
            <a:ln>
              <a:noFill/>
            </a:ln>
          </c:spPr>
          <c:val>
            <c:numRef>
              <c:f>'S14-23'!$AE$4:$AE$10</c:f>
              <c:numCache>
                <c:formatCode>0.0</c:formatCode>
                <c:ptCount val="7"/>
                <c:pt idx="0">
                  <c:v>45.066670000000002</c:v>
                </c:pt>
                <c:pt idx="1">
                  <c:v>76.766670000000005</c:v>
                </c:pt>
                <c:pt idx="2">
                  <c:v>28.466669999999944</c:v>
                </c:pt>
                <c:pt idx="3">
                  <c:v>20.66667</c:v>
                </c:pt>
                <c:pt idx="4">
                  <c:v>50.6</c:v>
                </c:pt>
                <c:pt idx="5">
                  <c:v>18.2</c:v>
                </c:pt>
                <c:pt idx="6">
                  <c:v>5.7833329999999998</c:v>
                </c:pt>
              </c:numCache>
            </c:numRef>
          </c:val>
        </c:ser>
        <c:ser>
          <c:idx val="2"/>
          <c:order val="1"/>
          <c:spPr>
            <a:solidFill>
              <a:schemeClr val="tx1">
                <a:lumMod val="95000"/>
                <a:lumOff val="5000"/>
              </a:schemeClr>
            </a:solidFill>
          </c:spPr>
          <c:val>
            <c:numRef>
              <c:f>'S14-23'!$AF$4:$AF$10</c:f>
              <c:numCache>
                <c:formatCode>0.0</c:formatCode>
                <c:ptCount val="7"/>
                <c:pt idx="0">
                  <c:v>1.566667</c:v>
                </c:pt>
                <c:pt idx="1">
                  <c:v>1.566667</c:v>
                </c:pt>
                <c:pt idx="2">
                  <c:v>1.566667</c:v>
                </c:pt>
                <c:pt idx="3">
                  <c:v>1.566667</c:v>
                </c:pt>
                <c:pt idx="4">
                  <c:v>1.566667</c:v>
                </c:pt>
                <c:pt idx="5">
                  <c:v>1.566667</c:v>
                </c:pt>
                <c:pt idx="6">
                  <c:v>1.566667</c:v>
                </c:pt>
              </c:numCache>
            </c:numRef>
          </c:val>
        </c:ser>
        <c:gapWidth val="50"/>
        <c:overlap val="100"/>
        <c:axId val="74584448"/>
        <c:axId val="74582656"/>
      </c:barChart>
      <c:catAx>
        <c:axId val="74579328"/>
        <c:scaling>
          <c:orientation val="minMax"/>
        </c:scaling>
        <c:axPos val="b"/>
        <c:numFmt formatCode="General" sourceLinked="1"/>
        <c:tickLblPos val="nextTo"/>
        <c:crossAx val="74581120"/>
        <c:crosses val="autoZero"/>
        <c:auto val="1"/>
        <c:lblAlgn val="ctr"/>
        <c:lblOffset val="100"/>
      </c:catAx>
      <c:valAx>
        <c:axId val="74581120"/>
        <c:scaling>
          <c:orientation val="minMax"/>
        </c:scaling>
        <c:axPos val="l"/>
        <c:numFmt formatCode="0" sourceLinked="0"/>
        <c:tickLblPos val="nextTo"/>
        <c:crossAx val="74579328"/>
        <c:crosses val="autoZero"/>
        <c:crossBetween val="between"/>
      </c:valAx>
      <c:valAx>
        <c:axId val="74582656"/>
        <c:scaling>
          <c:orientation val="minMax"/>
          <c:max val="80"/>
        </c:scaling>
        <c:delete val="1"/>
        <c:axPos val="r"/>
        <c:numFmt formatCode="0.0" sourceLinked="1"/>
        <c:tickLblPos val="none"/>
        <c:crossAx val="74584448"/>
        <c:crosses val="max"/>
        <c:crossBetween val="between"/>
      </c:valAx>
      <c:catAx>
        <c:axId val="74584448"/>
        <c:scaling>
          <c:orientation val="minMax"/>
        </c:scaling>
        <c:delete val="1"/>
        <c:axPos val="b"/>
        <c:tickLblPos val="none"/>
        <c:crossAx val="74582656"/>
        <c:crosses val="autoZero"/>
        <c:auto val="1"/>
        <c:lblAlgn val="ctr"/>
        <c:lblOffset val="100"/>
      </c:catAx>
      <c:spPr>
        <a:noFill/>
        <a:ln w="25400">
          <a:noFill/>
        </a:ln>
      </c:spPr>
    </c:plotArea>
    <c:plotVisOnly val="1"/>
    <c:dispBlanksAs val="gap"/>
  </c:chart>
  <c:spPr>
    <a:ln>
      <a:noFill/>
    </a:ln>
  </c:spPr>
  <c:txPr>
    <a:bodyPr/>
    <a:lstStyle/>
    <a:p>
      <a:pPr>
        <a:defRPr>
          <a:latin typeface="Calibri" pitchFamily="34" charset="0"/>
        </a:defRPr>
      </a:pPr>
      <a:endParaRPr lang="en-US"/>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2"/>
          <c:spPr>
            <a:solidFill>
              <a:schemeClr val="accent1">
                <a:lumMod val="75000"/>
              </a:schemeClr>
            </a:solidFill>
          </c:spPr>
          <c:cat>
            <c:strRef>
              <c:f>'S14-23'!$M$4:$M$10</c:f>
              <c:strCache>
                <c:ptCount val="7"/>
                <c:pt idx="0">
                  <c:v>Argentina</c:v>
                </c:pt>
                <c:pt idx="1">
                  <c:v>Brazil</c:v>
                </c:pt>
                <c:pt idx="2">
                  <c:v>Chile</c:v>
                </c:pt>
                <c:pt idx="3">
                  <c:v>Colombia</c:v>
                </c:pt>
                <c:pt idx="4">
                  <c:v>Mexico</c:v>
                </c:pt>
                <c:pt idx="5">
                  <c:v>Peru</c:v>
                </c:pt>
                <c:pt idx="6">
                  <c:v>Uruguay</c:v>
                </c:pt>
              </c:strCache>
            </c:strRef>
          </c:cat>
          <c:val>
            <c:numRef>
              <c:f>'S14-23'!$AA$4:$AA$10</c:f>
              <c:numCache>
                <c:formatCode>0.0</c:formatCode>
                <c:ptCount val="7"/>
                <c:pt idx="0">
                  <c:v>21.602319999999956</c:v>
                </c:pt>
                <c:pt idx="1">
                  <c:v>70.183069999999987</c:v>
                </c:pt>
                <c:pt idx="2">
                  <c:v>111.69070000000001</c:v>
                </c:pt>
                <c:pt idx="3">
                  <c:v>47.529020000000003</c:v>
                </c:pt>
                <c:pt idx="4">
                  <c:v>33.015030000000003</c:v>
                </c:pt>
                <c:pt idx="5">
                  <c:v>65.565729999999988</c:v>
                </c:pt>
                <c:pt idx="6">
                  <c:v>0.61555130000000002</c:v>
                </c:pt>
              </c:numCache>
            </c:numRef>
          </c:val>
        </c:ser>
        <c:gapWidth val="100"/>
        <c:axId val="74610560"/>
        <c:axId val="74612096"/>
      </c:barChart>
      <c:barChart>
        <c:barDir val="col"/>
        <c:grouping val="stacked"/>
        <c:ser>
          <c:idx val="1"/>
          <c:order val="0"/>
          <c:spPr>
            <a:noFill/>
            <a:ln>
              <a:noFill/>
            </a:ln>
          </c:spPr>
          <c:val>
            <c:numRef>
              <c:f>'S14-23'!$AB$4:$AB$10</c:f>
              <c:numCache>
                <c:formatCode>0.0</c:formatCode>
                <c:ptCount val="7"/>
                <c:pt idx="0">
                  <c:v>44.499520000000011</c:v>
                </c:pt>
                <c:pt idx="1">
                  <c:v>45.666180000000011</c:v>
                </c:pt>
                <c:pt idx="2">
                  <c:v>35.232850000000013</c:v>
                </c:pt>
                <c:pt idx="3">
                  <c:v>30.66619</c:v>
                </c:pt>
                <c:pt idx="4">
                  <c:v>52.299520000000086</c:v>
                </c:pt>
                <c:pt idx="5">
                  <c:v>24.66619</c:v>
                </c:pt>
                <c:pt idx="6">
                  <c:v>54.966190000000012</c:v>
                </c:pt>
              </c:numCache>
            </c:numRef>
          </c:val>
        </c:ser>
        <c:ser>
          <c:idx val="2"/>
          <c:order val="1"/>
          <c:spPr>
            <a:solidFill>
              <a:schemeClr val="tx1">
                <a:lumMod val="95000"/>
                <a:lumOff val="5000"/>
              </a:schemeClr>
            </a:solidFill>
          </c:spPr>
          <c:val>
            <c:numRef>
              <c:f>'S14-23'!$AC$4:$AC$10</c:f>
              <c:numCache>
                <c:formatCode>0.0</c:formatCode>
                <c:ptCount val="7"/>
                <c:pt idx="0">
                  <c:v>2.2338149999999999</c:v>
                </c:pt>
                <c:pt idx="1">
                  <c:v>2.2338149999999999</c:v>
                </c:pt>
                <c:pt idx="2">
                  <c:v>2.2338149999999999</c:v>
                </c:pt>
                <c:pt idx="3">
                  <c:v>2.2338149999999999</c:v>
                </c:pt>
                <c:pt idx="4">
                  <c:v>2.2338149999999999</c:v>
                </c:pt>
                <c:pt idx="5">
                  <c:v>2.2338149999999999</c:v>
                </c:pt>
                <c:pt idx="6">
                  <c:v>2.2338149999999999</c:v>
                </c:pt>
              </c:numCache>
            </c:numRef>
          </c:val>
        </c:ser>
        <c:gapWidth val="50"/>
        <c:overlap val="100"/>
        <c:axId val="74623616"/>
        <c:axId val="74622080"/>
      </c:barChart>
      <c:catAx>
        <c:axId val="74610560"/>
        <c:scaling>
          <c:orientation val="minMax"/>
        </c:scaling>
        <c:axPos val="b"/>
        <c:numFmt formatCode="General" sourceLinked="1"/>
        <c:tickLblPos val="nextTo"/>
        <c:crossAx val="74612096"/>
        <c:crosses val="autoZero"/>
        <c:auto val="1"/>
        <c:lblAlgn val="ctr"/>
        <c:lblOffset val="100"/>
      </c:catAx>
      <c:valAx>
        <c:axId val="74612096"/>
        <c:scaling>
          <c:orientation val="minMax"/>
        </c:scaling>
        <c:axPos val="l"/>
        <c:numFmt formatCode="0" sourceLinked="0"/>
        <c:tickLblPos val="nextTo"/>
        <c:crossAx val="74610560"/>
        <c:crosses val="autoZero"/>
        <c:crossBetween val="between"/>
      </c:valAx>
      <c:valAx>
        <c:axId val="74622080"/>
        <c:scaling>
          <c:orientation val="minMax"/>
          <c:max val="120"/>
        </c:scaling>
        <c:delete val="1"/>
        <c:axPos val="r"/>
        <c:numFmt formatCode="0.0" sourceLinked="1"/>
        <c:tickLblPos val="none"/>
        <c:crossAx val="74623616"/>
        <c:crosses val="max"/>
        <c:crossBetween val="between"/>
      </c:valAx>
      <c:catAx>
        <c:axId val="74623616"/>
        <c:scaling>
          <c:orientation val="minMax"/>
        </c:scaling>
        <c:delete val="1"/>
        <c:axPos val="b"/>
        <c:tickLblPos val="none"/>
        <c:crossAx val="74622080"/>
        <c:crosses val="autoZero"/>
        <c:auto val="1"/>
        <c:lblAlgn val="ctr"/>
        <c:lblOffset val="100"/>
      </c:catAx>
      <c:spPr>
        <a:noFill/>
        <a:ln w="25400">
          <a:noFill/>
        </a:ln>
      </c:spPr>
    </c:plotArea>
    <c:plotVisOnly val="1"/>
    <c:dispBlanksAs val="gap"/>
  </c:chart>
  <c:spPr>
    <a:ln>
      <a:noFill/>
    </a:ln>
  </c:spPr>
  <c:txPr>
    <a:bodyPr/>
    <a:lstStyle/>
    <a:p>
      <a:pPr>
        <a:defRPr>
          <a:latin typeface="Calibri" pitchFamily="34" charset="0"/>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82623984955062"/>
          <c:y val="0.1280147480230463"/>
          <c:w val="0.86185970314865823"/>
          <c:h val="0.65261895579260432"/>
        </c:manualLayout>
      </c:layout>
      <c:barChart>
        <c:barDir val="col"/>
        <c:grouping val="stacked"/>
        <c:ser>
          <c:idx val="0"/>
          <c:order val="0"/>
          <c:tx>
            <c:strRef>
              <c:f>'Fig 44.a'!$AC$7:$AD$7</c:f>
              <c:strCache>
                <c:ptCount val="1"/>
                <c:pt idx="0">
                  <c:v>(1)</c:v>
                </c:pt>
              </c:strCache>
            </c:strRef>
          </c:tx>
          <c:dLbls>
            <c:dLbl>
              <c:idx val="0"/>
              <c:layout/>
              <c:tx>
                <c:rich>
                  <a:bodyPr/>
                  <a:lstStyle/>
                  <a:p>
                    <a:r>
                      <a:rPr lang="en-US"/>
                      <a:t>Banks
86%</a:t>
                    </a:r>
                  </a:p>
                </c:rich>
              </c:tx>
              <c:dLblPos val="ctr"/>
              <c:showSerName val="1"/>
            </c:dLbl>
            <c:dLbl>
              <c:idx val="1"/>
              <c:layout/>
              <c:tx>
                <c:rich>
                  <a:bodyPr/>
                  <a:lstStyle/>
                  <a:p>
                    <a:r>
                      <a:rPr lang="en-US"/>
                      <a:t>Govt.
43%</a:t>
                    </a:r>
                  </a:p>
                </c:rich>
              </c:tx>
              <c:dLblPos val="ctr"/>
              <c:showSerName val="1"/>
            </c:dLbl>
            <c:dLbl>
              <c:idx val="2"/>
              <c:layout/>
              <c:tx>
                <c:rich>
                  <a:bodyPr/>
                  <a:lstStyle/>
                  <a:p>
                    <a:r>
                      <a:rPr lang="en-US"/>
                      <a:t>PF 15%</a:t>
                    </a:r>
                  </a:p>
                </c:rich>
              </c:tx>
              <c:dLblPos val="ctr"/>
              <c:showSerName val="1"/>
            </c:dLbl>
            <c:dLbl>
              <c:idx val="3"/>
              <c:tx>
                <c:rich>
                  <a:bodyPr/>
                  <a:lstStyle/>
                  <a:p>
                    <a:r>
                      <a:rPr lang="en-US"/>
                      <a:t>
0%</a:t>
                    </a:r>
                  </a:p>
                </c:rich>
              </c:tx>
              <c:dLblPos val="ctr"/>
              <c:showSerName val="1"/>
            </c:dLbl>
            <c:dLbl>
              <c:idx val="4"/>
              <c:layout/>
              <c:tx>
                <c:rich>
                  <a:bodyPr/>
                  <a:lstStyle/>
                  <a:p>
                    <a:r>
                      <a:rPr lang="en-US"/>
                      <a:t>Banks
80%</a:t>
                    </a:r>
                  </a:p>
                </c:rich>
              </c:tx>
              <c:dLblPos val="ctr"/>
              <c:showSerName val="1"/>
            </c:dLbl>
            <c:dLbl>
              <c:idx val="5"/>
              <c:layout/>
              <c:tx>
                <c:rich>
                  <a:bodyPr/>
                  <a:lstStyle/>
                  <a:p>
                    <a:r>
                      <a:rPr lang="en-US"/>
                      <a:t>Govt.
45%</a:t>
                    </a:r>
                  </a:p>
                </c:rich>
              </c:tx>
              <c:dLblPos val="ctr"/>
              <c:showSerName val="1"/>
            </c:dLbl>
            <c:dLbl>
              <c:idx val="6"/>
              <c:layout/>
              <c:tx>
                <c:rich>
                  <a:bodyPr/>
                  <a:lstStyle/>
                  <a:p>
                    <a:r>
                      <a:rPr lang="en-US"/>
                      <a:t>PF</a:t>
                    </a:r>
                    <a:r>
                      <a:rPr lang="en-US" baseline="0"/>
                      <a:t> </a:t>
                    </a:r>
                    <a:r>
                      <a:rPr lang="en-US"/>
                      <a:t>12%</a:t>
                    </a:r>
                  </a:p>
                </c:rich>
              </c:tx>
              <c:dLblPos val="ctr"/>
              <c:showSerName val="1"/>
            </c:dLbl>
            <c:dLblPos val="ctr"/>
            <c:showSerName val="1"/>
          </c:dLbls>
          <c:cat>
            <c:multiLvlStrRef>
              <c:f>'Fig 44.a'!$AE$4:$AK$5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44.a'!$AE$7:$AK$7</c:f>
              <c:numCache>
                <c:formatCode>0%</c:formatCode>
                <c:ptCount val="7"/>
                <c:pt idx="0">
                  <c:v>0.86856802499999952</c:v>
                </c:pt>
                <c:pt idx="1">
                  <c:v>0.43029329000000005</c:v>
                </c:pt>
                <c:pt idx="2">
                  <c:v>0.15921615625000199</c:v>
                </c:pt>
                <c:pt idx="4">
                  <c:v>0.80448708499999533</c:v>
                </c:pt>
                <c:pt idx="5">
                  <c:v>0.45633048000000032</c:v>
                </c:pt>
                <c:pt idx="6">
                  <c:v>0.12915375499999987</c:v>
                </c:pt>
              </c:numCache>
            </c:numRef>
          </c:val>
        </c:ser>
        <c:ser>
          <c:idx val="1"/>
          <c:order val="1"/>
          <c:tx>
            <c:strRef>
              <c:f>'Fig 44.a'!$AC$8:$AD$8</c:f>
              <c:strCache>
                <c:ptCount val="1"/>
                <c:pt idx="0">
                  <c:v>(2)</c:v>
                </c:pt>
              </c:strCache>
            </c:strRef>
          </c:tx>
          <c:dLbls>
            <c:dLbl>
              <c:idx val="0"/>
              <c:layout/>
              <c:tx>
                <c:rich>
                  <a:bodyPr/>
                  <a:lstStyle/>
                  <a:p>
                    <a:r>
                      <a:rPr lang="en-US"/>
                      <a:t>Bonds
50%</a:t>
                    </a:r>
                  </a:p>
                </c:rich>
              </c:tx>
              <c:dLblPos val="ctr"/>
              <c:showSerName val="1"/>
            </c:dLbl>
            <c:dLbl>
              <c:idx val="1"/>
              <c:layout/>
              <c:tx>
                <c:rich>
                  <a:bodyPr/>
                  <a:lstStyle/>
                  <a:p>
                    <a:r>
                      <a:rPr lang="en-US"/>
                      <a:t>Priv.
150%</a:t>
                    </a:r>
                  </a:p>
                </c:rich>
              </c:tx>
              <c:dLblPos val="ctr"/>
              <c:showSerName val="1"/>
            </c:dLbl>
            <c:dLbl>
              <c:idx val="2"/>
              <c:layout/>
              <c:tx>
                <c:rich>
                  <a:bodyPr/>
                  <a:lstStyle/>
                  <a:p>
                    <a:r>
                      <a:rPr lang="en-US"/>
                      <a:t>MF 11%</a:t>
                    </a:r>
                  </a:p>
                </c:rich>
              </c:tx>
              <c:dLblPos val="ctr"/>
              <c:showSerName val="1"/>
            </c:dLbl>
            <c:dLbl>
              <c:idx val="3"/>
              <c:tx>
                <c:rich>
                  <a:bodyPr/>
                  <a:lstStyle/>
                  <a:p>
                    <a:r>
                      <a:rPr lang="en-US"/>
                      <a:t>
0%</a:t>
                    </a:r>
                  </a:p>
                </c:rich>
              </c:tx>
              <c:dLblPos val="ctr"/>
              <c:showSerName val="1"/>
            </c:dLbl>
            <c:dLbl>
              <c:idx val="4"/>
              <c:layout/>
              <c:tx>
                <c:rich>
                  <a:bodyPr/>
                  <a:lstStyle/>
                  <a:p>
                    <a:r>
                      <a:rPr lang="en-US"/>
                      <a:t>Bonds
58%</a:t>
                    </a:r>
                  </a:p>
                </c:rich>
              </c:tx>
              <c:dLblPos val="ctr"/>
              <c:showSerName val="1"/>
            </c:dLbl>
            <c:dLbl>
              <c:idx val="5"/>
              <c:layout/>
              <c:tx>
                <c:rich>
                  <a:bodyPr/>
                  <a:lstStyle/>
                  <a:p>
                    <a:r>
                      <a:rPr lang="en-US"/>
                      <a:t>Corp.
130%</a:t>
                    </a:r>
                  </a:p>
                </c:rich>
              </c:tx>
              <c:dLblPos val="ctr"/>
              <c:showSerName val="1"/>
            </c:dLbl>
            <c:dLbl>
              <c:idx val="6"/>
              <c:layout/>
              <c:tx>
                <c:rich>
                  <a:bodyPr/>
                  <a:lstStyle/>
                  <a:p>
                    <a:r>
                      <a:rPr lang="en-US"/>
                      <a:t>MF</a:t>
                    </a:r>
                    <a:r>
                      <a:rPr lang="en-US" baseline="0"/>
                      <a:t> </a:t>
                    </a:r>
                    <a:r>
                      <a:rPr lang="en-US"/>
                      <a:t>4%</a:t>
                    </a:r>
                  </a:p>
                </c:rich>
              </c:tx>
              <c:dLblPos val="ctr"/>
              <c:showSerName val="1"/>
            </c:dLbl>
            <c:dLblPos val="ctr"/>
            <c:showSerName val="1"/>
          </c:dLbls>
          <c:cat>
            <c:multiLvlStrRef>
              <c:f>'Fig 44.a'!$AE$4:$AK$5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44.a'!$AE$8:$AK$8</c:f>
              <c:numCache>
                <c:formatCode>0%</c:formatCode>
                <c:ptCount val="7"/>
                <c:pt idx="0">
                  <c:v>0.50607729499999998</c:v>
                </c:pt>
                <c:pt idx="1">
                  <c:v>1.5038228449999902</c:v>
                </c:pt>
                <c:pt idx="2">
                  <c:v>0.11119804999999999</c:v>
                </c:pt>
                <c:pt idx="4">
                  <c:v>0.58199543000000065</c:v>
                </c:pt>
                <c:pt idx="5">
                  <c:v>1.3044506253822501</c:v>
                </c:pt>
                <c:pt idx="6">
                  <c:v>0.14042379499999996</c:v>
                </c:pt>
              </c:numCache>
            </c:numRef>
          </c:val>
        </c:ser>
        <c:ser>
          <c:idx val="2"/>
          <c:order val="2"/>
          <c:tx>
            <c:strRef>
              <c:f>'Fig 44.a'!$AC$9:$AD$9</c:f>
              <c:strCache>
                <c:ptCount val="1"/>
                <c:pt idx="0">
                  <c:v>(3)</c:v>
                </c:pt>
              </c:strCache>
            </c:strRef>
          </c:tx>
          <c:dLbls>
            <c:dLbl>
              <c:idx val="0"/>
              <c:layout/>
              <c:tx>
                <c:rich>
                  <a:bodyPr/>
                  <a:lstStyle/>
                  <a:p>
                    <a:r>
                      <a:rPr lang="en-US"/>
                      <a:t>Equity
55%</a:t>
                    </a:r>
                  </a:p>
                </c:rich>
              </c:tx>
              <c:dLblPos val="ctr"/>
              <c:showSerName val="1"/>
            </c:dLbl>
            <c:dLbl>
              <c:idx val="1"/>
              <c:tx>
                <c:rich>
                  <a:bodyPr/>
                  <a:lstStyle/>
                  <a:p>
                    <a:r>
                      <a:rPr lang="en-US"/>
                      <a:t>
0%</a:t>
                    </a:r>
                  </a:p>
                </c:rich>
              </c:tx>
              <c:dLblPos val="ctr"/>
              <c:showSerName val="1"/>
            </c:dLbl>
            <c:dLbl>
              <c:idx val="2"/>
              <c:layout>
                <c:manualLayout>
                  <c:x val="0"/>
                  <c:y val="-4.4947506561679755E-3"/>
                </c:manualLayout>
              </c:layout>
              <c:tx>
                <c:rich>
                  <a:bodyPr/>
                  <a:lstStyle/>
                  <a:p>
                    <a:r>
                      <a:rPr lang="en-US"/>
                      <a:t>IC 11%</a:t>
                    </a:r>
                  </a:p>
                </c:rich>
              </c:tx>
              <c:dLblPos val="ctr"/>
              <c:showSerName val="1"/>
            </c:dLbl>
            <c:dLbl>
              <c:idx val="3"/>
              <c:tx>
                <c:rich>
                  <a:bodyPr/>
                  <a:lstStyle/>
                  <a:p>
                    <a:r>
                      <a:rPr lang="en-US"/>
                      <a:t>
0%</a:t>
                    </a:r>
                  </a:p>
                </c:rich>
              </c:tx>
              <c:dLblPos val="ctr"/>
              <c:showSerName val="1"/>
            </c:dLbl>
            <c:dLbl>
              <c:idx val="4"/>
              <c:layout/>
              <c:tx>
                <c:rich>
                  <a:bodyPr/>
                  <a:lstStyle/>
                  <a:p>
                    <a:r>
                      <a:rPr lang="en-US"/>
                      <a:t>Equity
79%</a:t>
                    </a:r>
                  </a:p>
                </c:rich>
              </c:tx>
              <c:dLblPos val="ctr"/>
              <c:showSerName val="1"/>
            </c:dLbl>
            <c:dLbl>
              <c:idx val="5"/>
              <c:layout/>
              <c:tx>
                <c:rich>
                  <a:bodyPr/>
                  <a:lstStyle/>
                  <a:p>
                    <a:r>
                      <a:rPr lang="en-US"/>
                      <a:t>Househ.</a:t>
                    </a:r>
                  </a:p>
                  <a:p>
                    <a:r>
                      <a:rPr lang="en-US"/>
                      <a:t>41%</a:t>
                    </a:r>
                  </a:p>
                </c:rich>
              </c:tx>
              <c:dLblPos val="ctr"/>
              <c:showSerName val="1"/>
            </c:dLbl>
            <c:dLbl>
              <c:idx val="6"/>
              <c:layout/>
              <c:tx>
                <c:rich>
                  <a:bodyPr/>
                  <a:lstStyle/>
                  <a:p>
                    <a:r>
                      <a:rPr lang="en-US"/>
                      <a:t>IC 13%</a:t>
                    </a:r>
                  </a:p>
                </c:rich>
              </c:tx>
              <c:dLblPos val="ctr"/>
              <c:showSerName val="1"/>
            </c:dLbl>
            <c:dLblPos val="ctr"/>
            <c:showSerName val="1"/>
          </c:dLbls>
          <c:cat>
            <c:multiLvlStrRef>
              <c:f>'Fig 44.a'!$AE$4:$AK$5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44.a'!$AE$9:$AK$9</c:f>
              <c:numCache>
                <c:formatCode>General</c:formatCode>
                <c:ptCount val="7"/>
                <c:pt idx="0" formatCode="0%">
                  <c:v>0.55947089999999999</c:v>
                </c:pt>
                <c:pt idx="2" formatCode="0%">
                  <c:v>0.11999408533333362</c:v>
                </c:pt>
                <c:pt idx="4" formatCode="0%">
                  <c:v>0.79311739499999956</c:v>
                </c:pt>
                <c:pt idx="5" formatCode="0%">
                  <c:v>0.41881870961775547</c:v>
                </c:pt>
                <c:pt idx="6" formatCode="0%">
                  <c:v>0.13401657916666671</c:v>
                </c:pt>
              </c:numCache>
            </c:numRef>
          </c:val>
        </c:ser>
        <c:ser>
          <c:idx val="3"/>
          <c:order val="3"/>
          <c:tx>
            <c:strRef>
              <c:f>'Fig 44.a'!$AC$10:$AD$10</c:f>
              <c:strCache>
                <c:ptCount val="1"/>
                <c:pt idx="0">
                  <c:v>(4)</c:v>
                </c:pt>
              </c:strCache>
            </c:strRef>
          </c:tx>
          <c:dLbls>
            <c:dLbl>
              <c:idx val="0"/>
              <c:tx>
                <c:rich>
                  <a:bodyPr/>
                  <a:lstStyle/>
                  <a:p>
                    <a:r>
                      <a:rPr lang="en-US"/>
                      <a:t>
0%</a:t>
                    </a:r>
                  </a:p>
                </c:rich>
              </c:tx>
              <c:dLblPos val="ctr"/>
              <c:showSerName val="1"/>
            </c:dLbl>
            <c:dLbl>
              <c:idx val="1"/>
              <c:tx>
                <c:rich>
                  <a:bodyPr/>
                  <a:lstStyle/>
                  <a:p>
                    <a:r>
                      <a:rPr lang="en-US"/>
                      <a:t>
0%</a:t>
                    </a:r>
                  </a:p>
                </c:rich>
              </c:tx>
              <c:dLblPos val="ctr"/>
              <c:showSerName val="1"/>
            </c:dLbl>
            <c:dLbl>
              <c:idx val="2"/>
              <c:layout/>
              <c:tx>
                <c:rich>
                  <a:bodyPr/>
                  <a:lstStyle/>
                  <a:p>
                    <a:r>
                      <a:rPr lang="en-US"/>
                      <a:t>Banks
86%</a:t>
                    </a:r>
                  </a:p>
                </c:rich>
              </c:tx>
              <c:dLblPos val="ctr"/>
              <c:showSerName val="1"/>
            </c:dLbl>
            <c:dLbl>
              <c:idx val="3"/>
              <c:tx>
                <c:rich>
                  <a:bodyPr/>
                  <a:lstStyle/>
                  <a:p>
                    <a:r>
                      <a:rPr lang="en-US"/>
                      <a:t>
0%</a:t>
                    </a:r>
                  </a:p>
                </c:rich>
              </c:tx>
              <c:dLblPos val="ctr"/>
              <c:showSerName val="1"/>
            </c:dLbl>
            <c:dLbl>
              <c:idx val="4"/>
              <c:tx>
                <c:rich>
                  <a:bodyPr/>
                  <a:lstStyle/>
                  <a:p>
                    <a:r>
                      <a:rPr lang="en-US"/>
                      <a:t>
0%</a:t>
                    </a:r>
                  </a:p>
                </c:rich>
              </c:tx>
              <c:dLblPos val="ctr"/>
              <c:showSerName val="1"/>
            </c:dLbl>
            <c:dLbl>
              <c:idx val="5"/>
              <c:tx>
                <c:rich>
                  <a:bodyPr/>
                  <a:lstStyle/>
                  <a:p>
                    <a:r>
                      <a:rPr lang="en-US"/>
                      <a:t>
0%</a:t>
                    </a:r>
                  </a:p>
                </c:rich>
              </c:tx>
              <c:dLblPos val="ctr"/>
              <c:showSerName val="1"/>
            </c:dLbl>
            <c:dLbl>
              <c:idx val="6"/>
              <c:layout/>
              <c:tx>
                <c:rich>
                  <a:bodyPr/>
                  <a:lstStyle/>
                  <a:p>
                    <a:r>
                      <a:rPr lang="en-US"/>
                      <a:t>Banks
80%</a:t>
                    </a:r>
                  </a:p>
                </c:rich>
              </c:tx>
              <c:dLblPos val="ctr"/>
              <c:showSerName val="1"/>
            </c:dLbl>
            <c:dLblPos val="ctr"/>
            <c:showSerName val="1"/>
          </c:dLbls>
          <c:cat>
            <c:multiLvlStrRef>
              <c:f>'Fig 44.a'!$AE$4:$AK$5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44.a'!$AE$10:$AK$10</c:f>
              <c:numCache>
                <c:formatCode>General</c:formatCode>
                <c:ptCount val="7"/>
                <c:pt idx="2" formatCode="0%">
                  <c:v>0.86856802499999952</c:v>
                </c:pt>
                <c:pt idx="6" formatCode="0%">
                  <c:v>0.80448708499999533</c:v>
                </c:pt>
              </c:numCache>
            </c:numRef>
          </c:val>
        </c:ser>
        <c:ser>
          <c:idx val="4"/>
          <c:order val="4"/>
          <c:tx>
            <c:strRef>
              <c:f>'Fig 44.a'!$AC$11:$AD$11</c:f>
              <c:strCache>
                <c:ptCount val="1"/>
                <c:pt idx="0">
                  <c:v>(5)</c:v>
                </c:pt>
              </c:strCache>
            </c:strRef>
          </c:tx>
          <c:dLbls>
            <c:dLbl>
              <c:idx val="0"/>
              <c:tx>
                <c:rich>
                  <a:bodyPr/>
                  <a:lstStyle/>
                  <a:p>
                    <a:r>
                      <a:rPr lang="en-US"/>
                      <a:t>
0%</a:t>
                    </a:r>
                  </a:p>
                </c:rich>
              </c:tx>
              <c:dLblPos val="ctr"/>
              <c:showSerName val="1"/>
            </c:dLbl>
            <c:dLbl>
              <c:idx val="1"/>
              <c:tx>
                <c:rich>
                  <a:bodyPr/>
                  <a:lstStyle/>
                  <a:p>
                    <a:r>
                      <a:rPr lang="en-US"/>
                      <a:t>
0%</a:t>
                    </a:r>
                  </a:p>
                </c:rich>
              </c:tx>
              <c:dLblPos val="ctr"/>
              <c:showSerName val="1"/>
            </c:dLbl>
            <c:dLbl>
              <c:idx val="2"/>
              <c:layout/>
              <c:tx>
                <c:rich>
                  <a:bodyPr/>
                  <a:lstStyle/>
                  <a:p>
                    <a:r>
                      <a:rPr lang="en-US"/>
                      <a:t>Frgn.
63%</a:t>
                    </a:r>
                  </a:p>
                </c:rich>
              </c:tx>
              <c:dLblPos val="ctr"/>
              <c:showSerName val="1"/>
            </c:dLbl>
            <c:dLbl>
              <c:idx val="3"/>
              <c:tx>
                <c:rich>
                  <a:bodyPr/>
                  <a:lstStyle/>
                  <a:p>
                    <a:r>
                      <a:rPr lang="en-US"/>
                      <a:t>
0%</a:t>
                    </a:r>
                  </a:p>
                </c:rich>
              </c:tx>
              <c:dLblPos val="ctr"/>
              <c:showSerName val="1"/>
            </c:dLbl>
            <c:dLbl>
              <c:idx val="4"/>
              <c:tx>
                <c:rich>
                  <a:bodyPr/>
                  <a:lstStyle/>
                  <a:p>
                    <a:r>
                      <a:rPr lang="en-US"/>
                      <a:t>
0%</a:t>
                    </a:r>
                  </a:p>
                </c:rich>
              </c:tx>
              <c:dLblPos val="ctr"/>
              <c:showSerName val="1"/>
            </c:dLbl>
            <c:dLbl>
              <c:idx val="5"/>
              <c:tx>
                <c:rich>
                  <a:bodyPr/>
                  <a:lstStyle/>
                  <a:p>
                    <a:r>
                      <a:rPr lang="en-US"/>
                      <a:t>
0%</a:t>
                    </a:r>
                  </a:p>
                </c:rich>
              </c:tx>
              <c:dLblPos val="ctr"/>
              <c:showSerName val="1"/>
            </c:dLbl>
            <c:dLbl>
              <c:idx val="6"/>
              <c:layout/>
              <c:tx>
                <c:rich>
                  <a:bodyPr/>
                  <a:lstStyle/>
                  <a:p>
                    <a:r>
                      <a:rPr lang="en-US"/>
                      <a:t>Frgn.
57%</a:t>
                    </a:r>
                  </a:p>
                </c:rich>
              </c:tx>
              <c:dLblPos val="ctr"/>
              <c:showSerName val="1"/>
            </c:dLbl>
            <c:dLblPos val="ctr"/>
            <c:showSerName val="1"/>
          </c:dLbls>
          <c:cat>
            <c:multiLvlStrRef>
              <c:f>'Fig 44.a'!$AE$4:$AK$5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44.a'!$AE$11:$AK$11</c:f>
              <c:numCache>
                <c:formatCode>General</c:formatCode>
                <c:ptCount val="7"/>
                <c:pt idx="2" formatCode="0%">
                  <c:v>0.63990093500000533</c:v>
                </c:pt>
                <c:pt idx="6" formatCode="0%">
                  <c:v>0.57118706499999949</c:v>
                </c:pt>
              </c:numCache>
            </c:numRef>
          </c:val>
        </c:ser>
        <c:dLbls>
          <c:showVal val="1"/>
        </c:dLbls>
        <c:gapWidth val="93"/>
        <c:overlap val="100"/>
        <c:axId val="57220480"/>
        <c:axId val="57279616"/>
      </c:barChart>
      <c:catAx>
        <c:axId val="57220480"/>
        <c:scaling>
          <c:orientation val="minMax"/>
        </c:scaling>
        <c:axPos val="b"/>
        <c:tickLblPos val="nextTo"/>
        <c:crossAx val="57279616"/>
        <c:crosses val="autoZero"/>
        <c:auto val="1"/>
        <c:lblAlgn val="ctr"/>
        <c:lblOffset val="100"/>
      </c:catAx>
      <c:valAx>
        <c:axId val="57279616"/>
        <c:scaling>
          <c:orientation val="minMax"/>
          <c:max val="2.5"/>
        </c:scaling>
        <c:axPos val="l"/>
        <c:majorGridlines/>
        <c:title>
          <c:tx>
            <c:rich>
              <a:bodyPr rot="-5400000" vert="horz"/>
              <a:lstStyle/>
              <a:p>
                <a:pPr>
                  <a:defRPr/>
                </a:pPr>
                <a:r>
                  <a:rPr lang="es-AR"/>
                  <a:t>% of GDP</a:t>
                </a:r>
              </a:p>
            </c:rich>
          </c:tx>
          <c:layout>
            <c:manualLayout>
              <c:xMode val="edge"/>
              <c:yMode val="edge"/>
              <c:x val="1.5205763739320541E-2"/>
              <c:y val="0.41495603674540688"/>
            </c:manualLayout>
          </c:layout>
        </c:title>
        <c:numFmt formatCode="0%" sourceLinked="1"/>
        <c:tickLblPos val="nextTo"/>
        <c:crossAx val="57220480"/>
        <c:crosses val="autoZero"/>
        <c:crossBetween val="between"/>
      </c:valAx>
    </c:plotArea>
    <c:plotVisOnly val="1"/>
  </c:chart>
  <c:spPr>
    <a:ln>
      <a:noFill/>
    </a:ln>
  </c:spPr>
  <c:txPr>
    <a:bodyPr/>
    <a:lstStyle/>
    <a:p>
      <a:pPr>
        <a:defRPr>
          <a:latin typeface="Calibri" pitchFamily="34" charset="0"/>
        </a:defRPr>
      </a:pPr>
      <a:endParaRPr lang="en-US"/>
    </a:p>
  </c:txPr>
  <c:externalData r:id="rId2"/>
  <c:userShapes r:id="rId3"/>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67702882254582"/>
          <c:y val="9.7437664041994693E-2"/>
          <c:w val="0.81657905214485393"/>
          <c:h val="0.71926881014874333"/>
        </c:manualLayout>
      </c:layout>
      <c:barChart>
        <c:barDir val="col"/>
        <c:grouping val="clustered"/>
        <c:ser>
          <c:idx val="0"/>
          <c:order val="0"/>
          <c:tx>
            <c:strRef>
              <c:f>'S108'!$C$9</c:f>
              <c:strCache>
                <c:ptCount val="1"/>
                <c:pt idx="0">
                  <c:v>2000-2003</c:v>
                </c:pt>
              </c:strCache>
            </c:strRef>
          </c:tx>
          <c:dLbls>
            <c:showVal val="1"/>
          </c:dLbls>
          <c:cat>
            <c:strRef>
              <c:f>'S108'!$B$10:$B$17</c:f>
              <c:strCache>
                <c:ptCount val="8"/>
                <c:pt idx="0">
                  <c:v>Asia (1)</c:v>
                </c:pt>
                <c:pt idx="1">
                  <c:v>China</c:v>
                </c:pt>
                <c:pt idx="2">
                  <c:v>Eastern Europe (1)</c:v>
                </c:pt>
                <c:pt idx="3">
                  <c:v>G7 (5)</c:v>
                </c:pt>
                <c:pt idx="4">
                  <c:v>India</c:v>
                </c:pt>
                <c:pt idx="5">
                  <c:v>LAC7 (4)</c:v>
                </c:pt>
                <c:pt idx="6">
                  <c:v>Oth. Adv. Economies (5)</c:v>
                </c:pt>
                <c:pt idx="7">
                  <c:v>Brazil</c:v>
                </c:pt>
              </c:strCache>
            </c:strRef>
          </c:cat>
          <c:val>
            <c:numRef>
              <c:f>'S108'!$C$10:$C$17</c:f>
              <c:numCache>
                <c:formatCode>0%</c:formatCode>
                <c:ptCount val="8"/>
                <c:pt idx="0">
                  <c:v>0.10981012000000002</c:v>
                </c:pt>
                <c:pt idx="1">
                  <c:v>0.1190553</c:v>
                </c:pt>
                <c:pt idx="2">
                  <c:v>8.2050880000000007E-2</c:v>
                </c:pt>
                <c:pt idx="3">
                  <c:v>4.1154549999999915E-2</c:v>
                </c:pt>
                <c:pt idx="4">
                  <c:v>0.11666446000000009</c:v>
                </c:pt>
                <c:pt idx="5">
                  <c:v>0.53580234999999909</c:v>
                </c:pt>
                <c:pt idx="6">
                  <c:v>0.19067284999999987</c:v>
                </c:pt>
                <c:pt idx="7">
                  <c:v>0.42595702000000002</c:v>
                </c:pt>
              </c:numCache>
            </c:numRef>
          </c:val>
        </c:ser>
        <c:ser>
          <c:idx val="1"/>
          <c:order val="1"/>
          <c:tx>
            <c:strRef>
              <c:f>'S108'!$D$9</c:f>
              <c:strCache>
                <c:ptCount val="1"/>
                <c:pt idx="0">
                  <c:v>2004-2007</c:v>
                </c:pt>
              </c:strCache>
            </c:strRef>
          </c:tx>
          <c:dLbls>
            <c:showVal val="1"/>
          </c:dLbls>
          <c:cat>
            <c:strRef>
              <c:f>'S108'!$B$10:$B$17</c:f>
              <c:strCache>
                <c:ptCount val="8"/>
                <c:pt idx="0">
                  <c:v>Asia (1)</c:v>
                </c:pt>
                <c:pt idx="1">
                  <c:v>China</c:v>
                </c:pt>
                <c:pt idx="2">
                  <c:v>Eastern Europe (1)</c:v>
                </c:pt>
                <c:pt idx="3">
                  <c:v>G7 (5)</c:v>
                </c:pt>
                <c:pt idx="4">
                  <c:v>India</c:v>
                </c:pt>
                <c:pt idx="5">
                  <c:v>LAC7 (4)</c:v>
                </c:pt>
                <c:pt idx="6">
                  <c:v>Oth. Adv. Economies (5)</c:v>
                </c:pt>
                <c:pt idx="7">
                  <c:v>Brazil</c:v>
                </c:pt>
              </c:strCache>
            </c:strRef>
          </c:cat>
          <c:val>
            <c:numRef>
              <c:f>'S108'!$D$10:$D$17</c:f>
              <c:numCache>
                <c:formatCode>0%</c:formatCode>
                <c:ptCount val="8"/>
                <c:pt idx="0">
                  <c:v>0.13390046999999999</c:v>
                </c:pt>
                <c:pt idx="1">
                  <c:v>0.11607103000000002</c:v>
                </c:pt>
                <c:pt idx="2">
                  <c:v>2.8571470000000002E-2</c:v>
                </c:pt>
                <c:pt idx="3">
                  <c:v>3.0793770000000012E-2</c:v>
                </c:pt>
                <c:pt idx="4">
                  <c:v>0.23111545999999999</c:v>
                </c:pt>
                <c:pt idx="5">
                  <c:v>0.57508922000000062</c:v>
                </c:pt>
                <c:pt idx="6">
                  <c:v>0.14628503000000029</c:v>
                </c:pt>
                <c:pt idx="7">
                  <c:v>0.5473508499999995</c:v>
                </c:pt>
              </c:numCache>
            </c:numRef>
          </c:val>
        </c:ser>
        <c:ser>
          <c:idx val="2"/>
          <c:order val="2"/>
          <c:tx>
            <c:strRef>
              <c:f>'S108'!$E$9</c:f>
              <c:strCache>
                <c:ptCount val="1"/>
                <c:pt idx="0">
                  <c:v>2008-2009</c:v>
                </c:pt>
              </c:strCache>
            </c:strRef>
          </c:tx>
          <c:dLbls>
            <c:showVal val="1"/>
          </c:dLbls>
          <c:cat>
            <c:strRef>
              <c:f>'S108'!$B$10:$B$17</c:f>
              <c:strCache>
                <c:ptCount val="8"/>
                <c:pt idx="0">
                  <c:v>Asia (1)</c:v>
                </c:pt>
                <c:pt idx="1">
                  <c:v>China</c:v>
                </c:pt>
                <c:pt idx="2">
                  <c:v>Eastern Europe (1)</c:v>
                </c:pt>
                <c:pt idx="3">
                  <c:v>G7 (5)</c:v>
                </c:pt>
                <c:pt idx="4">
                  <c:v>India</c:v>
                </c:pt>
                <c:pt idx="5">
                  <c:v>LAC7 (4)</c:v>
                </c:pt>
                <c:pt idx="6">
                  <c:v>Oth. Adv. Economies (5)</c:v>
                </c:pt>
                <c:pt idx="7">
                  <c:v>Brazil</c:v>
                </c:pt>
              </c:strCache>
            </c:strRef>
          </c:cat>
          <c:val>
            <c:numRef>
              <c:f>'S108'!$E$10:$E$17</c:f>
              <c:numCache>
                <c:formatCode>0%</c:formatCode>
                <c:ptCount val="8"/>
                <c:pt idx="0">
                  <c:v>0.10408682000000002</c:v>
                </c:pt>
                <c:pt idx="1">
                  <c:v>0.12647538999999999</c:v>
                </c:pt>
                <c:pt idx="2">
                  <c:v>4.5053849999999986E-2</c:v>
                </c:pt>
                <c:pt idx="3">
                  <c:v>5.1778009999999985E-2</c:v>
                </c:pt>
                <c:pt idx="4">
                  <c:v>0.26509390000000005</c:v>
                </c:pt>
                <c:pt idx="5">
                  <c:v>0.6078144300000009</c:v>
                </c:pt>
                <c:pt idx="6">
                  <c:v>0.16211141000000001</c:v>
                </c:pt>
                <c:pt idx="7">
                  <c:v>0.620538115</c:v>
                </c:pt>
              </c:numCache>
            </c:numRef>
          </c:val>
        </c:ser>
        <c:gapWidth val="48"/>
        <c:overlap val="-11"/>
        <c:axId val="74658944"/>
        <c:axId val="74660480"/>
      </c:barChart>
      <c:catAx>
        <c:axId val="74658944"/>
        <c:scaling>
          <c:orientation val="minMax"/>
        </c:scaling>
        <c:axPos val="b"/>
        <c:numFmt formatCode="General" sourceLinked="1"/>
        <c:tickLblPos val="nextTo"/>
        <c:crossAx val="74660480"/>
        <c:crosses val="autoZero"/>
        <c:auto val="1"/>
        <c:lblAlgn val="ctr"/>
        <c:lblOffset val="100"/>
      </c:catAx>
      <c:valAx>
        <c:axId val="74660480"/>
        <c:scaling>
          <c:orientation val="minMax"/>
        </c:scaling>
        <c:axPos val="l"/>
        <c:majorGridlines/>
        <c:title>
          <c:tx>
            <c:rich>
              <a:bodyPr rot="-5400000" vert="horz"/>
              <a:lstStyle/>
              <a:p>
                <a:pPr>
                  <a:defRPr/>
                </a:pPr>
                <a:r>
                  <a:rPr lang="es-ES"/>
                  <a:t>% of Total Value Traded</a:t>
                </a:r>
                <a:endParaRPr lang="en-US"/>
              </a:p>
            </c:rich>
          </c:tx>
          <c:layout>
            <c:manualLayout>
              <c:xMode val="edge"/>
              <c:yMode val="edge"/>
              <c:x val="1.0658011377473402E-2"/>
              <c:y val="0.29409295713035882"/>
            </c:manualLayout>
          </c:layout>
        </c:title>
        <c:numFmt formatCode="0%" sourceLinked="0"/>
        <c:tickLblPos val="nextTo"/>
        <c:crossAx val="74658944"/>
        <c:crosses val="autoZero"/>
        <c:crossBetween val="between"/>
      </c:valAx>
    </c:plotArea>
    <c:legend>
      <c:legendPos val="t"/>
      <c:layout/>
    </c:legend>
    <c:plotVisOnly val="1"/>
  </c:chart>
  <c:spPr>
    <a:ln>
      <a:noFill/>
    </a:ln>
  </c:spPr>
  <c:txPr>
    <a:bodyPr/>
    <a:lstStyle/>
    <a:p>
      <a:pPr>
        <a:defRPr>
          <a:latin typeface="Calibri" pitchFamily="34" charset="0"/>
        </a:defRPr>
      </a:pPr>
      <a:endParaRPr lang="en-US"/>
    </a:p>
  </c:txPr>
  <c:externalData r:id="rId2"/>
  <c:userShapes r:id="rId3"/>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stacked"/>
        <c:ser>
          <c:idx val="0"/>
          <c:order val="0"/>
          <c:tx>
            <c:strRef>
              <c:f>'S64'!$O$2</c:f>
              <c:strCache>
                <c:ptCount val="1"/>
                <c:pt idx="0">
                  <c:v>Domestic Turnover</c:v>
                </c:pt>
              </c:strCache>
            </c:strRef>
          </c:tx>
          <c:dLbls>
            <c:numFmt formatCode="#,##0.0" sourceLinked="0"/>
            <c:showVal val="1"/>
          </c:dLbls>
          <c:cat>
            <c:multiLvlStrRef>
              <c:f>'S64'!$M$3:$N$18</c:f>
              <c:multiLvlStrCache>
                <c:ptCount val="16"/>
                <c:lvl>
                  <c:pt idx="0">
                    <c:v>00-05</c:v>
                  </c:pt>
                  <c:pt idx="1">
                    <c:v>06-10</c:v>
                  </c:pt>
                  <c:pt idx="2">
                    <c:v>00-05</c:v>
                  </c:pt>
                  <c:pt idx="3">
                    <c:v>06-10</c:v>
                  </c:pt>
                  <c:pt idx="4">
                    <c:v>00-05</c:v>
                  </c:pt>
                  <c:pt idx="5">
                    <c:v>06-10</c:v>
                  </c:pt>
                  <c:pt idx="6">
                    <c:v>00-05</c:v>
                  </c:pt>
                  <c:pt idx="7">
                    <c:v>06-10</c:v>
                  </c:pt>
                  <c:pt idx="8">
                    <c:v>00-05</c:v>
                  </c:pt>
                  <c:pt idx="9">
                    <c:v>06-10</c:v>
                  </c:pt>
                  <c:pt idx="10">
                    <c:v>00-05</c:v>
                  </c:pt>
                  <c:pt idx="11">
                    <c:v>06-10</c:v>
                  </c:pt>
                  <c:pt idx="12">
                    <c:v>00-05</c:v>
                  </c:pt>
                  <c:pt idx="13">
                    <c:v>06-10</c:v>
                  </c:pt>
                  <c:pt idx="14">
                    <c:v>00-05</c:v>
                  </c:pt>
                  <c:pt idx="15">
                    <c:v>06-10</c:v>
                  </c:pt>
                </c:lvl>
                <c:lvl>
                  <c:pt idx="0">
                    <c:v>Asia</c:v>
                  </c:pt>
                  <c:pt idx="2">
                    <c:v>China</c:v>
                  </c:pt>
                  <c:pt idx="4">
                    <c:v>Eastern Europe</c:v>
                  </c:pt>
                  <c:pt idx="6">
                    <c:v>G7</c:v>
                  </c:pt>
                  <c:pt idx="8">
                    <c:v>India</c:v>
                  </c:pt>
                  <c:pt idx="10">
                    <c:v>LAC7</c:v>
                  </c:pt>
                  <c:pt idx="12">
                    <c:v>Oth. Adv. Economies</c:v>
                  </c:pt>
                  <c:pt idx="14">
                    <c:v>Brazil</c:v>
                  </c:pt>
                </c:lvl>
              </c:multiLvlStrCache>
            </c:multiLvlStrRef>
          </c:cat>
          <c:val>
            <c:numRef>
              <c:f>'S64'!$O$3:$O$18</c:f>
              <c:numCache>
                <c:formatCode>General</c:formatCode>
                <c:ptCount val="16"/>
                <c:pt idx="0">
                  <c:v>1.0303229999999999</c:v>
                </c:pt>
                <c:pt idx="1">
                  <c:v>1.128908</c:v>
                </c:pt>
                <c:pt idx="2">
                  <c:v>1.4335689999999974</c:v>
                </c:pt>
                <c:pt idx="3">
                  <c:v>1.5262570000000022</c:v>
                </c:pt>
                <c:pt idx="4">
                  <c:v>1.0740880000000019</c:v>
                </c:pt>
                <c:pt idx="5">
                  <c:v>0.89526529999999949</c:v>
                </c:pt>
                <c:pt idx="6">
                  <c:v>1.0629820000000001</c:v>
                </c:pt>
                <c:pt idx="7">
                  <c:v>1.6187800000000001</c:v>
                </c:pt>
                <c:pt idx="8">
                  <c:v>1.5246639999999998</c:v>
                </c:pt>
                <c:pt idx="9">
                  <c:v>2.0872380000000001</c:v>
                </c:pt>
                <c:pt idx="10">
                  <c:v>0.4217166000000005</c:v>
                </c:pt>
                <c:pt idx="11">
                  <c:v>0.44435770000000002</c:v>
                </c:pt>
                <c:pt idx="12">
                  <c:v>0.79898559999999996</c:v>
                </c:pt>
                <c:pt idx="13">
                  <c:v>1.2419529999999999</c:v>
                </c:pt>
                <c:pt idx="14" formatCode="0.000000">
                  <c:v>0.54936785999999949</c:v>
                </c:pt>
                <c:pt idx="15" formatCode="0.000000">
                  <c:v>0.77944454200000113</c:v>
                </c:pt>
              </c:numCache>
            </c:numRef>
          </c:val>
        </c:ser>
        <c:ser>
          <c:idx val="1"/>
          <c:order val="1"/>
          <c:tx>
            <c:strRef>
              <c:f>'S64'!$P$2</c:f>
              <c:strCache>
                <c:ptCount val="1"/>
                <c:pt idx="0">
                  <c:v>International Turnover</c:v>
                </c:pt>
              </c:strCache>
            </c:strRef>
          </c:tx>
          <c:dLbls>
            <c:numFmt formatCode="#,##0.0" sourceLinked="0"/>
            <c:showVal val="1"/>
          </c:dLbls>
          <c:cat>
            <c:multiLvlStrRef>
              <c:f>'S64'!$M$3:$N$18</c:f>
              <c:multiLvlStrCache>
                <c:ptCount val="16"/>
                <c:lvl>
                  <c:pt idx="0">
                    <c:v>00-05</c:v>
                  </c:pt>
                  <c:pt idx="1">
                    <c:v>06-10</c:v>
                  </c:pt>
                  <c:pt idx="2">
                    <c:v>00-05</c:v>
                  </c:pt>
                  <c:pt idx="3">
                    <c:v>06-10</c:v>
                  </c:pt>
                  <c:pt idx="4">
                    <c:v>00-05</c:v>
                  </c:pt>
                  <c:pt idx="5">
                    <c:v>06-10</c:v>
                  </c:pt>
                  <c:pt idx="6">
                    <c:v>00-05</c:v>
                  </c:pt>
                  <c:pt idx="7">
                    <c:v>06-10</c:v>
                  </c:pt>
                  <c:pt idx="8">
                    <c:v>00-05</c:v>
                  </c:pt>
                  <c:pt idx="9">
                    <c:v>06-10</c:v>
                  </c:pt>
                  <c:pt idx="10">
                    <c:v>00-05</c:v>
                  </c:pt>
                  <c:pt idx="11">
                    <c:v>06-10</c:v>
                  </c:pt>
                  <c:pt idx="12">
                    <c:v>00-05</c:v>
                  </c:pt>
                  <c:pt idx="13">
                    <c:v>06-10</c:v>
                  </c:pt>
                  <c:pt idx="14">
                    <c:v>00-05</c:v>
                  </c:pt>
                  <c:pt idx="15">
                    <c:v>06-10</c:v>
                  </c:pt>
                </c:lvl>
                <c:lvl>
                  <c:pt idx="0">
                    <c:v>Asia</c:v>
                  </c:pt>
                  <c:pt idx="2">
                    <c:v>China</c:v>
                  </c:pt>
                  <c:pt idx="4">
                    <c:v>Eastern Europe</c:v>
                  </c:pt>
                  <c:pt idx="6">
                    <c:v>G7</c:v>
                  </c:pt>
                  <c:pt idx="8">
                    <c:v>India</c:v>
                  </c:pt>
                  <c:pt idx="10">
                    <c:v>LAC7</c:v>
                  </c:pt>
                  <c:pt idx="12">
                    <c:v>Oth. Adv. Economies</c:v>
                  </c:pt>
                  <c:pt idx="14">
                    <c:v>Brazil</c:v>
                  </c:pt>
                </c:lvl>
              </c:multiLvlStrCache>
            </c:multiLvlStrRef>
          </c:cat>
          <c:val>
            <c:numRef>
              <c:f>'S64'!$P$3:$P$18</c:f>
              <c:numCache>
                <c:formatCode>General</c:formatCode>
                <c:ptCount val="16"/>
                <c:pt idx="0">
                  <c:v>2.7380499999999999E-2</c:v>
                </c:pt>
                <c:pt idx="1">
                  <c:v>3.4325000000000001E-2</c:v>
                </c:pt>
                <c:pt idx="2">
                  <c:v>4.3336100000000023E-2</c:v>
                </c:pt>
                <c:pt idx="3">
                  <c:v>0.10073310000000017</c:v>
                </c:pt>
                <c:pt idx="4">
                  <c:v>1.23453E-2</c:v>
                </c:pt>
                <c:pt idx="5">
                  <c:v>2.361160000000001E-2</c:v>
                </c:pt>
                <c:pt idx="6">
                  <c:v>1.6969000000000001E-2</c:v>
                </c:pt>
                <c:pt idx="7">
                  <c:v>2.54646E-2</c:v>
                </c:pt>
                <c:pt idx="8">
                  <c:v>4.3839099999999999E-2</c:v>
                </c:pt>
                <c:pt idx="9">
                  <c:v>7.7152400000000121E-2</c:v>
                </c:pt>
                <c:pt idx="10">
                  <c:v>0.22393460000000001</c:v>
                </c:pt>
                <c:pt idx="11">
                  <c:v>0.32646210000000075</c:v>
                </c:pt>
                <c:pt idx="12">
                  <c:v>6.5730300000000033E-2</c:v>
                </c:pt>
                <c:pt idx="13">
                  <c:v>5.4415000000000088E-2</c:v>
                </c:pt>
                <c:pt idx="14" formatCode="0.000000">
                  <c:v>0.25020031999999998</c:v>
                </c:pt>
                <c:pt idx="15" formatCode="0.000000">
                  <c:v>0.39922279200000094</c:v>
                </c:pt>
              </c:numCache>
            </c:numRef>
          </c:val>
        </c:ser>
        <c:gapWidth val="50"/>
        <c:overlap val="100"/>
        <c:axId val="74891264"/>
        <c:axId val="74892800"/>
      </c:barChart>
      <c:catAx>
        <c:axId val="74891264"/>
        <c:scaling>
          <c:orientation val="minMax"/>
        </c:scaling>
        <c:axPos val="b"/>
        <c:tickLblPos val="nextTo"/>
        <c:crossAx val="74892800"/>
        <c:crosses val="autoZero"/>
        <c:auto val="1"/>
        <c:lblAlgn val="ctr"/>
        <c:lblOffset val="100"/>
      </c:catAx>
      <c:valAx>
        <c:axId val="74892800"/>
        <c:scaling>
          <c:orientation val="minMax"/>
        </c:scaling>
        <c:axPos val="l"/>
        <c:majorGridlines/>
        <c:title>
          <c:tx>
            <c:rich>
              <a:bodyPr rot="-5400000" vert="horz"/>
              <a:lstStyle/>
              <a:p>
                <a:pPr>
                  <a:defRPr/>
                </a:pPr>
                <a:r>
                  <a:rPr lang="en-ZA"/>
                  <a:t>Turnover Ratio</a:t>
                </a:r>
              </a:p>
            </c:rich>
          </c:tx>
          <c:layout/>
        </c:title>
        <c:numFmt formatCode="General" sourceLinked="1"/>
        <c:tickLblPos val="nextTo"/>
        <c:crossAx val="74891264"/>
        <c:crosses val="autoZero"/>
        <c:crossBetween val="between"/>
      </c:valAx>
    </c:plotArea>
    <c:legend>
      <c:legendPos val="b"/>
      <c:layout/>
    </c:legend>
    <c:plotVisOnly val="1"/>
  </c:chart>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67708497691725"/>
          <c:y val="0.11779063319760052"/>
          <c:w val="0.81657905214485604"/>
          <c:h val="0.719268810148745"/>
        </c:manualLayout>
      </c:layout>
      <c:barChart>
        <c:barDir val="col"/>
        <c:grouping val="clustered"/>
        <c:ser>
          <c:idx val="0"/>
          <c:order val="0"/>
          <c:tx>
            <c:strRef>
              <c:f>'S104'!$O$8</c:f>
              <c:strCache>
                <c:ptCount val="1"/>
                <c:pt idx="0">
                  <c:v>2000_03</c:v>
                </c:pt>
              </c:strCache>
            </c:strRef>
          </c:tx>
          <c:dLbls>
            <c:dLblPos val="outEnd"/>
            <c:showVal val="1"/>
          </c:dLbls>
          <c:cat>
            <c:strRef>
              <c:f>('S104'!$N$8,'S104'!$N$11,'S104'!$N$14,'S104'!$N$17,'S104'!$N$20,'S104'!$N$23,'S104'!$N$26,'S104'!$N$29)</c:f>
              <c:strCache>
                <c:ptCount val="8"/>
                <c:pt idx="0">
                  <c:v>Asia (1)</c:v>
                </c:pt>
                <c:pt idx="1">
                  <c:v>China</c:v>
                </c:pt>
                <c:pt idx="2">
                  <c:v>Eastern Europe (1)</c:v>
                </c:pt>
                <c:pt idx="3">
                  <c:v>G7 (5)</c:v>
                </c:pt>
                <c:pt idx="4">
                  <c:v>India</c:v>
                </c:pt>
                <c:pt idx="5">
                  <c:v>LAC7 (4)</c:v>
                </c:pt>
                <c:pt idx="6">
                  <c:v>Oth. Adv. Economies (5)</c:v>
                </c:pt>
                <c:pt idx="7">
                  <c:v>Brazil</c:v>
                </c:pt>
              </c:strCache>
            </c:strRef>
          </c:cat>
          <c:val>
            <c:numRef>
              <c:f>('S104'!$P$8,'S104'!$P$11,'S104'!$P$14,'S104'!$P$17,'S104'!$P$20,'S104'!$P$23,'S104'!$P$26,'S104'!$P$29)</c:f>
              <c:numCache>
                <c:formatCode>0%</c:formatCode>
                <c:ptCount val="8"/>
                <c:pt idx="0">
                  <c:v>0.99618099999999743</c:v>
                </c:pt>
                <c:pt idx="1">
                  <c:v>0.87212750000000061</c:v>
                </c:pt>
                <c:pt idx="2">
                  <c:v>0.99348319999999612</c:v>
                </c:pt>
                <c:pt idx="3">
                  <c:v>0.88031149999999958</c:v>
                </c:pt>
                <c:pt idx="4">
                  <c:v>0.9025601999999967</c:v>
                </c:pt>
                <c:pt idx="5">
                  <c:v>0.85899760000000291</c:v>
                </c:pt>
                <c:pt idx="6">
                  <c:v>0.97975430000000063</c:v>
                </c:pt>
                <c:pt idx="7">
                  <c:v>0.71165522500000233</c:v>
                </c:pt>
              </c:numCache>
            </c:numRef>
          </c:val>
        </c:ser>
        <c:ser>
          <c:idx val="1"/>
          <c:order val="1"/>
          <c:tx>
            <c:strRef>
              <c:f>'S104'!$O$9</c:f>
              <c:strCache>
                <c:ptCount val="1"/>
                <c:pt idx="0">
                  <c:v>2004_07</c:v>
                </c:pt>
              </c:strCache>
            </c:strRef>
          </c:tx>
          <c:dLbls>
            <c:dLblPos val="outEnd"/>
            <c:showVal val="1"/>
          </c:dLbls>
          <c:cat>
            <c:strRef>
              <c:f>('S104'!$N$8,'S104'!$N$11,'S104'!$N$14,'S104'!$N$17,'S104'!$N$20,'S104'!$N$23,'S104'!$N$26,'S104'!$N$29)</c:f>
              <c:strCache>
                <c:ptCount val="8"/>
                <c:pt idx="0">
                  <c:v>Asia (1)</c:v>
                </c:pt>
                <c:pt idx="1">
                  <c:v>China</c:v>
                </c:pt>
                <c:pt idx="2">
                  <c:v>Eastern Europe (1)</c:v>
                </c:pt>
                <c:pt idx="3">
                  <c:v>G7 (5)</c:v>
                </c:pt>
                <c:pt idx="4">
                  <c:v>India</c:v>
                </c:pt>
                <c:pt idx="5">
                  <c:v>LAC7 (4)</c:v>
                </c:pt>
                <c:pt idx="6">
                  <c:v>Oth. Adv. Economies (5)</c:v>
                </c:pt>
                <c:pt idx="7">
                  <c:v>Brazil</c:v>
                </c:pt>
              </c:strCache>
            </c:strRef>
          </c:cat>
          <c:val>
            <c:numRef>
              <c:f>('S104'!$P$9,'S104'!$P$12,'S104'!$P$15,'S104'!$P$18,'S104'!$P$21,'S104'!$P$24,'S104'!$P$27,'S104'!$P$30)</c:f>
              <c:numCache>
                <c:formatCode>0%</c:formatCode>
                <c:ptCount val="8"/>
                <c:pt idx="0">
                  <c:v>0.96784300000000245</c:v>
                </c:pt>
                <c:pt idx="1">
                  <c:v>0.81051599999999957</c:v>
                </c:pt>
                <c:pt idx="2">
                  <c:v>0.94263609999999998</c:v>
                </c:pt>
                <c:pt idx="3">
                  <c:v>0.80580830000000003</c:v>
                </c:pt>
                <c:pt idx="4">
                  <c:v>0.87224600000000063</c:v>
                </c:pt>
                <c:pt idx="5">
                  <c:v>0.86125680000000004</c:v>
                </c:pt>
                <c:pt idx="6">
                  <c:v>0.98481869999999949</c:v>
                </c:pt>
                <c:pt idx="7">
                  <c:v>0.69384470000000065</c:v>
                </c:pt>
              </c:numCache>
            </c:numRef>
          </c:val>
        </c:ser>
        <c:ser>
          <c:idx val="2"/>
          <c:order val="2"/>
          <c:tx>
            <c:strRef>
              <c:f>'S104'!$O$10</c:f>
              <c:strCache>
                <c:ptCount val="1"/>
                <c:pt idx="0">
                  <c:v>2008_09</c:v>
                </c:pt>
              </c:strCache>
            </c:strRef>
          </c:tx>
          <c:dLbls>
            <c:dLblPos val="outEnd"/>
            <c:showVal val="1"/>
          </c:dLbls>
          <c:cat>
            <c:strRef>
              <c:f>('S104'!$N$8,'S104'!$N$11,'S104'!$N$14,'S104'!$N$17,'S104'!$N$20,'S104'!$N$23,'S104'!$N$26,'S104'!$N$29)</c:f>
              <c:strCache>
                <c:ptCount val="8"/>
                <c:pt idx="0">
                  <c:v>Asia (1)</c:v>
                </c:pt>
                <c:pt idx="1">
                  <c:v>China</c:v>
                </c:pt>
                <c:pt idx="2">
                  <c:v>Eastern Europe (1)</c:v>
                </c:pt>
                <c:pt idx="3">
                  <c:v>G7 (5)</c:v>
                </c:pt>
                <c:pt idx="4">
                  <c:v>India</c:v>
                </c:pt>
                <c:pt idx="5">
                  <c:v>LAC7 (4)</c:v>
                </c:pt>
                <c:pt idx="6">
                  <c:v>Oth. Adv. Economies (5)</c:v>
                </c:pt>
                <c:pt idx="7">
                  <c:v>Brazil</c:v>
                </c:pt>
              </c:strCache>
            </c:strRef>
          </c:cat>
          <c:val>
            <c:numRef>
              <c:f>('S104'!$P$10,'S104'!$P$13,'S104'!$P$16,'S104'!$P$19,'S104'!$P$22,'S104'!$P$25,'S104'!$P$28,'S104'!$P$31)</c:f>
              <c:numCache>
                <c:formatCode>0%</c:formatCode>
                <c:ptCount val="8"/>
                <c:pt idx="0">
                  <c:v>0.96670490000000064</c:v>
                </c:pt>
                <c:pt idx="1">
                  <c:v>0.77745059999999999</c:v>
                </c:pt>
                <c:pt idx="2">
                  <c:v>0.83798159999999999</c:v>
                </c:pt>
                <c:pt idx="3">
                  <c:v>0.7911011</c:v>
                </c:pt>
                <c:pt idx="4">
                  <c:v>0.8991188</c:v>
                </c:pt>
                <c:pt idx="5">
                  <c:v>0.91067460000000244</c:v>
                </c:pt>
                <c:pt idx="6">
                  <c:v>0.99292950000000002</c:v>
                </c:pt>
                <c:pt idx="7">
                  <c:v>0.80705249999999951</c:v>
                </c:pt>
              </c:numCache>
            </c:numRef>
          </c:val>
        </c:ser>
        <c:gapWidth val="54"/>
        <c:overlap val="-10"/>
        <c:axId val="80242176"/>
        <c:axId val="80243712"/>
      </c:barChart>
      <c:catAx>
        <c:axId val="80242176"/>
        <c:scaling>
          <c:orientation val="minMax"/>
        </c:scaling>
        <c:axPos val="b"/>
        <c:numFmt formatCode="General" sourceLinked="1"/>
        <c:tickLblPos val="nextTo"/>
        <c:crossAx val="80243712"/>
        <c:crosses val="autoZero"/>
        <c:auto val="1"/>
        <c:lblAlgn val="ctr"/>
        <c:lblOffset val="100"/>
      </c:catAx>
      <c:valAx>
        <c:axId val="80243712"/>
        <c:scaling>
          <c:orientation val="minMax"/>
          <c:max val="1"/>
          <c:min val="0"/>
        </c:scaling>
        <c:axPos val="l"/>
        <c:majorGridlines/>
        <c:title>
          <c:tx>
            <c:rich>
              <a:bodyPr rot="-5400000" vert="horz"/>
              <a:lstStyle/>
              <a:p>
                <a:pPr>
                  <a:defRPr/>
                </a:pPr>
                <a:r>
                  <a:rPr lang="es-ES"/>
                  <a:t>% of Total Value Traded</a:t>
                </a:r>
                <a:endParaRPr lang="en-US"/>
              </a:p>
            </c:rich>
          </c:tx>
          <c:layout>
            <c:manualLayout>
              <c:xMode val="edge"/>
              <c:yMode val="edge"/>
              <c:x val="1.0658011377473402E-2"/>
              <c:y val="0.29409295713035882"/>
            </c:manualLayout>
          </c:layout>
        </c:title>
        <c:numFmt formatCode="0%" sourceLinked="0"/>
        <c:tickLblPos val="nextTo"/>
        <c:crossAx val="80242176"/>
        <c:crosses val="autoZero"/>
        <c:crossBetween val="between"/>
      </c:valAx>
    </c:plotArea>
    <c:legend>
      <c:legendPos val="t"/>
      <c:layout/>
    </c:legend>
    <c:plotVisOnly val="1"/>
  </c:chart>
  <c:spPr>
    <a:ln>
      <a:noFill/>
    </a:ln>
  </c:spPr>
  <c:txPr>
    <a:bodyPr/>
    <a:lstStyle/>
    <a:p>
      <a:pPr>
        <a:defRPr sz="1050">
          <a:latin typeface="Calibri" pitchFamily="34" charset="0"/>
        </a:defRPr>
      </a:pPr>
      <a:endParaRPr lang="en-US"/>
    </a:p>
  </c:txPr>
  <c:externalData r:id="rId2"/>
  <c:userShapes r:id="rId3"/>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3542285813145241"/>
          <c:y val="8.6326552930884745E-2"/>
          <c:w val="0.82915816114800012"/>
          <c:h val="0.78066928765659083"/>
        </c:manualLayout>
      </c:layout>
      <c:barChart>
        <c:barDir val="col"/>
        <c:grouping val="clustered"/>
        <c:ser>
          <c:idx val="0"/>
          <c:order val="0"/>
          <c:tx>
            <c:strRef>
              <c:f>'S67 S68'!$Q$33</c:f>
              <c:strCache>
                <c:ptCount val="1"/>
                <c:pt idx="0">
                  <c:v>1990-1999</c:v>
                </c:pt>
              </c:strCache>
            </c:strRef>
          </c:tx>
          <c:dLbls>
            <c:showVal val="1"/>
          </c:dLbls>
          <c:cat>
            <c:strRef>
              <c:f>'S67 S68'!$P$34:$P$39</c:f>
              <c:strCache>
                <c:ptCount val="6"/>
                <c:pt idx="0">
                  <c:v>Asia (5)</c:v>
                </c:pt>
                <c:pt idx="1">
                  <c:v>China</c:v>
                </c:pt>
                <c:pt idx="2">
                  <c:v>Eastern Europe (5)</c:v>
                </c:pt>
                <c:pt idx="3">
                  <c:v>India</c:v>
                </c:pt>
                <c:pt idx="4">
                  <c:v>LAC7 (6)</c:v>
                </c:pt>
                <c:pt idx="5">
                  <c:v>Brazil</c:v>
                </c:pt>
              </c:strCache>
            </c:strRef>
          </c:cat>
          <c:val>
            <c:numRef>
              <c:f>'S67 S68'!$Q$34:$Q$39</c:f>
              <c:numCache>
                <c:formatCode>0%</c:formatCode>
                <c:ptCount val="6"/>
                <c:pt idx="0">
                  <c:v>0.358819000000001</c:v>
                </c:pt>
                <c:pt idx="1">
                  <c:v>0.21305130000000044</c:v>
                </c:pt>
                <c:pt idx="2">
                  <c:v>0.63013580000000258</c:v>
                </c:pt>
                <c:pt idx="3">
                  <c:v>0.58405409999999958</c:v>
                </c:pt>
                <c:pt idx="4">
                  <c:v>0.603471600000002</c:v>
                </c:pt>
                <c:pt idx="5">
                  <c:v>0.73907948888889252</c:v>
                </c:pt>
              </c:numCache>
            </c:numRef>
          </c:val>
        </c:ser>
        <c:ser>
          <c:idx val="1"/>
          <c:order val="1"/>
          <c:tx>
            <c:strRef>
              <c:f>'S67 S68'!$R$33</c:f>
              <c:strCache>
                <c:ptCount val="1"/>
                <c:pt idx="0">
                  <c:v>2000-2009</c:v>
                </c:pt>
              </c:strCache>
            </c:strRef>
          </c:tx>
          <c:dLbls>
            <c:showVal val="1"/>
          </c:dLbls>
          <c:cat>
            <c:strRef>
              <c:f>'S67 S68'!$P$34:$P$39</c:f>
              <c:strCache>
                <c:ptCount val="6"/>
                <c:pt idx="0">
                  <c:v>Asia (5)</c:v>
                </c:pt>
                <c:pt idx="1">
                  <c:v>China</c:v>
                </c:pt>
                <c:pt idx="2">
                  <c:v>Eastern Europe (5)</c:v>
                </c:pt>
                <c:pt idx="3">
                  <c:v>India</c:v>
                </c:pt>
                <c:pt idx="4">
                  <c:v>LAC7 (6)</c:v>
                </c:pt>
                <c:pt idx="5">
                  <c:v>Brazil</c:v>
                </c:pt>
              </c:strCache>
            </c:strRef>
          </c:cat>
          <c:val>
            <c:numRef>
              <c:f>'S67 S68'!$R$34:$R$39</c:f>
              <c:numCache>
                <c:formatCode>0%</c:formatCode>
                <c:ptCount val="6"/>
                <c:pt idx="0">
                  <c:v>0.390314300000002</c:v>
                </c:pt>
                <c:pt idx="1">
                  <c:v>0.20199020000000059</c:v>
                </c:pt>
                <c:pt idx="2">
                  <c:v>0.72784690000000063</c:v>
                </c:pt>
                <c:pt idx="3">
                  <c:v>0.38997290000000223</c:v>
                </c:pt>
                <c:pt idx="4">
                  <c:v>0.57219790000000004</c:v>
                </c:pt>
                <c:pt idx="5">
                  <c:v>0.39662082500000218</c:v>
                </c:pt>
              </c:numCache>
            </c:numRef>
          </c:val>
        </c:ser>
        <c:gapWidth val="88"/>
        <c:overlap val="-34"/>
        <c:axId val="80233216"/>
        <c:axId val="80234752"/>
      </c:barChart>
      <c:catAx>
        <c:axId val="80233216"/>
        <c:scaling>
          <c:orientation val="minMax"/>
        </c:scaling>
        <c:axPos val="b"/>
        <c:numFmt formatCode="General" sourceLinked="1"/>
        <c:tickLblPos val="nextTo"/>
        <c:crossAx val="80234752"/>
        <c:crosses val="autoZero"/>
        <c:auto val="1"/>
        <c:lblAlgn val="ctr"/>
        <c:lblOffset val="100"/>
      </c:catAx>
      <c:valAx>
        <c:axId val="80234752"/>
        <c:scaling>
          <c:orientation val="minMax"/>
        </c:scaling>
        <c:axPos val="l"/>
        <c:majorGridlines/>
        <c:title>
          <c:tx>
            <c:rich>
              <a:bodyPr rot="-5400000" vert="horz"/>
              <a:lstStyle/>
              <a:p>
                <a:pPr>
                  <a:defRPr/>
                </a:pPr>
                <a:r>
                  <a:rPr lang="en-US"/>
                  <a:t>% of Total Value Traded </a:t>
                </a:r>
              </a:p>
            </c:rich>
          </c:tx>
          <c:layout>
            <c:manualLayout>
              <c:xMode val="edge"/>
              <c:yMode val="edge"/>
              <c:x val="1.1882258929442481E-2"/>
              <c:y val="0.30914129483814534"/>
            </c:manualLayout>
          </c:layout>
        </c:title>
        <c:numFmt formatCode="0%" sourceLinked="0"/>
        <c:tickLblPos val="nextTo"/>
        <c:crossAx val="80233216"/>
        <c:crosses val="autoZero"/>
        <c:crossBetween val="between"/>
      </c:valAx>
    </c:plotArea>
    <c:legend>
      <c:legendPos val="t"/>
      <c:layout/>
    </c:legend>
    <c:plotVisOnly val="1"/>
  </c:chart>
  <c:spPr>
    <a:ln>
      <a:noFill/>
    </a:ln>
  </c:spPr>
  <c:externalData r:id="rId1"/>
  <c:userShapes r:id="rId2"/>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594432960844"/>
          <c:y val="8.6326552930884745E-2"/>
          <c:w val="0.85684502863999656"/>
          <c:h val="0.76960712944393361"/>
        </c:manualLayout>
      </c:layout>
      <c:barChart>
        <c:barDir val="col"/>
        <c:grouping val="clustered"/>
        <c:ser>
          <c:idx val="0"/>
          <c:order val="0"/>
          <c:tx>
            <c:strRef>
              <c:f>'S57'!$M$6</c:f>
              <c:strCache>
                <c:ptCount val="1"/>
                <c:pt idx="0">
                  <c:v>1991-1999</c:v>
                </c:pt>
              </c:strCache>
            </c:strRef>
          </c:tx>
          <c:dLbls>
            <c:showVal val="1"/>
          </c:dLbls>
          <c:cat>
            <c:strRef>
              <c:f>'S57'!$L$7:$L$14</c:f>
              <c:strCache>
                <c:ptCount val="8"/>
                <c:pt idx="0">
                  <c:v>Asia (5)</c:v>
                </c:pt>
                <c:pt idx="1">
                  <c:v>China</c:v>
                </c:pt>
                <c:pt idx="2">
                  <c:v>Eastern Europe (7)</c:v>
                </c:pt>
                <c:pt idx="3">
                  <c:v>G7 (7)</c:v>
                </c:pt>
                <c:pt idx="4">
                  <c:v>India</c:v>
                </c:pt>
                <c:pt idx="5">
                  <c:v>LAC7 (6)</c:v>
                </c:pt>
                <c:pt idx="6">
                  <c:v>Oth. Adv. Economies</c:v>
                </c:pt>
                <c:pt idx="7">
                  <c:v>Brazil</c:v>
                </c:pt>
              </c:strCache>
            </c:strRef>
          </c:cat>
          <c:val>
            <c:numRef>
              <c:f>'S57'!$M$7:$M$14</c:f>
              <c:numCache>
                <c:formatCode>0.0%</c:formatCode>
                <c:ptCount val="8"/>
                <c:pt idx="0">
                  <c:v>1.6400000000000001E-2</c:v>
                </c:pt>
                <c:pt idx="1">
                  <c:v>8.0000000000000227E-3</c:v>
                </c:pt>
                <c:pt idx="2">
                  <c:v>2.0000000000000052E-3</c:v>
                </c:pt>
                <c:pt idx="3">
                  <c:v>9.1000000000000004E-3</c:v>
                </c:pt>
                <c:pt idx="4">
                  <c:v>2.8999999999999998E-3</c:v>
                </c:pt>
                <c:pt idx="5">
                  <c:v>6.7000000000000202E-3</c:v>
                </c:pt>
                <c:pt idx="6">
                  <c:v>1.0400000000000001E-2</c:v>
                </c:pt>
                <c:pt idx="7">
                  <c:v>3.3466888888888887E-3</c:v>
                </c:pt>
              </c:numCache>
            </c:numRef>
          </c:val>
        </c:ser>
        <c:ser>
          <c:idx val="1"/>
          <c:order val="1"/>
          <c:tx>
            <c:strRef>
              <c:f>'S57'!$N$6</c:f>
              <c:strCache>
                <c:ptCount val="1"/>
                <c:pt idx="0">
                  <c:v>2000-2008</c:v>
                </c:pt>
              </c:strCache>
            </c:strRef>
          </c:tx>
          <c:dLbls>
            <c:showVal val="1"/>
          </c:dLbls>
          <c:cat>
            <c:strRef>
              <c:f>'S57'!$L$7:$L$14</c:f>
              <c:strCache>
                <c:ptCount val="8"/>
                <c:pt idx="0">
                  <c:v>Asia (5)</c:v>
                </c:pt>
                <c:pt idx="1">
                  <c:v>China</c:v>
                </c:pt>
                <c:pt idx="2">
                  <c:v>Eastern Europe (7)</c:v>
                </c:pt>
                <c:pt idx="3">
                  <c:v>G7 (7)</c:v>
                </c:pt>
                <c:pt idx="4">
                  <c:v>India</c:v>
                </c:pt>
                <c:pt idx="5">
                  <c:v>LAC7 (6)</c:v>
                </c:pt>
                <c:pt idx="6">
                  <c:v>Oth. Adv. Economies</c:v>
                </c:pt>
                <c:pt idx="7">
                  <c:v>Brazil</c:v>
                </c:pt>
              </c:strCache>
            </c:strRef>
          </c:cat>
          <c:val>
            <c:numRef>
              <c:f>'S57'!$N$7:$N$14</c:f>
              <c:numCache>
                <c:formatCode>0.0%</c:formatCode>
                <c:ptCount val="8"/>
                <c:pt idx="0">
                  <c:v>1.3599999999999998E-2</c:v>
                </c:pt>
                <c:pt idx="1">
                  <c:v>7.3000000000000113E-3</c:v>
                </c:pt>
                <c:pt idx="2">
                  <c:v>2.5999999999999999E-3</c:v>
                </c:pt>
                <c:pt idx="3">
                  <c:v>1.1400000000000051E-2</c:v>
                </c:pt>
                <c:pt idx="4">
                  <c:v>7.4000000000000298E-3</c:v>
                </c:pt>
                <c:pt idx="5">
                  <c:v>2.0999999999999999E-3</c:v>
                </c:pt>
                <c:pt idx="6">
                  <c:v>1.3700000000000051E-2</c:v>
                </c:pt>
                <c:pt idx="7">
                  <c:v>6.2109111111111311E-3</c:v>
                </c:pt>
              </c:numCache>
            </c:numRef>
          </c:val>
        </c:ser>
        <c:gapWidth val="88"/>
        <c:overlap val="-34"/>
        <c:axId val="80555392"/>
        <c:axId val="82326656"/>
      </c:barChart>
      <c:catAx>
        <c:axId val="80555392"/>
        <c:scaling>
          <c:orientation val="minMax"/>
        </c:scaling>
        <c:axPos val="b"/>
        <c:numFmt formatCode="General" sourceLinked="1"/>
        <c:tickLblPos val="nextTo"/>
        <c:crossAx val="82326656"/>
        <c:crosses val="autoZero"/>
        <c:auto val="1"/>
        <c:lblAlgn val="ctr"/>
        <c:lblOffset val="100"/>
      </c:catAx>
      <c:valAx>
        <c:axId val="82326656"/>
        <c:scaling>
          <c:orientation val="minMax"/>
        </c:scaling>
        <c:axPos val="l"/>
        <c:majorGridlines/>
        <c:title>
          <c:tx>
            <c:rich>
              <a:bodyPr rot="-5400000" vert="horz"/>
              <a:lstStyle/>
              <a:p>
                <a:pPr>
                  <a:defRPr/>
                </a:pPr>
                <a:r>
                  <a:rPr lang="en-US"/>
                  <a:t>% of GDP</a:t>
                </a:r>
              </a:p>
            </c:rich>
          </c:tx>
          <c:layout>
            <c:manualLayout>
              <c:xMode val="edge"/>
              <c:yMode val="edge"/>
              <c:x val="7.9365079365079413E-3"/>
              <c:y val="0.36469685039370081"/>
            </c:manualLayout>
          </c:layout>
        </c:title>
        <c:numFmt formatCode="0.0%" sourceLinked="1"/>
        <c:tickLblPos val="nextTo"/>
        <c:crossAx val="80555392"/>
        <c:crosses val="autoZero"/>
        <c:crossBetween val="between"/>
      </c:valAx>
    </c:plotArea>
    <c:legend>
      <c:legendPos val="t"/>
      <c:layout/>
    </c:legend>
    <c:plotVisOnly val="1"/>
  </c:chart>
  <c:spPr>
    <a:ln>
      <a:noFill/>
    </a:ln>
  </c:spPr>
  <c:txPr>
    <a:bodyPr/>
    <a:lstStyle/>
    <a:p>
      <a:pPr>
        <a:defRPr>
          <a:latin typeface="Calibri" pitchFamily="34" charset="0"/>
        </a:defRPr>
      </a:pPr>
      <a:endParaRPr lang="en-US"/>
    </a:p>
  </c:txPr>
  <c:externalData r:id="rId2"/>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2740350576424625"/>
          <c:y val="8.6326552930884745E-2"/>
          <c:w val="0.83717750601335261"/>
          <c:h val="0.76694734025061362"/>
        </c:manualLayout>
      </c:layout>
      <c:barChart>
        <c:barDir val="col"/>
        <c:grouping val="clustered"/>
        <c:ser>
          <c:idx val="0"/>
          <c:order val="0"/>
          <c:tx>
            <c:strRef>
              <c:f>'S65'!$P$4</c:f>
              <c:strCache>
                <c:ptCount val="1"/>
                <c:pt idx="0">
                  <c:v>1990-1999</c:v>
                </c:pt>
              </c:strCache>
            </c:strRef>
          </c:tx>
          <c:dLbls>
            <c:showVal val="1"/>
          </c:dLbls>
          <c:cat>
            <c:strRef>
              <c:f>'S65'!$O$5:$O$12</c:f>
              <c:strCache>
                <c:ptCount val="8"/>
                <c:pt idx="0">
                  <c:v>Asia (5)</c:v>
                </c:pt>
                <c:pt idx="1">
                  <c:v>China</c:v>
                </c:pt>
                <c:pt idx="2">
                  <c:v>Eastern Europe (7)</c:v>
                </c:pt>
                <c:pt idx="3">
                  <c:v>G7 (7)</c:v>
                </c:pt>
                <c:pt idx="4">
                  <c:v>India</c:v>
                </c:pt>
                <c:pt idx="5">
                  <c:v>LAC7 (7)</c:v>
                </c:pt>
                <c:pt idx="6">
                  <c:v>Oth. Adv. Economies (7)</c:v>
                </c:pt>
                <c:pt idx="7">
                  <c:v>Brazil</c:v>
                </c:pt>
              </c:strCache>
            </c:strRef>
          </c:cat>
          <c:val>
            <c:numRef>
              <c:f>'S65'!$P$5:$P$12</c:f>
              <c:numCache>
                <c:formatCode>_(* #,##0_);_(* \(#,##0\);_(* "-"??_);_(@_)</c:formatCode>
                <c:ptCount val="8"/>
                <c:pt idx="0">
                  <c:v>424.96</c:v>
                </c:pt>
                <c:pt idx="1">
                  <c:v>441.11099999999999</c:v>
                </c:pt>
                <c:pt idx="2">
                  <c:v>225.17899999999997</c:v>
                </c:pt>
                <c:pt idx="3">
                  <c:v>2072.21</c:v>
                </c:pt>
                <c:pt idx="4">
                  <c:v>4441.1000000000004</c:v>
                </c:pt>
                <c:pt idx="5">
                  <c:v>224.41399999999999</c:v>
                </c:pt>
                <c:pt idx="6">
                  <c:v>384.82900000000001</c:v>
                </c:pt>
                <c:pt idx="7" formatCode="0">
                  <c:v>544.5</c:v>
                </c:pt>
              </c:numCache>
            </c:numRef>
          </c:val>
        </c:ser>
        <c:ser>
          <c:idx val="1"/>
          <c:order val="1"/>
          <c:tx>
            <c:strRef>
              <c:f>'S65'!$Q$4</c:f>
              <c:strCache>
                <c:ptCount val="1"/>
                <c:pt idx="0">
                  <c:v>2000-2009</c:v>
                </c:pt>
              </c:strCache>
            </c:strRef>
          </c:tx>
          <c:dLbls>
            <c:showVal val="1"/>
          </c:dLbls>
          <c:cat>
            <c:strRef>
              <c:f>'S65'!$O$5:$O$12</c:f>
              <c:strCache>
                <c:ptCount val="8"/>
                <c:pt idx="0">
                  <c:v>Asia (5)</c:v>
                </c:pt>
                <c:pt idx="1">
                  <c:v>China</c:v>
                </c:pt>
                <c:pt idx="2">
                  <c:v>Eastern Europe (7)</c:v>
                </c:pt>
                <c:pt idx="3">
                  <c:v>G7 (7)</c:v>
                </c:pt>
                <c:pt idx="4">
                  <c:v>India</c:v>
                </c:pt>
                <c:pt idx="5">
                  <c:v>LAC7 (7)</c:v>
                </c:pt>
                <c:pt idx="6">
                  <c:v>Oth. Adv. Economies (7)</c:v>
                </c:pt>
                <c:pt idx="7">
                  <c:v>Brazil</c:v>
                </c:pt>
              </c:strCache>
            </c:strRef>
          </c:cat>
          <c:val>
            <c:numRef>
              <c:f>'S65'!$Q$5:$Q$12</c:f>
              <c:numCache>
                <c:formatCode>_(* #,##0_);_(* \(#,##0\);_(* "-"??_);_(@_)</c:formatCode>
                <c:ptCount val="8"/>
                <c:pt idx="0">
                  <c:v>714.76</c:v>
                </c:pt>
                <c:pt idx="1">
                  <c:v>1382.2</c:v>
                </c:pt>
                <c:pt idx="2">
                  <c:v>167.01399999999998</c:v>
                </c:pt>
                <c:pt idx="3">
                  <c:v>2321.9699999999998</c:v>
                </c:pt>
                <c:pt idx="4">
                  <c:v>5206.9000000000005</c:v>
                </c:pt>
                <c:pt idx="5">
                  <c:v>175.48200000000045</c:v>
                </c:pt>
                <c:pt idx="6">
                  <c:v>827.61599999999999</c:v>
                </c:pt>
                <c:pt idx="7" formatCode="0">
                  <c:v>403.4</c:v>
                </c:pt>
              </c:numCache>
            </c:numRef>
          </c:val>
        </c:ser>
        <c:gapWidth val="88"/>
        <c:overlap val="-34"/>
        <c:axId val="82598528"/>
        <c:axId val="82616704"/>
      </c:barChart>
      <c:catAx>
        <c:axId val="82598528"/>
        <c:scaling>
          <c:orientation val="minMax"/>
        </c:scaling>
        <c:axPos val="b"/>
        <c:numFmt formatCode="General" sourceLinked="1"/>
        <c:tickLblPos val="nextTo"/>
        <c:crossAx val="82616704"/>
        <c:crosses val="autoZero"/>
        <c:auto val="1"/>
        <c:lblAlgn val="ctr"/>
        <c:lblOffset val="100"/>
      </c:catAx>
      <c:valAx>
        <c:axId val="82616704"/>
        <c:scaling>
          <c:orientation val="minMax"/>
        </c:scaling>
        <c:axPos val="l"/>
        <c:majorGridlines/>
        <c:title>
          <c:tx>
            <c:rich>
              <a:bodyPr rot="-5400000" vert="horz"/>
              <a:lstStyle/>
              <a:p>
                <a:pPr>
                  <a:defRPr/>
                </a:pPr>
                <a:r>
                  <a:rPr lang="en-US"/>
                  <a:t>Number of Listed Firms </a:t>
                </a:r>
              </a:p>
            </c:rich>
          </c:tx>
          <c:layout>
            <c:manualLayout>
              <c:xMode val="edge"/>
              <c:yMode val="edge"/>
              <c:x val="7.9365079365079413E-3"/>
              <c:y val="0.36469685039370081"/>
            </c:manualLayout>
          </c:layout>
        </c:title>
        <c:numFmt formatCode="#,##0" sourceLinked="0"/>
        <c:tickLblPos val="nextTo"/>
        <c:crossAx val="82598528"/>
        <c:crosses val="autoZero"/>
        <c:crossBetween val="between"/>
      </c:valAx>
    </c:plotArea>
    <c:legend>
      <c:legendPos val="t"/>
      <c:layout/>
    </c:legend>
    <c:plotVisOnly val="1"/>
  </c:chart>
  <c:spPr>
    <a:ln>
      <a:noFill/>
    </a:ln>
  </c:spPr>
  <c:externalData r:id="rId1"/>
  <c:userShapes r:id="rId2"/>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812163644053228E-2"/>
          <c:y val="6.6882108486439176E-2"/>
          <c:w val="0.87476891516322675"/>
          <c:h val="0.85959011373578365"/>
        </c:manualLayout>
      </c:layout>
      <c:barChart>
        <c:barDir val="col"/>
        <c:grouping val="clustered"/>
        <c:ser>
          <c:idx val="0"/>
          <c:order val="0"/>
          <c:tx>
            <c:strRef>
              <c:f>'Fig 29'!$S$6</c:f>
              <c:strCache>
                <c:ptCount val="1"/>
                <c:pt idx="0">
                  <c:v>Traditional Listing Segment</c:v>
                </c:pt>
              </c:strCache>
            </c:strRef>
          </c:tx>
          <c:dLbls>
            <c:showVal val="1"/>
          </c:dLbls>
          <c:cat>
            <c:numRef>
              <c:f>'Fig 29'!$R$7:$R$20</c:f>
              <c:numCache>
                <c:formatCode>General</c:formatCod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numCache>
            </c:numRef>
          </c:cat>
          <c:val>
            <c:numRef>
              <c:f>'Fig 29'!$S$7:$S$20</c:f>
              <c:numCache>
                <c:formatCode>General</c:formatCode>
                <c:ptCount val="14"/>
                <c:pt idx="0">
                  <c:v>577</c:v>
                </c:pt>
                <c:pt idx="1">
                  <c:v>589</c:v>
                </c:pt>
                <c:pt idx="2">
                  <c:v>595</c:v>
                </c:pt>
                <c:pt idx="3">
                  <c:v>599</c:v>
                </c:pt>
                <c:pt idx="4">
                  <c:v>534</c:v>
                </c:pt>
                <c:pt idx="5">
                  <c:v>494</c:v>
                </c:pt>
                <c:pt idx="6">
                  <c:v>450</c:v>
                </c:pt>
                <c:pt idx="7">
                  <c:v>407</c:v>
                </c:pt>
                <c:pt idx="8">
                  <c:v>374</c:v>
                </c:pt>
                <c:pt idx="9">
                  <c:v>343</c:v>
                </c:pt>
                <c:pt idx="10">
                  <c:v>316</c:v>
                </c:pt>
                <c:pt idx="11">
                  <c:v>300</c:v>
                </c:pt>
                <c:pt idx="12">
                  <c:v>293</c:v>
                </c:pt>
                <c:pt idx="13">
                  <c:v>279</c:v>
                </c:pt>
              </c:numCache>
            </c:numRef>
          </c:val>
        </c:ser>
        <c:ser>
          <c:idx val="1"/>
          <c:order val="1"/>
          <c:tx>
            <c:strRef>
              <c:f>'Fig 29'!$T$6</c:f>
              <c:strCache>
                <c:ptCount val="1"/>
                <c:pt idx="0">
                  <c:v>New Listing Segments</c:v>
                </c:pt>
              </c:strCache>
            </c:strRef>
          </c:tx>
          <c:dLbls>
            <c:dLbl>
              <c:idx val="5"/>
              <c:delete val="1"/>
            </c:dLbl>
            <c:showVal val="1"/>
          </c:dLbls>
          <c:cat>
            <c:numRef>
              <c:f>'Fig 29'!$R$7:$R$20</c:f>
              <c:numCache>
                <c:formatCode>General</c:formatCode>
                <c:ptCount val="14"/>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numCache>
            </c:numRef>
          </c:cat>
          <c:val>
            <c:numRef>
              <c:f>'Fig 29'!$T$7:$T$20</c:f>
              <c:numCache>
                <c:formatCode>General</c:formatCode>
                <c:ptCount val="14"/>
                <c:pt idx="5">
                  <c:v>0</c:v>
                </c:pt>
                <c:pt idx="6">
                  <c:v>19</c:v>
                </c:pt>
                <c:pt idx="7">
                  <c:v>29</c:v>
                </c:pt>
                <c:pt idx="8">
                  <c:v>36</c:v>
                </c:pt>
                <c:pt idx="9">
                  <c:v>47</c:v>
                </c:pt>
                <c:pt idx="10">
                  <c:v>65</c:v>
                </c:pt>
                <c:pt idx="11">
                  <c:v>94</c:v>
                </c:pt>
                <c:pt idx="12">
                  <c:v>156</c:v>
                </c:pt>
                <c:pt idx="13">
                  <c:v>160</c:v>
                </c:pt>
              </c:numCache>
            </c:numRef>
          </c:val>
        </c:ser>
        <c:gapWidth val="88"/>
        <c:overlap val="-34"/>
        <c:axId val="82994688"/>
        <c:axId val="82996224"/>
      </c:barChart>
      <c:catAx>
        <c:axId val="82994688"/>
        <c:scaling>
          <c:orientation val="minMax"/>
        </c:scaling>
        <c:axPos val="b"/>
        <c:numFmt formatCode="General" sourceLinked="1"/>
        <c:tickLblPos val="nextTo"/>
        <c:crossAx val="82996224"/>
        <c:crosses val="autoZero"/>
        <c:auto val="1"/>
        <c:lblAlgn val="ctr"/>
        <c:lblOffset val="100"/>
      </c:catAx>
      <c:valAx>
        <c:axId val="82996224"/>
        <c:scaling>
          <c:orientation val="minMax"/>
        </c:scaling>
        <c:axPos val="l"/>
        <c:majorGridlines/>
        <c:title>
          <c:tx>
            <c:rich>
              <a:bodyPr rot="-5400000" vert="horz"/>
              <a:lstStyle/>
              <a:p>
                <a:pPr>
                  <a:defRPr/>
                </a:pPr>
                <a:r>
                  <a:rPr lang="es-AR"/>
                  <a:t>Number of Firms</a:t>
                </a:r>
              </a:p>
            </c:rich>
          </c:tx>
          <c:layout>
            <c:manualLayout>
              <c:xMode val="edge"/>
              <c:yMode val="edge"/>
              <c:x val="2.9878427382845842E-3"/>
              <c:y val="0.33570597751445858"/>
            </c:manualLayout>
          </c:layout>
        </c:title>
        <c:numFmt formatCode="General" sourceLinked="1"/>
        <c:tickLblPos val="nextTo"/>
        <c:crossAx val="82994688"/>
        <c:crosses val="autoZero"/>
        <c:crossBetween val="between"/>
      </c:valAx>
    </c:plotArea>
    <c:legend>
      <c:legendPos val="t"/>
      <c:layout>
        <c:manualLayout>
          <c:xMode val="edge"/>
          <c:yMode val="edge"/>
          <c:x val="0.15255358705161856"/>
          <c:y val="8.3333333333333367E-3"/>
          <c:w val="0.69489266966629171"/>
          <c:h val="4.7122703412073502E-2"/>
        </c:manualLayout>
      </c:layout>
    </c:legend>
    <c:plotVisOnly val="1"/>
  </c:chart>
  <c:spPr>
    <a:ln>
      <a:noFill/>
    </a:ln>
  </c:spPr>
  <c:txPr>
    <a:bodyPr/>
    <a:lstStyle/>
    <a:p>
      <a:pPr>
        <a:defRPr>
          <a:latin typeface="Calibri" pitchFamily="34" charset="0"/>
        </a:defRPr>
      </a:pPr>
      <a:endParaRPr lang="en-US"/>
    </a:p>
  </c:txPr>
  <c:externalData r:id="rId2"/>
  <c:userShapes r:id="rId3"/>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8.956439773203359E-2"/>
          <c:y val="8.6326552930884745E-2"/>
          <c:w val="0.89493204235793256"/>
          <c:h val="0.78066928765659005"/>
        </c:manualLayout>
      </c:layout>
      <c:barChart>
        <c:barDir val="col"/>
        <c:grouping val="clustered"/>
        <c:ser>
          <c:idx val="0"/>
          <c:order val="0"/>
          <c:tx>
            <c:strRef>
              <c:f>'S66'!$P$4</c:f>
              <c:strCache>
                <c:ptCount val="1"/>
                <c:pt idx="0">
                  <c:v>1991-1999</c:v>
                </c:pt>
              </c:strCache>
            </c:strRef>
          </c:tx>
          <c:dLbls>
            <c:showVal val="1"/>
          </c:dLbls>
          <c:cat>
            <c:strRef>
              <c:f>'S66'!$N$5:$N$12</c:f>
              <c:strCache>
                <c:ptCount val="8"/>
                <c:pt idx="0">
                  <c:v>Asia (5)</c:v>
                </c:pt>
                <c:pt idx="1">
                  <c:v>China</c:v>
                </c:pt>
                <c:pt idx="2">
                  <c:v>Eastern Europe (7)</c:v>
                </c:pt>
                <c:pt idx="3">
                  <c:v>G7 (7)</c:v>
                </c:pt>
                <c:pt idx="4">
                  <c:v>India</c:v>
                </c:pt>
                <c:pt idx="5">
                  <c:v>LAC7 (6)</c:v>
                </c:pt>
                <c:pt idx="6">
                  <c:v>Oth. Adv.
Economies (7)</c:v>
                </c:pt>
                <c:pt idx="7">
                  <c:v>Brazil</c:v>
                </c:pt>
              </c:strCache>
            </c:strRef>
          </c:cat>
          <c:val>
            <c:numRef>
              <c:f>'S66'!$P$5:$P$12</c:f>
              <c:numCache>
                <c:formatCode>0</c:formatCode>
                <c:ptCount val="8"/>
                <c:pt idx="0">
                  <c:v>38.377779999999994</c:v>
                </c:pt>
                <c:pt idx="1">
                  <c:v>100.66670000000001</c:v>
                </c:pt>
                <c:pt idx="2">
                  <c:v>2.4285709999999998</c:v>
                </c:pt>
                <c:pt idx="3">
                  <c:v>257.74599999999964</c:v>
                </c:pt>
                <c:pt idx="4">
                  <c:v>530.55559999999946</c:v>
                </c:pt>
                <c:pt idx="5">
                  <c:v>17.817460000000029</c:v>
                </c:pt>
                <c:pt idx="6">
                  <c:v>57.80556</c:v>
                </c:pt>
                <c:pt idx="7">
                  <c:v>22</c:v>
                </c:pt>
              </c:numCache>
            </c:numRef>
          </c:val>
        </c:ser>
        <c:ser>
          <c:idx val="1"/>
          <c:order val="1"/>
          <c:tx>
            <c:strRef>
              <c:f>'S66'!$Q$4</c:f>
              <c:strCache>
                <c:ptCount val="1"/>
                <c:pt idx="0">
                  <c:v>2000-2008</c:v>
                </c:pt>
              </c:strCache>
            </c:strRef>
          </c:tx>
          <c:dLbls>
            <c:showVal val="1"/>
          </c:dLbls>
          <c:cat>
            <c:strRef>
              <c:f>'S66'!$N$5:$N$12</c:f>
              <c:strCache>
                <c:ptCount val="8"/>
                <c:pt idx="0">
                  <c:v>Asia (5)</c:v>
                </c:pt>
                <c:pt idx="1">
                  <c:v>China</c:v>
                </c:pt>
                <c:pt idx="2">
                  <c:v>Eastern Europe (7)</c:v>
                </c:pt>
                <c:pt idx="3">
                  <c:v>G7 (7)</c:v>
                </c:pt>
                <c:pt idx="4">
                  <c:v>India</c:v>
                </c:pt>
                <c:pt idx="5">
                  <c:v>LAC7 (6)</c:v>
                </c:pt>
                <c:pt idx="6">
                  <c:v>Oth. Adv.
Economies (7)</c:v>
                </c:pt>
                <c:pt idx="7">
                  <c:v>Brazil</c:v>
                </c:pt>
              </c:strCache>
            </c:strRef>
          </c:cat>
          <c:val>
            <c:numRef>
              <c:f>'S66'!$Q$5:$Q$12</c:f>
              <c:numCache>
                <c:formatCode>0</c:formatCode>
                <c:ptCount val="8"/>
                <c:pt idx="0">
                  <c:v>86.35</c:v>
                </c:pt>
                <c:pt idx="1">
                  <c:v>91.124999999999986</c:v>
                </c:pt>
                <c:pt idx="2">
                  <c:v>5.1964290000000002</c:v>
                </c:pt>
                <c:pt idx="3">
                  <c:v>295.58929999999964</c:v>
                </c:pt>
                <c:pt idx="4">
                  <c:v>86</c:v>
                </c:pt>
                <c:pt idx="5">
                  <c:v>5.4583329999999997</c:v>
                </c:pt>
                <c:pt idx="6">
                  <c:v>118.4821</c:v>
                </c:pt>
                <c:pt idx="7">
                  <c:v>19.125</c:v>
                </c:pt>
              </c:numCache>
            </c:numRef>
          </c:val>
        </c:ser>
        <c:gapWidth val="88"/>
        <c:overlap val="-34"/>
        <c:axId val="83397632"/>
        <c:axId val="83436288"/>
      </c:barChart>
      <c:catAx>
        <c:axId val="83397632"/>
        <c:scaling>
          <c:orientation val="minMax"/>
        </c:scaling>
        <c:axPos val="b"/>
        <c:numFmt formatCode="General" sourceLinked="1"/>
        <c:tickLblPos val="nextTo"/>
        <c:crossAx val="83436288"/>
        <c:crosses val="autoZero"/>
        <c:auto val="1"/>
        <c:lblAlgn val="ctr"/>
        <c:lblOffset val="100"/>
      </c:catAx>
      <c:valAx>
        <c:axId val="83436288"/>
        <c:scaling>
          <c:orientation val="minMax"/>
        </c:scaling>
        <c:axPos val="l"/>
        <c:majorGridlines/>
        <c:title>
          <c:tx>
            <c:rich>
              <a:bodyPr rot="-5400000" vert="horz"/>
              <a:lstStyle/>
              <a:p>
                <a:pPr>
                  <a:defRPr/>
                </a:pPr>
                <a:r>
                  <a:rPr lang="en-US"/>
                  <a:t>Number of Listed Firms </a:t>
                </a:r>
              </a:p>
            </c:rich>
          </c:tx>
          <c:layout>
            <c:manualLayout>
              <c:xMode val="edge"/>
              <c:yMode val="edge"/>
              <c:x val="7.9365079365079413E-3"/>
              <c:y val="0.36469685039370081"/>
            </c:manualLayout>
          </c:layout>
        </c:title>
        <c:numFmt formatCode="#,##0" sourceLinked="0"/>
        <c:tickLblPos val="nextTo"/>
        <c:crossAx val="83397632"/>
        <c:crosses val="autoZero"/>
        <c:crossBetween val="between"/>
      </c:valAx>
    </c:plotArea>
    <c:legend>
      <c:legendPos val="t"/>
      <c:layout/>
    </c:legend>
    <c:plotVisOnly val="1"/>
  </c:chart>
  <c:spPr>
    <a:ln>
      <a:noFill/>
    </a:ln>
  </c:spPr>
  <c:externalData r:id="rId1"/>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1334301119222544"/>
          <c:y val="8.6326552930884745E-2"/>
          <c:w val="0.85123789037182562"/>
          <c:h val="0.75825918635170664"/>
        </c:manualLayout>
      </c:layout>
      <c:barChart>
        <c:barDir val="col"/>
        <c:grouping val="clustered"/>
        <c:ser>
          <c:idx val="0"/>
          <c:order val="0"/>
          <c:tx>
            <c:strRef>
              <c:f>'S67 S68'!$O$5</c:f>
              <c:strCache>
                <c:ptCount val="1"/>
                <c:pt idx="0">
                  <c:v>1991-1999</c:v>
                </c:pt>
              </c:strCache>
            </c:strRef>
          </c:tx>
          <c:dLbls>
            <c:showVal val="1"/>
          </c:dLbls>
          <c:cat>
            <c:strRef>
              <c:f>'S67 S68'!$N$6:$N$13</c:f>
              <c:strCache>
                <c:ptCount val="8"/>
                <c:pt idx="0">
                  <c:v>Asia (5)</c:v>
                </c:pt>
                <c:pt idx="1">
                  <c:v>China</c:v>
                </c:pt>
                <c:pt idx="2">
                  <c:v>Eastern Europe (7)</c:v>
                </c:pt>
                <c:pt idx="3">
                  <c:v>G7 (7)</c:v>
                </c:pt>
                <c:pt idx="4">
                  <c:v>India</c:v>
                </c:pt>
                <c:pt idx="5">
                  <c:v>LAC7 (6)</c:v>
                </c:pt>
                <c:pt idx="6">
                  <c:v>Oth. Adv. Economies (7)</c:v>
                </c:pt>
                <c:pt idx="7">
                  <c:v>Brazil</c:v>
                </c:pt>
              </c:strCache>
            </c:strRef>
          </c:cat>
          <c:val>
            <c:numRef>
              <c:f>'S67 S68'!$O$6:$O$13</c:f>
              <c:numCache>
                <c:formatCode>0%</c:formatCode>
                <c:ptCount val="8"/>
                <c:pt idx="0">
                  <c:v>0.60503019999999996</c:v>
                </c:pt>
                <c:pt idx="1">
                  <c:v>0.28532380000000113</c:v>
                </c:pt>
                <c:pt idx="2">
                  <c:v>0.91598460000000004</c:v>
                </c:pt>
                <c:pt idx="3">
                  <c:v>0.5021693999999981</c:v>
                </c:pt>
                <c:pt idx="4">
                  <c:v>0.45106580000000002</c:v>
                </c:pt>
                <c:pt idx="5">
                  <c:v>0.77339290000000005</c:v>
                </c:pt>
                <c:pt idx="6">
                  <c:v>0.68248259999999739</c:v>
                </c:pt>
                <c:pt idx="7">
                  <c:v>0.77907674444444464</c:v>
                </c:pt>
              </c:numCache>
            </c:numRef>
          </c:val>
        </c:ser>
        <c:ser>
          <c:idx val="1"/>
          <c:order val="1"/>
          <c:tx>
            <c:strRef>
              <c:f>'S67 S68'!$P$5</c:f>
              <c:strCache>
                <c:ptCount val="1"/>
                <c:pt idx="0">
                  <c:v>2000-2008</c:v>
                </c:pt>
              </c:strCache>
            </c:strRef>
          </c:tx>
          <c:dLbls>
            <c:numFmt formatCode="0%;\-0%;&quot;&quot;" sourceLinked="0"/>
            <c:showVal val="1"/>
          </c:dLbls>
          <c:cat>
            <c:strRef>
              <c:f>'S67 S68'!$N$6:$N$13</c:f>
              <c:strCache>
                <c:ptCount val="8"/>
                <c:pt idx="0">
                  <c:v>Asia (5)</c:v>
                </c:pt>
                <c:pt idx="1">
                  <c:v>China</c:v>
                </c:pt>
                <c:pt idx="2">
                  <c:v>Eastern Europe (7)</c:v>
                </c:pt>
                <c:pt idx="3">
                  <c:v>G7 (7)</c:v>
                </c:pt>
                <c:pt idx="4">
                  <c:v>India</c:v>
                </c:pt>
                <c:pt idx="5">
                  <c:v>LAC7 (6)</c:v>
                </c:pt>
                <c:pt idx="6">
                  <c:v>Oth. Adv. Economies (7)</c:v>
                </c:pt>
                <c:pt idx="7">
                  <c:v>Brazil</c:v>
                </c:pt>
              </c:strCache>
            </c:strRef>
          </c:cat>
          <c:val>
            <c:numRef>
              <c:f>'S67 S68'!$P$6:$P$13</c:f>
              <c:numCache>
                <c:formatCode>0%</c:formatCode>
                <c:ptCount val="8"/>
                <c:pt idx="0">
                  <c:v>0.61618269999999997</c:v>
                </c:pt>
                <c:pt idx="1">
                  <c:v>0.47120420000000002</c:v>
                </c:pt>
                <c:pt idx="2">
                  <c:v>0.84595489999999995</c:v>
                </c:pt>
                <c:pt idx="3">
                  <c:v>0.39384120000000089</c:v>
                </c:pt>
                <c:pt idx="4">
                  <c:v>0.54459000000000002</c:v>
                </c:pt>
                <c:pt idx="5">
                  <c:v>0.85315459999999999</c:v>
                </c:pt>
                <c:pt idx="6">
                  <c:v>0.62907970000000202</c:v>
                </c:pt>
                <c:pt idx="7" formatCode="0.0%">
                  <c:v>0.67081242857142864</c:v>
                </c:pt>
              </c:numCache>
            </c:numRef>
          </c:val>
        </c:ser>
        <c:gapWidth val="88"/>
        <c:overlap val="-34"/>
        <c:axId val="85118976"/>
        <c:axId val="85120512"/>
      </c:barChart>
      <c:barChart>
        <c:barDir val="col"/>
        <c:grouping val="clustered"/>
        <c:ser>
          <c:idx val="2"/>
          <c:order val="2"/>
          <c:tx>
            <c:strRef>
              <c:f>'S67 S68'!$Q$5</c:f>
              <c:strCache>
                <c:ptCount val="1"/>
              </c:strCache>
            </c:strRef>
          </c:tx>
          <c:spPr>
            <a:noFill/>
          </c:spPr>
          <c:dLbls>
            <c:dLblPos val="inBase"/>
            <c:showVal val="1"/>
          </c:dLbls>
          <c:cat>
            <c:strRef>
              <c:f>'S67 S68'!$N$6:$N$12</c:f>
              <c:strCache>
                <c:ptCount val="7"/>
                <c:pt idx="0">
                  <c:v>Asia (5)</c:v>
                </c:pt>
                <c:pt idx="1">
                  <c:v>China</c:v>
                </c:pt>
                <c:pt idx="2">
                  <c:v>Eastern Europe (7)</c:v>
                </c:pt>
                <c:pt idx="3">
                  <c:v>G7 (7)</c:v>
                </c:pt>
                <c:pt idx="4">
                  <c:v>India</c:v>
                </c:pt>
                <c:pt idx="5">
                  <c:v>LAC7 (6)</c:v>
                </c:pt>
                <c:pt idx="6">
                  <c:v>Oth. Adv. Economies (7)</c:v>
                </c:pt>
              </c:strCache>
            </c:strRef>
          </c:cat>
          <c:val>
            <c:numRef>
              <c:f>'S67 S68'!$Q$6:$Q$12</c:f>
              <c:numCache>
                <c:formatCode>_(* #,##0_);_(* \(#,##0\);_(* "-"??_);_(@_)</c:formatCode>
                <c:ptCount val="7"/>
                <c:pt idx="0">
                  <c:v>42.866660000000003</c:v>
                </c:pt>
                <c:pt idx="1">
                  <c:v>103.11109999999999</c:v>
                </c:pt>
                <c:pt idx="2">
                  <c:v>4.3322000000000003</c:v>
                </c:pt>
                <c:pt idx="3">
                  <c:v>315.34920000000091</c:v>
                </c:pt>
                <c:pt idx="4">
                  <c:v>532.44449999999949</c:v>
                </c:pt>
                <c:pt idx="5">
                  <c:v>22.435179999999939</c:v>
                </c:pt>
                <c:pt idx="6">
                  <c:v>91.777779999999979</c:v>
                </c:pt>
              </c:numCache>
            </c:numRef>
          </c:val>
        </c:ser>
        <c:ser>
          <c:idx val="3"/>
          <c:order val="3"/>
          <c:tx>
            <c:strRef>
              <c:f>'S67 S68'!$R$5</c:f>
              <c:strCache>
                <c:ptCount val="1"/>
              </c:strCache>
            </c:strRef>
          </c:tx>
          <c:spPr>
            <a:noFill/>
          </c:spPr>
          <c:dLbls>
            <c:dLblPos val="inBase"/>
            <c:showVal val="1"/>
          </c:dLbls>
          <c:cat>
            <c:strRef>
              <c:f>'S67 S68'!$N$6:$N$12</c:f>
              <c:strCache>
                <c:ptCount val="7"/>
                <c:pt idx="0">
                  <c:v>Asia (5)</c:v>
                </c:pt>
                <c:pt idx="1">
                  <c:v>China</c:v>
                </c:pt>
                <c:pt idx="2">
                  <c:v>Eastern Europe (7)</c:v>
                </c:pt>
                <c:pt idx="3">
                  <c:v>G7 (7)</c:v>
                </c:pt>
                <c:pt idx="4">
                  <c:v>India</c:v>
                </c:pt>
                <c:pt idx="5">
                  <c:v>LAC7 (6)</c:v>
                </c:pt>
                <c:pt idx="6">
                  <c:v>Oth. Adv. Economies (7)</c:v>
                </c:pt>
              </c:strCache>
            </c:strRef>
          </c:cat>
          <c:val>
            <c:numRef>
              <c:f>'S67 S68'!$R$6:$R$12</c:f>
              <c:numCache>
                <c:formatCode>_(* #,##0_);_(* \(#,##0\);_(* "-"??_);_(@_)</c:formatCode>
                <c:ptCount val="7"/>
                <c:pt idx="0">
                  <c:v>128.11109999999999</c:v>
                </c:pt>
                <c:pt idx="1">
                  <c:v>96.777779999999979</c:v>
                </c:pt>
                <c:pt idx="2">
                  <c:v>8.3520410000000247</c:v>
                </c:pt>
                <c:pt idx="3">
                  <c:v>380.7301999999986</c:v>
                </c:pt>
                <c:pt idx="4">
                  <c:v>109.11109999999999</c:v>
                </c:pt>
                <c:pt idx="5">
                  <c:v>7.9217589999999998</c:v>
                </c:pt>
                <c:pt idx="6">
                  <c:v>208.36510000000001</c:v>
                </c:pt>
              </c:numCache>
            </c:numRef>
          </c:val>
        </c:ser>
        <c:gapWidth val="88"/>
        <c:overlap val="-34"/>
        <c:axId val="85202048"/>
        <c:axId val="85122432"/>
      </c:barChart>
      <c:catAx>
        <c:axId val="85118976"/>
        <c:scaling>
          <c:orientation val="minMax"/>
        </c:scaling>
        <c:axPos val="b"/>
        <c:numFmt formatCode="General" sourceLinked="1"/>
        <c:tickLblPos val="nextTo"/>
        <c:crossAx val="85120512"/>
        <c:crosses val="autoZero"/>
        <c:auto val="1"/>
        <c:lblAlgn val="ctr"/>
        <c:lblOffset val="100"/>
      </c:catAx>
      <c:valAx>
        <c:axId val="85120512"/>
        <c:scaling>
          <c:orientation val="minMax"/>
          <c:max val="1"/>
        </c:scaling>
        <c:axPos val="l"/>
        <c:majorGridlines/>
        <c:title>
          <c:tx>
            <c:rich>
              <a:bodyPr rot="-5400000" vert="horz"/>
              <a:lstStyle/>
              <a:p>
                <a:pPr>
                  <a:defRPr/>
                </a:pPr>
                <a:r>
                  <a:rPr lang="en-US"/>
                  <a:t>% of Total Amount Raised</a:t>
                </a:r>
              </a:p>
            </c:rich>
          </c:tx>
          <c:layout>
            <c:manualLayout>
              <c:xMode val="edge"/>
              <c:yMode val="edge"/>
              <c:x val="9.9317213584854055E-3"/>
              <c:y val="0.29517714461740147"/>
            </c:manualLayout>
          </c:layout>
        </c:title>
        <c:numFmt formatCode="0%" sourceLinked="0"/>
        <c:tickLblPos val="nextTo"/>
        <c:crossAx val="85118976"/>
        <c:crosses val="autoZero"/>
        <c:crossBetween val="between"/>
      </c:valAx>
      <c:valAx>
        <c:axId val="85122432"/>
        <c:scaling>
          <c:orientation val="minMax"/>
        </c:scaling>
        <c:delete val="1"/>
        <c:axPos val="r"/>
        <c:numFmt formatCode="_(* #,##0_);_(* \(#,##0\);_(* &quot;-&quot;??_);_(@_)" sourceLinked="1"/>
        <c:tickLblPos val="none"/>
        <c:crossAx val="85202048"/>
        <c:crosses val="max"/>
        <c:crossBetween val="between"/>
      </c:valAx>
      <c:catAx>
        <c:axId val="85202048"/>
        <c:scaling>
          <c:orientation val="minMax"/>
        </c:scaling>
        <c:delete val="1"/>
        <c:axPos val="b"/>
        <c:numFmt formatCode="General" sourceLinked="1"/>
        <c:tickLblPos val="none"/>
        <c:crossAx val="85122432"/>
        <c:crosses val="autoZero"/>
        <c:auto val="1"/>
        <c:lblAlgn val="ctr"/>
        <c:lblOffset val="100"/>
      </c:catAx>
    </c:plotArea>
    <c:legend>
      <c:legendPos val="t"/>
      <c:layout/>
    </c:legend>
    <c:plotVisOnly val="1"/>
  </c:chart>
  <c:spPr>
    <a:ln>
      <a:noFill/>
    </a:ln>
  </c:spPr>
  <c:externalData r:id="rId1"/>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05779527559055"/>
          <c:y val="0.10021544181977253"/>
          <c:w val="0.85252314960629916"/>
          <c:h val="0.75023140857393988"/>
        </c:manualLayout>
      </c:layout>
      <c:barChart>
        <c:barDir val="col"/>
        <c:grouping val="clustered"/>
        <c:ser>
          <c:idx val="0"/>
          <c:order val="0"/>
          <c:tx>
            <c:strRef>
              <c:f>'S107'!$C$2</c:f>
              <c:strCache>
                <c:ptCount val="1"/>
                <c:pt idx="0">
                  <c:v>1991-1999</c:v>
                </c:pt>
              </c:strCache>
            </c:strRef>
          </c:tx>
          <c:dLbls>
            <c:showVal val="1"/>
          </c:dLbls>
          <c:cat>
            <c:strRef>
              <c:f>'S107'!$B$3:$B$10</c:f>
              <c:strCache>
                <c:ptCount val="8"/>
                <c:pt idx="0">
                  <c:v>Asia (5)</c:v>
                </c:pt>
                <c:pt idx="1">
                  <c:v>China</c:v>
                </c:pt>
                <c:pt idx="2">
                  <c:v>Eastern 
Europe (7)</c:v>
                </c:pt>
                <c:pt idx="3">
                  <c:v>G7 (7)</c:v>
                </c:pt>
                <c:pt idx="4">
                  <c:v>India</c:v>
                </c:pt>
                <c:pt idx="5">
                  <c:v>LAC7 (6)</c:v>
                </c:pt>
                <c:pt idx="6">
                  <c:v>Oth. Adv. Economies (7)</c:v>
                </c:pt>
                <c:pt idx="7">
                  <c:v>Brazil</c:v>
                </c:pt>
              </c:strCache>
            </c:strRef>
          </c:cat>
          <c:val>
            <c:numRef>
              <c:f>'S107'!$C$3:$C$10</c:f>
              <c:numCache>
                <c:formatCode>0%</c:formatCode>
                <c:ptCount val="8"/>
                <c:pt idx="0">
                  <c:v>0.12469238000000016</c:v>
                </c:pt>
                <c:pt idx="1">
                  <c:v>0.18108351</c:v>
                </c:pt>
                <c:pt idx="2">
                  <c:v>0.36101964000000031</c:v>
                </c:pt>
                <c:pt idx="3">
                  <c:v>0.19540842000000028</c:v>
                </c:pt>
                <c:pt idx="4">
                  <c:v>0.36309048000000038</c:v>
                </c:pt>
                <c:pt idx="5">
                  <c:v>0.25580325999999998</c:v>
                </c:pt>
                <c:pt idx="6">
                  <c:v>0.32576602000000032</c:v>
                </c:pt>
                <c:pt idx="7">
                  <c:v>0.23370303875000031</c:v>
                </c:pt>
              </c:numCache>
            </c:numRef>
          </c:val>
        </c:ser>
        <c:ser>
          <c:idx val="1"/>
          <c:order val="1"/>
          <c:tx>
            <c:strRef>
              <c:f>'S107'!$D$2</c:f>
              <c:strCache>
                <c:ptCount val="1"/>
                <c:pt idx="0">
                  <c:v>2000-2008</c:v>
                </c:pt>
              </c:strCache>
            </c:strRef>
          </c:tx>
          <c:dLbls>
            <c:showVal val="1"/>
          </c:dLbls>
          <c:cat>
            <c:strRef>
              <c:f>'S107'!$B$3:$B$10</c:f>
              <c:strCache>
                <c:ptCount val="8"/>
                <c:pt idx="0">
                  <c:v>Asia (5)</c:v>
                </c:pt>
                <c:pt idx="1">
                  <c:v>China</c:v>
                </c:pt>
                <c:pt idx="2">
                  <c:v>Eastern 
Europe (7)</c:v>
                </c:pt>
                <c:pt idx="3">
                  <c:v>G7 (7)</c:v>
                </c:pt>
                <c:pt idx="4">
                  <c:v>India</c:v>
                </c:pt>
                <c:pt idx="5">
                  <c:v>LAC7 (6)</c:v>
                </c:pt>
                <c:pt idx="6">
                  <c:v>Oth. Adv. Economies (7)</c:v>
                </c:pt>
                <c:pt idx="7">
                  <c:v>Brazil</c:v>
                </c:pt>
              </c:strCache>
            </c:strRef>
          </c:cat>
          <c:val>
            <c:numRef>
              <c:f>'S107'!$D$3:$D$10</c:f>
              <c:numCache>
                <c:formatCode>0%</c:formatCode>
                <c:ptCount val="8"/>
                <c:pt idx="0">
                  <c:v>5.7298320000000014E-2</c:v>
                </c:pt>
                <c:pt idx="1">
                  <c:v>0.47043382</c:v>
                </c:pt>
                <c:pt idx="2">
                  <c:v>0.31762419000000075</c:v>
                </c:pt>
                <c:pt idx="3">
                  <c:v>0.15717431000000001</c:v>
                </c:pt>
                <c:pt idx="4">
                  <c:v>0.27522406000000038</c:v>
                </c:pt>
                <c:pt idx="5">
                  <c:v>0.49034772000000032</c:v>
                </c:pt>
                <c:pt idx="6">
                  <c:v>0.18914533000000053</c:v>
                </c:pt>
                <c:pt idx="7">
                  <c:v>0.39302859111111205</c:v>
                </c:pt>
              </c:numCache>
            </c:numRef>
          </c:val>
        </c:ser>
        <c:gapWidth val="142"/>
        <c:overlap val="-38"/>
        <c:axId val="85259008"/>
        <c:axId val="85260544"/>
      </c:barChart>
      <c:catAx>
        <c:axId val="85259008"/>
        <c:scaling>
          <c:orientation val="minMax"/>
        </c:scaling>
        <c:axPos val="b"/>
        <c:numFmt formatCode="General" sourceLinked="1"/>
        <c:tickLblPos val="nextTo"/>
        <c:crossAx val="85260544"/>
        <c:crosses val="autoZero"/>
        <c:auto val="1"/>
        <c:lblAlgn val="ctr"/>
        <c:lblOffset val="100"/>
      </c:catAx>
      <c:valAx>
        <c:axId val="85260544"/>
        <c:scaling>
          <c:orientation val="minMax"/>
        </c:scaling>
        <c:axPos val="l"/>
        <c:majorGridlines/>
        <c:title>
          <c:tx>
            <c:rich>
              <a:bodyPr rot="-5400000" vert="horz"/>
              <a:lstStyle/>
              <a:p>
                <a:pPr>
                  <a:defRPr/>
                </a:pPr>
                <a:r>
                  <a:rPr lang="en-US"/>
                  <a:t>% of Total Amount Raised</a:t>
                </a:r>
              </a:p>
            </c:rich>
          </c:tx>
          <c:layout>
            <c:manualLayout>
              <c:xMode val="edge"/>
              <c:yMode val="edge"/>
              <c:x val="8.4577966075274034E-3"/>
              <c:y val="0.347789370078745"/>
            </c:manualLayout>
          </c:layout>
        </c:title>
        <c:numFmt formatCode="0%" sourceLinked="1"/>
        <c:tickLblPos val="nextTo"/>
        <c:crossAx val="85259008"/>
        <c:crosses val="autoZero"/>
        <c:crossBetween val="between"/>
      </c:valAx>
    </c:plotArea>
    <c:legend>
      <c:legendPos val="t"/>
      <c:layout/>
    </c:legend>
    <c:plotVisOnly val="1"/>
  </c:chart>
  <c:spPr>
    <a:ln>
      <a:noFill/>
    </a:ln>
  </c:spPr>
  <c:txPr>
    <a:bodyPr/>
    <a:lstStyle/>
    <a:p>
      <a:pPr>
        <a:defRPr>
          <a:latin typeface="Calibri" pitchFamily="34" charset="0"/>
        </a:defRPr>
      </a:pPr>
      <a:endParaRPr lang="en-US"/>
    </a:p>
  </c:txPr>
  <c:externalData r:id="rId2"/>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99529108309712"/>
          <c:y val="0.1280147480230463"/>
          <c:w val="0.86769080371698548"/>
          <c:h val="0.65261895579260432"/>
        </c:manualLayout>
      </c:layout>
      <c:barChart>
        <c:barDir val="col"/>
        <c:grouping val="stacked"/>
        <c:ser>
          <c:idx val="0"/>
          <c:order val="0"/>
          <c:tx>
            <c:strRef>
              <c:f>'Fig 44.a'!$AC$21:$AD$21</c:f>
              <c:strCache>
                <c:ptCount val="1"/>
                <c:pt idx="0">
                  <c:v>(1)</c:v>
                </c:pt>
              </c:strCache>
            </c:strRef>
          </c:tx>
          <c:dLbls>
            <c:dLbl>
              <c:idx val="0"/>
              <c:layout/>
              <c:tx>
                <c:rich>
                  <a:bodyPr/>
                  <a:lstStyle/>
                  <a:p>
                    <a:r>
                      <a:rPr lang="en-US"/>
                      <a:t>Banks
39%</a:t>
                    </a:r>
                  </a:p>
                </c:rich>
              </c:tx>
              <c:dLblPos val="ctr"/>
              <c:showSerName val="1"/>
            </c:dLbl>
            <c:dLbl>
              <c:idx val="1"/>
              <c:layout/>
              <c:tx>
                <c:rich>
                  <a:bodyPr/>
                  <a:lstStyle/>
                  <a:p>
                    <a:r>
                      <a:rPr lang="en-US"/>
                      <a:t>Govt
39%</a:t>
                    </a:r>
                  </a:p>
                </c:rich>
              </c:tx>
              <c:dLblPos val="ctr"/>
              <c:showSerName val="1"/>
            </c:dLbl>
            <c:dLbl>
              <c:idx val="2"/>
              <c:layout>
                <c:manualLayout>
                  <c:x val="6.3011210227662109E-2"/>
                  <c:y val="-5.5635013634422314E-3"/>
                </c:manualLayout>
              </c:layout>
              <c:tx>
                <c:rich>
                  <a:bodyPr/>
                  <a:lstStyle/>
                  <a:p>
                    <a:r>
                      <a:rPr lang="en-US"/>
                      <a:t>PF</a:t>
                    </a:r>
                    <a:r>
                      <a:rPr lang="en-US" baseline="0"/>
                      <a:t> </a:t>
                    </a:r>
                    <a:r>
                      <a:rPr lang="en-US"/>
                      <a:t>2%</a:t>
                    </a:r>
                  </a:p>
                </c:rich>
              </c:tx>
              <c:dLblPos val="ctr"/>
              <c:showSerName val="1"/>
            </c:dLbl>
            <c:dLbl>
              <c:idx val="3"/>
              <c:tx>
                <c:rich>
                  <a:bodyPr/>
                  <a:lstStyle/>
                  <a:p>
                    <a:r>
                      <a:rPr lang="en-US"/>
                      <a:t>
0%</a:t>
                    </a:r>
                  </a:p>
                </c:rich>
              </c:tx>
              <c:dLblPos val="ctr"/>
              <c:showSerName val="1"/>
            </c:dLbl>
            <c:dLbl>
              <c:idx val="4"/>
              <c:layout/>
              <c:tx>
                <c:rich>
                  <a:bodyPr/>
                  <a:lstStyle/>
                  <a:p>
                    <a:r>
                      <a:rPr lang="en-US"/>
                      <a:t>Banks
51%</a:t>
                    </a:r>
                  </a:p>
                </c:rich>
              </c:tx>
              <c:dLblPos val="ctr"/>
              <c:showSerName val="1"/>
            </c:dLbl>
            <c:dLbl>
              <c:idx val="5"/>
              <c:layout/>
              <c:tx>
                <c:rich>
                  <a:bodyPr/>
                  <a:lstStyle/>
                  <a:p>
                    <a:r>
                      <a:rPr lang="en-US"/>
                      <a:t>Govt
43%</a:t>
                    </a:r>
                  </a:p>
                </c:rich>
              </c:tx>
              <c:dLblPos val="ctr"/>
              <c:showSerName val="1"/>
            </c:dLbl>
            <c:dLbl>
              <c:idx val="6"/>
              <c:layout/>
              <c:tx>
                <c:rich>
                  <a:bodyPr/>
                  <a:lstStyle/>
                  <a:p>
                    <a:r>
                      <a:rPr lang="en-US"/>
                      <a:t>PF</a:t>
                    </a:r>
                    <a:r>
                      <a:rPr lang="en-US" baseline="0"/>
                      <a:t> </a:t>
                    </a:r>
                    <a:r>
                      <a:rPr lang="en-US"/>
                      <a:t>4%</a:t>
                    </a:r>
                  </a:p>
                </c:rich>
              </c:tx>
              <c:dLblPos val="ctr"/>
              <c:showSerName val="1"/>
            </c:dLbl>
            <c:dLblPos val="ctr"/>
            <c:showSerName val="1"/>
          </c:dLbls>
          <c:cat>
            <c:multiLvlStrRef>
              <c:f>'Fig 44.a'!$AE$4:$AK$5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44.a'!$AE$21:$AK$21</c:f>
              <c:numCache>
                <c:formatCode>0%</c:formatCode>
                <c:ptCount val="7"/>
                <c:pt idx="0">
                  <c:v>0.39201085000000307</c:v>
                </c:pt>
                <c:pt idx="1">
                  <c:v>0.39671278273809818</c:v>
                </c:pt>
                <c:pt idx="2">
                  <c:v>2.4345425E-2</c:v>
                </c:pt>
                <c:pt idx="4">
                  <c:v>0.51738712857142377</c:v>
                </c:pt>
                <c:pt idx="5">
                  <c:v>0.43181786845238385</c:v>
                </c:pt>
                <c:pt idx="6">
                  <c:v>4.4758772619047822E-2</c:v>
                </c:pt>
              </c:numCache>
            </c:numRef>
          </c:val>
        </c:ser>
        <c:ser>
          <c:idx val="1"/>
          <c:order val="1"/>
          <c:tx>
            <c:strRef>
              <c:f>'Fig 44.a'!$AC$22:$AD$22</c:f>
              <c:strCache>
                <c:ptCount val="1"/>
                <c:pt idx="0">
                  <c:v>(2)</c:v>
                </c:pt>
              </c:strCache>
            </c:strRef>
          </c:tx>
          <c:dLbls>
            <c:dLbl>
              <c:idx val="0"/>
              <c:layout/>
              <c:tx>
                <c:rich>
                  <a:bodyPr/>
                  <a:lstStyle/>
                  <a:p>
                    <a:r>
                      <a:rPr lang="en-US"/>
                      <a:t>Bonds
31%</a:t>
                    </a:r>
                  </a:p>
                </c:rich>
              </c:tx>
              <c:dLblPos val="ctr"/>
              <c:showSerName val="1"/>
            </c:dLbl>
            <c:dLbl>
              <c:idx val="1"/>
              <c:layout/>
              <c:tx>
                <c:rich>
                  <a:bodyPr/>
                  <a:lstStyle/>
                  <a:p>
                    <a:r>
                      <a:rPr lang="en-US"/>
                      <a:t>Corp.
36%</a:t>
                    </a:r>
                  </a:p>
                </c:rich>
              </c:tx>
              <c:dLblPos val="ctr"/>
              <c:showSerName val="1"/>
            </c:dLbl>
            <c:dLbl>
              <c:idx val="2"/>
              <c:layout>
                <c:manualLayout>
                  <c:x val="6.4980310547276723E-2"/>
                  <c:y val="-1.9471488178024937E-2"/>
                </c:manualLayout>
              </c:layout>
              <c:tx>
                <c:rich>
                  <a:bodyPr/>
                  <a:lstStyle/>
                  <a:p>
                    <a:r>
                      <a:rPr lang="en-US"/>
                      <a:t>MF 2%</a:t>
                    </a:r>
                  </a:p>
                </c:rich>
              </c:tx>
              <c:dLblPos val="ctr"/>
              <c:showSerName val="1"/>
            </c:dLbl>
            <c:dLbl>
              <c:idx val="3"/>
              <c:tx>
                <c:rich>
                  <a:bodyPr/>
                  <a:lstStyle/>
                  <a:p>
                    <a:r>
                      <a:rPr lang="en-US"/>
                      <a:t>
0%</a:t>
                    </a:r>
                  </a:p>
                </c:rich>
              </c:tx>
              <c:dLblPos val="ctr"/>
              <c:showSerName val="1"/>
            </c:dLbl>
            <c:dLbl>
              <c:idx val="4"/>
              <c:layout/>
              <c:tx>
                <c:rich>
                  <a:bodyPr/>
                  <a:lstStyle/>
                  <a:p>
                    <a:r>
                      <a:rPr lang="en-US"/>
                      <a:t>Bonds
36%</a:t>
                    </a:r>
                  </a:p>
                </c:rich>
              </c:tx>
              <c:dLblPos val="ctr"/>
              <c:showSerName val="1"/>
            </c:dLbl>
            <c:dLbl>
              <c:idx val="5"/>
              <c:layout/>
              <c:tx>
                <c:rich>
                  <a:bodyPr/>
                  <a:lstStyle/>
                  <a:p>
                    <a:r>
                      <a:rPr lang="en-US"/>
                      <a:t>Corp.
65%</a:t>
                    </a:r>
                  </a:p>
                </c:rich>
              </c:tx>
              <c:dLblPos val="ctr"/>
              <c:showSerName val="1"/>
            </c:dLbl>
            <c:dLbl>
              <c:idx val="6"/>
              <c:layout/>
              <c:tx>
                <c:rich>
                  <a:bodyPr/>
                  <a:lstStyle/>
                  <a:p>
                    <a:r>
                      <a:rPr lang="en-US"/>
                      <a:t>MF 4% </a:t>
                    </a:r>
                  </a:p>
                </c:rich>
              </c:tx>
              <c:dLblPos val="ctr"/>
              <c:showSerName val="1"/>
            </c:dLbl>
            <c:dLblPos val="ctr"/>
            <c:showSerName val="1"/>
          </c:dLbls>
          <c:cat>
            <c:multiLvlStrRef>
              <c:f>'Fig 44.a'!$AE$4:$AK$5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44.a'!$AE$22:$AK$22</c:f>
              <c:numCache>
                <c:formatCode>0%</c:formatCode>
                <c:ptCount val="7"/>
                <c:pt idx="0">
                  <c:v>0.31234730916667025</c:v>
                </c:pt>
                <c:pt idx="1">
                  <c:v>0.36859604042633626</c:v>
                </c:pt>
                <c:pt idx="2">
                  <c:v>2.5266866666666672E-2</c:v>
                </c:pt>
                <c:pt idx="4">
                  <c:v>0.36196963750000088</c:v>
                </c:pt>
                <c:pt idx="5">
                  <c:v>0.6546649260839954</c:v>
                </c:pt>
                <c:pt idx="6">
                  <c:v>4.3114570238095333E-2</c:v>
                </c:pt>
              </c:numCache>
            </c:numRef>
          </c:val>
        </c:ser>
        <c:ser>
          <c:idx val="2"/>
          <c:order val="2"/>
          <c:tx>
            <c:strRef>
              <c:f>'Fig 44.a'!$AC$23:$AD$23</c:f>
              <c:strCache>
                <c:ptCount val="1"/>
                <c:pt idx="0">
                  <c:v>(3)</c:v>
                </c:pt>
              </c:strCache>
            </c:strRef>
          </c:tx>
          <c:dLbls>
            <c:dLbl>
              <c:idx val="0"/>
              <c:layout/>
              <c:tx>
                <c:rich>
                  <a:bodyPr/>
                  <a:lstStyle/>
                  <a:p>
                    <a:r>
                      <a:rPr lang="en-US"/>
                      <a:t>Equity
19%</a:t>
                    </a:r>
                  </a:p>
                </c:rich>
              </c:tx>
              <c:dLblPos val="ctr"/>
              <c:showSerName val="1"/>
            </c:dLbl>
            <c:dLbl>
              <c:idx val="1"/>
              <c:layout/>
              <c:tx>
                <c:rich>
                  <a:bodyPr/>
                  <a:lstStyle/>
                  <a:p>
                    <a:r>
                      <a:rPr lang="en-US"/>
                      <a:t>Househ.
13%</a:t>
                    </a:r>
                  </a:p>
                </c:rich>
              </c:tx>
              <c:dLblPos val="ctr"/>
              <c:showSerName val="1"/>
            </c:dLbl>
            <c:dLbl>
              <c:idx val="2"/>
              <c:layout>
                <c:manualLayout>
                  <c:x val="0"/>
                  <c:y val="-1.7053431603386408E-3"/>
                </c:manualLayout>
              </c:layout>
              <c:tx>
                <c:rich>
                  <a:bodyPr/>
                  <a:lstStyle/>
                  <a:p>
                    <a:r>
                      <a:rPr lang="en-US"/>
                      <a:t>IC 4%</a:t>
                    </a:r>
                  </a:p>
                </c:rich>
              </c:tx>
              <c:dLblPos val="ctr"/>
              <c:showSerName val="1"/>
            </c:dLbl>
            <c:dLbl>
              <c:idx val="3"/>
              <c:tx>
                <c:rich>
                  <a:bodyPr/>
                  <a:lstStyle/>
                  <a:p>
                    <a:r>
                      <a:rPr lang="en-US"/>
                      <a:t>
0%</a:t>
                    </a:r>
                  </a:p>
                </c:rich>
              </c:tx>
              <c:dLblPos val="ctr"/>
              <c:showSerName val="1"/>
            </c:dLbl>
            <c:dLbl>
              <c:idx val="4"/>
              <c:layout/>
              <c:tx>
                <c:rich>
                  <a:bodyPr/>
                  <a:lstStyle/>
                  <a:p>
                    <a:r>
                      <a:rPr lang="en-US"/>
                      <a:t>Equity
44%</a:t>
                    </a:r>
                  </a:p>
                </c:rich>
              </c:tx>
              <c:dLblPos val="ctr"/>
              <c:showSerName val="1"/>
            </c:dLbl>
            <c:dLbl>
              <c:idx val="5"/>
              <c:layout/>
              <c:tx>
                <c:rich>
                  <a:bodyPr/>
                  <a:lstStyle/>
                  <a:p>
                    <a:r>
                      <a:rPr lang="en-US"/>
                      <a:t>Househ.
23%</a:t>
                    </a:r>
                  </a:p>
                </c:rich>
              </c:tx>
              <c:dLblPos val="ctr"/>
              <c:showSerName val="1"/>
            </c:dLbl>
            <c:dLbl>
              <c:idx val="6"/>
              <c:layout/>
              <c:tx>
                <c:rich>
                  <a:bodyPr/>
                  <a:lstStyle/>
                  <a:p>
                    <a:r>
                      <a:rPr lang="en-US"/>
                      <a:t>IC 4%</a:t>
                    </a:r>
                  </a:p>
                </c:rich>
              </c:tx>
              <c:dLblPos val="ctr"/>
              <c:showSerName val="1"/>
            </c:dLbl>
            <c:dLblPos val="ctr"/>
            <c:showSerName val="1"/>
          </c:dLbls>
          <c:cat>
            <c:multiLvlStrRef>
              <c:f>'Fig 44.a'!$AE$4:$AK$5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44.a'!$AE$23:$AK$23</c:f>
              <c:numCache>
                <c:formatCode>0%</c:formatCode>
                <c:ptCount val="7"/>
                <c:pt idx="0">
                  <c:v>0.19731207142857138</c:v>
                </c:pt>
                <c:pt idx="1">
                  <c:v>0.13636140028794644</c:v>
                </c:pt>
                <c:pt idx="2">
                  <c:v>4.2365212222222434E-2</c:v>
                </c:pt>
                <c:pt idx="4">
                  <c:v>0.44165342857142553</c:v>
                </c:pt>
                <c:pt idx="5">
                  <c:v>0.23452740367791691</c:v>
                </c:pt>
                <c:pt idx="6">
                  <c:v>4.9550463071428574E-2</c:v>
                </c:pt>
              </c:numCache>
            </c:numRef>
          </c:val>
        </c:ser>
        <c:ser>
          <c:idx val="3"/>
          <c:order val="3"/>
          <c:tx>
            <c:strRef>
              <c:f>'Fig 44.a'!$AC$24:$AD$24</c:f>
              <c:strCache>
                <c:ptCount val="1"/>
                <c:pt idx="0">
                  <c:v>(4)</c:v>
                </c:pt>
              </c:strCache>
            </c:strRef>
          </c:tx>
          <c:dLbls>
            <c:dLbl>
              <c:idx val="0"/>
              <c:tx>
                <c:rich>
                  <a:bodyPr/>
                  <a:lstStyle/>
                  <a:p>
                    <a:r>
                      <a:rPr lang="en-US"/>
                      <a:t>
0%</a:t>
                    </a:r>
                  </a:p>
                </c:rich>
              </c:tx>
              <c:dLblPos val="ctr"/>
              <c:showSerName val="1"/>
            </c:dLbl>
            <c:dLbl>
              <c:idx val="1"/>
              <c:tx>
                <c:rich>
                  <a:bodyPr/>
                  <a:lstStyle/>
                  <a:p>
                    <a:r>
                      <a:rPr lang="en-US"/>
                      <a:t>
0%</a:t>
                    </a:r>
                  </a:p>
                </c:rich>
              </c:tx>
              <c:dLblPos val="ctr"/>
              <c:showSerName val="1"/>
            </c:dLbl>
            <c:dLbl>
              <c:idx val="2"/>
              <c:layout/>
              <c:tx>
                <c:rich>
                  <a:bodyPr/>
                  <a:lstStyle/>
                  <a:p>
                    <a:r>
                      <a:rPr lang="en-US"/>
                      <a:t>Banks
39%</a:t>
                    </a:r>
                  </a:p>
                </c:rich>
              </c:tx>
              <c:dLblPos val="ctr"/>
              <c:showSerName val="1"/>
            </c:dLbl>
            <c:dLbl>
              <c:idx val="3"/>
              <c:tx>
                <c:rich>
                  <a:bodyPr/>
                  <a:lstStyle/>
                  <a:p>
                    <a:r>
                      <a:rPr lang="en-US"/>
                      <a:t>
0%</a:t>
                    </a:r>
                  </a:p>
                </c:rich>
              </c:tx>
              <c:dLblPos val="ctr"/>
              <c:showSerName val="1"/>
            </c:dLbl>
            <c:dLbl>
              <c:idx val="4"/>
              <c:tx>
                <c:rich>
                  <a:bodyPr/>
                  <a:lstStyle/>
                  <a:p>
                    <a:r>
                      <a:rPr lang="en-US"/>
                      <a:t>
0%</a:t>
                    </a:r>
                  </a:p>
                </c:rich>
              </c:tx>
              <c:dLblPos val="ctr"/>
              <c:showSerName val="1"/>
            </c:dLbl>
            <c:dLbl>
              <c:idx val="5"/>
              <c:tx>
                <c:rich>
                  <a:bodyPr/>
                  <a:lstStyle/>
                  <a:p>
                    <a:r>
                      <a:rPr lang="en-US"/>
                      <a:t>
0%</a:t>
                    </a:r>
                  </a:p>
                </c:rich>
              </c:tx>
              <c:dLblPos val="ctr"/>
              <c:showSerName val="1"/>
            </c:dLbl>
            <c:dLbl>
              <c:idx val="6"/>
              <c:layout/>
              <c:tx>
                <c:rich>
                  <a:bodyPr/>
                  <a:lstStyle/>
                  <a:p>
                    <a:r>
                      <a:rPr lang="en-US"/>
                      <a:t>Banks
51%</a:t>
                    </a:r>
                  </a:p>
                </c:rich>
              </c:tx>
              <c:dLblPos val="ctr"/>
              <c:showSerName val="1"/>
            </c:dLbl>
            <c:dLblPos val="ctr"/>
            <c:showSerName val="1"/>
          </c:dLbls>
          <c:cat>
            <c:multiLvlStrRef>
              <c:f>'Fig 44.a'!$AE$4:$AK$5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44.a'!$AE$24:$AK$24</c:f>
              <c:numCache>
                <c:formatCode>General</c:formatCode>
                <c:ptCount val="7"/>
                <c:pt idx="2" formatCode="0%">
                  <c:v>0.39201085000000307</c:v>
                </c:pt>
                <c:pt idx="6" formatCode="0%">
                  <c:v>0.51738712857142377</c:v>
                </c:pt>
              </c:numCache>
            </c:numRef>
          </c:val>
        </c:ser>
        <c:ser>
          <c:idx val="4"/>
          <c:order val="4"/>
          <c:tx>
            <c:strRef>
              <c:f>'Fig 44.a'!$AC$25:$AD$25</c:f>
              <c:strCache>
                <c:ptCount val="1"/>
                <c:pt idx="0">
                  <c:v>(5)</c:v>
                </c:pt>
              </c:strCache>
            </c:strRef>
          </c:tx>
          <c:dLbls>
            <c:dLbl>
              <c:idx val="0"/>
              <c:tx>
                <c:rich>
                  <a:bodyPr/>
                  <a:lstStyle/>
                  <a:p>
                    <a:r>
                      <a:rPr lang="en-US"/>
                      <a:t>
0%</a:t>
                    </a:r>
                  </a:p>
                </c:rich>
              </c:tx>
              <c:dLblPos val="ctr"/>
              <c:showSerName val="1"/>
            </c:dLbl>
            <c:dLbl>
              <c:idx val="1"/>
              <c:tx>
                <c:rich>
                  <a:bodyPr/>
                  <a:lstStyle/>
                  <a:p>
                    <a:r>
                      <a:rPr lang="en-US"/>
                      <a:t>
0%</a:t>
                    </a:r>
                  </a:p>
                </c:rich>
              </c:tx>
              <c:dLblPos val="ctr"/>
              <c:showSerName val="1"/>
            </c:dLbl>
            <c:dLbl>
              <c:idx val="2"/>
              <c:layout/>
              <c:tx>
                <c:rich>
                  <a:bodyPr/>
                  <a:lstStyle/>
                  <a:p>
                    <a:r>
                      <a:rPr lang="en-US"/>
                      <a:t>Frgn.
48%</a:t>
                    </a:r>
                  </a:p>
                </c:rich>
              </c:tx>
              <c:dLblPos val="ctr"/>
              <c:showSerName val="1"/>
            </c:dLbl>
            <c:dLbl>
              <c:idx val="3"/>
              <c:tx>
                <c:rich>
                  <a:bodyPr/>
                  <a:lstStyle/>
                  <a:p>
                    <a:r>
                      <a:rPr lang="en-US"/>
                      <a:t>
0%</a:t>
                    </a:r>
                  </a:p>
                </c:rich>
              </c:tx>
              <c:dLblPos val="ctr"/>
              <c:showSerName val="1"/>
            </c:dLbl>
            <c:dLbl>
              <c:idx val="4"/>
              <c:tx>
                <c:rich>
                  <a:bodyPr/>
                  <a:lstStyle/>
                  <a:p>
                    <a:r>
                      <a:rPr lang="en-US"/>
                      <a:t>
0%</a:t>
                    </a:r>
                  </a:p>
                </c:rich>
              </c:tx>
              <c:dLblPos val="ctr"/>
              <c:showSerName val="1"/>
            </c:dLbl>
            <c:dLbl>
              <c:idx val="5"/>
              <c:tx>
                <c:rich>
                  <a:bodyPr/>
                  <a:lstStyle/>
                  <a:p>
                    <a:r>
                      <a:rPr lang="en-US"/>
                      <a:t>
0%</a:t>
                    </a:r>
                  </a:p>
                </c:rich>
              </c:tx>
              <c:dLblPos val="ctr"/>
              <c:showSerName val="1"/>
            </c:dLbl>
            <c:dLbl>
              <c:idx val="6"/>
              <c:layout/>
              <c:tx>
                <c:rich>
                  <a:bodyPr/>
                  <a:lstStyle/>
                  <a:p>
                    <a:r>
                      <a:rPr lang="en-US"/>
                      <a:t>Frgn.
56%</a:t>
                    </a:r>
                  </a:p>
                </c:rich>
              </c:tx>
              <c:dLblPos val="ctr"/>
              <c:showSerName val="1"/>
            </c:dLbl>
            <c:dLblPos val="ctr"/>
            <c:showSerName val="1"/>
          </c:dLbls>
          <c:cat>
            <c:multiLvlStrRef>
              <c:f>'Fig 44.a'!$AE$4:$AK$5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44.a'!$AE$25:$AK$25</c:f>
              <c:numCache>
                <c:formatCode>General</c:formatCode>
                <c:ptCount val="7"/>
                <c:pt idx="2" formatCode="0%">
                  <c:v>0.48850128571428908</c:v>
                </c:pt>
                <c:pt idx="6" formatCode="0%">
                  <c:v>0.56883338571428088</c:v>
                </c:pt>
              </c:numCache>
            </c:numRef>
          </c:val>
        </c:ser>
        <c:dLbls>
          <c:showVal val="1"/>
        </c:dLbls>
        <c:gapWidth val="93"/>
        <c:overlap val="100"/>
        <c:axId val="57387648"/>
        <c:axId val="57438592"/>
      </c:barChart>
      <c:catAx>
        <c:axId val="57387648"/>
        <c:scaling>
          <c:orientation val="minMax"/>
        </c:scaling>
        <c:axPos val="b"/>
        <c:tickLblPos val="nextTo"/>
        <c:crossAx val="57438592"/>
        <c:crosses val="autoZero"/>
        <c:auto val="1"/>
        <c:lblAlgn val="ctr"/>
        <c:lblOffset val="100"/>
      </c:catAx>
      <c:valAx>
        <c:axId val="57438592"/>
        <c:scaling>
          <c:orientation val="minMax"/>
        </c:scaling>
        <c:axPos val="l"/>
        <c:majorGridlines/>
        <c:title>
          <c:tx>
            <c:rich>
              <a:bodyPr rot="-5400000" vert="horz"/>
              <a:lstStyle/>
              <a:p>
                <a:pPr>
                  <a:defRPr/>
                </a:pPr>
                <a:r>
                  <a:rPr lang="es-AR"/>
                  <a:t>% of GDP</a:t>
                </a:r>
              </a:p>
            </c:rich>
          </c:tx>
          <c:layout/>
        </c:title>
        <c:numFmt formatCode="0%" sourceLinked="1"/>
        <c:tickLblPos val="nextTo"/>
        <c:crossAx val="57387648"/>
        <c:crosses val="autoZero"/>
        <c:crossBetween val="between"/>
      </c:valAx>
    </c:plotArea>
    <c:plotVisOnly val="1"/>
  </c:chart>
  <c:spPr>
    <a:ln>
      <a:noFill/>
    </a:ln>
  </c:spPr>
  <c:txPr>
    <a:bodyPr/>
    <a:lstStyle/>
    <a:p>
      <a:pPr>
        <a:defRPr>
          <a:latin typeface="Calibri" pitchFamily="34" charset="0"/>
        </a:defRPr>
      </a:pPr>
      <a:endParaRPr lang="en-US"/>
    </a:p>
  </c:txPr>
  <c:externalData r:id="rId2"/>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597227819981"/>
          <c:y val="0.10331350642089678"/>
          <c:w val="0.85684502863999512"/>
          <c:h val="0.74843830183185756"/>
        </c:manualLayout>
      </c:layout>
      <c:barChart>
        <c:barDir val="col"/>
        <c:grouping val="clustered"/>
        <c:ser>
          <c:idx val="0"/>
          <c:order val="0"/>
          <c:tx>
            <c:strRef>
              <c:f>'S91'!$M$5</c:f>
              <c:strCache>
                <c:ptCount val="1"/>
                <c:pt idx="0">
                  <c:v>1991-1999</c:v>
                </c:pt>
              </c:strCache>
            </c:strRef>
          </c:tx>
          <c:dLbls>
            <c:showVal val="1"/>
          </c:dLbls>
          <c:cat>
            <c:strRef>
              <c:f>'S91'!$L$6:$L$13</c:f>
              <c:strCache>
                <c:ptCount val="8"/>
                <c:pt idx="0">
                  <c:v>Asia (5)</c:v>
                </c:pt>
                <c:pt idx="1">
                  <c:v>China</c:v>
                </c:pt>
                <c:pt idx="2">
                  <c:v>Eastern
 Europe (7)</c:v>
                </c:pt>
                <c:pt idx="3">
                  <c:v>G7 (7)</c:v>
                </c:pt>
                <c:pt idx="4">
                  <c:v>India</c:v>
                </c:pt>
                <c:pt idx="5">
                  <c:v>LAC7 (7)</c:v>
                </c:pt>
                <c:pt idx="6">
                  <c:v>Oth. Adv. Economies (7)</c:v>
                </c:pt>
                <c:pt idx="7">
                  <c:v>Brazil</c:v>
                </c:pt>
              </c:strCache>
            </c:strRef>
          </c:cat>
          <c:val>
            <c:numRef>
              <c:f>'S91'!$M$6:$M$13</c:f>
              <c:numCache>
                <c:formatCode>0.0%</c:formatCode>
                <c:ptCount val="8"/>
                <c:pt idx="0">
                  <c:v>1.8000000000000069E-3</c:v>
                </c:pt>
                <c:pt idx="1">
                  <c:v>1.8000000000000069E-3</c:v>
                </c:pt>
                <c:pt idx="2">
                  <c:v>5.0000000000000034E-4</c:v>
                </c:pt>
                <c:pt idx="3">
                  <c:v>1.4000000000000041E-3</c:v>
                </c:pt>
                <c:pt idx="4">
                  <c:v>1.9000000000000098E-3</c:v>
                </c:pt>
                <c:pt idx="5">
                  <c:v>2.0999999999999999E-3</c:v>
                </c:pt>
                <c:pt idx="6">
                  <c:v>4.5000000000000014E-3</c:v>
                </c:pt>
                <c:pt idx="7">
                  <c:v>3.0110577777777902E-3</c:v>
                </c:pt>
              </c:numCache>
            </c:numRef>
          </c:val>
        </c:ser>
        <c:ser>
          <c:idx val="1"/>
          <c:order val="1"/>
          <c:tx>
            <c:strRef>
              <c:f>'S91'!$N$5</c:f>
              <c:strCache>
                <c:ptCount val="1"/>
                <c:pt idx="0">
                  <c:v>2000-2008</c:v>
                </c:pt>
              </c:strCache>
            </c:strRef>
          </c:tx>
          <c:dLbls>
            <c:showVal val="1"/>
          </c:dLbls>
          <c:cat>
            <c:strRef>
              <c:f>'S91'!$L$6:$L$13</c:f>
              <c:strCache>
                <c:ptCount val="8"/>
                <c:pt idx="0">
                  <c:v>Asia (5)</c:v>
                </c:pt>
                <c:pt idx="1">
                  <c:v>China</c:v>
                </c:pt>
                <c:pt idx="2">
                  <c:v>Eastern
 Europe (7)</c:v>
                </c:pt>
                <c:pt idx="3">
                  <c:v>G7 (7)</c:v>
                </c:pt>
                <c:pt idx="4">
                  <c:v>India</c:v>
                </c:pt>
                <c:pt idx="5">
                  <c:v>LAC7 (7)</c:v>
                </c:pt>
                <c:pt idx="6">
                  <c:v>Oth. Adv. Economies (7)</c:v>
                </c:pt>
                <c:pt idx="7">
                  <c:v>Brazil</c:v>
                </c:pt>
              </c:strCache>
            </c:strRef>
          </c:cat>
          <c:val>
            <c:numRef>
              <c:f>'S91'!$N$6:$N$13</c:f>
              <c:numCache>
                <c:formatCode>0.0%</c:formatCode>
                <c:ptCount val="8"/>
                <c:pt idx="0">
                  <c:v>9.0000000000000247E-4</c:v>
                </c:pt>
                <c:pt idx="1">
                  <c:v>6.9000000000000233E-3</c:v>
                </c:pt>
                <c:pt idx="2">
                  <c:v>1.2999999999999978E-3</c:v>
                </c:pt>
                <c:pt idx="3">
                  <c:v>1.6000000000000077E-3</c:v>
                </c:pt>
                <c:pt idx="4">
                  <c:v>2.0999999999999999E-3</c:v>
                </c:pt>
                <c:pt idx="5">
                  <c:v>1.2999999999999978E-3</c:v>
                </c:pt>
                <c:pt idx="6">
                  <c:v>3.0000000000000092E-3</c:v>
                </c:pt>
                <c:pt idx="7">
                  <c:v>6.5330877777777813E-3</c:v>
                </c:pt>
              </c:numCache>
            </c:numRef>
          </c:val>
        </c:ser>
        <c:gapWidth val="88"/>
        <c:overlap val="-34"/>
        <c:axId val="85324544"/>
        <c:axId val="85326080"/>
      </c:barChart>
      <c:catAx>
        <c:axId val="85324544"/>
        <c:scaling>
          <c:orientation val="minMax"/>
        </c:scaling>
        <c:axPos val="b"/>
        <c:numFmt formatCode="General" sourceLinked="1"/>
        <c:tickLblPos val="nextTo"/>
        <c:crossAx val="85326080"/>
        <c:crosses val="autoZero"/>
        <c:auto val="1"/>
        <c:lblAlgn val="ctr"/>
        <c:lblOffset val="100"/>
      </c:catAx>
      <c:valAx>
        <c:axId val="85326080"/>
        <c:scaling>
          <c:orientation val="minMax"/>
        </c:scaling>
        <c:axPos val="l"/>
        <c:majorGridlines/>
        <c:title>
          <c:tx>
            <c:rich>
              <a:bodyPr rot="-5400000" vert="horz"/>
              <a:lstStyle/>
              <a:p>
                <a:pPr>
                  <a:defRPr/>
                </a:pPr>
                <a:r>
                  <a:rPr lang="en-US"/>
                  <a:t>% of GDP</a:t>
                </a:r>
              </a:p>
            </c:rich>
          </c:tx>
          <c:layout>
            <c:manualLayout>
              <c:xMode val="edge"/>
              <c:yMode val="edge"/>
              <c:x val="7.9365079365079413E-3"/>
              <c:y val="0.36469685039370081"/>
            </c:manualLayout>
          </c:layout>
        </c:title>
        <c:numFmt formatCode="0.0%" sourceLinked="1"/>
        <c:tickLblPos val="nextTo"/>
        <c:crossAx val="85324544"/>
        <c:crosses val="autoZero"/>
        <c:crossBetween val="between"/>
      </c:valAx>
    </c:plotArea>
    <c:legend>
      <c:legendPos val="t"/>
      <c:layout>
        <c:manualLayout>
          <c:xMode val="edge"/>
          <c:yMode val="edge"/>
          <c:x val="0.37225629577952324"/>
          <c:y val="8.3333333333333367E-3"/>
          <c:w val="0.25548725117032944"/>
          <c:h val="4.7122703412073502E-2"/>
        </c:manualLayout>
      </c:layout>
    </c:legend>
    <c:plotVisOnly val="1"/>
  </c:chart>
  <c:spPr>
    <a:ln>
      <a:noFill/>
    </a:ln>
  </c:spPr>
  <c:txPr>
    <a:bodyPr/>
    <a:lstStyle/>
    <a:p>
      <a:pPr>
        <a:defRPr>
          <a:latin typeface="Calibri" pitchFamily="34" charset="0"/>
        </a:defRPr>
      </a:pPr>
      <a:endParaRPr lang="en-US"/>
    </a:p>
  </c:txPr>
  <c:externalData r:id="rId2"/>
</c:chartSpace>
</file>

<file path=ppt/charts/chart61.xml><?xml version="1.0" encoding="utf-8"?>
<c:chartSpace xmlns:c="http://schemas.openxmlformats.org/drawingml/2006/chart" xmlns:a="http://schemas.openxmlformats.org/drawingml/2006/main" xmlns:r="http://schemas.openxmlformats.org/officeDocument/2006/relationships">
  <c:date1904 val="1"/>
  <c:lang val="en-US"/>
  <c:style val="18"/>
  <c:chart>
    <c:plotArea>
      <c:layout/>
      <c:barChart>
        <c:barDir val="col"/>
        <c:grouping val="stacked"/>
        <c:ser>
          <c:idx val="0"/>
          <c:order val="0"/>
          <c:tx>
            <c:strRef>
              <c:f>'New 92'!$I$4</c:f>
              <c:strCache>
                <c:ptCount val="1"/>
                <c:pt idx="0">
                  <c:v>Amount Raised in Local Markets</c:v>
                </c:pt>
              </c:strCache>
            </c:strRef>
          </c:tx>
          <c:dLbls>
            <c:showVal val="1"/>
          </c:dLbls>
          <c:cat>
            <c:multiLvlStrRef>
              <c:f>'New 92'!$G$5:$H$20</c:f>
              <c:multiLvlStrCache>
                <c:ptCount val="16"/>
                <c:lvl>
                  <c:pt idx="0">
                    <c:v>2000-2006</c:v>
                  </c:pt>
                  <c:pt idx="1">
                    <c:v>2007-2010</c:v>
                  </c:pt>
                  <c:pt idx="2">
                    <c:v>2000-2006</c:v>
                  </c:pt>
                  <c:pt idx="3">
                    <c:v>2007-2010</c:v>
                  </c:pt>
                  <c:pt idx="4">
                    <c:v>2000-2006</c:v>
                  </c:pt>
                  <c:pt idx="5">
                    <c:v>2007-2010</c:v>
                  </c:pt>
                  <c:pt idx="6">
                    <c:v>2000-2006</c:v>
                  </c:pt>
                  <c:pt idx="7">
                    <c:v>2007-2010</c:v>
                  </c:pt>
                  <c:pt idx="8">
                    <c:v>2000-2006</c:v>
                  </c:pt>
                  <c:pt idx="9">
                    <c:v>2007-2010</c:v>
                  </c:pt>
                  <c:pt idx="10">
                    <c:v>2000-2006</c:v>
                  </c:pt>
                  <c:pt idx="11">
                    <c:v>2007-2010</c:v>
                  </c:pt>
                  <c:pt idx="12">
                    <c:v>2000-2006</c:v>
                  </c:pt>
                  <c:pt idx="13">
                    <c:v>2007-2010</c:v>
                  </c:pt>
                  <c:pt idx="14">
                    <c:v>2000-2006</c:v>
                  </c:pt>
                  <c:pt idx="15">
                    <c:v>2007-2010</c:v>
                  </c:pt>
                </c:lvl>
                <c:lvl>
                  <c:pt idx="0">
                    <c:v>Asia</c:v>
                  </c:pt>
                  <c:pt idx="2">
                    <c:v>China</c:v>
                  </c:pt>
                  <c:pt idx="4">
                    <c:v>Eastern Europe</c:v>
                  </c:pt>
                  <c:pt idx="6">
                    <c:v>G7</c:v>
                  </c:pt>
                  <c:pt idx="8">
                    <c:v>India</c:v>
                  </c:pt>
                  <c:pt idx="10">
                    <c:v>LAC7</c:v>
                  </c:pt>
                  <c:pt idx="12">
                    <c:v>Other Advanced Economies</c:v>
                  </c:pt>
                  <c:pt idx="14">
                    <c:v>Brazil</c:v>
                  </c:pt>
                </c:lvl>
              </c:multiLvlStrCache>
            </c:multiLvlStrRef>
          </c:cat>
          <c:val>
            <c:numRef>
              <c:f>'New 92'!$I$5:$I$20</c:f>
              <c:numCache>
                <c:formatCode>0.0%</c:formatCode>
                <c:ptCount val="16"/>
                <c:pt idx="0">
                  <c:v>1.7063500000000027E-3</c:v>
                </c:pt>
                <c:pt idx="1">
                  <c:v>1.5203600000000001E-3</c:v>
                </c:pt>
                <c:pt idx="2">
                  <c:v>9.9454000000000317E-4</c:v>
                </c:pt>
                <c:pt idx="3">
                  <c:v>3.9784299999999998E-3</c:v>
                </c:pt>
                <c:pt idx="4">
                  <c:v>3.2004000000000071E-4</c:v>
                </c:pt>
                <c:pt idx="5">
                  <c:v>2.5733000000000071E-4</c:v>
                </c:pt>
                <c:pt idx="6">
                  <c:v>1.9610500000000041E-3</c:v>
                </c:pt>
                <c:pt idx="7">
                  <c:v>2.0574E-3</c:v>
                </c:pt>
                <c:pt idx="8">
                  <c:v>6.1981000000000004E-4</c:v>
                </c:pt>
                <c:pt idx="9">
                  <c:v>1.6602000000000027E-3</c:v>
                </c:pt>
                <c:pt idx="10">
                  <c:v>4.0970000000000004E-4</c:v>
                </c:pt>
                <c:pt idx="11">
                  <c:v>3.8705000000000071E-4</c:v>
                </c:pt>
                <c:pt idx="12">
                  <c:v>4.373290000000014E-3</c:v>
                </c:pt>
                <c:pt idx="13">
                  <c:v>2.8455600000000039E-3</c:v>
                </c:pt>
                <c:pt idx="14">
                  <c:v>1.4327457142857176E-3</c:v>
                </c:pt>
                <c:pt idx="15">
                  <c:v>1.435113333333334E-3</c:v>
                </c:pt>
              </c:numCache>
            </c:numRef>
          </c:val>
        </c:ser>
        <c:ser>
          <c:idx val="1"/>
          <c:order val="1"/>
          <c:tx>
            <c:strRef>
              <c:f>'New 92'!$J$4</c:f>
              <c:strCache>
                <c:ptCount val="1"/>
                <c:pt idx="0">
                  <c:v>Amount Raised in Foreign Markets</c:v>
                </c:pt>
              </c:strCache>
            </c:strRef>
          </c:tx>
          <c:dLbls>
            <c:showVal val="1"/>
          </c:dLbls>
          <c:cat>
            <c:multiLvlStrRef>
              <c:f>'New 92'!$G$5:$H$20</c:f>
              <c:multiLvlStrCache>
                <c:ptCount val="16"/>
                <c:lvl>
                  <c:pt idx="0">
                    <c:v>2000-2006</c:v>
                  </c:pt>
                  <c:pt idx="1">
                    <c:v>2007-2010</c:v>
                  </c:pt>
                  <c:pt idx="2">
                    <c:v>2000-2006</c:v>
                  </c:pt>
                  <c:pt idx="3">
                    <c:v>2007-2010</c:v>
                  </c:pt>
                  <c:pt idx="4">
                    <c:v>2000-2006</c:v>
                  </c:pt>
                  <c:pt idx="5">
                    <c:v>2007-2010</c:v>
                  </c:pt>
                  <c:pt idx="6">
                    <c:v>2000-2006</c:v>
                  </c:pt>
                  <c:pt idx="7">
                    <c:v>2007-2010</c:v>
                  </c:pt>
                  <c:pt idx="8">
                    <c:v>2000-2006</c:v>
                  </c:pt>
                  <c:pt idx="9">
                    <c:v>2007-2010</c:v>
                  </c:pt>
                  <c:pt idx="10">
                    <c:v>2000-2006</c:v>
                  </c:pt>
                  <c:pt idx="11">
                    <c:v>2007-2010</c:v>
                  </c:pt>
                  <c:pt idx="12">
                    <c:v>2000-2006</c:v>
                  </c:pt>
                  <c:pt idx="13">
                    <c:v>2007-2010</c:v>
                  </c:pt>
                  <c:pt idx="14">
                    <c:v>2000-2006</c:v>
                  </c:pt>
                  <c:pt idx="15">
                    <c:v>2007-2010</c:v>
                  </c:pt>
                </c:lvl>
                <c:lvl>
                  <c:pt idx="0">
                    <c:v>Asia</c:v>
                  </c:pt>
                  <c:pt idx="2">
                    <c:v>China</c:v>
                  </c:pt>
                  <c:pt idx="4">
                    <c:v>Eastern Europe</c:v>
                  </c:pt>
                  <c:pt idx="6">
                    <c:v>G7</c:v>
                  </c:pt>
                  <c:pt idx="8">
                    <c:v>India</c:v>
                  </c:pt>
                  <c:pt idx="10">
                    <c:v>LAC7</c:v>
                  </c:pt>
                  <c:pt idx="12">
                    <c:v>Other Advanced Economies</c:v>
                  </c:pt>
                  <c:pt idx="14">
                    <c:v>Brazil</c:v>
                  </c:pt>
                </c:lvl>
              </c:multiLvlStrCache>
            </c:multiLvlStrRef>
          </c:cat>
          <c:val>
            <c:numRef>
              <c:f>'New 92'!$J$5:$J$20</c:f>
              <c:numCache>
                <c:formatCode>0.0%</c:formatCode>
                <c:ptCount val="16"/>
                <c:pt idx="0">
                  <c:v>9.5469000000000044E-4</c:v>
                </c:pt>
                <c:pt idx="1">
                  <c:v>5.5436000000000146E-4</c:v>
                </c:pt>
                <c:pt idx="2">
                  <c:v>6.4053200000000129E-3</c:v>
                </c:pt>
                <c:pt idx="3">
                  <c:v>7.3351100000000023E-3</c:v>
                </c:pt>
                <c:pt idx="4">
                  <c:v>1.3721800000000037E-3</c:v>
                </c:pt>
                <c:pt idx="5">
                  <c:v>7.5179000000000012E-4</c:v>
                </c:pt>
                <c:pt idx="6">
                  <c:v>1.2935100000000001E-3</c:v>
                </c:pt>
                <c:pt idx="7">
                  <c:v>1.1864100000000032E-3</c:v>
                </c:pt>
                <c:pt idx="8">
                  <c:v>1.7390400000000025E-3</c:v>
                </c:pt>
                <c:pt idx="9">
                  <c:v>2.2359699999999999E-3</c:v>
                </c:pt>
                <c:pt idx="10">
                  <c:v>1.072480000000002E-3</c:v>
                </c:pt>
                <c:pt idx="11">
                  <c:v>1.311829999999998E-3</c:v>
                </c:pt>
                <c:pt idx="12">
                  <c:v>2.6780200000000045E-3</c:v>
                </c:pt>
                <c:pt idx="13">
                  <c:v>3.4653800000000062E-3</c:v>
                </c:pt>
                <c:pt idx="14">
                  <c:v>1.3426657142857179E-3</c:v>
                </c:pt>
                <c:pt idx="15">
                  <c:v>3.5400600000000055E-3</c:v>
                </c:pt>
              </c:numCache>
            </c:numRef>
          </c:val>
        </c:ser>
        <c:overlap val="100"/>
        <c:axId val="85370752"/>
        <c:axId val="85372288"/>
      </c:barChart>
      <c:catAx>
        <c:axId val="85370752"/>
        <c:scaling>
          <c:orientation val="minMax"/>
        </c:scaling>
        <c:axPos val="b"/>
        <c:tickLblPos val="nextTo"/>
        <c:crossAx val="85372288"/>
        <c:crosses val="autoZero"/>
        <c:auto val="1"/>
        <c:lblAlgn val="ctr"/>
        <c:lblOffset val="100"/>
      </c:catAx>
      <c:valAx>
        <c:axId val="85372288"/>
        <c:scaling>
          <c:orientation val="minMax"/>
        </c:scaling>
        <c:axPos val="l"/>
        <c:majorGridlines/>
        <c:numFmt formatCode="0.0%" sourceLinked="1"/>
        <c:tickLblPos val="nextTo"/>
        <c:crossAx val="85370752"/>
        <c:crosses val="autoZero"/>
        <c:crossBetween val="between"/>
      </c:valAx>
    </c:plotArea>
    <c:legend>
      <c:legendPos val="b"/>
      <c:layout/>
    </c:legend>
    <c:plotVisOnly val="1"/>
  </c:chart>
  <c:spPr>
    <a:ln>
      <a:noFill/>
    </a:ln>
  </c:spPr>
  <c:txPr>
    <a:bodyPr/>
    <a:lstStyle/>
    <a:p>
      <a:pPr>
        <a:defRPr sz="1050">
          <a:latin typeface="Calibri" pitchFamily="34" charset="0"/>
        </a:defRPr>
      </a:pPr>
      <a:endParaRPr lang="en-US"/>
    </a:p>
  </c:txPr>
  <c:externalData r:id="rId1"/>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597227819996"/>
          <c:y val="0.10331350642089678"/>
          <c:w val="0.8568450286399959"/>
          <c:h val="0.74843830183185756"/>
        </c:manualLayout>
      </c:layout>
      <c:barChart>
        <c:barDir val="col"/>
        <c:grouping val="clustered"/>
        <c:ser>
          <c:idx val="0"/>
          <c:order val="0"/>
          <c:tx>
            <c:strRef>
              <c:f>'S101'!$N$8</c:f>
              <c:strCache>
                <c:ptCount val="1"/>
                <c:pt idx="0">
                  <c:v>1991-1999</c:v>
                </c:pt>
              </c:strCache>
            </c:strRef>
          </c:tx>
          <c:dLbls>
            <c:showVal val="1"/>
          </c:dLbls>
          <c:cat>
            <c:strRef>
              <c:f>'S101'!$M$9:$M$16</c:f>
              <c:strCache>
                <c:ptCount val="8"/>
                <c:pt idx="0">
                  <c:v>Asia (5)</c:v>
                </c:pt>
                <c:pt idx="1">
                  <c:v>China</c:v>
                </c:pt>
                <c:pt idx="2">
                  <c:v>Eastern
 Europe (7)</c:v>
                </c:pt>
                <c:pt idx="3">
                  <c:v>G7 (7)</c:v>
                </c:pt>
                <c:pt idx="4">
                  <c:v>India</c:v>
                </c:pt>
                <c:pt idx="5">
                  <c:v>LAC7 (7)</c:v>
                </c:pt>
                <c:pt idx="6">
                  <c:v>Oth. Adv. Economies (7)</c:v>
                </c:pt>
                <c:pt idx="7">
                  <c:v>Brazil</c:v>
                </c:pt>
              </c:strCache>
            </c:strRef>
          </c:cat>
          <c:val>
            <c:numRef>
              <c:f>'S101'!$N$9:$N$16</c:f>
              <c:numCache>
                <c:formatCode>_(* #,##0.00_);_(* \(#,##0.00\);_(* "-"??_);_(@_)</c:formatCode>
                <c:ptCount val="8"/>
                <c:pt idx="0">
                  <c:v>2.2444440000000001</c:v>
                </c:pt>
                <c:pt idx="1">
                  <c:v>10.11111</c:v>
                </c:pt>
                <c:pt idx="2">
                  <c:v>0.88083900000000004</c:v>
                </c:pt>
                <c:pt idx="3">
                  <c:v>10.15873</c:v>
                </c:pt>
                <c:pt idx="4">
                  <c:v>8.625</c:v>
                </c:pt>
                <c:pt idx="5">
                  <c:v>3.0496029999999967</c:v>
                </c:pt>
                <c:pt idx="6">
                  <c:v>4.7936509999999997</c:v>
                </c:pt>
                <c:pt idx="7">
                  <c:v>3.2222222222222232</c:v>
                </c:pt>
              </c:numCache>
            </c:numRef>
          </c:val>
        </c:ser>
        <c:ser>
          <c:idx val="1"/>
          <c:order val="1"/>
          <c:tx>
            <c:strRef>
              <c:f>'S101'!$O$8</c:f>
              <c:strCache>
                <c:ptCount val="1"/>
                <c:pt idx="0">
                  <c:v>2000-2008</c:v>
                </c:pt>
              </c:strCache>
            </c:strRef>
          </c:tx>
          <c:dLbls>
            <c:showVal val="1"/>
          </c:dLbls>
          <c:cat>
            <c:strRef>
              <c:f>'S101'!$M$9:$M$16</c:f>
              <c:strCache>
                <c:ptCount val="8"/>
                <c:pt idx="0">
                  <c:v>Asia (5)</c:v>
                </c:pt>
                <c:pt idx="1">
                  <c:v>China</c:v>
                </c:pt>
                <c:pt idx="2">
                  <c:v>Eastern
 Europe (7)</c:v>
                </c:pt>
                <c:pt idx="3">
                  <c:v>G7 (7)</c:v>
                </c:pt>
                <c:pt idx="4">
                  <c:v>India</c:v>
                </c:pt>
                <c:pt idx="5">
                  <c:v>LAC7 (7)</c:v>
                </c:pt>
                <c:pt idx="6">
                  <c:v>Oth. Adv. Economies (7)</c:v>
                </c:pt>
                <c:pt idx="7">
                  <c:v>Brazil</c:v>
                </c:pt>
              </c:strCache>
            </c:strRef>
          </c:cat>
          <c:val>
            <c:numRef>
              <c:f>'S101'!$O$9:$O$16</c:f>
              <c:numCache>
                <c:formatCode>_(* #,##0.00_);_(* \(#,##0.00\);_(* "-"??_);_(@_)</c:formatCode>
                <c:ptCount val="8"/>
                <c:pt idx="0">
                  <c:v>2.0499999999999998</c:v>
                </c:pt>
                <c:pt idx="1">
                  <c:v>65.75</c:v>
                </c:pt>
                <c:pt idx="2">
                  <c:v>1.267857</c:v>
                </c:pt>
                <c:pt idx="3">
                  <c:v>16.839289999999988</c:v>
                </c:pt>
                <c:pt idx="4">
                  <c:v>10.625</c:v>
                </c:pt>
                <c:pt idx="5">
                  <c:v>1.4107139999999998</c:v>
                </c:pt>
                <c:pt idx="6">
                  <c:v>14.33929</c:v>
                </c:pt>
                <c:pt idx="7">
                  <c:v>3.5</c:v>
                </c:pt>
              </c:numCache>
            </c:numRef>
          </c:val>
        </c:ser>
        <c:gapWidth val="88"/>
        <c:overlap val="-34"/>
        <c:axId val="85582592"/>
        <c:axId val="85584128"/>
      </c:barChart>
      <c:catAx>
        <c:axId val="85582592"/>
        <c:scaling>
          <c:orientation val="minMax"/>
        </c:scaling>
        <c:axPos val="b"/>
        <c:numFmt formatCode="General" sourceLinked="1"/>
        <c:tickLblPos val="nextTo"/>
        <c:crossAx val="85584128"/>
        <c:crosses val="autoZero"/>
        <c:auto val="1"/>
        <c:lblAlgn val="ctr"/>
        <c:lblOffset val="100"/>
      </c:catAx>
      <c:valAx>
        <c:axId val="85584128"/>
        <c:scaling>
          <c:orientation val="minMax"/>
        </c:scaling>
        <c:axPos val="l"/>
        <c:majorGridlines/>
        <c:title>
          <c:tx>
            <c:rich>
              <a:bodyPr rot="-5400000" vert="horz"/>
              <a:lstStyle/>
              <a:p>
                <a:pPr>
                  <a:defRPr/>
                </a:pPr>
                <a:r>
                  <a:rPr lang="en-US"/>
                  <a:t>Number of Firms</a:t>
                </a:r>
              </a:p>
            </c:rich>
          </c:tx>
          <c:layout>
            <c:manualLayout>
              <c:xMode val="edge"/>
              <c:yMode val="edge"/>
              <c:x val="7.9365079365079413E-3"/>
              <c:y val="0.36469685039370081"/>
            </c:manualLayout>
          </c:layout>
        </c:title>
        <c:numFmt formatCode="0" sourceLinked="0"/>
        <c:tickLblPos val="nextTo"/>
        <c:crossAx val="85582592"/>
        <c:crosses val="autoZero"/>
        <c:crossBetween val="between"/>
      </c:valAx>
    </c:plotArea>
    <c:legend>
      <c:legendPos val="t"/>
      <c:layout>
        <c:manualLayout>
          <c:xMode val="edge"/>
          <c:yMode val="edge"/>
          <c:x val="0.37225629577952346"/>
          <c:y val="8.3333333333333367E-3"/>
          <c:w val="0.25548725117032944"/>
          <c:h val="4.7122703412073502E-2"/>
        </c:manualLayout>
      </c:layout>
    </c:legend>
    <c:plotVisOnly val="1"/>
  </c:chart>
  <c:spPr>
    <a:ln>
      <a:noFill/>
    </a:ln>
  </c:spPr>
  <c:txPr>
    <a:bodyPr/>
    <a:lstStyle/>
    <a:p>
      <a:pPr>
        <a:defRPr>
          <a:latin typeface="Calibri" pitchFamily="34" charset="0"/>
        </a:defRPr>
      </a:pPr>
      <a:endParaRPr lang="en-US"/>
    </a:p>
  </c:txPr>
  <c:externalData r:id="rId2"/>
</c:chartSpace>
</file>

<file path=ppt/charts/chart63.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597227820005"/>
          <c:y val="0.10331350642089678"/>
          <c:w val="0.85684502863999634"/>
          <c:h val="0.74843830183185756"/>
        </c:manualLayout>
      </c:layout>
      <c:barChart>
        <c:barDir val="col"/>
        <c:grouping val="clustered"/>
        <c:ser>
          <c:idx val="0"/>
          <c:order val="0"/>
          <c:tx>
            <c:strRef>
              <c:f>'S102'!$M$8</c:f>
              <c:strCache>
                <c:ptCount val="1"/>
                <c:pt idx="0">
                  <c:v>1991-1999</c:v>
                </c:pt>
              </c:strCache>
            </c:strRef>
          </c:tx>
          <c:dLbls>
            <c:numFmt formatCode="0.0%" sourceLinked="0"/>
            <c:showVal val="1"/>
          </c:dLbls>
          <c:cat>
            <c:strRef>
              <c:f>'S102'!$L$9:$L$16</c:f>
              <c:strCache>
                <c:ptCount val="8"/>
                <c:pt idx="0">
                  <c:v>Asia (5)</c:v>
                </c:pt>
                <c:pt idx="1">
                  <c:v>China</c:v>
                </c:pt>
                <c:pt idx="2">
                  <c:v>Eastern
 Europe (7)</c:v>
                </c:pt>
                <c:pt idx="3">
                  <c:v>G7 (7)</c:v>
                </c:pt>
                <c:pt idx="4">
                  <c:v>India</c:v>
                </c:pt>
                <c:pt idx="5">
                  <c:v>LAC7 (7)</c:v>
                </c:pt>
                <c:pt idx="6">
                  <c:v>Oth. Adv. Economies (7)</c:v>
                </c:pt>
                <c:pt idx="7">
                  <c:v>Brazil</c:v>
                </c:pt>
              </c:strCache>
            </c:strRef>
          </c:cat>
          <c:val>
            <c:numRef>
              <c:f>'S102'!$M$9:$M$16</c:f>
              <c:numCache>
                <c:formatCode>_(* #,##0.00_);_(* \(#,##0.00\);_(* "-"??_);_(@_)</c:formatCode>
                <c:ptCount val="8"/>
                <c:pt idx="0">
                  <c:v>4.6665379999999965E-2</c:v>
                </c:pt>
                <c:pt idx="1">
                  <c:v>8.3136300000000562E-3</c:v>
                </c:pt>
                <c:pt idx="2">
                  <c:v>5.0127779999999997E-2</c:v>
                </c:pt>
                <c:pt idx="3">
                  <c:v>0.20897473999999999</c:v>
                </c:pt>
                <c:pt idx="4">
                  <c:v>9.3185100000000246E-3</c:v>
                </c:pt>
                <c:pt idx="5">
                  <c:v>8.8927320000000601E-2</c:v>
                </c:pt>
                <c:pt idx="6">
                  <c:v>0.71836785999999997</c:v>
                </c:pt>
                <c:pt idx="7" formatCode="0%">
                  <c:v>1.9852602222222227E-2</c:v>
                </c:pt>
              </c:numCache>
            </c:numRef>
          </c:val>
        </c:ser>
        <c:ser>
          <c:idx val="1"/>
          <c:order val="1"/>
          <c:tx>
            <c:strRef>
              <c:f>'S102'!$N$8</c:f>
              <c:strCache>
                <c:ptCount val="1"/>
                <c:pt idx="0">
                  <c:v>2000-2008</c:v>
                </c:pt>
              </c:strCache>
            </c:strRef>
          </c:tx>
          <c:dLbls>
            <c:numFmt formatCode="0.0%" sourceLinked="0"/>
            <c:showVal val="1"/>
          </c:dLbls>
          <c:cat>
            <c:strRef>
              <c:f>'S102'!$L$9:$L$16</c:f>
              <c:strCache>
                <c:ptCount val="8"/>
                <c:pt idx="0">
                  <c:v>Asia (5)</c:v>
                </c:pt>
                <c:pt idx="1">
                  <c:v>China</c:v>
                </c:pt>
                <c:pt idx="2">
                  <c:v>Eastern
 Europe (7)</c:v>
                </c:pt>
                <c:pt idx="3">
                  <c:v>G7 (7)</c:v>
                </c:pt>
                <c:pt idx="4">
                  <c:v>India</c:v>
                </c:pt>
                <c:pt idx="5">
                  <c:v>LAC7 (7)</c:v>
                </c:pt>
                <c:pt idx="6">
                  <c:v>Oth. Adv. Economies (7)</c:v>
                </c:pt>
                <c:pt idx="7">
                  <c:v>Brazil</c:v>
                </c:pt>
              </c:strCache>
            </c:strRef>
          </c:cat>
          <c:val>
            <c:numRef>
              <c:f>'S102'!$N$9:$N$16</c:f>
              <c:numCache>
                <c:formatCode>_(* #,##0.00_);_(* \(#,##0.00\);_(* "-"??_);_(@_)</c:formatCode>
                <c:ptCount val="8"/>
                <c:pt idx="0">
                  <c:v>4.2094760000000113E-2</c:v>
                </c:pt>
                <c:pt idx="1">
                  <c:v>5.0406470000000217E-2</c:v>
                </c:pt>
                <c:pt idx="2">
                  <c:v>4.0305800000000003E-2</c:v>
                </c:pt>
                <c:pt idx="3">
                  <c:v>0.33942963000000176</c:v>
                </c:pt>
                <c:pt idx="4">
                  <c:v>9.7444900000000067E-3</c:v>
                </c:pt>
                <c:pt idx="5">
                  <c:v>2.5462079999999998E-2</c:v>
                </c:pt>
                <c:pt idx="6">
                  <c:v>1.2274748999999945</c:v>
                </c:pt>
                <c:pt idx="7" formatCode="0%">
                  <c:v>1.9045113750000005E-2</c:v>
                </c:pt>
              </c:numCache>
            </c:numRef>
          </c:val>
        </c:ser>
        <c:gapWidth val="88"/>
        <c:overlap val="-34"/>
        <c:axId val="85640704"/>
        <c:axId val="85642240"/>
      </c:barChart>
      <c:catAx>
        <c:axId val="85640704"/>
        <c:scaling>
          <c:orientation val="minMax"/>
        </c:scaling>
        <c:axPos val="b"/>
        <c:numFmt formatCode="General" sourceLinked="1"/>
        <c:tickLblPos val="nextTo"/>
        <c:crossAx val="85642240"/>
        <c:crosses val="autoZero"/>
        <c:auto val="1"/>
        <c:lblAlgn val="ctr"/>
        <c:lblOffset val="100"/>
      </c:catAx>
      <c:valAx>
        <c:axId val="85642240"/>
        <c:scaling>
          <c:orientation val="minMax"/>
        </c:scaling>
        <c:axPos val="l"/>
        <c:majorGridlines/>
        <c:title>
          <c:tx>
            <c:rich>
              <a:bodyPr rot="-5400000" vert="horz"/>
              <a:lstStyle/>
              <a:p>
                <a:pPr>
                  <a:defRPr/>
                </a:pPr>
                <a:r>
                  <a:rPr lang="en-US"/>
                  <a:t> Number of Firms per Million Inhabitants</a:t>
                </a:r>
              </a:p>
            </c:rich>
          </c:tx>
          <c:layout>
            <c:manualLayout>
              <c:xMode val="edge"/>
              <c:yMode val="edge"/>
              <c:x val="1.7778682258733493E-2"/>
              <c:y val="0.23414129483814541"/>
            </c:manualLayout>
          </c:layout>
        </c:title>
        <c:numFmt formatCode="0" sourceLinked="0"/>
        <c:tickLblPos val="nextTo"/>
        <c:crossAx val="85640704"/>
        <c:crosses val="autoZero"/>
        <c:crossBetween val="between"/>
      </c:valAx>
    </c:plotArea>
    <c:legend>
      <c:legendPos val="t"/>
      <c:layout>
        <c:manualLayout>
          <c:xMode val="edge"/>
          <c:yMode val="edge"/>
          <c:x val="0.37225629577952357"/>
          <c:y val="8.3333333333333367E-3"/>
          <c:w val="0.25548725117032944"/>
          <c:h val="4.7122703412073502E-2"/>
        </c:manualLayout>
      </c:layout>
    </c:legend>
    <c:plotVisOnly val="1"/>
  </c:chart>
  <c:spPr>
    <a:ln>
      <a:noFill/>
    </a:ln>
  </c:spPr>
  <c:txPr>
    <a:bodyPr/>
    <a:lstStyle/>
    <a:p>
      <a:pPr>
        <a:defRPr>
          <a:latin typeface="Calibri" pitchFamily="34" charset="0"/>
        </a:defRPr>
      </a:pPr>
      <a:endParaRPr lang="en-US"/>
    </a:p>
  </c:txPr>
  <c:externalData r:id="rId2"/>
</c:chartSpace>
</file>

<file path=ppt/charts/chart64.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73597227820014"/>
          <c:y val="0.10331350642089678"/>
          <c:w val="0.8568450286399969"/>
          <c:h val="0.74843830183185756"/>
        </c:manualLayout>
      </c:layout>
      <c:barChart>
        <c:barDir val="col"/>
        <c:grouping val="clustered"/>
        <c:ser>
          <c:idx val="0"/>
          <c:order val="0"/>
          <c:tx>
            <c:strRef>
              <c:f>'S103'!$M$8</c:f>
              <c:strCache>
                <c:ptCount val="1"/>
                <c:pt idx="0">
                  <c:v>1991-1999</c:v>
                </c:pt>
              </c:strCache>
            </c:strRef>
          </c:tx>
          <c:dLbls>
            <c:showVal val="1"/>
          </c:dLbls>
          <c:cat>
            <c:strRef>
              <c:f>'S103'!$L$9:$L$16</c:f>
              <c:strCache>
                <c:ptCount val="8"/>
                <c:pt idx="0">
                  <c:v>Asia (2)</c:v>
                </c:pt>
                <c:pt idx="1">
                  <c:v>China</c:v>
                </c:pt>
                <c:pt idx="2">
                  <c:v>Eastern 
Europe (1)</c:v>
                </c:pt>
                <c:pt idx="3">
                  <c:v>G7 (7)</c:v>
                </c:pt>
                <c:pt idx="4">
                  <c:v>India</c:v>
                </c:pt>
                <c:pt idx="5">
                  <c:v>LAC7 (3)</c:v>
                </c:pt>
                <c:pt idx="6">
                  <c:v>Oth. Adv. Economies (7)</c:v>
                </c:pt>
                <c:pt idx="7">
                  <c:v>Brazil</c:v>
                </c:pt>
              </c:strCache>
            </c:strRef>
          </c:cat>
          <c:val>
            <c:numRef>
              <c:f>'S103'!$M$9:$M$16</c:f>
              <c:numCache>
                <c:formatCode>0%</c:formatCode>
                <c:ptCount val="8"/>
                <c:pt idx="0">
                  <c:v>0.92466480000000062</c:v>
                </c:pt>
                <c:pt idx="1">
                  <c:v>0.65352659999999996</c:v>
                </c:pt>
                <c:pt idx="2">
                  <c:v>0.90281329999999949</c:v>
                </c:pt>
                <c:pt idx="3">
                  <c:v>0.84929880000000224</c:v>
                </c:pt>
                <c:pt idx="4">
                  <c:v>0.78876220000000008</c:v>
                </c:pt>
                <c:pt idx="5">
                  <c:v>0.84920790000000002</c:v>
                </c:pt>
                <c:pt idx="6">
                  <c:v>0.89135920000000002</c:v>
                </c:pt>
                <c:pt idx="7">
                  <c:v>0.30167445555555661</c:v>
                </c:pt>
              </c:numCache>
            </c:numRef>
          </c:val>
        </c:ser>
        <c:ser>
          <c:idx val="1"/>
          <c:order val="1"/>
          <c:tx>
            <c:strRef>
              <c:f>'S103'!$N$8</c:f>
              <c:strCache>
                <c:ptCount val="1"/>
                <c:pt idx="0">
                  <c:v>2000-2008</c:v>
                </c:pt>
              </c:strCache>
            </c:strRef>
          </c:tx>
          <c:dLbls>
            <c:showVal val="1"/>
          </c:dLbls>
          <c:cat>
            <c:strRef>
              <c:f>'S103'!$L$9:$L$16</c:f>
              <c:strCache>
                <c:ptCount val="8"/>
                <c:pt idx="0">
                  <c:v>Asia (2)</c:v>
                </c:pt>
                <c:pt idx="1">
                  <c:v>China</c:v>
                </c:pt>
                <c:pt idx="2">
                  <c:v>Eastern 
Europe (1)</c:v>
                </c:pt>
                <c:pt idx="3">
                  <c:v>G7 (7)</c:v>
                </c:pt>
                <c:pt idx="4">
                  <c:v>India</c:v>
                </c:pt>
                <c:pt idx="5">
                  <c:v>LAC7 (3)</c:v>
                </c:pt>
                <c:pt idx="6">
                  <c:v>Oth. Adv. Economies (7)</c:v>
                </c:pt>
                <c:pt idx="7">
                  <c:v>Brazil</c:v>
                </c:pt>
              </c:strCache>
            </c:strRef>
          </c:cat>
          <c:val>
            <c:numRef>
              <c:f>'S103'!$N$9:$N$16</c:f>
              <c:numCache>
                <c:formatCode>0%</c:formatCode>
                <c:ptCount val="8"/>
                <c:pt idx="0">
                  <c:v>0.96133089999999999</c:v>
                </c:pt>
                <c:pt idx="1">
                  <c:v>0.5853064999999974</c:v>
                </c:pt>
                <c:pt idx="2">
                  <c:v>0.86038809999999999</c:v>
                </c:pt>
                <c:pt idx="3">
                  <c:v>0.86985950000000223</c:v>
                </c:pt>
                <c:pt idx="4">
                  <c:v>0.81038129999999997</c:v>
                </c:pt>
                <c:pt idx="5">
                  <c:v>0.98597069999999998</c:v>
                </c:pt>
                <c:pt idx="6">
                  <c:v>0.86028189999999993</c:v>
                </c:pt>
                <c:pt idx="7">
                  <c:v>0.61979651250000434</c:v>
                </c:pt>
              </c:numCache>
            </c:numRef>
          </c:val>
        </c:ser>
        <c:gapWidth val="88"/>
        <c:overlap val="-34"/>
        <c:axId val="85701760"/>
        <c:axId val="85703296"/>
      </c:barChart>
      <c:catAx>
        <c:axId val="85701760"/>
        <c:scaling>
          <c:orientation val="minMax"/>
        </c:scaling>
        <c:axPos val="b"/>
        <c:numFmt formatCode="General" sourceLinked="1"/>
        <c:tickLblPos val="nextTo"/>
        <c:crossAx val="85703296"/>
        <c:crosses val="autoZero"/>
        <c:auto val="1"/>
        <c:lblAlgn val="ctr"/>
        <c:lblOffset val="100"/>
      </c:catAx>
      <c:valAx>
        <c:axId val="85703296"/>
        <c:scaling>
          <c:orientation val="minMax"/>
        </c:scaling>
        <c:axPos val="l"/>
        <c:majorGridlines/>
        <c:numFmt formatCode="0" sourceLinked="0"/>
        <c:tickLblPos val="nextTo"/>
        <c:crossAx val="85701760"/>
        <c:crosses val="autoZero"/>
        <c:crossBetween val="between"/>
      </c:valAx>
    </c:plotArea>
    <c:legend>
      <c:legendPos val="t"/>
      <c:layout>
        <c:manualLayout>
          <c:xMode val="edge"/>
          <c:yMode val="edge"/>
          <c:x val="0.37820866141732395"/>
          <c:y val="4.6350957657787684E-2"/>
          <c:w val="0.25548725117032944"/>
          <c:h val="4.7122703412073502E-2"/>
        </c:manualLayout>
      </c:layout>
    </c:legend>
    <c:plotVisOnly val="1"/>
  </c:chart>
  <c:spPr>
    <a:ln>
      <a:noFill/>
    </a:ln>
  </c:spPr>
  <c:txPr>
    <a:bodyPr/>
    <a:lstStyle/>
    <a:p>
      <a:pPr>
        <a:defRPr>
          <a:latin typeface="Calibri" pitchFamily="34" charset="0"/>
        </a:defRPr>
      </a:pPr>
      <a:endParaRPr lang="en-US"/>
    </a:p>
  </c:txPr>
  <c:externalData r:id="rId2"/>
</c:chartSpace>
</file>

<file path=ppt/charts/chart65.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1180164979377565"/>
          <c:y val="6.1317255006554043E-2"/>
          <c:w val="0.88055696162979558"/>
          <c:h val="0.76174821828618333"/>
        </c:manualLayout>
      </c:layout>
      <c:barChart>
        <c:barDir val="col"/>
        <c:grouping val="clustered"/>
        <c:ser>
          <c:idx val="0"/>
          <c:order val="0"/>
          <c:tx>
            <c:strRef>
              <c:f>'S73 S74 S75'!$P$8</c:f>
              <c:strCache>
                <c:ptCount val="1"/>
                <c:pt idx="0">
                  <c:v>2000-2004</c:v>
                </c:pt>
              </c:strCache>
            </c:strRef>
          </c:tx>
          <c:dLbls>
            <c:dLbl>
              <c:idx val="1"/>
              <c:layout>
                <c:manualLayout>
                  <c:x val="-1.979454509096157E-3"/>
                  <c:y val="0"/>
                </c:manualLayout>
              </c:layout>
              <c:showVal val="1"/>
            </c:dLbl>
            <c:dLbl>
              <c:idx val="2"/>
              <c:layout>
                <c:manualLayout>
                  <c:x val="-1.9888062626823421E-3"/>
                  <c:y val="0"/>
                </c:manualLayout>
              </c:layout>
              <c:showVal val="1"/>
            </c:dLbl>
            <c:dLbl>
              <c:idx val="3"/>
              <c:layout>
                <c:manualLayout>
                  <c:x val="-1.9756337467489583E-3"/>
                  <c:y val="0"/>
                </c:manualLayout>
              </c:layout>
              <c:showVal val="1"/>
            </c:dLbl>
            <c:numFmt formatCode="0%" sourceLinked="0"/>
            <c:showVal val="1"/>
          </c:dLbls>
          <c:cat>
            <c:strRef>
              <c:f>'S73 S74 S75'!$O$9:$O$16</c:f>
              <c:strCache>
                <c:ptCount val="8"/>
                <c:pt idx="0">
                  <c:v>Asia (4)</c:v>
                </c:pt>
                <c:pt idx="1">
                  <c:v>China</c:v>
                </c:pt>
                <c:pt idx="2">
                  <c:v>Eastern Europe (7)</c:v>
                </c:pt>
                <c:pt idx="3">
                  <c:v>G7 (7)</c:v>
                </c:pt>
                <c:pt idx="4">
                  <c:v>India</c:v>
                </c:pt>
                <c:pt idx="5">
                  <c:v>LAC7 (7)</c:v>
                </c:pt>
                <c:pt idx="6">
                  <c:v>Oth. Adv. Economies (6)</c:v>
                </c:pt>
                <c:pt idx="7">
                  <c:v>Brazil</c:v>
                </c:pt>
              </c:strCache>
            </c:strRef>
          </c:cat>
          <c:val>
            <c:numRef>
              <c:f>'S73 S74 S75'!$P$9:$P$16</c:f>
              <c:numCache>
                <c:formatCode>0.0%</c:formatCode>
                <c:ptCount val="8"/>
                <c:pt idx="0">
                  <c:v>0.15720830000000083</c:v>
                </c:pt>
                <c:pt idx="1">
                  <c:v>3.0836000000000079E-3</c:v>
                </c:pt>
                <c:pt idx="2">
                  <c:v>2.1637100000000117E-2</c:v>
                </c:pt>
                <c:pt idx="3">
                  <c:v>0.30135480000000137</c:v>
                </c:pt>
                <c:pt idx="4">
                  <c:v>5.4706900000000294E-2</c:v>
                </c:pt>
                <c:pt idx="5">
                  <c:v>0.15279970000000062</c:v>
                </c:pt>
                <c:pt idx="6">
                  <c:v>0.26285740000000002</c:v>
                </c:pt>
                <c:pt idx="7" formatCode="0%">
                  <c:v>0.11977723999999999</c:v>
                </c:pt>
              </c:numCache>
            </c:numRef>
          </c:val>
        </c:ser>
        <c:ser>
          <c:idx val="1"/>
          <c:order val="1"/>
          <c:tx>
            <c:strRef>
              <c:f>'S73 S74 S75'!$Q$8</c:f>
              <c:strCache>
                <c:ptCount val="1"/>
                <c:pt idx="0">
                  <c:v>2005-2009</c:v>
                </c:pt>
              </c:strCache>
            </c:strRef>
          </c:tx>
          <c:dLbls>
            <c:dLbl>
              <c:idx val="1"/>
              <c:layout>
                <c:manualLayout>
                  <c:x val="3.9589090181921492E-3"/>
                  <c:y val="0"/>
                </c:manualLayout>
              </c:layout>
              <c:showVal val="1"/>
            </c:dLbl>
            <c:dLbl>
              <c:idx val="2"/>
              <c:layout>
                <c:manualLayout>
                  <c:x val="5.9523911576677014E-3"/>
                  <c:y val="-2.7777777777780455E-3"/>
                </c:manualLayout>
              </c:layout>
              <c:showVal val="1"/>
            </c:dLbl>
            <c:dLbl>
              <c:idx val="3"/>
              <c:layout>
                <c:manualLayout>
                  <c:x val="5.9570802124413813E-3"/>
                  <c:y val="-2.7777777777780455E-3"/>
                </c:manualLayout>
              </c:layout>
              <c:showVal val="1"/>
            </c:dLbl>
            <c:numFmt formatCode="0%" sourceLinked="0"/>
            <c:showVal val="1"/>
          </c:dLbls>
          <c:cat>
            <c:strRef>
              <c:f>'S73 S74 S75'!$O$9:$O$16</c:f>
              <c:strCache>
                <c:ptCount val="8"/>
                <c:pt idx="0">
                  <c:v>Asia (4)</c:v>
                </c:pt>
                <c:pt idx="1">
                  <c:v>China</c:v>
                </c:pt>
                <c:pt idx="2">
                  <c:v>Eastern Europe (7)</c:v>
                </c:pt>
                <c:pt idx="3">
                  <c:v>G7 (7)</c:v>
                </c:pt>
                <c:pt idx="4">
                  <c:v>India</c:v>
                </c:pt>
                <c:pt idx="5">
                  <c:v>LAC7 (7)</c:v>
                </c:pt>
                <c:pt idx="6">
                  <c:v>Oth. Adv. Economies (6)</c:v>
                </c:pt>
                <c:pt idx="7">
                  <c:v>Brazil</c:v>
                </c:pt>
              </c:strCache>
            </c:strRef>
          </c:cat>
          <c:val>
            <c:numRef>
              <c:f>'S73 S74 S75'!$Q$9:$Q$16</c:f>
              <c:numCache>
                <c:formatCode>0.0%</c:formatCode>
                <c:ptCount val="8"/>
                <c:pt idx="0">
                  <c:v>0.15195720000000057</c:v>
                </c:pt>
                <c:pt idx="1">
                  <c:v>4.6226999999999996E-3</c:v>
                </c:pt>
                <c:pt idx="2">
                  <c:v>4.92275E-2</c:v>
                </c:pt>
                <c:pt idx="3">
                  <c:v>0.34104610000000002</c:v>
                </c:pt>
                <c:pt idx="4">
                  <c:v>5.5286000000000023E-2</c:v>
                </c:pt>
                <c:pt idx="5">
                  <c:v>0.1883736</c:v>
                </c:pt>
                <c:pt idx="6">
                  <c:v>0.32921730000000032</c:v>
                </c:pt>
                <c:pt idx="7" formatCode="0%">
                  <c:v>0.15588206000000004</c:v>
                </c:pt>
              </c:numCache>
            </c:numRef>
          </c:val>
        </c:ser>
        <c:gapWidth val="88"/>
        <c:overlap val="-38"/>
        <c:axId val="85728640"/>
        <c:axId val="85763200"/>
      </c:barChart>
      <c:catAx>
        <c:axId val="85728640"/>
        <c:scaling>
          <c:orientation val="minMax"/>
        </c:scaling>
        <c:axPos val="b"/>
        <c:numFmt formatCode="General" sourceLinked="1"/>
        <c:tickLblPos val="nextTo"/>
        <c:crossAx val="85763200"/>
        <c:crosses val="autoZero"/>
        <c:auto val="1"/>
        <c:lblAlgn val="ctr"/>
        <c:lblOffset val="100"/>
      </c:catAx>
      <c:valAx>
        <c:axId val="85763200"/>
        <c:scaling>
          <c:orientation val="minMax"/>
        </c:scaling>
        <c:axPos val="l"/>
        <c:majorGridlines/>
        <c:title>
          <c:tx>
            <c:rich>
              <a:bodyPr rot="-5400000" vert="horz"/>
              <a:lstStyle/>
              <a:p>
                <a:pPr>
                  <a:defRPr/>
                </a:pPr>
                <a:r>
                  <a:rPr lang="es-AR"/>
                  <a:t>% of GDP</a:t>
                </a:r>
              </a:p>
            </c:rich>
          </c:tx>
          <c:layout>
            <c:manualLayout>
              <c:xMode val="edge"/>
              <c:yMode val="edge"/>
              <c:x val="8.6697683404404046E-3"/>
              <c:y val="0.40898381452318461"/>
            </c:manualLayout>
          </c:layout>
        </c:title>
        <c:numFmt formatCode="0%" sourceLinked="0"/>
        <c:tickLblPos val="nextTo"/>
        <c:crossAx val="85728640"/>
        <c:crosses val="autoZero"/>
        <c:crossBetween val="between"/>
      </c:valAx>
    </c:plotArea>
    <c:legend>
      <c:legendPos val="t"/>
      <c:layout>
        <c:manualLayout>
          <c:xMode val="edge"/>
          <c:yMode val="edge"/>
          <c:x val="0.37310117485314337"/>
          <c:y val="2.7787143479462996E-3"/>
          <c:w val="0.25379749406324209"/>
          <c:h val="4.7138591550651913E-2"/>
        </c:manualLayout>
      </c:layout>
    </c:legend>
    <c:plotVisOnly val="1"/>
  </c:chart>
  <c:spPr>
    <a:ln>
      <a:noFill/>
    </a:ln>
  </c:spPr>
  <c:externalData r:id="rId1"/>
  <c:userShapes r:id="rId2"/>
</c:chartSpace>
</file>

<file path=ppt/charts/chart66.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0585673139995425"/>
          <c:y val="6.4104330708661422E-2"/>
          <c:w val="0.88262262413268211"/>
          <c:h val="0.73679855643045455"/>
        </c:manualLayout>
      </c:layout>
      <c:barChart>
        <c:barDir val="col"/>
        <c:grouping val="clustered"/>
        <c:ser>
          <c:idx val="0"/>
          <c:order val="0"/>
          <c:tx>
            <c:strRef>
              <c:f>'S73 S74 S75'!$P$32</c:f>
              <c:strCache>
                <c:ptCount val="1"/>
                <c:pt idx="0">
                  <c:v>2000-2004</c:v>
                </c:pt>
              </c:strCache>
            </c:strRef>
          </c:tx>
          <c:dLbls>
            <c:dLbl>
              <c:idx val="1"/>
              <c:layout>
                <c:manualLayout>
                  <c:x val="-1.97945450909616E-3"/>
                  <c:y val="0"/>
                </c:manualLayout>
              </c:layout>
              <c:showVal val="1"/>
            </c:dLbl>
            <c:dLbl>
              <c:idx val="2"/>
              <c:layout>
                <c:manualLayout>
                  <c:x val="-1.9888062626823421E-3"/>
                  <c:y val="0"/>
                </c:manualLayout>
              </c:layout>
              <c:showVal val="1"/>
            </c:dLbl>
            <c:dLbl>
              <c:idx val="3"/>
              <c:layout>
                <c:manualLayout>
                  <c:x val="-1.9756337467489583E-3"/>
                  <c:y val="0"/>
                </c:manualLayout>
              </c:layout>
              <c:showVal val="1"/>
            </c:dLbl>
            <c:numFmt formatCode="0%;\-0%;&quot;&quot;" sourceLinked="0"/>
            <c:showVal val="1"/>
          </c:dLbls>
          <c:cat>
            <c:strRef>
              <c:f>'S73 S74 S75'!$O$33:$O$40</c:f>
              <c:strCache>
                <c:ptCount val="8"/>
                <c:pt idx="0">
                  <c:v>Asia (4)</c:v>
                </c:pt>
                <c:pt idx="1">
                  <c:v>China</c:v>
                </c:pt>
                <c:pt idx="2">
                  <c:v>Eastern Europe (7)</c:v>
                </c:pt>
                <c:pt idx="3">
                  <c:v>G7 (7)</c:v>
                </c:pt>
                <c:pt idx="4">
                  <c:v>India</c:v>
                </c:pt>
                <c:pt idx="5">
                  <c:v>LAC7 (7)</c:v>
                </c:pt>
                <c:pt idx="6">
                  <c:v>Oth. Adv. Economies (6)</c:v>
                </c:pt>
                <c:pt idx="7">
                  <c:v>Brazil</c:v>
                </c:pt>
              </c:strCache>
            </c:strRef>
          </c:cat>
          <c:val>
            <c:numRef>
              <c:f>'S73 S74 S75'!$P$33:$P$40</c:f>
              <c:numCache>
                <c:formatCode>0.0%</c:formatCode>
                <c:ptCount val="8"/>
                <c:pt idx="0">
                  <c:v>0.11779640000000033</c:v>
                </c:pt>
                <c:pt idx="1">
                  <c:v>1.6000000000000021E-2</c:v>
                </c:pt>
                <c:pt idx="2">
                  <c:v>2.38365E-2</c:v>
                </c:pt>
                <c:pt idx="3">
                  <c:v>0.34160970000000002</c:v>
                </c:pt>
                <c:pt idx="4">
                  <c:v>3.9611900000000012E-2</c:v>
                </c:pt>
                <c:pt idx="5" formatCode="0%">
                  <c:v>7.0000000000000021E-2</c:v>
                </c:pt>
                <c:pt idx="6">
                  <c:v>0.18754490000000057</c:v>
                </c:pt>
                <c:pt idx="7" formatCode="0%">
                  <c:v>0.26657070000000038</c:v>
                </c:pt>
              </c:numCache>
            </c:numRef>
          </c:val>
        </c:ser>
        <c:ser>
          <c:idx val="1"/>
          <c:order val="1"/>
          <c:tx>
            <c:strRef>
              <c:f>'S73 S74 S75'!$Q$32</c:f>
              <c:strCache>
                <c:ptCount val="1"/>
                <c:pt idx="0">
                  <c:v>2005-2009</c:v>
                </c:pt>
              </c:strCache>
            </c:strRef>
          </c:tx>
          <c:dLbls>
            <c:dLbl>
              <c:idx val="1"/>
              <c:layout>
                <c:manualLayout>
                  <c:x val="3.9589090181921492E-3"/>
                  <c:y val="0"/>
                </c:manualLayout>
              </c:layout>
              <c:showVal val="1"/>
            </c:dLbl>
            <c:dLbl>
              <c:idx val="2"/>
              <c:layout>
                <c:manualLayout>
                  <c:x val="5.9523911576677014E-3"/>
                  <c:y val="-2.7777777777780511E-3"/>
                </c:manualLayout>
              </c:layout>
              <c:showVal val="1"/>
            </c:dLbl>
            <c:dLbl>
              <c:idx val="3"/>
              <c:layout>
                <c:manualLayout>
                  <c:x val="5.9570802124413813E-3"/>
                  <c:y val="-2.7777777777780511E-3"/>
                </c:manualLayout>
              </c:layout>
              <c:showVal val="1"/>
            </c:dLbl>
            <c:numFmt formatCode="0.0%" sourceLinked="0"/>
            <c:showVal val="1"/>
          </c:dLbls>
          <c:cat>
            <c:strRef>
              <c:f>'S73 S74 S75'!$O$33:$O$40</c:f>
              <c:strCache>
                <c:ptCount val="8"/>
                <c:pt idx="0">
                  <c:v>Asia (4)</c:v>
                </c:pt>
                <c:pt idx="1">
                  <c:v>China</c:v>
                </c:pt>
                <c:pt idx="2">
                  <c:v>Eastern Europe (7)</c:v>
                </c:pt>
                <c:pt idx="3">
                  <c:v>G7 (7)</c:v>
                </c:pt>
                <c:pt idx="4">
                  <c:v>India</c:v>
                </c:pt>
                <c:pt idx="5">
                  <c:v>LAC7 (7)</c:v>
                </c:pt>
                <c:pt idx="6">
                  <c:v>Oth. Adv. Economies (6)</c:v>
                </c:pt>
                <c:pt idx="7">
                  <c:v>Brazil</c:v>
                </c:pt>
              </c:strCache>
            </c:strRef>
          </c:cat>
          <c:val>
            <c:numRef>
              <c:f>'S73 S74 S75'!$Q$33:$Q$40</c:f>
              <c:numCache>
                <c:formatCode>0.0%</c:formatCode>
                <c:ptCount val="8"/>
                <c:pt idx="0">
                  <c:v>0.1711261</c:v>
                </c:pt>
                <c:pt idx="1">
                  <c:v>7.8537200000000029E-2</c:v>
                </c:pt>
                <c:pt idx="2">
                  <c:v>4.3110200000000022E-2</c:v>
                </c:pt>
                <c:pt idx="3">
                  <c:v>0.36650390000000038</c:v>
                </c:pt>
                <c:pt idx="4">
                  <c:v>7.3971099999999998E-2</c:v>
                </c:pt>
                <c:pt idx="5" formatCode="0%">
                  <c:v>0.1</c:v>
                </c:pt>
                <c:pt idx="6">
                  <c:v>0.23696310000000059</c:v>
                </c:pt>
                <c:pt idx="7" formatCode="0%">
                  <c:v>0.40218120000000007</c:v>
                </c:pt>
              </c:numCache>
            </c:numRef>
          </c:val>
        </c:ser>
        <c:gapWidth val="88"/>
        <c:overlap val="-38"/>
        <c:axId val="85904768"/>
        <c:axId val="85935232"/>
      </c:barChart>
      <c:catAx>
        <c:axId val="85904768"/>
        <c:scaling>
          <c:orientation val="minMax"/>
        </c:scaling>
        <c:axPos val="b"/>
        <c:numFmt formatCode="General" sourceLinked="1"/>
        <c:tickLblPos val="nextTo"/>
        <c:crossAx val="85935232"/>
        <c:crosses val="autoZero"/>
        <c:auto val="1"/>
        <c:lblAlgn val="ctr"/>
        <c:lblOffset val="100"/>
      </c:catAx>
      <c:valAx>
        <c:axId val="85935232"/>
        <c:scaling>
          <c:orientation val="minMax"/>
        </c:scaling>
        <c:axPos val="l"/>
        <c:majorGridlines/>
        <c:title>
          <c:tx>
            <c:rich>
              <a:bodyPr rot="-5400000" vert="horz"/>
              <a:lstStyle/>
              <a:p>
                <a:pPr>
                  <a:defRPr/>
                </a:pPr>
                <a:r>
                  <a:rPr lang="es-AR"/>
                  <a:t>% of GDP</a:t>
                </a:r>
              </a:p>
            </c:rich>
          </c:tx>
          <c:layout>
            <c:manualLayout>
              <c:xMode val="edge"/>
              <c:yMode val="edge"/>
              <c:x val="1.7492273388670855E-2"/>
              <c:y val="0.36441447944007926"/>
            </c:manualLayout>
          </c:layout>
        </c:title>
        <c:numFmt formatCode="0%" sourceLinked="0"/>
        <c:tickLblPos val="nextTo"/>
        <c:crossAx val="85904768"/>
        <c:crosses val="autoZero"/>
        <c:crossBetween val="between"/>
      </c:valAx>
    </c:plotArea>
    <c:legend>
      <c:legendPos val="t"/>
      <c:layout>
        <c:manualLayout>
          <c:xMode val="edge"/>
          <c:yMode val="edge"/>
          <c:x val="0.37262738656986993"/>
          <c:y val="0"/>
          <c:w val="0.25474522686027079"/>
          <c:h val="4.7122703412073502E-2"/>
        </c:manualLayout>
      </c:layout>
    </c:legend>
    <c:plotVisOnly val="1"/>
  </c:chart>
  <c:spPr>
    <a:ln>
      <a:noFill/>
    </a:ln>
  </c:spPr>
  <c:externalData r:id="rId1"/>
  <c:userShapes r:id="rId2"/>
</c:chartSpace>
</file>

<file path=ppt/charts/chart67.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8.9880952380953727E-2"/>
          <c:y val="6.6882108486439176E-2"/>
          <c:w val="0.89641872890888641"/>
          <c:h val="0.76457633420822402"/>
        </c:manualLayout>
      </c:layout>
      <c:barChart>
        <c:barDir val="col"/>
        <c:grouping val="clustered"/>
        <c:ser>
          <c:idx val="0"/>
          <c:order val="0"/>
          <c:tx>
            <c:strRef>
              <c:f>'S73 S74 S75'!$P$58</c:f>
              <c:strCache>
                <c:ptCount val="1"/>
                <c:pt idx="0">
                  <c:v>2000-2004</c:v>
                </c:pt>
              </c:strCache>
            </c:strRef>
          </c:tx>
          <c:dLbls>
            <c:dLbl>
              <c:idx val="1"/>
              <c:layout>
                <c:manualLayout>
                  <c:x val="-1.9794545090961587E-3"/>
                  <c:y val="0"/>
                </c:manualLayout>
              </c:layout>
              <c:showVal val="1"/>
            </c:dLbl>
            <c:dLbl>
              <c:idx val="2"/>
              <c:layout>
                <c:manualLayout>
                  <c:x val="-1.9888062626823421E-3"/>
                  <c:y val="0"/>
                </c:manualLayout>
              </c:layout>
              <c:showVal val="1"/>
            </c:dLbl>
            <c:dLbl>
              <c:idx val="3"/>
              <c:layout>
                <c:manualLayout>
                  <c:x val="-1.9756337467489583E-3"/>
                  <c:y val="0"/>
                </c:manualLayout>
              </c:layout>
              <c:showVal val="1"/>
            </c:dLbl>
            <c:numFmt formatCode="0%" sourceLinked="0"/>
            <c:showVal val="1"/>
          </c:dLbls>
          <c:cat>
            <c:strRef>
              <c:f>'S73 S74 S75'!$O$59:$O$66</c:f>
              <c:strCache>
                <c:ptCount val="8"/>
                <c:pt idx="0">
                  <c:v>Asia (5)</c:v>
                </c:pt>
                <c:pt idx="1">
                  <c:v>China</c:v>
                </c:pt>
                <c:pt idx="2">
                  <c:v>Eastern Europe (6)</c:v>
                </c:pt>
                <c:pt idx="3">
                  <c:v>G7 (7)</c:v>
                </c:pt>
                <c:pt idx="4">
                  <c:v>India</c:v>
                </c:pt>
                <c:pt idx="5">
                  <c:v>LAC7 (7)</c:v>
                </c:pt>
                <c:pt idx="6">
                  <c:v>Oth. Adv. Economies (5)</c:v>
                </c:pt>
                <c:pt idx="7">
                  <c:v>Brazil</c:v>
                </c:pt>
              </c:strCache>
            </c:strRef>
          </c:cat>
          <c:val>
            <c:numRef>
              <c:f>'S73 S74 S75'!$P$59:$P$66</c:f>
              <c:numCache>
                <c:formatCode>0%</c:formatCode>
                <c:ptCount val="8"/>
                <c:pt idx="0">
                  <c:v>0.12182880000000001</c:v>
                </c:pt>
                <c:pt idx="1">
                  <c:v>7.4921500000000002E-2</c:v>
                </c:pt>
                <c:pt idx="2">
                  <c:v>4.350855E-2</c:v>
                </c:pt>
                <c:pt idx="3">
                  <c:v>0.45546180000000008</c:v>
                </c:pt>
                <c:pt idx="4">
                  <c:v>0.12489860000000012</c:v>
                </c:pt>
                <c:pt idx="5">
                  <c:v>5.1352549999999997E-2</c:v>
                </c:pt>
                <c:pt idx="6">
                  <c:v>0.34805540000000001</c:v>
                </c:pt>
                <c:pt idx="7">
                  <c:v>4.3739839999999995E-2</c:v>
                </c:pt>
              </c:numCache>
            </c:numRef>
          </c:val>
        </c:ser>
        <c:ser>
          <c:idx val="1"/>
          <c:order val="1"/>
          <c:tx>
            <c:strRef>
              <c:f>'S73 S74 S75'!$Q$58</c:f>
              <c:strCache>
                <c:ptCount val="1"/>
                <c:pt idx="0">
                  <c:v>2005-2009</c:v>
                </c:pt>
              </c:strCache>
            </c:strRef>
          </c:tx>
          <c:dLbls>
            <c:numFmt formatCode="0%" sourceLinked="0"/>
            <c:dLblPos val="outEnd"/>
            <c:showVal val="1"/>
          </c:dLbls>
          <c:cat>
            <c:strRef>
              <c:f>'S73 S74 S75'!$O$59:$O$66</c:f>
              <c:strCache>
                <c:ptCount val="8"/>
                <c:pt idx="0">
                  <c:v>Asia (5)</c:v>
                </c:pt>
                <c:pt idx="1">
                  <c:v>China</c:v>
                </c:pt>
                <c:pt idx="2">
                  <c:v>Eastern Europe (6)</c:v>
                </c:pt>
                <c:pt idx="3">
                  <c:v>G7 (7)</c:v>
                </c:pt>
                <c:pt idx="4">
                  <c:v>India</c:v>
                </c:pt>
                <c:pt idx="5">
                  <c:v>LAC7 (7)</c:v>
                </c:pt>
                <c:pt idx="6">
                  <c:v>Oth. Adv. Economies (5)</c:v>
                </c:pt>
                <c:pt idx="7">
                  <c:v>Brazil</c:v>
                </c:pt>
              </c:strCache>
            </c:strRef>
          </c:cat>
          <c:val>
            <c:numRef>
              <c:f>'S73 S74 S75'!$Q$59:$Q$66</c:f>
              <c:numCache>
                <c:formatCode>0%</c:formatCode>
                <c:ptCount val="8"/>
                <c:pt idx="0">
                  <c:v>0.13924010000000053</c:v>
                </c:pt>
                <c:pt idx="1">
                  <c:v>8.8278870000000065E-2</c:v>
                </c:pt>
                <c:pt idx="2">
                  <c:v>5.5534610000000123E-2</c:v>
                </c:pt>
                <c:pt idx="3">
                  <c:v>0.52739360000000002</c:v>
                </c:pt>
                <c:pt idx="4">
                  <c:v>0.14897330000000047</c:v>
                </c:pt>
                <c:pt idx="5">
                  <c:v>5.8612660000000157E-2</c:v>
                </c:pt>
                <c:pt idx="6">
                  <c:v>0.35143570000000002</c:v>
                </c:pt>
                <c:pt idx="7">
                  <c:v>7.1269963333333339E-2</c:v>
                </c:pt>
              </c:numCache>
            </c:numRef>
          </c:val>
        </c:ser>
        <c:gapWidth val="88"/>
        <c:overlap val="-38"/>
        <c:axId val="86175744"/>
        <c:axId val="86177280"/>
      </c:barChart>
      <c:catAx>
        <c:axId val="86175744"/>
        <c:scaling>
          <c:orientation val="minMax"/>
        </c:scaling>
        <c:axPos val="b"/>
        <c:numFmt formatCode="General" sourceLinked="1"/>
        <c:tickLblPos val="nextTo"/>
        <c:crossAx val="86177280"/>
        <c:crosses val="autoZero"/>
        <c:auto val="1"/>
        <c:lblAlgn val="ctr"/>
        <c:lblOffset val="100"/>
      </c:catAx>
      <c:valAx>
        <c:axId val="86177280"/>
        <c:scaling>
          <c:orientation val="minMax"/>
        </c:scaling>
        <c:axPos val="l"/>
        <c:majorGridlines/>
        <c:title>
          <c:tx>
            <c:rich>
              <a:bodyPr rot="-5400000" vert="horz"/>
              <a:lstStyle/>
              <a:p>
                <a:pPr>
                  <a:defRPr/>
                </a:pPr>
                <a:r>
                  <a:rPr lang="es-AR"/>
                  <a:t>% of GDP</a:t>
                </a:r>
              </a:p>
            </c:rich>
          </c:tx>
        </c:title>
        <c:numFmt formatCode="0%" sourceLinked="0"/>
        <c:tickLblPos val="nextTo"/>
        <c:crossAx val="86175744"/>
        <c:crosses val="autoZero"/>
        <c:crossBetween val="between"/>
      </c:valAx>
    </c:plotArea>
    <c:legend>
      <c:legendPos val="t"/>
      <c:layout>
        <c:manualLayout>
          <c:xMode val="edge"/>
          <c:yMode val="edge"/>
          <c:x val="0.37310117485314337"/>
          <c:y val="5.5555555555555558E-3"/>
          <c:w val="0.25379749406324209"/>
          <c:h val="4.7122703412073502E-2"/>
        </c:manualLayout>
      </c:layout>
    </c:legend>
    <c:plotVisOnly val="1"/>
  </c:chart>
  <c:spPr>
    <a:ln>
      <a:noFill/>
    </a:ln>
  </c:spPr>
  <c:externalData r:id="rId1"/>
  <c:userShapes r:id="rId2"/>
</c:chartSpace>
</file>

<file path=ppt/charts/chart6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2"/>
          <c:spPr>
            <a:solidFill>
              <a:schemeClr val="accent1">
                <a:lumMod val="75000"/>
              </a:schemeClr>
            </a:solidFill>
          </c:spPr>
          <c:cat>
            <c:strRef>
              <c:f>'S14-23'!$M$4:$M$10</c:f>
              <c:strCache>
                <c:ptCount val="7"/>
                <c:pt idx="0">
                  <c:v>Argentina</c:v>
                </c:pt>
                <c:pt idx="1">
                  <c:v>Brazil</c:v>
                </c:pt>
                <c:pt idx="2">
                  <c:v>Chile</c:v>
                </c:pt>
                <c:pt idx="3">
                  <c:v>Colombia</c:v>
                </c:pt>
                <c:pt idx="4">
                  <c:v>Mexico</c:v>
                </c:pt>
                <c:pt idx="5">
                  <c:v>Peru</c:v>
                </c:pt>
                <c:pt idx="6">
                  <c:v>Uruguay</c:v>
                </c:pt>
              </c:strCache>
            </c:strRef>
          </c:cat>
          <c:val>
            <c:numRef>
              <c:f>'S14-23'!$U$4:$U$10</c:f>
              <c:numCache>
                <c:formatCode>General</c:formatCode>
                <c:ptCount val="7"/>
                <c:pt idx="0">
                  <c:v>12.686680000000004</c:v>
                </c:pt>
                <c:pt idx="1">
                  <c:v>15.3337</c:v>
                </c:pt>
                <c:pt idx="2">
                  <c:v>60.638580000000012</c:v>
                </c:pt>
                <c:pt idx="3">
                  <c:v>15.070400000000006</c:v>
                </c:pt>
                <c:pt idx="4">
                  <c:v>8.294333</c:v>
                </c:pt>
                <c:pt idx="5">
                  <c:v>16.334630000000001</c:v>
                </c:pt>
                <c:pt idx="6">
                  <c:v>12.58934</c:v>
                </c:pt>
              </c:numCache>
            </c:numRef>
          </c:val>
        </c:ser>
        <c:gapWidth val="100"/>
        <c:axId val="86718720"/>
        <c:axId val="87666688"/>
      </c:barChart>
      <c:barChart>
        <c:barDir val="col"/>
        <c:grouping val="stacked"/>
        <c:ser>
          <c:idx val="1"/>
          <c:order val="0"/>
          <c:spPr>
            <a:noFill/>
            <a:ln>
              <a:noFill/>
            </a:ln>
          </c:spPr>
          <c:val>
            <c:numRef>
              <c:f>'S14-23'!$V$4:$V$10</c:f>
              <c:numCache>
                <c:formatCode>General</c:formatCode>
                <c:ptCount val="7"/>
                <c:pt idx="0">
                  <c:v>15.220560000000001</c:v>
                </c:pt>
                <c:pt idx="1">
                  <c:v>11.453900000000004</c:v>
                </c:pt>
                <c:pt idx="2">
                  <c:v>9.7538960000000028</c:v>
                </c:pt>
                <c:pt idx="3">
                  <c:v>10.18723</c:v>
                </c:pt>
                <c:pt idx="4">
                  <c:v>20.087230000000002</c:v>
                </c:pt>
                <c:pt idx="5">
                  <c:v>9.8538950000000067</c:v>
                </c:pt>
                <c:pt idx="6">
                  <c:v>7.1538949999999897</c:v>
                </c:pt>
              </c:numCache>
            </c:numRef>
          </c:val>
        </c:ser>
        <c:ser>
          <c:idx val="2"/>
          <c:order val="1"/>
          <c:spPr>
            <a:solidFill>
              <a:schemeClr val="tx1">
                <a:lumMod val="95000"/>
                <a:lumOff val="5000"/>
              </a:schemeClr>
            </a:solidFill>
          </c:spPr>
          <c:val>
            <c:numRef>
              <c:f>'S14-23'!$W$4:$W$10</c:f>
              <c:numCache>
                <c:formatCode>General</c:formatCode>
                <c:ptCount val="7"/>
                <c:pt idx="0">
                  <c:v>1.212772</c:v>
                </c:pt>
                <c:pt idx="1">
                  <c:v>1.212772</c:v>
                </c:pt>
                <c:pt idx="2">
                  <c:v>1.212772</c:v>
                </c:pt>
                <c:pt idx="3">
                  <c:v>1.212772</c:v>
                </c:pt>
                <c:pt idx="4">
                  <c:v>1.212772</c:v>
                </c:pt>
                <c:pt idx="5">
                  <c:v>1.212772</c:v>
                </c:pt>
                <c:pt idx="6">
                  <c:v>1.212772</c:v>
                </c:pt>
              </c:numCache>
            </c:numRef>
          </c:val>
        </c:ser>
        <c:gapWidth val="50"/>
        <c:overlap val="100"/>
        <c:axId val="87669760"/>
        <c:axId val="87668224"/>
      </c:barChart>
      <c:catAx>
        <c:axId val="86718720"/>
        <c:scaling>
          <c:orientation val="minMax"/>
        </c:scaling>
        <c:axPos val="b"/>
        <c:numFmt formatCode="General" sourceLinked="1"/>
        <c:tickLblPos val="nextTo"/>
        <c:txPr>
          <a:bodyPr/>
          <a:lstStyle/>
          <a:p>
            <a:pPr>
              <a:defRPr sz="800"/>
            </a:pPr>
            <a:endParaRPr lang="en-US"/>
          </a:p>
        </c:txPr>
        <c:crossAx val="87666688"/>
        <c:crosses val="autoZero"/>
        <c:auto val="1"/>
        <c:lblAlgn val="ctr"/>
        <c:lblOffset val="100"/>
      </c:catAx>
      <c:valAx>
        <c:axId val="87666688"/>
        <c:scaling>
          <c:orientation val="minMax"/>
        </c:scaling>
        <c:axPos val="l"/>
        <c:numFmt formatCode="General" sourceLinked="1"/>
        <c:tickLblPos val="nextTo"/>
        <c:txPr>
          <a:bodyPr/>
          <a:lstStyle/>
          <a:p>
            <a:pPr>
              <a:defRPr sz="900"/>
            </a:pPr>
            <a:endParaRPr lang="en-US"/>
          </a:p>
        </c:txPr>
        <c:crossAx val="86718720"/>
        <c:crosses val="autoZero"/>
        <c:crossBetween val="between"/>
      </c:valAx>
      <c:valAx>
        <c:axId val="87668224"/>
        <c:scaling>
          <c:orientation val="minMax"/>
          <c:max val="70"/>
        </c:scaling>
        <c:delete val="1"/>
        <c:axPos val="r"/>
        <c:numFmt formatCode="General" sourceLinked="1"/>
        <c:tickLblPos val="none"/>
        <c:crossAx val="87669760"/>
        <c:crosses val="max"/>
        <c:crossBetween val="between"/>
      </c:valAx>
      <c:catAx>
        <c:axId val="87669760"/>
        <c:scaling>
          <c:orientation val="minMax"/>
        </c:scaling>
        <c:delete val="1"/>
        <c:axPos val="b"/>
        <c:tickLblPos val="none"/>
        <c:crossAx val="87668224"/>
        <c:crosses val="autoZero"/>
        <c:auto val="1"/>
        <c:lblAlgn val="ctr"/>
        <c:lblOffset val="100"/>
      </c:catAx>
      <c:spPr>
        <a:noFill/>
        <a:ln w="25400">
          <a:noFill/>
        </a:ln>
      </c:spPr>
    </c:plotArea>
    <c:plotVisOnly val="1"/>
    <c:dispBlanksAs val="gap"/>
  </c:chart>
  <c:spPr>
    <a:ln>
      <a:noFill/>
    </a:ln>
  </c:spPr>
  <c:txPr>
    <a:bodyPr/>
    <a:lstStyle/>
    <a:p>
      <a:pPr>
        <a:defRPr>
          <a:latin typeface="Garamond" pitchFamily="18" charset="0"/>
        </a:defRPr>
      </a:pPr>
      <a:endParaRPr lang="en-US"/>
    </a:p>
  </c:txPr>
  <c:externalData r:id="rId1"/>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2"/>
          <c:spPr>
            <a:solidFill>
              <a:schemeClr val="accent1">
                <a:lumMod val="75000"/>
              </a:schemeClr>
            </a:solidFill>
          </c:spPr>
          <c:cat>
            <c:strRef>
              <c:f>'S14-23'!$M$4:$M$10</c:f>
              <c:strCache>
                <c:ptCount val="7"/>
                <c:pt idx="0">
                  <c:v>Argentina</c:v>
                </c:pt>
                <c:pt idx="1">
                  <c:v>Brazil</c:v>
                </c:pt>
                <c:pt idx="2">
                  <c:v>Chile</c:v>
                </c:pt>
                <c:pt idx="3">
                  <c:v>Colombia</c:v>
                </c:pt>
                <c:pt idx="4">
                  <c:v>Mexico</c:v>
                </c:pt>
                <c:pt idx="5">
                  <c:v>Peru</c:v>
                </c:pt>
                <c:pt idx="6">
                  <c:v>Uruguay</c:v>
                </c:pt>
              </c:strCache>
            </c:strRef>
          </c:cat>
          <c:val>
            <c:numRef>
              <c:f>'S14-23'!$X$4:$X$10</c:f>
              <c:numCache>
                <c:formatCode>General</c:formatCode>
                <c:ptCount val="7"/>
                <c:pt idx="0">
                  <c:v>1.752785</c:v>
                </c:pt>
                <c:pt idx="1">
                  <c:v>40.026250000000012</c:v>
                </c:pt>
                <c:pt idx="2">
                  <c:v>9.5526910000000047</c:v>
                </c:pt>
                <c:pt idx="4">
                  <c:v>7.3986879999999955</c:v>
                </c:pt>
                <c:pt idx="6">
                  <c:v>4.1145999999999947E-2</c:v>
                </c:pt>
              </c:numCache>
            </c:numRef>
          </c:val>
        </c:ser>
        <c:gapWidth val="100"/>
        <c:axId val="88548096"/>
        <c:axId val="88549632"/>
      </c:barChart>
      <c:barChart>
        <c:barDir val="col"/>
        <c:grouping val="stacked"/>
        <c:ser>
          <c:idx val="1"/>
          <c:order val="0"/>
          <c:spPr>
            <a:noFill/>
            <a:ln>
              <a:noFill/>
            </a:ln>
          </c:spPr>
          <c:val>
            <c:numRef>
              <c:f>'S14-23'!$Y$4:$Y$10</c:f>
              <c:numCache>
                <c:formatCode>0.0</c:formatCode>
                <c:ptCount val="7"/>
                <c:pt idx="0">
                  <c:v>15.232810000000001</c:v>
                </c:pt>
                <c:pt idx="1">
                  <c:v>13.09947</c:v>
                </c:pt>
                <c:pt idx="2">
                  <c:v>10.999480000000021</c:v>
                </c:pt>
                <c:pt idx="4">
                  <c:v>5.599475</c:v>
                </c:pt>
                <c:pt idx="6">
                  <c:v>38.849479999999993</c:v>
                </c:pt>
              </c:numCache>
            </c:numRef>
          </c:val>
        </c:ser>
        <c:ser>
          <c:idx val="2"/>
          <c:order val="1"/>
          <c:spPr>
            <a:solidFill>
              <a:schemeClr val="tx1">
                <a:lumMod val="95000"/>
                <a:lumOff val="5000"/>
              </a:schemeClr>
            </a:solidFill>
          </c:spPr>
          <c:val>
            <c:numRef>
              <c:f>'S14-23'!$Z$4:$Z$10</c:f>
              <c:numCache>
                <c:formatCode>0.0</c:formatCode>
                <c:ptCount val="7"/>
                <c:pt idx="0">
                  <c:v>0.80052489999999998</c:v>
                </c:pt>
                <c:pt idx="1">
                  <c:v>0.80052489999999998</c:v>
                </c:pt>
                <c:pt idx="2">
                  <c:v>0.80052489999999998</c:v>
                </c:pt>
                <c:pt idx="4">
                  <c:v>0.80052489999999998</c:v>
                </c:pt>
                <c:pt idx="6">
                  <c:v>0.80052489999999998</c:v>
                </c:pt>
              </c:numCache>
            </c:numRef>
          </c:val>
        </c:ser>
        <c:gapWidth val="50"/>
        <c:overlap val="100"/>
        <c:axId val="88602112"/>
        <c:axId val="88600576"/>
      </c:barChart>
      <c:catAx>
        <c:axId val="88548096"/>
        <c:scaling>
          <c:orientation val="minMax"/>
        </c:scaling>
        <c:axPos val="b"/>
        <c:numFmt formatCode="General" sourceLinked="1"/>
        <c:tickLblPos val="nextTo"/>
        <c:txPr>
          <a:bodyPr/>
          <a:lstStyle/>
          <a:p>
            <a:pPr>
              <a:defRPr sz="800"/>
            </a:pPr>
            <a:endParaRPr lang="en-US"/>
          </a:p>
        </c:txPr>
        <c:crossAx val="88549632"/>
        <c:crosses val="autoZero"/>
        <c:auto val="1"/>
        <c:lblAlgn val="ctr"/>
        <c:lblOffset val="100"/>
      </c:catAx>
      <c:valAx>
        <c:axId val="88549632"/>
        <c:scaling>
          <c:orientation val="minMax"/>
        </c:scaling>
        <c:axPos val="l"/>
        <c:numFmt formatCode="General" sourceLinked="1"/>
        <c:tickLblPos val="nextTo"/>
        <c:txPr>
          <a:bodyPr/>
          <a:lstStyle/>
          <a:p>
            <a:pPr>
              <a:defRPr sz="900"/>
            </a:pPr>
            <a:endParaRPr lang="en-US"/>
          </a:p>
        </c:txPr>
        <c:crossAx val="88548096"/>
        <c:crosses val="autoZero"/>
        <c:crossBetween val="between"/>
      </c:valAx>
      <c:valAx>
        <c:axId val="88600576"/>
        <c:scaling>
          <c:orientation val="minMax"/>
        </c:scaling>
        <c:delete val="1"/>
        <c:axPos val="r"/>
        <c:numFmt formatCode="0.0" sourceLinked="1"/>
        <c:tickLblPos val="none"/>
        <c:crossAx val="88602112"/>
        <c:crosses val="max"/>
        <c:crossBetween val="between"/>
      </c:valAx>
      <c:catAx>
        <c:axId val="88602112"/>
        <c:scaling>
          <c:orientation val="minMax"/>
        </c:scaling>
        <c:delete val="1"/>
        <c:axPos val="b"/>
        <c:tickLblPos val="none"/>
        <c:crossAx val="88600576"/>
        <c:crosses val="autoZero"/>
        <c:auto val="1"/>
        <c:lblAlgn val="ctr"/>
        <c:lblOffset val="100"/>
      </c:catAx>
      <c:spPr>
        <a:noFill/>
        <a:ln w="25400">
          <a:noFill/>
        </a:ln>
      </c:spPr>
    </c:plotArea>
    <c:plotVisOnly val="1"/>
    <c:dispBlanksAs val="gap"/>
  </c:chart>
  <c:spPr>
    <a:ln>
      <a:noFill/>
    </a:ln>
  </c:spPr>
  <c:txPr>
    <a:bodyPr/>
    <a:lstStyle/>
    <a:p>
      <a:pPr>
        <a:defRPr>
          <a:latin typeface="Garamond" pitchFamily="18" charset="0"/>
        </a:defRPr>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90807384716798"/>
          <c:y val="8.5030091289254706E-2"/>
          <c:w val="0.86377787003496165"/>
          <c:h val="0.69560373311970014"/>
        </c:manualLayout>
      </c:layout>
      <c:barChart>
        <c:barDir val="col"/>
        <c:grouping val="stacked"/>
        <c:ser>
          <c:idx val="0"/>
          <c:order val="0"/>
          <c:tx>
            <c:strRef>
              <c:f>'Fig 44.b'!$AC$42:$AD$42</c:f>
              <c:strCache>
                <c:ptCount val="1"/>
                <c:pt idx="0">
                  <c:v>(1)</c:v>
                </c:pt>
              </c:strCache>
            </c:strRef>
          </c:tx>
          <c:dLbls>
            <c:dLbl>
              <c:idx val="0"/>
              <c:layout/>
              <c:tx>
                <c:rich>
                  <a:bodyPr/>
                  <a:lstStyle/>
                  <a:p>
                    <a:r>
                      <a:rPr lang="en-US"/>
                      <a:t>Banks
94%</a:t>
                    </a:r>
                  </a:p>
                </c:rich>
              </c:tx>
              <c:dLblPos val="ctr"/>
              <c:showSerName val="1"/>
            </c:dLbl>
            <c:dLbl>
              <c:idx val="1"/>
              <c:layout/>
              <c:tx>
                <c:rich>
                  <a:bodyPr/>
                  <a:lstStyle/>
                  <a:p>
                    <a:r>
                      <a:rPr lang="en-US"/>
                      <a:t>Govt
36%</a:t>
                    </a:r>
                  </a:p>
                </c:rich>
              </c:tx>
              <c:dLblPos val="ctr"/>
              <c:showSerName val="1"/>
            </c:dLbl>
            <c:dLbl>
              <c:idx val="2"/>
              <c:layout/>
              <c:tx>
                <c:rich>
                  <a:bodyPr/>
                  <a:lstStyle/>
                  <a:p>
                    <a:r>
                      <a:rPr lang="en-US"/>
                      <a:t>PF</a:t>
                    </a:r>
                    <a:r>
                      <a:rPr lang="en-US" baseline="0"/>
                      <a:t> </a:t>
                    </a:r>
                    <a:r>
                      <a:rPr lang="en-US"/>
                      <a:t>25%</a:t>
                    </a:r>
                  </a:p>
                </c:rich>
              </c:tx>
              <c:dLblPos val="ctr"/>
              <c:showSerName val="1"/>
            </c:dLbl>
            <c:dLbl>
              <c:idx val="3"/>
              <c:tx>
                <c:rich>
                  <a:bodyPr/>
                  <a:lstStyle/>
                  <a:p>
                    <a:r>
                      <a:rPr lang="en-US"/>
                      <a:t>
0%</a:t>
                    </a:r>
                  </a:p>
                </c:rich>
              </c:tx>
              <c:dLblPos val="ctr"/>
              <c:showSerName val="1"/>
            </c:dLbl>
            <c:dLbl>
              <c:idx val="4"/>
              <c:layout/>
              <c:tx>
                <c:rich>
                  <a:bodyPr/>
                  <a:lstStyle/>
                  <a:p>
                    <a:r>
                      <a:rPr lang="en-US"/>
                      <a:t>Banks
113%</a:t>
                    </a:r>
                  </a:p>
                </c:rich>
              </c:tx>
              <c:dLblPos val="ctr"/>
              <c:showSerName val="1"/>
            </c:dLbl>
            <c:dLbl>
              <c:idx val="5"/>
              <c:layout/>
              <c:tx>
                <c:rich>
                  <a:bodyPr/>
                  <a:lstStyle/>
                  <a:p>
                    <a:r>
                      <a:rPr lang="en-US"/>
                      <a:t>Govt
27%</a:t>
                    </a:r>
                  </a:p>
                </c:rich>
              </c:tx>
              <c:dLblPos val="ctr"/>
              <c:showSerName val="1"/>
            </c:dLbl>
            <c:dLbl>
              <c:idx val="6"/>
              <c:layout/>
              <c:tx>
                <c:rich>
                  <a:bodyPr/>
                  <a:lstStyle/>
                  <a:p>
                    <a:r>
                      <a:rPr lang="en-US"/>
                      <a:t>PF</a:t>
                    </a:r>
                    <a:r>
                      <a:rPr lang="en-US" baseline="0"/>
                      <a:t> </a:t>
                    </a:r>
                    <a:r>
                      <a:rPr lang="en-US"/>
                      <a:t>31%</a:t>
                    </a:r>
                  </a:p>
                </c:rich>
              </c:tx>
              <c:dLblPos val="ctr"/>
              <c:showSerName val="1"/>
            </c:dLbl>
            <c:dLblPos val="ctr"/>
            <c:showSerName val="1"/>
          </c:dLbls>
          <c:cat>
            <c:multiLvlStrRef>
              <c:f>'Fig 44.b'!$AE$4:$AK$5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44.b'!$AE$42:$AK$42</c:f>
              <c:numCache>
                <c:formatCode>0%</c:formatCode>
                <c:ptCount val="7"/>
                <c:pt idx="0">
                  <c:v>0.94569922083333879</c:v>
                </c:pt>
                <c:pt idx="1">
                  <c:v>0.36478292916667093</c:v>
                </c:pt>
                <c:pt idx="2">
                  <c:v>0.25851212777777782</c:v>
                </c:pt>
                <c:pt idx="4">
                  <c:v>1.1335775527777781</c:v>
                </c:pt>
                <c:pt idx="5">
                  <c:v>0.27633928611111114</c:v>
                </c:pt>
                <c:pt idx="6">
                  <c:v>0.31592890833333687</c:v>
                </c:pt>
              </c:numCache>
            </c:numRef>
          </c:val>
        </c:ser>
        <c:ser>
          <c:idx val="1"/>
          <c:order val="1"/>
          <c:tx>
            <c:strRef>
              <c:f>'Fig 44.b'!$AC$43:$AD$43</c:f>
              <c:strCache>
                <c:ptCount val="1"/>
                <c:pt idx="0">
                  <c:v>(2)</c:v>
                </c:pt>
              </c:strCache>
            </c:strRef>
          </c:tx>
          <c:dLbls>
            <c:dLbl>
              <c:idx val="0"/>
              <c:layout/>
              <c:tx>
                <c:rich>
                  <a:bodyPr/>
                  <a:lstStyle/>
                  <a:p>
                    <a:r>
                      <a:rPr lang="en-US"/>
                      <a:t>Bonds
58%</a:t>
                    </a:r>
                  </a:p>
                </c:rich>
              </c:tx>
              <c:dLblPos val="ctr"/>
              <c:showSerName val="1"/>
            </c:dLbl>
            <c:dLbl>
              <c:idx val="1"/>
              <c:layout/>
              <c:tx>
                <c:rich>
                  <a:bodyPr/>
                  <a:lstStyle/>
                  <a:p>
                    <a:r>
                      <a:rPr lang="en-US"/>
                      <a:t>Corp.
152%</a:t>
                    </a:r>
                  </a:p>
                </c:rich>
              </c:tx>
              <c:dLblPos val="ctr"/>
              <c:showSerName val="1"/>
            </c:dLbl>
            <c:dLbl>
              <c:idx val="2"/>
              <c:layout/>
              <c:tx>
                <c:rich>
                  <a:bodyPr/>
                  <a:lstStyle/>
                  <a:p>
                    <a:r>
                      <a:rPr lang="en-US"/>
                      <a:t>MF</a:t>
                    </a:r>
                    <a:r>
                      <a:rPr lang="en-US" baseline="0"/>
                      <a:t> </a:t>
                    </a:r>
                    <a:r>
                      <a:rPr lang="en-US"/>
                      <a:t>18%</a:t>
                    </a:r>
                  </a:p>
                </c:rich>
              </c:tx>
              <c:dLblPos val="ctr"/>
              <c:showSerName val="1"/>
            </c:dLbl>
            <c:dLbl>
              <c:idx val="3"/>
              <c:tx>
                <c:rich>
                  <a:bodyPr/>
                  <a:lstStyle/>
                  <a:p>
                    <a:r>
                      <a:rPr lang="en-US"/>
                      <a:t>
0%</a:t>
                    </a:r>
                  </a:p>
                </c:rich>
              </c:tx>
              <c:dLblPos val="ctr"/>
              <c:showSerName val="1"/>
            </c:dLbl>
            <c:dLbl>
              <c:idx val="4"/>
              <c:layout/>
              <c:tx>
                <c:rich>
                  <a:bodyPr/>
                  <a:lstStyle/>
                  <a:p>
                    <a:r>
                      <a:rPr lang="en-US"/>
                      <a:t>Bonds
64%</a:t>
                    </a:r>
                  </a:p>
                </c:rich>
              </c:tx>
              <c:dLblPos val="ctr"/>
              <c:showSerName val="1"/>
            </c:dLbl>
            <c:dLbl>
              <c:idx val="5"/>
              <c:layout/>
              <c:tx>
                <c:rich>
                  <a:bodyPr/>
                  <a:lstStyle/>
                  <a:p>
                    <a:r>
                      <a:rPr lang="en-US"/>
                      <a:t>Corp.
196%</a:t>
                    </a:r>
                  </a:p>
                </c:rich>
              </c:tx>
              <c:dLblPos val="ctr"/>
              <c:showSerName val="1"/>
            </c:dLbl>
            <c:dLbl>
              <c:idx val="6"/>
              <c:layout/>
              <c:tx>
                <c:rich>
                  <a:bodyPr/>
                  <a:lstStyle/>
                  <a:p>
                    <a:r>
                      <a:rPr lang="en-US"/>
                      <a:t>MF</a:t>
                    </a:r>
                    <a:r>
                      <a:rPr lang="en-US" baseline="0"/>
                      <a:t> </a:t>
                    </a:r>
                    <a:r>
                      <a:rPr lang="en-US"/>
                      <a:t>24%</a:t>
                    </a:r>
                  </a:p>
                </c:rich>
              </c:tx>
              <c:dLblPos val="ctr"/>
              <c:showSerName val="1"/>
            </c:dLbl>
            <c:dLblPos val="ctr"/>
            <c:showSerName val="1"/>
          </c:dLbls>
          <c:cat>
            <c:multiLvlStrRef>
              <c:f>'Fig 44.b'!$AE$4:$AK$5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44.b'!$AE$43:$AK$43</c:f>
              <c:numCache>
                <c:formatCode>0%</c:formatCode>
                <c:ptCount val="7"/>
                <c:pt idx="0">
                  <c:v>0.58667478833333342</c:v>
                </c:pt>
                <c:pt idx="1">
                  <c:v>1.5243230613497025</c:v>
                </c:pt>
                <c:pt idx="2">
                  <c:v>0.18261133750000219</c:v>
                </c:pt>
                <c:pt idx="4">
                  <c:v>0.64955710666666677</c:v>
                </c:pt>
                <c:pt idx="5">
                  <c:v>1.9609900363027311</c:v>
                </c:pt>
                <c:pt idx="6">
                  <c:v>0.24280034166666795</c:v>
                </c:pt>
              </c:numCache>
            </c:numRef>
          </c:val>
        </c:ser>
        <c:ser>
          <c:idx val="2"/>
          <c:order val="2"/>
          <c:tx>
            <c:strRef>
              <c:f>'Fig 44.b'!$AC$44:$AD$44</c:f>
              <c:strCache>
                <c:ptCount val="1"/>
                <c:pt idx="0">
                  <c:v>(3)</c:v>
                </c:pt>
              </c:strCache>
            </c:strRef>
          </c:tx>
          <c:dLbls>
            <c:dLbl>
              <c:idx val="0"/>
              <c:layout/>
              <c:tx>
                <c:rich>
                  <a:bodyPr/>
                  <a:lstStyle/>
                  <a:p>
                    <a:r>
                      <a:rPr lang="en-US"/>
                      <a:t>Equity
80%</a:t>
                    </a:r>
                  </a:p>
                </c:rich>
              </c:tx>
              <c:dLblPos val="ctr"/>
              <c:showSerName val="1"/>
            </c:dLbl>
            <c:dLbl>
              <c:idx val="1"/>
              <c:layout/>
              <c:tx>
                <c:rich>
                  <a:bodyPr/>
                  <a:lstStyle/>
                  <a:p>
                    <a:r>
                      <a:rPr lang="en-US"/>
                      <a:t>Househ.
44%</a:t>
                    </a:r>
                  </a:p>
                </c:rich>
              </c:tx>
              <c:dLblPos val="ctr"/>
              <c:showSerName val="1"/>
            </c:dLbl>
            <c:dLbl>
              <c:idx val="2"/>
              <c:layout>
                <c:manualLayout>
                  <c:x val="0"/>
                  <c:y val="-1.0050253907398898E-2"/>
                </c:manualLayout>
              </c:layout>
              <c:tx>
                <c:rich>
                  <a:bodyPr/>
                  <a:lstStyle/>
                  <a:p>
                    <a:r>
                      <a:rPr lang="en-US"/>
                      <a:t>IC</a:t>
                    </a:r>
                    <a:r>
                      <a:rPr lang="en-US" baseline="0"/>
                      <a:t> </a:t>
                    </a:r>
                    <a:r>
                      <a:rPr lang="en-US"/>
                      <a:t>30%</a:t>
                    </a:r>
                  </a:p>
                </c:rich>
              </c:tx>
              <c:dLblPos val="ctr"/>
              <c:showSerName val="1"/>
            </c:dLbl>
            <c:dLbl>
              <c:idx val="3"/>
              <c:tx>
                <c:rich>
                  <a:bodyPr/>
                  <a:lstStyle/>
                  <a:p>
                    <a:r>
                      <a:rPr lang="en-US"/>
                      <a:t>
0%</a:t>
                    </a:r>
                  </a:p>
                </c:rich>
              </c:tx>
              <c:dLblPos val="ctr"/>
              <c:showSerName val="1"/>
            </c:dLbl>
            <c:dLbl>
              <c:idx val="4"/>
              <c:layout/>
              <c:tx>
                <c:rich>
                  <a:bodyPr/>
                  <a:lstStyle/>
                  <a:p>
                    <a:r>
                      <a:rPr lang="en-US"/>
                      <a:t>Equity
100%</a:t>
                    </a:r>
                  </a:p>
                </c:rich>
              </c:tx>
              <c:dLblPos val="ctr"/>
              <c:showSerName val="1"/>
            </c:dLbl>
            <c:dLbl>
              <c:idx val="5"/>
              <c:layout/>
              <c:tx>
                <c:rich>
                  <a:bodyPr/>
                  <a:lstStyle/>
                  <a:p>
                    <a:r>
                      <a:rPr lang="en-US"/>
                      <a:t>Househ.
55%</a:t>
                    </a:r>
                  </a:p>
                </c:rich>
              </c:tx>
              <c:dLblPos val="ctr"/>
              <c:showSerName val="1"/>
            </c:dLbl>
            <c:dLbl>
              <c:idx val="6"/>
              <c:layout/>
              <c:tx>
                <c:rich>
                  <a:bodyPr/>
                  <a:lstStyle/>
                  <a:p>
                    <a:r>
                      <a:rPr lang="en-US"/>
                      <a:t>IC
35%</a:t>
                    </a:r>
                  </a:p>
                </c:rich>
              </c:tx>
              <c:dLblPos val="ctr"/>
              <c:showSerName val="1"/>
            </c:dLbl>
            <c:dLblPos val="ctr"/>
            <c:showSerName val="1"/>
          </c:dLbls>
          <c:cat>
            <c:multiLvlStrRef>
              <c:f>'Fig 44.b'!$AE$4:$AK$5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44.b'!$AE$44:$AK$44</c:f>
              <c:numCache>
                <c:formatCode>0%</c:formatCode>
                <c:ptCount val="7"/>
                <c:pt idx="0">
                  <c:v>0.8034026357142855</c:v>
                </c:pt>
                <c:pt idx="1">
                  <c:v>0.44667059186458635</c:v>
                </c:pt>
                <c:pt idx="2">
                  <c:v>0.30135578916667138</c:v>
                </c:pt>
                <c:pt idx="4">
                  <c:v>1.0079668928571222</c:v>
                </c:pt>
                <c:pt idx="5">
                  <c:v>0.55377229099886571</c:v>
                </c:pt>
                <c:pt idx="6">
                  <c:v>0.35551079000000307</c:v>
                </c:pt>
              </c:numCache>
            </c:numRef>
          </c:val>
        </c:ser>
        <c:ser>
          <c:idx val="3"/>
          <c:order val="3"/>
          <c:tx>
            <c:strRef>
              <c:f>'Fig 44.b'!$AC$45:$AD$45</c:f>
              <c:strCache>
                <c:ptCount val="1"/>
                <c:pt idx="0">
                  <c:v>(4)</c:v>
                </c:pt>
              </c:strCache>
            </c:strRef>
          </c:tx>
          <c:dLbls>
            <c:dLbl>
              <c:idx val="0"/>
              <c:tx>
                <c:rich>
                  <a:bodyPr/>
                  <a:lstStyle/>
                  <a:p>
                    <a:r>
                      <a:rPr lang="en-US"/>
                      <a:t>
0%</a:t>
                    </a:r>
                  </a:p>
                </c:rich>
              </c:tx>
              <c:dLblPos val="ctr"/>
              <c:showSerName val="1"/>
            </c:dLbl>
            <c:dLbl>
              <c:idx val="1"/>
              <c:tx>
                <c:rich>
                  <a:bodyPr/>
                  <a:lstStyle/>
                  <a:p>
                    <a:r>
                      <a:rPr lang="en-US"/>
                      <a:t>
0%</a:t>
                    </a:r>
                  </a:p>
                </c:rich>
              </c:tx>
              <c:dLblPos val="ctr"/>
              <c:showSerName val="1"/>
            </c:dLbl>
            <c:dLbl>
              <c:idx val="2"/>
              <c:layout/>
              <c:tx>
                <c:rich>
                  <a:bodyPr/>
                  <a:lstStyle/>
                  <a:p>
                    <a:r>
                      <a:rPr lang="en-US"/>
                      <a:t>Banks
94%</a:t>
                    </a:r>
                  </a:p>
                </c:rich>
              </c:tx>
              <c:dLblPos val="ctr"/>
              <c:showSerName val="1"/>
            </c:dLbl>
            <c:dLbl>
              <c:idx val="3"/>
              <c:tx>
                <c:rich>
                  <a:bodyPr/>
                  <a:lstStyle/>
                  <a:p>
                    <a:r>
                      <a:rPr lang="en-US"/>
                      <a:t>
0%</a:t>
                    </a:r>
                  </a:p>
                </c:rich>
              </c:tx>
              <c:dLblPos val="ctr"/>
              <c:showSerName val="1"/>
            </c:dLbl>
            <c:dLbl>
              <c:idx val="4"/>
              <c:tx>
                <c:rich>
                  <a:bodyPr/>
                  <a:lstStyle/>
                  <a:p>
                    <a:r>
                      <a:rPr lang="en-US"/>
                      <a:t>
0%</a:t>
                    </a:r>
                  </a:p>
                </c:rich>
              </c:tx>
              <c:dLblPos val="ctr"/>
              <c:showSerName val="1"/>
            </c:dLbl>
            <c:dLbl>
              <c:idx val="5"/>
              <c:tx>
                <c:rich>
                  <a:bodyPr/>
                  <a:lstStyle/>
                  <a:p>
                    <a:r>
                      <a:rPr lang="en-US"/>
                      <a:t>
0%</a:t>
                    </a:r>
                  </a:p>
                </c:rich>
              </c:tx>
              <c:dLblPos val="ctr"/>
              <c:showSerName val="1"/>
            </c:dLbl>
            <c:dLbl>
              <c:idx val="6"/>
              <c:layout/>
              <c:tx>
                <c:rich>
                  <a:bodyPr/>
                  <a:lstStyle/>
                  <a:p>
                    <a:r>
                      <a:rPr lang="en-US"/>
                      <a:t>Banks
113%</a:t>
                    </a:r>
                  </a:p>
                </c:rich>
              </c:tx>
              <c:dLblPos val="ctr"/>
              <c:showSerName val="1"/>
            </c:dLbl>
            <c:dLblPos val="ctr"/>
            <c:showSerName val="1"/>
          </c:dLbls>
          <c:cat>
            <c:multiLvlStrRef>
              <c:f>'Fig 44.b'!$AE$4:$AK$5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44.b'!$AE$45:$AK$45</c:f>
              <c:numCache>
                <c:formatCode>General</c:formatCode>
                <c:ptCount val="7"/>
                <c:pt idx="2" formatCode="0%">
                  <c:v>0.94569922083333879</c:v>
                </c:pt>
                <c:pt idx="6" formatCode="0%">
                  <c:v>1.1335775527777781</c:v>
                </c:pt>
              </c:numCache>
            </c:numRef>
          </c:val>
        </c:ser>
        <c:ser>
          <c:idx val="4"/>
          <c:order val="4"/>
          <c:tx>
            <c:strRef>
              <c:f>'Fig 44.b'!$AC$46:$AD$46</c:f>
              <c:strCache>
                <c:ptCount val="1"/>
                <c:pt idx="0">
                  <c:v>(5)</c:v>
                </c:pt>
              </c:strCache>
            </c:strRef>
          </c:tx>
          <c:dLbls>
            <c:dLbl>
              <c:idx val="0"/>
              <c:tx>
                <c:rich>
                  <a:bodyPr/>
                  <a:lstStyle/>
                  <a:p>
                    <a:r>
                      <a:rPr lang="en-US"/>
                      <a:t>
0%</a:t>
                    </a:r>
                  </a:p>
                </c:rich>
              </c:tx>
              <c:dLblPos val="ctr"/>
              <c:showSerName val="1"/>
            </c:dLbl>
            <c:dLbl>
              <c:idx val="1"/>
              <c:tx>
                <c:rich>
                  <a:bodyPr/>
                  <a:lstStyle/>
                  <a:p>
                    <a:r>
                      <a:rPr lang="en-US"/>
                      <a:t>
0%</a:t>
                    </a:r>
                  </a:p>
                </c:rich>
              </c:tx>
              <c:dLblPos val="ctr"/>
              <c:showSerName val="1"/>
            </c:dLbl>
            <c:dLbl>
              <c:idx val="2"/>
              <c:layout/>
              <c:tx>
                <c:rich>
                  <a:bodyPr/>
                  <a:lstStyle/>
                  <a:p>
                    <a:r>
                      <a:rPr lang="en-US"/>
                      <a:t>Frgn.
112%</a:t>
                    </a:r>
                  </a:p>
                </c:rich>
              </c:tx>
              <c:dLblPos val="ctr"/>
              <c:showSerName val="1"/>
            </c:dLbl>
            <c:dLbl>
              <c:idx val="3"/>
              <c:tx>
                <c:rich>
                  <a:bodyPr/>
                  <a:lstStyle/>
                  <a:p>
                    <a:r>
                      <a:rPr lang="en-US"/>
                      <a:t>
0%</a:t>
                    </a:r>
                  </a:p>
                </c:rich>
              </c:tx>
              <c:dLblPos val="ctr"/>
              <c:showSerName val="1"/>
            </c:dLbl>
            <c:dLbl>
              <c:idx val="4"/>
              <c:tx>
                <c:rich>
                  <a:bodyPr/>
                  <a:lstStyle/>
                  <a:p>
                    <a:r>
                      <a:rPr lang="en-US"/>
                      <a:t>
0%</a:t>
                    </a:r>
                  </a:p>
                </c:rich>
              </c:tx>
              <c:dLblPos val="ctr"/>
              <c:showSerName val="1"/>
            </c:dLbl>
            <c:dLbl>
              <c:idx val="5"/>
              <c:tx>
                <c:rich>
                  <a:bodyPr/>
                  <a:lstStyle/>
                  <a:p>
                    <a:r>
                      <a:rPr lang="en-US"/>
                      <a:t>
0%</a:t>
                    </a:r>
                  </a:p>
                </c:rich>
              </c:tx>
              <c:dLblPos val="ctr"/>
              <c:showSerName val="1"/>
            </c:dLbl>
            <c:dLbl>
              <c:idx val="6"/>
              <c:layout/>
              <c:tx>
                <c:rich>
                  <a:bodyPr/>
                  <a:lstStyle/>
                  <a:p>
                    <a:r>
                      <a:rPr lang="en-US"/>
                      <a:t>Frgn.
130%</a:t>
                    </a:r>
                  </a:p>
                </c:rich>
              </c:tx>
              <c:dLblPos val="ctr"/>
              <c:showSerName val="1"/>
            </c:dLbl>
            <c:dLblPos val="ctr"/>
            <c:showSerName val="1"/>
          </c:dLbls>
          <c:cat>
            <c:multiLvlStrRef>
              <c:f>'Fig 44.b'!$AE$4:$AK$5</c:f>
              <c:multiLvlStrCache>
                <c:ptCount val="7"/>
                <c:lvl>
                  <c:pt idx="0">
                    <c:v>Markets</c:v>
                  </c:pt>
                  <c:pt idx="1">
                    <c:v>Outstanding 
Liabilities</c:v>
                  </c:pt>
                  <c:pt idx="2">
                    <c:v>Assets 
Held</c:v>
                  </c:pt>
                  <c:pt idx="4">
                    <c:v>Markets</c:v>
                  </c:pt>
                  <c:pt idx="5">
                    <c:v>Outstanding 
Liabilities</c:v>
                  </c:pt>
                  <c:pt idx="6">
                    <c:v>Assets 
Held</c:v>
                  </c:pt>
                </c:lvl>
                <c:lvl>
                  <c:pt idx="0">
                    <c:v>2000-2003</c:v>
                  </c:pt>
                  <c:pt idx="3">
                    <c:v>  </c:v>
                  </c:pt>
                  <c:pt idx="4">
                    <c:v>2004-2007</c:v>
                  </c:pt>
                </c:lvl>
              </c:multiLvlStrCache>
            </c:multiLvlStrRef>
          </c:cat>
          <c:val>
            <c:numRef>
              <c:f>'Fig 44.b'!$AE$46:$AK$46</c:f>
              <c:numCache>
                <c:formatCode>General</c:formatCode>
                <c:ptCount val="7"/>
                <c:pt idx="2" formatCode="0%">
                  <c:v>1.1232004464285721</c:v>
                </c:pt>
                <c:pt idx="6" formatCode="0%">
                  <c:v>1.3009433178571324</c:v>
                </c:pt>
              </c:numCache>
            </c:numRef>
          </c:val>
        </c:ser>
        <c:dLbls>
          <c:showVal val="1"/>
        </c:dLbls>
        <c:gapWidth val="93"/>
        <c:overlap val="100"/>
        <c:axId val="57481088"/>
        <c:axId val="57482624"/>
      </c:barChart>
      <c:catAx>
        <c:axId val="57481088"/>
        <c:scaling>
          <c:orientation val="minMax"/>
        </c:scaling>
        <c:axPos val="b"/>
        <c:tickLblPos val="nextTo"/>
        <c:crossAx val="57482624"/>
        <c:crosses val="autoZero"/>
        <c:auto val="1"/>
        <c:lblAlgn val="ctr"/>
        <c:lblOffset val="100"/>
      </c:catAx>
      <c:valAx>
        <c:axId val="57482624"/>
        <c:scaling>
          <c:orientation val="minMax"/>
        </c:scaling>
        <c:axPos val="l"/>
        <c:majorGridlines/>
        <c:title>
          <c:tx>
            <c:rich>
              <a:bodyPr rot="-5400000" vert="horz"/>
              <a:lstStyle/>
              <a:p>
                <a:pPr>
                  <a:defRPr/>
                </a:pPr>
                <a:r>
                  <a:rPr lang="es-AR"/>
                  <a:t>% of GDP</a:t>
                </a:r>
              </a:p>
            </c:rich>
          </c:tx>
          <c:layout/>
        </c:title>
        <c:numFmt formatCode="0%" sourceLinked="1"/>
        <c:tickLblPos val="nextTo"/>
        <c:crossAx val="57481088"/>
        <c:crosses val="autoZero"/>
        <c:crossBetween val="between"/>
      </c:valAx>
    </c:plotArea>
    <c:plotVisOnly val="1"/>
  </c:chart>
  <c:spPr>
    <a:ln>
      <a:noFill/>
    </a:ln>
  </c:spPr>
  <c:txPr>
    <a:bodyPr/>
    <a:lstStyle/>
    <a:p>
      <a:pPr>
        <a:defRPr>
          <a:latin typeface="Calibri" pitchFamily="34" charset="0"/>
        </a:defRPr>
      </a:pPr>
      <a:endParaRPr lang="en-US"/>
    </a:p>
  </c:txPr>
  <c:externalData r:id="rId2"/>
</c:chartSpace>
</file>

<file path=ppt/charts/chart70.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2"/>
          <c:spPr>
            <a:solidFill>
              <a:schemeClr val="accent1">
                <a:lumMod val="75000"/>
              </a:schemeClr>
            </a:solidFill>
          </c:spPr>
          <c:cat>
            <c:strRef>
              <c:f>'S14-23'!$M$4:$M$10</c:f>
              <c:strCache>
                <c:ptCount val="7"/>
                <c:pt idx="0">
                  <c:v>Argentina</c:v>
                </c:pt>
                <c:pt idx="1">
                  <c:v>Brazil</c:v>
                </c:pt>
                <c:pt idx="2">
                  <c:v>Chile</c:v>
                </c:pt>
                <c:pt idx="3">
                  <c:v>Colombia</c:v>
                </c:pt>
                <c:pt idx="4">
                  <c:v>Mexico</c:v>
                </c:pt>
                <c:pt idx="5">
                  <c:v>Peru</c:v>
                </c:pt>
                <c:pt idx="6">
                  <c:v>Uruguay</c:v>
                </c:pt>
              </c:strCache>
            </c:strRef>
          </c:cat>
          <c:val>
            <c:numRef>
              <c:f>'S14-23'!$R$4:$R$10</c:f>
              <c:numCache>
                <c:formatCode>General</c:formatCode>
                <c:ptCount val="7"/>
                <c:pt idx="0">
                  <c:v>0.59255869999999888</c:v>
                </c:pt>
                <c:pt idx="1">
                  <c:v>1.1600850000000027</c:v>
                </c:pt>
                <c:pt idx="2">
                  <c:v>2.3012509999999957</c:v>
                </c:pt>
                <c:pt idx="3">
                  <c:v>0.90126749999999956</c:v>
                </c:pt>
                <c:pt idx="4">
                  <c:v>0.79001080000000001</c:v>
                </c:pt>
                <c:pt idx="5">
                  <c:v>0.46038310000000032</c:v>
                </c:pt>
                <c:pt idx="6">
                  <c:v>0.33808610000000111</c:v>
                </c:pt>
              </c:numCache>
            </c:numRef>
          </c:val>
        </c:ser>
        <c:gapWidth val="100"/>
        <c:axId val="88787968"/>
        <c:axId val="89690880"/>
      </c:barChart>
      <c:barChart>
        <c:barDir val="col"/>
        <c:grouping val="stacked"/>
        <c:ser>
          <c:idx val="1"/>
          <c:order val="0"/>
          <c:spPr>
            <a:noFill/>
            <a:ln>
              <a:noFill/>
            </a:ln>
          </c:spPr>
          <c:val>
            <c:numRef>
              <c:f>'S14-23'!$S$4:$S$10</c:f>
              <c:numCache>
                <c:formatCode>General</c:formatCode>
                <c:ptCount val="7"/>
                <c:pt idx="0">
                  <c:v>1.4873079999999999</c:v>
                </c:pt>
                <c:pt idx="1">
                  <c:v>0.98730829999999958</c:v>
                </c:pt>
                <c:pt idx="2">
                  <c:v>1.0873079999999999</c:v>
                </c:pt>
                <c:pt idx="3">
                  <c:v>0.35397500000000032</c:v>
                </c:pt>
                <c:pt idx="4">
                  <c:v>0.62064160000000246</c:v>
                </c:pt>
                <c:pt idx="5">
                  <c:v>0.55397500000000111</c:v>
                </c:pt>
                <c:pt idx="6">
                  <c:v>2.0539749999999999</c:v>
                </c:pt>
              </c:numCache>
            </c:numRef>
          </c:val>
        </c:ser>
        <c:ser>
          <c:idx val="2"/>
          <c:order val="1"/>
          <c:spPr>
            <a:solidFill>
              <a:schemeClr val="tx1">
                <a:lumMod val="95000"/>
                <a:lumOff val="5000"/>
              </a:schemeClr>
            </a:solidFill>
          </c:spPr>
          <c:val>
            <c:numRef>
              <c:f>'S14-23'!$T$4:$T$10</c:f>
              <c:numCache>
                <c:formatCode>General</c:formatCode>
                <c:ptCount val="7"/>
                <c:pt idx="0">
                  <c:v>4.6024999999999996E-2</c:v>
                </c:pt>
                <c:pt idx="1">
                  <c:v>4.6024999999999996E-2</c:v>
                </c:pt>
                <c:pt idx="2">
                  <c:v>4.6024999999999996E-2</c:v>
                </c:pt>
                <c:pt idx="3">
                  <c:v>4.6024999999999996E-2</c:v>
                </c:pt>
                <c:pt idx="4">
                  <c:v>4.6024999999999996E-2</c:v>
                </c:pt>
                <c:pt idx="5">
                  <c:v>4.6024999999999996E-2</c:v>
                </c:pt>
                <c:pt idx="6">
                  <c:v>4.6024999999999996E-2</c:v>
                </c:pt>
              </c:numCache>
            </c:numRef>
          </c:val>
        </c:ser>
        <c:gapWidth val="50"/>
        <c:overlap val="100"/>
        <c:axId val="90390528"/>
        <c:axId val="89692416"/>
      </c:barChart>
      <c:catAx>
        <c:axId val="88787968"/>
        <c:scaling>
          <c:orientation val="minMax"/>
        </c:scaling>
        <c:axPos val="b"/>
        <c:numFmt formatCode="General" sourceLinked="1"/>
        <c:tickLblPos val="nextTo"/>
        <c:txPr>
          <a:bodyPr/>
          <a:lstStyle/>
          <a:p>
            <a:pPr>
              <a:defRPr sz="800"/>
            </a:pPr>
            <a:endParaRPr lang="en-US"/>
          </a:p>
        </c:txPr>
        <c:crossAx val="89690880"/>
        <c:crosses val="autoZero"/>
        <c:auto val="1"/>
        <c:lblAlgn val="ctr"/>
        <c:lblOffset val="100"/>
      </c:catAx>
      <c:valAx>
        <c:axId val="89690880"/>
        <c:scaling>
          <c:orientation val="minMax"/>
        </c:scaling>
        <c:axPos val="l"/>
        <c:numFmt formatCode="General" sourceLinked="1"/>
        <c:tickLblPos val="nextTo"/>
        <c:txPr>
          <a:bodyPr/>
          <a:lstStyle/>
          <a:p>
            <a:pPr>
              <a:defRPr sz="900"/>
            </a:pPr>
            <a:endParaRPr lang="en-US"/>
          </a:p>
        </c:txPr>
        <c:crossAx val="88787968"/>
        <c:crosses val="autoZero"/>
        <c:crossBetween val="between"/>
      </c:valAx>
      <c:valAx>
        <c:axId val="89692416"/>
        <c:scaling>
          <c:orientation val="minMax"/>
        </c:scaling>
        <c:delete val="1"/>
        <c:axPos val="r"/>
        <c:numFmt formatCode="General" sourceLinked="1"/>
        <c:tickLblPos val="none"/>
        <c:crossAx val="90390528"/>
        <c:crosses val="max"/>
        <c:crossBetween val="between"/>
      </c:valAx>
      <c:catAx>
        <c:axId val="90390528"/>
        <c:scaling>
          <c:orientation val="minMax"/>
        </c:scaling>
        <c:delete val="1"/>
        <c:axPos val="b"/>
        <c:tickLblPos val="none"/>
        <c:crossAx val="89692416"/>
        <c:crosses val="autoZero"/>
        <c:auto val="1"/>
        <c:lblAlgn val="ctr"/>
        <c:lblOffset val="100"/>
      </c:catAx>
      <c:spPr>
        <a:noFill/>
        <a:ln w="25400">
          <a:noFill/>
        </a:ln>
      </c:spPr>
    </c:plotArea>
    <c:plotVisOnly val="1"/>
    <c:dispBlanksAs val="gap"/>
  </c:chart>
  <c:spPr>
    <a:ln>
      <a:noFill/>
    </a:ln>
  </c:spPr>
  <c:txPr>
    <a:bodyPr/>
    <a:lstStyle/>
    <a:p>
      <a:pPr>
        <a:defRPr>
          <a:latin typeface="Garamond" pitchFamily="18" charset="0"/>
        </a:defRPr>
      </a:pPr>
      <a:endParaRPr lang="en-US"/>
    </a:p>
  </c:txPr>
  <c:externalData r:id="rId1"/>
</c:chartSpace>
</file>

<file path=ppt/charts/chart71.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32308969865692"/>
          <c:y val="0.14195144356955391"/>
          <c:w val="0.87763826396700462"/>
          <c:h val="0.78018528122769359"/>
        </c:manualLayout>
      </c:layout>
      <c:barChart>
        <c:barDir val="col"/>
        <c:grouping val="percentStacked"/>
        <c:ser>
          <c:idx val="0"/>
          <c:order val="0"/>
          <c:tx>
            <c:strRef>
              <c:f>'Fig 41'!$Q$17</c:f>
              <c:strCache>
                <c:ptCount val="1"/>
                <c:pt idx="0">
                  <c:v>Govt. Securities</c:v>
                </c:pt>
              </c:strCache>
            </c:strRef>
          </c:tx>
          <c:dLbls>
            <c:showVal val="1"/>
          </c:dLbls>
          <c:cat>
            <c:strRef>
              <c:f>'Fig 41'!$P$18:$P$19</c:f>
              <c:strCache>
                <c:ptCount val="2"/>
                <c:pt idx="0">
                  <c:v>1999-2004</c:v>
                </c:pt>
                <c:pt idx="1">
                  <c:v>2005-2008</c:v>
                </c:pt>
              </c:strCache>
            </c:strRef>
          </c:cat>
          <c:val>
            <c:numRef>
              <c:f>'Fig 41'!$Q$18:$Q$19</c:f>
              <c:numCache>
                <c:formatCode>0%</c:formatCode>
                <c:ptCount val="2"/>
                <c:pt idx="0">
                  <c:v>0.51029625000000001</c:v>
                </c:pt>
                <c:pt idx="1">
                  <c:v>0.4526146166666668</c:v>
                </c:pt>
              </c:numCache>
            </c:numRef>
          </c:val>
        </c:ser>
        <c:ser>
          <c:idx val="1"/>
          <c:order val="1"/>
          <c:tx>
            <c:strRef>
              <c:f>'Fig 41'!$R$17</c:f>
              <c:strCache>
                <c:ptCount val="1"/>
                <c:pt idx="0">
                  <c:v>Fin. Inst. Sec/Deposits</c:v>
                </c:pt>
              </c:strCache>
            </c:strRef>
          </c:tx>
          <c:dLbls>
            <c:showVal val="1"/>
          </c:dLbls>
          <c:cat>
            <c:strRef>
              <c:f>'Fig 41'!$P$18:$P$19</c:f>
              <c:strCache>
                <c:ptCount val="2"/>
                <c:pt idx="0">
                  <c:v>1999-2004</c:v>
                </c:pt>
                <c:pt idx="1">
                  <c:v>2005-2008</c:v>
                </c:pt>
              </c:strCache>
            </c:strRef>
          </c:cat>
          <c:val>
            <c:numRef>
              <c:f>'Fig 41'!$R$18:$R$19</c:f>
              <c:numCache>
                <c:formatCode>0%</c:formatCode>
                <c:ptCount val="2"/>
                <c:pt idx="0">
                  <c:v>0.20625746666666694</c:v>
                </c:pt>
                <c:pt idx="1">
                  <c:v>0.15602893333333506</c:v>
                </c:pt>
              </c:numCache>
            </c:numRef>
          </c:val>
        </c:ser>
        <c:ser>
          <c:idx val="2"/>
          <c:order val="2"/>
          <c:tx>
            <c:strRef>
              <c:f>'Fig 41'!$S$17</c:f>
              <c:strCache>
                <c:ptCount val="1"/>
                <c:pt idx="0">
                  <c:v>Private Bonds</c:v>
                </c:pt>
              </c:strCache>
            </c:strRef>
          </c:tx>
          <c:dLbls>
            <c:showVal val="1"/>
          </c:dLbls>
          <c:cat>
            <c:strRef>
              <c:f>'Fig 41'!$P$18:$P$19</c:f>
              <c:strCache>
                <c:ptCount val="2"/>
                <c:pt idx="0">
                  <c:v>1999-2004</c:v>
                </c:pt>
                <c:pt idx="1">
                  <c:v>2005-2008</c:v>
                </c:pt>
              </c:strCache>
            </c:strRef>
          </c:cat>
          <c:val>
            <c:numRef>
              <c:f>'Fig 41'!$S$18:$S$19</c:f>
              <c:numCache>
                <c:formatCode>0%</c:formatCode>
                <c:ptCount val="2"/>
                <c:pt idx="0">
                  <c:v>9.0260616666666668E-2</c:v>
                </c:pt>
                <c:pt idx="1">
                  <c:v>7.6840266666666671E-2</c:v>
                </c:pt>
              </c:numCache>
            </c:numRef>
          </c:val>
        </c:ser>
        <c:ser>
          <c:idx val="3"/>
          <c:order val="3"/>
          <c:tx>
            <c:strRef>
              <c:f>'Fig 41'!$T$17</c:f>
              <c:strCache>
                <c:ptCount val="1"/>
                <c:pt idx="0">
                  <c:v>Foreign Securities</c:v>
                </c:pt>
              </c:strCache>
            </c:strRef>
          </c:tx>
          <c:dLbls>
            <c:showVal val="1"/>
          </c:dLbls>
          <c:cat>
            <c:strRef>
              <c:f>'Fig 41'!$P$18:$P$19</c:f>
              <c:strCache>
                <c:ptCount val="2"/>
                <c:pt idx="0">
                  <c:v>1999-2004</c:v>
                </c:pt>
                <c:pt idx="1">
                  <c:v>2005-2008</c:v>
                </c:pt>
              </c:strCache>
            </c:strRef>
          </c:cat>
          <c:val>
            <c:numRef>
              <c:f>'Fig 41'!$T$18:$T$19</c:f>
              <c:numCache>
                <c:formatCode>0%</c:formatCode>
                <c:ptCount val="2"/>
                <c:pt idx="0">
                  <c:v>6.0448483333333934E-2</c:v>
                </c:pt>
                <c:pt idx="1">
                  <c:v>0.11739491666666668</c:v>
                </c:pt>
              </c:numCache>
            </c:numRef>
          </c:val>
        </c:ser>
        <c:ser>
          <c:idx val="4"/>
          <c:order val="4"/>
          <c:tx>
            <c:strRef>
              <c:f>'Fig 41'!$U$17</c:f>
              <c:strCache>
                <c:ptCount val="1"/>
                <c:pt idx="0">
                  <c:v>Equities</c:v>
                </c:pt>
              </c:strCache>
            </c:strRef>
          </c:tx>
          <c:dLbls>
            <c:showVal val="1"/>
          </c:dLbls>
          <c:cat>
            <c:strRef>
              <c:f>'Fig 41'!$P$18:$P$19</c:f>
              <c:strCache>
                <c:ptCount val="2"/>
                <c:pt idx="0">
                  <c:v>1999-2004</c:v>
                </c:pt>
                <c:pt idx="1">
                  <c:v>2005-2008</c:v>
                </c:pt>
              </c:strCache>
            </c:strRef>
          </c:cat>
          <c:val>
            <c:numRef>
              <c:f>'Fig 41'!$U$18:$U$19</c:f>
              <c:numCache>
                <c:formatCode>0%</c:formatCode>
                <c:ptCount val="2"/>
                <c:pt idx="0">
                  <c:v>0.10586678333333428</c:v>
                </c:pt>
                <c:pt idx="1">
                  <c:v>0.14188714999999999</c:v>
                </c:pt>
              </c:numCache>
            </c:numRef>
          </c:val>
        </c:ser>
        <c:ser>
          <c:idx val="5"/>
          <c:order val="5"/>
          <c:tx>
            <c:strRef>
              <c:f>'Fig 41'!$V$17</c:f>
              <c:strCache>
                <c:ptCount val="1"/>
                <c:pt idx="0">
                  <c:v>Mutual Funds</c:v>
                </c:pt>
              </c:strCache>
            </c:strRef>
          </c:tx>
          <c:dLbls>
            <c:dLbl>
              <c:idx val="0"/>
              <c:layout>
                <c:manualLayout>
                  <c:x val="1.9719002659426181E-3"/>
                  <c:y val="0"/>
                </c:manualLayout>
              </c:layout>
              <c:showVal val="1"/>
            </c:dLbl>
            <c:showVal val="1"/>
          </c:dLbls>
          <c:cat>
            <c:strRef>
              <c:f>'Fig 41'!$P$18:$P$19</c:f>
              <c:strCache>
                <c:ptCount val="2"/>
                <c:pt idx="0">
                  <c:v>1999-2004</c:v>
                </c:pt>
                <c:pt idx="1">
                  <c:v>2005-2008</c:v>
                </c:pt>
              </c:strCache>
            </c:strRef>
          </c:cat>
          <c:val>
            <c:numRef>
              <c:f>'Fig 41'!$V$18:$V$19</c:f>
              <c:numCache>
                <c:formatCode>0%</c:formatCode>
                <c:ptCount val="2"/>
                <c:pt idx="0">
                  <c:v>1.7076983333333334E-2</c:v>
                </c:pt>
                <c:pt idx="1">
                  <c:v>3.2550533333333333E-2</c:v>
                </c:pt>
              </c:numCache>
            </c:numRef>
          </c:val>
        </c:ser>
        <c:ser>
          <c:idx val="6"/>
          <c:order val="6"/>
          <c:tx>
            <c:strRef>
              <c:f>'Fig 41'!$W$17</c:f>
              <c:strCache>
                <c:ptCount val="1"/>
                <c:pt idx="0">
                  <c:v>Other Investments </c:v>
                </c:pt>
              </c:strCache>
            </c:strRef>
          </c:tx>
          <c:dLbls>
            <c:dLbl>
              <c:idx val="0"/>
              <c:delete val="1"/>
            </c:dLbl>
            <c:showVal val="1"/>
          </c:dLbls>
          <c:cat>
            <c:strRef>
              <c:f>'Fig 41'!$P$18:$P$19</c:f>
              <c:strCache>
                <c:ptCount val="2"/>
                <c:pt idx="0">
                  <c:v>1999-2004</c:v>
                </c:pt>
                <c:pt idx="1">
                  <c:v>2005-2008</c:v>
                </c:pt>
              </c:strCache>
            </c:strRef>
          </c:cat>
          <c:val>
            <c:numRef>
              <c:f>'Fig 41'!$W$18:$W$19</c:f>
              <c:numCache>
                <c:formatCode>0%</c:formatCode>
                <c:ptCount val="2"/>
                <c:pt idx="0">
                  <c:v>9.7934333333334067E-3</c:v>
                </c:pt>
                <c:pt idx="1">
                  <c:v>2.268358333333334E-2</c:v>
                </c:pt>
              </c:numCache>
            </c:numRef>
          </c:val>
        </c:ser>
        <c:overlap val="100"/>
        <c:axId val="90609536"/>
        <c:axId val="90611072"/>
      </c:barChart>
      <c:catAx>
        <c:axId val="90609536"/>
        <c:scaling>
          <c:orientation val="minMax"/>
        </c:scaling>
        <c:axPos val="b"/>
        <c:numFmt formatCode="General" sourceLinked="1"/>
        <c:tickLblPos val="nextTo"/>
        <c:crossAx val="90611072"/>
        <c:crosses val="autoZero"/>
        <c:auto val="1"/>
        <c:lblAlgn val="ctr"/>
        <c:lblOffset val="100"/>
      </c:catAx>
      <c:valAx>
        <c:axId val="90611072"/>
        <c:scaling>
          <c:orientation val="minMax"/>
        </c:scaling>
        <c:axPos val="l"/>
        <c:majorGridlines/>
        <c:title>
          <c:tx>
            <c:rich>
              <a:bodyPr rot="-5400000" vert="horz"/>
              <a:lstStyle/>
              <a:p>
                <a:pPr>
                  <a:defRPr/>
                </a:pPr>
                <a:r>
                  <a:rPr lang="es-AR"/>
                  <a:t>% of Total Portfolio</a:t>
                </a:r>
              </a:p>
            </c:rich>
          </c:tx>
          <c:layout>
            <c:manualLayout>
              <c:xMode val="edge"/>
              <c:yMode val="edge"/>
              <c:x val="3.9452596773026215E-3"/>
              <c:y val="0.34838600654370488"/>
            </c:manualLayout>
          </c:layout>
        </c:title>
        <c:numFmt formatCode="0%" sourceLinked="1"/>
        <c:tickLblPos val="nextTo"/>
        <c:crossAx val="90609536"/>
        <c:crosses val="autoZero"/>
        <c:crossBetween val="between"/>
      </c:valAx>
    </c:plotArea>
    <c:legend>
      <c:legendPos val="t"/>
      <c:layout>
        <c:manualLayout>
          <c:xMode val="edge"/>
          <c:yMode val="edge"/>
          <c:x val="4.9165784392472732E-2"/>
          <c:y val="9.9315398075244671E-3"/>
          <c:w val="0.92343687260394225"/>
          <c:h val="0.10149431321084861"/>
        </c:manualLayout>
      </c:layout>
    </c:legend>
    <c:plotVisOnly val="1"/>
  </c:chart>
  <c:spPr>
    <a:ln>
      <a:noFill/>
    </a:ln>
  </c:spPr>
  <c:txPr>
    <a:bodyPr/>
    <a:lstStyle/>
    <a:p>
      <a:pPr>
        <a:defRPr>
          <a:latin typeface="Calibri" pitchFamily="34" charset="0"/>
        </a:defRPr>
      </a:pPr>
      <a:endParaRPr lang="en-US"/>
    </a:p>
  </c:txPr>
  <c:externalData r:id="rId2"/>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plotArea>
      <c:layout>
        <c:manualLayout>
          <c:layoutTarget val="inner"/>
          <c:xMode val="edge"/>
          <c:yMode val="edge"/>
          <c:x val="0.11369047619047618"/>
          <c:y val="0.13045603674541026"/>
          <c:w val="0.86448412698412702"/>
          <c:h val="0.7175148731408576"/>
        </c:manualLayout>
      </c:layout>
      <c:barChart>
        <c:barDir val="col"/>
        <c:grouping val="percentStacked"/>
        <c:ser>
          <c:idx val="0"/>
          <c:order val="0"/>
          <c:tx>
            <c:strRef>
              <c:f>'Fig 40'!$P$35</c:f>
              <c:strCache>
                <c:ptCount val="1"/>
                <c:pt idx="0">
                  <c:v>Cash and Deposits</c:v>
                </c:pt>
              </c:strCache>
            </c:strRef>
          </c:tx>
          <c:dLbls>
            <c:showVal val="1"/>
          </c:dLbls>
          <c:cat>
            <c:strRef>
              <c:f>'Fig 40'!$O$36:$O$40</c:f>
              <c:strCache>
                <c:ptCount val="5"/>
                <c:pt idx="0">
                  <c:v>Asia (2)</c:v>
                </c:pt>
                <c:pt idx="1">
                  <c:v>Eastern Europe (4)</c:v>
                </c:pt>
                <c:pt idx="2">
                  <c:v>G7 (5)</c:v>
                </c:pt>
                <c:pt idx="3">
                  <c:v>LAC7 (5)</c:v>
                </c:pt>
                <c:pt idx="4">
                  <c:v>Other Advanced Economies (6)</c:v>
                </c:pt>
              </c:strCache>
            </c:strRef>
          </c:cat>
          <c:val>
            <c:numRef>
              <c:f>'Fig 40'!$P$36:$P$40</c:f>
              <c:numCache>
                <c:formatCode>0%</c:formatCode>
                <c:ptCount val="5"/>
                <c:pt idx="0">
                  <c:v>0.24272137128642349</c:v>
                </c:pt>
                <c:pt idx="1">
                  <c:v>4.7406264109229886E-2</c:v>
                </c:pt>
                <c:pt idx="2">
                  <c:v>3.0780854611676952E-2</c:v>
                </c:pt>
                <c:pt idx="3">
                  <c:v>2.141216736391888E-2</c:v>
                </c:pt>
                <c:pt idx="4">
                  <c:v>7.0592295573775721E-2</c:v>
                </c:pt>
              </c:numCache>
            </c:numRef>
          </c:val>
        </c:ser>
        <c:ser>
          <c:idx val="1"/>
          <c:order val="1"/>
          <c:tx>
            <c:strRef>
              <c:f>'Fig 40'!$Q$35</c:f>
              <c:strCache>
                <c:ptCount val="1"/>
                <c:pt idx="0">
                  <c:v>Public Bonds</c:v>
                </c:pt>
              </c:strCache>
            </c:strRef>
          </c:tx>
          <c:dLbls>
            <c:showVal val="1"/>
          </c:dLbls>
          <c:cat>
            <c:strRef>
              <c:f>'Fig 40'!$O$36:$O$40</c:f>
              <c:strCache>
                <c:ptCount val="5"/>
                <c:pt idx="0">
                  <c:v>Asia (2)</c:v>
                </c:pt>
                <c:pt idx="1">
                  <c:v>Eastern Europe (4)</c:v>
                </c:pt>
                <c:pt idx="2">
                  <c:v>G7 (5)</c:v>
                </c:pt>
                <c:pt idx="3">
                  <c:v>LAC7 (5)</c:v>
                </c:pt>
                <c:pt idx="4">
                  <c:v>Other Advanced Economies (6)</c:v>
                </c:pt>
              </c:strCache>
            </c:strRef>
          </c:cat>
          <c:val>
            <c:numRef>
              <c:f>'Fig 40'!$Q$36:$Q$40</c:f>
              <c:numCache>
                <c:formatCode>0%</c:formatCode>
                <c:ptCount val="5"/>
                <c:pt idx="0">
                  <c:v>0.36590678219879147</c:v>
                </c:pt>
                <c:pt idx="1">
                  <c:v>0.40303626565356082</c:v>
                </c:pt>
                <c:pt idx="2">
                  <c:v>0.16130683328476003</c:v>
                </c:pt>
                <c:pt idx="3">
                  <c:v>0.32099929935206883</c:v>
                </c:pt>
                <c:pt idx="4">
                  <c:v>0.26033697109487647</c:v>
                </c:pt>
              </c:numCache>
            </c:numRef>
          </c:val>
        </c:ser>
        <c:ser>
          <c:idx val="2"/>
          <c:order val="2"/>
          <c:tx>
            <c:strRef>
              <c:f>'Fig 40'!$R$35</c:f>
              <c:strCache>
                <c:ptCount val="1"/>
                <c:pt idx="0">
                  <c:v>Private Bonds</c:v>
                </c:pt>
              </c:strCache>
            </c:strRef>
          </c:tx>
          <c:dLbls>
            <c:showVal val="1"/>
          </c:dLbls>
          <c:cat>
            <c:strRef>
              <c:f>'Fig 40'!$O$36:$O$40</c:f>
              <c:strCache>
                <c:ptCount val="5"/>
                <c:pt idx="0">
                  <c:v>Asia (2)</c:v>
                </c:pt>
                <c:pt idx="1">
                  <c:v>Eastern Europe (4)</c:v>
                </c:pt>
                <c:pt idx="2">
                  <c:v>G7 (5)</c:v>
                </c:pt>
                <c:pt idx="3">
                  <c:v>LAC7 (5)</c:v>
                </c:pt>
                <c:pt idx="4">
                  <c:v>Other Advanced Economies (6)</c:v>
                </c:pt>
              </c:strCache>
            </c:strRef>
          </c:cat>
          <c:val>
            <c:numRef>
              <c:f>'Fig 40'!$R$36:$R$40</c:f>
              <c:numCache>
                <c:formatCode>0%</c:formatCode>
                <c:ptCount val="5"/>
                <c:pt idx="0">
                  <c:v>0.16108233839140032</c:v>
                </c:pt>
                <c:pt idx="1">
                  <c:v>9.8050265233504796E-2</c:v>
                </c:pt>
                <c:pt idx="2">
                  <c:v>0.11164186077192392</c:v>
                </c:pt>
                <c:pt idx="3">
                  <c:v>0.18754230510498346</c:v>
                </c:pt>
                <c:pt idx="4">
                  <c:v>0.19875749970633397</c:v>
                </c:pt>
              </c:numCache>
            </c:numRef>
          </c:val>
        </c:ser>
        <c:ser>
          <c:idx val="3"/>
          <c:order val="3"/>
          <c:tx>
            <c:strRef>
              <c:f>'Fig 40'!$S$35</c:f>
              <c:strCache>
                <c:ptCount val="1"/>
                <c:pt idx="0">
                  <c:v>Loans</c:v>
                </c:pt>
              </c:strCache>
            </c:strRef>
          </c:tx>
          <c:dLbls>
            <c:dLbl>
              <c:idx val="1"/>
              <c:delete val="1"/>
            </c:dLbl>
            <c:showVal val="1"/>
          </c:dLbls>
          <c:cat>
            <c:strRef>
              <c:f>'Fig 40'!$O$36:$O$40</c:f>
              <c:strCache>
                <c:ptCount val="5"/>
                <c:pt idx="0">
                  <c:v>Asia (2)</c:v>
                </c:pt>
                <c:pt idx="1">
                  <c:v>Eastern Europe (4)</c:v>
                </c:pt>
                <c:pt idx="2">
                  <c:v>G7 (5)</c:v>
                </c:pt>
                <c:pt idx="3">
                  <c:v>LAC7 (5)</c:v>
                </c:pt>
                <c:pt idx="4">
                  <c:v>Other Advanced Economies (6)</c:v>
                </c:pt>
              </c:strCache>
            </c:strRef>
          </c:cat>
          <c:val>
            <c:numRef>
              <c:f>'Fig 40'!$S$36:$S$40</c:f>
              <c:numCache>
                <c:formatCode>0%</c:formatCode>
                <c:ptCount val="5"/>
                <c:pt idx="0">
                  <c:v>5.6161368550823069E-3</c:v>
                </c:pt>
                <c:pt idx="1">
                  <c:v>0</c:v>
                </c:pt>
                <c:pt idx="2">
                  <c:v>6.3406982425855421E-2</c:v>
                </c:pt>
                <c:pt idx="3">
                  <c:v>9.3349617747493247E-3</c:v>
                </c:pt>
                <c:pt idx="4">
                  <c:v>1.3678000903560509E-2</c:v>
                </c:pt>
              </c:numCache>
            </c:numRef>
          </c:val>
        </c:ser>
        <c:ser>
          <c:idx val="4"/>
          <c:order val="4"/>
          <c:tx>
            <c:strRef>
              <c:f>'Fig 40'!$T$35</c:f>
              <c:strCache>
                <c:ptCount val="1"/>
                <c:pt idx="0">
                  <c:v>Equity</c:v>
                </c:pt>
              </c:strCache>
            </c:strRef>
          </c:tx>
          <c:dLbls>
            <c:showVal val="1"/>
          </c:dLbls>
          <c:cat>
            <c:strRef>
              <c:f>'Fig 40'!$O$36:$O$40</c:f>
              <c:strCache>
                <c:ptCount val="5"/>
                <c:pt idx="0">
                  <c:v>Asia (2)</c:v>
                </c:pt>
                <c:pt idx="1">
                  <c:v>Eastern Europe (4)</c:v>
                </c:pt>
                <c:pt idx="2">
                  <c:v>G7 (5)</c:v>
                </c:pt>
                <c:pt idx="3">
                  <c:v>LAC7 (5)</c:v>
                </c:pt>
                <c:pt idx="4">
                  <c:v>Other Advanced Economies (6)</c:v>
                </c:pt>
              </c:strCache>
            </c:strRef>
          </c:cat>
          <c:val>
            <c:numRef>
              <c:f>'Fig 40'!$T$36:$T$40</c:f>
              <c:numCache>
                <c:formatCode>0%</c:formatCode>
                <c:ptCount val="5"/>
                <c:pt idx="0">
                  <c:v>5.1173990466001899E-2</c:v>
                </c:pt>
                <c:pt idx="1">
                  <c:v>0.33622848407048428</c:v>
                </c:pt>
                <c:pt idx="2">
                  <c:v>0.19800935515079873</c:v>
                </c:pt>
                <c:pt idx="3">
                  <c:v>0.19763560146601611</c:v>
                </c:pt>
                <c:pt idx="4">
                  <c:v>0.16249126789186263</c:v>
                </c:pt>
              </c:numCache>
            </c:numRef>
          </c:val>
        </c:ser>
        <c:ser>
          <c:idx val="5"/>
          <c:order val="5"/>
          <c:tx>
            <c:strRef>
              <c:f>'Fig 40'!$U$35</c:f>
              <c:strCache>
                <c:ptCount val="1"/>
                <c:pt idx="0">
                  <c:v>Mutual Funds</c:v>
                </c:pt>
              </c:strCache>
            </c:strRef>
          </c:tx>
          <c:dLbls>
            <c:showVal val="1"/>
          </c:dLbls>
          <c:cat>
            <c:strRef>
              <c:f>'Fig 40'!$O$36:$O$40</c:f>
              <c:strCache>
                <c:ptCount val="5"/>
                <c:pt idx="0">
                  <c:v>Asia (2)</c:v>
                </c:pt>
                <c:pt idx="1">
                  <c:v>Eastern Europe (4)</c:v>
                </c:pt>
                <c:pt idx="2">
                  <c:v>G7 (5)</c:v>
                </c:pt>
                <c:pt idx="3">
                  <c:v>LAC7 (5)</c:v>
                </c:pt>
                <c:pt idx="4">
                  <c:v>Other Advanced Economies (6)</c:v>
                </c:pt>
              </c:strCache>
            </c:strRef>
          </c:cat>
          <c:val>
            <c:numRef>
              <c:f>'Fig 40'!$U$36:$U$40</c:f>
              <c:numCache>
                <c:formatCode>0%</c:formatCode>
                <c:ptCount val="5"/>
                <c:pt idx="0">
                  <c:v>7.0072070351852464E-2</c:v>
                </c:pt>
                <c:pt idx="1">
                  <c:v>9.8671650432453725E-2</c:v>
                </c:pt>
                <c:pt idx="2">
                  <c:v>0.25239113350120163</c:v>
                </c:pt>
                <c:pt idx="3">
                  <c:v>0.22324336522461027</c:v>
                </c:pt>
                <c:pt idx="4">
                  <c:v>0.19076540419814125</c:v>
                </c:pt>
              </c:numCache>
            </c:numRef>
          </c:val>
        </c:ser>
        <c:ser>
          <c:idx val="6"/>
          <c:order val="6"/>
          <c:tx>
            <c:strRef>
              <c:f>'Fig 40'!$V$35</c:f>
              <c:strCache>
                <c:ptCount val="1"/>
                <c:pt idx="0">
                  <c:v>Others</c:v>
                </c:pt>
              </c:strCache>
            </c:strRef>
          </c:tx>
          <c:dLbls>
            <c:showVal val="1"/>
          </c:dLbls>
          <c:cat>
            <c:strRef>
              <c:f>'Fig 40'!$O$36:$O$40</c:f>
              <c:strCache>
                <c:ptCount val="5"/>
                <c:pt idx="0">
                  <c:v>Asia (2)</c:v>
                </c:pt>
                <c:pt idx="1">
                  <c:v>Eastern Europe (4)</c:v>
                </c:pt>
                <c:pt idx="2">
                  <c:v>G7 (5)</c:v>
                </c:pt>
                <c:pt idx="3">
                  <c:v>LAC7 (5)</c:v>
                </c:pt>
                <c:pt idx="4">
                  <c:v>Other Advanced Economies (6)</c:v>
                </c:pt>
              </c:strCache>
            </c:strRef>
          </c:cat>
          <c:val>
            <c:numRef>
              <c:f>'Fig 40'!$V$36:$V$40</c:f>
              <c:numCache>
                <c:formatCode>0%</c:formatCode>
                <c:ptCount val="5"/>
                <c:pt idx="0">
                  <c:v>0.1034273104504566</c:v>
                </c:pt>
                <c:pt idx="1">
                  <c:v>1.6607072338795523E-2</c:v>
                </c:pt>
                <c:pt idx="2">
                  <c:v>0.18246298025378541</c:v>
                </c:pt>
                <c:pt idx="3">
                  <c:v>3.9832331513491012E-2</c:v>
                </c:pt>
                <c:pt idx="4">
                  <c:v>9.7917234025802116E-2</c:v>
                </c:pt>
              </c:numCache>
            </c:numRef>
          </c:val>
        </c:ser>
        <c:overlap val="100"/>
        <c:axId val="92530944"/>
        <c:axId val="92610560"/>
      </c:barChart>
      <c:catAx>
        <c:axId val="92530944"/>
        <c:scaling>
          <c:orientation val="minMax"/>
        </c:scaling>
        <c:axPos val="b"/>
        <c:numFmt formatCode="General" sourceLinked="1"/>
        <c:tickLblPos val="nextTo"/>
        <c:crossAx val="92610560"/>
        <c:crosses val="autoZero"/>
        <c:auto val="1"/>
        <c:lblAlgn val="ctr"/>
        <c:lblOffset val="100"/>
      </c:catAx>
      <c:valAx>
        <c:axId val="92610560"/>
        <c:scaling>
          <c:orientation val="minMax"/>
        </c:scaling>
        <c:axPos val="l"/>
        <c:majorGridlines/>
        <c:title>
          <c:tx>
            <c:rich>
              <a:bodyPr rot="-5400000" vert="horz"/>
              <a:lstStyle/>
              <a:p>
                <a:pPr>
                  <a:defRPr/>
                </a:pPr>
                <a:r>
                  <a:rPr lang="es-AR"/>
                  <a:t>% of Total</a:t>
                </a:r>
              </a:p>
            </c:rich>
          </c:tx>
          <c:layout>
            <c:manualLayout>
              <c:xMode val="edge"/>
              <c:yMode val="edge"/>
              <c:x val="1.3482064741907595E-2"/>
              <c:y val="0.40917099251483036"/>
            </c:manualLayout>
          </c:layout>
        </c:title>
        <c:numFmt formatCode="0%" sourceLinked="1"/>
        <c:tickLblPos val="nextTo"/>
        <c:crossAx val="92530944"/>
        <c:crosses val="autoZero"/>
        <c:crossBetween val="between"/>
      </c:valAx>
    </c:plotArea>
    <c:legend>
      <c:legendPos val="t"/>
      <c:layout>
        <c:manualLayout>
          <c:xMode val="edge"/>
          <c:yMode val="edge"/>
          <c:x val="3.0681789776278216E-2"/>
          <c:y val="2.2946194225721812E-3"/>
          <c:w val="0.94366063617050155"/>
          <c:h val="0.11749400890106129"/>
        </c:manualLayout>
      </c:layout>
    </c:legend>
    <c:plotVisOnly val="1"/>
  </c:chart>
  <c:spPr>
    <a:ln>
      <a:noFill/>
    </a:ln>
  </c:spPr>
  <c:txPr>
    <a:bodyPr/>
    <a:lstStyle/>
    <a:p>
      <a:pPr>
        <a:defRPr>
          <a:latin typeface="Calibri" pitchFamily="34" charset="0"/>
        </a:defRPr>
      </a:pPr>
      <a:endParaRPr lang="en-US"/>
    </a:p>
  </c:txPr>
  <c:externalData r:id="rId2"/>
</c:chartSpace>
</file>

<file path=ppt/charts/chart73.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29986982724893"/>
          <c:y val="0.14001902887139547"/>
          <c:w val="0.86966912151120002"/>
          <c:h val="0.64330708661419234"/>
        </c:manualLayout>
      </c:layout>
      <c:barChart>
        <c:barDir val="col"/>
        <c:grouping val="percentStacked"/>
        <c:ser>
          <c:idx val="0"/>
          <c:order val="0"/>
          <c:tx>
            <c:strRef>
              <c:f>'Fig 41'!$Q$21</c:f>
              <c:strCache>
                <c:ptCount val="1"/>
                <c:pt idx="0">
                  <c:v>Govt. Securities</c:v>
                </c:pt>
              </c:strCache>
            </c:strRef>
          </c:tx>
          <c:dLbls>
            <c:showVal val="1"/>
          </c:dLbls>
          <c:cat>
            <c:multiLvlStrRef>
              <c:f>'Fig 41'!$O$22:$P$33</c:f>
              <c:multiLvlStrCache>
                <c:ptCount val="12"/>
                <c:lvl>
                  <c:pt idx="0">
                    <c:v>1999-4</c:v>
                  </c:pt>
                  <c:pt idx="1">
                    <c:v>2005-8</c:v>
                  </c:pt>
                  <c:pt idx="2">
                    <c:v>1999-4</c:v>
                  </c:pt>
                  <c:pt idx="3">
                    <c:v>2005-8</c:v>
                  </c:pt>
                  <c:pt idx="4">
                    <c:v>1999-4</c:v>
                  </c:pt>
                  <c:pt idx="5">
                    <c:v>2005-8</c:v>
                  </c:pt>
                  <c:pt idx="6">
                    <c:v>1999-4</c:v>
                  </c:pt>
                  <c:pt idx="7">
                    <c:v>2005-8</c:v>
                  </c:pt>
                  <c:pt idx="8">
                    <c:v>1999-4</c:v>
                  </c:pt>
                  <c:pt idx="9">
                    <c:v>2005-8</c:v>
                  </c:pt>
                  <c:pt idx="10">
                    <c:v>1999-4</c:v>
                  </c:pt>
                  <c:pt idx="11">
                    <c:v>2005-8</c:v>
                  </c:pt>
                </c:lvl>
                <c:lvl>
                  <c:pt idx="0">
                    <c:v>Argentina</c:v>
                  </c:pt>
                  <c:pt idx="2">
                    <c:v>Chile</c:v>
                  </c:pt>
                  <c:pt idx="4">
                    <c:v>Colombia</c:v>
                  </c:pt>
                  <c:pt idx="6">
                    <c:v>Mexico</c:v>
                  </c:pt>
                  <c:pt idx="8">
                    <c:v>Peru</c:v>
                  </c:pt>
                  <c:pt idx="10">
                    <c:v>Uruguay</c:v>
                  </c:pt>
                </c:lvl>
              </c:multiLvlStrCache>
            </c:multiLvlStrRef>
          </c:cat>
          <c:val>
            <c:numRef>
              <c:f>'Fig 41'!$Q$22:$Q$33</c:f>
              <c:numCache>
                <c:formatCode>0%</c:formatCode>
                <c:ptCount val="12"/>
                <c:pt idx="0">
                  <c:v>0.63984319999999995</c:v>
                </c:pt>
                <c:pt idx="1">
                  <c:v>0.58812129999999996</c:v>
                </c:pt>
                <c:pt idx="2">
                  <c:v>0.29784940000000032</c:v>
                </c:pt>
                <c:pt idx="3">
                  <c:v>0.12919610000000001</c:v>
                </c:pt>
                <c:pt idx="4">
                  <c:v>0.48557210000000323</c:v>
                </c:pt>
                <c:pt idx="5">
                  <c:v>0.46737950000000295</c:v>
                </c:pt>
                <c:pt idx="6">
                  <c:v>0.88450499999999388</c:v>
                </c:pt>
                <c:pt idx="7">
                  <c:v>0.73185150000000065</c:v>
                </c:pt>
                <c:pt idx="8">
                  <c:v>0.14438000000000001</c:v>
                </c:pt>
                <c:pt idx="9">
                  <c:v>0.21081050000000001</c:v>
                </c:pt>
                <c:pt idx="10">
                  <c:v>0.6096278000000076</c:v>
                </c:pt>
                <c:pt idx="11">
                  <c:v>0.58832879999999377</c:v>
                </c:pt>
              </c:numCache>
            </c:numRef>
          </c:val>
        </c:ser>
        <c:ser>
          <c:idx val="1"/>
          <c:order val="1"/>
          <c:tx>
            <c:strRef>
              <c:f>'Fig 41'!$R$21</c:f>
              <c:strCache>
                <c:ptCount val="1"/>
                <c:pt idx="0">
                  <c:v>Fin. Inst. Sec/Deposits</c:v>
                </c:pt>
              </c:strCache>
            </c:strRef>
          </c:tx>
          <c:dLbls>
            <c:showVal val="1"/>
          </c:dLbls>
          <c:cat>
            <c:multiLvlStrRef>
              <c:f>'Fig 41'!$O$22:$P$33</c:f>
              <c:multiLvlStrCache>
                <c:ptCount val="12"/>
                <c:lvl>
                  <c:pt idx="0">
                    <c:v>1999-4</c:v>
                  </c:pt>
                  <c:pt idx="1">
                    <c:v>2005-8</c:v>
                  </c:pt>
                  <c:pt idx="2">
                    <c:v>1999-4</c:v>
                  </c:pt>
                  <c:pt idx="3">
                    <c:v>2005-8</c:v>
                  </c:pt>
                  <c:pt idx="4">
                    <c:v>1999-4</c:v>
                  </c:pt>
                  <c:pt idx="5">
                    <c:v>2005-8</c:v>
                  </c:pt>
                  <c:pt idx="6">
                    <c:v>1999-4</c:v>
                  </c:pt>
                  <c:pt idx="7">
                    <c:v>2005-8</c:v>
                  </c:pt>
                  <c:pt idx="8">
                    <c:v>1999-4</c:v>
                  </c:pt>
                  <c:pt idx="9">
                    <c:v>2005-8</c:v>
                  </c:pt>
                  <c:pt idx="10">
                    <c:v>1999-4</c:v>
                  </c:pt>
                  <c:pt idx="11">
                    <c:v>2005-8</c:v>
                  </c:pt>
                </c:lvl>
                <c:lvl>
                  <c:pt idx="0">
                    <c:v>Argentina</c:v>
                  </c:pt>
                  <c:pt idx="2">
                    <c:v>Chile</c:v>
                  </c:pt>
                  <c:pt idx="4">
                    <c:v>Colombia</c:v>
                  </c:pt>
                  <c:pt idx="6">
                    <c:v>Mexico</c:v>
                  </c:pt>
                  <c:pt idx="8">
                    <c:v>Peru</c:v>
                  </c:pt>
                  <c:pt idx="10">
                    <c:v>Uruguay</c:v>
                  </c:pt>
                </c:lvl>
              </c:multiLvlStrCache>
            </c:multiLvlStrRef>
          </c:cat>
          <c:val>
            <c:numRef>
              <c:f>'Fig 41'!$R$22:$R$33</c:f>
              <c:numCache>
                <c:formatCode>0%</c:formatCode>
                <c:ptCount val="12"/>
                <c:pt idx="0">
                  <c:v>9.1339299999999998E-2</c:v>
                </c:pt>
                <c:pt idx="1">
                  <c:v>3.3569799999999997E-2</c:v>
                </c:pt>
                <c:pt idx="2">
                  <c:v>0.31633040000000323</c:v>
                </c:pt>
                <c:pt idx="3">
                  <c:v>0.28808450000000374</c:v>
                </c:pt>
                <c:pt idx="4">
                  <c:v>0.16616919999999999</c:v>
                </c:pt>
                <c:pt idx="5">
                  <c:v>9.1615300000000066E-2</c:v>
                </c:pt>
                <c:pt idx="6">
                  <c:v>2.6663099999999999E-2</c:v>
                </c:pt>
                <c:pt idx="7">
                  <c:v>4.9001700000000023E-2</c:v>
                </c:pt>
                <c:pt idx="8">
                  <c:v>0.29411790000000032</c:v>
                </c:pt>
                <c:pt idx="9">
                  <c:v>0.11243060000000002</c:v>
                </c:pt>
                <c:pt idx="10">
                  <c:v>0.34292490000000436</c:v>
                </c:pt>
                <c:pt idx="11">
                  <c:v>0.36147170000000323</c:v>
                </c:pt>
              </c:numCache>
            </c:numRef>
          </c:val>
        </c:ser>
        <c:ser>
          <c:idx val="2"/>
          <c:order val="2"/>
          <c:tx>
            <c:strRef>
              <c:f>'Fig 41'!$S$21</c:f>
              <c:strCache>
                <c:ptCount val="1"/>
                <c:pt idx="0">
                  <c:v>Private Bonds</c:v>
                </c:pt>
              </c:strCache>
            </c:strRef>
          </c:tx>
          <c:dLbls>
            <c:dLbl>
              <c:idx val="5"/>
              <c:layout>
                <c:manualLayout>
                  <c:x val="3.9144981143369416E-3"/>
                  <c:y val="2.7777777777778997E-3"/>
                </c:manualLayout>
              </c:layout>
              <c:showVal val="1"/>
            </c:dLbl>
            <c:showVal val="1"/>
          </c:dLbls>
          <c:cat>
            <c:multiLvlStrRef>
              <c:f>'Fig 41'!$O$22:$P$33</c:f>
              <c:multiLvlStrCache>
                <c:ptCount val="12"/>
                <c:lvl>
                  <c:pt idx="0">
                    <c:v>1999-4</c:v>
                  </c:pt>
                  <c:pt idx="1">
                    <c:v>2005-8</c:v>
                  </c:pt>
                  <c:pt idx="2">
                    <c:v>1999-4</c:v>
                  </c:pt>
                  <c:pt idx="3">
                    <c:v>2005-8</c:v>
                  </c:pt>
                  <c:pt idx="4">
                    <c:v>1999-4</c:v>
                  </c:pt>
                  <c:pt idx="5">
                    <c:v>2005-8</c:v>
                  </c:pt>
                  <c:pt idx="6">
                    <c:v>1999-4</c:v>
                  </c:pt>
                  <c:pt idx="7">
                    <c:v>2005-8</c:v>
                  </c:pt>
                  <c:pt idx="8">
                    <c:v>1999-4</c:v>
                  </c:pt>
                  <c:pt idx="9">
                    <c:v>2005-8</c:v>
                  </c:pt>
                  <c:pt idx="10">
                    <c:v>1999-4</c:v>
                  </c:pt>
                  <c:pt idx="11">
                    <c:v>2005-8</c:v>
                  </c:pt>
                </c:lvl>
                <c:lvl>
                  <c:pt idx="0">
                    <c:v>Argentina</c:v>
                  </c:pt>
                  <c:pt idx="2">
                    <c:v>Chile</c:v>
                  </c:pt>
                  <c:pt idx="4">
                    <c:v>Colombia</c:v>
                  </c:pt>
                  <c:pt idx="6">
                    <c:v>Mexico</c:v>
                  </c:pt>
                  <c:pt idx="8">
                    <c:v>Peru</c:v>
                  </c:pt>
                  <c:pt idx="10">
                    <c:v>Uruguay</c:v>
                  </c:pt>
                </c:lvl>
              </c:multiLvlStrCache>
            </c:multiLvlStrRef>
          </c:cat>
          <c:val>
            <c:numRef>
              <c:f>'Fig 41'!$S$22:$S$33</c:f>
              <c:numCache>
                <c:formatCode>0%</c:formatCode>
                <c:ptCount val="12"/>
                <c:pt idx="0">
                  <c:v>1.8666500000000193E-2</c:v>
                </c:pt>
                <c:pt idx="1">
                  <c:v>1.6192100000000001E-2</c:v>
                </c:pt>
                <c:pt idx="2">
                  <c:v>5.9995500000000014E-2</c:v>
                </c:pt>
                <c:pt idx="3">
                  <c:v>8.3555200000001481E-2</c:v>
                </c:pt>
                <c:pt idx="4">
                  <c:v>0.19620080000000001</c:v>
                </c:pt>
                <c:pt idx="5">
                  <c:v>0.11207159999999998</c:v>
                </c:pt>
                <c:pt idx="6">
                  <c:v>8.8831900000000047E-2</c:v>
                </c:pt>
                <c:pt idx="7">
                  <c:v>0.11153410000000002</c:v>
                </c:pt>
                <c:pt idx="8">
                  <c:v>0.14516620000000041</c:v>
                </c:pt>
                <c:pt idx="9">
                  <c:v>0.11582000000000002</c:v>
                </c:pt>
                <c:pt idx="10">
                  <c:v>3.2702799999999997E-2</c:v>
                </c:pt>
                <c:pt idx="11">
                  <c:v>2.1868599999999988E-2</c:v>
                </c:pt>
              </c:numCache>
            </c:numRef>
          </c:val>
        </c:ser>
        <c:ser>
          <c:idx val="3"/>
          <c:order val="3"/>
          <c:tx>
            <c:strRef>
              <c:f>'Fig 41'!$T$21</c:f>
              <c:strCache>
                <c:ptCount val="1"/>
                <c:pt idx="0">
                  <c:v>Foreign Securities</c:v>
                </c:pt>
              </c:strCache>
            </c:strRef>
          </c:tx>
          <c:dLbls>
            <c:dLbl>
              <c:idx val="6"/>
              <c:delete val="1"/>
            </c:dLbl>
            <c:dLbl>
              <c:idx val="10"/>
              <c:delete val="1"/>
            </c:dLbl>
            <c:dLbl>
              <c:idx val="11"/>
              <c:delete val="1"/>
            </c:dLbl>
            <c:showVal val="1"/>
          </c:dLbls>
          <c:cat>
            <c:multiLvlStrRef>
              <c:f>'Fig 41'!$O$22:$P$33</c:f>
              <c:multiLvlStrCache>
                <c:ptCount val="12"/>
                <c:lvl>
                  <c:pt idx="0">
                    <c:v>1999-4</c:v>
                  </c:pt>
                  <c:pt idx="1">
                    <c:v>2005-8</c:v>
                  </c:pt>
                  <c:pt idx="2">
                    <c:v>1999-4</c:v>
                  </c:pt>
                  <c:pt idx="3">
                    <c:v>2005-8</c:v>
                  </c:pt>
                  <c:pt idx="4">
                    <c:v>1999-4</c:v>
                  </c:pt>
                  <c:pt idx="5">
                    <c:v>2005-8</c:v>
                  </c:pt>
                  <c:pt idx="6">
                    <c:v>1999-4</c:v>
                  </c:pt>
                  <c:pt idx="7">
                    <c:v>2005-8</c:v>
                  </c:pt>
                  <c:pt idx="8">
                    <c:v>1999-4</c:v>
                  </c:pt>
                  <c:pt idx="9">
                    <c:v>2005-8</c:v>
                  </c:pt>
                  <c:pt idx="10">
                    <c:v>1999-4</c:v>
                  </c:pt>
                  <c:pt idx="11">
                    <c:v>2005-8</c:v>
                  </c:pt>
                </c:lvl>
                <c:lvl>
                  <c:pt idx="0">
                    <c:v>Argentina</c:v>
                  </c:pt>
                  <c:pt idx="2">
                    <c:v>Chile</c:v>
                  </c:pt>
                  <c:pt idx="4">
                    <c:v>Colombia</c:v>
                  </c:pt>
                  <c:pt idx="6">
                    <c:v>Mexico</c:v>
                  </c:pt>
                  <c:pt idx="8">
                    <c:v>Peru</c:v>
                  </c:pt>
                  <c:pt idx="10">
                    <c:v>Uruguay</c:v>
                  </c:pt>
                </c:lvl>
              </c:multiLvlStrCache>
            </c:multiLvlStrRef>
          </c:cat>
          <c:val>
            <c:numRef>
              <c:f>'Fig 41'!$T$22:$T$33</c:f>
              <c:numCache>
                <c:formatCode>0%</c:formatCode>
                <c:ptCount val="12"/>
                <c:pt idx="0">
                  <c:v>5.9325800000000012E-2</c:v>
                </c:pt>
                <c:pt idx="1">
                  <c:v>9.0093000000000006E-2</c:v>
                </c:pt>
                <c:pt idx="2">
                  <c:v>0.17348530000000176</c:v>
                </c:pt>
                <c:pt idx="3">
                  <c:v>0.31561860000000408</c:v>
                </c:pt>
                <c:pt idx="4">
                  <c:v>6.7028500000000019E-2</c:v>
                </c:pt>
                <c:pt idx="5">
                  <c:v>9.9904500000000548E-2</c:v>
                </c:pt>
                <c:pt idx="6">
                  <c:v>0</c:v>
                </c:pt>
                <c:pt idx="7">
                  <c:v>7.7700500000000033E-2</c:v>
                </c:pt>
                <c:pt idx="8">
                  <c:v>6.2851299999999999E-2</c:v>
                </c:pt>
                <c:pt idx="9">
                  <c:v>0.1106109</c:v>
                </c:pt>
                <c:pt idx="10">
                  <c:v>0</c:v>
                </c:pt>
                <c:pt idx="11">
                  <c:v>1.0442000000000003E-2</c:v>
                </c:pt>
              </c:numCache>
            </c:numRef>
          </c:val>
        </c:ser>
        <c:ser>
          <c:idx val="4"/>
          <c:order val="4"/>
          <c:tx>
            <c:strRef>
              <c:f>'Fig 41'!$U$21</c:f>
              <c:strCache>
                <c:ptCount val="1"/>
                <c:pt idx="0">
                  <c:v>Equities</c:v>
                </c:pt>
              </c:strCache>
            </c:strRef>
          </c:tx>
          <c:dLbls>
            <c:dLbl>
              <c:idx val="6"/>
              <c:delete val="1"/>
            </c:dLbl>
            <c:dLbl>
              <c:idx val="10"/>
              <c:delete val="1"/>
            </c:dLbl>
            <c:dLbl>
              <c:idx val="11"/>
              <c:delete val="1"/>
            </c:dLbl>
            <c:showVal val="1"/>
          </c:dLbls>
          <c:cat>
            <c:multiLvlStrRef>
              <c:f>'Fig 41'!$O$22:$P$33</c:f>
              <c:multiLvlStrCache>
                <c:ptCount val="12"/>
                <c:lvl>
                  <c:pt idx="0">
                    <c:v>1999-4</c:v>
                  </c:pt>
                  <c:pt idx="1">
                    <c:v>2005-8</c:v>
                  </c:pt>
                  <c:pt idx="2">
                    <c:v>1999-4</c:v>
                  </c:pt>
                  <c:pt idx="3">
                    <c:v>2005-8</c:v>
                  </c:pt>
                  <c:pt idx="4">
                    <c:v>1999-4</c:v>
                  </c:pt>
                  <c:pt idx="5">
                    <c:v>2005-8</c:v>
                  </c:pt>
                  <c:pt idx="6">
                    <c:v>1999-4</c:v>
                  </c:pt>
                  <c:pt idx="7">
                    <c:v>2005-8</c:v>
                  </c:pt>
                  <c:pt idx="8">
                    <c:v>1999-4</c:v>
                  </c:pt>
                  <c:pt idx="9">
                    <c:v>2005-8</c:v>
                  </c:pt>
                  <c:pt idx="10">
                    <c:v>1999-4</c:v>
                  </c:pt>
                  <c:pt idx="11">
                    <c:v>2005-8</c:v>
                  </c:pt>
                </c:lvl>
                <c:lvl>
                  <c:pt idx="0">
                    <c:v>Argentina</c:v>
                  </c:pt>
                  <c:pt idx="2">
                    <c:v>Chile</c:v>
                  </c:pt>
                  <c:pt idx="4">
                    <c:v>Colombia</c:v>
                  </c:pt>
                  <c:pt idx="6">
                    <c:v>Mexico</c:v>
                  </c:pt>
                  <c:pt idx="8">
                    <c:v>Peru</c:v>
                  </c:pt>
                  <c:pt idx="10">
                    <c:v>Uruguay</c:v>
                  </c:pt>
                </c:lvl>
              </c:multiLvlStrCache>
            </c:multiLvlStrRef>
          </c:cat>
          <c:val>
            <c:numRef>
              <c:f>'Fig 41'!$U$22:$U$33</c:f>
              <c:numCache>
                <c:formatCode>0%</c:formatCode>
                <c:ptCount val="12"/>
                <c:pt idx="0">
                  <c:v>0.12331739999999893</c:v>
                </c:pt>
                <c:pt idx="1">
                  <c:v>0.13684109999999999</c:v>
                </c:pt>
                <c:pt idx="2">
                  <c:v>0.12450120000000103</c:v>
                </c:pt>
                <c:pt idx="3">
                  <c:v>0.15011530000000176</c:v>
                </c:pt>
                <c:pt idx="4">
                  <c:v>6.2053400000000133E-2</c:v>
                </c:pt>
                <c:pt idx="5">
                  <c:v>0.17031850000000001</c:v>
                </c:pt>
                <c:pt idx="6">
                  <c:v>0</c:v>
                </c:pt>
                <c:pt idx="7">
                  <c:v>2.9912299999999989E-2</c:v>
                </c:pt>
                <c:pt idx="8">
                  <c:v>0.32532870000000658</c:v>
                </c:pt>
                <c:pt idx="9">
                  <c:v>0.36276720000000001</c:v>
                </c:pt>
                <c:pt idx="10">
                  <c:v>0</c:v>
                </c:pt>
                <c:pt idx="11">
                  <c:v>1.3685000000000153E-3</c:v>
                </c:pt>
              </c:numCache>
            </c:numRef>
          </c:val>
        </c:ser>
        <c:ser>
          <c:idx val="5"/>
          <c:order val="5"/>
          <c:tx>
            <c:strRef>
              <c:f>'Fig 41'!$V$21</c:f>
              <c:strCache>
                <c:ptCount val="1"/>
                <c:pt idx="0">
                  <c:v>Mutual Funds</c:v>
                </c:pt>
              </c:strCache>
            </c:strRef>
          </c:tx>
          <c:dLbls>
            <c:dLbl>
              <c:idx val="6"/>
              <c:delete val="1"/>
            </c:dLbl>
            <c:dLbl>
              <c:idx val="7"/>
              <c:delete val="1"/>
            </c:dLbl>
            <c:dLbl>
              <c:idx val="10"/>
              <c:delete val="1"/>
            </c:dLbl>
            <c:dLbl>
              <c:idx val="11"/>
              <c:delete val="1"/>
            </c:dLbl>
            <c:showVal val="1"/>
          </c:dLbls>
          <c:cat>
            <c:multiLvlStrRef>
              <c:f>'Fig 41'!$O$22:$P$33</c:f>
              <c:multiLvlStrCache>
                <c:ptCount val="12"/>
                <c:lvl>
                  <c:pt idx="0">
                    <c:v>1999-4</c:v>
                  </c:pt>
                  <c:pt idx="1">
                    <c:v>2005-8</c:v>
                  </c:pt>
                  <c:pt idx="2">
                    <c:v>1999-4</c:v>
                  </c:pt>
                  <c:pt idx="3">
                    <c:v>2005-8</c:v>
                  </c:pt>
                  <c:pt idx="4">
                    <c:v>1999-4</c:v>
                  </c:pt>
                  <c:pt idx="5">
                    <c:v>2005-8</c:v>
                  </c:pt>
                  <c:pt idx="6">
                    <c:v>1999-4</c:v>
                  </c:pt>
                  <c:pt idx="7">
                    <c:v>2005-8</c:v>
                  </c:pt>
                  <c:pt idx="8">
                    <c:v>1999-4</c:v>
                  </c:pt>
                  <c:pt idx="9">
                    <c:v>2005-8</c:v>
                  </c:pt>
                  <c:pt idx="10">
                    <c:v>1999-4</c:v>
                  </c:pt>
                  <c:pt idx="11">
                    <c:v>2005-8</c:v>
                  </c:pt>
                </c:lvl>
                <c:lvl>
                  <c:pt idx="0">
                    <c:v>Argentina</c:v>
                  </c:pt>
                  <c:pt idx="2">
                    <c:v>Chile</c:v>
                  </c:pt>
                  <c:pt idx="4">
                    <c:v>Colombia</c:v>
                  </c:pt>
                  <c:pt idx="6">
                    <c:v>Mexico</c:v>
                  </c:pt>
                  <c:pt idx="8">
                    <c:v>Peru</c:v>
                  </c:pt>
                  <c:pt idx="10">
                    <c:v>Uruguay</c:v>
                  </c:pt>
                </c:lvl>
              </c:multiLvlStrCache>
            </c:multiLvlStrRef>
          </c:cat>
          <c:val>
            <c:numRef>
              <c:f>'Fig 41'!$V$22:$V$33</c:f>
              <c:numCache>
                <c:formatCode>0%</c:formatCode>
                <c:ptCount val="12"/>
                <c:pt idx="0">
                  <c:v>4.5341600000000003E-2</c:v>
                </c:pt>
                <c:pt idx="1">
                  <c:v>0.11447510000000002</c:v>
                </c:pt>
                <c:pt idx="2">
                  <c:v>2.6832800000000372E-2</c:v>
                </c:pt>
                <c:pt idx="3">
                  <c:v>3.2096400000000004E-2</c:v>
                </c:pt>
                <c:pt idx="4">
                  <c:v>2.1981000000000056E-2</c:v>
                </c:pt>
                <c:pt idx="5">
                  <c:v>2.4421999999999999E-2</c:v>
                </c:pt>
                <c:pt idx="6">
                  <c:v>0</c:v>
                </c:pt>
                <c:pt idx="7">
                  <c:v>0</c:v>
                </c:pt>
                <c:pt idx="8">
                  <c:v>8.3065000000001384E-3</c:v>
                </c:pt>
                <c:pt idx="9">
                  <c:v>2.43097E-2</c:v>
                </c:pt>
                <c:pt idx="10">
                  <c:v>0</c:v>
                </c:pt>
                <c:pt idx="11">
                  <c:v>0</c:v>
                </c:pt>
              </c:numCache>
            </c:numRef>
          </c:val>
        </c:ser>
        <c:ser>
          <c:idx val="6"/>
          <c:order val="6"/>
          <c:tx>
            <c:strRef>
              <c:f>'Fig 41'!$W$21</c:f>
              <c:strCache>
                <c:ptCount val="1"/>
                <c:pt idx="0">
                  <c:v>Other Investments </c:v>
                </c:pt>
              </c:strCache>
            </c:strRef>
          </c:tx>
          <c:dLbls>
            <c:dLbl>
              <c:idx val="2"/>
              <c:delete val="1"/>
            </c:dLbl>
            <c:dLbl>
              <c:idx val="3"/>
              <c:delete val="1"/>
            </c:dLbl>
            <c:dLbl>
              <c:idx val="4"/>
              <c:delete val="1"/>
            </c:dLbl>
            <c:dLbl>
              <c:idx val="6"/>
              <c:delete val="1"/>
            </c:dLbl>
            <c:dLbl>
              <c:idx val="7"/>
              <c:delete val="1"/>
            </c:dLbl>
            <c:dLbl>
              <c:idx val="10"/>
              <c:layout>
                <c:manualLayout>
                  <c:x val="0"/>
                  <c:y val="0"/>
                </c:manualLayout>
              </c:layout>
              <c:showVal val="1"/>
            </c:dLbl>
            <c:dLbl>
              <c:idx val="11"/>
              <c:layout>
                <c:manualLayout>
                  <c:x val="0"/>
                  <c:y val="-2.7777777777778707E-3"/>
                </c:manualLayout>
              </c:layout>
              <c:showVal val="1"/>
            </c:dLbl>
            <c:showVal val="1"/>
          </c:dLbls>
          <c:cat>
            <c:multiLvlStrRef>
              <c:f>'Fig 41'!$O$22:$P$33</c:f>
              <c:multiLvlStrCache>
                <c:ptCount val="12"/>
                <c:lvl>
                  <c:pt idx="0">
                    <c:v>1999-4</c:v>
                  </c:pt>
                  <c:pt idx="1">
                    <c:v>2005-8</c:v>
                  </c:pt>
                  <c:pt idx="2">
                    <c:v>1999-4</c:v>
                  </c:pt>
                  <c:pt idx="3">
                    <c:v>2005-8</c:v>
                  </c:pt>
                  <c:pt idx="4">
                    <c:v>1999-4</c:v>
                  </c:pt>
                  <c:pt idx="5">
                    <c:v>2005-8</c:v>
                  </c:pt>
                  <c:pt idx="6">
                    <c:v>1999-4</c:v>
                  </c:pt>
                  <c:pt idx="7">
                    <c:v>2005-8</c:v>
                  </c:pt>
                  <c:pt idx="8">
                    <c:v>1999-4</c:v>
                  </c:pt>
                  <c:pt idx="9">
                    <c:v>2005-8</c:v>
                  </c:pt>
                  <c:pt idx="10">
                    <c:v>1999-4</c:v>
                  </c:pt>
                  <c:pt idx="11">
                    <c:v>2005-8</c:v>
                  </c:pt>
                </c:lvl>
                <c:lvl>
                  <c:pt idx="0">
                    <c:v>Argentina</c:v>
                  </c:pt>
                  <c:pt idx="2">
                    <c:v>Chile</c:v>
                  </c:pt>
                  <c:pt idx="4">
                    <c:v>Colombia</c:v>
                  </c:pt>
                  <c:pt idx="6">
                    <c:v>Mexico</c:v>
                  </c:pt>
                  <c:pt idx="8">
                    <c:v>Peru</c:v>
                  </c:pt>
                  <c:pt idx="10">
                    <c:v>Uruguay</c:v>
                  </c:pt>
                </c:lvl>
              </c:multiLvlStrCache>
            </c:multiLvlStrRef>
          </c:cat>
          <c:val>
            <c:numRef>
              <c:f>'Fig 41'!$W$22:$W$33</c:f>
              <c:numCache>
                <c:formatCode>0%</c:formatCode>
                <c:ptCount val="12"/>
                <c:pt idx="0">
                  <c:v>2.21662E-2</c:v>
                </c:pt>
                <c:pt idx="1">
                  <c:v>2.0707699999999999E-2</c:v>
                </c:pt>
                <c:pt idx="2">
                  <c:v>1.0055000000000001E-3</c:v>
                </c:pt>
                <c:pt idx="3">
                  <c:v>1.3339999999999999E-3</c:v>
                </c:pt>
                <c:pt idx="4">
                  <c:v>9.9500000000001497E-4</c:v>
                </c:pt>
                <c:pt idx="5">
                  <c:v>3.4288400000000004E-2</c:v>
                </c:pt>
                <c:pt idx="6">
                  <c:v>0</c:v>
                </c:pt>
                <c:pt idx="7">
                  <c:v>0</c:v>
                </c:pt>
                <c:pt idx="8">
                  <c:v>1.9849400000000204E-2</c:v>
                </c:pt>
                <c:pt idx="9">
                  <c:v>6.3251000000000002E-2</c:v>
                </c:pt>
                <c:pt idx="10">
                  <c:v>1.4744500000000021E-2</c:v>
                </c:pt>
                <c:pt idx="11">
                  <c:v>1.6520400000000199E-2</c:v>
                </c:pt>
              </c:numCache>
            </c:numRef>
          </c:val>
        </c:ser>
        <c:overlap val="100"/>
        <c:axId val="92689920"/>
        <c:axId val="92691456"/>
      </c:barChart>
      <c:catAx>
        <c:axId val="92689920"/>
        <c:scaling>
          <c:orientation val="minMax"/>
        </c:scaling>
        <c:axPos val="b"/>
        <c:numFmt formatCode="General" sourceLinked="1"/>
        <c:tickLblPos val="nextTo"/>
        <c:txPr>
          <a:bodyPr rot="-5400000" vert="horz"/>
          <a:lstStyle/>
          <a:p>
            <a:pPr>
              <a:defRPr/>
            </a:pPr>
            <a:endParaRPr lang="en-US"/>
          </a:p>
        </c:txPr>
        <c:crossAx val="92691456"/>
        <c:crosses val="autoZero"/>
        <c:auto val="1"/>
        <c:lblAlgn val="ctr"/>
        <c:lblOffset val="100"/>
      </c:catAx>
      <c:valAx>
        <c:axId val="92691456"/>
        <c:scaling>
          <c:orientation val="minMax"/>
        </c:scaling>
        <c:axPos val="l"/>
        <c:majorGridlines/>
        <c:title>
          <c:tx>
            <c:rich>
              <a:bodyPr rot="-5400000" vert="horz"/>
              <a:lstStyle/>
              <a:p>
                <a:pPr>
                  <a:defRPr/>
                </a:pPr>
                <a:r>
                  <a:rPr lang="es-AR"/>
                  <a:t>% of Total Portfolio</a:t>
                </a:r>
              </a:p>
            </c:rich>
          </c:tx>
          <c:layout>
            <c:manualLayout>
              <c:xMode val="edge"/>
              <c:yMode val="edge"/>
              <c:x val="1.1158072538821432E-2"/>
              <c:y val="0.31497812773404193"/>
            </c:manualLayout>
          </c:layout>
        </c:title>
        <c:numFmt formatCode="0%" sourceLinked="1"/>
        <c:tickLblPos val="nextTo"/>
        <c:crossAx val="92689920"/>
        <c:crosses val="autoZero"/>
        <c:crossBetween val="between"/>
      </c:valAx>
    </c:plotArea>
    <c:legend>
      <c:legendPos val="t"/>
      <c:layout>
        <c:manualLayout>
          <c:xMode val="edge"/>
          <c:yMode val="edge"/>
          <c:x val="2.3694928725530008E-2"/>
          <c:y val="1.2077865266841661E-3"/>
          <c:w val="0.92101690424823257"/>
          <c:h val="0.1026791338582677"/>
        </c:manualLayout>
      </c:layout>
      <c:spPr>
        <a:ln>
          <a:noFill/>
        </a:ln>
      </c:spPr>
    </c:legend>
    <c:plotVisOnly val="1"/>
  </c:chart>
  <c:spPr>
    <a:ln>
      <a:noFill/>
    </a:ln>
  </c:spPr>
  <c:txPr>
    <a:bodyPr/>
    <a:lstStyle/>
    <a:p>
      <a:pPr>
        <a:defRPr>
          <a:latin typeface="Calibri" pitchFamily="34" charset="0"/>
        </a:defRPr>
      </a:pPr>
      <a:endParaRPr lang="en-US"/>
    </a:p>
  </c:txPr>
  <c:externalData r:id="rId2"/>
</c:chartSpace>
</file>

<file path=ppt/charts/chart74.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95937922184195"/>
          <c:y val="0.1058403324584427"/>
          <c:w val="0.8674521934758157"/>
          <c:h val="0.74506255468066451"/>
        </c:manualLayout>
      </c:layout>
      <c:barChart>
        <c:barDir val="col"/>
        <c:grouping val="percentStacked"/>
        <c:ser>
          <c:idx val="0"/>
          <c:order val="0"/>
          <c:tx>
            <c:strRef>
              <c:f>'Fig 43'!$P$5</c:f>
              <c:strCache>
                <c:ptCount val="1"/>
                <c:pt idx="0">
                  <c:v>Equity Funds</c:v>
                </c:pt>
              </c:strCache>
            </c:strRef>
          </c:tx>
          <c:dLbls>
            <c:showVal val="1"/>
          </c:dLbls>
          <c:cat>
            <c:strRef>
              <c:f>'Fig 43'!$O$6:$O$12</c:f>
              <c:strCache>
                <c:ptCount val="7"/>
                <c:pt idx="0">
                  <c:v>Asia (2)</c:v>
                </c:pt>
                <c:pt idx="1">
                  <c:v>China</c:v>
                </c:pt>
                <c:pt idx="2">
                  <c:v>Eastern Europe (5)</c:v>
                </c:pt>
                <c:pt idx="3">
                  <c:v>G7 (7)</c:v>
                </c:pt>
                <c:pt idx="4">
                  <c:v>India</c:v>
                </c:pt>
                <c:pt idx="5">
                  <c:v>LAC7 (4)</c:v>
                </c:pt>
                <c:pt idx="6">
                  <c:v>Other Advanced Economies (6)</c:v>
                </c:pt>
              </c:strCache>
            </c:strRef>
          </c:cat>
          <c:val>
            <c:numRef>
              <c:f>'Fig 43'!$P$6:$P$12</c:f>
              <c:numCache>
                <c:formatCode>0%</c:formatCode>
                <c:ptCount val="7"/>
                <c:pt idx="0">
                  <c:v>0.20218839370000041</c:v>
                </c:pt>
                <c:pt idx="1">
                  <c:v>0.55620401890000004</c:v>
                </c:pt>
                <c:pt idx="2">
                  <c:v>0.25186704129999998</c:v>
                </c:pt>
                <c:pt idx="3">
                  <c:v>0.47958543040000001</c:v>
                </c:pt>
                <c:pt idx="4">
                  <c:v>0.32851128620000425</c:v>
                </c:pt>
                <c:pt idx="5">
                  <c:v>0.16712249830000001</c:v>
                </c:pt>
                <c:pt idx="6">
                  <c:v>0.40759386310000317</c:v>
                </c:pt>
              </c:numCache>
            </c:numRef>
          </c:val>
        </c:ser>
        <c:ser>
          <c:idx val="1"/>
          <c:order val="1"/>
          <c:tx>
            <c:strRef>
              <c:f>'Fig 43'!$Q$5</c:f>
              <c:strCache>
                <c:ptCount val="1"/>
                <c:pt idx="0">
                  <c:v>Bond Funds</c:v>
                </c:pt>
              </c:strCache>
            </c:strRef>
          </c:tx>
          <c:dLbls>
            <c:showVal val="1"/>
          </c:dLbls>
          <c:cat>
            <c:strRef>
              <c:f>'Fig 43'!$O$6:$O$12</c:f>
              <c:strCache>
                <c:ptCount val="7"/>
                <c:pt idx="0">
                  <c:v>Asia (2)</c:v>
                </c:pt>
                <c:pt idx="1">
                  <c:v>China</c:v>
                </c:pt>
                <c:pt idx="2">
                  <c:v>Eastern Europe (5)</c:v>
                </c:pt>
                <c:pt idx="3">
                  <c:v>G7 (7)</c:v>
                </c:pt>
                <c:pt idx="4">
                  <c:v>India</c:v>
                </c:pt>
                <c:pt idx="5">
                  <c:v>LAC7 (4)</c:v>
                </c:pt>
                <c:pt idx="6">
                  <c:v>Other Advanced Economies (6)</c:v>
                </c:pt>
              </c:strCache>
            </c:strRef>
          </c:cat>
          <c:val>
            <c:numRef>
              <c:f>'Fig 43'!$Q$6:$Q$12</c:f>
              <c:numCache>
                <c:formatCode>0%</c:formatCode>
                <c:ptCount val="7"/>
                <c:pt idx="0">
                  <c:v>0.44629852320000002</c:v>
                </c:pt>
                <c:pt idx="1">
                  <c:v>5.8703770199999998E-2</c:v>
                </c:pt>
                <c:pt idx="2">
                  <c:v>0.14938168210000041</c:v>
                </c:pt>
                <c:pt idx="3">
                  <c:v>0.19301020529999999</c:v>
                </c:pt>
                <c:pt idx="4">
                  <c:v>0.29707781630000363</c:v>
                </c:pt>
                <c:pt idx="5">
                  <c:v>0.39026523279999997</c:v>
                </c:pt>
                <c:pt idx="6">
                  <c:v>0.1723905986</c:v>
                </c:pt>
              </c:numCache>
            </c:numRef>
          </c:val>
        </c:ser>
        <c:ser>
          <c:idx val="2"/>
          <c:order val="2"/>
          <c:tx>
            <c:strRef>
              <c:f>'Fig 43'!$R$5</c:f>
              <c:strCache>
                <c:ptCount val="1"/>
                <c:pt idx="0">
                  <c:v>Money Market Funds</c:v>
                </c:pt>
              </c:strCache>
            </c:strRef>
          </c:tx>
          <c:dLbls>
            <c:showVal val="1"/>
          </c:dLbls>
          <c:cat>
            <c:strRef>
              <c:f>'Fig 43'!$O$6:$O$12</c:f>
              <c:strCache>
                <c:ptCount val="7"/>
                <c:pt idx="0">
                  <c:v>Asia (2)</c:v>
                </c:pt>
                <c:pt idx="1">
                  <c:v>China</c:v>
                </c:pt>
                <c:pt idx="2">
                  <c:v>Eastern Europe (5)</c:v>
                </c:pt>
                <c:pt idx="3">
                  <c:v>G7 (7)</c:v>
                </c:pt>
                <c:pt idx="4">
                  <c:v>India</c:v>
                </c:pt>
                <c:pt idx="5">
                  <c:v>LAC7 (4)</c:v>
                </c:pt>
                <c:pt idx="6">
                  <c:v>Other Advanced Economies (6)</c:v>
                </c:pt>
              </c:strCache>
            </c:strRef>
          </c:cat>
          <c:val>
            <c:numRef>
              <c:f>'Fig 43'!$R$6:$R$12</c:f>
              <c:numCache>
                <c:formatCode>0%</c:formatCode>
                <c:ptCount val="7"/>
                <c:pt idx="0">
                  <c:v>0.13491896480000198</c:v>
                </c:pt>
                <c:pt idx="1">
                  <c:v>9.5389085199999987E-2</c:v>
                </c:pt>
                <c:pt idx="2">
                  <c:v>0.38058393580000516</c:v>
                </c:pt>
                <c:pt idx="3">
                  <c:v>0.16017892929999844</c:v>
                </c:pt>
                <c:pt idx="4">
                  <c:v>0.28218984140000031</c:v>
                </c:pt>
                <c:pt idx="5">
                  <c:v>0.31080718540000363</c:v>
                </c:pt>
                <c:pt idx="6">
                  <c:v>0.16950048100000173</c:v>
                </c:pt>
              </c:numCache>
            </c:numRef>
          </c:val>
        </c:ser>
        <c:ser>
          <c:idx val="3"/>
          <c:order val="3"/>
          <c:tx>
            <c:strRef>
              <c:f>'Fig 43'!$S$5</c:f>
              <c:strCache>
                <c:ptCount val="1"/>
                <c:pt idx="0">
                  <c:v>Hybrid Funds</c:v>
                </c:pt>
              </c:strCache>
            </c:strRef>
          </c:tx>
          <c:dLbls>
            <c:showVal val="1"/>
          </c:dLbls>
          <c:cat>
            <c:strRef>
              <c:f>'Fig 43'!$O$6:$O$12</c:f>
              <c:strCache>
                <c:ptCount val="7"/>
                <c:pt idx="0">
                  <c:v>Asia (2)</c:v>
                </c:pt>
                <c:pt idx="1">
                  <c:v>China</c:v>
                </c:pt>
                <c:pt idx="2">
                  <c:v>Eastern Europe (5)</c:v>
                </c:pt>
                <c:pt idx="3">
                  <c:v>G7 (7)</c:v>
                </c:pt>
                <c:pt idx="4">
                  <c:v>India</c:v>
                </c:pt>
                <c:pt idx="5">
                  <c:v>LAC7 (4)</c:v>
                </c:pt>
                <c:pt idx="6">
                  <c:v>Other Advanced Economies (6)</c:v>
                </c:pt>
              </c:strCache>
            </c:strRef>
          </c:cat>
          <c:val>
            <c:numRef>
              <c:f>'Fig 43'!$S$6:$S$12</c:f>
              <c:numCache>
                <c:formatCode>0%</c:formatCode>
                <c:ptCount val="7"/>
                <c:pt idx="0">
                  <c:v>0.16165583259999999</c:v>
                </c:pt>
                <c:pt idx="1">
                  <c:v>0.24160152559999998</c:v>
                </c:pt>
                <c:pt idx="2">
                  <c:v>0.1888050319000015</c:v>
                </c:pt>
                <c:pt idx="3">
                  <c:v>0.15174241180000292</c:v>
                </c:pt>
                <c:pt idx="4">
                  <c:v>3.1546884899999995E-2</c:v>
                </c:pt>
                <c:pt idx="5">
                  <c:v>0.10360348549999999</c:v>
                </c:pt>
                <c:pt idx="6">
                  <c:v>0.1381721058</c:v>
                </c:pt>
              </c:numCache>
            </c:numRef>
          </c:val>
        </c:ser>
        <c:ser>
          <c:idx val="4"/>
          <c:order val="4"/>
          <c:tx>
            <c:strRef>
              <c:f>'Fig 43'!$T$5</c:f>
              <c:strCache>
                <c:ptCount val="1"/>
                <c:pt idx="0">
                  <c:v>Other Funds</c:v>
                </c:pt>
              </c:strCache>
            </c:strRef>
          </c:tx>
          <c:dLbls>
            <c:showVal val="1"/>
          </c:dLbls>
          <c:cat>
            <c:strRef>
              <c:f>'Fig 43'!$O$6:$O$12</c:f>
              <c:strCache>
                <c:ptCount val="7"/>
                <c:pt idx="0">
                  <c:v>Asia (2)</c:v>
                </c:pt>
                <c:pt idx="1">
                  <c:v>China</c:v>
                </c:pt>
                <c:pt idx="2">
                  <c:v>Eastern Europe (5)</c:v>
                </c:pt>
                <c:pt idx="3">
                  <c:v>G7 (7)</c:v>
                </c:pt>
                <c:pt idx="4">
                  <c:v>India</c:v>
                </c:pt>
                <c:pt idx="5">
                  <c:v>LAC7 (4)</c:v>
                </c:pt>
                <c:pt idx="6">
                  <c:v>Other Advanced Economies (6)</c:v>
                </c:pt>
              </c:strCache>
            </c:strRef>
          </c:cat>
          <c:val>
            <c:numRef>
              <c:f>'Fig 43'!$T$6:$T$12</c:f>
              <c:numCache>
                <c:formatCode>0%</c:formatCode>
                <c:ptCount val="7"/>
                <c:pt idx="0">
                  <c:v>6.6064376300000005E-2</c:v>
                </c:pt>
                <c:pt idx="1">
                  <c:v>0</c:v>
                </c:pt>
                <c:pt idx="2">
                  <c:v>3.87714293E-2</c:v>
                </c:pt>
                <c:pt idx="3">
                  <c:v>2.0894852800000002E-2</c:v>
                </c:pt>
                <c:pt idx="4">
                  <c:v>4.1088571900000023E-2</c:v>
                </c:pt>
                <c:pt idx="5">
                  <c:v>2.2687520600000052E-2</c:v>
                </c:pt>
                <c:pt idx="6">
                  <c:v>0.1106501589</c:v>
                </c:pt>
              </c:numCache>
            </c:numRef>
          </c:val>
        </c:ser>
        <c:gapWidth val="60"/>
        <c:overlap val="100"/>
        <c:axId val="92841088"/>
        <c:axId val="92842624"/>
      </c:barChart>
      <c:catAx>
        <c:axId val="92841088"/>
        <c:scaling>
          <c:orientation val="minMax"/>
        </c:scaling>
        <c:axPos val="b"/>
        <c:numFmt formatCode="General" sourceLinked="1"/>
        <c:tickLblPos val="nextTo"/>
        <c:crossAx val="92842624"/>
        <c:crosses val="autoZero"/>
        <c:auto val="1"/>
        <c:lblAlgn val="ctr"/>
        <c:lblOffset val="100"/>
      </c:catAx>
      <c:valAx>
        <c:axId val="92842624"/>
        <c:scaling>
          <c:orientation val="minMax"/>
        </c:scaling>
        <c:axPos val="l"/>
        <c:majorGridlines/>
        <c:title>
          <c:tx>
            <c:rich>
              <a:bodyPr rot="-5400000" vert="horz"/>
              <a:lstStyle/>
              <a:p>
                <a:pPr>
                  <a:defRPr/>
                </a:pPr>
                <a:r>
                  <a:rPr lang="es-AR"/>
                  <a:t>% of Total Net Assets</a:t>
                </a:r>
              </a:p>
            </c:rich>
          </c:tx>
          <c:layout/>
        </c:title>
        <c:numFmt formatCode="0%" sourceLinked="1"/>
        <c:tickLblPos val="nextTo"/>
        <c:crossAx val="92841088"/>
        <c:crosses val="autoZero"/>
        <c:crossBetween val="between"/>
      </c:valAx>
    </c:plotArea>
    <c:legend>
      <c:legendPos val="t"/>
      <c:layout/>
    </c:legend>
    <c:plotVisOnly val="1"/>
  </c:chart>
  <c:spPr>
    <a:ln>
      <a:noFill/>
    </a:ln>
  </c:spPr>
  <c:txPr>
    <a:bodyPr/>
    <a:lstStyle/>
    <a:p>
      <a:pPr>
        <a:defRPr>
          <a:latin typeface="Calibri" pitchFamily="34" charset="0"/>
        </a:defRPr>
      </a:pPr>
      <a:endParaRPr lang="en-US"/>
    </a:p>
  </c:txPr>
  <c:externalData r:id="rId2"/>
</c:chartSpace>
</file>

<file path=ppt/charts/chart75.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01616690597803"/>
          <c:y val="0.18833907921023324"/>
          <c:w val="0.82739354949272059"/>
          <c:h val="0.71191826749812315"/>
        </c:manualLayout>
      </c:layout>
      <c:barChart>
        <c:barDir val="col"/>
        <c:grouping val="percentStacked"/>
        <c:ser>
          <c:idx val="0"/>
          <c:order val="0"/>
          <c:tx>
            <c:strRef>
              <c:f>'Fig 42'!$AC$48</c:f>
              <c:strCache>
                <c:ptCount val="1"/>
                <c:pt idx="0">
                  <c:v>Deposit Certificates</c:v>
                </c:pt>
              </c:strCache>
            </c:strRef>
          </c:tx>
          <c:dLbls>
            <c:showVal val="1"/>
          </c:dLbls>
          <c:cat>
            <c:strRef>
              <c:f>'Fig 42'!$AH$47:$AI$47</c:f>
              <c:strCache>
                <c:ptCount val="2"/>
                <c:pt idx="0">
                  <c:v>2003-4</c:v>
                </c:pt>
                <c:pt idx="1">
                  <c:v>2005-9</c:v>
                </c:pt>
              </c:strCache>
            </c:strRef>
          </c:cat>
          <c:val>
            <c:numRef>
              <c:f>'Fig 42'!$AH$48:$AI$48</c:f>
              <c:numCache>
                <c:formatCode>0%</c:formatCode>
                <c:ptCount val="2"/>
                <c:pt idx="0">
                  <c:v>6.4516535696287083E-2</c:v>
                </c:pt>
                <c:pt idx="1">
                  <c:v>0.10807068431283419</c:v>
                </c:pt>
              </c:numCache>
            </c:numRef>
          </c:val>
        </c:ser>
        <c:ser>
          <c:idx val="2"/>
          <c:order val="1"/>
          <c:tx>
            <c:strRef>
              <c:f>'Fig 42'!$AC$49</c:f>
              <c:strCache>
                <c:ptCount val="1"/>
                <c:pt idx="0">
                  <c:v>Government Bonds</c:v>
                </c:pt>
              </c:strCache>
            </c:strRef>
          </c:tx>
          <c:dLbls>
            <c:showVal val="1"/>
          </c:dLbls>
          <c:cat>
            <c:strRef>
              <c:f>'Fig 42'!$AH$47:$AI$47</c:f>
              <c:strCache>
                <c:ptCount val="2"/>
                <c:pt idx="0">
                  <c:v>2003-4</c:v>
                </c:pt>
                <c:pt idx="1">
                  <c:v>2005-9</c:v>
                </c:pt>
              </c:strCache>
            </c:strRef>
          </c:cat>
          <c:val>
            <c:numRef>
              <c:f>'Fig 42'!$AH$49:$AI$49</c:f>
              <c:numCache>
                <c:formatCode>0%</c:formatCode>
                <c:ptCount val="2"/>
                <c:pt idx="0">
                  <c:v>0.72864168131926665</c:v>
                </c:pt>
                <c:pt idx="1">
                  <c:v>0.47985060081238651</c:v>
                </c:pt>
              </c:numCache>
            </c:numRef>
          </c:val>
        </c:ser>
        <c:ser>
          <c:idx val="1"/>
          <c:order val="2"/>
          <c:tx>
            <c:strRef>
              <c:f>'Fig 42'!$AC$50</c:f>
              <c:strCache>
                <c:ptCount val="1"/>
                <c:pt idx="0">
                  <c:v>Private Bonds</c:v>
                </c:pt>
              </c:strCache>
            </c:strRef>
          </c:tx>
          <c:dLbls>
            <c:showVal val="1"/>
          </c:dLbls>
          <c:cat>
            <c:strRef>
              <c:f>'Fig 42'!$AH$47:$AI$47</c:f>
              <c:strCache>
                <c:ptCount val="2"/>
                <c:pt idx="0">
                  <c:v>2003-4</c:v>
                </c:pt>
                <c:pt idx="1">
                  <c:v>2005-9</c:v>
                </c:pt>
              </c:strCache>
            </c:strRef>
          </c:cat>
          <c:val>
            <c:numRef>
              <c:f>'Fig 42'!$AH$50:$AI$50</c:f>
              <c:numCache>
                <c:formatCode>0%</c:formatCode>
                <c:ptCount val="2"/>
                <c:pt idx="0">
                  <c:v>4.5003201090656433E-2</c:v>
                </c:pt>
                <c:pt idx="1">
                  <c:v>4.2939924529089402E-2</c:v>
                </c:pt>
              </c:numCache>
            </c:numRef>
          </c:val>
        </c:ser>
        <c:ser>
          <c:idx val="4"/>
          <c:order val="3"/>
          <c:tx>
            <c:strRef>
              <c:f>'Fig 42'!$AC$51</c:f>
              <c:strCache>
                <c:ptCount val="1"/>
                <c:pt idx="0">
                  <c:v>Fixed Inc. Sec. Backed by Gov. Debt</c:v>
                </c:pt>
              </c:strCache>
            </c:strRef>
          </c:tx>
          <c:dLbls>
            <c:showVal val="1"/>
          </c:dLbls>
          <c:cat>
            <c:strRef>
              <c:f>'Fig 42'!$AH$47:$AI$47</c:f>
              <c:strCache>
                <c:ptCount val="2"/>
                <c:pt idx="0">
                  <c:v>2003-4</c:v>
                </c:pt>
                <c:pt idx="1">
                  <c:v>2005-9</c:v>
                </c:pt>
              </c:strCache>
            </c:strRef>
          </c:cat>
          <c:val>
            <c:numRef>
              <c:f>'Fig 42'!$AH$51:$AI$51</c:f>
              <c:numCache>
                <c:formatCode>0%</c:formatCode>
                <c:ptCount val="2"/>
                <c:pt idx="0">
                  <c:v>2.116023266577571E-2</c:v>
                </c:pt>
                <c:pt idx="1">
                  <c:v>0.15062832352458697</c:v>
                </c:pt>
              </c:numCache>
            </c:numRef>
          </c:val>
        </c:ser>
        <c:ser>
          <c:idx val="5"/>
          <c:order val="4"/>
          <c:tx>
            <c:strRef>
              <c:f>'Fig 42'!$AC$52</c:f>
              <c:strCache>
                <c:ptCount val="1"/>
                <c:pt idx="0">
                  <c:v>Equity</c:v>
                </c:pt>
              </c:strCache>
            </c:strRef>
          </c:tx>
          <c:dLbls>
            <c:showVal val="1"/>
          </c:dLbls>
          <c:cat>
            <c:strRef>
              <c:f>'Fig 42'!$AH$47:$AI$47</c:f>
              <c:strCache>
                <c:ptCount val="2"/>
                <c:pt idx="0">
                  <c:v>2003-4</c:v>
                </c:pt>
                <c:pt idx="1">
                  <c:v>2005-9</c:v>
                </c:pt>
              </c:strCache>
            </c:strRef>
          </c:cat>
          <c:val>
            <c:numRef>
              <c:f>'Fig 42'!$AH$52:$AI$52</c:f>
              <c:numCache>
                <c:formatCode>0%</c:formatCode>
                <c:ptCount val="2"/>
                <c:pt idx="0">
                  <c:v>0.10565921697970668</c:v>
                </c:pt>
                <c:pt idx="1">
                  <c:v>0.16742307030940423</c:v>
                </c:pt>
              </c:numCache>
            </c:numRef>
          </c:val>
        </c:ser>
        <c:ser>
          <c:idx val="3"/>
          <c:order val="5"/>
          <c:tx>
            <c:strRef>
              <c:f>'Fig 42'!$AC$53</c:f>
              <c:strCache>
                <c:ptCount val="1"/>
                <c:pt idx="0">
                  <c:v>Others</c:v>
                </c:pt>
              </c:strCache>
            </c:strRef>
          </c:tx>
          <c:dLbls>
            <c:showVal val="1"/>
          </c:dLbls>
          <c:cat>
            <c:strRef>
              <c:f>'Fig 42'!$AH$47:$AI$47</c:f>
              <c:strCache>
                <c:ptCount val="2"/>
                <c:pt idx="0">
                  <c:v>2003-4</c:v>
                </c:pt>
                <c:pt idx="1">
                  <c:v>2005-9</c:v>
                </c:pt>
              </c:strCache>
            </c:strRef>
          </c:cat>
          <c:val>
            <c:numRef>
              <c:f>'Fig 42'!$AH$53:$AI$53</c:f>
              <c:numCache>
                <c:formatCode>0%</c:formatCode>
                <c:ptCount val="2"/>
                <c:pt idx="0">
                  <c:v>3.5019132248308445E-2</c:v>
                </c:pt>
                <c:pt idx="1">
                  <c:v>5.1087396511701723E-2</c:v>
                </c:pt>
              </c:numCache>
            </c:numRef>
          </c:val>
        </c:ser>
        <c:gapWidth val="114"/>
        <c:overlap val="100"/>
        <c:axId val="92784896"/>
        <c:axId val="92794880"/>
      </c:barChart>
      <c:catAx>
        <c:axId val="92784896"/>
        <c:scaling>
          <c:orientation val="minMax"/>
        </c:scaling>
        <c:axPos val="b"/>
        <c:numFmt formatCode="General" sourceLinked="1"/>
        <c:tickLblPos val="nextTo"/>
        <c:crossAx val="92794880"/>
        <c:crosses val="autoZero"/>
        <c:auto val="1"/>
        <c:lblAlgn val="ctr"/>
        <c:lblOffset val="100"/>
      </c:catAx>
      <c:valAx>
        <c:axId val="92794880"/>
        <c:scaling>
          <c:orientation val="minMax"/>
        </c:scaling>
        <c:axPos val="l"/>
        <c:majorGridlines/>
        <c:title>
          <c:tx>
            <c:rich>
              <a:bodyPr rot="-5400000" vert="horz"/>
              <a:lstStyle/>
              <a:p>
                <a:pPr>
                  <a:defRPr/>
                </a:pPr>
                <a:r>
                  <a:rPr lang="en-US"/>
                  <a:t>% of Total Assets</a:t>
                </a:r>
              </a:p>
            </c:rich>
          </c:tx>
          <c:layout/>
        </c:title>
        <c:numFmt formatCode="0%" sourceLinked="1"/>
        <c:tickLblPos val="nextTo"/>
        <c:crossAx val="92784896"/>
        <c:crosses val="autoZero"/>
        <c:crossBetween val="between"/>
      </c:valAx>
    </c:plotArea>
    <c:legend>
      <c:legendPos val="t"/>
      <c:layout>
        <c:manualLayout>
          <c:xMode val="edge"/>
          <c:yMode val="edge"/>
          <c:x val="5.9523809523809507E-2"/>
          <c:y val="2.2222222222222251E-2"/>
          <c:w val="0.87896825396825395"/>
          <c:h val="0.14631758530183744"/>
        </c:manualLayout>
      </c:layout>
    </c:legend>
    <c:plotVisOnly val="1"/>
  </c:chart>
  <c:spPr>
    <a:ln>
      <a:noFill/>
    </a:ln>
  </c:spPr>
  <c:txPr>
    <a:bodyPr/>
    <a:lstStyle/>
    <a:p>
      <a:pPr>
        <a:defRPr>
          <a:latin typeface="Calibri" pitchFamily="34" charset="0"/>
        </a:defRPr>
      </a:pPr>
      <a:endParaRPr lang="en-US"/>
    </a:p>
  </c:txPr>
  <c:externalData r:id="rId2"/>
</c:chartSpace>
</file>

<file path=ppt/charts/chart76.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01616690597803"/>
          <c:y val="0.1827834645669312"/>
          <c:w val="0.82739354949272059"/>
          <c:h val="0.71198753280840266"/>
        </c:manualLayout>
      </c:layout>
      <c:barChart>
        <c:barDir val="col"/>
        <c:grouping val="percentStacked"/>
        <c:ser>
          <c:idx val="0"/>
          <c:order val="0"/>
          <c:tx>
            <c:strRef>
              <c:f>'Fig 42'!$AC$75</c:f>
              <c:strCache>
                <c:ptCount val="1"/>
                <c:pt idx="0">
                  <c:v>Deposits</c:v>
                </c:pt>
              </c:strCache>
            </c:strRef>
          </c:tx>
          <c:dLbls>
            <c:showVal val="1"/>
          </c:dLbls>
          <c:cat>
            <c:strRef>
              <c:f>'Fig 42'!$AD$47:$AE$47</c:f>
              <c:strCache>
                <c:ptCount val="2"/>
                <c:pt idx="0">
                  <c:v>2000-4</c:v>
                </c:pt>
                <c:pt idx="1">
                  <c:v>2005-9</c:v>
                </c:pt>
              </c:strCache>
            </c:strRef>
          </c:cat>
          <c:val>
            <c:numRef>
              <c:f>'Fig 42'!$AD$75:$AE$75</c:f>
              <c:numCache>
                <c:formatCode>0%</c:formatCode>
                <c:ptCount val="2"/>
                <c:pt idx="0">
                  <c:v>0.6261238244916566</c:v>
                </c:pt>
                <c:pt idx="1">
                  <c:v>0.63487247765536836</c:v>
                </c:pt>
              </c:numCache>
            </c:numRef>
          </c:val>
        </c:ser>
        <c:ser>
          <c:idx val="2"/>
          <c:order val="1"/>
          <c:tx>
            <c:strRef>
              <c:f>'Fig 42'!$AC$76</c:f>
              <c:strCache>
                <c:ptCount val="1"/>
                <c:pt idx="0">
                  <c:v>Private Bonds</c:v>
                </c:pt>
              </c:strCache>
            </c:strRef>
          </c:tx>
          <c:dLbls>
            <c:showVal val="1"/>
          </c:dLbls>
          <c:cat>
            <c:strRef>
              <c:f>'Fig 42'!$AD$47:$AE$47</c:f>
              <c:strCache>
                <c:ptCount val="2"/>
                <c:pt idx="0">
                  <c:v>2000-4</c:v>
                </c:pt>
                <c:pt idx="1">
                  <c:v>2005-9</c:v>
                </c:pt>
              </c:strCache>
            </c:strRef>
          </c:cat>
          <c:val>
            <c:numRef>
              <c:f>'Fig 42'!$AD$76:$AE$76</c:f>
              <c:numCache>
                <c:formatCode>0%</c:formatCode>
                <c:ptCount val="2"/>
                <c:pt idx="0">
                  <c:v>0.17083080836465667</c:v>
                </c:pt>
                <c:pt idx="1">
                  <c:v>0.12815244795395817</c:v>
                </c:pt>
              </c:numCache>
            </c:numRef>
          </c:val>
        </c:ser>
        <c:ser>
          <c:idx val="1"/>
          <c:order val="2"/>
          <c:tx>
            <c:strRef>
              <c:f>'Fig 42'!$AC$77</c:f>
              <c:strCache>
                <c:ptCount val="1"/>
                <c:pt idx="0">
                  <c:v>Domestic Equity</c:v>
                </c:pt>
              </c:strCache>
            </c:strRef>
          </c:tx>
          <c:dLbls>
            <c:showVal val="1"/>
          </c:dLbls>
          <c:cat>
            <c:strRef>
              <c:f>'Fig 42'!$AD$47:$AE$47</c:f>
              <c:strCache>
                <c:ptCount val="2"/>
                <c:pt idx="0">
                  <c:v>2000-4</c:v>
                </c:pt>
                <c:pt idx="1">
                  <c:v>2005-9</c:v>
                </c:pt>
              </c:strCache>
            </c:strRef>
          </c:cat>
          <c:val>
            <c:numRef>
              <c:f>'Fig 42'!$AD$77:$AE$77</c:f>
              <c:numCache>
                <c:formatCode>0%</c:formatCode>
                <c:ptCount val="2"/>
                <c:pt idx="0">
                  <c:v>4.1258042244318206E-2</c:v>
                </c:pt>
                <c:pt idx="1">
                  <c:v>8.8764130580236716E-2</c:v>
                </c:pt>
              </c:numCache>
            </c:numRef>
          </c:val>
        </c:ser>
        <c:ser>
          <c:idx val="4"/>
          <c:order val="3"/>
          <c:tx>
            <c:strRef>
              <c:f>'Fig 42'!$AC$78</c:f>
              <c:strCache>
                <c:ptCount val="1"/>
                <c:pt idx="0">
                  <c:v>Foreign Equity</c:v>
                </c:pt>
              </c:strCache>
            </c:strRef>
          </c:tx>
          <c:dLbls>
            <c:showVal val="1"/>
          </c:dLbls>
          <c:cat>
            <c:strRef>
              <c:f>'Fig 42'!$AD$47:$AE$47</c:f>
              <c:strCache>
                <c:ptCount val="2"/>
                <c:pt idx="0">
                  <c:v>2000-4</c:v>
                </c:pt>
                <c:pt idx="1">
                  <c:v>2005-9</c:v>
                </c:pt>
              </c:strCache>
            </c:strRef>
          </c:cat>
          <c:val>
            <c:numRef>
              <c:f>'Fig 42'!$AD$78:$AE$78</c:f>
              <c:numCache>
                <c:formatCode>0%</c:formatCode>
                <c:ptCount val="2"/>
                <c:pt idx="0">
                  <c:v>2.3189095363911991E-2</c:v>
                </c:pt>
                <c:pt idx="1">
                  <c:v>8.4925711538505491E-2</c:v>
                </c:pt>
              </c:numCache>
            </c:numRef>
          </c:val>
        </c:ser>
        <c:ser>
          <c:idx val="5"/>
          <c:order val="4"/>
          <c:tx>
            <c:strRef>
              <c:f>'Fig 42'!$AC$79</c:f>
              <c:strCache>
                <c:ptCount val="1"/>
                <c:pt idx="0">
                  <c:v>Public Bonds</c:v>
                </c:pt>
              </c:strCache>
            </c:strRef>
          </c:tx>
          <c:dLbls>
            <c:showVal val="1"/>
          </c:dLbls>
          <c:cat>
            <c:strRef>
              <c:f>'Fig 42'!$AD$47:$AE$47</c:f>
              <c:strCache>
                <c:ptCount val="2"/>
                <c:pt idx="0">
                  <c:v>2000-4</c:v>
                </c:pt>
                <c:pt idx="1">
                  <c:v>2005-9</c:v>
                </c:pt>
              </c:strCache>
            </c:strRef>
          </c:cat>
          <c:val>
            <c:numRef>
              <c:f>'Fig 42'!$AD$79:$AE$79</c:f>
              <c:numCache>
                <c:formatCode>0%</c:formatCode>
                <c:ptCount val="2"/>
                <c:pt idx="0">
                  <c:v>0.13859812993030421</c:v>
                </c:pt>
                <c:pt idx="1">
                  <c:v>6.3173090260998974E-2</c:v>
                </c:pt>
              </c:numCache>
            </c:numRef>
          </c:val>
        </c:ser>
        <c:gapWidth val="114"/>
        <c:overlap val="100"/>
        <c:axId val="92870528"/>
        <c:axId val="92872064"/>
      </c:barChart>
      <c:catAx>
        <c:axId val="92870528"/>
        <c:scaling>
          <c:orientation val="minMax"/>
        </c:scaling>
        <c:axPos val="b"/>
        <c:numFmt formatCode="General" sourceLinked="1"/>
        <c:tickLblPos val="nextTo"/>
        <c:crossAx val="92872064"/>
        <c:crosses val="autoZero"/>
        <c:auto val="1"/>
        <c:lblAlgn val="ctr"/>
        <c:lblOffset val="100"/>
      </c:catAx>
      <c:valAx>
        <c:axId val="92872064"/>
        <c:scaling>
          <c:orientation val="minMax"/>
        </c:scaling>
        <c:axPos val="l"/>
        <c:majorGridlines/>
        <c:title>
          <c:tx>
            <c:rich>
              <a:bodyPr rot="-5400000" vert="horz"/>
              <a:lstStyle/>
              <a:p>
                <a:pPr>
                  <a:defRPr/>
                </a:pPr>
                <a:r>
                  <a:rPr lang="en-US"/>
                  <a:t>% of Total Assets</a:t>
                </a:r>
              </a:p>
            </c:rich>
          </c:tx>
          <c:layout/>
        </c:title>
        <c:numFmt formatCode="0%" sourceLinked="1"/>
        <c:tickLblPos val="nextTo"/>
        <c:crossAx val="92870528"/>
        <c:crosses val="autoZero"/>
        <c:crossBetween val="between"/>
      </c:valAx>
    </c:plotArea>
    <c:legend>
      <c:legendPos val="t"/>
      <c:layout>
        <c:manualLayout>
          <c:xMode val="edge"/>
          <c:yMode val="edge"/>
          <c:x val="0"/>
          <c:y val="0"/>
          <c:w val="0.98728492850143856"/>
          <c:h val="0.18323381452318471"/>
        </c:manualLayout>
      </c:layout>
    </c:legend>
    <c:plotVisOnly val="1"/>
  </c:chart>
  <c:spPr>
    <a:ln>
      <a:noFill/>
    </a:ln>
  </c:spPr>
  <c:txPr>
    <a:bodyPr/>
    <a:lstStyle/>
    <a:p>
      <a:pPr>
        <a:defRPr>
          <a:latin typeface="Calibri" pitchFamily="34" charset="0"/>
        </a:defRPr>
      </a:pPr>
      <a:endParaRPr lang="en-US"/>
    </a:p>
  </c:txPr>
  <c:externalData r:id="rId2"/>
</c:chartSpace>
</file>

<file path=ppt/charts/chart77.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01616690597803"/>
          <c:y val="0.18833907921023324"/>
          <c:w val="0.82739354949272059"/>
          <c:h val="0.67032086614174902"/>
        </c:manualLayout>
      </c:layout>
      <c:barChart>
        <c:barDir val="col"/>
        <c:grouping val="percentStacked"/>
        <c:ser>
          <c:idx val="0"/>
          <c:order val="0"/>
          <c:tx>
            <c:strRef>
              <c:f>'Fig 42'!$AC$22</c:f>
              <c:strCache>
                <c:ptCount val="1"/>
                <c:pt idx="0">
                  <c:v>Deposits</c:v>
                </c:pt>
              </c:strCache>
            </c:strRef>
          </c:tx>
          <c:dLbls>
            <c:showVal val="1"/>
          </c:dLbls>
          <c:cat>
            <c:strRef>
              <c:f>'Fig 42'!$AH$21:$AI$21</c:f>
              <c:strCache>
                <c:ptCount val="2"/>
                <c:pt idx="0">
                  <c:v>2003-4</c:v>
                </c:pt>
                <c:pt idx="1">
                  <c:v>2005-9</c:v>
                </c:pt>
              </c:strCache>
            </c:strRef>
          </c:cat>
          <c:val>
            <c:numRef>
              <c:f>'Fig 42'!$AH$22:$AI$22</c:f>
              <c:numCache>
                <c:formatCode>0%</c:formatCode>
                <c:ptCount val="2"/>
                <c:pt idx="0">
                  <c:v>0.14850521707804476</c:v>
                </c:pt>
                <c:pt idx="1">
                  <c:v>0.14056017688378047</c:v>
                </c:pt>
              </c:numCache>
            </c:numRef>
          </c:val>
        </c:ser>
        <c:ser>
          <c:idx val="2"/>
          <c:order val="1"/>
          <c:tx>
            <c:strRef>
              <c:f>'Fig 42'!$AC$23</c:f>
              <c:strCache>
                <c:ptCount val="1"/>
                <c:pt idx="0">
                  <c:v>Dom. Public Bonds</c:v>
                </c:pt>
              </c:strCache>
            </c:strRef>
          </c:tx>
          <c:dLbls>
            <c:showVal val="1"/>
          </c:dLbls>
          <c:cat>
            <c:strRef>
              <c:f>'Fig 42'!$AH$21:$AI$21</c:f>
              <c:strCache>
                <c:ptCount val="2"/>
                <c:pt idx="0">
                  <c:v>2003-4</c:v>
                </c:pt>
                <c:pt idx="1">
                  <c:v>2005-9</c:v>
                </c:pt>
              </c:strCache>
            </c:strRef>
          </c:cat>
          <c:val>
            <c:numRef>
              <c:f>'Fig 42'!$AH$23:$AI$23</c:f>
              <c:numCache>
                <c:formatCode>0%</c:formatCode>
                <c:ptCount val="2"/>
                <c:pt idx="0">
                  <c:v>0.6068797444037648</c:v>
                </c:pt>
                <c:pt idx="1">
                  <c:v>0.62753039111453213</c:v>
                </c:pt>
              </c:numCache>
            </c:numRef>
          </c:val>
        </c:ser>
        <c:ser>
          <c:idx val="1"/>
          <c:order val="2"/>
          <c:tx>
            <c:strRef>
              <c:f>'Fig 42'!$AC$24</c:f>
              <c:strCache>
                <c:ptCount val="1"/>
                <c:pt idx="0">
                  <c:v>Dom. Private Bonds</c:v>
                </c:pt>
              </c:strCache>
            </c:strRef>
          </c:tx>
          <c:dLbls>
            <c:showVal val="1"/>
          </c:dLbls>
          <c:cat>
            <c:strRef>
              <c:f>'Fig 42'!$AH$21:$AI$21</c:f>
              <c:strCache>
                <c:ptCount val="2"/>
                <c:pt idx="0">
                  <c:v>2003-4</c:v>
                </c:pt>
                <c:pt idx="1">
                  <c:v>2005-9</c:v>
                </c:pt>
              </c:strCache>
            </c:strRef>
          </c:cat>
          <c:val>
            <c:numRef>
              <c:f>'Fig 42'!$AH$24:$AI$24</c:f>
              <c:numCache>
                <c:formatCode>0%</c:formatCode>
                <c:ptCount val="2"/>
                <c:pt idx="0">
                  <c:v>8.9712741593606524E-2</c:v>
                </c:pt>
                <c:pt idx="1">
                  <c:v>8.5529266571714266E-2</c:v>
                </c:pt>
              </c:numCache>
            </c:numRef>
          </c:val>
        </c:ser>
        <c:ser>
          <c:idx val="4"/>
          <c:order val="3"/>
          <c:tx>
            <c:strRef>
              <c:f>'Fig 42'!$AC$25</c:f>
              <c:strCache>
                <c:ptCount val="1"/>
                <c:pt idx="0">
                  <c:v>For. Private Bonds</c:v>
                </c:pt>
              </c:strCache>
            </c:strRef>
          </c:tx>
          <c:cat>
            <c:strRef>
              <c:f>'Fig 42'!$AH$21:$AI$21</c:f>
              <c:strCache>
                <c:ptCount val="2"/>
                <c:pt idx="0">
                  <c:v>2003-4</c:v>
                </c:pt>
                <c:pt idx="1">
                  <c:v>2005-9</c:v>
                </c:pt>
              </c:strCache>
            </c:strRef>
          </c:cat>
          <c:val>
            <c:numRef>
              <c:f>'Fig 42'!$AH$25:$AI$25</c:f>
              <c:numCache>
                <c:formatCode>0%</c:formatCode>
                <c:ptCount val="2"/>
                <c:pt idx="0">
                  <c:v>1.0208813364947543E-2</c:v>
                </c:pt>
                <c:pt idx="1">
                  <c:v>1.5394215422740356E-2</c:v>
                </c:pt>
              </c:numCache>
            </c:numRef>
          </c:val>
        </c:ser>
        <c:ser>
          <c:idx val="5"/>
          <c:order val="4"/>
          <c:tx>
            <c:strRef>
              <c:f>'Fig 42'!$AC$26</c:f>
              <c:strCache>
                <c:ptCount val="1"/>
                <c:pt idx="0">
                  <c:v>For. Public Bonds</c:v>
                </c:pt>
              </c:strCache>
            </c:strRef>
          </c:tx>
          <c:cat>
            <c:strRef>
              <c:f>'Fig 42'!$AH$21:$AI$21</c:f>
              <c:strCache>
                <c:ptCount val="2"/>
                <c:pt idx="0">
                  <c:v>2003-4</c:v>
                </c:pt>
                <c:pt idx="1">
                  <c:v>2005-9</c:v>
                </c:pt>
              </c:strCache>
            </c:strRef>
          </c:cat>
          <c:val>
            <c:numRef>
              <c:f>'Fig 42'!$AH$26:$AI$26</c:f>
              <c:numCache>
                <c:formatCode>0%</c:formatCode>
                <c:ptCount val="2"/>
                <c:pt idx="0">
                  <c:v>1.0858827262541922E-2</c:v>
                </c:pt>
                <c:pt idx="1">
                  <c:v>2.8812333863530281E-3</c:v>
                </c:pt>
              </c:numCache>
            </c:numRef>
          </c:val>
        </c:ser>
        <c:ser>
          <c:idx val="3"/>
          <c:order val="5"/>
          <c:tx>
            <c:strRef>
              <c:f>'Fig 42'!$AC$27</c:f>
              <c:strCache>
                <c:ptCount val="1"/>
                <c:pt idx="0">
                  <c:v>Equity</c:v>
                </c:pt>
              </c:strCache>
            </c:strRef>
          </c:tx>
          <c:dLbls>
            <c:showVal val="1"/>
          </c:dLbls>
          <c:cat>
            <c:strRef>
              <c:f>'Fig 42'!$AH$21:$AI$21</c:f>
              <c:strCache>
                <c:ptCount val="2"/>
                <c:pt idx="0">
                  <c:v>2003-4</c:v>
                </c:pt>
                <c:pt idx="1">
                  <c:v>2005-9</c:v>
                </c:pt>
              </c:strCache>
            </c:strRef>
          </c:cat>
          <c:val>
            <c:numRef>
              <c:f>'Fig 42'!$AH$27:$AI$27</c:f>
              <c:numCache>
                <c:formatCode>0%</c:formatCode>
                <c:ptCount val="2"/>
                <c:pt idx="0">
                  <c:v>0.12090604654367511</c:v>
                </c:pt>
                <c:pt idx="1">
                  <c:v>9.5421354937798852E-2</c:v>
                </c:pt>
              </c:numCache>
            </c:numRef>
          </c:val>
        </c:ser>
        <c:ser>
          <c:idx val="6"/>
          <c:order val="6"/>
          <c:tx>
            <c:strRef>
              <c:f>'Fig 42'!$AC$28</c:f>
              <c:strCache>
                <c:ptCount val="1"/>
                <c:pt idx="0">
                  <c:v>Others</c:v>
                </c:pt>
              </c:strCache>
            </c:strRef>
          </c:tx>
          <c:cat>
            <c:strRef>
              <c:f>'Fig 42'!$AH$21:$AI$21</c:f>
              <c:strCache>
                <c:ptCount val="2"/>
                <c:pt idx="0">
                  <c:v>2003-4</c:v>
                </c:pt>
                <c:pt idx="1">
                  <c:v>2005-9</c:v>
                </c:pt>
              </c:strCache>
            </c:strRef>
          </c:cat>
          <c:val>
            <c:numRef>
              <c:f>'Fig 42'!$AH$28:$AI$28</c:f>
              <c:numCache>
                <c:formatCode>0%</c:formatCode>
                <c:ptCount val="2"/>
                <c:pt idx="0">
                  <c:v>1.2928609753427361E-2</c:v>
                </c:pt>
                <c:pt idx="1">
                  <c:v>3.2683361683081565E-2</c:v>
                </c:pt>
              </c:numCache>
            </c:numRef>
          </c:val>
        </c:ser>
        <c:gapWidth val="114"/>
        <c:overlap val="100"/>
        <c:axId val="93088000"/>
        <c:axId val="93097984"/>
      </c:barChart>
      <c:catAx>
        <c:axId val="93088000"/>
        <c:scaling>
          <c:orientation val="minMax"/>
        </c:scaling>
        <c:axPos val="b"/>
        <c:numFmt formatCode="General" sourceLinked="1"/>
        <c:tickLblPos val="nextTo"/>
        <c:crossAx val="93097984"/>
        <c:crosses val="autoZero"/>
        <c:auto val="1"/>
        <c:lblAlgn val="ctr"/>
        <c:lblOffset val="100"/>
      </c:catAx>
      <c:valAx>
        <c:axId val="93097984"/>
        <c:scaling>
          <c:orientation val="minMax"/>
        </c:scaling>
        <c:axPos val="l"/>
        <c:majorGridlines/>
        <c:title>
          <c:tx>
            <c:rich>
              <a:bodyPr rot="-5400000" vert="horz"/>
              <a:lstStyle/>
              <a:p>
                <a:pPr>
                  <a:defRPr/>
                </a:pPr>
                <a:r>
                  <a:rPr lang="en-US"/>
                  <a:t>%of Total Assets</a:t>
                </a:r>
              </a:p>
            </c:rich>
          </c:tx>
          <c:layout>
            <c:manualLayout>
              <c:xMode val="edge"/>
              <c:yMode val="edge"/>
              <c:x val="1.5598206474190388E-2"/>
              <c:y val="0.36827712160979881"/>
            </c:manualLayout>
          </c:layout>
        </c:title>
        <c:numFmt formatCode="0%" sourceLinked="1"/>
        <c:tickLblPos val="nextTo"/>
        <c:crossAx val="93088000"/>
        <c:crosses val="autoZero"/>
        <c:crossBetween val="between"/>
      </c:valAx>
    </c:plotArea>
    <c:legend>
      <c:legendPos val="t"/>
      <c:layout>
        <c:manualLayout>
          <c:xMode val="edge"/>
          <c:yMode val="edge"/>
          <c:x val="3.1029246344206982E-2"/>
          <c:y val="1.6666666666666701E-2"/>
          <c:w val="0.9002429383827022"/>
          <c:h val="9.5534776902888266E-2"/>
        </c:manualLayout>
      </c:layout>
    </c:legend>
    <c:plotVisOnly val="1"/>
  </c:chart>
  <c:spPr>
    <a:ln>
      <a:noFill/>
    </a:ln>
  </c:spPr>
  <c:txPr>
    <a:bodyPr/>
    <a:lstStyle/>
    <a:p>
      <a:pPr>
        <a:defRPr>
          <a:latin typeface="Calibri" pitchFamily="34" charset="0"/>
        </a:defRPr>
      </a:pPr>
      <a:endParaRPr lang="en-US"/>
    </a:p>
  </c:txPr>
  <c:externalData r:id="rId2"/>
</c:chartSpace>
</file>

<file path=ppt/charts/chart78.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798728865683073"/>
          <c:y val="0.14111679790026244"/>
          <c:w val="0.82739354949272059"/>
          <c:h val="0.7286541994750656"/>
        </c:manualLayout>
      </c:layout>
      <c:barChart>
        <c:barDir val="col"/>
        <c:grouping val="percentStacked"/>
        <c:ser>
          <c:idx val="0"/>
          <c:order val="0"/>
          <c:tx>
            <c:strRef>
              <c:f>'Fig 42'!$AC$40</c:f>
              <c:strCache>
                <c:ptCount val="1"/>
                <c:pt idx="0">
                  <c:v>Variable Income</c:v>
                </c:pt>
              </c:strCache>
            </c:strRef>
          </c:tx>
          <c:dLbls>
            <c:showVal val="1"/>
          </c:dLbls>
          <c:cat>
            <c:strRef>
              <c:f>'Fig 42'!$AF$39:$AG$39</c:f>
              <c:strCache>
                <c:ptCount val="2"/>
                <c:pt idx="0">
                  <c:v>2004</c:v>
                </c:pt>
                <c:pt idx="1">
                  <c:v>2005-8</c:v>
                </c:pt>
              </c:strCache>
            </c:strRef>
          </c:cat>
          <c:val>
            <c:numRef>
              <c:f>'Fig 42'!$AF$40:$AG$40</c:f>
              <c:numCache>
                <c:formatCode>0%</c:formatCode>
                <c:ptCount val="2"/>
                <c:pt idx="0">
                  <c:v>0.35597696428864567</c:v>
                </c:pt>
                <c:pt idx="1">
                  <c:v>0.38947233240042783</c:v>
                </c:pt>
              </c:numCache>
            </c:numRef>
          </c:val>
        </c:ser>
        <c:ser>
          <c:idx val="2"/>
          <c:order val="1"/>
          <c:tx>
            <c:strRef>
              <c:f>'Fig 42'!$AC$41</c:f>
              <c:strCache>
                <c:ptCount val="1"/>
                <c:pt idx="0">
                  <c:v>Fixed Income</c:v>
                </c:pt>
              </c:strCache>
            </c:strRef>
          </c:tx>
          <c:dLbls>
            <c:showVal val="1"/>
          </c:dLbls>
          <c:cat>
            <c:strRef>
              <c:f>'Fig 42'!$AF$39:$AG$39</c:f>
              <c:strCache>
                <c:ptCount val="2"/>
                <c:pt idx="0">
                  <c:v>2004</c:v>
                </c:pt>
                <c:pt idx="1">
                  <c:v>2005-8</c:v>
                </c:pt>
              </c:strCache>
            </c:strRef>
          </c:cat>
          <c:val>
            <c:numRef>
              <c:f>'Fig 42'!$AF$41:$AG$41</c:f>
              <c:numCache>
                <c:formatCode>0%</c:formatCode>
                <c:ptCount val="2"/>
                <c:pt idx="0">
                  <c:v>0.49468211566980119</c:v>
                </c:pt>
                <c:pt idx="1">
                  <c:v>0.45921887957166263</c:v>
                </c:pt>
              </c:numCache>
            </c:numRef>
          </c:val>
        </c:ser>
        <c:ser>
          <c:idx val="1"/>
          <c:order val="2"/>
          <c:tx>
            <c:strRef>
              <c:f>'Fig 42'!$AC$42</c:f>
              <c:strCache>
                <c:ptCount val="1"/>
                <c:pt idx="0">
                  <c:v>Real Estate</c:v>
                </c:pt>
              </c:strCache>
            </c:strRef>
          </c:tx>
          <c:cat>
            <c:strRef>
              <c:f>'Fig 42'!$AF$39:$AG$39</c:f>
              <c:strCache>
                <c:ptCount val="2"/>
                <c:pt idx="0">
                  <c:v>2004</c:v>
                </c:pt>
                <c:pt idx="1">
                  <c:v>2005-8</c:v>
                </c:pt>
              </c:strCache>
            </c:strRef>
          </c:cat>
          <c:val>
            <c:numRef>
              <c:f>'Fig 42'!$AF$42:$AG$42</c:f>
              <c:numCache>
                <c:formatCode>0%</c:formatCode>
                <c:ptCount val="2"/>
                <c:pt idx="0">
                  <c:v>5.7629486263331513E-4</c:v>
                </c:pt>
                <c:pt idx="1">
                  <c:v>3.700776239269076E-4</c:v>
                </c:pt>
              </c:numCache>
            </c:numRef>
          </c:val>
        </c:ser>
        <c:ser>
          <c:idx val="4"/>
          <c:order val="3"/>
          <c:tx>
            <c:strRef>
              <c:f>'Fig 42'!$AC$43</c:f>
              <c:strCache>
                <c:ptCount val="1"/>
                <c:pt idx="0">
                  <c:v>Others</c:v>
                </c:pt>
              </c:strCache>
            </c:strRef>
          </c:tx>
          <c:dLbls>
            <c:showVal val="1"/>
          </c:dLbls>
          <c:cat>
            <c:strRef>
              <c:f>'Fig 42'!$AF$39:$AG$39</c:f>
              <c:strCache>
                <c:ptCount val="2"/>
                <c:pt idx="0">
                  <c:v>2004</c:v>
                </c:pt>
                <c:pt idx="1">
                  <c:v>2005-8</c:v>
                </c:pt>
              </c:strCache>
            </c:strRef>
          </c:cat>
          <c:val>
            <c:numRef>
              <c:f>'Fig 42'!$AF$43:$AG$43</c:f>
              <c:numCache>
                <c:formatCode>0%</c:formatCode>
                <c:ptCount val="2"/>
                <c:pt idx="0">
                  <c:v>0.14876462517893191</c:v>
                </c:pt>
                <c:pt idx="1">
                  <c:v>0.15093871040398879</c:v>
                </c:pt>
              </c:numCache>
            </c:numRef>
          </c:val>
        </c:ser>
        <c:gapWidth val="114"/>
        <c:overlap val="100"/>
        <c:axId val="93016448"/>
        <c:axId val="93017984"/>
      </c:barChart>
      <c:catAx>
        <c:axId val="93016448"/>
        <c:scaling>
          <c:orientation val="minMax"/>
        </c:scaling>
        <c:axPos val="b"/>
        <c:numFmt formatCode="General" sourceLinked="1"/>
        <c:tickLblPos val="nextTo"/>
        <c:crossAx val="93017984"/>
        <c:crosses val="autoZero"/>
        <c:auto val="1"/>
        <c:lblAlgn val="ctr"/>
        <c:lblOffset val="100"/>
      </c:catAx>
      <c:valAx>
        <c:axId val="93017984"/>
        <c:scaling>
          <c:orientation val="minMax"/>
        </c:scaling>
        <c:axPos val="l"/>
        <c:majorGridlines/>
        <c:title>
          <c:tx>
            <c:rich>
              <a:bodyPr rot="-5400000" vert="horz"/>
              <a:lstStyle/>
              <a:p>
                <a:pPr>
                  <a:defRPr/>
                </a:pPr>
                <a:r>
                  <a:rPr lang="en-US"/>
                  <a:t>% of Total Assets</a:t>
                </a:r>
              </a:p>
            </c:rich>
          </c:tx>
          <c:layout/>
        </c:title>
        <c:numFmt formatCode="0%" sourceLinked="1"/>
        <c:tickLblPos val="nextTo"/>
        <c:crossAx val="93016448"/>
        <c:crosses val="autoZero"/>
        <c:crossBetween val="between"/>
      </c:valAx>
    </c:plotArea>
    <c:legend>
      <c:legendPos val="t"/>
      <c:layout/>
    </c:legend>
    <c:plotVisOnly val="1"/>
  </c:chart>
  <c:spPr>
    <a:ln>
      <a:noFill/>
    </a:ln>
  </c:spPr>
  <c:txPr>
    <a:bodyPr/>
    <a:lstStyle/>
    <a:p>
      <a:pPr>
        <a:defRPr>
          <a:latin typeface="Calibri" pitchFamily="34" charset="0"/>
        </a:defRPr>
      </a:pPr>
      <a:endParaRPr lang="en-US"/>
    </a:p>
  </c:txPr>
  <c:externalData r:id="rId2"/>
</c:chartSpace>
</file>

<file path=ppt/charts/chart79.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01616690597803"/>
          <c:y val="0.14945013123359591"/>
          <c:w val="0.82739354949272059"/>
          <c:h val="0.72032086614173263"/>
        </c:manualLayout>
      </c:layout>
      <c:barChart>
        <c:barDir val="col"/>
        <c:grouping val="percentStacked"/>
        <c:ser>
          <c:idx val="0"/>
          <c:order val="0"/>
          <c:tx>
            <c:strRef>
              <c:f>'Fig 42'!$AC$7</c:f>
              <c:strCache>
                <c:ptCount val="1"/>
                <c:pt idx="0">
                  <c:v>Bank Deposits</c:v>
                </c:pt>
              </c:strCache>
            </c:strRef>
          </c:tx>
          <c:dLbls>
            <c:showVal val="1"/>
          </c:dLbls>
          <c:cat>
            <c:strRef>
              <c:f>'Fig 42'!$AF$6:$AG$6</c:f>
              <c:strCache>
                <c:ptCount val="2"/>
                <c:pt idx="0">
                  <c:v>2000-4</c:v>
                </c:pt>
                <c:pt idx="1">
                  <c:v>2005-9</c:v>
                </c:pt>
              </c:strCache>
            </c:strRef>
          </c:cat>
          <c:val>
            <c:numRef>
              <c:f>'Fig 42'!$AF$7:$AG$7</c:f>
              <c:numCache>
                <c:formatCode>0%</c:formatCode>
                <c:ptCount val="2"/>
                <c:pt idx="0">
                  <c:v>0.32867146714126844</c:v>
                </c:pt>
                <c:pt idx="1">
                  <c:v>0.36415542232523684</c:v>
                </c:pt>
              </c:numCache>
            </c:numRef>
          </c:val>
        </c:ser>
        <c:ser>
          <c:idx val="2"/>
          <c:order val="1"/>
          <c:tx>
            <c:strRef>
              <c:f>'Fig 42'!$AC$8</c:f>
              <c:strCache>
                <c:ptCount val="1"/>
                <c:pt idx="0">
                  <c:v>Bonds</c:v>
                </c:pt>
              </c:strCache>
            </c:strRef>
          </c:tx>
          <c:dLbls>
            <c:showVal val="1"/>
          </c:dLbls>
          <c:cat>
            <c:strRef>
              <c:f>'Fig 42'!$AF$6:$AG$6</c:f>
              <c:strCache>
                <c:ptCount val="2"/>
                <c:pt idx="0">
                  <c:v>2000-4</c:v>
                </c:pt>
                <c:pt idx="1">
                  <c:v>2005-9</c:v>
                </c:pt>
              </c:strCache>
            </c:strRef>
          </c:cat>
          <c:val>
            <c:numRef>
              <c:f>'Fig 42'!$AF$8:$AG$8</c:f>
              <c:numCache>
                <c:formatCode>0%</c:formatCode>
                <c:ptCount val="2"/>
                <c:pt idx="0">
                  <c:v>0.53871506187174456</c:v>
                </c:pt>
                <c:pt idx="1">
                  <c:v>0.45439695520497164</c:v>
                </c:pt>
              </c:numCache>
            </c:numRef>
          </c:val>
        </c:ser>
        <c:ser>
          <c:idx val="1"/>
          <c:order val="2"/>
          <c:tx>
            <c:strRef>
              <c:f>'Fig 42'!$AC$9</c:f>
              <c:strCache>
                <c:ptCount val="1"/>
                <c:pt idx="0">
                  <c:v>Equity</c:v>
                </c:pt>
              </c:strCache>
            </c:strRef>
          </c:tx>
          <c:dLbls>
            <c:showVal val="1"/>
          </c:dLbls>
          <c:cat>
            <c:strRef>
              <c:f>'Fig 42'!$AF$6:$AG$6</c:f>
              <c:strCache>
                <c:ptCount val="2"/>
                <c:pt idx="0">
                  <c:v>2000-4</c:v>
                </c:pt>
                <c:pt idx="1">
                  <c:v>2005-9</c:v>
                </c:pt>
              </c:strCache>
            </c:strRef>
          </c:cat>
          <c:val>
            <c:numRef>
              <c:f>'Fig 42'!$AF$9:$AG$9</c:f>
              <c:numCache>
                <c:formatCode>0%</c:formatCode>
                <c:ptCount val="2"/>
                <c:pt idx="0">
                  <c:v>6.7091782000834052E-3</c:v>
                </c:pt>
                <c:pt idx="1">
                  <c:v>5.5433611464244435E-2</c:v>
                </c:pt>
              </c:numCache>
            </c:numRef>
          </c:val>
        </c:ser>
        <c:ser>
          <c:idx val="4"/>
          <c:order val="3"/>
          <c:tx>
            <c:strRef>
              <c:f>'Fig 42'!$AC$10</c:f>
              <c:strCache>
                <c:ptCount val="1"/>
                <c:pt idx="0">
                  <c:v>Foreign Equity</c:v>
                </c:pt>
              </c:strCache>
            </c:strRef>
          </c:tx>
          <c:cat>
            <c:strRef>
              <c:f>'Fig 42'!$AF$6:$AG$6</c:f>
              <c:strCache>
                <c:ptCount val="2"/>
                <c:pt idx="0">
                  <c:v>2000-4</c:v>
                </c:pt>
                <c:pt idx="1">
                  <c:v>2005-9</c:v>
                </c:pt>
              </c:strCache>
            </c:strRef>
          </c:cat>
          <c:val>
            <c:numRef>
              <c:f>'Fig 42'!$AF$10:$AG$10</c:f>
              <c:numCache>
                <c:formatCode>0%</c:formatCode>
                <c:ptCount val="2"/>
                <c:pt idx="0">
                  <c:v>1.7251177929940001E-3</c:v>
                </c:pt>
                <c:pt idx="1">
                  <c:v>1.9311736851323095E-2</c:v>
                </c:pt>
              </c:numCache>
            </c:numRef>
          </c:val>
        </c:ser>
        <c:ser>
          <c:idx val="5"/>
          <c:order val="4"/>
          <c:tx>
            <c:strRef>
              <c:f>'Fig 42'!$AC$11</c:f>
              <c:strCache>
                <c:ptCount val="1"/>
                <c:pt idx="0">
                  <c:v>Others</c:v>
                </c:pt>
              </c:strCache>
            </c:strRef>
          </c:tx>
          <c:dLbls>
            <c:dLblPos val="ctr"/>
            <c:showVal val="1"/>
          </c:dLbls>
          <c:cat>
            <c:strRef>
              <c:f>'Fig 42'!$AF$6:$AG$6</c:f>
              <c:strCache>
                <c:ptCount val="2"/>
                <c:pt idx="0">
                  <c:v>2000-4</c:v>
                </c:pt>
                <c:pt idx="1">
                  <c:v>2005-9</c:v>
                </c:pt>
              </c:strCache>
            </c:strRef>
          </c:cat>
          <c:val>
            <c:numRef>
              <c:f>'Fig 42'!$AF$11:$AG$11</c:f>
              <c:numCache>
                <c:formatCode>0%</c:formatCode>
                <c:ptCount val="2"/>
                <c:pt idx="0">
                  <c:v>0.12417917499391473</c:v>
                </c:pt>
                <c:pt idx="1">
                  <c:v>0.10670227415423031</c:v>
                </c:pt>
              </c:numCache>
            </c:numRef>
          </c:val>
        </c:ser>
        <c:gapWidth val="114"/>
        <c:overlap val="100"/>
        <c:axId val="93169152"/>
        <c:axId val="93170688"/>
      </c:barChart>
      <c:catAx>
        <c:axId val="93169152"/>
        <c:scaling>
          <c:orientation val="minMax"/>
        </c:scaling>
        <c:axPos val="b"/>
        <c:numFmt formatCode="General" sourceLinked="1"/>
        <c:tickLblPos val="nextTo"/>
        <c:crossAx val="93170688"/>
        <c:crosses val="autoZero"/>
        <c:auto val="1"/>
        <c:lblAlgn val="ctr"/>
        <c:lblOffset val="100"/>
      </c:catAx>
      <c:valAx>
        <c:axId val="93170688"/>
        <c:scaling>
          <c:orientation val="minMax"/>
        </c:scaling>
        <c:axPos val="l"/>
        <c:majorGridlines/>
        <c:title>
          <c:tx>
            <c:rich>
              <a:bodyPr rot="-5400000" vert="horz"/>
              <a:lstStyle/>
              <a:p>
                <a:pPr>
                  <a:defRPr/>
                </a:pPr>
                <a:r>
                  <a:rPr lang="en-US"/>
                  <a:t>%of Total Assets</a:t>
                </a:r>
              </a:p>
            </c:rich>
          </c:tx>
          <c:layout/>
        </c:title>
        <c:numFmt formatCode="0%" sourceLinked="1"/>
        <c:tickLblPos val="nextTo"/>
        <c:crossAx val="93169152"/>
        <c:crosses val="autoZero"/>
        <c:crossBetween val="between"/>
      </c:valAx>
    </c:plotArea>
    <c:legend>
      <c:legendPos val="t"/>
      <c:layout>
        <c:manualLayout>
          <c:xMode val="edge"/>
          <c:yMode val="edge"/>
          <c:x val="0.20352674665666792"/>
          <c:y val="1.6666666666666701E-2"/>
          <c:w val="0.59294650668666349"/>
          <c:h val="0.1002303149606306"/>
        </c:manualLayout>
      </c:layout>
    </c:legend>
    <c:plotVisOnly val="1"/>
  </c:chart>
  <c:txPr>
    <a:bodyPr/>
    <a:lstStyle/>
    <a:p>
      <a:pPr>
        <a:defRPr>
          <a:latin typeface="Calibri" pitchFamily="34" charset="0"/>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manualLayout>
          <c:layoutTarget val="inner"/>
          <c:xMode val="edge"/>
          <c:yMode val="edge"/>
          <c:x val="0.10773594432960738"/>
          <c:y val="8.6326552930884745E-2"/>
          <c:w val="0.85684502863998402"/>
          <c:h val="0.75825918635170664"/>
        </c:manualLayout>
      </c:layout>
      <c:barChart>
        <c:barDir val="col"/>
        <c:grouping val="clustered"/>
        <c:ser>
          <c:idx val="0"/>
          <c:order val="0"/>
          <c:tx>
            <c:strRef>
              <c:f>'S23'!$O$2</c:f>
              <c:strCache>
                <c:ptCount val="1"/>
                <c:pt idx="0">
                  <c:v>1980-1989</c:v>
                </c:pt>
              </c:strCache>
            </c:strRef>
          </c:tx>
          <c:dLbls>
            <c:txPr>
              <a:bodyPr/>
              <a:lstStyle/>
              <a:p>
                <a:pPr>
                  <a:defRPr sz="900"/>
                </a:pPr>
                <a:endParaRPr lang="en-US"/>
              </a:p>
            </c:txPr>
            <c:showVal val="1"/>
          </c:dLbls>
          <c:cat>
            <c:strRef>
              <c:f>'S23'!$N$3:$N$10</c:f>
              <c:strCache>
                <c:ptCount val="8"/>
                <c:pt idx="0">
                  <c:v>Asia (5)</c:v>
                </c:pt>
                <c:pt idx="1">
                  <c:v>China</c:v>
                </c:pt>
                <c:pt idx="2">
                  <c:v>Eastern Europe (3)</c:v>
                </c:pt>
                <c:pt idx="3">
                  <c:v>G7 (5)</c:v>
                </c:pt>
                <c:pt idx="4">
                  <c:v>India</c:v>
                </c:pt>
                <c:pt idx="5">
                  <c:v>LAC7 (6)</c:v>
                </c:pt>
                <c:pt idx="6">
                  <c:v>Oth. Adv. Economies (6)</c:v>
                </c:pt>
                <c:pt idx="7">
                  <c:v>Brazil</c:v>
                </c:pt>
              </c:strCache>
            </c:strRef>
          </c:cat>
          <c:val>
            <c:numRef>
              <c:f>'S23'!$O$3:$O$10</c:f>
              <c:numCache>
                <c:formatCode>0%</c:formatCode>
                <c:ptCount val="8"/>
                <c:pt idx="0">
                  <c:v>0.43920300000000001</c:v>
                </c:pt>
                <c:pt idx="1">
                  <c:v>0.73378484000000099</c:v>
                </c:pt>
                <c:pt idx="2">
                  <c:v>0.3064230000000005</c:v>
                </c:pt>
                <c:pt idx="3">
                  <c:v>0.65199820000000175</c:v>
                </c:pt>
                <c:pt idx="4">
                  <c:v>0.24198720000000037</c:v>
                </c:pt>
                <c:pt idx="5">
                  <c:v>0.29176760000000002</c:v>
                </c:pt>
                <c:pt idx="6">
                  <c:v>0.57847440000000061</c:v>
                </c:pt>
                <c:pt idx="7">
                  <c:v>0.54516316666666542</c:v>
                </c:pt>
              </c:numCache>
            </c:numRef>
          </c:val>
        </c:ser>
        <c:ser>
          <c:idx val="1"/>
          <c:order val="1"/>
          <c:tx>
            <c:strRef>
              <c:f>'S23'!$P$2</c:f>
              <c:strCache>
                <c:ptCount val="1"/>
                <c:pt idx="0">
                  <c:v>1990-1999</c:v>
                </c:pt>
              </c:strCache>
            </c:strRef>
          </c:tx>
          <c:dLbls>
            <c:txPr>
              <a:bodyPr/>
              <a:lstStyle/>
              <a:p>
                <a:pPr>
                  <a:defRPr sz="900">
                    <a:effectLst>
                      <a:outerShdw blurRad="38100" dist="38100" dir="2700000" algn="tl">
                        <a:srgbClr val="000000">
                          <a:alpha val="43137"/>
                        </a:srgbClr>
                      </a:outerShdw>
                    </a:effectLst>
                  </a:defRPr>
                </a:pPr>
                <a:endParaRPr lang="en-US"/>
              </a:p>
            </c:txPr>
            <c:showVal val="1"/>
          </c:dLbls>
          <c:cat>
            <c:strRef>
              <c:f>'S23'!$N$3:$N$10</c:f>
              <c:strCache>
                <c:ptCount val="8"/>
                <c:pt idx="0">
                  <c:v>Asia (5)</c:v>
                </c:pt>
                <c:pt idx="1">
                  <c:v>China</c:v>
                </c:pt>
                <c:pt idx="2">
                  <c:v>Eastern Europe (3)</c:v>
                </c:pt>
                <c:pt idx="3">
                  <c:v>G7 (5)</c:v>
                </c:pt>
                <c:pt idx="4">
                  <c:v>India</c:v>
                </c:pt>
                <c:pt idx="5">
                  <c:v>LAC7 (6)</c:v>
                </c:pt>
                <c:pt idx="6">
                  <c:v>Oth. Adv. Economies (6)</c:v>
                </c:pt>
                <c:pt idx="7">
                  <c:v>Brazil</c:v>
                </c:pt>
              </c:strCache>
            </c:strRef>
          </c:cat>
          <c:val>
            <c:numRef>
              <c:f>'S23'!$P$3:$P$10</c:f>
              <c:numCache>
                <c:formatCode>0%</c:formatCode>
                <c:ptCount val="8"/>
                <c:pt idx="0">
                  <c:v>0.76241150000000002</c:v>
                </c:pt>
                <c:pt idx="1">
                  <c:v>0.92650944999999996</c:v>
                </c:pt>
                <c:pt idx="2">
                  <c:v>0.23056299999999999</c:v>
                </c:pt>
                <c:pt idx="3">
                  <c:v>0.82179899999999995</c:v>
                </c:pt>
                <c:pt idx="4">
                  <c:v>0.24245220000000031</c:v>
                </c:pt>
                <c:pt idx="5">
                  <c:v>0.28736090000000075</c:v>
                </c:pt>
                <c:pt idx="6">
                  <c:v>0.71971180000000112</c:v>
                </c:pt>
                <c:pt idx="7">
                  <c:v>0.56226706999999887</c:v>
                </c:pt>
              </c:numCache>
            </c:numRef>
          </c:val>
        </c:ser>
        <c:ser>
          <c:idx val="2"/>
          <c:order val="2"/>
          <c:tx>
            <c:strRef>
              <c:f>'S23'!$Q$2</c:f>
              <c:strCache>
                <c:ptCount val="1"/>
                <c:pt idx="0">
                  <c:v>2000-2009</c:v>
                </c:pt>
              </c:strCache>
            </c:strRef>
          </c:tx>
          <c:dLbls>
            <c:txPr>
              <a:bodyPr/>
              <a:lstStyle/>
              <a:p>
                <a:pPr>
                  <a:defRPr sz="900"/>
                </a:pPr>
                <a:endParaRPr lang="en-US"/>
              </a:p>
            </c:txPr>
            <c:showVal val="1"/>
          </c:dLbls>
          <c:cat>
            <c:strRef>
              <c:f>'S23'!$N$3:$N$10</c:f>
              <c:strCache>
                <c:ptCount val="8"/>
                <c:pt idx="0">
                  <c:v>Asia (5)</c:v>
                </c:pt>
                <c:pt idx="1">
                  <c:v>China</c:v>
                </c:pt>
                <c:pt idx="2">
                  <c:v>Eastern Europe (3)</c:v>
                </c:pt>
                <c:pt idx="3">
                  <c:v>G7 (5)</c:v>
                </c:pt>
                <c:pt idx="4">
                  <c:v>India</c:v>
                </c:pt>
                <c:pt idx="5">
                  <c:v>LAC7 (6)</c:v>
                </c:pt>
                <c:pt idx="6">
                  <c:v>Oth. Adv. Economies (6)</c:v>
                </c:pt>
                <c:pt idx="7">
                  <c:v>Brazil</c:v>
                </c:pt>
              </c:strCache>
            </c:strRef>
          </c:cat>
          <c:val>
            <c:numRef>
              <c:f>'S23'!$Q$3:$Q$10</c:f>
              <c:numCache>
                <c:formatCode>0%</c:formatCode>
                <c:ptCount val="8"/>
                <c:pt idx="0">
                  <c:v>0.71491349999999998</c:v>
                </c:pt>
                <c:pt idx="1">
                  <c:v>1.1716807</c:v>
                </c:pt>
                <c:pt idx="2">
                  <c:v>0.33974450000000056</c:v>
                </c:pt>
                <c:pt idx="3">
                  <c:v>1.0674229999999998</c:v>
                </c:pt>
                <c:pt idx="4">
                  <c:v>0.39650830000000076</c:v>
                </c:pt>
                <c:pt idx="5">
                  <c:v>0.30448840000000094</c:v>
                </c:pt>
                <c:pt idx="6">
                  <c:v>1.0048319999999979</c:v>
                </c:pt>
                <c:pt idx="7">
                  <c:v>0.37699595000000002</c:v>
                </c:pt>
              </c:numCache>
            </c:numRef>
          </c:val>
        </c:ser>
        <c:gapWidth val="88"/>
        <c:overlap val="-34"/>
        <c:axId val="57654656"/>
        <c:axId val="57668736"/>
      </c:barChart>
      <c:catAx>
        <c:axId val="57654656"/>
        <c:scaling>
          <c:orientation val="minMax"/>
        </c:scaling>
        <c:axPos val="b"/>
        <c:numFmt formatCode="General" sourceLinked="1"/>
        <c:tickLblPos val="nextTo"/>
        <c:crossAx val="57668736"/>
        <c:crosses val="autoZero"/>
        <c:auto val="1"/>
        <c:lblAlgn val="ctr"/>
        <c:lblOffset val="100"/>
      </c:catAx>
      <c:valAx>
        <c:axId val="57668736"/>
        <c:scaling>
          <c:orientation val="minMax"/>
        </c:scaling>
        <c:axPos val="l"/>
        <c:majorGridlines/>
        <c:title>
          <c:tx>
            <c:rich>
              <a:bodyPr rot="-5400000" vert="horz"/>
              <a:lstStyle/>
              <a:p>
                <a:pPr>
                  <a:defRPr/>
                </a:pPr>
                <a:r>
                  <a:rPr lang="en-US"/>
                  <a:t>% of GDP</a:t>
                </a:r>
              </a:p>
            </c:rich>
          </c:tx>
          <c:layout>
            <c:manualLayout>
              <c:xMode val="edge"/>
              <c:yMode val="edge"/>
              <c:x val="7.9365079365079413E-3"/>
              <c:y val="0.36469685039370081"/>
            </c:manualLayout>
          </c:layout>
        </c:title>
        <c:numFmt formatCode="0%" sourceLinked="1"/>
        <c:tickLblPos val="nextTo"/>
        <c:crossAx val="57654656"/>
        <c:crosses val="autoZero"/>
        <c:crossBetween val="between"/>
      </c:valAx>
    </c:plotArea>
    <c:legend>
      <c:legendPos val="t"/>
      <c:layout/>
    </c:legend>
    <c:plotVisOnly val="1"/>
  </c:chart>
  <c:spPr>
    <a:ln>
      <a:noFill/>
    </a:ln>
  </c:spPr>
  <c:externalData r:id="rId1"/>
</c:chartSpace>
</file>

<file path=ppt/charts/chart80.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82041544097156"/>
          <c:y val="9.7437664041994693E-2"/>
          <c:w val="0.85640969917574461"/>
          <c:h val="0.719268810148744"/>
        </c:manualLayout>
      </c:layout>
      <c:barChart>
        <c:barDir val="col"/>
        <c:grouping val="clustered"/>
        <c:ser>
          <c:idx val="0"/>
          <c:order val="0"/>
          <c:tx>
            <c:strRef>
              <c:f>'S87'!$M$6</c:f>
              <c:strCache>
                <c:ptCount val="1"/>
                <c:pt idx="0">
                  <c:v>1980-1989</c:v>
                </c:pt>
              </c:strCache>
            </c:strRef>
          </c:tx>
          <c:dLbls>
            <c:showVal val="1"/>
          </c:dLbls>
          <c:cat>
            <c:strRef>
              <c:f>'S87'!$L$7:$L$14</c:f>
              <c:strCache>
                <c:ptCount val="8"/>
                <c:pt idx="0">
                  <c:v>Asia (5)</c:v>
                </c:pt>
                <c:pt idx="1">
                  <c:v>China</c:v>
                </c:pt>
                <c:pt idx="2">
                  <c:v>Eastern Europe (3)</c:v>
                </c:pt>
                <c:pt idx="3">
                  <c:v>G7 (7)</c:v>
                </c:pt>
                <c:pt idx="4">
                  <c:v>India</c:v>
                </c:pt>
                <c:pt idx="5">
                  <c:v>LAC7 (7)</c:v>
                </c:pt>
                <c:pt idx="6">
                  <c:v>Oth. Adv. Economies (7)</c:v>
                </c:pt>
                <c:pt idx="7">
                  <c:v>Brazil</c:v>
                </c:pt>
              </c:strCache>
            </c:strRef>
          </c:cat>
          <c:val>
            <c:numRef>
              <c:f>'S87'!$M$7:$M$14</c:f>
              <c:numCache>
                <c:formatCode>0%</c:formatCode>
                <c:ptCount val="8"/>
                <c:pt idx="0">
                  <c:v>0.76259999999999994</c:v>
                </c:pt>
                <c:pt idx="1">
                  <c:v>0.18200000000000024</c:v>
                </c:pt>
                <c:pt idx="2">
                  <c:v>0.55680000000000063</c:v>
                </c:pt>
                <c:pt idx="3">
                  <c:v>1.0902000000000001</c:v>
                </c:pt>
                <c:pt idx="4">
                  <c:v>0.222</c:v>
                </c:pt>
                <c:pt idx="5">
                  <c:v>0.85129999999999995</c:v>
                </c:pt>
                <c:pt idx="6">
                  <c:v>0.85820000000000063</c:v>
                </c:pt>
                <c:pt idx="7">
                  <c:v>0.59973595999999996</c:v>
                </c:pt>
              </c:numCache>
            </c:numRef>
          </c:val>
        </c:ser>
        <c:ser>
          <c:idx val="1"/>
          <c:order val="1"/>
          <c:tx>
            <c:strRef>
              <c:f>'S87'!$N$6</c:f>
              <c:strCache>
                <c:ptCount val="1"/>
                <c:pt idx="0">
                  <c:v>1990-1999</c:v>
                </c:pt>
              </c:strCache>
            </c:strRef>
          </c:tx>
          <c:dLbls>
            <c:showVal val="1"/>
          </c:dLbls>
          <c:cat>
            <c:strRef>
              <c:f>'S87'!$L$7:$L$14</c:f>
              <c:strCache>
                <c:ptCount val="8"/>
                <c:pt idx="0">
                  <c:v>Asia (5)</c:v>
                </c:pt>
                <c:pt idx="1">
                  <c:v>China</c:v>
                </c:pt>
                <c:pt idx="2">
                  <c:v>Eastern Europe (3)</c:v>
                </c:pt>
                <c:pt idx="3">
                  <c:v>G7 (7)</c:v>
                </c:pt>
                <c:pt idx="4">
                  <c:v>India</c:v>
                </c:pt>
                <c:pt idx="5">
                  <c:v>LAC7 (7)</c:v>
                </c:pt>
                <c:pt idx="6">
                  <c:v>Oth. Adv. Economies (7)</c:v>
                </c:pt>
                <c:pt idx="7">
                  <c:v>Brazil</c:v>
                </c:pt>
              </c:strCache>
            </c:strRef>
          </c:cat>
          <c:val>
            <c:numRef>
              <c:f>'S87'!$N$7:$N$14</c:f>
              <c:numCache>
                <c:formatCode>0%</c:formatCode>
                <c:ptCount val="8"/>
                <c:pt idx="0">
                  <c:v>1.0758999999999956</c:v>
                </c:pt>
                <c:pt idx="1">
                  <c:v>0.51770000000000005</c:v>
                </c:pt>
                <c:pt idx="2">
                  <c:v>0.78569999999999995</c:v>
                </c:pt>
                <c:pt idx="3">
                  <c:v>1.7556999999999952</c:v>
                </c:pt>
                <c:pt idx="4">
                  <c:v>0.39380000000000154</c:v>
                </c:pt>
                <c:pt idx="5">
                  <c:v>0.91220000000000001</c:v>
                </c:pt>
                <c:pt idx="6">
                  <c:v>1.4338999999999931</c:v>
                </c:pt>
                <c:pt idx="7">
                  <c:v>0.55225290999999799</c:v>
                </c:pt>
              </c:numCache>
            </c:numRef>
          </c:val>
        </c:ser>
        <c:ser>
          <c:idx val="2"/>
          <c:order val="2"/>
          <c:tx>
            <c:strRef>
              <c:f>'S87'!$O$6</c:f>
              <c:strCache>
                <c:ptCount val="1"/>
                <c:pt idx="0">
                  <c:v>2000-2007</c:v>
                </c:pt>
              </c:strCache>
            </c:strRef>
          </c:tx>
          <c:dLbls>
            <c:showVal val="1"/>
          </c:dLbls>
          <c:cat>
            <c:strRef>
              <c:f>'S87'!$L$7:$L$14</c:f>
              <c:strCache>
                <c:ptCount val="8"/>
                <c:pt idx="0">
                  <c:v>Asia (5)</c:v>
                </c:pt>
                <c:pt idx="1">
                  <c:v>China</c:v>
                </c:pt>
                <c:pt idx="2">
                  <c:v>Eastern Europe (3)</c:v>
                </c:pt>
                <c:pt idx="3">
                  <c:v>G7 (7)</c:v>
                </c:pt>
                <c:pt idx="4">
                  <c:v>India</c:v>
                </c:pt>
                <c:pt idx="5">
                  <c:v>LAC7 (7)</c:v>
                </c:pt>
                <c:pt idx="6">
                  <c:v>Oth. Adv. Economies (7)</c:v>
                </c:pt>
                <c:pt idx="7">
                  <c:v>Brazil</c:v>
                </c:pt>
              </c:strCache>
            </c:strRef>
          </c:cat>
          <c:val>
            <c:numRef>
              <c:f>'S87'!$O$7:$O$14</c:f>
              <c:numCache>
                <c:formatCode>0%</c:formatCode>
                <c:ptCount val="8"/>
                <c:pt idx="0">
                  <c:v>1.3338999999999956</c:v>
                </c:pt>
                <c:pt idx="1">
                  <c:v>0.86620000000000064</c:v>
                </c:pt>
                <c:pt idx="2">
                  <c:v>1.3177999999999956</c:v>
                </c:pt>
                <c:pt idx="3">
                  <c:v>3.2048000000000001</c:v>
                </c:pt>
                <c:pt idx="4">
                  <c:v>0.576600000000002</c:v>
                </c:pt>
                <c:pt idx="5">
                  <c:v>1.3506</c:v>
                </c:pt>
                <c:pt idx="6">
                  <c:v>2.8988999999999967</c:v>
                </c:pt>
                <c:pt idx="7">
                  <c:v>0.90998548750000063</c:v>
                </c:pt>
              </c:numCache>
            </c:numRef>
          </c:val>
        </c:ser>
        <c:gapWidth val="142"/>
        <c:overlap val="-38"/>
        <c:axId val="92545024"/>
        <c:axId val="92546560"/>
      </c:barChart>
      <c:catAx>
        <c:axId val="92545024"/>
        <c:scaling>
          <c:orientation val="minMax"/>
        </c:scaling>
        <c:axPos val="b"/>
        <c:numFmt formatCode="General" sourceLinked="1"/>
        <c:tickLblPos val="nextTo"/>
        <c:crossAx val="92546560"/>
        <c:crosses val="autoZero"/>
        <c:auto val="1"/>
        <c:lblAlgn val="ctr"/>
        <c:lblOffset val="100"/>
      </c:catAx>
      <c:valAx>
        <c:axId val="92546560"/>
        <c:scaling>
          <c:orientation val="minMax"/>
        </c:scaling>
        <c:axPos val="l"/>
        <c:majorGridlines/>
        <c:title>
          <c:tx>
            <c:rich>
              <a:bodyPr rot="-5400000" vert="horz"/>
              <a:lstStyle/>
              <a:p>
                <a:pPr>
                  <a:defRPr/>
                </a:pPr>
                <a:r>
                  <a:rPr lang="es-AR"/>
                  <a:t>% of GDP</a:t>
                </a:r>
              </a:p>
            </c:rich>
          </c:tx>
          <c:layout>
            <c:manualLayout>
              <c:xMode val="edge"/>
              <c:yMode val="edge"/>
              <c:x val="1.2649580732417565E-2"/>
              <c:y val="0.35520406824146988"/>
            </c:manualLayout>
          </c:layout>
        </c:title>
        <c:numFmt formatCode="0%" sourceLinked="0"/>
        <c:tickLblPos val="nextTo"/>
        <c:crossAx val="92545024"/>
        <c:crosses val="autoZero"/>
        <c:crossBetween val="between"/>
      </c:valAx>
    </c:plotArea>
    <c:legend>
      <c:legendPos val="t"/>
      <c:layout/>
    </c:legend>
    <c:plotVisOnly val="1"/>
  </c:chart>
  <c:spPr>
    <a:ln>
      <a:noFill/>
    </a:ln>
  </c:spPr>
  <c:txPr>
    <a:bodyPr/>
    <a:lstStyle/>
    <a:p>
      <a:pPr>
        <a:defRPr>
          <a:latin typeface="Calibri" pitchFamily="34" charset="0"/>
        </a:defRPr>
      </a:pPr>
      <a:endParaRPr lang="en-US"/>
    </a:p>
  </c:txPr>
  <c:externalData r:id="rId2"/>
  <c:userShapes r:id="rId3"/>
</c:chartSpace>
</file>

<file path=ppt/charts/chart81.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008998875140765E-2"/>
          <c:y val="0.10028477690288923"/>
          <c:w val="0.87968347706536765"/>
          <c:h val="0.65410411198600171"/>
        </c:manualLayout>
      </c:layout>
      <c:barChart>
        <c:barDir val="col"/>
        <c:grouping val="percentStacked"/>
        <c:ser>
          <c:idx val="1"/>
          <c:order val="0"/>
          <c:tx>
            <c:strRef>
              <c:f>'S88'!$O$6</c:f>
              <c:strCache>
                <c:ptCount val="1"/>
                <c:pt idx="0">
                  <c:v>FDI</c:v>
                </c:pt>
              </c:strCache>
            </c:strRef>
          </c:tx>
          <c:dLbls>
            <c:showVal val="1"/>
          </c:dLbls>
          <c:cat>
            <c:multiLvlStrRef>
              <c:f>'S88'!$M$7:$N$20</c:f>
              <c:multiLvlStrCache>
                <c:ptCount val="14"/>
                <c:lvl>
                  <c:pt idx="0">
                    <c:v>1990-9</c:v>
                  </c:pt>
                  <c:pt idx="1">
                    <c:v>2000-9</c:v>
                  </c:pt>
                  <c:pt idx="2">
                    <c:v>1990-9</c:v>
                  </c:pt>
                  <c:pt idx="3">
                    <c:v>2000-9</c:v>
                  </c:pt>
                  <c:pt idx="4">
                    <c:v>1990-9</c:v>
                  </c:pt>
                  <c:pt idx="5">
                    <c:v>2000-9</c:v>
                  </c:pt>
                  <c:pt idx="6">
                    <c:v>1990-9</c:v>
                  </c:pt>
                  <c:pt idx="7">
                    <c:v>2000-9</c:v>
                  </c:pt>
                  <c:pt idx="8">
                    <c:v>1990-9</c:v>
                  </c:pt>
                  <c:pt idx="9">
                    <c:v>2000-9</c:v>
                  </c:pt>
                  <c:pt idx="10">
                    <c:v>1990-9</c:v>
                  </c:pt>
                  <c:pt idx="11">
                    <c:v>2000-9</c:v>
                  </c:pt>
                  <c:pt idx="12">
                    <c:v>1990-9</c:v>
                  </c:pt>
                  <c:pt idx="13">
                    <c:v>2000-9</c:v>
                  </c:pt>
                </c:lvl>
                <c:lvl>
                  <c:pt idx="0">
                    <c:v>Asia (4)</c:v>
                  </c:pt>
                  <c:pt idx="2">
                    <c:v>Eastern Europe (7)</c:v>
                  </c:pt>
                  <c:pt idx="4">
                    <c:v>G7 (7)</c:v>
                  </c:pt>
                  <c:pt idx="6">
                    <c:v>India</c:v>
                  </c:pt>
                  <c:pt idx="8">
                    <c:v>LAC7 (6)</c:v>
                  </c:pt>
                  <c:pt idx="10">
                    <c:v>Oth. Adv. Economies (7)</c:v>
                  </c:pt>
                  <c:pt idx="12">
                    <c:v>Brazil</c:v>
                  </c:pt>
                </c:lvl>
              </c:multiLvlStrCache>
            </c:multiLvlStrRef>
          </c:cat>
          <c:val>
            <c:numRef>
              <c:f>'S88'!$O$7:$O$20</c:f>
              <c:numCache>
                <c:formatCode>0%</c:formatCode>
                <c:ptCount val="14"/>
                <c:pt idx="0">
                  <c:v>0.40760000000000002</c:v>
                </c:pt>
                <c:pt idx="1">
                  <c:v>0.31350000000000089</c:v>
                </c:pt>
                <c:pt idx="2">
                  <c:v>0.30000000000000032</c:v>
                </c:pt>
                <c:pt idx="3">
                  <c:v>0.40550000000000008</c:v>
                </c:pt>
                <c:pt idx="4">
                  <c:v>0.1421</c:v>
                </c:pt>
                <c:pt idx="5">
                  <c:v>0.15360000000000001</c:v>
                </c:pt>
                <c:pt idx="6">
                  <c:v>0.15610000000000004</c:v>
                </c:pt>
                <c:pt idx="7">
                  <c:v>0.17940000000000048</c:v>
                </c:pt>
                <c:pt idx="8">
                  <c:v>0.28940000000000032</c:v>
                </c:pt>
                <c:pt idx="9">
                  <c:v>0.37600000000000089</c:v>
                </c:pt>
                <c:pt idx="10">
                  <c:v>0.21670000000000048</c:v>
                </c:pt>
                <c:pt idx="11">
                  <c:v>0.2266</c:v>
                </c:pt>
                <c:pt idx="12">
                  <c:v>0.70816269941885523</c:v>
                </c:pt>
                <c:pt idx="13">
                  <c:v>0.35911412653561531</c:v>
                </c:pt>
              </c:numCache>
            </c:numRef>
          </c:val>
        </c:ser>
        <c:ser>
          <c:idx val="3"/>
          <c:order val="1"/>
          <c:tx>
            <c:strRef>
              <c:f>'S88'!$P$6</c:f>
              <c:strCache>
                <c:ptCount val="1"/>
                <c:pt idx="0">
                  <c:v>Other Inv.</c:v>
                </c:pt>
              </c:strCache>
            </c:strRef>
          </c:tx>
          <c:dLbls>
            <c:showVal val="1"/>
          </c:dLbls>
          <c:cat>
            <c:multiLvlStrRef>
              <c:f>'S88'!$M$7:$N$20</c:f>
              <c:multiLvlStrCache>
                <c:ptCount val="14"/>
                <c:lvl>
                  <c:pt idx="0">
                    <c:v>1990-9</c:v>
                  </c:pt>
                  <c:pt idx="1">
                    <c:v>2000-9</c:v>
                  </c:pt>
                  <c:pt idx="2">
                    <c:v>1990-9</c:v>
                  </c:pt>
                  <c:pt idx="3">
                    <c:v>2000-9</c:v>
                  </c:pt>
                  <c:pt idx="4">
                    <c:v>1990-9</c:v>
                  </c:pt>
                  <c:pt idx="5">
                    <c:v>2000-9</c:v>
                  </c:pt>
                  <c:pt idx="6">
                    <c:v>1990-9</c:v>
                  </c:pt>
                  <c:pt idx="7">
                    <c:v>2000-9</c:v>
                  </c:pt>
                  <c:pt idx="8">
                    <c:v>1990-9</c:v>
                  </c:pt>
                  <c:pt idx="9">
                    <c:v>2000-9</c:v>
                  </c:pt>
                  <c:pt idx="10">
                    <c:v>1990-9</c:v>
                  </c:pt>
                  <c:pt idx="11">
                    <c:v>2000-9</c:v>
                  </c:pt>
                  <c:pt idx="12">
                    <c:v>1990-9</c:v>
                  </c:pt>
                  <c:pt idx="13">
                    <c:v>2000-9</c:v>
                  </c:pt>
                </c:lvl>
                <c:lvl>
                  <c:pt idx="0">
                    <c:v>Asia (4)</c:v>
                  </c:pt>
                  <c:pt idx="2">
                    <c:v>Eastern Europe (7)</c:v>
                  </c:pt>
                  <c:pt idx="4">
                    <c:v>G7 (7)</c:v>
                  </c:pt>
                  <c:pt idx="6">
                    <c:v>India</c:v>
                  </c:pt>
                  <c:pt idx="8">
                    <c:v>LAC7 (6)</c:v>
                  </c:pt>
                  <c:pt idx="10">
                    <c:v>Oth. Adv. Economies (7)</c:v>
                  </c:pt>
                  <c:pt idx="12">
                    <c:v>Brazil</c:v>
                  </c:pt>
                </c:lvl>
              </c:multiLvlStrCache>
            </c:multiLvlStrRef>
          </c:cat>
          <c:val>
            <c:numRef>
              <c:f>'S88'!$P$7:$P$20</c:f>
              <c:numCache>
                <c:formatCode>0%</c:formatCode>
                <c:ptCount val="14"/>
                <c:pt idx="0">
                  <c:v>0.25610000000000005</c:v>
                </c:pt>
                <c:pt idx="1">
                  <c:v>0.39580000000000154</c:v>
                </c:pt>
                <c:pt idx="2">
                  <c:v>0.49840000000000101</c:v>
                </c:pt>
                <c:pt idx="3">
                  <c:v>0.37760000000000032</c:v>
                </c:pt>
                <c:pt idx="4">
                  <c:v>0.48050000000000032</c:v>
                </c:pt>
                <c:pt idx="5">
                  <c:v>0.41070000000000001</c:v>
                </c:pt>
                <c:pt idx="6">
                  <c:v>0.57609999999999995</c:v>
                </c:pt>
                <c:pt idx="7">
                  <c:v>0.46160000000000001</c:v>
                </c:pt>
                <c:pt idx="8">
                  <c:v>0.54039999999999999</c:v>
                </c:pt>
                <c:pt idx="9">
                  <c:v>0.39080000000000137</c:v>
                </c:pt>
                <c:pt idx="10">
                  <c:v>0.35870000000000002</c:v>
                </c:pt>
                <c:pt idx="11">
                  <c:v>0.28370000000000001</c:v>
                </c:pt>
                <c:pt idx="12">
                  <c:v>0</c:v>
                </c:pt>
                <c:pt idx="13">
                  <c:v>0.19548030904239186</c:v>
                </c:pt>
              </c:numCache>
            </c:numRef>
          </c:val>
        </c:ser>
        <c:ser>
          <c:idx val="2"/>
          <c:order val="2"/>
          <c:tx>
            <c:strRef>
              <c:f>'S88'!$Q$6</c:f>
              <c:strCache>
                <c:ptCount val="1"/>
                <c:pt idx="0">
                  <c:v>Port. Debt</c:v>
                </c:pt>
              </c:strCache>
            </c:strRef>
          </c:tx>
          <c:dLbls>
            <c:showVal val="1"/>
          </c:dLbls>
          <c:cat>
            <c:multiLvlStrRef>
              <c:f>'S88'!$M$7:$N$20</c:f>
              <c:multiLvlStrCache>
                <c:ptCount val="14"/>
                <c:lvl>
                  <c:pt idx="0">
                    <c:v>1990-9</c:v>
                  </c:pt>
                  <c:pt idx="1">
                    <c:v>2000-9</c:v>
                  </c:pt>
                  <c:pt idx="2">
                    <c:v>1990-9</c:v>
                  </c:pt>
                  <c:pt idx="3">
                    <c:v>2000-9</c:v>
                  </c:pt>
                  <c:pt idx="4">
                    <c:v>1990-9</c:v>
                  </c:pt>
                  <c:pt idx="5">
                    <c:v>2000-9</c:v>
                  </c:pt>
                  <c:pt idx="6">
                    <c:v>1990-9</c:v>
                  </c:pt>
                  <c:pt idx="7">
                    <c:v>2000-9</c:v>
                  </c:pt>
                  <c:pt idx="8">
                    <c:v>1990-9</c:v>
                  </c:pt>
                  <c:pt idx="9">
                    <c:v>2000-9</c:v>
                  </c:pt>
                  <c:pt idx="10">
                    <c:v>1990-9</c:v>
                  </c:pt>
                  <c:pt idx="11">
                    <c:v>2000-9</c:v>
                  </c:pt>
                  <c:pt idx="12">
                    <c:v>1990-9</c:v>
                  </c:pt>
                  <c:pt idx="13">
                    <c:v>2000-9</c:v>
                  </c:pt>
                </c:lvl>
                <c:lvl>
                  <c:pt idx="0">
                    <c:v>Asia (4)</c:v>
                  </c:pt>
                  <c:pt idx="2">
                    <c:v>Eastern Europe (7)</c:v>
                  </c:pt>
                  <c:pt idx="4">
                    <c:v>G7 (7)</c:v>
                  </c:pt>
                  <c:pt idx="6">
                    <c:v>India</c:v>
                  </c:pt>
                  <c:pt idx="8">
                    <c:v>LAC7 (6)</c:v>
                  </c:pt>
                  <c:pt idx="10">
                    <c:v>Oth. Adv. Economies (7)</c:v>
                  </c:pt>
                  <c:pt idx="12">
                    <c:v>Brazil</c:v>
                  </c:pt>
                </c:lvl>
              </c:multiLvlStrCache>
            </c:multiLvlStrRef>
          </c:cat>
          <c:val>
            <c:numRef>
              <c:f>'S88'!$Q$7:$Q$20</c:f>
              <c:numCache>
                <c:formatCode>0%</c:formatCode>
                <c:ptCount val="14"/>
                <c:pt idx="0">
                  <c:v>0.11609999999999998</c:v>
                </c:pt>
                <c:pt idx="1">
                  <c:v>8.4800000000000028E-2</c:v>
                </c:pt>
                <c:pt idx="2">
                  <c:v>0.14640000000000047</c:v>
                </c:pt>
                <c:pt idx="3">
                  <c:v>0.14620000000000041</c:v>
                </c:pt>
                <c:pt idx="4">
                  <c:v>0.2535</c:v>
                </c:pt>
                <c:pt idx="5">
                  <c:v>0.27980000000000038</c:v>
                </c:pt>
                <c:pt idx="6">
                  <c:v>0.12310000000000022</c:v>
                </c:pt>
                <c:pt idx="7">
                  <c:v>5.5400000000000033E-2</c:v>
                </c:pt>
                <c:pt idx="8">
                  <c:v>0.11260000000000002</c:v>
                </c:pt>
                <c:pt idx="9">
                  <c:v>0.17180000000000001</c:v>
                </c:pt>
                <c:pt idx="10">
                  <c:v>0.2702</c:v>
                </c:pt>
                <c:pt idx="11">
                  <c:v>0.28470000000000001</c:v>
                </c:pt>
                <c:pt idx="12">
                  <c:v>0</c:v>
                </c:pt>
                <c:pt idx="13">
                  <c:v>0.2286683261180984</c:v>
                </c:pt>
              </c:numCache>
            </c:numRef>
          </c:val>
        </c:ser>
        <c:ser>
          <c:idx val="0"/>
          <c:order val="3"/>
          <c:tx>
            <c:strRef>
              <c:f>'S88'!$R$6</c:f>
              <c:strCache>
                <c:ptCount val="1"/>
                <c:pt idx="0">
                  <c:v>Port. Equity</c:v>
                </c:pt>
              </c:strCache>
            </c:strRef>
          </c:tx>
          <c:dLbls>
            <c:showVal val="1"/>
          </c:dLbls>
          <c:cat>
            <c:multiLvlStrRef>
              <c:f>'S88'!$M$7:$N$20</c:f>
              <c:multiLvlStrCache>
                <c:ptCount val="14"/>
                <c:lvl>
                  <c:pt idx="0">
                    <c:v>1990-9</c:v>
                  </c:pt>
                  <c:pt idx="1">
                    <c:v>2000-9</c:v>
                  </c:pt>
                  <c:pt idx="2">
                    <c:v>1990-9</c:v>
                  </c:pt>
                  <c:pt idx="3">
                    <c:v>2000-9</c:v>
                  </c:pt>
                  <c:pt idx="4">
                    <c:v>1990-9</c:v>
                  </c:pt>
                  <c:pt idx="5">
                    <c:v>2000-9</c:v>
                  </c:pt>
                  <c:pt idx="6">
                    <c:v>1990-9</c:v>
                  </c:pt>
                  <c:pt idx="7">
                    <c:v>2000-9</c:v>
                  </c:pt>
                  <c:pt idx="8">
                    <c:v>1990-9</c:v>
                  </c:pt>
                  <c:pt idx="9">
                    <c:v>2000-9</c:v>
                  </c:pt>
                  <c:pt idx="10">
                    <c:v>1990-9</c:v>
                  </c:pt>
                  <c:pt idx="11">
                    <c:v>2000-9</c:v>
                  </c:pt>
                  <c:pt idx="12">
                    <c:v>1990-9</c:v>
                  </c:pt>
                  <c:pt idx="13">
                    <c:v>2000-9</c:v>
                  </c:pt>
                </c:lvl>
                <c:lvl>
                  <c:pt idx="0">
                    <c:v>Asia (4)</c:v>
                  </c:pt>
                  <c:pt idx="2">
                    <c:v>Eastern Europe (7)</c:v>
                  </c:pt>
                  <c:pt idx="4">
                    <c:v>G7 (7)</c:v>
                  </c:pt>
                  <c:pt idx="6">
                    <c:v>India</c:v>
                  </c:pt>
                  <c:pt idx="8">
                    <c:v>LAC7 (6)</c:v>
                  </c:pt>
                  <c:pt idx="10">
                    <c:v>Oth. Adv. Economies (7)</c:v>
                  </c:pt>
                  <c:pt idx="12">
                    <c:v>Brazil</c:v>
                  </c:pt>
                </c:lvl>
              </c:multiLvlStrCache>
            </c:multiLvlStrRef>
          </c:cat>
          <c:val>
            <c:numRef>
              <c:f>'S88'!$R$7:$R$20</c:f>
              <c:numCache>
                <c:formatCode>0%</c:formatCode>
                <c:ptCount val="14"/>
                <c:pt idx="0">
                  <c:v>0.22020000000000001</c:v>
                </c:pt>
                <c:pt idx="1">
                  <c:v>0.20590000000000044</c:v>
                </c:pt>
                <c:pt idx="2">
                  <c:v>5.5199999999999999E-2</c:v>
                </c:pt>
                <c:pt idx="3">
                  <c:v>7.0800000000000002E-2</c:v>
                </c:pt>
                <c:pt idx="4">
                  <c:v>0.12379999999999999</c:v>
                </c:pt>
                <c:pt idx="5">
                  <c:v>0.15380000000000021</c:v>
                </c:pt>
                <c:pt idx="6">
                  <c:v>0.14470000000000041</c:v>
                </c:pt>
                <c:pt idx="7">
                  <c:v>0.30350000000000038</c:v>
                </c:pt>
                <c:pt idx="8">
                  <c:v>5.7500000000000023E-2</c:v>
                </c:pt>
                <c:pt idx="9">
                  <c:v>6.1400000000000003E-2</c:v>
                </c:pt>
                <c:pt idx="10">
                  <c:v>0.15440000000000054</c:v>
                </c:pt>
                <c:pt idx="11">
                  <c:v>0.20490000000000044</c:v>
                </c:pt>
                <c:pt idx="12">
                  <c:v>0.29183730058114477</c:v>
                </c:pt>
                <c:pt idx="13">
                  <c:v>0.21673723830389607</c:v>
                </c:pt>
              </c:numCache>
            </c:numRef>
          </c:val>
        </c:ser>
        <c:gapWidth val="60"/>
        <c:overlap val="100"/>
        <c:axId val="81142144"/>
        <c:axId val="81143680"/>
      </c:barChart>
      <c:catAx>
        <c:axId val="81142144"/>
        <c:scaling>
          <c:orientation val="minMax"/>
        </c:scaling>
        <c:axPos val="b"/>
        <c:tickLblPos val="nextTo"/>
        <c:txPr>
          <a:bodyPr rot="-5400000" vert="horz"/>
          <a:lstStyle/>
          <a:p>
            <a:pPr>
              <a:defRPr/>
            </a:pPr>
            <a:endParaRPr lang="en-US"/>
          </a:p>
        </c:txPr>
        <c:crossAx val="81143680"/>
        <c:crosses val="autoZero"/>
        <c:auto val="1"/>
        <c:lblAlgn val="ctr"/>
        <c:lblOffset val="100"/>
      </c:catAx>
      <c:valAx>
        <c:axId val="81143680"/>
        <c:scaling>
          <c:orientation val="minMax"/>
        </c:scaling>
        <c:axPos val="l"/>
        <c:majorGridlines/>
        <c:title>
          <c:tx>
            <c:rich>
              <a:bodyPr rot="-5400000" vert="horz"/>
              <a:lstStyle/>
              <a:p>
                <a:pPr>
                  <a:defRPr/>
                </a:pPr>
                <a:r>
                  <a:rPr lang="es-AR"/>
                  <a:t>% of Total Liabilities</a:t>
                </a:r>
              </a:p>
            </c:rich>
          </c:tx>
          <c:layout>
            <c:manualLayout>
              <c:xMode val="edge"/>
              <c:yMode val="edge"/>
              <c:x val="8.8323334583177548E-3"/>
              <c:y val="0.29532283464567805"/>
            </c:manualLayout>
          </c:layout>
        </c:title>
        <c:numFmt formatCode="0%" sourceLinked="1"/>
        <c:tickLblPos val="nextTo"/>
        <c:crossAx val="81142144"/>
        <c:crosses val="autoZero"/>
        <c:crossBetween val="between"/>
      </c:valAx>
    </c:plotArea>
    <c:legend>
      <c:legendPos val="t"/>
      <c:layout/>
    </c:legend>
    <c:plotVisOnly val="1"/>
  </c:chart>
  <c:spPr>
    <a:ln>
      <a:noFill/>
    </a:ln>
  </c:spPr>
  <c:txPr>
    <a:bodyPr/>
    <a:lstStyle/>
    <a:p>
      <a:pPr>
        <a:defRPr>
          <a:latin typeface="Calibri" pitchFamily="34" charset="0"/>
        </a:defRPr>
      </a:pPr>
      <a:endParaRPr lang="en-US"/>
    </a:p>
  </c:txPr>
  <c:externalData r:id="rId2"/>
</c:chartSpace>
</file>

<file path=ppt/charts/chart82.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00395918800069"/>
          <c:y val="7.2506999125109522E-2"/>
          <c:w val="0.86584651968085902"/>
          <c:h val="0.70132633420822399"/>
        </c:manualLayout>
      </c:layout>
      <c:barChart>
        <c:barDir val="col"/>
        <c:grouping val="percentStacked"/>
        <c:ser>
          <c:idx val="1"/>
          <c:order val="0"/>
          <c:tx>
            <c:strRef>
              <c:f>'S89'!$O$6</c:f>
              <c:strCache>
                <c:ptCount val="1"/>
                <c:pt idx="0">
                  <c:v>Port. Equity</c:v>
                </c:pt>
              </c:strCache>
            </c:strRef>
          </c:tx>
          <c:dLbls>
            <c:showVal val="1"/>
          </c:dLbls>
          <c:cat>
            <c:multiLvlStrRef>
              <c:f>'S89'!$M$7:$N$20</c:f>
              <c:multiLvlStrCache>
                <c:ptCount val="14"/>
                <c:lvl>
                  <c:pt idx="0">
                    <c:v>1990-9</c:v>
                  </c:pt>
                  <c:pt idx="1">
                    <c:v>2000-9</c:v>
                  </c:pt>
                  <c:pt idx="2">
                    <c:v>1990-9</c:v>
                  </c:pt>
                  <c:pt idx="3">
                    <c:v>2000-9</c:v>
                  </c:pt>
                  <c:pt idx="4">
                    <c:v>1990-9</c:v>
                  </c:pt>
                  <c:pt idx="5">
                    <c:v>2000-9</c:v>
                  </c:pt>
                  <c:pt idx="6">
                    <c:v>1990-9</c:v>
                  </c:pt>
                  <c:pt idx="7">
                    <c:v>2000-9</c:v>
                  </c:pt>
                  <c:pt idx="8">
                    <c:v>1990-9</c:v>
                  </c:pt>
                  <c:pt idx="9">
                    <c:v>2000-9</c:v>
                  </c:pt>
                  <c:pt idx="10">
                    <c:v>1990-9</c:v>
                  </c:pt>
                  <c:pt idx="11">
                    <c:v>2000-9</c:v>
                  </c:pt>
                  <c:pt idx="12">
                    <c:v>1990-9</c:v>
                  </c:pt>
                  <c:pt idx="13">
                    <c:v>2000-9</c:v>
                  </c:pt>
                </c:lvl>
                <c:lvl>
                  <c:pt idx="0">
                    <c:v>Asia (4)</c:v>
                  </c:pt>
                  <c:pt idx="2">
                    <c:v>Eastern Europe (7)</c:v>
                  </c:pt>
                  <c:pt idx="4">
                    <c:v>G7 (7)</c:v>
                  </c:pt>
                  <c:pt idx="6">
                    <c:v>India</c:v>
                  </c:pt>
                  <c:pt idx="8">
                    <c:v>LAC7 (6)</c:v>
                  </c:pt>
                  <c:pt idx="10">
                    <c:v>Oth. Adv. Economies (7)</c:v>
                  </c:pt>
                  <c:pt idx="12">
                    <c:v>Brazil</c:v>
                  </c:pt>
                </c:lvl>
              </c:multiLvlStrCache>
            </c:multiLvlStrRef>
          </c:cat>
          <c:val>
            <c:numRef>
              <c:f>'S89'!$O$7:$O$20</c:f>
              <c:numCache>
                <c:formatCode>0%</c:formatCode>
                <c:ptCount val="14"/>
                <c:pt idx="0">
                  <c:v>1.8700000000000057E-2</c:v>
                </c:pt>
                <c:pt idx="1">
                  <c:v>3.0100000000000002E-2</c:v>
                </c:pt>
                <c:pt idx="2">
                  <c:v>1.2600000000000005E-2</c:v>
                </c:pt>
                <c:pt idx="3">
                  <c:v>2.7200000000000012E-2</c:v>
                </c:pt>
                <c:pt idx="4">
                  <c:v>0.13400000000000001</c:v>
                </c:pt>
                <c:pt idx="5">
                  <c:v>0.16320000000000001</c:v>
                </c:pt>
                <c:pt idx="6">
                  <c:v>2.01E-2</c:v>
                </c:pt>
                <c:pt idx="7">
                  <c:v>6.900000000000019E-3</c:v>
                </c:pt>
                <c:pt idx="8">
                  <c:v>4.9400000000000034E-2</c:v>
                </c:pt>
                <c:pt idx="9">
                  <c:v>0.1158</c:v>
                </c:pt>
                <c:pt idx="10">
                  <c:v>0.1275</c:v>
                </c:pt>
                <c:pt idx="11">
                  <c:v>0.2026</c:v>
                </c:pt>
                <c:pt idx="12">
                  <c:v>2.4617262337957586E-2</c:v>
                </c:pt>
                <c:pt idx="13">
                  <c:v>4.9674698059513855E-2</c:v>
                </c:pt>
              </c:numCache>
            </c:numRef>
          </c:val>
        </c:ser>
        <c:ser>
          <c:idx val="3"/>
          <c:order val="1"/>
          <c:tx>
            <c:strRef>
              <c:f>'S89'!$P$6</c:f>
              <c:strCache>
                <c:ptCount val="1"/>
                <c:pt idx="0">
                  <c:v>Dir. Inv. Abroad</c:v>
                </c:pt>
              </c:strCache>
            </c:strRef>
          </c:tx>
          <c:dLbls>
            <c:showVal val="1"/>
          </c:dLbls>
          <c:cat>
            <c:multiLvlStrRef>
              <c:f>'S89'!$M$7:$N$20</c:f>
              <c:multiLvlStrCache>
                <c:ptCount val="14"/>
                <c:lvl>
                  <c:pt idx="0">
                    <c:v>1990-9</c:v>
                  </c:pt>
                  <c:pt idx="1">
                    <c:v>2000-9</c:v>
                  </c:pt>
                  <c:pt idx="2">
                    <c:v>1990-9</c:v>
                  </c:pt>
                  <c:pt idx="3">
                    <c:v>2000-9</c:v>
                  </c:pt>
                  <c:pt idx="4">
                    <c:v>1990-9</c:v>
                  </c:pt>
                  <c:pt idx="5">
                    <c:v>2000-9</c:v>
                  </c:pt>
                  <c:pt idx="6">
                    <c:v>1990-9</c:v>
                  </c:pt>
                  <c:pt idx="7">
                    <c:v>2000-9</c:v>
                  </c:pt>
                  <c:pt idx="8">
                    <c:v>1990-9</c:v>
                  </c:pt>
                  <c:pt idx="9">
                    <c:v>2000-9</c:v>
                  </c:pt>
                  <c:pt idx="10">
                    <c:v>1990-9</c:v>
                  </c:pt>
                  <c:pt idx="11">
                    <c:v>2000-9</c:v>
                  </c:pt>
                  <c:pt idx="12">
                    <c:v>1990-9</c:v>
                  </c:pt>
                  <c:pt idx="13">
                    <c:v>2000-9</c:v>
                  </c:pt>
                </c:lvl>
                <c:lvl>
                  <c:pt idx="0">
                    <c:v>Asia (4)</c:v>
                  </c:pt>
                  <c:pt idx="2">
                    <c:v>Eastern Europe (7)</c:v>
                  </c:pt>
                  <c:pt idx="4">
                    <c:v>G7 (7)</c:v>
                  </c:pt>
                  <c:pt idx="6">
                    <c:v>India</c:v>
                  </c:pt>
                  <c:pt idx="8">
                    <c:v>LAC7 (6)</c:v>
                  </c:pt>
                  <c:pt idx="10">
                    <c:v>Oth. Adv. Economies (7)</c:v>
                  </c:pt>
                  <c:pt idx="12">
                    <c:v>Brazil</c:v>
                  </c:pt>
                </c:lvl>
              </c:multiLvlStrCache>
            </c:multiLvlStrRef>
          </c:cat>
          <c:val>
            <c:numRef>
              <c:f>'S89'!$P$7:$P$20</c:f>
              <c:numCache>
                <c:formatCode>0%</c:formatCode>
                <c:ptCount val="14"/>
                <c:pt idx="0">
                  <c:v>0.17990000000000053</c:v>
                </c:pt>
                <c:pt idx="1">
                  <c:v>0.16370000000000001</c:v>
                </c:pt>
                <c:pt idx="2">
                  <c:v>6.4400000000000124E-2</c:v>
                </c:pt>
                <c:pt idx="3">
                  <c:v>0.15840000000000062</c:v>
                </c:pt>
                <c:pt idx="4">
                  <c:v>0.1961</c:v>
                </c:pt>
                <c:pt idx="5">
                  <c:v>0.22389999999999999</c:v>
                </c:pt>
                <c:pt idx="6">
                  <c:v>2.7400000000000091E-2</c:v>
                </c:pt>
                <c:pt idx="7">
                  <c:v>8.5600000000000065E-2</c:v>
                </c:pt>
                <c:pt idx="8">
                  <c:v>7.6700000000000004E-2</c:v>
                </c:pt>
                <c:pt idx="9">
                  <c:v>0.12429999999999999</c:v>
                </c:pt>
                <c:pt idx="10">
                  <c:v>0.27730000000000032</c:v>
                </c:pt>
                <c:pt idx="11">
                  <c:v>0.26450000000000001</c:v>
                </c:pt>
                <c:pt idx="12">
                  <c:v>0.38777746392767704</c:v>
                </c:pt>
                <c:pt idx="13">
                  <c:v>0.44306409481701636</c:v>
                </c:pt>
              </c:numCache>
            </c:numRef>
          </c:val>
        </c:ser>
        <c:ser>
          <c:idx val="2"/>
          <c:order val="2"/>
          <c:tx>
            <c:strRef>
              <c:f>'S89'!$Q$6</c:f>
              <c:strCache>
                <c:ptCount val="1"/>
                <c:pt idx="0">
                  <c:v>Port. Debt</c:v>
                </c:pt>
              </c:strCache>
            </c:strRef>
          </c:tx>
          <c:dLbls>
            <c:dLbl>
              <c:idx val="0"/>
              <c:delete val="1"/>
            </c:dLbl>
            <c:dLbl>
              <c:idx val="6"/>
              <c:delete val="1"/>
            </c:dLbl>
            <c:dLbl>
              <c:idx val="7"/>
              <c:delete val="1"/>
            </c:dLbl>
            <c:showVal val="1"/>
          </c:dLbls>
          <c:cat>
            <c:multiLvlStrRef>
              <c:f>'S89'!$M$7:$N$20</c:f>
              <c:multiLvlStrCache>
                <c:ptCount val="14"/>
                <c:lvl>
                  <c:pt idx="0">
                    <c:v>1990-9</c:v>
                  </c:pt>
                  <c:pt idx="1">
                    <c:v>2000-9</c:v>
                  </c:pt>
                  <c:pt idx="2">
                    <c:v>1990-9</c:v>
                  </c:pt>
                  <c:pt idx="3">
                    <c:v>2000-9</c:v>
                  </c:pt>
                  <c:pt idx="4">
                    <c:v>1990-9</c:v>
                  </c:pt>
                  <c:pt idx="5">
                    <c:v>2000-9</c:v>
                  </c:pt>
                  <c:pt idx="6">
                    <c:v>1990-9</c:v>
                  </c:pt>
                  <c:pt idx="7">
                    <c:v>2000-9</c:v>
                  </c:pt>
                  <c:pt idx="8">
                    <c:v>1990-9</c:v>
                  </c:pt>
                  <c:pt idx="9">
                    <c:v>2000-9</c:v>
                  </c:pt>
                  <c:pt idx="10">
                    <c:v>1990-9</c:v>
                  </c:pt>
                  <c:pt idx="11">
                    <c:v>2000-9</c:v>
                  </c:pt>
                  <c:pt idx="12">
                    <c:v>1990-9</c:v>
                  </c:pt>
                  <c:pt idx="13">
                    <c:v>2000-9</c:v>
                  </c:pt>
                </c:lvl>
                <c:lvl>
                  <c:pt idx="0">
                    <c:v>Asia (4)</c:v>
                  </c:pt>
                  <c:pt idx="2">
                    <c:v>Eastern Europe (7)</c:v>
                  </c:pt>
                  <c:pt idx="4">
                    <c:v>G7 (7)</c:v>
                  </c:pt>
                  <c:pt idx="6">
                    <c:v>India</c:v>
                  </c:pt>
                  <c:pt idx="8">
                    <c:v>LAC7 (6)</c:v>
                  </c:pt>
                  <c:pt idx="10">
                    <c:v>Oth. Adv. Economies (7)</c:v>
                  </c:pt>
                  <c:pt idx="12">
                    <c:v>Brazil</c:v>
                  </c:pt>
                </c:lvl>
              </c:multiLvlStrCache>
            </c:multiLvlStrRef>
          </c:cat>
          <c:val>
            <c:numRef>
              <c:f>'S89'!$Q$7:$Q$20</c:f>
              <c:numCache>
                <c:formatCode>0%</c:formatCode>
                <c:ptCount val="14"/>
                <c:pt idx="0">
                  <c:v>1.1999999999999999E-3</c:v>
                </c:pt>
                <c:pt idx="1">
                  <c:v>3.4099999999999998E-2</c:v>
                </c:pt>
                <c:pt idx="2">
                  <c:v>1.2999999999999998E-2</c:v>
                </c:pt>
                <c:pt idx="3">
                  <c:v>5.8800000000000012E-2</c:v>
                </c:pt>
                <c:pt idx="4">
                  <c:v>0.16350000000000001</c:v>
                </c:pt>
                <c:pt idx="5">
                  <c:v>0.20890000000000047</c:v>
                </c:pt>
                <c:pt idx="6">
                  <c:v>4.5000000000000014E-3</c:v>
                </c:pt>
                <c:pt idx="7">
                  <c:v>2.3999999999999998E-3</c:v>
                </c:pt>
                <c:pt idx="8">
                  <c:v>8.2200000000000009E-2</c:v>
                </c:pt>
                <c:pt idx="9">
                  <c:v>7.8800000000000023E-2</c:v>
                </c:pt>
                <c:pt idx="10">
                  <c:v>8.2000000000000003E-2</c:v>
                </c:pt>
                <c:pt idx="11">
                  <c:v>0.20710000000000001</c:v>
                </c:pt>
                <c:pt idx="12">
                  <c:v>0</c:v>
                </c:pt>
                <c:pt idx="13">
                  <c:v>3.5820700446309438E-2</c:v>
                </c:pt>
              </c:numCache>
            </c:numRef>
          </c:val>
        </c:ser>
        <c:ser>
          <c:idx val="0"/>
          <c:order val="3"/>
          <c:tx>
            <c:strRef>
              <c:f>'S89'!$R$6</c:f>
              <c:strCache>
                <c:ptCount val="1"/>
                <c:pt idx="0">
                  <c:v>Other Inv. </c:v>
                </c:pt>
              </c:strCache>
            </c:strRef>
          </c:tx>
          <c:dLbls>
            <c:showVal val="1"/>
          </c:dLbls>
          <c:cat>
            <c:multiLvlStrRef>
              <c:f>'S89'!$M$7:$N$20</c:f>
              <c:multiLvlStrCache>
                <c:ptCount val="14"/>
                <c:lvl>
                  <c:pt idx="0">
                    <c:v>1990-9</c:v>
                  </c:pt>
                  <c:pt idx="1">
                    <c:v>2000-9</c:v>
                  </c:pt>
                  <c:pt idx="2">
                    <c:v>1990-9</c:v>
                  </c:pt>
                  <c:pt idx="3">
                    <c:v>2000-9</c:v>
                  </c:pt>
                  <c:pt idx="4">
                    <c:v>1990-9</c:v>
                  </c:pt>
                  <c:pt idx="5">
                    <c:v>2000-9</c:v>
                  </c:pt>
                  <c:pt idx="6">
                    <c:v>1990-9</c:v>
                  </c:pt>
                  <c:pt idx="7">
                    <c:v>2000-9</c:v>
                  </c:pt>
                  <c:pt idx="8">
                    <c:v>1990-9</c:v>
                  </c:pt>
                  <c:pt idx="9">
                    <c:v>2000-9</c:v>
                  </c:pt>
                  <c:pt idx="10">
                    <c:v>1990-9</c:v>
                  </c:pt>
                  <c:pt idx="11">
                    <c:v>2000-9</c:v>
                  </c:pt>
                  <c:pt idx="12">
                    <c:v>1990-9</c:v>
                  </c:pt>
                  <c:pt idx="13">
                    <c:v>2000-9</c:v>
                  </c:pt>
                </c:lvl>
                <c:lvl>
                  <c:pt idx="0">
                    <c:v>Asia (4)</c:v>
                  </c:pt>
                  <c:pt idx="2">
                    <c:v>Eastern Europe (7)</c:v>
                  </c:pt>
                  <c:pt idx="4">
                    <c:v>G7 (7)</c:v>
                  </c:pt>
                  <c:pt idx="6">
                    <c:v>India</c:v>
                  </c:pt>
                  <c:pt idx="8">
                    <c:v>LAC7 (6)</c:v>
                  </c:pt>
                  <c:pt idx="10">
                    <c:v>Oth. Adv. Economies (7)</c:v>
                  </c:pt>
                  <c:pt idx="12">
                    <c:v>Brazil</c:v>
                  </c:pt>
                </c:lvl>
              </c:multiLvlStrCache>
            </c:multiLvlStrRef>
          </c:cat>
          <c:val>
            <c:numRef>
              <c:f>'S89'!$R$7:$R$20</c:f>
              <c:numCache>
                <c:formatCode>0%</c:formatCode>
                <c:ptCount val="14"/>
                <c:pt idx="0">
                  <c:v>9.1800000000000007E-2</c:v>
                </c:pt>
                <c:pt idx="1">
                  <c:v>0.22309999999999999</c:v>
                </c:pt>
                <c:pt idx="2">
                  <c:v>0.41530000000000089</c:v>
                </c:pt>
                <c:pt idx="3">
                  <c:v>0.38620000000000032</c:v>
                </c:pt>
                <c:pt idx="4">
                  <c:v>0.47290000000000032</c:v>
                </c:pt>
                <c:pt idx="5">
                  <c:v>0.37940000000000113</c:v>
                </c:pt>
                <c:pt idx="6">
                  <c:v>0.1948</c:v>
                </c:pt>
                <c:pt idx="7">
                  <c:v>0.12609999999999999</c:v>
                </c:pt>
                <c:pt idx="8">
                  <c:v>0.40670000000000001</c:v>
                </c:pt>
                <c:pt idx="9">
                  <c:v>0.44729999999999998</c:v>
                </c:pt>
                <c:pt idx="10">
                  <c:v>0.33810000000000101</c:v>
                </c:pt>
                <c:pt idx="11">
                  <c:v>0.25240000000000001</c:v>
                </c:pt>
                <c:pt idx="12">
                  <c:v>0</c:v>
                </c:pt>
                <c:pt idx="13">
                  <c:v>0.11202058613183799</c:v>
                </c:pt>
              </c:numCache>
            </c:numRef>
          </c:val>
        </c:ser>
        <c:ser>
          <c:idx val="4"/>
          <c:order val="4"/>
          <c:tx>
            <c:strRef>
              <c:f>'S89'!$S$6</c:f>
              <c:strCache>
                <c:ptCount val="1"/>
                <c:pt idx="0">
                  <c:v>Int. Reserves</c:v>
                </c:pt>
              </c:strCache>
            </c:strRef>
          </c:tx>
          <c:spPr>
            <a:solidFill>
              <a:srgbClr val="00B0F0"/>
            </a:solidFill>
          </c:spPr>
          <c:dLbls>
            <c:dLblPos val="ctr"/>
            <c:showVal val="1"/>
          </c:dLbls>
          <c:cat>
            <c:multiLvlStrRef>
              <c:f>'S89'!$M$7:$N$20</c:f>
              <c:multiLvlStrCache>
                <c:ptCount val="14"/>
                <c:lvl>
                  <c:pt idx="0">
                    <c:v>1990-9</c:v>
                  </c:pt>
                  <c:pt idx="1">
                    <c:v>2000-9</c:v>
                  </c:pt>
                  <c:pt idx="2">
                    <c:v>1990-9</c:v>
                  </c:pt>
                  <c:pt idx="3">
                    <c:v>2000-9</c:v>
                  </c:pt>
                  <c:pt idx="4">
                    <c:v>1990-9</c:v>
                  </c:pt>
                  <c:pt idx="5">
                    <c:v>2000-9</c:v>
                  </c:pt>
                  <c:pt idx="6">
                    <c:v>1990-9</c:v>
                  </c:pt>
                  <c:pt idx="7">
                    <c:v>2000-9</c:v>
                  </c:pt>
                  <c:pt idx="8">
                    <c:v>1990-9</c:v>
                  </c:pt>
                  <c:pt idx="9">
                    <c:v>2000-9</c:v>
                  </c:pt>
                  <c:pt idx="10">
                    <c:v>1990-9</c:v>
                  </c:pt>
                  <c:pt idx="11">
                    <c:v>2000-9</c:v>
                  </c:pt>
                  <c:pt idx="12">
                    <c:v>1990-9</c:v>
                  </c:pt>
                  <c:pt idx="13">
                    <c:v>2000-9</c:v>
                  </c:pt>
                </c:lvl>
                <c:lvl>
                  <c:pt idx="0">
                    <c:v>Asia (4)</c:v>
                  </c:pt>
                  <c:pt idx="2">
                    <c:v>Eastern Europe (7)</c:v>
                  </c:pt>
                  <c:pt idx="4">
                    <c:v>G7 (7)</c:v>
                  </c:pt>
                  <c:pt idx="6">
                    <c:v>India</c:v>
                  </c:pt>
                  <c:pt idx="8">
                    <c:v>LAC7 (6)</c:v>
                  </c:pt>
                  <c:pt idx="10">
                    <c:v>Oth. Adv. Economies (7)</c:v>
                  </c:pt>
                  <c:pt idx="12">
                    <c:v>Brazil</c:v>
                  </c:pt>
                </c:lvl>
              </c:multiLvlStrCache>
            </c:multiLvlStrRef>
          </c:cat>
          <c:val>
            <c:numRef>
              <c:f>'S89'!$S$7:$S$20</c:f>
              <c:numCache>
                <c:formatCode>0%</c:formatCode>
                <c:ptCount val="14"/>
                <c:pt idx="0">
                  <c:v>0.70850000000000002</c:v>
                </c:pt>
                <c:pt idx="1">
                  <c:v>0.54910000000000003</c:v>
                </c:pt>
                <c:pt idx="2">
                  <c:v>0.49470000000000008</c:v>
                </c:pt>
                <c:pt idx="3">
                  <c:v>0.36940000000000101</c:v>
                </c:pt>
                <c:pt idx="4">
                  <c:v>3.3500000000000002E-2</c:v>
                </c:pt>
                <c:pt idx="5">
                  <c:v>2.4900000000000002E-2</c:v>
                </c:pt>
                <c:pt idx="6">
                  <c:v>0.75330000000000064</c:v>
                </c:pt>
                <c:pt idx="7">
                  <c:v>0.77900000000000225</c:v>
                </c:pt>
                <c:pt idx="8">
                  <c:v>0.38490000000000113</c:v>
                </c:pt>
                <c:pt idx="9">
                  <c:v>0.23369999999999999</c:v>
                </c:pt>
                <c:pt idx="10">
                  <c:v>0.17510000000000001</c:v>
                </c:pt>
                <c:pt idx="11">
                  <c:v>7.350000000000001E-2</c:v>
                </c:pt>
                <c:pt idx="12">
                  <c:v>0.58760527373436777</c:v>
                </c:pt>
                <c:pt idx="13">
                  <c:v>0.35941992054532285</c:v>
                </c:pt>
              </c:numCache>
            </c:numRef>
          </c:val>
        </c:ser>
        <c:gapWidth val="60"/>
        <c:overlap val="100"/>
        <c:axId val="93663616"/>
        <c:axId val="93665152"/>
      </c:barChart>
      <c:catAx>
        <c:axId val="93663616"/>
        <c:scaling>
          <c:orientation val="minMax"/>
        </c:scaling>
        <c:axPos val="b"/>
        <c:tickLblPos val="nextTo"/>
        <c:txPr>
          <a:bodyPr rot="-5400000" vert="horz"/>
          <a:lstStyle/>
          <a:p>
            <a:pPr>
              <a:defRPr/>
            </a:pPr>
            <a:endParaRPr lang="en-US"/>
          </a:p>
        </c:txPr>
        <c:crossAx val="93665152"/>
        <c:crosses val="autoZero"/>
        <c:auto val="1"/>
        <c:lblAlgn val="ctr"/>
        <c:lblOffset val="100"/>
      </c:catAx>
      <c:valAx>
        <c:axId val="93665152"/>
        <c:scaling>
          <c:orientation val="minMax"/>
        </c:scaling>
        <c:axPos val="l"/>
        <c:majorGridlines/>
        <c:title>
          <c:tx>
            <c:rich>
              <a:bodyPr rot="-5400000" vert="horz"/>
              <a:lstStyle/>
              <a:p>
                <a:pPr>
                  <a:defRPr/>
                </a:pPr>
                <a:r>
                  <a:rPr lang="es-AR"/>
                  <a:t>% of Total Foreign Assets</a:t>
                </a:r>
              </a:p>
            </c:rich>
          </c:tx>
          <c:layout/>
        </c:title>
        <c:numFmt formatCode="0%" sourceLinked="1"/>
        <c:tickLblPos val="nextTo"/>
        <c:crossAx val="93663616"/>
        <c:crosses val="autoZero"/>
        <c:crossBetween val="between"/>
      </c:valAx>
    </c:plotArea>
    <c:legend>
      <c:legendPos val="t"/>
      <c:layout/>
    </c:legend>
    <c:plotVisOnly val="1"/>
  </c:chart>
  <c:spPr>
    <a:ln>
      <a:noFill/>
    </a:ln>
  </c:spPr>
  <c:externalData r:id="rId2"/>
</c:chartSpace>
</file>

<file path=ppt/charts/chart8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01852893388327"/>
          <c:y val="8.2753062117235765E-2"/>
          <c:w val="0.78206060757134754"/>
          <c:h val="0.7534374453193351"/>
        </c:manualLayout>
      </c:layout>
      <c:lineChart>
        <c:grouping val="standard"/>
        <c:ser>
          <c:idx val="0"/>
          <c:order val="0"/>
          <c:tx>
            <c:strRef>
              <c:f>'F15'!$AB$7</c:f>
              <c:strCache>
                <c:ptCount val="1"/>
                <c:pt idx="0">
                  <c:v>Net Equity Position</c:v>
                </c:pt>
              </c:strCache>
            </c:strRef>
          </c:tx>
          <c:marker>
            <c:symbol val="none"/>
          </c:marker>
          <c:cat>
            <c:numRef>
              <c:f>'F15'!$AA$8:$AA$25</c:f>
              <c:numCache>
                <c:formatCode>General</c:formatCode>
                <c:ptCount val="1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numCache>
            </c:numRef>
          </c:cat>
          <c:val>
            <c:numRef>
              <c:f>'F15'!$AB$8:$AB$25</c:f>
              <c:numCache>
                <c:formatCode>General</c:formatCode>
                <c:ptCount val="18"/>
                <c:pt idx="0">
                  <c:v>-0.113529</c:v>
                </c:pt>
                <c:pt idx="1">
                  <c:v>-0.13208929999999999</c:v>
                </c:pt>
                <c:pt idx="2">
                  <c:v>-0.15788410000000044</c:v>
                </c:pt>
                <c:pt idx="3">
                  <c:v>-0.24951640000000253</c:v>
                </c:pt>
                <c:pt idx="4">
                  <c:v>-0.23622420000000041</c:v>
                </c:pt>
                <c:pt idx="5">
                  <c:v>-0.22252</c:v>
                </c:pt>
                <c:pt idx="6">
                  <c:v>-0.22567309999999988</c:v>
                </c:pt>
                <c:pt idx="7">
                  <c:v>-0.15068930000000041</c:v>
                </c:pt>
                <c:pt idx="8">
                  <c:v>-0.25493570000000004</c:v>
                </c:pt>
                <c:pt idx="9">
                  <c:v>-0.31330770000000346</c:v>
                </c:pt>
                <c:pt idx="10">
                  <c:v>-0.21311780000000041</c:v>
                </c:pt>
                <c:pt idx="11">
                  <c:v>-0.24787339999999999</c:v>
                </c:pt>
                <c:pt idx="12">
                  <c:v>-0.23389260000000001</c:v>
                </c:pt>
                <c:pt idx="13">
                  <c:v>-0.27547660000000335</c:v>
                </c:pt>
                <c:pt idx="14">
                  <c:v>-0.29285730000000032</c:v>
                </c:pt>
                <c:pt idx="15">
                  <c:v>-0.32936330000000358</c:v>
                </c:pt>
                <c:pt idx="16">
                  <c:v>-0.37001260000000347</c:v>
                </c:pt>
                <c:pt idx="17">
                  <c:v>-0.38581300000000346</c:v>
                </c:pt>
              </c:numCache>
            </c:numRef>
          </c:val>
        </c:ser>
        <c:ser>
          <c:idx val="1"/>
          <c:order val="1"/>
          <c:tx>
            <c:strRef>
              <c:f>'F15'!$AC$7</c:f>
              <c:strCache>
                <c:ptCount val="1"/>
                <c:pt idx="0">
                  <c:v>Net Debt Position</c:v>
                </c:pt>
              </c:strCache>
            </c:strRef>
          </c:tx>
          <c:marker>
            <c:symbol val="none"/>
          </c:marker>
          <c:cat>
            <c:numRef>
              <c:f>'F15'!$AA$8:$AA$25</c:f>
              <c:numCache>
                <c:formatCode>General</c:formatCode>
                <c:ptCount val="1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numCache>
            </c:numRef>
          </c:cat>
          <c:val>
            <c:numRef>
              <c:f>'F15'!$AC$8:$AC$25</c:f>
              <c:numCache>
                <c:formatCode>General</c:formatCode>
                <c:ptCount val="18"/>
                <c:pt idx="0">
                  <c:v>-0.21094500000000233</c:v>
                </c:pt>
                <c:pt idx="1">
                  <c:v>-0.21054980000000159</c:v>
                </c:pt>
                <c:pt idx="2">
                  <c:v>-0.16982730000000001</c:v>
                </c:pt>
                <c:pt idx="3">
                  <c:v>-0.16025879999999998</c:v>
                </c:pt>
                <c:pt idx="4">
                  <c:v>-0.21035559999999998</c:v>
                </c:pt>
                <c:pt idx="5">
                  <c:v>-0.21286010000000041</c:v>
                </c:pt>
                <c:pt idx="6">
                  <c:v>-0.2011088</c:v>
                </c:pt>
                <c:pt idx="7">
                  <c:v>-0.30625550000000001</c:v>
                </c:pt>
                <c:pt idx="8">
                  <c:v>-0.44029359999999995</c:v>
                </c:pt>
                <c:pt idx="9">
                  <c:v>-0.27717500000000006</c:v>
                </c:pt>
                <c:pt idx="10">
                  <c:v>-0.22891400000000159</c:v>
                </c:pt>
                <c:pt idx="11">
                  <c:v>-0.20172079999999998</c:v>
                </c:pt>
                <c:pt idx="12">
                  <c:v>-0.14379870000000142</c:v>
                </c:pt>
                <c:pt idx="13">
                  <c:v>-8.8541300000000267E-2</c:v>
                </c:pt>
                <c:pt idx="14">
                  <c:v>-1.9657500000000164E-2</c:v>
                </c:pt>
                <c:pt idx="15">
                  <c:v>1.8961200000000025E-2</c:v>
                </c:pt>
                <c:pt idx="16">
                  <c:v>8.0327200000000015E-2</c:v>
                </c:pt>
                <c:pt idx="17">
                  <c:v>0.13240550000000001</c:v>
                </c:pt>
              </c:numCache>
            </c:numRef>
          </c:val>
        </c:ser>
        <c:ser>
          <c:idx val="2"/>
          <c:order val="2"/>
          <c:tx>
            <c:strRef>
              <c:f>'F15'!$AD$7</c:f>
              <c:strCache>
                <c:ptCount val="1"/>
                <c:pt idx="0">
                  <c:v>Net Debt Position (Ex for. Reserves)</c:v>
                </c:pt>
              </c:strCache>
            </c:strRef>
          </c:tx>
          <c:marker>
            <c:symbol val="none"/>
          </c:marker>
          <c:cat>
            <c:numRef>
              <c:f>'F15'!$AA$8:$AA$25</c:f>
              <c:numCache>
                <c:formatCode>General</c:formatCode>
                <c:ptCount val="1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numCache>
            </c:numRef>
          </c:cat>
          <c:val>
            <c:numRef>
              <c:f>'F15'!$AD$8:$AD$25</c:f>
              <c:numCache>
                <c:formatCode>General</c:formatCode>
                <c:ptCount val="18"/>
                <c:pt idx="0">
                  <c:v>-0.31313790000000002</c:v>
                </c:pt>
                <c:pt idx="1">
                  <c:v>-0.32662340000000301</c:v>
                </c:pt>
                <c:pt idx="2">
                  <c:v>-0.30466850000000301</c:v>
                </c:pt>
                <c:pt idx="3">
                  <c:v>-0.32152010000000397</c:v>
                </c:pt>
                <c:pt idx="4">
                  <c:v>-0.36113280000000031</c:v>
                </c:pt>
                <c:pt idx="5">
                  <c:v>-0.34975590000000001</c:v>
                </c:pt>
                <c:pt idx="6">
                  <c:v>-0.34545110000000001</c:v>
                </c:pt>
                <c:pt idx="7">
                  <c:v>-0.42059970000000002</c:v>
                </c:pt>
                <c:pt idx="8">
                  <c:v>-0.66114220000000601</c:v>
                </c:pt>
                <c:pt idx="9">
                  <c:v>-0.50976619999999306</c:v>
                </c:pt>
                <c:pt idx="10">
                  <c:v>-0.44645120000000005</c:v>
                </c:pt>
                <c:pt idx="11">
                  <c:v>-0.43385080000000398</c:v>
                </c:pt>
                <c:pt idx="12">
                  <c:v>-0.37837610000000488</c:v>
                </c:pt>
                <c:pt idx="13">
                  <c:v>-0.3379646000000055</c:v>
                </c:pt>
                <c:pt idx="14">
                  <c:v>-0.29804610000000031</c:v>
                </c:pt>
                <c:pt idx="15">
                  <c:v>-0.24494830000000301</c:v>
                </c:pt>
                <c:pt idx="16">
                  <c:v>-0.1923221</c:v>
                </c:pt>
                <c:pt idx="17">
                  <c:v>-0.15315200000000001</c:v>
                </c:pt>
              </c:numCache>
            </c:numRef>
          </c:val>
        </c:ser>
        <c:marker val="1"/>
        <c:axId val="93864704"/>
        <c:axId val="93866240"/>
      </c:lineChart>
      <c:catAx>
        <c:axId val="93864704"/>
        <c:scaling>
          <c:orientation val="minMax"/>
        </c:scaling>
        <c:axPos val="b"/>
        <c:numFmt formatCode="General" sourceLinked="1"/>
        <c:majorTickMark val="none"/>
        <c:tickLblPos val="low"/>
        <c:txPr>
          <a:bodyPr rot="-5400000" vert="horz"/>
          <a:lstStyle/>
          <a:p>
            <a:pPr>
              <a:defRPr/>
            </a:pPr>
            <a:endParaRPr lang="en-US"/>
          </a:p>
        </c:txPr>
        <c:crossAx val="93866240"/>
        <c:crosses val="autoZero"/>
        <c:auto val="1"/>
        <c:lblAlgn val="ctr"/>
        <c:lblOffset val="100"/>
      </c:catAx>
      <c:valAx>
        <c:axId val="93866240"/>
        <c:scaling>
          <c:orientation val="minMax"/>
        </c:scaling>
        <c:axPos val="l"/>
        <c:majorGridlines/>
        <c:numFmt formatCode="0%" sourceLinked="0"/>
        <c:tickLblPos val="nextTo"/>
        <c:crossAx val="93864704"/>
        <c:crosses val="autoZero"/>
        <c:crossBetween val="between"/>
      </c:valAx>
    </c:plotArea>
    <c:plotVisOnly val="1"/>
  </c:chart>
  <c:spPr>
    <a:ln>
      <a:noFill/>
    </a:ln>
  </c:spPr>
  <c:txPr>
    <a:bodyPr/>
    <a:lstStyle/>
    <a:p>
      <a:pPr>
        <a:defRPr>
          <a:latin typeface="Calibri" pitchFamily="34" charset="0"/>
        </a:defRPr>
      </a:pPr>
      <a:endParaRPr lang="en-US"/>
    </a:p>
  </c:txPr>
  <c:externalData r:id="rId2"/>
  <c:userShapes r:id="rId3"/>
</c:chartSpace>
</file>

<file path=ppt/charts/chart8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01852893388327"/>
          <c:y val="5.5772355654756502E-2"/>
          <c:w val="0.80983838825702359"/>
          <c:h val="0.78041787688985653"/>
        </c:manualLayout>
      </c:layout>
      <c:lineChart>
        <c:grouping val="standard"/>
        <c:ser>
          <c:idx val="0"/>
          <c:order val="0"/>
          <c:tx>
            <c:strRef>
              <c:f>'F15'!$AB$7</c:f>
              <c:strCache>
                <c:ptCount val="1"/>
                <c:pt idx="0">
                  <c:v>Net Equity Position</c:v>
                </c:pt>
              </c:strCache>
            </c:strRef>
          </c:tx>
          <c:marker>
            <c:symbol val="none"/>
          </c:marker>
          <c:cat>
            <c:numRef>
              <c:f>'F15'!$AA$194:$AA$211</c:f>
              <c:numCache>
                <c:formatCode>General</c:formatCode>
                <c:ptCount val="1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numCache>
            </c:numRef>
          </c:cat>
          <c:val>
            <c:numRef>
              <c:f>'F15'!$AB$194:$AB$211</c:f>
              <c:numCache>
                <c:formatCode>General</c:formatCode>
                <c:ptCount val="18"/>
                <c:pt idx="0">
                  <c:v>-9.9902800000000028E-2</c:v>
                </c:pt>
                <c:pt idx="1">
                  <c:v>-0.10737690000000009</c:v>
                </c:pt>
                <c:pt idx="2">
                  <c:v>-0.10950260000000082</c:v>
                </c:pt>
                <c:pt idx="3">
                  <c:v>-0.12676090000000001</c:v>
                </c:pt>
                <c:pt idx="4">
                  <c:v>-0.14444590000000201</c:v>
                </c:pt>
                <c:pt idx="5">
                  <c:v>-0.14878459999999999</c:v>
                </c:pt>
                <c:pt idx="6">
                  <c:v>-0.17683689999999999</c:v>
                </c:pt>
                <c:pt idx="7">
                  <c:v>-0.20678220000000044</c:v>
                </c:pt>
                <c:pt idx="8">
                  <c:v>-0.19110099999999997</c:v>
                </c:pt>
                <c:pt idx="9">
                  <c:v>-0.2201224</c:v>
                </c:pt>
                <c:pt idx="10">
                  <c:v>-0.20629800000000159</c:v>
                </c:pt>
                <c:pt idx="11">
                  <c:v>-0.23010630000000001</c:v>
                </c:pt>
                <c:pt idx="12">
                  <c:v>-0.22751990000000041</c:v>
                </c:pt>
                <c:pt idx="13">
                  <c:v>-0.25013680000000005</c:v>
                </c:pt>
                <c:pt idx="14">
                  <c:v>-0.24286669999999999</c:v>
                </c:pt>
                <c:pt idx="15">
                  <c:v>-0.25057360000000001</c:v>
                </c:pt>
                <c:pt idx="16">
                  <c:v>-0.24782860000000001</c:v>
                </c:pt>
                <c:pt idx="17">
                  <c:v>-0.27312880000000295</c:v>
                </c:pt>
              </c:numCache>
            </c:numRef>
          </c:val>
        </c:ser>
        <c:ser>
          <c:idx val="1"/>
          <c:order val="1"/>
          <c:tx>
            <c:strRef>
              <c:f>'F15'!$AC$7</c:f>
              <c:strCache>
                <c:ptCount val="1"/>
                <c:pt idx="0">
                  <c:v>Net Debt Position</c:v>
                </c:pt>
              </c:strCache>
            </c:strRef>
          </c:tx>
          <c:marker>
            <c:symbol val="none"/>
          </c:marker>
          <c:cat>
            <c:numRef>
              <c:f>'F15'!$AA$194:$AA$211</c:f>
              <c:numCache>
                <c:formatCode>General</c:formatCode>
                <c:ptCount val="1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numCache>
            </c:numRef>
          </c:cat>
          <c:val>
            <c:numRef>
              <c:f>'F15'!$AC$194:$AC$211</c:f>
              <c:numCache>
                <c:formatCode>General</c:formatCode>
                <c:ptCount val="18"/>
                <c:pt idx="0">
                  <c:v>-0.22077380000000002</c:v>
                </c:pt>
                <c:pt idx="1">
                  <c:v>-0.18156750000000021</c:v>
                </c:pt>
                <c:pt idx="2">
                  <c:v>-0.16259199999999999</c:v>
                </c:pt>
                <c:pt idx="3">
                  <c:v>-0.1640296</c:v>
                </c:pt>
                <c:pt idx="4">
                  <c:v>-0.14623190000000041</c:v>
                </c:pt>
                <c:pt idx="5">
                  <c:v>-0.15033790000000041</c:v>
                </c:pt>
                <c:pt idx="6">
                  <c:v>-0.12879080000000001</c:v>
                </c:pt>
                <c:pt idx="7">
                  <c:v>-0.11118499999999998</c:v>
                </c:pt>
                <c:pt idx="8">
                  <c:v>-0.14758610000000041</c:v>
                </c:pt>
                <c:pt idx="9">
                  <c:v>-0.15160029999999999</c:v>
                </c:pt>
                <c:pt idx="10">
                  <c:v>-0.12302260000000111</c:v>
                </c:pt>
                <c:pt idx="11">
                  <c:v>-0.14142490000000021</c:v>
                </c:pt>
                <c:pt idx="12">
                  <c:v>-0.18277690000000021</c:v>
                </c:pt>
                <c:pt idx="13">
                  <c:v>-0.16264630000000024</c:v>
                </c:pt>
                <c:pt idx="14">
                  <c:v>-0.11914489999999997</c:v>
                </c:pt>
                <c:pt idx="15">
                  <c:v>-2.3441199999999995E-2</c:v>
                </c:pt>
                <c:pt idx="16">
                  <c:v>1.6567600000000005E-2</c:v>
                </c:pt>
                <c:pt idx="17">
                  <c:v>5.3862000000000534E-2</c:v>
                </c:pt>
              </c:numCache>
            </c:numRef>
          </c:val>
        </c:ser>
        <c:ser>
          <c:idx val="2"/>
          <c:order val="2"/>
          <c:tx>
            <c:strRef>
              <c:f>'F15'!$AD$7</c:f>
              <c:strCache>
                <c:ptCount val="1"/>
                <c:pt idx="0">
                  <c:v>Net Debt Position (Ex for. Reserves)</c:v>
                </c:pt>
              </c:strCache>
            </c:strRef>
          </c:tx>
          <c:marker>
            <c:symbol val="none"/>
          </c:marker>
          <c:cat>
            <c:numRef>
              <c:f>'F15'!$AA$194:$AA$211</c:f>
              <c:numCache>
                <c:formatCode>General</c:formatCode>
                <c:ptCount val="1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numCache>
            </c:numRef>
          </c:cat>
          <c:val>
            <c:numRef>
              <c:f>'F15'!$AD$194:$AD$211</c:f>
              <c:numCache>
                <c:formatCode>General</c:formatCode>
                <c:ptCount val="18"/>
                <c:pt idx="0">
                  <c:v>-0.28606350000000008</c:v>
                </c:pt>
                <c:pt idx="1">
                  <c:v>-0.25602620000000031</c:v>
                </c:pt>
                <c:pt idx="2">
                  <c:v>-0.24742820000000182</c:v>
                </c:pt>
                <c:pt idx="3">
                  <c:v>-0.2552238</c:v>
                </c:pt>
                <c:pt idx="4">
                  <c:v>-0.24150850000000001</c:v>
                </c:pt>
                <c:pt idx="5">
                  <c:v>-0.24533340000000159</c:v>
                </c:pt>
                <c:pt idx="6">
                  <c:v>-0.23272200000000001</c:v>
                </c:pt>
                <c:pt idx="7">
                  <c:v>-0.21868230000000041</c:v>
                </c:pt>
                <c:pt idx="8">
                  <c:v>-0.25365410000000005</c:v>
                </c:pt>
                <c:pt idx="9">
                  <c:v>-0.26097790000000032</c:v>
                </c:pt>
                <c:pt idx="10">
                  <c:v>-0.23097280000000001</c:v>
                </c:pt>
                <c:pt idx="11">
                  <c:v>-0.25754690000000002</c:v>
                </c:pt>
                <c:pt idx="12">
                  <c:v>-0.29979060000000002</c:v>
                </c:pt>
                <c:pt idx="13">
                  <c:v>-0.29796040000000307</c:v>
                </c:pt>
                <c:pt idx="14">
                  <c:v>-0.25199900000000003</c:v>
                </c:pt>
                <c:pt idx="15">
                  <c:v>-0.1505726</c:v>
                </c:pt>
                <c:pt idx="16">
                  <c:v>-0.10705360000000012</c:v>
                </c:pt>
                <c:pt idx="17">
                  <c:v>-9.0730200000000025E-2</c:v>
                </c:pt>
              </c:numCache>
            </c:numRef>
          </c:val>
        </c:ser>
        <c:marker val="1"/>
        <c:axId val="93887104"/>
        <c:axId val="93925760"/>
      </c:lineChart>
      <c:catAx>
        <c:axId val="93887104"/>
        <c:scaling>
          <c:orientation val="minMax"/>
        </c:scaling>
        <c:axPos val="b"/>
        <c:numFmt formatCode="General" sourceLinked="1"/>
        <c:majorTickMark val="none"/>
        <c:tickLblPos val="low"/>
        <c:txPr>
          <a:bodyPr rot="-5400000" vert="horz"/>
          <a:lstStyle/>
          <a:p>
            <a:pPr>
              <a:defRPr/>
            </a:pPr>
            <a:endParaRPr lang="en-US"/>
          </a:p>
        </c:txPr>
        <c:crossAx val="93925760"/>
        <c:crosses val="autoZero"/>
        <c:auto val="1"/>
        <c:lblAlgn val="ctr"/>
        <c:lblOffset val="100"/>
      </c:catAx>
      <c:valAx>
        <c:axId val="93925760"/>
        <c:scaling>
          <c:orientation val="minMax"/>
        </c:scaling>
        <c:axPos val="l"/>
        <c:majorGridlines/>
        <c:numFmt formatCode="0%" sourceLinked="0"/>
        <c:tickLblPos val="nextTo"/>
        <c:crossAx val="93887104"/>
        <c:crosses val="autoZero"/>
        <c:crossBetween val="between"/>
      </c:valAx>
    </c:plotArea>
    <c:plotVisOnly val="1"/>
  </c:chart>
  <c:spPr>
    <a:ln>
      <a:noFill/>
    </a:ln>
  </c:spPr>
  <c:txPr>
    <a:bodyPr/>
    <a:lstStyle/>
    <a:p>
      <a:pPr>
        <a:defRPr>
          <a:latin typeface="Calibri" pitchFamily="34" charset="0"/>
        </a:defRPr>
      </a:pPr>
      <a:endParaRPr lang="en-US"/>
    </a:p>
  </c:txPr>
  <c:externalData r:id="rId2"/>
  <c:userShapes r:id="rId3"/>
</c:chartSpace>
</file>

<file path=ppt/charts/chart8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5796423884516"/>
          <c:y val="0.11053081571941914"/>
          <c:w val="0.75428286307961501"/>
          <c:h val="0.72565972754600494"/>
        </c:manualLayout>
      </c:layout>
      <c:lineChart>
        <c:grouping val="standard"/>
        <c:ser>
          <c:idx val="0"/>
          <c:order val="0"/>
          <c:tx>
            <c:strRef>
              <c:f>'F15'!$AB$7</c:f>
              <c:strCache>
                <c:ptCount val="1"/>
                <c:pt idx="0">
                  <c:v>Net Equity Position</c:v>
                </c:pt>
              </c:strCache>
            </c:strRef>
          </c:tx>
          <c:marker>
            <c:symbol val="none"/>
          </c:marker>
          <c:cat>
            <c:numRef>
              <c:f>'F15'!$AA$141:$AA$158</c:f>
              <c:numCache>
                <c:formatCode>General</c:formatCode>
                <c:ptCount val="1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numCache>
            </c:numRef>
          </c:cat>
          <c:val>
            <c:numRef>
              <c:f>'F15'!$AB$141:$AB$158</c:f>
              <c:numCache>
                <c:formatCode>General</c:formatCode>
                <c:ptCount val="18"/>
                <c:pt idx="0">
                  <c:v>1.1997000000000001E-2</c:v>
                </c:pt>
                <c:pt idx="1">
                  <c:v>2.0249099999999999E-2</c:v>
                </c:pt>
                <c:pt idx="2">
                  <c:v>2.8088599999999988E-2</c:v>
                </c:pt>
                <c:pt idx="3">
                  <c:v>3.881960000000001E-2</c:v>
                </c:pt>
                <c:pt idx="4">
                  <c:v>5.0872100000000003E-2</c:v>
                </c:pt>
                <c:pt idx="5">
                  <c:v>5.0830500000000021E-2</c:v>
                </c:pt>
                <c:pt idx="6">
                  <c:v>5.2519900000000022E-2</c:v>
                </c:pt>
                <c:pt idx="7">
                  <c:v>5.6855299999999998E-2</c:v>
                </c:pt>
                <c:pt idx="8">
                  <c:v>5.1287299999999987E-2</c:v>
                </c:pt>
                <c:pt idx="9">
                  <c:v>4.5859000000000004E-2</c:v>
                </c:pt>
                <c:pt idx="10">
                  <c:v>9.3667100000000267E-2</c:v>
                </c:pt>
                <c:pt idx="11">
                  <c:v>0.12227840000000002</c:v>
                </c:pt>
                <c:pt idx="12">
                  <c:v>0.12611900000000001</c:v>
                </c:pt>
                <c:pt idx="13">
                  <c:v>0.11978290000000009</c:v>
                </c:pt>
                <c:pt idx="14">
                  <c:v>0.12174790000000002</c:v>
                </c:pt>
                <c:pt idx="15">
                  <c:v>0.1186194</c:v>
                </c:pt>
                <c:pt idx="16">
                  <c:v>0.12215860000000002</c:v>
                </c:pt>
                <c:pt idx="17">
                  <c:v>0.1498207</c:v>
                </c:pt>
              </c:numCache>
            </c:numRef>
          </c:val>
        </c:ser>
        <c:ser>
          <c:idx val="1"/>
          <c:order val="1"/>
          <c:tx>
            <c:strRef>
              <c:f>'F15'!$AC$7</c:f>
              <c:strCache>
                <c:ptCount val="1"/>
                <c:pt idx="0">
                  <c:v>Net Debt Position</c:v>
                </c:pt>
              </c:strCache>
            </c:strRef>
          </c:tx>
          <c:marker>
            <c:symbol val="none"/>
          </c:marker>
          <c:cat>
            <c:numRef>
              <c:f>'F15'!$AA$141:$AA$158</c:f>
              <c:numCache>
                <c:formatCode>General</c:formatCode>
                <c:ptCount val="1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numCache>
            </c:numRef>
          </c:cat>
          <c:val>
            <c:numRef>
              <c:f>'F15'!$AC$141:$AC$158</c:f>
              <c:numCache>
                <c:formatCode>General</c:formatCode>
                <c:ptCount val="18"/>
                <c:pt idx="0">
                  <c:v>-5.9042500000000032E-2</c:v>
                </c:pt>
                <c:pt idx="1">
                  <c:v>-8.1614200000000026E-2</c:v>
                </c:pt>
                <c:pt idx="2">
                  <c:v>-8.6080900000000002E-2</c:v>
                </c:pt>
                <c:pt idx="3">
                  <c:v>-0.10322729999999999</c:v>
                </c:pt>
                <c:pt idx="4">
                  <c:v>-9.8637000000000766E-2</c:v>
                </c:pt>
                <c:pt idx="5">
                  <c:v>-0.11080799999999878</c:v>
                </c:pt>
                <c:pt idx="6">
                  <c:v>-0.10276870000000078</c:v>
                </c:pt>
                <c:pt idx="7">
                  <c:v>-8.6726800000000728E-2</c:v>
                </c:pt>
                <c:pt idx="8">
                  <c:v>-9.4125300000001341E-2</c:v>
                </c:pt>
                <c:pt idx="9">
                  <c:v>-0.10076159999999999</c:v>
                </c:pt>
                <c:pt idx="10">
                  <c:v>-0.1135409</c:v>
                </c:pt>
                <c:pt idx="11">
                  <c:v>-0.12229450000000133</c:v>
                </c:pt>
                <c:pt idx="12">
                  <c:v>-0.14385680000000001</c:v>
                </c:pt>
                <c:pt idx="13">
                  <c:v>-0.1366503</c:v>
                </c:pt>
                <c:pt idx="14">
                  <c:v>-0.13998230000000142</c:v>
                </c:pt>
                <c:pt idx="15">
                  <c:v>-0.11699080000000002</c:v>
                </c:pt>
                <c:pt idx="16">
                  <c:v>-0.10957390000000022</c:v>
                </c:pt>
                <c:pt idx="17">
                  <c:v>-0.10367680000000012</c:v>
                </c:pt>
              </c:numCache>
            </c:numRef>
          </c:val>
        </c:ser>
        <c:marker val="1"/>
        <c:axId val="93955584"/>
        <c:axId val="93957120"/>
      </c:lineChart>
      <c:catAx>
        <c:axId val="93955584"/>
        <c:scaling>
          <c:orientation val="minMax"/>
        </c:scaling>
        <c:axPos val="b"/>
        <c:numFmt formatCode="General" sourceLinked="1"/>
        <c:majorTickMark val="none"/>
        <c:tickLblPos val="low"/>
        <c:txPr>
          <a:bodyPr rot="-5400000" vert="horz"/>
          <a:lstStyle/>
          <a:p>
            <a:pPr>
              <a:defRPr/>
            </a:pPr>
            <a:endParaRPr lang="en-US"/>
          </a:p>
        </c:txPr>
        <c:crossAx val="93957120"/>
        <c:crosses val="autoZero"/>
        <c:auto val="1"/>
        <c:lblAlgn val="ctr"/>
        <c:lblOffset val="100"/>
      </c:catAx>
      <c:valAx>
        <c:axId val="93957120"/>
        <c:scaling>
          <c:orientation val="minMax"/>
        </c:scaling>
        <c:axPos val="l"/>
        <c:majorGridlines/>
        <c:numFmt formatCode="0%" sourceLinked="0"/>
        <c:tickLblPos val="nextTo"/>
        <c:crossAx val="93955584"/>
        <c:crosses val="autoZero"/>
        <c:crossBetween val="between"/>
      </c:valAx>
    </c:plotArea>
    <c:plotVisOnly val="1"/>
  </c:chart>
  <c:spPr>
    <a:ln>
      <a:noFill/>
    </a:ln>
  </c:spPr>
  <c:txPr>
    <a:bodyPr/>
    <a:lstStyle/>
    <a:p>
      <a:pPr>
        <a:defRPr>
          <a:latin typeface="Calibri" pitchFamily="34" charset="0"/>
        </a:defRPr>
      </a:pPr>
      <a:endParaRPr lang="en-US"/>
    </a:p>
  </c:txPr>
  <c:externalData r:id="rId2"/>
  <c:userShapes r:id="rId3"/>
</c:chartSpace>
</file>

<file path=ppt/charts/chart8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01852893388327"/>
          <c:y val="7.1641951006124235E-2"/>
          <c:w val="0.78206060757134754"/>
          <c:h val="0.7645485564304596"/>
        </c:manualLayout>
      </c:layout>
      <c:lineChart>
        <c:grouping val="standard"/>
        <c:ser>
          <c:idx val="0"/>
          <c:order val="0"/>
          <c:tx>
            <c:strRef>
              <c:f>'F15'!$AB$7</c:f>
              <c:strCache>
                <c:ptCount val="1"/>
                <c:pt idx="0">
                  <c:v>Net Equity Position</c:v>
                </c:pt>
              </c:strCache>
            </c:strRef>
          </c:tx>
          <c:marker>
            <c:symbol val="none"/>
          </c:marker>
          <c:cat>
            <c:numRef>
              <c:f>'F15'!$AA$167:$AA$184</c:f>
              <c:numCache>
                <c:formatCode>General</c:formatCode>
                <c:ptCount val="1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numCache>
            </c:numRef>
          </c:cat>
          <c:val>
            <c:numRef>
              <c:f>'F15'!$AB$167:$AB$184</c:f>
              <c:numCache>
                <c:formatCode>General</c:formatCode>
                <c:ptCount val="18"/>
                <c:pt idx="0">
                  <c:v>-1.26529E-2</c:v>
                </c:pt>
                <c:pt idx="1">
                  <c:v>-1.5136E-2</c:v>
                </c:pt>
                <c:pt idx="2">
                  <c:v>-1.71059E-2</c:v>
                </c:pt>
                <c:pt idx="3">
                  <c:v>-2.7724000000000002E-2</c:v>
                </c:pt>
                <c:pt idx="4">
                  <c:v>-4.4626800000000001E-2</c:v>
                </c:pt>
                <c:pt idx="5">
                  <c:v>-4.9838300000000023E-2</c:v>
                </c:pt>
                <c:pt idx="6">
                  <c:v>-6.344770000000001E-2</c:v>
                </c:pt>
                <c:pt idx="7">
                  <c:v>-6.6232100000000002E-2</c:v>
                </c:pt>
                <c:pt idx="8">
                  <c:v>-6.3364700000000024E-2</c:v>
                </c:pt>
                <c:pt idx="9">
                  <c:v>-6.9884600000000796E-2</c:v>
                </c:pt>
                <c:pt idx="10">
                  <c:v>-7.4167500000000094E-2</c:v>
                </c:pt>
                <c:pt idx="11">
                  <c:v>-8.4137300000000068E-2</c:v>
                </c:pt>
                <c:pt idx="12">
                  <c:v>-9.207570000000001E-2</c:v>
                </c:pt>
                <c:pt idx="13">
                  <c:v>-0.1342737</c:v>
                </c:pt>
                <c:pt idx="14">
                  <c:v>-0.1513565</c:v>
                </c:pt>
                <c:pt idx="15">
                  <c:v>-0.18155779999999999</c:v>
                </c:pt>
                <c:pt idx="16">
                  <c:v>-0.2335285</c:v>
                </c:pt>
                <c:pt idx="17">
                  <c:v>-0.32870170000000032</c:v>
                </c:pt>
              </c:numCache>
            </c:numRef>
          </c:val>
        </c:ser>
        <c:ser>
          <c:idx val="1"/>
          <c:order val="1"/>
          <c:tx>
            <c:strRef>
              <c:f>'F15'!$AC$7</c:f>
              <c:strCache>
                <c:ptCount val="1"/>
                <c:pt idx="0">
                  <c:v>Net Debt Position</c:v>
                </c:pt>
              </c:strCache>
            </c:strRef>
          </c:tx>
          <c:marker>
            <c:symbol val="none"/>
          </c:marker>
          <c:cat>
            <c:numRef>
              <c:f>'F15'!$AA$167:$AA$184</c:f>
              <c:numCache>
                <c:formatCode>General</c:formatCode>
                <c:ptCount val="1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numCache>
            </c:numRef>
          </c:cat>
          <c:val>
            <c:numRef>
              <c:f>'F15'!$AC$167:$AC$184</c:f>
              <c:numCache>
                <c:formatCode>General</c:formatCode>
                <c:ptCount val="18"/>
                <c:pt idx="0">
                  <c:v>-0.24605810000000145</c:v>
                </c:pt>
                <c:pt idx="1">
                  <c:v>-0.28166070000000032</c:v>
                </c:pt>
                <c:pt idx="2">
                  <c:v>-0.28741590000000267</c:v>
                </c:pt>
                <c:pt idx="3">
                  <c:v>-0.28799190000000002</c:v>
                </c:pt>
                <c:pt idx="4">
                  <c:v>-0.24584059999999996</c:v>
                </c:pt>
                <c:pt idx="5">
                  <c:v>-0.1916002</c:v>
                </c:pt>
                <c:pt idx="6">
                  <c:v>-0.17632639999999999</c:v>
                </c:pt>
                <c:pt idx="7">
                  <c:v>-0.14429830000000218</c:v>
                </c:pt>
                <c:pt idx="8">
                  <c:v>-0.14112230000000001</c:v>
                </c:pt>
                <c:pt idx="9">
                  <c:v>-0.11783740000000001</c:v>
                </c:pt>
                <c:pt idx="10">
                  <c:v>-9.9792900000000226E-2</c:v>
                </c:pt>
                <c:pt idx="11">
                  <c:v>-8.3209800000000028E-2</c:v>
                </c:pt>
                <c:pt idx="12">
                  <c:v>-4.6084099999999989E-2</c:v>
                </c:pt>
                <c:pt idx="13">
                  <c:v>1.0970700000000003E-2</c:v>
                </c:pt>
                <c:pt idx="14">
                  <c:v>2.8373199999999991E-2</c:v>
                </c:pt>
                <c:pt idx="15">
                  <c:v>3.2791900000000374E-2</c:v>
                </c:pt>
                <c:pt idx="16">
                  <c:v>4.2925600000000022E-2</c:v>
                </c:pt>
                <c:pt idx="17">
                  <c:v>7.5360500000000094E-2</c:v>
                </c:pt>
              </c:numCache>
            </c:numRef>
          </c:val>
        </c:ser>
        <c:ser>
          <c:idx val="2"/>
          <c:order val="2"/>
          <c:tx>
            <c:strRef>
              <c:f>'F15'!$AD$7</c:f>
              <c:strCache>
                <c:ptCount val="1"/>
                <c:pt idx="0">
                  <c:v>Net Debt Position (Ex for. Reserves)</c:v>
                </c:pt>
              </c:strCache>
            </c:strRef>
          </c:tx>
          <c:marker>
            <c:symbol val="none"/>
          </c:marker>
          <c:cat>
            <c:numRef>
              <c:f>'F15'!$AA$167:$AA$184</c:f>
              <c:numCache>
                <c:formatCode>General</c:formatCode>
                <c:ptCount val="1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numCache>
            </c:numRef>
          </c:cat>
          <c:val>
            <c:numRef>
              <c:f>'F15'!$AD$167:$AD$184</c:f>
              <c:numCache>
                <c:formatCode>General</c:formatCode>
                <c:ptCount val="18"/>
                <c:pt idx="0">
                  <c:v>-0.25090610000000002</c:v>
                </c:pt>
                <c:pt idx="1">
                  <c:v>-0.29468100000000008</c:v>
                </c:pt>
                <c:pt idx="2">
                  <c:v>-0.30790880000000442</c:v>
                </c:pt>
                <c:pt idx="3">
                  <c:v>-0.32512670000000488</c:v>
                </c:pt>
                <c:pt idx="4">
                  <c:v>-0.30901460000000397</c:v>
                </c:pt>
                <c:pt idx="5">
                  <c:v>-0.24223200000000142</c:v>
                </c:pt>
                <c:pt idx="6">
                  <c:v>-0.23161709999999999</c:v>
                </c:pt>
                <c:pt idx="7">
                  <c:v>-0.20476880000000044</c:v>
                </c:pt>
                <c:pt idx="8">
                  <c:v>-0.20755660000000001</c:v>
                </c:pt>
                <c:pt idx="9">
                  <c:v>-0.19217589999999987</c:v>
                </c:pt>
                <c:pt idx="10">
                  <c:v>-0.18184790000000159</c:v>
                </c:pt>
                <c:pt idx="11">
                  <c:v>-0.18017849999999999</c:v>
                </c:pt>
                <c:pt idx="12">
                  <c:v>-0.18277990000000024</c:v>
                </c:pt>
                <c:pt idx="13">
                  <c:v>-0.1616496</c:v>
                </c:pt>
                <c:pt idx="14">
                  <c:v>-0.16073930000000142</c:v>
                </c:pt>
                <c:pt idx="15">
                  <c:v>-0.13542489999999999</c:v>
                </c:pt>
                <c:pt idx="16">
                  <c:v>-0.15225469999999999</c:v>
                </c:pt>
                <c:pt idx="17">
                  <c:v>-0.1668385</c:v>
                </c:pt>
              </c:numCache>
            </c:numRef>
          </c:val>
        </c:ser>
        <c:marker val="1"/>
        <c:axId val="94102656"/>
        <c:axId val="94104192"/>
      </c:lineChart>
      <c:catAx>
        <c:axId val="94102656"/>
        <c:scaling>
          <c:orientation val="minMax"/>
        </c:scaling>
        <c:axPos val="b"/>
        <c:numFmt formatCode="General" sourceLinked="1"/>
        <c:majorTickMark val="none"/>
        <c:tickLblPos val="low"/>
        <c:txPr>
          <a:bodyPr rot="-5400000" vert="horz"/>
          <a:lstStyle/>
          <a:p>
            <a:pPr>
              <a:defRPr/>
            </a:pPr>
            <a:endParaRPr lang="en-US"/>
          </a:p>
        </c:txPr>
        <c:crossAx val="94104192"/>
        <c:crosses val="autoZero"/>
        <c:auto val="1"/>
        <c:lblAlgn val="ctr"/>
        <c:lblOffset val="100"/>
      </c:catAx>
      <c:valAx>
        <c:axId val="94104192"/>
        <c:scaling>
          <c:orientation val="minMax"/>
        </c:scaling>
        <c:axPos val="l"/>
        <c:majorGridlines/>
        <c:numFmt formatCode="0%" sourceLinked="0"/>
        <c:tickLblPos val="nextTo"/>
        <c:crossAx val="94102656"/>
        <c:crosses val="autoZero"/>
        <c:crossBetween val="between"/>
      </c:valAx>
    </c:plotArea>
    <c:plotVisOnly val="1"/>
  </c:chart>
  <c:spPr>
    <a:ln>
      <a:noFill/>
    </a:ln>
  </c:spPr>
  <c:txPr>
    <a:bodyPr/>
    <a:lstStyle/>
    <a:p>
      <a:pPr>
        <a:defRPr>
          <a:latin typeface="Calibri" pitchFamily="34" charset="0"/>
        </a:defRPr>
      </a:pPr>
      <a:endParaRPr lang="en-US"/>
    </a:p>
  </c:txPr>
  <c:externalData r:id="rId2"/>
  <c:userShapes r:id="rId3"/>
</c:chartSpace>
</file>

<file path=ppt/charts/chart87.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01852893388327"/>
          <c:y val="0.10497528433945756"/>
          <c:w val="0.78206060757134754"/>
          <c:h val="0.73121522309711284"/>
        </c:manualLayout>
      </c:layout>
      <c:lineChart>
        <c:grouping val="standard"/>
        <c:ser>
          <c:idx val="0"/>
          <c:order val="0"/>
          <c:tx>
            <c:strRef>
              <c:f>'F15'!$AB$7</c:f>
              <c:strCache>
                <c:ptCount val="1"/>
                <c:pt idx="0">
                  <c:v>Net Equity Position</c:v>
                </c:pt>
              </c:strCache>
            </c:strRef>
          </c:tx>
          <c:marker>
            <c:symbol val="none"/>
          </c:marker>
          <c:cat>
            <c:numRef>
              <c:f>'F15'!$AA$91:$AA$108</c:f>
              <c:numCache>
                <c:formatCode>General</c:formatCode>
                <c:ptCount val="1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numCache>
            </c:numRef>
          </c:cat>
          <c:val>
            <c:numRef>
              <c:f>'F15'!$AB$91:$AB$108</c:f>
              <c:numCache>
                <c:formatCode>General</c:formatCode>
                <c:ptCount val="18"/>
                <c:pt idx="0">
                  <c:v>-2.1060599999999988E-2</c:v>
                </c:pt>
                <c:pt idx="1">
                  <c:v>-2.3395800000000001E-2</c:v>
                </c:pt>
                <c:pt idx="2">
                  <c:v>-2.2958599999999989E-2</c:v>
                </c:pt>
                <c:pt idx="3">
                  <c:v>-4.8497300000000014E-2</c:v>
                </c:pt>
                <c:pt idx="4">
                  <c:v>-9.2130000000000004E-2</c:v>
                </c:pt>
                <c:pt idx="5">
                  <c:v>-0.1104019</c:v>
                </c:pt>
                <c:pt idx="6">
                  <c:v>-0.13458439999999999</c:v>
                </c:pt>
                <c:pt idx="7">
                  <c:v>-0.15417110000000001</c:v>
                </c:pt>
                <c:pt idx="8">
                  <c:v>-0.16166459999999988</c:v>
                </c:pt>
                <c:pt idx="9">
                  <c:v>-0.17231520000000142</c:v>
                </c:pt>
                <c:pt idx="10">
                  <c:v>-0.1771345</c:v>
                </c:pt>
                <c:pt idx="11">
                  <c:v>-0.17265230000000001</c:v>
                </c:pt>
                <c:pt idx="12">
                  <c:v>-0.17748880000000142</c:v>
                </c:pt>
                <c:pt idx="13">
                  <c:v>-0.19727549999999999</c:v>
                </c:pt>
                <c:pt idx="14">
                  <c:v>-0.1904305</c:v>
                </c:pt>
                <c:pt idx="15">
                  <c:v>-0.22373340000000044</c:v>
                </c:pt>
                <c:pt idx="16">
                  <c:v>-0.29227330000000001</c:v>
                </c:pt>
                <c:pt idx="17">
                  <c:v>-0.29955710000000002</c:v>
                </c:pt>
              </c:numCache>
            </c:numRef>
          </c:val>
        </c:ser>
        <c:ser>
          <c:idx val="1"/>
          <c:order val="1"/>
          <c:tx>
            <c:strRef>
              <c:f>'F15'!$AC$7</c:f>
              <c:strCache>
                <c:ptCount val="1"/>
                <c:pt idx="0">
                  <c:v>Net Debt Position</c:v>
                </c:pt>
              </c:strCache>
            </c:strRef>
          </c:tx>
          <c:marker>
            <c:symbol val="none"/>
          </c:marker>
          <c:cat>
            <c:numRef>
              <c:f>'F15'!$AA$91:$AA$108</c:f>
              <c:numCache>
                <c:formatCode>General</c:formatCode>
                <c:ptCount val="1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numCache>
            </c:numRef>
          </c:cat>
          <c:val>
            <c:numRef>
              <c:f>'F15'!$AC$91:$AC$108</c:f>
              <c:numCache>
                <c:formatCode>General</c:formatCode>
                <c:ptCount val="18"/>
                <c:pt idx="0">
                  <c:v>4.1151999999999987E-2</c:v>
                </c:pt>
                <c:pt idx="1">
                  <c:v>7.5309700000000021E-2</c:v>
                </c:pt>
                <c:pt idx="2">
                  <c:v>-1.4166000000000061E-3</c:v>
                </c:pt>
                <c:pt idx="3">
                  <c:v>-1.5840600000000003E-2</c:v>
                </c:pt>
                <c:pt idx="4">
                  <c:v>2.2191800000000012E-2</c:v>
                </c:pt>
                <c:pt idx="5">
                  <c:v>2.5059400000000009E-2</c:v>
                </c:pt>
                <c:pt idx="6">
                  <c:v>5.2297000000000024E-2</c:v>
                </c:pt>
                <c:pt idx="7">
                  <c:v>0.10824200000000078</c:v>
                </c:pt>
                <c:pt idx="8">
                  <c:v>0.14824020000000213</c:v>
                </c:pt>
                <c:pt idx="9">
                  <c:v>0.17217499999999997</c:v>
                </c:pt>
                <c:pt idx="10">
                  <c:v>0.21576450000000041</c:v>
                </c:pt>
                <c:pt idx="11">
                  <c:v>0.20130889999999999</c:v>
                </c:pt>
                <c:pt idx="12">
                  <c:v>0.24492490000000094</c:v>
                </c:pt>
                <c:pt idx="13">
                  <c:v>0.28381140000000032</c:v>
                </c:pt>
                <c:pt idx="14">
                  <c:v>0.32322630000000346</c:v>
                </c:pt>
                <c:pt idx="15">
                  <c:v>0.38928940000000301</c:v>
                </c:pt>
                <c:pt idx="16">
                  <c:v>0.45784400000000008</c:v>
                </c:pt>
                <c:pt idx="17">
                  <c:v>0.52291399999999466</c:v>
                </c:pt>
              </c:numCache>
            </c:numRef>
          </c:val>
        </c:ser>
        <c:ser>
          <c:idx val="2"/>
          <c:order val="2"/>
          <c:tx>
            <c:strRef>
              <c:f>'F15'!$AD$7</c:f>
              <c:strCache>
                <c:ptCount val="1"/>
                <c:pt idx="0">
                  <c:v>Net Debt Position (Ex for. Reserves)</c:v>
                </c:pt>
              </c:strCache>
            </c:strRef>
          </c:tx>
          <c:marker>
            <c:symbol val="none"/>
          </c:marker>
          <c:cat>
            <c:numRef>
              <c:f>'F15'!$AA$91:$AA$108</c:f>
              <c:numCache>
                <c:formatCode>General</c:formatCode>
                <c:ptCount val="1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numCache>
            </c:numRef>
          </c:cat>
          <c:val>
            <c:numRef>
              <c:f>'F15'!$AD$91:$AD$108</c:f>
              <c:numCache>
                <c:formatCode>General</c:formatCode>
                <c:ptCount val="18"/>
                <c:pt idx="0">
                  <c:v>-3.4655800000000042E-2</c:v>
                </c:pt>
                <c:pt idx="1">
                  <c:v>-3.1430300000000432E-2</c:v>
                </c:pt>
                <c:pt idx="2">
                  <c:v>-4.3652200000000002E-2</c:v>
                </c:pt>
                <c:pt idx="3">
                  <c:v>-5.2347500000000012E-2</c:v>
                </c:pt>
                <c:pt idx="4">
                  <c:v>-7.2428599999999996E-2</c:v>
                </c:pt>
                <c:pt idx="5">
                  <c:v>-7.8487699999999994E-2</c:v>
                </c:pt>
                <c:pt idx="6">
                  <c:v>-7.2748800000000002E-2</c:v>
                </c:pt>
                <c:pt idx="7">
                  <c:v>-4.1616500000000001E-2</c:v>
                </c:pt>
                <c:pt idx="8">
                  <c:v>1.9030000000000171E-3</c:v>
                </c:pt>
                <c:pt idx="9">
                  <c:v>2.6573500000000052E-2</c:v>
                </c:pt>
                <c:pt idx="10">
                  <c:v>7.5355099999999994E-2</c:v>
                </c:pt>
                <c:pt idx="11">
                  <c:v>3.8565200000000001E-2</c:v>
                </c:pt>
                <c:pt idx="12">
                  <c:v>4.4676500000000001E-2</c:v>
                </c:pt>
                <c:pt idx="13">
                  <c:v>3.5085100000000216E-2</c:v>
                </c:pt>
                <c:pt idx="14">
                  <c:v>5.1040999999999986E-3</c:v>
                </c:pt>
                <c:pt idx="15">
                  <c:v>2.1845000000000309E-2</c:v>
                </c:pt>
                <c:pt idx="16">
                  <c:v>5.5828799999999998E-2</c:v>
                </c:pt>
                <c:pt idx="17">
                  <c:v>7.0495300000000011E-2</c:v>
                </c:pt>
              </c:numCache>
            </c:numRef>
          </c:val>
        </c:ser>
        <c:marker val="1"/>
        <c:axId val="93982720"/>
        <c:axId val="94036736"/>
      </c:lineChart>
      <c:catAx>
        <c:axId val="93982720"/>
        <c:scaling>
          <c:orientation val="minMax"/>
        </c:scaling>
        <c:axPos val="b"/>
        <c:numFmt formatCode="General" sourceLinked="1"/>
        <c:majorTickMark val="none"/>
        <c:tickLblPos val="low"/>
        <c:txPr>
          <a:bodyPr rot="-5400000" vert="horz"/>
          <a:lstStyle/>
          <a:p>
            <a:pPr>
              <a:defRPr/>
            </a:pPr>
            <a:endParaRPr lang="en-US"/>
          </a:p>
        </c:txPr>
        <c:crossAx val="94036736"/>
        <c:crosses val="autoZero"/>
        <c:auto val="1"/>
        <c:lblAlgn val="ctr"/>
        <c:lblOffset val="100"/>
      </c:catAx>
      <c:valAx>
        <c:axId val="94036736"/>
        <c:scaling>
          <c:orientation val="minMax"/>
        </c:scaling>
        <c:axPos val="l"/>
        <c:majorGridlines/>
        <c:numFmt formatCode="0%" sourceLinked="0"/>
        <c:tickLblPos val="nextTo"/>
        <c:crossAx val="93982720"/>
        <c:crosses val="autoZero"/>
        <c:crossBetween val="between"/>
      </c:valAx>
    </c:plotArea>
    <c:plotVisOnly val="1"/>
  </c:chart>
  <c:spPr>
    <a:ln>
      <a:noFill/>
    </a:ln>
  </c:spPr>
  <c:txPr>
    <a:bodyPr/>
    <a:lstStyle/>
    <a:p>
      <a:pPr>
        <a:defRPr>
          <a:latin typeface="Calibri" pitchFamily="34" charset="0"/>
        </a:defRPr>
      </a:pPr>
      <a:endParaRPr lang="en-US"/>
    </a:p>
  </c:txPr>
  <c:externalData r:id="rId2"/>
  <c:userShapes r:id="rId3"/>
</c:chartSpace>
</file>

<file path=ppt/charts/chart8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801852893388327"/>
          <c:y val="9.8337803196644369E-2"/>
          <c:w val="0.78206060757134754"/>
          <c:h val="0.73785257363781165"/>
        </c:manualLayout>
      </c:layout>
      <c:lineChart>
        <c:grouping val="standard"/>
        <c:ser>
          <c:idx val="0"/>
          <c:order val="0"/>
          <c:tx>
            <c:strRef>
              <c:f>'F15'!$AB$7</c:f>
              <c:strCache>
                <c:ptCount val="1"/>
                <c:pt idx="0">
                  <c:v>Net Equity Position</c:v>
                </c:pt>
              </c:strCache>
            </c:strRef>
          </c:tx>
          <c:marker>
            <c:symbol val="none"/>
          </c:marker>
          <c:cat>
            <c:numRef>
              <c:f>'F15'!$AA$115:$AA$132</c:f>
              <c:numCache>
                <c:formatCode>General</c:formatCode>
                <c:ptCount val="1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numCache>
            </c:numRef>
          </c:cat>
          <c:val>
            <c:numRef>
              <c:f>'F15'!$AB$115:$AB$132</c:f>
              <c:numCache>
                <c:formatCode>General</c:formatCode>
                <c:ptCount val="18"/>
                <c:pt idx="0">
                  <c:v>-1.48796E-2</c:v>
                </c:pt>
                <c:pt idx="1">
                  <c:v>-3.1909100000000051E-2</c:v>
                </c:pt>
                <c:pt idx="2">
                  <c:v>-4.2565100000000002E-2</c:v>
                </c:pt>
                <c:pt idx="3">
                  <c:v>-6.6861299999999999E-2</c:v>
                </c:pt>
                <c:pt idx="4">
                  <c:v>-7.7604199999999998E-2</c:v>
                </c:pt>
                <c:pt idx="5">
                  <c:v>-0.10339770000000002</c:v>
                </c:pt>
                <c:pt idx="6">
                  <c:v>-0.11312390000000012</c:v>
                </c:pt>
                <c:pt idx="7">
                  <c:v>-0.14282529999999999</c:v>
                </c:pt>
                <c:pt idx="8">
                  <c:v>-0.1706268</c:v>
                </c:pt>
                <c:pt idx="9">
                  <c:v>-0.21781150000000021</c:v>
                </c:pt>
                <c:pt idx="10">
                  <c:v>-0.22867869999999987</c:v>
                </c:pt>
                <c:pt idx="11">
                  <c:v>-0.258162</c:v>
                </c:pt>
                <c:pt idx="12">
                  <c:v>-0.28505910000000001</c:v>
                </c:pt>
                <c:pt idx="13">
                  <c:v>-0.30354720000000002</c:v>
                </c:pt>
                <c:pt idx="14">
                  <c:v>-0.34464490000000031</c:v>
                </c:pt>
                <c:pt idx="15">
                  <c:v>-0.34190650000000267</c:v>
                </c:pt>
                <c:pt idx="16">
                  <c:v>-0.42557220000000301</c:v>
                </c:pt>
                <c:pt idx="17">
                  <c:v>-0.47254680000000032</c:v>
                </c:pt>
              </c:numCache>
            </c:numRef>
          </c:val>
        </c:ser>
        <c:ser>
          <c:idx val="1"/>
          <c:order val="1"/>
          <c:tx>
            <c:strRef>
              <c:f>'F15'!$AC$7</c:f>
              <c:strCache>
                <c:ptCount val="1"/>
                <c:pt idx="0">
                  <c:v>Net Debt Position</c:v>
                </c:pt>
              </c:strCache>
            </c:strRef>
          </c:tx>
          <c:marker>
            <c:symbol val="none"/>
          </c:marker>
          <c:cat>
            <c:numRef>
              <c:f>'F15'!$AA$115:$AA$132</c:f>
              <c:numCache>
                <c:formatCode>General</c:formatCode>
                <c:ptCount val="1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numCache>
            </c:numRef>
          </c:cat>
          <c:val>
            <c:numRef>
              <c:f>'F15'!$AC$115:$AC$132</c:f>
              <c:numCache>
                <c:formatCode>General</c:formatCode>
                <c:ptCount val="18"/>
                <c:pt idx="0">
                  <c:v>-0.42193610000000031</c:v>
                </c:pt>
                <c:pt idx="1">
                  <c:v>-0.34937420000000347</c:v>
                </c:pt>
                <c:pt idx="2">
                  <c:v>-0.19143890000000024</c:v>
                </c:pt>
                <c:pt idx="3">
                  <c:v>-0.12819560000000002</c:v>
                </c:pt>
                <c:pt idx="4">
                  <c:v>-0.13096890000000044</c:v>
                </c:pt>
                <c:pt idx="5">
                  <c:v>-8.4662100000000046E-2</c:v>
                </c:pt>
                <c:pt idx="6">
                  <c:v>-6.7532500000000023E-2</c:v>
                </c:pt>
                <c:pt idx="7">
                  <c:v>-6.4971699999999993E-2</c:v>
                </c:pt>
                <c:pt idx="8">
                  <c:v>-7.5096300000000504E-2</c:v>
                </c:pt>
                <c:pt idx="9">
                  <c:v>-7.1558099999999986E-2</c:v>
                </c:pt>
                <c:pt idx="10">
                  <c:v>-4.9891900000000614E-2</c:v>
                </c:pt>
                <c:pt idx="11">
                  <c:v>-2.7520300000000032E-2</c:v>
                </c:pt>
                <c:pt idx="12">
                  <c:v>-3.6482899999999992E-2</c:v>
                </c:pt>
                <c:pt idx="13">
                  <c:v>-7.0558700000000002E-2</c:v>
                </c:pt>
                <c:pt idx="14">
                  <c:v>-8.9771500000000004E-2</c:v>
                </c:pt>
                <c:pt idx="15">
                  <c:v>-7.6178299999999977E-2</c:v>
                </c:pt>
                <c:pt idx="16">
                  <c:v>-0.10260530000000002</c:v>
                </c:pt>
                <c:pt idx="17">
                  <c:v>-0.1361116</c:v>
                </c:pt>
              </c:numCache>
            </c:numRef>
          </c:val>
        </c:ser>
        <c:ser>
          <c:idx val="2"/>
          <c:order val="2"/>
          <c:tx>
            <c:strRef>
              <c:f>'F15'!$AD$7</c:f>
              <c:strCache>
                <c:ptCount val="1"/>
                <c:pt idx="0">
                  <c:v>Net Debt Position (Ex for. Reserves)</c:v>
                </c:pt>
              </c:strCache>
            </c:strRef>
          </c:tx>
          <c:marker>
            <c:symbol val="none"/>
          </c:marker>
          <c:cat>
            <c:numRef>
              <c:f>'F15'!$AA$115:$AA$132</c:f>
              <c:numCache>
                <c:formatCode>General</c:formatCode>
                <c:ptCount val="1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numCache>
            </c:numRef>
          </c:cat>
          <c:val>
            <c:numRef>
              <c:f>'F15'!$AD$115:$AD$132</c:f>
              <c:numCache>
                <c:formatCode>General</c:formatCode>
                <c:ptCount val="18"/>
                <c:pt idx="0">
                  <c:v>-0.46679880000000001</c:v>
                </c:pt>
                <c:pt idx="1">
                  <c:v>-0.41211480000000272</c:v>
                </c:pt>
                <c:pt idx="2">
                  <c:v>-0.24561169999999999</c:v>
                </c:pt>
                <c:pt idx="3">
                  <c:v>-0.21238670000000001</c:v>
                </c:pt>
                <c:pt idx="4">
                  <c:v>-0.22071859999999999</c:v>
                </c:pt>
                <c:pt idx="5">
                  <c:v>-0.22515930000000001</c:v>
                </c:pt>
                <c:pt idx="6">
                  <c:v>-0.18445350000000021</c:v>
                </c:pt>
                <c:pt idx="7">
                  <c:v>-0.17906159999999999</c:v>
                </c:pt>
                <c:pt idx="8">
                  <c:v>-0.20346660000000041</c:v>
                </c:pt>
                <c:pt idx="9">
                  <c:v>-0.20935920000000041</c:v>
                </c:pt>
                <c:pt idx="10">
                  <c:v>-0.20358100000000001</c:v>
                </c:pt>
                <c:pt idx="11">
                  <c:v>-0.18596570000000187</c:v>
                </c:pt>
                <c:pt idx="12">
                  <c:v>-0.21443830000000244</c:v>
                </c:pt>
                <c:pt idx="13">
                  <c:v>-0.2561736</c:v>
                </c:pt>
                <c:pt idx="14">
                  <c:v>-0.2639937</c:v>
                </c:pt>
                <c:pt idx="15">
                  <c:v>-0.24967239999999999</c:v>
                </c:pt>
                <c:pt idx="16">
                  <c:v>-0.29992870000000488</c:v>
                </c:pt>
                <c:pt idx="17">
                  <c:v>-0.338953100000003</c:v>
                </c:pt>
              </c:numCache>
            </c:numRef>
          </c:val>
        </c:ser>
        <c:marker val="1"/>
        <c:axId val="94214784"/>
        <c:axId val="94232960"/>
      </c:lineChart>
      <c:catAx>
        <c:axId val="94214784"/>
        <c:scaling>
          <c:orientation val="minMax"/>
        </c:scaling>
        <c:axPos val="b"/>
        <c:numFmt formatCode="General" sourceLinked="1"/>
        <c:majorTickMark val="none"/>
        <c:tickLblPos val="low"/>
        <c:txPr>
          <a:bodyPr rot="-5400000" vert="horz"/>
          <a:lstStyle/>
          <a:p>
            <a:pPr>
              <a:defRPr/>
            </a:pPr>
            <a:endParaRPr lang="en-US"/>
          </a:p>
        </c:txPr>
        <c:crossAx val="94232960"/>
        <c:crosses val="autoZero"/>
        <c:auto val="1"/>
        <c:lblAlgn val="ctr"/>
        <c:lblOffset val="100"/>
      </c:catAx>
      <c:valAx>
        <c:axId val="94232960"/>
        <c:scaling>
          <c:orientation val="minMax"/>
        </c:scaling>
        <c:axPos val="l"/>
        <c:majorGridlines/>
        <c:numFmt formatCode="0%" sourceLinked="0"/>
        <c:tickLblPos val="nextTo"/>
        <c:crossAx val="94214784"/>
        <c:crosses val="autoZero"/>
        <c:crossBetween val="between"/>
      </c:valAx>
    </c:plotArea>
    <c:plotVisOnly val="1"/>
  </c:chart>
  <c:spPr>
    <a:ln>
      <a:noFill/>
    </a:ln>
  </c:spPr>
  <c:txPr>
    <a:bodyPr/>
    <a:lstStyle/>
    <a:p>
      <a:pPr>
        <a:defRPr>
          <a:latin typeface="Calibri" pitchFamily="34" charset="0"/>
        </a:defRPr>
      </a:pPr>
      <a:endParaRPr lang="en-US"/>
    </a:p>
  </c:txPr>
  <c:externalData r:id="rId2"/>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style val="18"/>
  <c:chart>
    <c:autoTitleDeleted val="1"/>
    <c:plotArea>
      <c:layout>
        <c:manualLayout>
          <c:layoutTarget val="inner"/>
          <c:xMode val="edge"/>
          <c:yMode val="edge"/>
          <c:x val="0.10824794269372638"/>
          <c:y val="9.1951443569554744E-2"/>
          <c:w val="0.84776740635847547"/>
          <c:h val="0.65001159230096262"/>
        </c:manualLayout>
      </c:layout>
      <c:barChart>
        <c:barDir val="col"/>
        <c:grouping val="stacked"/>
        <c:ser>
          <c:idx val="0"/>
          <c:order val="0"/>
          <c:tx>
            <c:strRef>
              <c:f>'S26'!$P$5</c:f>
              <c:strCache>
                <c:ptCount val="1"/>
                <c:pt idx="0">
                  <c:v>Commercial</c:v>
                </c:pt>
              </c:strCache>
            </c:strRef>
          </c:tx>
          <c:dLbls>
            <c:txPr>
              <a:bodyPr/>
              <a:lstStyle/>
              <a:p>
                <a:pPr>
                  <a:defRPr sz="900"/>
                </a:pPr>
                <a:endParaRPr lang="en-US"/>
              </a:p>
            </c:txPr>
            <c:showVal val="1"/>
          </c:dLbls>
          <c:cat>
            <c:multiLvlStrRef>
              <c:f>'S26'!$N$6:$O$23</c:f>
              <c:multiLvlStrCache>
                <c:ptCount val="18"/>
                <c:lvl>
                  <c:pt idx="0">
                    <c:v>2000-03</c:v>
                  </c:pt>
                  <c:pt idx="1">
                    <c:v>2004-07</c:v>
                  </c:pt>
                  <c:pt idx="2">
                    <c:v>2008-09</c:v>
                  </c:pt>
                  <c:pt idx="3">
                    <c:v>2000-03</c:v>
                  </c:pt>
                  <c:pt idx="4">
                    <c:v>2004-07</c:v>
                  </c:pt>
                  <c:pt idx="5">
                    <c:v>2008-09</c:v>
                  </c:pt>
                  <c:pt idx="6">
                    <c:v>2000-03</c:v>
                  </c:pt>
                  <c:pt idx="7">
                    <c:v>2004-07</c:v>
                  </c:pt>
                  <c:pt idx="8">
                    <c:v>2008-09</c:v>
                  </c:pt>
                  <c:pt idx="9">
                    <c:v>2000-03</c:v>
                  </c:pt>
                  <c:pt idx="10">
                    <c:v>2004-07</c:v>
                  </c:pt>
                  <c:pt idx="11">
                    <c:v>2008-09</c:v>
                  </c:pt>
                  <c:pt idx="12">
                    <c:v>2000-03</c:v>
                  </c:pt>
                  <c:pt idx="13">
                    <c:v>2004-07</c:v>
                  </c:pt>
                  <c:pt idx="14">
                    <c:v>2008-09</c:v>
                  </c:pt>
                  <c:pt idx="15">
                    <c:v>2000-03</c:v>
                  </c:pt>
                  <c:pt idx="16">
                    <c:v>2004-07</c:v>
                  </c:pt>
                  <c:pt idx="17">
                    <c:v>2008-09</c:v>
                  </c:pt>
                </c:lvl>
                <c:lvl>
                  <c:pt idx="0">
                    <c:v>China</c:v>
                  </c:pt>
                  <c:pt idx="3">
                    <c:v>Eastern Europe (2)</c:v>
                  </c:pt>
                  <c:pt idx="6">
                    <c:v>G7 (2)</c:v>
                  </c:pt>
                  <c:pt idx="9">
                    <c:v>LAC7 (6)</c:v>
                  </c:pt>
                  <c:pt idx="12">
                    <c:v>Oth. Adv. Economies (3)</c:v>
                  </c:pt>
                  <c:pt idx="15">
                    <c:v>Brazil</c:v>
                  </c:pt>
                </c:lvl>
              </c:multiLvlStrCache>
            </c:multiLvlStrRef>
          </c:cat>
          <c:val>
            <c:numRef>
              <c:f>'S26'!$P$6:$P$23</c:f>
              <c:numCache>
                <c:formatCode>0%</c:formatCode>
                <c:ptCount val="18"/>
                <c:pt idx="0">
                  <c:v>0.40197500000000008</c:v>
                </c:pt>
                <c:pt idx="1">
                  <c:v>0.305900000000001</c:v>
                </c:pt>
                <c:pt idx="2">
                  <c:v>0.24735000000000001</c:v>
                </c:pt>
                <c:pt idx="3">
                  <c:v>0.49207500000000032</c:v>
                </c:pt>
                <c:pt idx="4">
                  <c:v>0.41283610000000032</c:v>
                </c:pt>
                <c:pt idx="5">
                  <c:v>0.33566670000000154</c:v>
                </c:pt>
                <c:pt idx="6">
                  <c:v>0.45346250000000032</c:v>
                </c:pt>
                <c:pt idx="7">
                  <c:v>0.42468750000000038</c:v>
                </c:pt>
                <c:pt idx="8">
                  <c:v>0.42952500000000032</c:v>
                </c:pt>
                <c:pt idx="9">
                  <c:v>0.66412090000000201</c:v>
                </c:pt>
                <c:pt idx="10">
                  <c:v>0.61955000000000005</c:v>
                </c:pt>
                <c:pt idx="11">
                  <c:v>0.59649999999999959</c:v>
                </c:pt>
                <c:pt idx="12">
                  <c:v>0.483166700000001</c:v>
                </c:pt>
                <c:pt idx="13">
                  <c:v>0.48375830000000031</c:v>
                </c:pt>
                <c:pt idx="14">
                  <c:v>0.49840000000000101</c:v>
                </c:pt>
                <c:pt idx="15">
                  <c:v>0.67175000000000273</c:v>
                </c:pt>
                <c:pt idx="16">
                  <c:v>0.62927500000000225</c:v>
                </c:pt>
                <c:pt idx="17">
                  <c:v>0.60685000000000189</c:v>
                </c:pt>
              </c:numCache>
            </c:numRef>
          </c:val>
        </c:ser>
        <c:ser>
          <c:idx val="1"/>
          <c:order val="1"/>
          <c:tx>
            <c:strRef>
              <c:f>'S26'!$Q$5</c:f>
              <c:strCache>
                <c:ptCount val="1"/>
                <c:pt idx="0">
                  <c:v>Mortgage</c:v>
                </c:pt>
              </c:strCache>
            </c:strRef>
          </c:tx>
          <c:dLbls>
            <c:dLbl>
              <c:idx val="5"/>
              <c:layout>
                <c:manualLayout>
                  <c:x val="0"/>
                  <c:y val="-2.7777777777779071E-3"/>
                </c:manualLayout>
              </c:layout>
              <c:showVal val="1"/>
            </c:dLbl>
            <c:txPr>
              <a:bodyPr/>
              <a:lstStyle/>
              <a:p>
                <a:pPr>
                  <a:defRPr sz="900"/>
                </a:pPr>
                <a:endParaRPr lang="en-US"/>
              </a:p>
            </c:txPr>
            <c:showVal val="1"/>
          </c:dLbls>
          <c:cat>
            <c:multiLvlStrRef>
              <c:f>'S26'!$N$6:$O$23</c:f>
              <c:multiLvlStrCache>
                <c:ptCount val="18"/>
                <c:lvl>
                  <c:pt idx="0">
                    <c:v>2000-03</c:v>
                  </c:pt>
                  <c:pt idx="1">
                    <c:v>2004-07</c:v>
                  </c:pt>
                  <c:pt idx="2">
                    <c:v>2008-09</c:v>
                  </c:pt>
                  <c:pt idx="3">
                    <c:v>2000-03</c:v>
                  </c:pt>
                  <c:pt idx="4">
                    <c:v>2004-07</c:v>
                  </c:pt>
                  <c:pt idx="5">
                    <c:v>2008-09</c:v>
                  </c:pt>
                  <c:pt idx="6">
                    <c:v>2000-03</c:v>
                  </c:pt>
                  <c:pt idx="7">
                    <c:v>2004-07</c:v>
                  </c:pt>
                  <c:pt idx="8">
                    <c:v>2008-09</c:v>
                  </c:pt>
                  <c:pt idx="9">
                    <c:v>2000-03</c:v>
                  </c:pt>
                  <c:pt idx="10">
                    <c:v>2004-07</c:v>
                  </c:pt>
                  <c:pt idx="11">
                    <c:v>2008-09</c:v>
                  </c:pt>
                  <c:pt idx="12">
                    <c:v>2000-03</c:v>
                  </c:pt>
                  <c:pt idx="13">
                    <c:v>2004-07</c:v>
                  </c:pt>
                  <c:pt idx="14">
                    <c:v>2008-09</c:v>
                  </c:pt>
                  <c:pt idx="15">
                    <c:v>2000-03</c:v>
                  </c:pt>
                  <c:pt idx="16">
                    <c:v>2004-07</c:v>
                  </c:pt>
                  <c:pt idx="17">
                    <c:v>2008-09</c:v>
                  </c:pt>
                </c:lvl>
                <c:lvl>
                  <c:pt idx="0">
                    <c:v>China</c:v>
                  </c:pt>
                  <c:pt idx="3">
                    <c:v>Eastern Europe (2)</c:v>
                  </c:pt>
                  <c:pt idx="6">
                    <c:v>G7 (2)</c:v>
                  </c:pt>
                  <c:pt idx="9">
                    <c:v>LAC7 (6)</c:v>
                  </c:pt>
                  <c:pt idx="12">
                    <c:v>Oth. Adv. Economies (3)</c:v>
                  </c:pt>
                  <c:pt idx="15">
                    <c:v>Brazil</c:v>
                  </c:pt>
                </c:lvl>
              </c:multiLvlStrCache>
            </c:multiLvlStrRef>
          </c:cat>
          <c:val>
            <c:numRef>
              <c:f>'S26'!$Q$6:$Q$23</c:f>
              <c:numCache>
                <c:formatCode>0%</c:formatCode>
                <c:ptCount val="18"/>
                <c:pt idx="0">
                  <c:v>0.37332500000000113</c:v>
                </c:pt>
                <c:pt idx="1">
                  <c:v>0.50580000000000003</c:v>
                </c:pt>
                <c:pt idx="2">
                  <c:v>0.57795000000000063</c:v>
                </c:pt>
                <c:pt idx="3">
                  <c:v>0.33828750000000113</c:v>
                </c:pt>
                <c:pt idx="4">
                  <c:v>0.40235560000000031</c:v>
                </c:pt>
                <c:pt idx="5">
                  <c:v>0.48605000000000032</c:v>
                </c:pt>
                <c:pt idx="6">
                  <c:v>0.42966250000000089</c:v>
                </c:pt>
                <c:pt idx="7">
                  <c:v>0.47041250000000101</c:v>
                </c:pt>
                <c:pt idx="8">
                  <c:v>0.47480000000000089</c:v>
                </c:pt>
                <c:pt idx="9">
                  <c:v>0.1923917</c:v>
                </c:pt>
                <c:pt idx="10">
                  <c:v>0.14458750000000001</c:v>
                </c:pt>
                <c:pt idx="11">
                  <c:v>0.14117499999999997</c:v>
                </c:pt>
                <c:pt idx="12">
                  <c:v>0.42584170000000032</c:v>
                </c:pt>
                <c:pt idx="13">
                  <c:v>0.42975830000000032</c:v>
                </c:pt>
                <c:pt idx="14">
                  <c:v>0.42451660000000113</c:v>
                </c:pt>
                <c:pt idx="15">
                  <c:v>9.5300000000000024E-2</c:v>
                </c:pt>
                <c:pt idx="16">
                  <c:v>5.0825000000000002E-2</c:v>
                </c:pt>
                <c:pt idx="17">
                  <c:v>6.0249999999999977E-2</c:v>
                </c:pt>
              </c:numCache>
            </c:numRef>
          </c:val>
        </c:ser>
        <c:ser>
          <c:idx val="2"/>
          <c:order val="2"/>
          <c:tx>
            <c:strRef>
              <c:f>'S26'!$R$5</c:f>
              <c:strCache>
                <c:ptCount val="1"/>
                <c:pt idx="0">
                  <c:v>Personal</c:v>
                </c:pt>
              </c:strCache>
            </c:strRef>
          </c:tx>
          <c:dLbls>
            <c:txPr>
              <a:bodyPr/>
              <a:lstStyle/>
              <a:p>
                <a:pPr>
                  <a:defRPr sz="900"/>
                </a:pPr>
                <a:endParaRPr lang="en-US"/>
              </a:p>
            </c:txPr>
            <c:showVal val="1"/>
          </c:dLbls>
          <c:cat>
            <c:multiLvlStrRef>
              <c:f>'S26'!$N$6:$O$23</c:f>
              <c:multiLvlStrCache>
                <c:ptCount val="18"/>
                <c:lvl>
                  <c:pt idx="0">
                    <c:v>2000-03</c:v>
                  </c:pt>
                  <c:pt idx="1">
                    <c:v>2004-07</c:v>
                  </c:pt>
                  <c:pt idx="2">
                    <c:v>2008-09</c:v>
                  </c:pt>
                  <c:pt idx="3">
                    <c:v>2000-03</c:v>
                  </c:pt>
                  <c:pt idx="4">
                    <c:v>2004-07</c:v>
                  </c:pt>
                  <c:pt idx="5">
                    <c:v>2008-09</c:v>
                  </c:pt>
                  <c:pt idx="6">
                    <c:v>2000-03</c:v>
                  </c:pt>
                  <c:pt idx="7">
                    <c:v>2004-07</c:v>
                  </c:pt>
                  <c:pt idx="8">
                    <c:v>2008-09</c:v>
                  </c:pt>
                  <c:pt idx="9">
                    <c:v>2000-03</c:v>
                  </c:pt>
                  <c:pt idx="10">
                    <c:v>2004-07</c:v>
                  </c:pt>
                  <c:pt idx="11">
                    <c:v>2008-09</c:v>
                  </c:pt>
                  <c:pt idx="12">
                    <c:v>2000-03</c:v>
                  </c:pt>
                  <c:pt idx="13">
                    <c:v>2004-07</c:v>
                  </c:pt>
                  <c:pt idx="14">
                    <c:v>2008-09</c:v>
                  </c:pt>
                  <c:pt idx="15">
                    <c:v>2000-03</c:v>
                  </c:pt>
                  <c:pt idx="16">
                    <c:v>2004-07</c:v>
                  </c:pt>
                  <c:pt idx="17">
                    <c:v>2008-09</c:v>
                  </c:pt>
                </c:lvl>
                <c:lvl>
                  <c:pt idx="0">
                    <c:v>China</c:v>
                  </c:pt>
                  <c:pt idx="3">
                    <c:v>Eastern Europe (2)</c:v>
                  </c:pt>
                  <c:pt idx="6">
                    <c:v>G7 (2)</c:v>
                  </c:pt>
                  <c:pt idx="9">
                    <c:v>LAC7 (6)</c:v>
                  </c:pt>
                  <c:pt idx="12">
                    <c:v>Oth. Adv. Economies (3)</c:v>
                  </c:pt>
                  <c:pt idx="15">
                    <c:v>Brazil</c:v>
                  </c:pt>
                </c:lvl>
              </c:multiLvlStrCache>
            </c:multiLvlStrRef>
          </c:cat>
          <c:val>
            <c:numRef>
              <c:f>'S26'!$R$6:$R$23</c:f>
              <c:numCache>
                <c:formatCode>0%</c:formatCode>
                <c:ptCount val="18"/>
                <c:pt idx="0">
                  <c:v>0.22470000000000001</c:v>
                </c:pt>
                <c:pt idx="1">
                  <c:v>0.18827500000000041</c:v>
                </c:pt>
                <c:pt idx="2">
                  <c:v>0.17469999999999999</c:v>
                </c:pt>
                <c:pt idx="3">
                  <c:v>0.16965</c:v>
                </c:pt>
                <c:pt idx="4">
                  <c:v>0.18479720000000077</c:v>
                </c:pt>
                <c:pt idx="5">
                  <c:v>0.17828330000000053</c:v>
                </c:pt>
                <c:pt idx="6">
                  <c:v>0.11033750000000001</c:v>
                </c:pt>
                <c:pt idx="7">
                  <c:v>0.10437500000000002</c:v>
                </c:pt>
                <c:pt idx="8">
                  <c:v>9.5250000000000043E-2</c:v>
                </c:pt>
                <c:pt idx="9">
                  <c:v>0.14349170000000044</c:v>
                </c:pt>
                <c:pt idx="10">
                  <c:v>0.23585829999999999</c:v>
                </c:pt>
                <c:pt idx="11">
                  <c:v>0.26234170000000001</c:v>
                </c:pt>
                <c:pt idx="12">
                  <c:v>9.0991700000000023E-2</c:v>
                </c:pt>
                <c:pt idx="13">
                  <c:v>8.6475000000000024E-2</c:v>
                </c:pt>
                <c:pt idx="14">
                  <c:v>7.7083300000000021E-2</c:v>
                </c:pt>
                <c:pt idx="15">
                  <c:v>0.23292499999999999</c:v>
                </c:pt>
                <c:pt idx="16">
                  <c:v>0.31992500000000113</c:v>
                </c:pt>
                <c:pt idx="17">
                  <c:v>0.33290000000000136</c:v>
                </c:pt>
              </c:numCache>
            </c:numRef>
          </c:val>
        </c:ser>
        <c:gapWidth val="88"/>
        <c:overlap val="100"/>
        <c:axId val="57935360"/>
        <c:axId val="57936896"/>
      </c:barChart>
      <c:catAx>
        <c:axId val="57935360"/>
        <c:scaling>
          <c:orientation val="minMax"/>
        </c:scaling>
        <c:axPos val="b"/>
        <c:tickLblPos val="nextTo"/>
        <c:txPr>
          <a:bodyPr rot="-5400000" vert="horz"/>
          <a:lstStyle/>
          <a:p>
            <a:pPr>
              <a:defRPr/>
            </a:pPr>
            <a:endParaRPr lang="en-US"/>
          </a:p>
        </c:txPr>
        <c:crossAx val="57936896"/>
        <c:crosses val="autoZero"/>
        <c:auto val="1"/>
        <c:lblAlgn val="ctr"/>
        <c:lblOffset val="100"/>
      </c:catAx>
      <c:valAx>
        <c:axId val="57936896"/>
        <c:scaling>
          <c:orientation val="minMax"/>
          <c:max val="1"/>
        </c:scaling>
        <c:axPos val="l"/>
        <c:majorGridlines/>
        <c:title>
          <c:tx>
            <c:rich>
              <a:bodyPr rot="-5400000" vert="horz"/>
              <a:lstStyle/>
              <a:p>
                <a:pPr>
                  <a:defRPr/>
                </a:pPr>
                <a:r>
                  <a:rPr lang="en-US"/>
                  <a:t>% of Total Credit</a:t>
                </a:r>
              </a:p>
            </c:rich>
          </c:tx>
          <c:layout/>
        </c:title>
        <c:numFmt formatCode="0%" sourceLinked="1"/>
        <c:tickLblPos val="nextTo"/>
        <c:crossAx val="57935360"/>
        <c:crosses val="autoZero"/>
        <c:crossBetween val="between"/>
      </c:valAx>
    </c:plotArea>
    <c:legend>
      <c:legendPos val="t"/>
      <c:layout/>
    </c:legend>
    <c:plotVisOnly val="1"/>
  </c:chart>
  <c:spPr>
    <a:ln>
      <a:noFill/>
    </a:ln>
  </c:spPr>
  <c:externalData r:id="rId1"/>
</c:chartSpace>
</file>

<file path=ppt/drawings/_rels/drawing18.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3.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5.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8.xml.rels><?xml version="1.0" encoding="UTF-8" standalone="yes"?>
<Relationships xmlns="http://schemas.openxmlformats.org/package/2006/relationships"><Relationship Id="rId1" Type="http://schemas.openxmlformats.org/officeDocument/2006/relationships/image" Target="../media/image12.png"/></Relationships>
</file>

<file path=ppt/drawings/_rels/drawing9.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0.27254</cdr:x>
      <cdr:y>0.05609</cdr:y>
    </cdr:from>
    <cdr:to>
      <cdr:x>0.47666</cdr:x>
      <cdr:y>0.26458</cdr:y>
    </cdr:to>
    <cdr:sp macro="" textlink="">
      <cdr:nvSpPr>
        <cdr:cNvPr id="4" name="Straight Arrow Connector 3"/>
        <cdr:cNvSpPr/>
      </cdr:nvSpPr>
      <cdr:spPr>
        <a:xfrm xmlns:a="http://schemas.openxmlformats.org/drawingml/2006/main" rot="10800000" flipV="1">
          <a:off x="1759511" y="256443"/>
          <a:ext cx="1317795" cy="95321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0.20201</cdr:x>
      <cdr:y>0</cdr:y>
    </cdr:from>
    <cdr:to>
      <cdr:x>0.8228</cdr:x>
      <cdr:y>0.14585</cdr:y>
    </cdr:to>
    <cdr:sp macro="" textlink="">
      <cdr:nvSpPr>
        <cdr:cNvPr id="5" name="TextBox 1"/>
        <cdr:cNvSpPr txBox="1"/>
      </cdr:nvSpPr>
      <cdr:spPr>
        <a:xfrm xmlns:a="http://schemas.openxmlformats.org/drawingml/2006/main">
          <a:off x="1304193" y="0"/>
          <a:ext cx="4007827" cy="6668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100" dirty="0">
              <a:latin typeface="+mn-lt"/>
              <a:cs typeface="Times New Roman" pitchFamily="18" charset="0"/>
            </a:rPr>
            <a:t>Note:</a:t>
          </a:r>
          <a:r>
            <a:rPr lang="en-US" sz="1100" baseline="0" dirty="0">
              <a:latin typeface="+mn-lt"/>
              <a:cs typeface="Times New Roman" pitchFamily="18" charset="0"/>
            </a:rPr>
            <a:t> Only private. No disaggregation of Corp. vs. Households</a:t>
          </a:r>
          <a:endParaRPr lang="en-US" sz="1100" dirty="0">
            <a:latin typeface="+mn-lt"/>
            <a:cs typeface="Times New Roman" pitchFamily="18"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0.02446</cdr:x>
      <cdr:y>0.9904</cdr:y>
    </cdr:from>
    <cdr:to>
      <cdr:x>0.50157</cdr:x>
      <cdr:y>0.99934</cdr:y>
    </cdr:to>
    <cdr:sp macro="" textlink="">
      <cdr:nvSpPr>
        <cdr:cNvPr id="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userShapes>
</file>

<file path=ppt/drawings/drawing11.xml><?xml version="1.0" encoding="utf-8"?>
<c:userShapes xmlns:c="http://schemas.openxmlformats.org/drawingml/2006/chart">
  <cdr:relSizeAnchor xmlns:cdr="http://schemas.openxmlformats.org/drawingml/2006/chartDrawing">
    <cdr:from>
      <cdr:x>0.02446</cdr:x>
      <cdr:y>0.9887</cdr:y>
    </cdr:from>
    <cdr:to>
      <cdr:x>0.50231</cdr:x>
      <cdr:y>0.99739</cdr:y>
    </cdr:to>
    <cdr:sp macro="" textlink="">
      <cdr:nvSpPr>
        <cdr:cNvPr id="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userShapes>
</file>

<file path=ppt/drawings/drawing12.xml><?xml version="1.0" encoding="utf-8"?>
<c:userShapes xmlns:c="http://schemas.openxmlformats.org/drawingml/2006/chart">
  <cdr:relSizeAnchor xmlns:cdr="http://schemas.openxmlformats.org/drawingml/2006/chartDrawing">
    <cdr:from>
      <cdr:x>0.02446</cdr:x>
      <cdr:y>0.9904</cdr:y>
    </cdr:from>
    <cdr:to>
      <cdr:x>0.50157</cdr:x>
      <cdr:y>0.99934</cdr:y>
    </cdr:to>
    <cdr:sp macro="" textlink="">
      <cdr:nvSpPr>
        <cdr:cNvPr id="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userShapes>
</file>

<file path=ppt/drawings/drawing13.xml><?xml version="1.0" encoding="utf-8"?>
<c:userShapes xmlns:c="http://schemas.openxmlformats.org/drawingml/2006/chart">
  <cdr:relSizeAnchor xmlns:cdr="http://schemas.openxmlformats.org/drawingml/2006/chartDrawing">
    <cdr:from>
      <cdr:x>0.02446</cdr:x>
      <cdr:y>0.9887</cdr:y>
    </cdr:from>
    <cdr:to>
      <cdr:x>0.50231</cdr:x>
      <cdr:y>0.99739</cdr:y>
    </cdr:to>
    <cdr:sp macro="" textlink="">
      <cdr:nvSpPr>
        <cdr:cNvPr id="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userShapes>
</file>

<file path=ppt/drawings/drawing14.xml><?xml version="1.0" encoding="utf-8"?>
<c:userShapes xmlns:c="http://schemas.openxmlformats.org/drawingml/2006/chart">
  <cdr:relSizeAnchor xmlns:cdr="http://schemas.openxmlformats.org/drawingml/2006/chartDrawing">
    <cdr:from>
      <cdr:x>0.02446</cdr:x>
      <cdr:y>0.9904</cdr:y>
    </cdr:from>
    <cdr:to>
      <cdr:x>0.50157</cdr:x>
      <cdr:y>0.99934</cdr:y>
    </cdr:to>
    <cdr:sp macro="" textlink="">
      <cdr:nvSpPr>
        <cdr:cNvPr id="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userShapes>
</file>

<file path=ppt/drawings/drawing15.xml><?xml version="1.0" encoding="utf-8"?>
<c:userShapes xmlns:c="http://schemas.openxmlformats.org/drawingml/2006/chart">
  <cdr:relSizeAnchor xmlns:cdr="http://schemas.openxmlformats.org/drawingml/2006/chartDrawing">
    <cdr:from>
      <cdr:x>0.02821</cdr:x>
      <cdr:y>0.95845</cdr:y>
    </cdr:from>
    <cdr:to>
      <cdr:x>0.50681</cdr:x>
      <cdr:y>0.99464</cdr:y>
    </cdr:to>
    <cdr:sp macro="" textlink="">
      <cdr:nvSpPr>
        <cdr:cNvPr id="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1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userShapes>
</file>

<file path=ppt/drawings/drawing16.xml><?xml version="1.0" encoding="utf-8"?>
<c:userShapes xmlns:c="http://schemas.openxmlformats.org/drawingml/2006/chart">
  <cdr:relSizeAnchor xmlns:cdr="http://schemas.openxmlformats.org/drawingml/2006/chartDrawing">
    <cdr:from>
      <cdr:x>0.02821</cdr:x>
      <cdr:y>0.95845</cdr:y>
    </cdr:from>
    <cdr:to>
      <cdr:x>0.50681</cdr:x>
      <cdr:y>0.99464</cdr:y>
    </cdr:to>
    <cdr:sp macro="" textlink="">
      <cdr:nvSpPr>
        <cdr:cNvPr id="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1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1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userShapes>
</file>

<file path=ppt/drawings/drawing17.xml><?xml version="1.0" encoding="utf-8"?>
<c:userShapes xmlns:c="http://schemas.openxmlformats.org/drawingml/2006/chart">
  <cdr:relSizeAnchor xmlns:cdr="http://schemas.openxmlformats.org/drawingml/2006/chartDrawing">
    <cdr:from>
      <cdr:x>0.02821</cdr:x>
      <cdr:y>0.95845</cdr:y>
    </cdr:from>
    <cdr:to>
      <cdr:x>0.50681</cdr:x>
      <cdr:y>0.99464</cdr:y>
    </cdr:to>
    <cdr:sp macro="" textlink="">
      <cdr:nvSpPr>
        <cdr:cNvPr id="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1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2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2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cdr:y>
    </cdr:from>
    <cdr:to>
      <cdr:x>0.00281</cdr:x>
      <cdr:y>0.00388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5"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9"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3"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7"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userShapes>
</file>

<file path=ppt/drawings/drawing19.xml><?xml version="1.0" encoding="utf-8"?>
<c:userShapes xmlns:c="http://schemas.openxmlformats.org/drawingml/2006/chart">
  <cdr:relSizeAnchor xmlns:cdr="http://schemas.openxmlformats.org/drawingml/2006/chartDrawing">
    <cdr:from>
      <cdr:x>0.05765</cdr:x>
      <cdr:y>0.06315</cdr:y>
    </cdr:from>
    <cdr:to>
      <cdr:x>0.05783</cdr:x>
      <cdr:y>0.20315</cdr:y>
    </cdr:to>
    <cdr:sp macro="" textlink="">
      <cdr:nvSpPr>
        <cdr:cNvPr id="6" name="Straight Arrow Connector 5"/>
        <cdr:cNvSpPr/>
      </cdr:nvSpPr>
      <cdr:spPr>
        <a:xfrm xmlns:a="http://schemas.openxmlformats.org/drawingml/2006/main" rot="5400000" flipH="1" flipV="1">
          <a:off x="54780" y="608171"/>
          <a:ext cx="640080" cy="116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0.05818</cdr:x>
      <cdr:y>0.22436</cdr:y>
    </cdr:from>
    <cdr:to>
      <cdr:x>0.05836</cdr:x>
      <cdr:y>0.82436</cdr:y>
    </cdr:to>
    <cdr:sp macro="" textlink="">
      <cdr:nvSpPr>
        <cdr:cNvPr id="13" name="Straight Arrow Connector 12"/>
        <cdr:cNvSpPr/>
      </cdr:nvSpPr>
      <cdr:spPr>
        <a:xfrm xmlns:a="http://schemas.openxmlformats.org/drawingml/2006/main" rot="5400000">
          <a:off x="-993339" y="2396789"/>
          <a:ext cx="2743200" cy="1169"/>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4.8605E-7</cdr:x>
      <cdr:y>0.02381</cdr:y>
    </cdr:from>
    <cdr:to>
      <cdr:x>0.04126</cdr:x>
      <cdr:y>0.24165</cdr:y>
    </cdr:to>
    <cdr:sp macro="" textlink="">
      <cdr:nvSpPr>
        <cdr:cNvPr id="14" name="TextBox 13"/>
        <cdr:cNvSpPr txBox="1"/>
      </cdr:nvSpPr>
      <cdr:spPr>
        <a:xfrm xmlns:a="http://schemas.openxmlformats.org/drawingml/2006/main" rot="16200000">
          <a:off x="-263698" y="339900"/>
          <a:ext cx="697175" cy="169776"/>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b="0" baseline="0" dirty="0">
              <a:solidFill>
                <a:sysClr val="windowText" lastClr="000000"/>
              </a:solidFill>
              <a:latin typeface="Times New Roman" pitchFamily="18" charset="0"/>
              <a:ea typeface="+mn-ea"/>
              <a:cs typeface="Times New Roman" pitchFamily="18" charset="0"/>
            </a:rPr>
            <a:t>Net Creditor</a:t>
          </a:r>
        </a:p>
      </cdr:txBody>
    </cdr:sp>
  </cdr:relSizeAnchor>
  <cdr:relSizeAnchor xmlns:cdr="http://schemas.openxmlformats.org/drawingml/2006/chartDrawing">
    <cdr:from>
      <cdr:x>0.00629</cdr:x>
      <cdr:y>0.40855</cdr:y>
    </cdr:from>
    <cdr:to>
      <cdr:x>0.04755</cdr:x>
      <cdr:y>0.6131</cdr:y>
    </cdr:to>
    <cdr:sp macro="" textlink="">
      <cdr:nvSpPr>
        <cdr:cNvPr id="15" name="TextBox 1"/>
        <cdr:cNvSpPr txBox="1"/>
      </cdr:nvSpPr>
      <cdr:spPr>
        <a:xfrm xmlns:a="http://schemas.openxmlformats.org/drawingml/2006/main" rot="16200000">
          <a:off x="-295274" y="2203451"/>
          <a:ext cx="935184" cy="2640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baseline="0">
              <a:solidFill>
                <a:sysClr val="windowText" lastClr="000000"/>
              </a:solidFill>
              <a:latin typeface="Times New Roman" pitchFamily="18" charset="0"/>
              <a:ea typeface="+mn-ea"/>
              <a:cs typeface="Times New Roman" pitchFamily="18" charset="0"/>
            </a:rPr>
            <a:t>Net Debtor</a:t>
          </a:r>
        </a:p>
      </cdr:txBody>
    </cdr:sp>
  </cdr:relSizeAnchor>
  <cdr:relSizeAnchor xmlns:cdr="http://schemas.openxmlformats.org/drawingml/2006/chartDrawing">
    <cdr:from>
      <cdr:x>0.158</cdr:x>
      <cdr:y>0.23065</cdr:y>
    </cdr:from>
    <cdr:to>
      <cdr:x>0.93567</cdr:x>
      <cdr:y>0.23065</cdr:y>
    </cdr:to>
    <cdr:sp macro="" textlink="">
      <cdr:nvSpPr>
        <cdr:cNvPr id="8" name="7 Conector recto"/>
        <cdr:cNvSpPr/>
      </cdr:nvSpPr>
      <cdr:spPr>
        <a:xfrm xmlns:a="http://schemas.openxmlformats.org/drawingml/2006/main">
          <a:off x="1025641" y="1054554"/>
          <a:ext cx="5048250" cy="0"/>
        </a:xfrm>
        <a:prstGeom xmlns:a="http://schemas.openxmlformats.org/drawingml/2006/main" prst="line">
          <a:avLst/>
        </a:prstGeom>
        <a:ln xmlns:a="http://schemas.openxmlformats.org/drawingml/2006/main" w="285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AR"/>
        </a:p>
      </cdr:txBody>
    </cdr:sp>
  </cdr:relSizeAnchor>
</c:userShapes>
</file>

<file path=ppt/drawings/drawing2.xml><?xml version="1.0" encoding="utf-8"?>
<c:userShapes xmlns:c="http://schemas.openxmlformats.org/drawingml/2006/chart">
  <cdr:relSizeAnchor xmlns:cdr="http://schemas.openxmlformats.org/drawingml/2006/chartDrawing">
    <cdr:from>
      <cdr:x>0.02821</cdr:x>
      <cdr:y>0.95845</cdr:y>
    </cdr:from>
    <cdr:to>
      <cdr:x>0.50681</cdr:x>
      <cdr:y>0.99464</cdr:y>
    </cdr:to>
    <cdr:sp macro="" textlink="">
      <cdr:nvSpPr>
        <cdr:cNvPr id="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1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2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2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2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2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9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0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1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1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1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userShapes>
</file>

<file path=ppt/drawings/drawing20.xml><?xml version="1.0" encoding="utf-8"?>
<c:userShapes xmlns:c="http://schemas.openxmlformats.org/drawingml/2006/chart">
  <cdr:relSizeAnchor xmlns:cdr="http://schemas.openxmlformats.org/drawingml/2006/chartDrawing">
    <cdr:from>
      <cdr:x>0.01189</cdr:x>
      <cdr:y>0.44249</cdr:y>
    </cdr:from>
    <cdr:to>
      <cdr:x>0.05315</cdr:x>
      <cdr:y>0.64704</cdr:y>
    </cdr:to>
    <cdr:sp macro="" textlink="">
      <cdr:nvSpPr>
        <cdr:cNvPr id="15" name="TextBox 1"/>
        <cdr:cNvSpPr txBox="1"/>
      </cdr:nvSpPr>
      <cdr:spPr>
        <a:xfrm xmlns:a="http://schemas.openxmlformats.org/drawingml/2006/main" rot="16200000">
          <a:off x="-260276" y="2368299"/>
          <a:ext cx="939099" cy="2655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baseline="0" dirty="0">
              <a:solidFill>
                <a:sysClr val="windowText" lastClr="000000"/>
              </a:solidFill>
              <a:latin typeface="Times New Roman" pitchFamily="18" charset="0"/>
              <a:ea typeface="+mn-ea"/>
              <a:cs typeface="Times New Roman" pitchFamily="18" charset="0"/>
            </a:rPr>
            <a:t>Net Debtor</a:t>
          </a:r>
        </a:p>
      </cdr:txBody>
    </cdr:sp>
  </cdr:relSizeAnchor>
  <cdr:relSizeAnchor xmlns:cdr="http://schemas.openxmlformats.org/drawingml/2006/chartDrawing">
    <cdr:from>
      <cdr:x>0.01283</cdr:x>
      <cdr:y>0.08161</cdr:y>
    </cdr:from>
    <cdr:to>
      <cdr:x>0.05409</cdr:x>
      <cdr:y>0.29945</cdr:y>
    </cdr:to>
    <cdr:sp macro="" textlink="">
      <cdr:nvSpPr>
        <cdr:cNvPr id="4" name="TextBox 13"/>
        <cdr:cNvSpPr txBox="1"/>
      </cdr:nvSpPr>
      <cdr:spPr>
        <a:xfrm xmlns:a="http://schemas.openxmlformats.org/drawingml/2006/main" rot="16200000">
          <a:off x="-284764" y="741992"/>
          <a:ext cx="1000115" cy="2655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800" b="0" baseline="0" dirty="0">
              <a:solidFill>
                <a:sysClr val="windowText" lastClr="000000"/>
              </a:solidFill>
              <a:latin typeface="Times New Roman" pitchFamily="18" charset="0"/>
              <a:cs typeface="Times New Roman" pitchFamily="18" charset="0"/>
            </a:rPr>
            <a:t>Net Creditor</a:t>
          </a:r>
        </a:p>
      </cdr:txBody>
    </cdr:sp>
  </cdr:relSizeAnchor>
  <cdr:relSizeAnchor xmlns:cdr="http://schemas.openxmlformats.org/drawingml/2006/chartDrawing">
    <cdr:from>
      <cdr:x>0.05556</cdr:x>
      <cdr:y>0.21429</cdr:y>
    </cdr:from>
    <cdr:to>
      <cdr:x>0.05556</cdr:x>
      <cdr:y>0.796</cdr:y>
    </cdr:to>
    <cdr:cxnSp macro="">
      <cdr:nvCxnSpPr>
        <cdr:cNvPr id="5" name="16 Conector recto de flecha"/>
        <cdr:cNvCxnSpPr/>
      </cdr:nvCxnSpPr>
      <cdr:spPr>
        <a:xfrm xmlns:a="http://schemas.openxmlformats.org/drawingml/2006/main" rot="16200000" flipH="1">
          <a:off x="-702252" y="1616653"/>
          <a:ext cx="1861705" cy="0"/>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hade val="95000"/>
              <a:satMod val="105000"/>
            </a:sysClr>
          </a:solidFill>
          <a:prstDash val="solid"/>
          <a:tailEnd type="arrow"/>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0.05766</cdr:x>
      <cdr:y>0.02681</cdr:y>
    </cdr:from>
    <cdr:to>
      <cdr:x>0.0579</cdr:x>
      <cdr:y>0.19301</cdr:y>
    </cdr:to>
    <cdr:cxnSp macro="">
      <cdr:nvCxnSpPr>
        <cdr:cNvPr id="7" name="14 Conector recto de flecha"/>
        <cdr:cNvCxnSpPr/>
      </cdr:nvCxnSpPr>
      <cdr:spPr>
        <a:xfrm xmlns:a="http://schemas.openxmlformats.org/drawingml/2006/main" rot="5400000" flipH="1" flipV="1">
          <a:off x="-28217" y="351248"/>
          <a:ext cx="531906" cy="988"/>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hade val="95000"/>
              <a:satMod val="105000"/>
            </a:sysClr>
          </a:solidFill>
          <a:prstDash val="solid"/>
          <a:tailEnd type="arrow"/>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0.15926</cdr:x>
      <cdr:y>0.23001</cdr:y>
    </cdr:from>
    <cdr:to>
      <cdr:x>0.96694</cdr:x>
      <cdr:y>0.23001</cdr:y>
    </cdr:to>
    <cdr:sp macro="" textlink="">
      <cdr:nvSpPr>
        <cdr:cNvPr id="6" name="1 Conector recto"/>
        <cdr:cNvSpPr/>
      </cdr:nvSpPr>
      <cdr:spPr>
        <a:xfrm xmlns:a="http://schemas.openxmlformats.org/drawingml/2006/main">
          <a:off x="655323" y="736124"/>
          <a:ext cx="3323459" cy="0"/>
        </a:xfrm>
        <a:prstGeom xmlns:a="http://schemas.openxmlformats.org/drawingml/2006/main" prst="line">
          <a:avLst/>
        </a:prstGeom>
        <a:noFill xmlns:a="http://schemas.openxmlformats.org/drawingml/2006/main"/>
        <a:ln xmlns:a="http://schemas.openxmlformats.org/drawingml/2006/main" w="28575"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s-AR"/>
        </a:p>
      </cdr:txBody>
    </cdr:sp>
  </cdr:relSizeAnchor>
</c:userShapes>
</file>

<file path=ppt/drawings/drawing21.xml><?xml version="1.0" encoding="utf-8"?>
<c:userShapes xmlns:c="http://schemas.openxmlformats.org/drawingml/2006/chart">
  <cdr:relSizeAnchor xmlns:cdr="http://schemas.openxmlformats.org/drawingml/2006/chartDrawing">
    <cdr:from>
      <cdr:x>0.01376</cdr:x>
      <cdr:y>0.5622</cdr:y>
    </cdr:from>
    <cdr:to>
      <cdr:x>0.05502</cdr:x>
      <cdr:y>0.76675</cdr:y>
    </cdr:to>
    <cdr:sp macro="" textlink="">
      <cdr:nvSpPr>
        <cdr:cNvPr id="15" name="TextBox 1"/>
        <cdr:cNvSpPr txBox="1"/>
      </cdr:nvSpPr>
      <cdr:spPr>
        <a:xfrm xmlns:a="http://schemas.openxmlformats.org/drawingml/2006/main" rot="16200000">
          <a:off x="-248316" y="2906407"/>
          <a:ext cx="935203" cy="2631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baseline="0" dirty="0">
              <a:solidFill>
                <a:sysClr val="windowText" lastClr="000000"/>
              </a:solidFill>
              <a:latin typeface="Times New Roman" pitchFamily="18" charset="0"/>
              <a:ea typeface="+mn-ea"/>
              <a:cs typeface="Times New Roman" pitchFamily="18" charset="0"/>
            </a:rPr>
            <a:t>Net Debtor</a:t>
          </a:r>
        </a:p>
      </cdr:txBody>
    </cdr:sp>
  </cdr:relSizeAnchor>
  <cdr:relSizeAnchor xmlns:cdr="http://schemas.openxmlformats.org/drawingml/2006/chartDrawing">
    <cdr:from>
      <cdr:x>0.01519</cdr:x>
      <cdr:y>0.18341</cdr:y>
    </cdr:from>
    <cdr:to>
      <cdr:x>0.05645</cdr:x>
      <cdr:y>0.40125</cdr:y>
    </cdr:to>
    <cdr:sp macro="" textlink="">
      <cdr:nvSpPr>
        <cdr:cNvPr id="4" name="TextBox 13"/>
        <cdr:cNvSpPr txBox="1"/>
      </cdr:nvSpPr>
      <cdr:spPr>
        <a:xfrm xmlns:a="http://schemas.openxmlformats.org/drawingml/2006/main" rot="16200000">
          <a:off x="-267750" y="1203902"/>
          <a:ext cx="995965" cy="2652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800" b="0" baseline="0" dirty="0">
              <a:solidFill>
                <a:sysClr val="windowText" lastClr="000000"/>
              </a:solidFill>
              <a:latin typeface="Times New Roman" pitchFamily="18" charset="0"/>
              <a:cs typeface="Times New Roman" pitchFamily="18" charset="0"/>
            </a:rPr>
            <a:t>Net Creditor</a:t>
          </a:r>
        </a:p>
      </cdr:txBody>
    </cdr:sp>
  </cdr:relSizeAnchor>
  <cdr:relSizeAnchor xmlns:cdr="http://schemas.openxmlformats.org/drawingml/2006/chartDrawing">
    <cdr:from>
      <cdr:x>0.08032</cdr:x>
      <cdr:y>0.5074</cdr:y>
    </cdr:from>
    <cdr:to>
      <cdr:x>0.08057</cdr:x>
      <cdr:y>0.84789</cdr:y>
    </cdr:to>
    <cdr:cxnSp macro="">
      <cdr:nvCxnSpPr>
        <cdr:cNvPr id="5" name="8 Conector recto de flecha"/>
        <cdr:cNvCxnSpPr/>
      </cdr:nvCxnSpPr>
      <cdr:spPr>
        <a:xfrm xmlns:a="http://schemas.openxmlformats.org/drawingml/2006/main" rot="5400000">
          <a:off x="-256974" y="3101368"/>
          <a:ext cx="1558719" cy="1623"/>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hade val="95000"/>
              <a:satMod val="105000"/>
            </a:sysClr>
          </a:solidFill>
          <a:prstDash val="solid"/>
          <a:tailEnd type="arrow"/>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0.08254</cdr:x>
      <cdr:y>0.10328</cdr:y>
    </cdr:from>
    <cdr:to>
      <cdr:x>0.08254</cdr:x>
      <cdr:y>0.44641</cdr:y>
    </cdr:to>
    <cdr:cxnSp macro="">
      <cdr:nvCxnSpPr>
        <cdr:cNvPr id="6" name="10 Conector recto de flecha"/>
        <cdr:cNvCxnSpPr/>
      </cdr:nvCxnSpPr>
      <cdr:spPr>
        <a:xfrm xmlns:a="http://schemas.openxmlformats.org/drawingml/2006/main" rot="16200000" flipV="1">
          <a:off x="-249407" y="1258201"/>
          <a:ext cx="1570805" cy="0"/>
        </a:xfrm>
        <a:prstGeom xmlns:a="http://schemas.openxmlformats.org/drawingml/2006/main" prst="straightConnector1">
          <a:avLst/>
        </a:prstGeom>
        <a:noFill xmlns:a="http://schemas.openxmlformats.org/drawingml/2006/main"/>
        <a:ln xmlns:a="http://schemas.openxmlformats.org/drawingml/2006/main" w="9525" cap="flat" cmpd="sng" algn="ctr">
          <a:solidFill>
            <a:sysClr val="windowText" lastClr="000000">
              <a:shade val="95000"/>
              <a:satMod val="105000"/>
            </a:sysClr>
          </a:solidFill>
          <a:prstDash val="solid"/>
          <a:tailEnd type="arrow"/>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cdr:x>
      <cdr:y>0</cdr:y>
    </cdr:from>
    <cdr:to>
      <cdr:x>0</cdr:x>
      <cdr:y>0</cdr:y>
    </cdr:to>
    <cdr:sp macro="" textlink="">
      <cdr:nvSpPr>
        <cdr:cNvPr id="8" name="1 Conector recto"/>
        <cdr:cNvSpPr/>
      </cdr:nvSpPr>
      <cdr:spPr>
        <a:xfrm xmlns:a="http://schemas.openxmlformats.org/drawingml/2006/main" flipV="1">
          <a:off x="-1676400" y="-2819400"/>
          <a:ext cx="0" cy="0"/>
        </a:xfrm>
        <a:prstGeom xmlns:a="http://schemas.openxmlformats.org/drawingml/2006/main" prst="line">
          <a:avLst/>
        </a:prstGeom>
        <a:noFill xmlns:a="http://schemas.openxmlformats.org/drawingml/2006/main"/>
        <a:ln xmlns:a="http://schemas.openxmlformats.org/drawingml/2006/main" w="28575"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s-AR"/>
        </a:p>
      </cdr:txBody>
    </cdr:sp>
  </cdr:relSizeAnchor>
  <cdr:relSizeAnchor xmlns:cdr="http://schemas.openxmlformats.org/drawingml/2006/chartDrawing">
    <cdr:from>
      <cdr:x>0</cdr:x>
      <cdr:y>0</cdr:y>
    </cdr:from>
    <cdr:to>
      <cdr:x>0</cdr:x>
      <cdr:y>0</cdr:y>
    </cdr:to>
    <cdr:sp macro="" textlink="">
      <cdr:nvSpPr>
        <cdr:cNvPr id="7" name="1 Conector recto"/>
        <cdr:cNvSpPr/>
      </cdr:nvSpPr>
      <cdr:spPr>
        <a:xfrm xmlns:a="http://schemas.openxmlformats.org/drawingml/2006/main" flipV="1">
          <a:off x="-1676400" y="-2819400"/>
          <a:ext cx="0" cy="0"/>
        </a:xfrm>
        <a:prstGeom xmlns:a="http://schemas.openxmlformats.org/drawingml/2006/main" prst="line">
          <a:avLst/>
        </a:prstGeom>
        <a:noFill xmlns:a="http://schemas.openxmlformats.org/drawingml/2006/main"/>
        <a:ln xmlns:a="http://schemas.openxmlformats.org/drawingml/2006/main" w="28575"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Cambria"/>
            </a:defRPr>
          </a:lvl1pPr>
          <a:lvl2pPr marL="457200" indent="0">
            <a:defRPr sz="1100">
              <a:solidFill>
                <a:srgbClr val="000000"/>
              </a:solidFill>
              <a:latin typeface="Cambria"/>
            </a:defRPr>
          </a:lvl2pPr>
          <a:lvl3pPr marL="914400" indent="0">
            <a:defRPr sz="1100">
              <a:solidFill>
                <a:srgbClr val="000000"/>
              </a:solidFill>
              <a:latin typeface="Cambria"/>
            </a:defRPr>
          </a:lvl3pPr>
          <a:lvl4pPr marL="1371600" indent="0">
            <a:defRPr sz="1100">
              <a:solidFill>
                <a:srgbClr val="000000"/>
              </a:solidFill>
              <a:latin typeface="Cambria"/>
            </a:defRPr>
          </a:lvl4pPr>
          <a:lvl5pPr marL="1828800" indent="0">
            <a:defRPr sz="1100">
              <a:solidFill>
                <a:srgbClr val="000000"/>
              </a:solidFill>
              <a:latin typeface="Cambria"/>
            </a:defRPr>
          </a:lvl5pPr>
          <a:lvl6pPr marL="2286000" indent="0">
            <a:defRPr sz="1100">
              <a:solidFill>
                <a:srgbClr val="000000"/>
              </a:solidFill>
              <a:latin typeface="Cambria"/>
            </a:defRPr>
          </a:lvl6pPr>
          <a:lvl7pPr marL="2743200" indent="0">
            <a:defRPr sz="1100">
              <a:solidFill>
                <a:srgbClr val="000000"/>
              </a:solidFill>
              <a:latin typeface="Cambria"/>
            </a:defRPr>
          </a:lvl7pPr>
          <a:lvl8pPr marL="3200400" indent="0">
            <a:defRPr sz="1100">
              <a:solidFill>
                <a:srgbClr val="000000"/>
              </a:solidFill>
              <a:latin typeface="Cambria"/>
            </a:defRPr>
          </a:lvl8pPr>
          <a:lvl9pPr marL="3657600" indent="0">
            <a:defRPr sz="1100">
              <a:solidFill>
                <a:srgbClr val="000000"/>
              </a:solidFill>
              <a:latin typeface="Cambria"/>
            </a:defRPr>
          </a:lvl9pPr>
        </a:lstStyle>
        <a:p xmlns:a="http://schemas.openxmlformats.org/drawingml/2006/main">
          <a:endParaRPr lang="es-AR"/>
        </a:p>
      </cdr:txBody>
    </cdr:sp>
  </cdr:relSizeAnchor>
  <cdr:relSizeAnchor xmlns:cdr="http://schemas.openxmlformats.org/drawingml/2006/chartDrawing">
    <cdr:from>
      <cdr:x>0</cdr:x>
      <cdr:y>0</cdr:y>
    </cdr:from>
    <cdr:to>
      <cdr:x>0</cdr:x>
      <cdr:y>0</cdr:y>
    </cdr:to>
    <cdr:sp macro="" textlink="">
      <cdr:nvSpPr>
        <cdr:cNvPr id="9" name="1 Conector recto"/>
        <cdr:cNvSpPr/>
      </cdr:nvSpPr>
      <cdr:spPr>
        <a:xfrm xmlns:a="http://schemas.openxmlformats.org/drawingml/2006/main" flipV="1">
          <a:off x="-1676400" y="-2819400"/>
          <a:ext cx="0" cy="0"/>
        </a:xfrm>
        <a:prstGeom xmlns:a="http://schemas.openxmlformats.org/drawingml/2006/main" prst="line">
          <a:avLst/>
        </a:prstGeom>
        <a:noFill xmlns:a="http://schemas.openxmlformats.org/drawingml/2006/main"/>
        <a:ln xmlns:a="http://schemas.openxmlformats.org/drawingml/2006/main" w="28575"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Cambria"/>
            </a:defRPr>
          </a:lvl1pPr>
          <a:lvl2pPr marL="457200" indent="0">
            <a:defRPr sz="1100">
              <a:solidFill>
                <a:srgbClr val="000000"/>
              </a:solidFill>
              <a:latin typeface="Cambria"/>
            </a:defRPr>
          </a:lvl2pPr>
          <a:lvl3pPr marL="914400" indent="0">
            <a:defRPr sz="1100">
              <a:solidFill>
                <a:srgbClr val="000000"/>
              </a:solidFill>
              <a:latin typeface="Cambria"/>
            </a:defRPr>
          </a:lvl3pPr>
          <a:lvl4pPr marL="1371600" indent="0">
            <a:defRPr sz="1100">
              <a:solidFill>
                <a:srgbClr val="000000"/>
              </a:solidFill>
              <a:latin typeface="Cambria"/>
            </a:defRPr>
          </a:lvl4pPr>
          <a:lvl5pPr marL="1828800" indent="0">
            <a:defRPr sz="1100">
              <a:solidFill>
                <a:srgbClr val="000000"/>
              </a:solidFill>
              <a:latin typeface="Cambria"/>
            </a:defRPr>
          </a:lvl5pPr>
          <a:lvl6pPr marL="2286000" indent="0">
            <a:defRPr sz="1100">
              <a:solidFill>
                <a:srgbClr val="000000"/>
              </a:solidFill>
              <a:latin typeface="Cambria"/>
            </a:defRPr>
          </a:lvl6pPr>
          <a:lvl7pPr marL="2743200" indent="0">
            <a:defRPr sz="1100">
              <a:solidFill>
                <a:srgbClr val="000000"/>
              </a:solidFill>
              <a:latin typeface="Cambria"/>
            </a:defRPr>
          </a:lvl7pPr>
          <a:lvl8pPr marL="3200400" indent="0">
            <a:defRPr sz="1100">
              <a:solidFill>
                <a:srgbClr val="000000"/>
              </a:solidFill>
              <a:latin typeface="Cambria"/>
            </a:defRPr>
          </a:lvl8pPr>
          <a:lvl9pPr marL="3657600" indent="0">
            <a:defRPr sz="1100">
              <a:solidFill>
                <a:srgbClr val="000000"/>
              </a:solidFill>
              <a:latin typeface="Cambria"/>
            </a:defRPr>
          </a:lvl9pPr>
        </a:lstStyle>
        <a:p xmlns:a="http://schemas.openxmlformats.org/drawingml/2006/main">
          <a:endParaRPr lang="es-AR"/>
        </a:p>
      </cdr:txBody>
    </cdr:sp>
  </cdr:relSizeAnchor>
  <cdr:relSizeAnchor xmlns:cdr="http://schemas.openxmlformats.org/drawingml/2006/chartDrawing">
    <cdr:from>
      <cdr:x>0</cdr:x>
      <cdr:y>0</cdr:y>
    </cdr:from>
    <cdr:to>
      <cdr:x>0</cdr:x>
      <cdr:y>0</cdr:y>
    </cdr:to>
    <cdr:sp macro="" textlink="">
      <cdr:nvSpPr>
        <cdr:cNvPr id="10" name="1 Conector recto"/>
        <cdr:cNvSpPr/>
      </cdr:nvSpPr>
      <cdr:spPr>
        <a:xfrm xmlns:a="http://schemas.openxmlformats.org/drawingml/2006/main" flipV="1">
          <a:off x="-1676400" y="-2819400"/>
          <a:ext cx="0" cy="0"/>
        </a:xfrm>
        <a:prstGeom xmlns:a="http://schemas.openxmlformats.org/drawingml/2006/main" prst="line">
          <a:avLst/>
        </a:prstGeom>
        <a:noFill xmlns:a="http://schemas.openxmlformats.org/drawingml/2006/main"/>
        <a:ln xmlns:a="http://schemas.openxmlformats.org/drawingml/2006/main" w="28575"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Cambria"/>
            </a:defRPr>
          </a:lvl1pPr>
          <a:lvl2pPr marL="457200" indent="0">
            <a:defRPr sz="1100">
              <a:solidFill>
                <a:srgbClr val="000000"/>
              </a:solidFill>
              <a:latin typeface="Cambria"/>
            </a:defRPr>
          </a:lvl2pPr>
          <a:lvl3pPr marL="914400" indent="0">
            <a:defRPr sz="1100">
              <a:solidFill>
                <a:srgbClr val="000000"/>
              </a:solidFill>
              <a:latin typeface="Cambria"/>
            </a:defRPr>
          </a:lvl3pPr>
          <a:lvl4pPr marL="1371600" indent="0">
            <a:defRPr sz="1100">
              <a:solidFill>
                <a:srgbClr val="000000"/>
              </a:solidFill>
              <a:latin typeface="Cambria"/>
            </a:defRPr>
          </a:lvl4pPr>
          <a:lvl5pPr marL="1828800" indent="0">
            <a:defRPr sz="1100">
              <a:solidFill>
                <a:srgbClr val="000000"/>
              </a:solidFill>
              <a:latin typeface="Cambria"/>
            </a:defRPr>
          </a:lvl5pPr>
          <a:lvl6pPr marL="2286000" indent="0">
            <a:defRPr sz="1100">
              <a:solidFill>
                <a:srgbClr val="000000"/>
              </a:solidFill>
              <a:latin typeface="Cambria"/>
            </a:defRPr>
          </a:lvl6pPr>
          <a:lvl7pPr marL="2743200" indent="0">
            <a:defRPr sz="1100">
              <a:solidFill>
                <a:srgbClr val="000000"/>
              </a:solidFill>
              <a:latin typeface="Cambria"/>
            </a:defRPr>
          </a:lvl7pPr>
          <a:lvl8pPr marL="3200400" indent="0">
            <a:defRPr sz="1100">
              <a:solidFill>
                <a:srgbClr val="000000"/>
              </a:solidFill>
              <a:latin typeface="Cambria"/>
            </a:defRPr>
          </a:lvl8pPr>
          <a:lvl9pPr marL="3657600" indent="0">
            <a:defRPr sz="1100">
              <a:solidFill>
                <a:srgbClr val="000000"/>
              </a:solidFill>
              <a:latin typeface="Cambria"/>
            </a:defRPr>
          </a:lvl9pPr>
        </a:lstStyle>
        <a:p xmlns:a="http://schemas.openxmlformats.org/drawingml/2006/main">
          <a:endParaRPr lang="es-AR"/>
        </a:p>
      </cdr:txBody>
    </cdr:sp>
  </cdr:relSizeAnchor>
  <cdr:relSizeAnchor xmlns:cdr="http://schemas.openxmlformats.org/drawingml/2006/chartDrawing">
    <cdr:from>
      <cdr:x>0.18841</cdr:x>
      <cdr:y>0.47619</cdr:y>
    </cdr:from>
    <cdr:to>
      <cdr:x>0.93623</cdr:x>
      <cdr:y>0.47619</cdr:y>
    </cdr:to>
    <cdr:sp macro="" textlink="">
      <cdr:nvSpPr>
        <cdr:cNvPr id="11" name="1 Conector recto"/>
        <cdr:cNvSpPr/>
      </cdr:nvSpPr>
      <cdr:spPr>
        <a:xfrm xmlns:a="http://schemas.openxmlformats.org/drawingml/2006/main" flipV="1">
          <a:off x="990600" y="1524000"/>
          <a:ext cx="3931920" cy="0"/>
        </a:xfrm>
        <a:prstGeom xmlns:a="http://schemas.openxmlformats.org/drawingml/2006/main" prst="line">
          <a:avLst/>
        </a:prstGeom>
        <a:noFill xmlns:a="http://schemas.openxmlformats.org/drawingml/2006/main"/>
        <a:ln xmlns:a="http://schemas.openxmlformats.org/drawingml/2006/main" w="28575"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rgbClr val="000000"/>
              </a:solidFill>
              <a:latin typeface="Cambria"/>
            </a:defRPr>
          </a:lvl1pPr>
          <a:lvl2pPr marL="457200" indent="0">
            <a:defRPr sz="1100">
              <a:solidFill>
                <a:srgbClr val="000000"/>
              </a:solidFill>
              <a:latin typeface="Cambria"/>
            </a:defRPr>
          </a:lvl2pPr>
          <a:lvl3pPr marL="914400" indent="0">
            <a:defRPr sz="1100">
              <a:solidFill>
                <a:srgbClr val="000000"/>
              </a:solidFill>
              <a:latin typeface="Cambria"/>
            </a:defRPr>
          </a:lvl3pPr>
          <a:lvl4pPr marL="1371600" indent="0">
            <a:defRPr sz="1100">
              <a:solidFill>
                <a:srgbClr val="000000"/>
              </a:solidFill>
              <a:latin typeface="Cambria"/>
            </a:defRPr>
          </a:lvl4pPr>
          <a:lvl5pPr marL="1828800" indent="0">
            <a:defRPr sz="1100">
              <a:solidFill>
                <a:srgbClr val="000000"/>
              </a:solidFill>
              <a:latin typeface="Cambria"/>
            </a:defRPr>
          </a:lvl5pPr>
          <a:lvl6pPr marL="2286000" indent="0">
            <a:defRPr sz="1100">
              <a:solidFill>
                <a:srgbClr val="000000"/>
              </a:solidFill>
              <a:latin typeface="Cambria"/>
            </a:defRPr>
          </a:lvl6pPr>
          <a:lvl7pPr marL="2743200" indent="0">
            <a:defRPr sz="1100">
              <a:solidFill>
                <a:srgbClr val="000000"/>
              </a:solidFill>
              <a:latin typeface="Cambria"/>
            </a:defRPr>
          </a:lvl7pPr>
          <a:lvl8pPr marL="3200400" indent="0">
            <a:defRPr sz="1100">
              <a:solidFill>
                <a:srgbClr val="000000"/>
              </a:solidFill>
              <a:latin typeface="Cambria"/>
            </a:defRPr>
          </a:lvl8pPr>
          <a:lvl9pPr marL="3657600" indent="0">
            <a:defRPr sz="1100">
              <a:solidFill>
                <a:srgbClr val="000000"/>
              </a:solidFill>
              <a:latin typeface="Cambria"/>
            </a:defRPr>
          </a:lvl9pPr>
        </a:lstStyle>
        <a:p xmlns:a="http://schemas.openxmlformats.org/drawingml/2006/main">
          <a:endParaRPr lang="es-AR"/>
        </a:p>
      </cdr:txBody>
    </cdr:sp>
  </cdr:relSizeAnchor>
</c:userShapes>
</file>

<file path=ppt/drawings/drawing22.xml><?xml version="1.0" encoding="utf-8"?>
<c:userShapes xmlns:c="http://schemas.openxmlformats.org/drawingml/2006/chart">
  <cdr:relSizeAnchor xmlns:cdr="http://schemas.openxmlformats.org/drawingml/2006/chartDrawing">
    <cdr:from>
      <cdr:x>0.01587</cdr:x>
      <cdr:y>0.40446</cdr:y>
    </cdr:from>
    <cdr:to>
      <cdr:x>0.07063</cdr:x>
      <cdr:y>0.69157</cdr:y>
    </cdr:to>
    <cdr:sp macro="" textlink="">
      <cdr:nvSpPr>
        <cdr:cNvPr id="15" name="TextBox 1"/>
        <cdr:cNvSpPr txBox="1"/>
      </cdr:nvSpPr>
      <cdr:spPr>
        <a:xfrm xmlns:a="http://schemas.openxmlformats.org/drawingml/2006/main" rot="16200000">
          <a:off x="-256242" y="1572556"/>
          <a:ext cx="885776" cy="2363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baseline="0" dirty="0">
              <a:solidFill>
                <a:sysClr val="windowText" lastClr="000000"/>
              </a:solidFill>
              <a:latin typeface="Times New Roman" pitchFamily="18" charset="0"/>
              <a:ea typeface="+mn-ea"/>
              <a:cs typeface="Times New Roman" pitchFamily="18" charset="0"/>
            </a:rPr>
            <a:t>Net Debtor</a:t>
          </a:r>
        </a:p>
      </cdr:txBody>
    </cdr:sp>
  </cdr:relSizeAnchor>
  <cdr:relSizeAnchor xmlns:cdr="http://schemas.openxmlformats.org/drawingml/2006/chartDrawing">
    <cdr:from>
      <cdr:x>0.01331</cdr:x>
      <cdr:y>0.0119</cdr:y>
    </cdr:from>
    <cdr:to>
      <cdr:x>0.05297</cdr:x>
      <cdr:y>0.29639</cdr:y>
    </cdr:to>
    <cdr:sp macro="" textlink="">
      <cdr:nvSpPr>
        <cdr:cNvPr id="4" name="TextBox 13"/>
        <cdr:cNvSpPr txBox="1"/>
      </cdr:nvSpPr>
      <cdr:spPr>
        <a:xfrm xmlns:a="http://schemas.openxmlformats.org/drawingml/2006/main" rot="16200000">
          <a:off x="-295823" y="389977"/>
          <a:ext cx="877687" cy="17115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800" b="0" baseline="0" dirty="0">
              <a:solidFill>
                <a:sysClr val="windowText" lastClr="000000"/>
              </a:solidFill>
              <a:latin typeface="Times New Roman" pitchFamily="18" charset="0"/>
              <a:cs typeface="Times New Roman" pitchFamily="18" charset="0"/>
            </a:rPr>
            <a:t>Net Creditor</a:t>
          </a:r>
        </a:p>
      </cdr:txBody>
    </cdr:sp>
  </cdr:relSizeAnchor>
  <cdr:relSizeAnchor xmlns:cdr="http://schemas.openxmlformats.org/drawingml/2006/chartDrawing">
    <cdr:from>
      <cdr:x>0.05528</cdr:x>
      <cdr:y>0.03645</cdr:y>
    </cdr:from>
    <cdr:to>
      <cdr:x>0.05553</cdr:x>
      <cdr:y>0.21353</cdr:y>
    </cdr:to>
    <cdr:sp macro="" textlink="">
      <cdr:nvSpPr>
        <cdr:cNvPr id="8" name="7 Conector recto de flecha"/>
        <cdr:cNvSpPr/>
      </cdr:nvSpPr>
      <cdr:spPr>
        <a:xfrm xmlns:a="http://schemas.openxmlformats.org/drawingml/2006/main" rot="5400000" flipH="1" flipV="1">
          <a:off x="-55402" y="399489"/>
          <a:ext cx="566727" cy="1029"/>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AR"/>
        </a:p>
      </cdr:txBody>
    </cdr:sp>
  </cdr:relSizeAnchor>
  <cdr:relSizeAnchor xmlns:cdr="http://schemas.openxmlformats.org/drawingml/2006/chartDrawing">
    <cdr:from>
      <cdr:x>0.05556</cdr:x>
      <cdr:y>0.2381</cdr:y>
    </cdr:from>
    <cdr:to>
      <cdr:x>0.05556</cdr:x>
      <cdr:y>0.86608</cdr:y>
    </cdr:to>
    <cdr:sp macro="" textlink="">
      <cdr:nvSpPr>
        <cdr:cNvPr id="9" name="8 Conector recto de flecha"/>
        <cdr:cNvSpPr/>
      </cdr:nvSpPr>
      <cdr:spPr>
        <a:xfrm xmlns:a="http://schemas.openxmlformats.org/drawingml/2006/main" rot="16200000" flipH="1">
          <a:off x="-776294" y="1766894"/>
          <a:ext cx="2009788" cy="0"/>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AR"/>
        </a:p>
      </cdr:txBody>
    </cdr:sp>
  </cdr:relSizeAnchor>
  <cdr:relSizeAnchor xmlns:cdr="http://schemas.openxmlformats.org/drawingml/2006/chartDrawing">
    <cdr:from>
      <cdr:x>0.15706</cdr:x>
      <cdr:y>0.24344</cdr:y>
    </cdr:from>
    <cdr:to>
      <cdr:x>0.93857</cdr:x>
      <cdr:y>0.24344</cdr:y>
    </cdr:to>
    <cdr:sp macro="" textlink="">
      <cdr:nvSpPr>
        <cdr:cNvPr id="6" name="1 Conector recto"/>
        <cdr:cNvSpPr/>
      </cdr:nvSpPr>
      <cdr:spPr>
        <a:xfrm xmlns:a="http://schemas.openxmlformats.org/drawingml/2006/main" flipV="1">
          <a:off x="1020537" y="1094014"/>
          <a:ext cx="5078184" cy="0"/>
        </a:xfrm>
        <a:prstGeom xmlns:a="http://schemas.openxmlformats.org/drawingml/2006/main" prst="line">
          <a:avLst/>
        </a:prstGeom>
        <a:noFill xmlns:a="http://schemas.openxmlformats.org/drawingml/2006/main"/>
        <a:ln xmlns:a="http://schemas.openxmlformats.org/drawingml/2006/main" w="28575"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s-AR"/>
        </a:p>
      </cdr:txBody>
    </cdr:sp>
  </cdr:relSizeAnchor>
</c:userShapes>
</file>

<file path=ppt/drawings/drawing23.xml><?xml version="1.0" encoding="utf-8"?>
<c:userShapes xmlns:c="http://schemas.openxmlformats.org/drawingml/2006/chart">
  <cdr:relSizeAnchor xmlns:cdr="http://schemas.openxmlformats.org/drawingml/2006/chartDrawing">
    <cdr:from>
      <cdr:x>0.01837</cdr:x>
      <cdr:y>0.16961</cdr:y>
    </cdr:from>
    <cdr:to>
      <cdr:x>0.06291</cdr:x>
      <cdr:y>0.4258</cdr:y>
    </cdr:to>
    <cdr:sp macro="" textlink="">
      <cdr:nvSpPr>
        <cdr:cNvPr id="14" name="TextBox 13"/>
        <cdr:cNvSpPr txBox="1"/>
      </cdr:nvSpPr>
      <cdr:spPr>
        <a:xfrm xmlns:a="http://schemas.openxmlformats.org/drawingml/2006/main" rot="16200000">
          <a:off x="-224399" y="838462"/>
          <a:ext cx="805712" cy="19558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800" b="0" baseline="0" dirty="0">
              <a:solidFill>
                <a:sysClr val="windowText" lastClr="000000"/>
              </a:solidFill>
              <a:latin typeface="Times New Roman" pitchFamily="18" charset="0"/>
              <a:ea typeface="+mn-ea"/>
              <a:cs typeface="Times New Roman" pitchFamily="18" charset="0"/>
            </a:rPr>
            <a:t>Net Creditor</a:t>
          </a:r>
        </a:p>
      </cdr:txBody>
    </cdr:sp>
  </cdr:relSizeAnchor>
  <cdr:relSizeAnchor xmlns:cdr="http://schemas.openxmlformats.org/drawingml/2006/chartDrawing">
    <cdr:from>
      <cdr:x>0.01288</cdr:x>
      <cdr:y>0.58786</cdr:y>
    </cdr:from>
    <cdr:to>
      <cdr:x>0.05414</cdr:x>
      <cdr:y>0.79241</cdr:y>
    </cdr:to>
    <cdr:sp macro="" textlink="">
      <cdr:nvSpPr>
        <cdr:cNvPr id="15" name="TextBox 1"/>
        <cdr:cNvSpPr txBox="1"/>
      </cdr:nvSpPr>
      <cdr:spPr>
        <a:xfrm xmlns:a="http://schemas.openxmlformats.org/drawingml/2006/main" rot="16200000">
          <a:off x="-252082" y="3022650"/>
          <a:ext cx="935203" cy="2653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baseline="0" dirty="0">
              <a:solidFill>
                <a:sysClr val="windowText" lastClr="000000"/>
              </a:solidFill>
              <a:latin typeface="Times New Roman" pitchFamily="18" charset="0"/>
              <a:ea typeface="+mn-ea"/>
              <a:cs typeface="Times New Roman" pitchFamily="18" charset="0"/>
            </a:rPr>
            <a:t>Net Debtor</a:t>
          </a:r>
        </a:p>
      </cdr:txBody>
    </cdr:sp>
  </cdr:relSizeAnchor>
  <cdr:relSizeAnchor xmlns:cdr="http://schemas.openxmlformats.org/drawingml/2006/chartDrawing">
    <cdr:from>
      <cdr:x>0.06527</cdr:x>
      <cdr:y>0.11598</cdr:y>
    </cdr:from>
    <cdr:to>
      <cdr:x>0.06527</cdr:x>
      <cdr:y>0.5322</cdr:y>
    </cdr:to>
    <cdr:sp macro="" textlink="">
      <cdr:nvSpPr>
        <cdr:cNvPr id="8" name="7 Conector recto de flecha"/>
        <cdr:cNvSpPr/>
      </cdr:nvSpPr>
      <cdr:spPr>
        <a:xfrm xmlns:a="http://schemas.openxmlformats.org/drawingml/2006/main" rot="16200000" flipV="1">
          <a:off x="-397479" y="1037214"/>
          <a:ext cx="1332070" cy="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AR"/>
        </a:p>
      </cdr:txBody>
    </cdr:sp>
  </cdr:relSizeAnchor>
  <cdr:relSizeAnchor xmlns:cdr="http://schemas.openxmlformats.org/drawingml/2006/chartDrawing">
    <cdr:from>
      <cdr:x>0.06714</cdr:x>
      <cdr:y>0.57143</cdr:y>
    </cdr:from>
    <cdr:to>
      <cdr:x>0.06714</cdr:x>
      <cdr:y>0.86049</cdr:y>
    </cdr:to>
    <cdr:sp macro="" textlink="">
      <cdr:nvSpPr>
        <cdr:cNvPr id="10" name="9 Conector recto de flecha"/>
        <cdr:cNvSpPr/>
      </cdr:nvSpPr>
      <cdr:spPr>
        <a:xfrm xmlns:a="http://schemas.openxmlformats.org/drawingml/2006/main" rot="5400000">
          <a:off x="-186303" y="2291355"/>
          <a:ext cx="925108" cy="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AR"/>
        </a:p>
      </cdr:txBody>
    </cdr:sp>
  </cdr:relSizeAnchor>
  <cdr:relSizeAnchor xmlns:cdr="http://schemas.openxmlformats.org/drawingml/2006/chartDrawing">
    <cdr:from>
      <cdr:x>0.15789</cdr:x>
      <cdr:y>0.54417</cdr:y>
    </cdr:from>
    <cdr:to>
      <cdr:x>0.95046</cdr:x>
      <cdr:y>0.54544</cdr:y>
    </cdr:to>
    <cdr:sp macro="" textlink="">
      <cdr:nvSpPr>
        <cdr:cNvPr id="6" name="1 Conector recto"/>
        <cdr:cNvSpPr/>
      </cdr:nvSpPr>
      <cdr:spPr>
        <a:xfrm xmlns:a="http://schemas.openxmlformats.org/drawingml/2006/main">
          <a:off x="1025640" y="2510518"/>
          <a:ext cx="5148641" cy="5843"/>
        </a:xfrm>
        <a:prstGeom xmlns:a="http://schemas.openxmlformats.org/drawingml/2006/main" prst="line">
          <a:avLst/>
        </a:prstGeom>
        <a:noFill xmlns:a="http://schemas.openxmlformats.org/drawingml/2006/main"/>
        <a:ln xmlns:a="http://schemas.openxmlformats.org/drawingml/2006/main" w="28575"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s-AR"/>
        </a:p>
      </cdr:txBody>
    </cdr:sp>
  </cdr:relSizeAnchor>
</c:userShapes>
</file>

<file path=ppt/drawings/drawing24.xml><?xml version="1.0" encoding="utf-8"?>
<c:userShapes xmlns:c="http://schemas.openxmlformats.org/drawingml/2006/chart">
  <cdr:relSizeAnchor xmlns:cdr="http://schemas.openxmlformats.org/drawingml/2006/chartDrawing">
    <cdr:from>
      <cdr:x>0.00766</cdr:x>
      <cdr:y>0.33538</cdr:y>
    </cdr:from>
    <cdr:to>
      <cdr:x>0.04892</cdr:x>
      <cdr:y>0.53993</cdr:y>
    </cdr:to>
    <cdr:sp macro="" textlink="">
      <cdr:nvSpPr>
        <cdr:cNvPr id="15" name="TextBox 1"/>
        <cdr:cNvSpPr txBox="1"/>
      </cdr:nvSpPr>
      <cdr:spPr>
        <a:xfrm xmlns:a="http://schemas.openxmlformats.org/drawingml/2006/main" rot="16200000">
          <a:off x="-280906" y="1847503"/>
          <a:ext cx="925460" cy="26522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0" baseline="0" dirty="0">
              <a:solidFill>
                <a:sysClr val="windowText" lastClr="000000"/>
              </a:solidFill>
              <a:latin typeface="Times New Roman" pitchFamily="18" charset="0"/>
              <a:ea typeface="+mn-ea"/>
              <a:cs typeface="Times New Roman" pitchFamily="18" charset="0"/>
            </a:rPr>
            <a:t>Net Debtor</a:t>
          </a:r>
        </a:p>
      </cdr:txBody>
    </cdr:sp>
  </cdr:relSizeAnchor>
  <cdr:relSizeAnchor xmlns:cdr="http://schemas.openxmlformats.org/drawingml/2006/chartDrawing">
    <cdr:from>
      <cdr:x>0.05</cdr:x>
      <cdr:y>0.14286</cdr:y>
    </cdr:from>
    <cdr:to>
      <cdr:x>0.05</cdr:x>
      <cdr:y>0.83923</cdr:y>
    </cdr:to>
    <cdr:sp macro="" textlink="">
      <cdr:nvSpPr>
        <cdr:cNvPr id="16" name="15 Conector recto de flecha"/>
        <cdr:cNvSpPr/>
      </cdr:nvSpPr>
      <cdr:spPr>
        <a:xfrm xmlns:a="http://schemas.openxmlformats.org/drawingml/2006/main" rot="16200000" flipH="1">
          <a:off x="-885731" y="1571531"/>
          <a:ext cx="2228662" cy="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s-AR"/>
        </a:p>
      </cdr:txBody>
    </cdr:sp>
  </cdr:relSizeAnchor>
  <cdr:relSizeAnchor xmlns:cdr="http://schemas.openxmlformats.org/drawingml/2006/chartDrawing">
    <cdr:from>
      <cdr:x>0.15717</cdr:x>
      <cdr:y>0.09889</cdr:y>
    </cdr:from>
    <cdr:to>
      <cdr:x>0.93922</cdr:x>
      <cdr:y>0.09889</cdr:y>
    </cdr:to>
    <cdr:sp macro="" textlink="">
      <cdr:nvSpPr>
        <cdr:cNvPr id="4" name="1 Conector recto"/>
        <cdr:cNvSpPr/>
      </cdr:nvSpPr>
      <cdr:spPr>
        <a:xfrm xmlns:a="http://schemas.openxmlformats.org/drawingml/2006/main" flipV="1">
          <a:off x="1020537" y="454478"/>
          <a:ext cx="5078184" cy="0"/>
        </a:xfrm>
        <a:prstGeom xmlns:a="http://schemas.openxmlformats.org/drawingml/2006/main" prst="line">
          <a:avLst/>
        </a:prstGeom>
        <a:noFill xmlns:a="http://schemas.openxmlformats.org/drawingml/2006/main"/>
        <a:ln xmlns:a="http://schemas.openxmlformats.org/drawingml/2006/main" w="28575"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s-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0.00281</cdr:x>
      <cdr:y>0.00388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5"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9"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3"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7"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21"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cdr:x>
      <cdr:y>0</cdr:y>
    </cdr:from>
    <cdr:to>
      <cdr:x>0.00281</cdr:x>
      <cdr:y>0.00388</cdr:y>
    </cdr:to>
    <cdr:pic>
      <cdr:nvPicPr>
        <cdr:cNvPr id="9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9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9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97"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9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9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0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01"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0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0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0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05"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0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0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0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09"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1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userShapes>
</file>

<file path=ppt/drawings/drawing4.xml><?xml version="1.0" encoding="utf-8"?>
<c:userShapes xmlns:c="http://schemas.openxmlformats.org/drawingml/2006/chart">
  <cdr:relSizeAnchor xmlns:cdr="http://schemas.openxmlformats.org/drawingml/2006/chartDrawing">
    <cdr:from>
      <cdr:x>0.02446</cdr:x>
      <cdr:y>0.9904</cdr:y>
    </cdr:from>
    <cdr:to>
      <cdr:x>0.50157</cdr:x>
      <cdr:y>0.99934</cdr:y>
    </cdr:to>
    <cdr:sp macro="" textlink="">
      <cdr:nvSpPr>
        <cdr:cNvPr id="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userShapes>
</file>

<file path=ppt/drawings/drawing5.xml><?xml version="1.0" encoding="utf-8"?>
<c:userShapes xmlns:c="http://schemas.openxmlformats.org/drawingml/2006/chart">
  <cdr:relSizeAnchor xmlns:cdr="http://schemas.openxmlformats.org/drawingml/2006/chartDrawing">
    <cdr:from>
      <cdr:x>0</cdr:x>
      <cdr:y>0</cdr:y>
    </cdr:from>
    <cdr:to>
      <cdr:x>0.00281</cdr:x>
      <cdr:y>0.00388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5"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9"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3"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7"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21"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cdr:x>
      <cdr:y>0</cdr:y>
    </cdr:from>
    <cdr:to>
      <cdr:x>0.00281</cdr:x>
      <cdr:y>0.00388</cdr:y>
    </cdr:to>
    <cdr:pic>
      <cdr:nvPicPr>
        <cdr:cNvPr id="9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9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9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97"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9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9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0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01"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0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0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0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05"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0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0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0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09"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1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userShapes>
</file>

<file path=ppt/drawings/drawing6.xml><?xml version="1.0" encoding="utf-8"?>
<c:userShapes xmlns:c="http://schemas.openxmlformats.org/drawingml/2006/chart">
  <cdr:relSizeAnchor xmlns:cdr="http://schemas.openxmlformats.org/drawingml/2006/chartDrawing">
    <cdr:from>
      <cdr:x>0.02446</cdr:x>
      <cdr:y>0.9887</cdr:y>
    </cdr:from>
    <cdr:to>
      <cdr:x>0.50231</cdr:x>
      <cdr:y>0.99739</cdr:y>
    </cdr:to>
    <cdr:sp macro="" textlink="">
      <cdr:nvSpPr>
        <cdr:cNvPr id="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userShapes>
</file>

<file path=ppt/drawings/drawing7.xml><?xml version="1.0" encoding="utf-8"?>
<c:userShapes xmlns:c="http://schemas.openxmlformats.org/drawingml/2006/chart">
  <cdr:relSizeAnchor xmlns:cdr="http://schemas.openxmlformats.org/drawingml/2006/chartDrawing">
    <cdr:from>
      <cdr:x>0.02446</cdr:x>
      <cdr:y>0.9887</cdr:y>
    </cdr:from>
    <cdr:to>
      <cdr:x>0.50231</cdr:x>
      <cdr:y>0.99739</cdr:y>
    </cdr:to>
    <cdr:sp macro="" textlink="">
      <cdr:nvSpPr>
        <cdr:cNvPr id="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0.00281</cdr:x>
      <cdr:y>0.00388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5"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9"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3"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7"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cdr:x>
      <cdr:y>0</cdr:y>
    </cdr:from>
    <cdr:to>
      <cdr:x>0.00281</cdr:x>
      <cdr:y>0.00388</cdr:y>
    </cdr:to>
    <cdr:pic>
      <cdr:nvPicPr>
        <cdr:cNvPr id="9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9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9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93"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9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9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9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97"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9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9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0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01"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0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0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0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05"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1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cdr:x>
      <cdr:y>0</cdr:y>
    </cdr:from>
    <cdr:to>
      <cdr:x>0.00281</cdr:x>
      <cdr:y>0.00388</cdr:y>
    </cdr:to>
    <cdr:pic>
      <cdr:nvPicPr>
        <cdr:cNvPr id="17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7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8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81"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8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8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8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85"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8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8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8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89"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9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9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9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93"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1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2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cdr:x>
      <cdr:y>0</cdr:y>
    </cdr:from>
    <cdr:to>
      <cdr:x>0.00281</cdr:x>
      <cdr:y>0.00388</cdr:y>
    </cdr:to>
    <cdr:pic>
      <cdr:nvPicPr>
        <cdr:cNvPr id="26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6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6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269"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27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7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7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273"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27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7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7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277"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27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7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8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281"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2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2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2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0.00281</cdr:x>
      <cdr:y>0.00388</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5"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9"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3"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7"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cdr:x>
      <cdr:y>0</cdr:y>
    </cdr:from>
    <cdr:to>
      <cdr:x>0.00281</cdr:x>
      <cdr:y>0.00388</cdr:y>
    </cdr:to>
    <cdr:pic>
      <cdr:nvPicPr>
        <cdr:cNvPr id="9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9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9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93"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9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9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9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97"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9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9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0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01"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0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0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0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05"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1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1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1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cdr:x>
      <cdr:y>0</cdr:y>
    </cdr:from>
    <cdr:to>
      <cdr:x>0.00281</cdr:x>
      <cdr:y>0.00388</cdr:y>
    </cdr:to>
    <cdr:pic>
      <cdr:nvPicPr>
        <cdr:cNvPr id="17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7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8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81"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8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8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8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85"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8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8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8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89"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19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9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19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193"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1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1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1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2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cdr:x>
      <cdr:y>0</cdr:y>
    </cdr:from>
    <cdr:to>
      <cdr:x>0.00281</cdr:x>
      <cdr:y>0.00388</cdr:y>
    </cdr:to>
    <cdr:pic>
      <cdr:nvPicPr>
        <cdr:cNvPr id="26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6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6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269"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27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7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7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273"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27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7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7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277"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27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7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28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281"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2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2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2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2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2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2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cdr:x>
      <cdr:y>0</cdr:y>
    </cdr:from>
    <cdr:to>
      <cdr:x>0.00281</cdr:x>
      <cdr:y>0.00388</cdr:y>
    </cdr:to>
    <cdr:pic>
      <cdr:nvPicPr>
        <cdr:cNvPr id="35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35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35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357"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35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35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36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361"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36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36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36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365"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36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36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36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369"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3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3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3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3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3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3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3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3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3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3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3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3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3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cdr:x>
      <cdr:y>0</cdr:y>
    </cdr:from>
    <cdr:to>
      <cdr:x>0.00281</cdr:x>
      <cdr:y>0.00388</cdr:y>
    </cdr:to>
    <cdr:pic>
      <cdr:nvPicPr>
        <cdr:cNvPr id="44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44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44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445"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44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44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44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449"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45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45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45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453"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45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45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45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457"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4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4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4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4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4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4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4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4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4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4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4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4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4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cdr:x>
      <cdr:y>0</cdr:y>
    </cdr:from>
    <cdr:to>
      <cdr:x>0.00281</cdr:x>
      <cdr:y>0.00388</cdr:y>
    </cdr:to>
    <cdr:pic>
      <cdr:nvPicPr>
        <cdr:cNvPr id="53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53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53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533"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53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53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53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537"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53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53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54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541"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54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54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54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545"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5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5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5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5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5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5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5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5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5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5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5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5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5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0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cdr:x>
      <cdr:y>0</cdr:y>
    </cdr:from>
    <cdr:to>
      <cdr:x>0.00281</cdr:x>
      <cdr:y>0.00388</cdr:y>
    </cdr:to>
    <cdr:pic>
      <cdr:nvPicPr>
        <cdr:cNvPr id="61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61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62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621"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62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62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62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625"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62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62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62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629"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63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63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63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633"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6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6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6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6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6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6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6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6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6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6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6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6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69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0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cdr:x>
      <cdr:y>0</cdr:y>
    </cdr:from>
    <cdr:to>
      <cdr:x>0.00281</cdr:x>
      <cdr:y>0.00388</cdr:y>
    </cdr:to>
    <cdr:pic>
      <cdr:nvPicPr>
        <cdr:cNvPr id="70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70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70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709"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71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7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71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713"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7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71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71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717"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71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71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72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721"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7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7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7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7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7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7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7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7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7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7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7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7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8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79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cdr:x>
      <cdr:y>0</cdr:y>
    </cdr:from>
    <cdr:to>
      <cdr:x>0.00281</cdr:x>
      <cdr:y>0.00388</cdr:y>
    </cdr:to>
    <cdr:pic>
      <cdr:nvPicPr>
        <cdr:cNvPr id="79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795"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79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797"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79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799"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800"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801"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80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80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80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805"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cdr:x>
      <cdr:y>0</cdr:y>
    </cdr:from>
    <cdr:to>
      <cdr:x>0.00281</cdr:x>
      <cdr:y>0.00388</cdr:y>
    </cdr:to>
    <cdr:pic>
      <cdr:nvPicPr>
        <cdr:cNvPr id="80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80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cdr:x>
      <cdr:y>0</cdr:y>
    </cdr:from>
    <cdr:to>
      <cdr:x>0.00281</cdr:x>
      <cdr:y>0.00388</cdr:y>
    </cdr:to>
    <cdr:pic>
      <cdr:nvPicPr>
        <cdr:cNvPr id="808"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4386" cy="24386"/>
        </a:xfrm>
        <a:prstGeom xmlns:a="http://schemas.openxmlformats.org/drawingml/2006/main" prst="rect">
          <a:avLst/>
        </a:prstGeom>
      </cdr:spPr>
    </cdr:pic>
  </cdr:relSizeAnchor>
  <cdr:relSizeAnchor xmlns:cdr="http://schemas.openxmlformats.org/drawingml/2006/chartDrawing">
    <cdr:from>
      <cdr:x>0.04377</cdr:x>
      <cdr:y>0.96113</cdr:y>
    </cdr:from>
    <cdr:to>
      <cdr:x>0.357</cdr:x>
      <cdr:y>0.98928</cdr:y>
    </cdr:to>
    <cdr:sp macro="" textlink="">
      <cdr:nvSpPr>
        <cdr:cNvPr id="809" name="TextBox 4"/>
        <cdr:cNvSpPr txBox="1"/>
      </cdr:nvSpPr>
      <cdr:spPr>
        <a:xfrm xmlns:a="http://schemas.openxmlformats.org/drawingml/2006/main">
          <a:off x="379314" y="6043739"/>
          <a:ext cx="2714204" cy="177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81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0.02821</cdr:x>
      <cdr:y>0.95845</cdr:y>
    </cdr:from>
    <cdr:to>
      <cdr:x>0.50681</cdr:x>
      <cdr:y>0.99464</cdr:y>
    </cdr:to>
    <cdr:sp macro="" textlink="">
      <cdr:nvSpPr>
        <cdr:cNvPr id="81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81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81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81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81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81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81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81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0.02821</cdr:x>
      <cdr:y>0.95845</cdr:y>
    </cdr:from>
    <cdr:to>
      <cdr:x>0.50681</cdr:x>
      <cdr:y>0.99464</cdr:y>
    </cdr:to>
    <cdr:sp macro="" textlink="">
      <cdr:nvSpPr>
        <cdr:cNvPr id="81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0.02446</cdr:x>
      <cdr:y>0.9904</cdr:y>
    </cdr:from>
    <cdr:to>
      <cdr:x>0.50157</cdr:x>
      <cdr:y>0.99934</cdr:y>
    </cdr:to>
    <cdr:sp macro="" textlink="">
      <cdr:nvSpPr>
        <cdr:cNvPr id="82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2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2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3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4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5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0.9904</cdr:y>
    </cdr:from>
    <cdr:to>
      <cdr:x>0.50157</cdr:x>
      <cdr:y>0.99934</cdr:y>
    </cdr:to>
    <cdr:sp macro="" textlink="">
      <cdr:nvSpPr>
        <cdr:cNvPr id="85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5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6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2"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3"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4"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5"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6"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7"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8"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79"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0"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dr:relSizeAnchor xmlns:cdr="http://schemas.openxmlformats.org/drawingml/2006/chartDrawing">
    <cdr:from>
      <cdr:x>0.02446</cdr:x>
      <cdr:y>0.9887</cdr:y>
    </cdr:from>
    <cdr:to>
      <cdr:x>0.50231</cdr:x>
      <cdr:y>0.99739</cdr:y>
    </cdr:to>
    <cdr:sp macro="" textlink="">
      <cdr:nvSpPr>
        <cdr:cNvPr id="881" name="TextBox 1"/>
        <cdr:cNvSpPr txBox="1"/>
      </cdr:nvSpPr>
      <cdr:spPr>
        <a:xfrm xmlns:a="http://schemas.openxmlformats.org/drawingml/2006/main">
          <a:off x="244447" y="6026881"/>
          <a:ext cx="4147168" cy="2275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25909" cy="467409"/>
          </a:xfrm>
          <a:prstGeom prst="rect">
            <a:avLst/>
          </a:prstGeom>
          <a:noFill/>
          <a:ln w="9525">
            <a:noFill/>
            <a:miter lim="800000"/>
            <a:headEnd/>
            <a:tailEnd/>
          </a:ln>
          <a:effectLst/>
        </p:spPr>
        <p:txBody>
          <a:bodyPr vert="horz" wrap="square" lIns="92274" tIns="46136" rIns="92274" bIns="46136" numCol="1" anchor="t" anchorCtr="0" compatLnSpc="1">
            <a:prstTxWarp prst="textNoShape">
              <a:avLst/>
            </a:prstTxWarp>
          </a:bodyPr>
          <a:lstStyle>
            <a:lvl1pPr algn="l" defTabSz="922555">
              <a:lnSpc>
                <a:spcPct val="100000"/>
              </a:lnSpc>
              <a:spcBef>
                <a:spcPct val="0"/>
              </a:spcBef>
              <a:buClrTx/>
              <a:buSzTx/>
              <a:buFontTx/>
              <a:buNone/>
              <a:defRPr sz="1300">
                <a:latin typeface="Tahoma" pitchFamily="34" charset="0"/>
              </a:defRPr>
            </a:lvl1pPr>
          </a:lstStyle>
          <a:p>
            <a:pPr>
              <a:defRPr/>
            </a:pPr>
            <a:endParaRPr lang="en-US"/>
          </a:p>
        </p:txBody>
      </p:sp>
      <p:sp>
        <p:nvSpPr>
          <p:cNvPr id="27651" name="Rectangle 3"/>
          <p:cNvSpPr>
            <a:spLocks noGrp="1" noChangeArrowheads="1"/>
          </p:cNvSpPr>
          <p:nvPr>
            <p:ph type="dt" idx="1"/>
          </p:nvPr>
        </p:nvSpPr>
        <p:spPr bwMode="auto">
          <a:xfrm>
            <a:off x="3959091" y="0"/>
            <a:ext cx="3025909" cy="467409"/>
          </a:xfrm>
          <a:prstGeom prst="rect">
            <a:avLst/>
          </a:prstGeom>
          <a:noFill/>
          <a:ln w="9525">
            <a:noFill/>
            <a:miter lim="800000"/>
            <a:headEnd/>
            <a:tailEnd/>
          </a:ln>
          <a:effectLst/>
        </p:spPr>
        <p:txBody>
          <a:bodyPr vert="horz" wrap="square" lIns="92274" tIns="46136" rIns="92274" bIns="46136" numCol="1" anchor="t" anchorCtr="0" compatLnSpc="1">
            <a:prstTxWarp prst="textNoShape">
              <a:avLst/>
            </a:prstTxWarp>
          </a:bodyPr>
          <a:lstStyle>
            <a:lvl1pPr algn="r" defTabSz="922555">
              <a:lnSpc>
                <a:spcPct val="100000"/>
              </a:lnSpc>
              <a:spcBef>
                <a:spcPct val="0"/>
              </a:spcBef>
              <a:buClrTx/>
              <a:buSzTx/>
              <a:buFontTx/>
              <a:buNone/>
              <a:defRPr sz="1300">
                <a:latin typeface="Tahoma" pitchFamily="34" charset="0"/>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69988" y="693738"/>
            <a:ext cx="4648200" cy="348615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929718" y="4410161"/>
            <a:ext cx="5125567" cy="4180485"/>
          </a:xfrm>
          <a:prstGeom prst="rect">
            <a:avLst/>
          </a:prstGeom>
          <a:noFill/>
          <a:ln w="9525">
            <a:noFill/>
            <a:miter lim="800000"/>
            <a:headEnd/>
            <a:tailEnd/>
          </a:ln>
          <a:effectLst/>
        </p:spPr>
        <p:txBody>
          <a:bodyPr vert="horz" wrap="square" lIns="92274" tIns="46136" rIns="92274" bIns="4613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816291"/>
            <a:ext cx="3025909" cy="467409"/>
          </a:xfrm>
          <a:prstGeom prst="rect">
            <a:avLst/>
          </a:prstGeom>
          <a:noFill/>
          <a:ln w="9525">
            <a:noFill/>
            <a:miter lim="800000"/>
            <a:headEnd/>
            <a:tailEnd/>
          </a:ln>
          <a:effectLst/>
        </p:spPr>
        <p:txBody>
          <a:bodyPr vert="horz" wrap="square" lIns="92274" tIns="46136" rIns="92274" bIns="46136" numCol="1" anchor="b" anchorCtr="0" compatLnSpc="1">
            <a:prstTxWarp prst="textNoShape">
              <a:avLst/>
            </a:prstTxWarp>
          </a:bodyPr>
          <a:lstStyle>
            <a:lvl1pPr algn="l" defTabSz="922555">
              <a:lnSpc>
                <a:spcPct val="100000"/>
              </a:lnSpc>
              <a:spcBef>
                <a:spcPct val="0"/>
              </a:spcBef>
              <a:buClrTx/>
              <a:buSzTx/>
              <a:buFontTx/>
              <a:buNone/>
              <a:defRPr sz="1300">
                <a:latin typeface="Tahoma" pitchFamily="34" charset="0"/>
              </a:defRPr>
            </a:lvl1pPr>
          </a:lstStyle>
          <a:p>
            <a:pPr>
              <a:defRPr/>
            </a:pPr>
            <a:endParaRPr lang="en-US"/>
          </a:p>
        </p:txBody>
      </p:sp>
      <p:sp>
        <p:nvSpPr>
          <p:cNvPr id="27655" name="Rectangle 7"/>
          <p:cNvSpPr>
            <a:spLocks noGrp="1" noChangeArrowheads="1"/>
          </p:cNvSpPr>
          <p:nvPr>
            <p:ph type="sldNum" sz="quarter" idx="5"/>
          </p:nvPr>
        </p:nvSpPr>
        <p:spPr bwMode="auto">
          <a:xfrm>
            <a:off x="3959091" y="8816291"/>
            <a:ext cx="3025909" cy="467409"/>
          </a:xfrm>
          <a:prstGeom prst="rect">
            <a:avLst/>
          </a:prstGeom>
          <a:noFill/>
          <a:ln w="9525">
            <a:noFill/>
            <a:miter lim="800000"/>
            <a:headEnd/>
            <a:tailEnd/>
          </a:ln>
          <a:effectLst/>
        </p:spPr>
        <p:txBody>
          <a:bodyPr vert="horz" wrap="square" lIns="92274" tIns="46136" rIns="92274" bIns="46136" numCol="1" anchor="b" anchorCtr="0" compatLnSpc="1">
            <a:prstTxWarp prst="textNoShape">
              <a:avLst/>
            </a:prstTxWarp>
          </a:bodyPr>
          <a:lstStyle>
            <a:lvl1pPr algn="r" defTabSz="922555">
              <a:lnSpc>
                <a:spcPct val="100000"/>
              </a:lnSpc>
              <a:spcBef>
                <a:spcPct val="0"/>
              </a:spcBef>
              <a:buClrTx/>
              <a:buSzTx/>
              <a:buFontTx/>
              <a:buNone/>
              <a:defRPr sz="1300">
                <a:latin typeface="Tahoma" pitchFamily="34" charset="0"/>
              </a:defRPr>
            </a:lvl1pPr>
          </a:lstStyle>
          <a:p>
            <a:pPr>
              <a:defRPr/>
            </a:pPr>
            <a:fld id="{4DE13D78-FE1E-46AD-B341-0DB95D703A6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956552" y="8817768"/>
            <a:ext cx="3026833" cy="464343"/>
          </a:xfrm>
          <a:prstGeom prst="rect">
            <a:avLst/>
          </a:prstGeom>
          <a:noFill/>
          <a:ln w="9525">
            <a:noFill/>
            <a:miter lim="800000"/>
            <a:headEnd/>
            <a:tailEnd/>
          </a:ln>
        </p:spPr>
        <p:txBody>
          <a:bodyPr lIns="91157" tIns="45582" rIns="91157" bIns="45582" anchor="b"/>
          <a:lstStyle/>
          <a:p>
            <a:pPr algn="r" defTabSz="909646"/>
            <a:fld id="{000F906B-9BB1-4F9C-9F48-09D689747550}" type="slidenum">
              <a:rPr lang="en-US" sz="1300">
                <a:solidFill>
                  <a:prstClr val="black"/>
                </a:solidFill>
              </a:rPr>
              <a:pPr algn="r" defTabSz="909646"/>
              <a:t>0</a:t>
            </a:fld>
            <a:endParaRPr lang="en-US" sz="1300" dirty="0">
              <a:solidFill>
                <a:prstClr val="black"/>
              </a:solidFill>
            </a:endParaRPr>
          </a:p>
        </p:txBody>
      </p:sp>
      <p:sp>
        <p:nvSpPr>
          <p:cNvPr id="82947" name="Rectangle 2"/>
          <p:cNvSpPr>
            <a:spLocks noGrp="1" noRot="1" noChangeAspect="1" noChangeArrowheads="1" noTextEdit="1"/>
          </p:cNvSpPr>
          <p:nvPr>
            <p:ph type="sldImg"/>
          </p:nvPr>
        </p:nvSpPr>
        <p:spPr>
          <a:xfrm>
            <a:off x="1179513" y="695325"/>
            <a:ext cx="4640262" cy="3481388"/>
          </a:xfrm>
          <a:ln/>
        </p:spPr>
      </p:sp>
      <p:sp>
        <p:nvSpPr>
          <p:cNvPr id="82948" name="Rectangle 3"/>
          <p:cNvSpPr>
            <a:spLocks noGrp="1" noChangeArrowheads="1"/>
          </p:cNvSpPr>
          <p:nvPr>
            <p:ph type="body" idx="1"/>
          </p:nvPr>
        </p:nvSpPr>
        <p:spPr>
          <a:xfrm>
            <a:off x="698500" y="4410495"/>
            <a:ext cx="5588000" cy="4177505"/>
          </a:xfrm>
          <a:noFill/>
          <a:ln/>
        </p:spPr>
        <p:txBody>
          <a:bodyPr lIns="91157" tIns="45582" rIns="91157" bIns="45582"/>
          <a:lstStyle/>
          <a:p>
            <a:pPr eaLnBrk="1" hangingPunct="1"/>
            <a:endParaRPr lang="es-ES_tradnl"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9</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pPr defTabSz="922012"/>
            <a:fld id="{2A5AFD19-B886-40B8-9050-BB51D18248A6}" type="slidenum">
              <a:rPr lang="en-US" smtClean="0"/>
              <a:pPr defTabSz="922012"/>
              <a:t>99</a:t>
            </a:fld>
            <a:endParaRPr lang="en-US" dirty="0"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100</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pPr defTabSz="922012"/>
            <a:fld id="{4A5314A3-3BD7-4D8F-8B52-E7CBDA1924C4}" type="slidenum">
              <a:rPr lang="en-US" smtClean="0"/>
              <a:pPr defTabSz="922012"/>
              <a:t>101</a:t>
            </a:fld>
            <a:endParaRPr lang="en-US" dirty="0"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pPr defTabSz="922012"/>
            <a:fld id="{F6DDA42B-94FE-450F-8BD2-EDD59581CC65}" type="slidenum">
              <a:rPr lang="en-US" smtClean="0"/>
              <a:pPr defTabSz="922012"/>
              <a:t>102</a:t>
            </a:fld>
            <a:endParaRPr lang="en-US" dirty="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pPr defTabSz="922012"/>
            <a:fld id="{16F9A42B-1EA6-4457-98C5-8E5395D5A228}" type="slidenum">
              <a:rPr lang="en-US" smtClean="0"/>
              <a:pPr defTabSz="922012"/>
              <a:t>103</a:t>
            </a:fld>
            <a:endParaRPr lang="en-US" dirty="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pPr defTabSz="922012"/>
            <a:fld id="{16F9A42B-1EA6-4457-98C5-8E5395D5A228}" type="slidenum">
              <a:rPr lang="en-US" smtClean="0"/>
              <a:pPr defTabSz="922012"/>
              <a:t>104</a:t>
            </a:fld>
            <a:endParaRPr lang="en-US" dirty="0"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105</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106</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pPr defTabSz="922012"/>
            <a:fld id="{A46C0AD4-79AA-4FBE-990F-E37C3117E47A}" type="slidenum">
              <a:rPr lang="en-US" smtClean="0"/>
              <a:pPr defTabSz="922012"/>
              <a:t>107</a:t>
            </a:fld>
            <a:endParaRPr lang="en-US" dirty="0"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smtClean="0"/>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108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10</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pPr defTabSz="922012"/>
            <a:fld id="{06B8D254-1927-43AB-B978-43144E72084A}" type="slidenum">
              <a:rPr lang="en-US" smtClean="0"/>
              <a:pPr defTabSz="922012"/>
              <a:t>109</a:t>
            </a:fld>
            <a:endParaRPr lang="en-US" dirty="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pPr defTabSz="922012"/>
            <a:fld id="{06B8D254-1927-43AB-B978-43144E72084A}" type="slidenum">
              <a:rPr lang="en-US" smtClean="0"/>
              <a:pPr defTabSz="922012"/>
              <a:t>110</a:t>
            </a:fld>
            <a:endParaRPr lang="en-US" dirty="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pPr defTabSz="922012"/>
            <a:fld id="{06B8D254-1927-43AB-B978-43144E72084A}" type="slidenum">
              <a:rPr lang="en-US" smtClean="0"/>
              <a:pPr defTabSz="922012"/>
              <a:t>111</a:t>
            </a:fld>
            <a:endParaRPr lang="en-US" dirty="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298B52-7B16-4A35-B333-6AB78106CC7E}" type="slidenum">
              <a:rPr lang="en-US" smtClean="0"/>
              <a:pPr>
                <a:defRPr/>
              </a:pPr>
              <a:t>112</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298B52-7B16-4A35-B333-6AB78106CC7E}" type="slidenum">
              <a:rPr lang="en-US" smtClean="0"/>
              <a:pPr>
                <a:defRPr/>
              </a:pPr>
              <a:t>113</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pPr defTabSz="922012"/>
            <a:fld id="{06B8D254-1927-43AB-B978-43144E72084A}" type="slidenum">
              <a:rPr lang="en-US" smtClean="0"/>
              <a:pPr defTabSz="922012"/>
              <a:t>114</a:t>
            </a:fld>
            <a:endParaRPr lang="en-US" dirty="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pPr defTabSz="922012"/>
            <a:fld id="{06B8D254-1927-43AB-B978-43144E72084A}" type="slidenum">
              <a:rPr lang="en-US" smtClean="0"/>
              <a:pPr defTabSz="922012"/>
              <a:t>115</a:t>
            </a:fld>
            <a:endParaRPr lang="en-US" dirty="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116</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117</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118</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11</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119</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pPr defTabSz="922012"/>
            <a:fld id="{9705E517-0776-4C86-AC25-F4AEC0C984DD}" type="slidenum">
              <a:rPr lang="en-US" smtClean="0"/>
              <a:pPr defTabSz="922012"/>
              <a:t>120</a:t>
            </a:fld>
            <a:endParaRPr lang="en-US" dirty="0"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pPr defTabSz="922012"/>
            <a:fld id="{9705E517-0776-4C86-AC25-F4AEC0C984DD}" type="slidenum">
              <a:rPr lang="en-US" smtClean="0"/>
              <a:pPr defTabSz="922012"/>
              <a:t>121</a:t>
            </a:fld>
            <a:endParaRPr lang="en-US" dirty="0"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122</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123</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124</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125</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126</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127</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128</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12</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131</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298B52-7B16-4A35-B333-6AB78106CC7E}" type="slidenum">
              <a:rPr lang="en-US" smtClean="0"/>
              <a:pPr>
                <a:defRPr/>
              </a:pPr>
              <a:t>132</a:t>
            </a:fld>
            <a:endParaRPr lang="en-US" dirty="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298B52-7B16-4A35-B333-6AB78106CC7E}" type="slidenum">
              <a:rPr lang="en-US" smtClean="0"/>
              <a:pPr>
                <a:defRPr/>
              </a:pPr>
              <a:t>133</a:t>
            </a:fld>
            <a:endParaRPr lang="en-US"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pPr defTabSz="922012"/>
            <a:fld id="{5306ECFF-D04D-4849-9962-B19CE4FBDC3C}" type="slidenum">
              <a:rPr lang="en-US" smtClean="0"/>
              <a:pPr defTabSz="922012"/>
              <a:t>136</a:t>
            </a:fld>
            <a:endParaRPr lang="en-US" dirty="0"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s-ES" b="1"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13</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14</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15</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16</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17</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dirty="0" smtClean="0"/>
              <a:t>El </a:t>
            </a:r>
            <a:r>
              <a:rPr lang="en-US" dirty="0" err="1" smtClean="0"/>
              <a:t>pais</a:t>
            </a:r>
            <a:r>
              <a:rPr lang="en-US" baseline="0" dirty="0" smtClean="0"/>
              <a:t> de LAC7 </a:t>
            </a:r>
            <a:r>
              <a:rPr lang="en-US" baseline="0" dirty="0" err="1" smtClean="0"/>
              <a:t>que</a:t>
            </a:r>
            <a:r>
              <a:rPr lang="en-US" baseline="0" dirty="0" smtClean="0"/>
              <a:t> no </a:t>
            </a:r>
            <a:r>
              <a:rPr lang="en-US" baseline="0" dirty="0" err="1" smtClean="0"/>
              <a:t>esta</a:t>
            </a:r>
            <a:r>
              <a:rPr lang="en-US" baseline="0" dirty="0" smtClean="0"/>
              <a:t> </a:t>
            </a:r>
            <a:r>
              <a:rPr lang="en-US" baseline="0" dirty="0" err="1" smtClean="0"/>
              <a:t>es</a:t>
            </a:r>
            <a:r>
              <a:rPr lang="en-US" baseline="0" dirty="0" smtClean="0"/>
              <a:t> Uruguay. </a:t>
            </a:r>
          </a:p>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figure shows the structure of domestic financial markets. "Markets" bar is split between (1) Banks, (2) Bonds, and (3) Equities. Debt Outstanding show  (1) Government debt (2) Corporate debt and (3) Households debt. Government includes public bank claims and public domestic outstanding bonds, Corporate includes private claims to commercial sector, private outstanding bond and equity market capitalization and Households include the share of private bank claims to mortgage and personal. Assets Held show (1) Pension Funds, (2) Mutual Funds, (3) Insurance Companies (4) Bank Assets, and (5) Foreign Investors. Pension Funds, Mutual Funds, and insurance are assets as a </a:t>
            </a:r>
            <a:r>
              <a:rPr lang="en-US" dirty="0" err="1" smtClean="0"/>
              <a:t>porcentage</a:t>
            </a:r>
            <a:r>
              <a:rPr lang="en-US" dirty="0" smtClean="0"/>
              <a:t> of GDP. The sample of countries is not balanced, as the data availability differs between categories. For each category, the data shown is the average in each region of the number of countries with data. Banks assets are the banking claims to both private and public sector. Foreign assets include portfolio equity, portfolio debt and Other investments liabilities (that is, local assets held by foreign investors). It should be addressed that this classification includes both local assets and markets issued by local resident abroad but held by foreigners. "G7” includes Canada, Germany, France, United Kingdom, Italy, Japan, and United States. “LAC7” Argentina, Brazil, Chile, Colombia, Mexico, Peru, and Uruguay. “</a:t>
            </a:r>
            <a:r>
              <a:rPr lang="en-US" dirty="0" err="1" smtClean="0"/>
              <a:t>Oth</a:t>
            </a:r>
            <a:r>
              <a:rPr lang="en-US" dirty="0" smtClean="0"/>
              <a:t>. Adv. Economies” Australia, Spain, Finland, Norway, New Zealand, Israel, and Sweden. </a:t>
            </a:r>
          </a:p>
          <a:p>
            <a:endParaRPr lang="en-US" dirty="0"/>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298B52-7B16-4A35-B333-6AB78106CC7E}" type="slidenum">
              <a:rPr lang="en-US" smtClean="0"/>
              <a:pPr>
                <a:defRPr/>
              </a:pPr>
              <a:t>1</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19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20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21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22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23</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24</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pPr defTabSz="922012"/>
            <a:fld id="{6E1CBC6C-4510-4E0A-9E44-E591284AE688}" type="slidenum">
              <a:rPr lang="en-US" smtClean="0"/>
              <a:pPr defTabSz="922012"/>
              <a:t>25</a:t>
            </a:fld>
            <a:endParaRPr lang="en-US" dirty="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pPr defTabSz="922012"/>
            <a:fld id="{B7A351A4-4FAF-44A1-B583-1B2ECCB26151}" type="slidenum">
              <a:rPr lang="en-US" smtClean="0"/>
              <a:pPr defTabSz="922012"/>
              <a:t>26</a:t>
            </a:fld>
            <a:endParaRPr lang="en-US" dirty="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pPr defTabSz="922012"/>
            <a:fld id="{B7A351A4-4FAF-44A1-B583-1B2ECCB26151}" type="slidenum">
              <a:rPr lang="en-US" smtClean="0"/>
              <a:pPr defTabSz="922012"/>
              <a:t>27</a:t>
            </a:fld>
            <a:endParaRPr lang="en-US" dirty="0"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defTabSz="922012"/>
            <a:fld id="{55973E66-6AE4-4ADA-B508-B354CAE3F1CC}" type="slidenum">
              <a:rPr lang="en-US" smtClean="0"/>
              <a:pPr defTabSz="922012"/>
              <a:t>28</a:t>
            </a:fld>
            <a:endParaRPr lang="en-US" dirty="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298B52-7B16-4A35-B333-6AB78106CC7E}" type="slidenum">
              <a:rPr lang="en-US" smtClean="0"/>
              <a:pPr>
                <a:defRPr/>
              </a:pPr>
              <a:t>2</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29</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30</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baseline="0" dirty="0" smtClean="0"/>
              <a:t>This was wrong. I fixed it.</a:t>
            </a:r>
          </a:p>
          <a:p>
            <a:pPr eaLnBrk="1" hangingPunct="1"/>
            <a:endParaRPr lang="en-US" baseline="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298B52-7B16-4A35-B333-6AB78106CC7E}" type="slidenum">
              <a:rPr lang="en-US" smtClean="0"/>
              <a:pPr>
                <a:defRPr/>
              </a:pPr>
              <a:t>31</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298B52-7B16-4A35-B333-6AB78106CC7E}" type="slidenum">
              <a:rPr lang="en-US" smtClean="0"/>
              <a:pPr>
                <a:defRPr/>
              </a:pPr>
              <a:t>32</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298B52-7B16-4A35-B333-6AB78106CC7E}" type="slidenum">
              <a:rPr lang="en-US" smtClean="0"/>
              <a:pPr>
                <a:defRPr/>
              </a:pPr>
              <a:t>33</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34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35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36</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dirty="0" smtClean="0"/>
              <a:t>Family</a:t>
            </a:r>
            <a:r>
              <a:rPr lang="en-US" baseline="0" dirty="0" smtClean="0"/>
              <a:t> Comp Funds son “</a:t>
            </a:r>
            <a:r>
              <a:rPr lang="en-US" baseline="0" dirty="0" err="1" smtClean="0"/>
              <a:t>Cajas</a:t>
            </a:r>
            <a:r>
              <a:rPr lang="en-US" baseline="0" dirty="0" smtClean="0"/>
              <a:t> de </a:t>
            </a:r>
            <a:r>
              <a:rPr lang="en-US" baseline="0" dirty="0" err="1" smtClean="0"/>
              <a:t>Compensacion</a:t>
            </a:r>
            <a:r>
              <a:rPr lang="en-US" baseline="0" dirty="0" smtClean="0"/>
              <a:t> y </a:t>
            </a:r>
            <a:r>
              <a:rPr lang="en-US" baseline="0" dirty="0" err="1" smtClean="0"/>
              <a:t>Ahorro</a:t>
            </a:r>
            <a:r>
              <a:rPr lang="en-US" baseline="0" dirty="0" smtClean="0"/>
              <a:t> Familiar” </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pPr defTabSz="922012"/>
            <a:fld id="{D89D4EA9-7243-418C-B8A4-72C2DFE6316A}" type="slidenum">
              <a:rPr lang="en-US" smtClean="0"/>
              <a:pPr defTabSz="922012"/>
              <a:t>37</a:t>
            </a:fld>
            <a:endParaRPr lang="en-US" dirty="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dirty="0" smtClean="0"/>
              <a:t>Family</a:t>
            </a:r>
            <a:r>
              <a:rPr lang="en-US" baseline="0" dirty="0" smtClean="0"/>
              <a:t> Compensation Funds: “</a:t>
            </a:r>
            <a:r>
              <a:rPr lang="en-US" baseline="0" dirty="0" err="1" smtClean="0"/>
              <a:t>Cajas</a:t>
            </a:r>
            <a:r>
              <a:rPr lang="en-US" baseline="0" dirty="0" smtClean="0"/>
              <a:t> de </a:t>
            </a:r>
            <a:r>
              <a:rPr lang="en-US" baseline="0" dirty="0" err="1" smtClean="0"/>
              <a:t>Compensacion</a:t>
            </a:r>
            <a:r>
              <a:rPr lang="en-US" baseline="0" dirty="0" smtClean="0"/>
              <a:t> y </a:t>
            </a:r>
            <a:r>
              <a:rPr lang="en-US" baseline="0" dirty="0" err="1" smtClean="0"/>
              <a:t>Ahorro</a:t>
            </a:r>
            <a:r>
              <a:rPr lang="en-US" baseline="0" dirty="0" smtClean="0"/>
              <a:t> Familiar” </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298B52-7B16-4A35-B333-6AB78106CC7E}" type="slidenum">
              <a:rPr lang="en-US" smtClean="0"/>
              <a:pPr>
                <a:defRPr/>
              </a:pPr>
              <a:t>3</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39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40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41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42</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43</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44</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45</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46</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47</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48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4</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49</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dirty="0" smtClean="0"/>
              <a:t>From appendix 1. </a:t>
            </a:r>
            <a:r>
              <a:rPr lang="en-US" smtClean="0"/>
              <a:t>F13</a:t>
            </a: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50</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51</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pPr defTabSz="922012"/>
            <a:fld id="{2A5AFD19-B886-40B8-9050-BB51D18248A6}" type="slidenum">
              <a:rPr lang="en-US" smtClean="0"/>
              <a:pPr defTabSz="922012"/>
              <a:t>52</a:t>
            </a:fld>
            <a:endParaRPr lang="en-US" dirty="0"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pPr defTabSz="922012"/>
            <a:fld id="{2A5AFD19-B886-40B8-9050-BB51D18248A6}" type="slidenum">
              <a:rPr lang="en-US" smtClean="0"/>
              <a:pPr defTabSz="922012"/>
              <a:t>53</a:t>
            </a:fld>
            <a:endParaRPr lang="en-US" dirty="0"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pPr defTabSz="922012"/>
            <a:fld id="{83C32291-47D3-4DE9-A96C-A8C101F03ABE}" type="slidenum">
              <a:rPr lang="en-US" smtClean="0"/>
              <a:pPr defTabSz="922012"/>
              <a:t>54</a:t>
            </a:fld>
            <a:endParaRPr lang="en-US" dirty="0"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pPr defTabSz="922012"/>
            <a:fld id="{83C32291-47D3-4DE9-A96C-A8C101F03ABE}" type="slidenum">
              <a:rPr lang="en-US" smtClean="0"/>
              <a:pPr defTabSz="922012"/>
              <a:t>55</a:t>
            </a:fld>
            <a:endParaRPr lang="en-US" dirty="0"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r>
              <a:rPr lang="es-ES" dirty="0" err="1" smtClean="0"/>
              <a:t>Fix</a:t>
            </a:r>
            <a:r>
              <a:rPr lang="es-ES" dirty="0" smtClean="0"/>
              <a:t> </a:t>
            </a:r>
            <a:r>
              <a:rPr lang="es-ES" dirty="0" err="1" smtClean="0"/>
              <a:t>the</a:t>
            </a:r>
            <a:r>
              <a:rPr lang="es-ES" dirty="0" smtClean="0"/>
              <a:t> 2000s</a:t>
            </a:r>
            <a:r>
              <a:rPr lang="es-ES" baseline="0" dirty="0" smtClean="0"/>
              <a:t> </a:t>
            </a:r>
            <a:r>
              <a:rPr lang="es-ES" baseline="0" dirty="0" err="1" smtClean="0"/>
              <a:t>for</a:t>
            </a:r>
            <a:r>
              <a:rPr lang="es-ES" baseline="0" dirty="0" smtClean="0"/>
              <a:t> </a:t>
            </a:r>
            <a:r>
              <a:rPr lang="es-ES" baseline="0" dirty="0" err="1" smtClean="0"/>
              <a:t>Brazil</a:t>
            </a:r>
            <a:r>
              <a:rPr lang="es-ES" baseline="0" dirty="0" smtClean="0"/>
              <a:t> </a:t>
            </a:r>
            <a:r>
              <a:rPr lang="es-ES" b="1" baseline="0" dirty="0" smtClean="0"/>
              <a:t>Done</a:t>
            </a:r>
            <a:endParaRPr lang="es-ES" b="1"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56</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pPr defTabSz="922012"/>
            <a:fld id="{A418C6E9-AE05-4B6D-98B7-7C73CFB35444}" type="slidenum">
              <a:rPr lang="en-US" smtClean="0"/>
              <a:pPr defTabSz="922012"/>
              <a:t>57</a:t>
            </a:fld>
            <a:endParaRPr lang="en-US" dirty="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marL="230199" indent="-230199"/>
            <a:endParaRPr lang="pt-BR"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pPr defTabSz="922012"/>
            <a:fld id="{83C32291-47D3-4DE9-A96C-A8C101F03ABE}" type="slidenum">
              <a:rPr lang="en-US" smtClean="0"/>
              <a:pPr defTabSz="922012"/>
              <a:t>58</a:t>
            </a:fld>
            <a:endParaRPr lang="en-US" dirty="0"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5</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pPr defTabSz="922012"/>
            <a:fld id="{A418C6E9-AE05-4B6D-98B7-7C73CFB35444}" type="slidenum">
              <a:rPr lang="en-US" smtClean="0"/>
              <a:pPr defTabSz="922012"/>
              <a:t>59</a:t>
            </a:fld>
            <a:endParaRPr lang="en-US" dirty="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marL="230199" indent="-230199"/>
            <a:endParaRPr lang="pt-BR" b="1"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pPr defTabSz="922012"/>
            <a:fld id="{83C32291-47D3-4DE9-A96C-A8C101F03ABE}" type="slidenum">
              <a:rPr lang="en-US" smtClean="0"/>
              <a:pPr defTabSz="922012"/>
              <a:t>60</a:t>
            </a:fld>
            <a:endParaRPr lang="en-US" dirty="0"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61</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62</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63</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64</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slide.</a:t>
            </a:r>
            <a:endParaRPr lang="en-US" dirty="0"/>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65</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pPr defTabSz="922012"/>
            <a:fld id="{2A5AFD19-B886-40B8-9050-BB51D18248A6}" type="slidenum">
              <a:rPr lang="en-US" smtClean="0"/>
              <a:pPr defTabSz="922012"/>
              <a:t>66</a:t>
            </a:fld>
            <a:endParaRPr lang="en-US" dirty="0"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pPr defTabSz="922012"/>
            <a:fld id="{CA3CC294-8CA7-4D00-86A4-C1853D3F6B04}" type="slidenum">
              <a:rPr lang="en-US" smtClean="0"/>
              <a:pPr defTabSz="922012"/>
              <a:t>67</a:t>
            </a:fld>
            <a:endParaRPr lang="en-US" dirty="0"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pPr defTabSz="922012"/>
            <a:fld id="{83C32291-47D3-4DE9-A96C-A8C101F03ABE}" type="slidenum">
              <a:rPr lang="en-US" smtClean="0"/>
              <a:pPr defTabSz="922012"/>
              <a:t>68</a:t>
            </a:fld>
            <a:endParaRPr lang="en-US" dirty="0"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6</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pPr defTabSz="922012"/>
            <a:fld id="{83C32291-47D3-4DE9-A96C-A8C101F03ABE}" type="slidenum">
              <a:rPr lang="en-US" smtClean="0"/>
              <a:pPr defTabSz="922012"/>
              <a:t>69</a:t>
            </a:fld>
            <a:endParaRPr lang="en-US" dirty="0"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pPr defTabSz="922012"/>
            <a:fld id="{2A5AFD19-B886-40B8-9050-BB51D18248A6}" type="slidenum">
              <a:rPr lang="en-US" smtClean="0"/>
              <a:pPr defTabSz="922012"/>
              <a:t>70</a:t>
            </a:fld>
            <a:endParaRPr lang="en-US" dirty="0"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pPr defTabSz="922012"/>
            <a:fld id="{2A5AFD19-B886-40B8-9050-BB51D18248A6}" type="slidenum">
              <a:rPr lang="en-US" smtClean="0"/>
              <a:pPr defTabSz="922012"/>
              <a:t>71</a:t>
            </a:fld>
            <a:endParaRPr lang="en-US" dirty="0"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72</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pPr defTabSz="922012"/>
            <a:fld id="{5C987FC1-386B-4E4B-B444-5DBB1206687B}" type="slidenum">
              <a:rPr lang="en-US" smtClean="0"/>
              <a:pPr defTabSz="922012"/>
              <a:t>73</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pPr defTabSz="922012"/>
            <a:fld id="{B3674C7E-BB43-4210-8976-140493129C55}" type="slidenum">
              <a:rPr lang="en-US" smtClean="0"/>
              <a:pPr defTabSz="922012"/>
              <a:t>74</a:t>
            </a:fld>
            <a:endParaRPr lang="en-US" dirty="0"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75</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76</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77</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78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7</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0298B52-7B16-4A35-B333-6AB78106CC7E}" type="slidenum">
              <a:rPr lang="en-US" smtClean="0"/>
              <a:pPr>
                <a:defRPr/>
              </a:pPr>
              <a:t>79</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80</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solidFill>
                <a:srgbClr val="CC0000"/>
              </a:solidFill>
            </a:endParaRPr>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81</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82</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83</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defTabSz="922012"/>
            <a:fld id="{7F2C3FB4-A2D9-4CEA-B849-D94169249EA7}" type="slidenum">
              <a:rPr lang="en-US" smtClean="0"/>
              <a:pPr defTabSz="922012"/>
              <a:t>84</a:t>
            </a:fld>
            <a:endParaRPr lang="en-US" dirty="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pt-BR"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pPr defTabSz="922012"/>
            <a:fld id="{5C987FC1-386B-4E4B-B444-5DBB1206687B}" type="slidenum">
              <a:rPr lang="en-US" smtClean="0"/>
              <a:pPr defTabSz="922012"/>
              <a:t>85</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pPr defTabSz="922012"/>
            <a:fld id="{5C987FC1-386B-4E4B-B444-5DBB1206687B}" type="slidenum">
              <a:rPr lang="en-US" smtClean="0"/>
              <a:pPr defTabSz="922012"/>
              <a:t>86</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87</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88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defTabSz="922012"/>
            <a:fld id="{F2DF9B61-4207-4484-BC18-C83646DA9BC4}" type="slidenum">
              <a:rPr lang="en-US" smtClean="0"/>
              <a:pPr defTabSz="922012"/>
              <a:t>8</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pPr defTabSz="922012"/>
            <a:fld id="{5C987FC1-386B-4E4B-B444-5DBB1206687B}" type="slidenum">
              <a:rPr lang="en-US" smtClean="0"/>
              <a:pPr defTabSz="922012"/>
              <a:t>89</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defTabSz="922012"/>
            <a:fld id="{7F2C3FB4-A2D9-4CEA-B849-D94169249EA7}" type="slidenum">
              <a:rPr lang="en-US" smtClean="0"/>
              <a:pPr defTabSz="922012"/>
              <a:t>90</a:t>
            </a:fld>
            <a:endParaRPr lang="en-US" dirty="0"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pt-BR"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pPr defTabSz="922012"/>
            <a:fld id="{2A5AFD19-B886-40B8-9050-BB51D18248A6}" type="slidenum">
              <a:rPr lang="en-US" smtClean="0"/>
              <a:pPr defTabSz="922012"/>
              <a:t>91</a:t>
            </a:fld>
            <a:endParaRPr lang="en-US" dirty="0"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b="1"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pPr defTabSz="922012"/>
            <a:fld id="{2A5AFD19-B886-40B8-9050-BB51D18248A6}" type="slidenum">
              <a:rPr lang="en-US" smtClean="0"/>
              <a:pPr defTabSz="922012"/>
              <a:t>92</a:t>
            </a:fld>
            <a:endParaRPr lang="en-US" dirty="0"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added this slide. You might want to link it.</a:t>
            </a:r>
            <a:endParaRPr lang="en-US" dirty="0"/>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93</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DE13D78-FE1E-46AD-B341-0DB95D703A63}" type="slidenum">
              <a:rPr lang="en-US" smtClean="0"/>
              <a:pPr>
                <a:defRPr/>
              </a:pPr>
              <a:t>94</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pPr defTabSz="922012"/>
            <a:fld id="{83C32291-47D3-4DE9-A96C-A8C101F03ABE}" type="slidenum">
              <a:rPr lang="en-US" smtClean="0"/>
              <a:pPr defTabSz="922012"/>
              <a:t>95</a:t>
            </a:fld>
            <a:endParaRPr lang="en-US" dirty="0"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pPr defTabSz="922012"/>
            <a:fld id="{83C32291-47D3-4DE9-A96C-A8C101F03ABE}" type="slidenum">
              <a:rPr lang="en-US" smtClean="0"/>
              <a:pPr defTabSz="922012"/>
              <a:t>96</a:t>
            </a:fld>
            <a:endParaRPr lang="en-US" dirty="0"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pPr defTabSz="922012"/>
            <a:fld id="{83C32291-47D3-4DE9-A96C-A8C101F03ABE}" type="slidenum">
              <a:rPr lang="en-US" smtClean="0"/>
              <a:pPr defTabSz="922012"/>
              <a:t>97</a:t>
            </a:fld>
            <a:endParaRPr lang="en-US" dirty="0"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pPr defTabSz="922012"/>
            <a:fld id="{2A5AFD19-B886-40B8-9050-BB51D18248A6}" type="slidenum">
              <a:rPr lang="en-US" smtClean="0"/>
              <a:pPr defTabSz="922012"/>
              <a:t>98</a:t>
            </a:fld>
            <a:endParaRPr lang="en-US" dirty="0"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533400" y="1600200"/>
            <a:ext cx="8077200" cy="152400"/>
          </a:xfrm>
          <a:prstGeom prst="rect">
            <a:avLst/>
          </a:prstGeom>
          <a:solidFill>
            <a:srgbClr val="4264B0"/>
          </a:solidFill>
          <a:ln w="9525">
            <a:noFill/>
            <a:miter lim="800000"/>
            <a:headEnd/>
            <a:tailEnd/>
          </a:ln>
          <a:effectLst/>
        </p:spPr>
        <p:txBody>
          <a:bodyPr wrap="none" anchor="ctr"/>
          <a:lstStyle/>
          <a:p>
            <a:pPr algn="l" rtl="0" fontAlgn="base">
              <a:spcBef>
                <a:spcPct val="0"/>
              </a:spcBef>
              <a:spcAft>
                <a:spcPct val="0"/>
              </a:spcAft>
              <a:defRPr/>
            </a:pPr>
            <a:endParaRPr lang="es-ES_tradnl" kern="1200" dirty="0">
              <a:solidFill>
                <a:srgbClr val="000000"/>
              </a:solidFill>
              <a:latin typeface="Arial" charset="0"/>
              <a:ea typeface="ＭＳ Ｐゴシック" pitchFamily="34" charset="-128"/>
              <a:cs typeface="+mn-cs"/>
            </a:endParaRPr>
          </a:p>
        </p:txBody>
      </p:sp>
      <p:sp>
        <p:nvSpPr>
          <p:cNvPr id="5" name="Rectangle 9"/>
          <p:cNvSpPr>
            <a:spLocks noChangeArrowheads="1"/>
          </p:cNvSpPr>
          <p:nvPr userDrawn="1"/>
        </p:nvSpPr>
        <p:spPr bwMode="auto">
          <a:xfrm>
            <a:off x="1247775" y="3848100"/>
            <a:ext cx="6629400" cy="76200"/>
          </a:xfrm>
          <a:prstGeom prst="rect">
            <a:avLst/>
          </a:prstGeom>
          <a:solidFill>
            <a:srgbClr val="4264B0"/>
          </a:solidFill>
          <a:ln w="9525">
            <a:noFill/>
            <a:miter lim="800000"/>
            <a:headEnd/>
            <a:tailEnd/>
          </a:ln>
          <a:effectLst/>
        </p:spPr>
        <p:txBody>
          <a:bodyPr wrap="none" anchor="ctr"/>
          <a:lstStyle/>
          <a:p>
            <a:pPr algn="l" rtl="0" fontAlgn="base">
              <a:spcBef>
                <a:spcPct val="0"/>
              </a:spcBef>
              <a:spcAft>
                <a:spcPct val="0"/>
              </a:spcAft>
              <a:defRPr/>
            </a:pPr>
            <a:endParaRPr lang="es-ES_tradnl" kern="1200" dirty="0">
              <a:solidFill>
                <a:srgbClr val="000000"/>
              </a:solidFill>
              <a:latin typeface="Arial" charset="0"/>
              <a:ea typeface="ＭＳ Ｐゴシック" pitchFamily="34" charset="-128"/>
              <a:cs typeface="+mn-cs"/>
            </a:endParaRPr>
          </a:p>
        </p:txBody>
      </p:sp>
      <p:sp>
        <p:nvSpPr>
          <p:cNvPr id="50178" name="Rectangle 2"/>
          <p:cNvSpPr>
            <a:spLocks noGrp="1" noChangeArrowheads="1"/>
          </p:cNvSpPr>
          <p:nvPr>
            <p:ph type="ctrTitle"/>
          </p:nvPr>
        </p:nvSpPr>
        <p:spPr>
          <a:xfrm>
            <a:off x="381000" y="1882775"/>
            <a:ext cx="8382000" cy="1470025"/>
          </a:xfrm>
        </p:spPr>
        <p:txBody>
          <a:bodyPr/>
          <a:lstStyle>
            <a:lvl1pPr algn="ctr">
              <a:defRPr sz="5000">
                <a:solidFill>
                  <a:schemeClr val="bg2"/>
                </a:solidFill>
              </a:defRPr>
            </a:lvl1pPr>
          </a:lstStyle>
          <a:p>
            <a:r>
              <a:rPr lang="en-US" dirty="0"/>
              <a:t>Click to edit Master title style</a:t>
            </a:r>
          </a:p>
        </p:txBody>
      </p:sp>
      <p:sp>
        <p:nvSpPr>
          <p:cNvPr id="50179" name="Rectangle 3"/>
          <p:cNvSpPr>
            <a:spLocks noGrp="1" noChangeArrowheads="1"/>
          </p:cNvSpPr>
          <p:nvPr>
            <p:ph type="subTitle" idx="1"/>
          </p:nvPr>
        </p:nvSpPr>
        <p:spPr>
          <a:xfrm>
            <a:off x="1371600" y="3962400"/>
            <a:ext cx="6400800" cy="1752600"/>
          </a:xfrm>
        </p:spPr>
        <p:txBody>
          <a:bodyPr/>
          <a:lstStyle>
            <a:lvl1pPr marL="0" indent="0" algn="ctr">
              <a:buFontTx/>
              <a:buNone/>
              <a:defRPr>
                <a:solidFill>
                  <a:srgbClr val="E34231"/>
                </a:solidFill>
              </a:defRPr>
            </a:lvl1pPr>
          </a:lstStyle>
          <a:p>
            <a:r>
              <a:rPr lang="en-US"/>
              <a:t>Click to edit Master subtitle style</a:t>
            </a:r>
          </a:p>
        </p:txBody>
      </p:sp>
      <p:sp>
        <p:nvSpPr>
          <p:cNvPr id="6" name="Rectangle 4"/>
          <p:cNvSpPr>
            <a:spLocks noGrp="1" noChangeArrowheads="1"/>
          </p:cNvSpPr>
          <p:nvPr>
            <p:ph type="dt" sz="half" idx="10"/>
          </p:nvPr>
        </p:nvSpPr>
        <p:spPr>
          <a:xfrm>
            <a:off x="457200" y="6245225"/>
            <a:ext cx="2133600" cy="476250"/>
          </a:xfrm>
        </p:spPr>
        <p:txBody>
          <a:bodyPr/>
          <a:lstStyle>
            <a:lvl1pPr>
              <a:defRPr/>
            </a:lvl1pPr>
          </a:lstStyle>
          <a:p>
            <a:pPr algn="l"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7" name="Rectangle 5"/>
          <p:cNvSpPr>
            <a:spLocks noGrp="1" noChangeArrowheads="1"/>
          </p:cNvSpPr>
          <p:nvPr>
            <p:ph type="ftr" sz="quarter" idx="11"/>
          </p:nvPr>
        </p:nvSpPr>
        <p:spPr>
          <a:xfrm>
            <a:off x="3124200" y="6245225"/>
            <a:ext cx="2895600" cy="476250"/>
          </a:xfrm>
        </p:spPr>
        <p:txBody>
          <a:bodyPr/>
          <a:lstStyle>
            <a:lvl1pPr>
              <a:defRPr/>
            </a:lvl1pPr>
          </a:lstStyle>
          <a:p>
            <a:pPr algn="ctr"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8" name="Rectangle 6"/>
          <p:cNvSpPr>
            <a:spLocks noGrp="1" noChangeArrowheads="1"/>
          </p:cNvSpPr>
          <p:nvPr>
            <p:ph type="sldNum" sz="quarter" idx="12"/>
          </p:nvPr>
        </p:nvSpPr>
        <p:spPr>
          <a:xfrm>
            <a:off x="8382000" y="6245225"/>
            <a:ext cx="381000" cy="476250"/>
          </a:xfrm>
          <a:noFill/>
        </p:spPr>
        <p:txBody>
          <a:bodyPr/>
          <a:lstStyle>
            <a:lvl1pPr>
              <a:defRPr/>
            </a:lvl1pPr>
          </a:lstStyle>
          <a:p>
            <a:pPr algn="r" rtl="0" fontAlgn="base">
              <a:spcBef>
                <a:spcPct val="0"/>
              </a:spcBef>
              <a:spcAft>
                <a:spcPct val="0"/>
              </a:spcAft>
              <a:defRPr/>
            </a:pPr>
            <a:fld id="{01B3848E-9BFB-453D-B127-CD36AC9D0427}" type="slidenum">
              <a:rPr lang="en-US" sz="1300" kern="1200">
                <a:solidFill>
                  <a:srgbClr val="000000"/>
                </a:solidFill>
                <a:latin typeface="Calibri" pitchFamily="34" charset="0"/>
                <a:ea typeface="ＭＳ Ｐゴシック" pitchFamily="34" charset="-128"/>
                <a:cs typeface="+mn-cs"/>
              </a:rPr>
              <a:pPr algn="r" rtl="0" fontAlgn="base">
                <a:spcBef>
                  <a:spcPct val="0"/>
                </a:spcBef>
                <a:spcAft>
                  <a:spcPct val="0"/>
                </a:spcAft>
                <a:defRPr/>
              </a:pPr>
              <a:t>‹#›</a:t>
            </a:fld>
            <a:endParaRPr lang="en-US" sz="1300" kern="1200" dirty="0">
              <a:solidFill>
                <a:srgbClr val="000000"/>
              </a:solidFill>
              <a:latin typeface="Calibri" pitchFamily="34" charset="0"/>
              <a:ea typeface="ＭＳ Ｐゴシック" pitchFamily="34" charset="-128"/>
              <a:cs typeface="+mn-cs"/>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382DFA2-6946-498A-BE23-8F5557B3731C}" type="slidenum">
              <a:rPr lang="en-US" sz="1300" kern="1200">
                <a:solidFill>
                  <a:srgbClr val="000000"/>
                </a:solidFill>
                <a:latin typeface="Calibri" pitchFamily="34" charset="0"/>
                <a:ea typeface="ＭＳ Ｐゴシック" pitchFamily="34" charset="-128"/>
                <a:cs typeface="+mn-cs"/>
              </a:rPr>
              <a:pPr algn="r" rtl="0" fontAlgn="base">
                <a:spcBef>
                  <a:spcPct val="0"/>
                </a:spcBef>
                <a:spcAft>
                  <a:spcPct val="0"/>
                </a:spcAft>
                <a:defRPr/>
              </a:pPr>
              <a:t>‹#›</a:t>
            </a:fld>
            <a:endParaRPr lang="en-US" sz="1300" kern="1200" dirty="0">
              <a:solidFill>
                <a:srgbClr val="000000"/>
              </a:solidFill>
              <a:latin typeface="Calibri" pitchFamily="34" charset="0"/>
              <a:ea typeface="ＭＳ Ｐゴシック" pitchFamily="34" charset="-128"/>
              <a:cs typeface="+mn-cs"/>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52400"/>
            <a:ext cx="2171700" cy="5973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362700" cy="5973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26F22F85-3C2D-4173-8963-4276484E7C08}" type="slidenum">
              <a:rPr lang="en-US" sz="1300" kern="1200">
                <a:solidFill>
                  <a:srgbClr val="000000"/>
                </a:solidFill>
                <a:latin typeface="Calibri" pitchFamily="34" charset="0"/>
                <a:ea typeface="ＭＳ Ｐゴシック" pitchFamily="34" charset="-128"/>
                <a:cs typeface="+mn-cs"/>
              </a:rPr>
              <a:pPr algn="r" rtl="0" fontAlgn="base">
                <a:spcBef>
                  <a:spcPct val="0"/>
                </a:spcBef>
                <a:spcAft>
                  <a:spcPct val="0"/>
                </a:spcAft>
                <a:defRPr/>
              </a:pPr>
              <a:t>‹#›</a:t>
            </a:fld>
            <a:endParaRPr lang="en-US" sz="1300" kern="1200" dirty="0">
              <a:solidFill>
                <a:srgbClr val="000000"/>
              </a:solidFill>
              <a:latin typeface="Calibri" pitchFamily="34" charset="0"/>
              <a:ea typeface="ＭＳ Ｐゴシック" pitchFamily="34" charset="-128"/>
              <a:cs typeface="+mn-cs"/>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effectLst>
                  <a:outerShdw blurRad="38100" dist="38100" dir="2700000" algn="tl">
                    <a:srgbClr val="000000">
                      <a:alpha val="43137"/>
                    </a:srgbClr>
                  </a:outerShdw>
                </a:effectLst>
              </a:defRPr>
            </a:lvl1pPr>
          </a:lstStyle>
          <a:p>
            <a:r>
              <a:rPr lang="en-US" noProof="0" smtClean="0"/>
              <a:t>Click to edit Master title style</a:t>
            </a:r>
            <a:endParaRPr lang="en-US" noProof="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Rectangle 6"/>
          <p:cNvSpPr>
            <a:spLocks noGrp="1" noChangeArrowheads="1"/>
          </p:cNvSpPr>
          <p:nvPr>
            <p:ph type="sldNum" sz="quarter" idx="12"/>
          </p:nvPr>
        </p:nvSpPr>
        <p:spPr>
          <a:ln/>
        </p:spPr>
        <p:txBody>
          <a:bodyPr/>
          <a:lstStyle>
            <a:lvl1pPr>
              <a:defRPr sz="1200"/>
            </a:lvl1pPr>
          </a:lstStyle>
          <a:p>
            <a:pPr>
              <a:defRPr/>
            </a:pPr>
            <a:fld id="{3E9776D7-78D6-408D-9A86-725DAD5A6424}" type="slidenum">
              <a:rPr lang="en-US" noProof="0" smtClean="0">
                <a:solidFill>
                  <a:srgbClr val="000000"/>
                </a:solidFill>
              </a:rPr>
              <a:pPr>
                <a:defRPr/>
              </a:pPr>
              <a:t>‹#›</a:t>
            </a:fld>
            <a:endParaRPr lang="en-US" noProof="0">
              <a:solidFill>
                <a:srgbClr val="000000"/>
              </a:solidFill>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0CD6A7E-DD9B-42FF-8182-A1DFBE1E5962}" type="slidenum">
              <a:rPr lang="en-US" sz="1300" kern="1200">
                <a:solidFill>
                  <a:srgbClr val="000000"/>
                </a:solidFill>
                <a:latin typeface="Calibri" pitchFamily="34" charset="0"/>
                <a:ea typeface="ＭＳ Ｐゴシック" pitchFamily="34" charset="-128"/>
                <a:cs typeface="+mn-cs"/>
              </a:rPr>
              <a:pPr algn="r" rtl="0" fontAlgn="base">
                <a:spcBef>
                  <a:spcPct val="0"/>
                </a:spcBef>
                <a:spcAft>
                  <a:spcPct val="0"/>
                </a:spcAft>
                <a:defRPr/>
              </a:pPr>
              <a:t>‹#›</a:t>
            </a:fld>
            <a:endParaRPr lang="en-US" sz="1300" kern="1200" dirty="0">
              <a:solidFill>
                <a:srgbClr val="000000"/>
              </a:solidFill>
              <a:latin typeface="Calibri" pitchFamily="34" charset="0"/>
              <a:ea typeface="ＭＳ Ｐゴシック" pitchFamily="34" charset="-128"/>
              <a:cs typeface="+mn-cs"/>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20396C1D-DC3A-4033-9882-A4E68B52C6DB}" type="slidenum">
              <a:rPr lang="en-US" sz="1300" kern="1200">
                <a:solidFill>
                  <a:srgbClr val="000000"/>
                </a:solidFill>
                <a:latin typeface="Calibri" pitchFamily="34" charset="0"/>
                <a:ea typeface="ＭＳ Ｐゴシック" pitchFamily="34" charset="-128"/>
                <a:cs typeface="+mn-cs"/>
              </a:rPr>
              <a:pPr algn="r" rtl="0" fontAlgn="base">
                <a:spcBef>
                  <a:spcPct val="0"/>
                </a:spcBef>
                <a:spcAft>
                  <a:spcPct val="0"/>
                </a:spcAft>
                <a:defRPr/>
              </a:pPr>
              <a:t>‹#›</a:t>
            </a:fld>
            <a:endParaRPr lang="en-US" sz="1300" kern="1200" dirty="0">
              <a:solidFill>
                <a:srgbClr val="000000"/>
              </a:solidFill>
              <a:latin typeface="Calibri" pitchFamily="34" charset="0"/>
              <a:ea typeface="ＭＳ Ｐゴシック" pitchFamily="34" charset="-128"/>
              <a:cs typeface="+mn-cs"/>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56249BC8-7B92-4FBE-8DBA-F7B70577E3B4}" type="slidenum">
              <a:rPr lang="en-US" sz="1300" kern="1200">
                <a:solidFill>
                  <a:srgbClr val="000000"/>
                </a:solidFill>
                <a:latin typeface="Calibri" pitchFamily="34" charset="0"/>
                <a:ea typeface="ＭＳ Ｐゴシック" pitchFamily="34" charset="-128"/>
                <a:cs typeface="+mn-cs"/>
              </a:rPr>
              <a:pPr algn="r" rtl="0" fontAlgn="base">
                <a:spcBef>
                  <a:spcPct val="0"/>
                </a:spcBef>
                <a:spcAft>
                  <a:spcPct val="0"/>
                </a:spcAft>
                <a:defRPr/>
              </a:pPr>
              <a:t>‹#›</a:t>
            </a:fld>
            <a:endParaRPr lang="en-US" sz="1300" kern="1200" dirty="0">
              <a:solidFill>
                <a:srgbClr val="000000"/>
              </a:solidFill>
              <a:latin typeface="Calibri" pitchFamily="34" charset="0"/>
              <a:ea typeface="ＭＳ Ｐゴシック" pitchFamily="34" charset="-128"/>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3F6D38D-C013-4657-890D-7CE883D4D3C8}" type="slidenum">
              <a:rPr lang="en-US" sz="1300" kern="1200">
                <a:solidFill>
                  <a:srgbClr val="000000"/>
                </a:solidFill>
                <a:latin typeface="Calibri" pitchFamily="34" charset="0"/>
                <a:ea typeface="ＭＳ Ｐゴシック" pitchFamily="34" charset="-128"/>
                <a:cs typeface="+mn-cs"/>
              </a:rPr>
              <a:pPr algn="r" rtl="0" fontAlgn="base">
                <a:spcBef>
                  <a:spcPct val="0"/>
                </a:spcBef>
                <a:spcAft>
                  <a:spcPct val="0"/>
                </a:spcAft>
                <a:defRPr/>
              </a:pPr>
              <a:t>‹#›</a:t>
            </a:fld>
            <a:endParaRPr lang="en-US" sz="1300" kern="1200" dirty="0">
              <a:solidFill>
                <a:srgbClr val="000000"/>
              </a:solidFill>
              <a:latin typeface="Calibri" pitchFamily="34" charset="0"/>
              <a:ea typeface="ＭＳ Ｐゴシック" pitchFamily="34" charset="-128"/>
              <a:cs typeface="+mn-cs"/>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214A5651-F97D-45F5-99BF-7A0651B6E17E}" type="slidenum">
              <a:rPr lang="en-US" sz="1300" kern="1200">
                <a:solidFill>
                  <a:srgbClr val="000000"/>
                </a:solidFill>
                <a:latin typeface="Calibri" pitchFamily="34" charset="0"/>
                <a:ea typeface="ＭＳ Ｐゴシック" pitchFamily="34" charset="-128"/>
                <a:cs typeface="+mn-cs"/>
              </a:rPr>
              <a:pPr algn="r" rtl="0" fontAlgn="base">
                <a:spcBef>
                  <a:spcPct val="0"/>
                </a:spcBef>
                <a:spcAft>
                  <a:spcPct val="0"/>
                </a:spcAft>
                <a:defRPr/>
              </a:pPr>
              <a:t>‹#›</a:t>
            </a:fld>
            <a:endParaRPr lang="en-US" sz="1300" kern="1200" dirty="0">
              <a:solidFill>
                <a:srgbClr val="000000"/>
              </a:solidFill>
              <a:latin typeface="Calibri" pitchFamily="34" charset="0"/>
              <a:ea typeface="ＭＳ Ｐゴシック" pitchFamily="34" charset="-128"/>
              <a:cs typeface="+mn-cs"/>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5EF60295-F562-4F2E-BD52-5D7757E7EEE5}" type="slidenum">
              <a:rPr lang="en-US" sz="1300" kern="1200">
                <a:solidFill>
                  <a:srgbClr val="000000"/>
                </a:solidFill>
                <a:latin typeface="Calibri" pitchFamily="34" charset="0"/>
                <a:ea typeface="ＭＳ Ｐゴシック" pitchFamily="34" charset="-128"/>
                <a:cs typeface="+mn-cs"/>
              </a:rPr>
              <a:pPr algn="r" rtl="0" fontAlgn="base">
                <a:spcBef>
                  <a:spcPct val="0"/>
                </a:spcBef>
                <a:spcAft>
                  <a:spcPct val="0"/>
                </a:spcAft>
                <a:defRPr/>
              </a:pPr>
              <a:t>‹#›</a:t>
            </a:fld>
            <a:endParaRPr lang="en-US" sz="1300" kern="1200" dirty="0">
              <a:solidFill>
                <a:srgbClr val="000000"/>
              </a:solidFill>
              <a:latin typeface="Calibri" pitchFamily="34" charset="0"/>
              <a:ea typeface="ＭＳ Ｐゴシック" pitchFamily="34" charset="-128"/>
              <a:cs typeface="+mn-cs"/>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300" kern="1200" dirty="0">
              <a:solidFill>
                <a:srgbClr val="000000"/>
              </a:solidFill>
              <a:latin typeface="Calibri" pitchFamily="34" charset="0"/>
              <a:ea typeface="ＭＳ Ｐゴシック" pitchFamily="34" charset="-128"/>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E555FEB-13E5-4259-BE85-F13237E4A579}" type="slidenum">
              <a:rPr lang="en-US" sz="1300" kern="1200">
                <a:solidFill>
                  <a:srgbClr val="000000"/>
                </a:solidFill>
                <a:latin typeface="Calibri" pitchFamily="34" charset="0"/>
                <a:ea typeface="ＭＳ Ｐゴシック" pitchFamily="34" charset="-128"/>
                <a:cs typeface="+mn-cs"/>
              </a:rPr>
              <a:pPr algn="r" rtl="0" fontAlgn="base">
                <a:spcBef>
                  <a:spcPct val="0"/>
                </a:spcBef>
                <a:spcAft>
                  <a:spcPct val="0"/>
                </a:spcAft>
                <a:defRPr/>
              </a:pPr>
              <a:t>‹#›</a:t>
            </a:fld>
            <a:endParaRPr lang="en-US" sz="1300" kern="1200" dirty="0">
              <a:solidFill>
                <a:srgbClr val="000000"/>
              </a:solidFill>
              <a:latin typeface="Calibri" pitchFamily="34" charset="0"/>
              <a:ea typeface="ＭＳ Ｐゴシック" pitchFamily="34" charset="-128"/>
              <a:cs typeface="+mn-cs"/>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8686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71600"/>
            <a:ext cx="8229600" cy="4754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52400" y="5562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00" i="0">
                <a:latin typeface="Calibri" pitchFamily="34" charset="0"/>
                <a:ea typeface="ＭＳ Ｐゴシック" pitchFamily="34" charset="-128"/>
                <a:cs typeface="+mn-cs"/>
              </a:defRPr>
            </a:lvl1pPr>
          </a:lstStyle>
          <a:p>
            <a:pPr algn="l" rtl="0" fontAlgn="base">
              <a:spcBef>
                <a:spcPct val="0"/>
              </a:spcBef>
              <a:spcAft>
                <a:spcPct val="0"/>
              </a:spcAft>
              <a:defRPr/>
            </a:pPr>
            <a:endParaRPr lang="en-US" kern="1200" dirty="0">
              <a:solidFill>
                <a:srgbClr val="000000"/>
              </a:solidFill>
            </a:endParaRPr>
          </a:p>
        </p:txBody>
      </p:sp>
      <p:sp>
        <p:nvSpPr>
          <p:cNvPr id="1029" name="Rectangle 5"/>
          <p:cNvSpPr>
            <a:spLocks noGrp="1" noChangeArrowheads="1"/>
          </p:cNvSpPr>
          <p:nvPr>
            <p:ph type="ftr" sz="quarter" idx="3"/>
          </p:nvPr>
        </p:nvSpPr>
        <p:spPr bwMode="auto">
          <a:xfrm>
            <a:off x="2438400" y="55626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00" i="0">
                <a:latin typeface="Calibri" pitchFamily="34" charset="0"/>
                <a:ea typeface="ＭＳ Ｐゴシック" pitchFamily="34" charset="-128"/>
                <a:cs typeface="+mn-cs"/>
              </a:defRPr>
            </a:lvl1pPr>
          </a:lstStyle>
          <a:p>
            <a:pPr rtl="0" fontAlgn="base">
              <a:spcBef>
                <a:spcPct val="0"/>
              </a:spcBef>
              <a:spcAft>
                <a:spcPct val="0"/>
              </a:spcAft>
              <a:defRPr/>
            </a:pPr>
            <a:endParaRPr lang="en-US" kern="1200" dirty="0">
              <a:solidFill>
                <a:srgbClr val="000000"/>
              </a:solidFill>
            </a:endParaRPr>
          </a:p>
        </p:txBody>
      </p:sp>
      <p:sp>
        <p:nvSpPr>
          <p:cNvPr id="1030" name="Rectangle 6"/>
          <p:cNvSpPr>
            <a:spLocks noGrp="1" noChangeArrowheads="1"/>
          </p:cNvSpPr>
          <p:nvPr>
            <p:ph type="sldNum" sz="quarter" idx="4"/>
          </p:nvPr>
        </p:nvSpPr>
        <p:spPr bwMode="auto">
          <a:xfrm>
            <a:off x="8382000" y="6305550"/>
            <a:ext cx="381000" cy="247650"/>
          </a:xfrm>
          <a:prstGeom prst="rect">
            <a:avLst/>
          </a:prstGeom>
          <a:solidFill>
            <a:srgbClr val="C4C6CA"/>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00" i="0">
                <a:latin typeface="Calibri" pitchFamily="34" charset="0"/>
                <a:ea typeface="ＭＳ Ｐゴシック" pitchFamily="34" charset="-128"/>
                <a:cs typeface="+mn-cs"/>
              </a:defRPr>
            </a:lvl1pPr>
          </a:lstStyle>
          <a:p>
            <a:pPr rtl="0" fontAlgn="base">
              <a:spcBef>
                <a:spcPct val="0"/>
              </a:spcBef>
              <a:spcAft>
                <a:spcPct val="0"/>
              </a:spcAft>
              <a:defRPr/>
            </a:pPr>
            <a:fld id="{74E49192-F3A4-46E9-A956-17728B9CBD5A}" type="slidenum">
              <a:rPr lang="en-US" kern="1200">
                <a:solidFill>
                  <a:srgbClr val="000000"/>
                </a:solidFill>
              </a:rPr>
              <a:pPr rtl="0" fontAlgn="base">
                <a:spcBef>
                  <a:spcPct val="0"/>
                </a:spcBef>
                <a:spcAft>
                  <a:spcPct val="0"/>
                </a:spcAft>
                <a:defRPr/>
              </a:pPr>
              <a:t>‹#›</a:t>
            </a:fld>
            <a:endParaRPr lang="en-US" kern="1200" dirty="0">
              <a:solidFill>
                <a:srgbClr val="000000"/>
              </a:solidFill>
            </a:endParaRPr>
          </a:p>
        </p:txBody>
      </p:sp>
      <p:grpSp>
        <p:nvGrpSpPr>
          <p:cNvPr id="2" name="Group 11"/>
          <p:cNvGrpSpPr>
            <a:grpSpLocks/>
          </p:cNvGrpSpPr>
          <p:nvPr/>
        </p:nvGrpSpPr>
        <p:grpSpPr bwMode="auto">
          <a:xfrm flipH="1">
            <a:off x="304800" y="152400"/>
            <a:ext cx="8001000" cy="1143000"/>
            <a:chOff x="432" y="144"/>
            <a:chExt cx="5040" cy="720"/>
          </a:xfrm>
        </p:grpSpPr>
        <p:sp>
          <p:nvSpPr>
            <p:cNvPr id="1033" name="Line 9"/>
            <p:cNvSpPr>
              <a:spLocks noChangeShapeType="1"/>
            </p:cNvSpPr>
            <p:nvPr userDrawn="1"/>
          </p:nvSpPr>
          <p:spPr bwMode="auto">
            <a:xfrm>
              <a:off x="432" y="144"/>
              <a:ext cx="5040" cy="0"/>
            </a:xfrm>
            <a:prstGeom prst="line">
              <a:avLst/>
            </a:prstGeom>
            <a:noFill/>
            <a:ln w="19050">
              <a:solidFill>
                <a:srgbClr val="4264B0"/>
              </a:solidFill>
              <a:round/>
              <a:headEnd/>
              <a:tailEnd/>
            </a:ln>
            <a:effectLst/>
          </p:spPr>
          <p:txBody>
            <a:bodyPr/>
            <a:lstStyle/>
            <a:p>
              <a:pPr algn="l" rtl="0" fontAlgn="base">
                <a:spcBef>
                  <a:spcPct val="0"/>
                </a:spcBef>
                <a:spcAft>
                  <a:spcPct val="0"/>
                </a:spcAft>
                <a:defRPr/>
              </a:pPr>
              <a:endParaRPr lang="en-US" kern="1200" dirty="0">
                <a:solidFill>
                  <a:srgbClr val="000000"/>
                </a:solidFill>
                <a:latin typeface="Arial" charset="0"/>
                <a:ea typeface="ＭＳ Ｐゴシック"/>
                <a:cs typeface="+mn-cs"/>
              </a:endParaRPr>
            </a:p>
          </p:txBody>
        </p:sp>
        <p:sp>
          <p:nvSpPr>
            <p:cNvPr id="1034" name="Line 10"/>
            <p:cNvSpPr>
              <a:spLocks noChangeShapeType="1"/>
            </p:cNvSpPr>
            <p:nvPr userDrawn="1"/>
          </p:nvSpPr>
          <p:spPr bwMode="auto">
            <a:xfrm>
              <a:off x="5472" y="144"/>
              <a:ext cx="0" cy="720"/>
            </a:xfrm>
            <a:prstGeom prst="line">
              <a:avLst/>
            </a:prstGeom>
            <a:noFill/>
            <a:ln w="19050">
              <a:solidFill>
                <a:srgbClr val="4264B0"/>
              </a:solidFill>
              <a:round/>
              <a:headEnd/>
              <a:tailEnd/>
            </a:ln>
            <a:effectLst/>
          </p:spPr>
          <p:txBody>
            <a:bodyPr/>
            <a:lstStyle/>
            <a:p>
              <a:pPr algn="l" rtl="0" fontAlgn="base">
                <a:spcBef>
                  <a:spcPct val="0"/>
                </a:spcBef>
                <a:spcAft>
                  <a:spcPct val="0"/>
                </a:spcAft>
                <a:defRPr/>
              </a:pPr>
              <a:endParaRPr lang="en-US" kern="1200" dirty="0">
                <a:solidFill>
                  <a:srgbClr val="000000"/>
                </a:solidFill>
                <a:latin typeface="Arial" charset="0"/>
                <a:ea typeface="ＭＳ Ｐゴシック"/>
                <a:cs typeface="+mn-cs"/>
              </a:endParaRPr>
            </a:p>
          </p:txBody>
        </p:sp>
      </p:grpSp>
      <p:sp>
        <p:nvSpPr>
          <p:cNvPr id="1041" name="Line 17"/>
          <p:cNvSpPr>
            <a:spLocks noChangeShapeType="1"/>
          </p:cNvSpPr>
          <p:nvPr/>
        </p:nvSpPr>
        <p:spPr bwMode="auto">
          <a:xfrm flipH="1">
            <a:off x="314325" y="6248400"/>
            <a:ext cx="8458200" cy="0"/>
          </a:xfrm>
          <a:prstGeom prst="line">
            <a:avLst/>
          </a:prstGeom>
          <a:noFill/>
          <a:ln w="19050">
            <a:solidFill>
              <a:srgbClr val="4264B0"/>
            </a:solidFill>
            <a:round/>
            <a:headEnd/>
            <a:tailEnd/>
          </a:ln>
          <a:effectLst/>
        </p:spPr>
        <p:txBody>
          <a:bodyPr/>
          <a:lstStyle/>
          <a:p>
            <a:pPr algn="l" rtl="0" fontAlgn="base">
              <a:spcBef>
                <a:spcPct val="0"/>
              </a:spcBef>
              <a:spcAft>
                <a:spcPct val="0"/>
              </a:spcAft>
              <a:defRPr/>
            </a:pPr>
            <a:endParaRPr lang="en-US" kern="1200" dirty="0">
              <a:solidFill>
                <a:srgbClr val="000000"/>
              </a:solidFill>
              <a:latin typeface="Arial" charset="0"/>
              <a:ea typeface="ＭＳ Ｐゴシック"/>
              <a:cs typeface="+mn-cs"/>
            </a:endParaRPr>
          </a:p>
        </p:txBody>
      </p:sp>
      <p:sp>
        <p:nvSpPr>
          <p:cNvPr id="1044" name="TextBox 7"/>
          <p:cNvSpPr txBox="1">
            <a:spLocks noChangeArrowheads="1"/>
          </p:cNvSpPr>
          <p:nvPr/>
        </p:nvSpPr>
        <p:spPr bwMode="auto">
          <a:xfrm>
            <a:off x="304800" y="6302375"/>
            <a:ext cx="8458200" cy="261610"/>
          </a:xfrm>
          <a:prstGeom prst="rect">
            <a:avLst/>
          </a:prstGeom>
          <a:solidFill>
            <a:srgbClr val="C7D0E3"/>
          </a:solidFill>
          <a:ln w="9525" algn="ctr">
            <a:noFill/>
            <a:miter lim="800000"/>
            <a:headEnd/>
            <a:tailEnd/>
          </a:ln>
        </p:spPr>
        <p:txBody>
          <a:bodyPr wrap="square">
            <a:spAutoFit/>
          </a:bodyPr>
          <a:lstStyle/>
          <a:p>
            <a:pPr algn="l" rtl="0" fontAlgn="base">
              <a:spcBef>
                <a:spcPct val="50000"/>
              </a:spcBef>
              <a:spcAft>
                <a:spcPct val="0"/>
              </a:spcAft>
              <a:defRPr/>
            </a:pPr>
            <a:endParaRPr lang="es-ES_tradnl" sz="1100" i="1" kern="1200" dirty="0">
              <a:solidFill>
                <a:srgbClr val="000000"/>
              </a:solidFill>
              <a:latin typeface="Calibri" pitchFamily="34" charset="0"/>
              <a:ea typeface="ＭＳ Ｐゴシック" pitchFamily="34" charset="-128"/>
              <a:cs typeface="Arial" charset="0"/>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hf sldNum="0" hdr="0" ftr="0" dt="0"/>
  <p:txStyles>
    <p:titleStyle>
      <a:lvl1pPr algn="l" rtl="0" eaLnBrk="0" fontAlgn="base" hangingPunct="0">
        <a:spcBef>
          <a:spcPct val="0"/>
        </a:spcBef>
        <a:spcAft>
          <a:spcPct val="0"/>
        </a:spcAft>
        <a:defRPr sz="3600">
          <a:solidFill>
            <a:srgbClr val="333333"/>
          </a:solidFill>
          <a:latin typeface="Calibri" pitchFamily="-107" charset="0"/>
          <a:ea typeface="ＭＳ Ｐゴシック" pitchFamily="34" charset="-128"/>
          <a:cs typeface="ＭＳ Ｐゴシック"/>
        </a:defRPr>
      </a:lvl1pPr>
      <a:lvl2pPr algn="l" rtl="0" eaLnBrk="0" fontAlgn="base" hangingPunct="0">
        <a:spcBef>
          <a:spcPct val="0"/>
        </a:spcBef>
        <a:spcAft>
          <a:spcPct val="0"/>
        </a:spcAft>
        <a:defRPr sz="3600">
          <a:solidFill>
            <a:srgbClr val="333333"/>
          </a:solidFill>
          <a:latin typeface="Calibri" pitchFamily="-107" charset="0"/>
          <a:ea typeface="ＭＳ Ｐゴシック" pitchFamily="34" charset="-128"/>
          <a:cs typeface="ＭＳ Ｐゴシック"/>
        </a:defRPr>
      </a:lvl2pPr>
      <a:lvl3pPr algn="l" rtl="0" eaLnBrk="0" fontAlgn="base" hangingPunct="0">
        <a:spcBef>
          <a:spcPct val="0"/>
        </a:spcBef>
        <a:spcAft>
          <a:spcPct val="0"/>
        </a:spcAft>
        <a:defRPr sz="3600">
          <a:solidFill>
            <a:srgbClr val="333333"/>
          </a:solidFill>
          <a:latin typeface="Calibri" pitchFamily="-107" charset="0"/>
          <a:ea typeface="ＭＳ Ｐゴシック" pitchFamily="34" charset="-128"/>
          <a:cs typeface="ＭＳ Ｐゴシック"/>
        </a:defRPr>
      </a:lvl3pPr>
      <a:lvl4pPr algn="l" rtl="0" eaLnBrk="0" fontAlgn="base" hangingPunct="0">
        <a:spcBef>
          <a:spcPct val="0"/>
        </a:spcBef>
        <a:spcAft>
          <a:spcPct val="0"/>
        </a:spcAft>
        <a:defRPr sz="3600">
          <a:solidFill>
            <a:srgbClr val="333333"/>
          </a:solidFill>
          <a:latin typeface="Calibri" pitchFamily="-107" charset="0"/>
          <a:ea typeface="ＭＳ Ｐゴシック" pitchFamily="34" charset="-128"/>
          <a:cs typeface="ＭＳ Ｐゴシック"/>
        </a:defRPr>
      </a:lvl4pPr>
      <a:lvl5pPr algn="l" rtl="0" eaLnBrk="0" fontAlgn="base" hangingPunct="0">
        <a:spcBef>
          <a:spcPct val="0"/>
        </a:spcBef>
        <a:spcAft>
          <a:spcPct val="0"/>
        </a:spcAft>
        <a:defRPr sz="3600">
          <a:solidFill>
            <a:srgbClr val="333333"/>
          </a:solidFill>
          <a:latin typeface="Calibri" pitchFamily="-107" charset="0"/>
          <a:ea typeface="ＭＳ Ｐゴシック" pitchFamily="34" charset="-128"/>
          <a:cs typeface="ＭＳ Ｐゴシック"/>
        </a:defRPr>
      </a:lvl5pPr>
      <a:lvl6pPr marL="457200" algn="l" rtl="0" fontAlgn="base">
        <a:spcBef>
          <a:spcPct val="0"/>
        </a:spcBef>
        <a:spcAft>
          <a:spcPct val="0"/>
        </a:spcAft>
        <a:defRPr sz="4400">
          <a:solidFill>
            <a:schemeClr val="tx2"/>
          </a:solidFill>
          <a:latin typeface="Cambria" pitchFamily="18" charset="0"/>
        </a:defRPr>
      </a:lvl6pPr>
      <a:lvl7pPr marL="914400" algn="l" rtl="0" fontAlgn="base">
        <a:spcBef>
          <a:spcPct val="0"/>
        </a:spcBef>
        <a:spcAft>
          <a:spcPct val="0"/>
        </a:spcAft>
        <a:defRPr sz="4400">
          <a:solidFill>
            <a:schemeClr val="tx2"/>
          </a:solidFill>
          <a:latin typeface="Cambria" pitchFamily="18" charset="0"/>
        </a:defRPr>
      </a:lvl7pPr>
      <a:lvl8pPr marL="1371600" algn="l" rtl="0" fontAlgn="base">
        <a:spcBef>
          <a:spcPct val="0"/>
        </a:spcBef>
        <a:spcAft>
          <a:spcPct val="0"/>
        </a:spcAft>
        <a:defRPr sz="4400">
          <a:solidFill>
            <a:schemeClr val="tx2"/>
          </a:solidFill>
          <a:latin typeface="Cambria" pitchFamily="18" charset="0"/>
        </a:defRPr>
      </a:lvl8pPr>
      <a:lvl9pPr marL="1828800" algn="l" rtl="0" fontAlgn="base">
        <a:spcBef>
          <a:spcPct val="0"/>
        </a:spcBef>
        <a:spcAft>
          <a:spcPct val="0"/>
        </a:spcAft>
        <a:defRPr sz="4400">
          <a:solidFill>
            <a:schemeClr val="tx2"/>
          </a:solidFill>
          <a:latin typeface="Cambria" pitchFamily="18" charset="0"/>
        </a:defRPr>
      </a:lvl9pPr>
    </p:titleStyle>
    <p:bodyStyle>
      <a:lvl1pPr marL="342900" indent="-342900" algn="l" rtl="0" eaLnBrk="0" fontAlgn="base" hangingPunct="0">
        <a:spcBef>
          <a:spcPct val="20000"/>
        </a:spcBef>
        <a:spcAft>
          <a:spcPct val="0"/>
        </a:spcAft>
        <a:buClr>
          <a:srgbClr val="4264B0"/>
        </a:buClr>
        <a:buSzPct val="110000"/>
        <a:buFont typeface="Wingdings" pitchFamily="2" charset="2"/>
        <a:buChar char="§"/>
        <a:defRPr sz="2800">
          <a:solidFill>
            <a:srgbClr val="333333"/>
          </a:solidFill>
          <a:latin typeface="Calibri" pitchFamily="-107" charset="0"/>
          <a:ea typeface="ＭＳ Ｐゴシック" pitchFamily="34" charset="-128"/>
          <a:cs typeface="ＭＳ Ｐゴシック"/>
        </a:defRPr>
      </a:lvl1pPr>
      <a:lvl2pPr marL="742950" indent="-285750" algn="l" rtl="0" eaLnBrk="0" fontAlgn="base" hangingPunct="0">
        <a:spcBef>
          <a:spcPct val="20000"/>
        </a:spcBef>
        <a:spcAft>
          <a:spcPct val="0"/>
        </a:spcAft>
        <a:buClr>
          <a:srgbClr val="4264B0"/>
        </a:buClr>
        <a:buSzPct val="80000"/>
        <a:buFont typeface="Wingdings" pitchFamily="2" charset="2"/>
        <a:buChar char="Ø"/>
        <a:defRPr sz="2400">
          <a:solidFill>
            <a:srgbClr val="333333"/>
          </a:solidFill>
          <a:latin typeface="Calibri" pitchFamily="-107" charset="0"/>
          <a:ea typeface="ＭＳ Ｐゴシック" pitchFamily="-107" charset="-128"/>
          <a:cs typeface="ＭＳ Ｐゴシック"/>
        </a:defRPr>
      </a:lvl2pPr>
      <a:lvl3pPr marL="1143000" indent="-228600" algn="l" rtl="0" eaLnBrk="0" fontAlgn="base" hangingPunct="0">
        <a:spcBef>
          <a:spcPct val="20000"/>
        </a:spcBef>
        <a:spcAft>
          <a:spcPct val="0"/>
        </a:spcAft>
        <a:buClr>
          <a:srgbClr val="6169A7"/>
        </a:buClr>
        <a:buChar char="•"/>
        <a:defRPr sz="2000">
          <a:solidFill>
            <a:srgbClr val="333333"/>
          </a:solidFill>
          <a:latin typeface="Calibri" pitchFamily="-107" charset="0"/>
          <a:ea typeface="ＭＳ Ｐゴシック" pitchFamily="-107" charset="-128"/>
          <a:cs typeface="ＭＳ Ｐゴシック"/>
        </a:defRPr>
      </a:lvl3pPr>
      <a:lvl4pPr marL="1600200" indent="-228600" algn="l" rtl="0" eaLnBrk="0" fontAlgn="base" hangingPunct="0">
        <a:spcBef>
          <a:spcPct val="20000"/>
        </a:spcBef>
        <a:spcAft>
          <a:spcPct val="0"/>
        </a:spcAft>
        <a:buChar char="–"/>
        <a:defRPr>
          <a:solidFill>
            <a:srgbClr val="333333"/>
          </a:solidFill>
          <a:latin typeface="Calibri" pitchFamily="-107" charset="0"/>
          <a:ea typeface="ＭＳ Ｐゴシック" pitchFamily="-107" charset="-128"/>
          <a:cs typeface="ＭＳ Ｐゴシック"/>
        </a:defRPr>
      </a:lvl4pPr>
      <a:lvl5pPr marL="2057400" indent="-228600" algn="l" rtl="0" eaLnBrk="0" fontAlgn="base" hangingPunct="0">
        <a:spcBef>
          <a:spcPct val="20000"/>
        </a:spcBef>
        <a:spcAft>
          <a:spcPct val="0"/>
        </a:spcAft>
        <a:buChar char="»"/>
        <a:defRPr>
          <a:solidFill>
            <a:srgbClr val="333333"/>
          </a:solidFill>
          <a:latin typeface="Calibri" pitchFamily="-107" charset="0"/>
          <a:ea typeface="ＭＳ Ｐゴシック" pitchFamily="-107" charset="-128"/>
          <a:cs typeface="ＭＳ Ｐゴシック"/>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102.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chart" Target="../charts/chart70.xml"/><Relationship Id="rId4" Type="http://schemas.openxmlformats.org/officeDocument/2006/relationships/chart" Target="../charts/chart69.xml"/></Relationships>
</file>

<file path=ppt/slides/_rels/slide106.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106.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10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15.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3.xml"/><Relationship Id="rId1" Type="http://schemas.openxmlformats.org/officeDocument/2006/relationships/slideLayout" Target="../slideLayouts/slideLayout4.xml"/><Relationship Id="rId5" Type="http://schemas.openxmlformats.org/officeDocument/2006/relationships/chart" Target="../charts/chart84.xml"/><Relationship Id="rId4" Type="http://schemas.openxmlformats.org/officeDocument/2006/relationships/chart" Target="../charts/chart83.xml"/></Relationships>
</file>

<file path=ppt/slides/_rels/slide1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4.xml"/><Relationship Id="rId1" Type="http://schemas.openxmlformats.org/officeDocument/2006/relationships/slideLayout" Target="../slideLayouts/slideLayout4.xml"/><Relationship Id="rId4" Type="http://schemas.openxmlformats.org/officeDocument/2006/relationships/chart" Target="../charts/chart85.xml"/></Relationships>
</file>

<file path=ppt/slides/_rels/slide1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5.xml"/><Relationship Id="rId1" Type="http://schemas.openxmlformats.org/officeDocument/2006/relationships/slideLayout" Target="../slideLayouts/slideLayout4.xml"/><Relationship Id="rId5" Type="http://schemas.openxmlformats.org/officeDocument/2006/relationships/chart" Target="../charts/chart87.xml"/><Relationship Id="rId4" Type="http://schemas.openxmlformats.org/officeDocument/2006/relationships/chart" Target="../charts/chart86.xml"/></Relationships>
</file>

<file path=ppt/slides/_rels/slide12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6.xml"/><Relationship Id="rId1" Type="http://schemas.openxmlformats.org/officeDocument/2006/relationships/slideLayout" Target="../slideLayouts/slideLayout4.xml"/><Relationship Id="rId4" Type="http://schemas.openxmlformats.org/officeDocument/2006/relationships/chart" Target="../charts/chart88.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77.xml"/><Relationship Id="rId1" Type="http://schemas.openxmlformats.org/officeDocument/2006/relationships/slideLayout" Target="../slideLayouts/slideLayout4.xml"/><Relationship Id="rId4" Type="http://schemas.openxmlformats.org/officeDocument/2006/relationships/chart" Target="../charts/chart49.xml"/></Relationships>
</file>

<file path=ppt/slides/_rels/slide7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78.xml"/><Relationship Id="rId1" Type="http://schemas.openxmlformats.org/officeDocument/2006/relationships/slideLayout" Target="../slideLayouts/slideLayout4.xml"/><Relationship Id="rId4" Type="http://schemas.openxmlformats.org/officeDocument/2006/relationships/image" Target="../media/image14.wmf"/></Relationships>
</file>

<file path=ppt/slides/_rels/slide7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8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5.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96.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97.xml"/><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98.xml"/><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6"/>
          <p:cNvSpPr txBox="1">
            <a:spLocks noGrp="1" noChangeArrowheads="1"/>
          </p:cNvSpPr>
          <p:nvPr/>
        </p:nvSpPr>
        <p:spPr bwMode="auto">
          <a:xfrm>
            <a:off x="8382000" y="6245225"/>
            <a:ext cx="381000" cy="476250"/>
          </a:xfrm>
          <a:prstGeom prst="rect">
            <a:avLst/>
          </a:prstGeom>
          <a:noFill/>
          <a:ln w="9525">
            <a:noFill/>
            <a:miter lim="800000"/>
            <a:headEnd/>
            <a:tailEnd/>
          </a:ln>
        </p:spPr>
        <p:txBody>
          <a:bodyPr/>
          <a:lstStyle/>
          <a:p>
            <a:pPr algn="r" rtl="0" fontAlgn="base">
              <a:spcBef>
                <a:spcPct val="0"/>
              </a:spcBef>
              <a:spcAft>
                <a:spcPct val="0"/>
              </a:spcAft>
            </a:pPr>
            <a:fld id="{F5315C59-A608-4206-A518-98C3DB49105C}" type="slidenum">
              <a:rPr lang="en-US" sz="1300" kern="1200">
                <a:solidFill>
                  <a:srgbClr val="000000"/>
                </a:solidFill>
                <a:latin typeface="Calibri" pitchFamily="34" charset="0"/>
              </a:rPr>
              <a:pPr algn="r" rtl="0" fontAlgn="base">
                <a:spcBef>
                  <a:spcPct val="0"/>
                </a:spcBef>
                <a:spcAft>
                  <a:spcPct val="0"/>
                </a:spcAft>
              </a:pPr>
              <a:t>0</a:t>
            </a:fld>
            <a:endParaRPr lang="en-US" sz="1300" kern="1200" dirty="0">
              <a:solidFill>
                <a:srgbClr val="000000"/>
              </a:solidFill>
              <a:latin typeface="Calibri" pitchFamily="34" charset="0"/>
            </a:endParaRPr>
          </a:p>
        </p:txBody>
      </p:sp>
      <p:sp>
        <p:nvSpPr>
          <p:cNvPr id="1028" name="Rectangle 2"/>
          <p:cNvSpPr>
            <a:spLocks noGrp="1" noChangeArrowheads="1"/>
          </p:cNvSpPr>
          <p:nvPr>
            <p:ph type="ctrTitle"/>
          </p:nvPr>
        </p:nvSpPr>
        <p:spPr>
          <a:xfrm>
            <a:off x="76200" y="2057400"/>
            <a:ext cx="8991600" cy="1752600"/>
          </a:xfrm>
        </p:spPr>
        <p:txBody>
          <a:bodyPr/>
          <a:lstStyle/>
          <a:p>
            <a:pPr algn="ctr" eaLnBrk="1" hangingPunct="1">
              <a:defRPr/>
            </a:pPr>
            <a:r>
              <a:rPr lang="en-US" sz="4000" dirty="0" smtClean="0">
                <a:solidFill>
                  <a:srgbClr val="4D4D4D"/>
                </a:solidFill>
                <a:effectLst>
                  <a:outerShdw blurRad="38100" dist="38100" dir="2700000" algn="tl">
                    <a:srgbClr val="C0C0C0"/>
                  </a:outerShdw>
                </a:effectLst>
                <a:latin typeface="Calibri" pitchFamily="34" charset="0"/>
              </a:rPr>
              <a:t>Financial Development in LAC</a:t>
            </a:r>
            <a:br>
              <a:rPr lang="en-US" sz="4000" dirty="0" smtClean="0">
                <a:solidFill>
                  <a:srgbClr val="4D4D4D"/>
                </a:solidFill>
                <a:effectLst>
                  <a:outerShdw blurRad="38100" dist="38100" dir="2700000" algn="tl">
                    <a:srgbClr val="C0C0C0"/>
                  </a:outerShdw>
                </a:effectLst>
                <a:latin typeface="Calibri" pitchFamily="34" charset="0"/>
              </a:rPr>
            </a:br>
            <a:r>
              <a:rPr lang="en-US" sz="4000" dirty="0" smtClean="0">
                <a:solidFill>
                  <a:srgbClr val="4D4D4D"/>
                </a:solidFill>
                <a:effectLst>
                  <a:outerShdw blurRad="38100" dist="38100" dir="2700000" algn="tl">
                    <a:srgbClr val="C0C0C0"/>
                  </a:outerShdw>
                </a:effectLst>
                <a:latin typeface="Calibri" pitchFamily="34" charset="0"/>
              </a:rPr>
              <a:t>The Road Ahead</a:t>
            </a:r>
          </a:p>
        </p:txBody>
      </p:sp>
      <p:sp>
        <p:nvSpPr>
          <p:cNvPr id="1029" name="Rectangle 3"/>
          <p:cNvSpPr>
            <a:spLocks noGrp="1" noChangeArrowheads="1"/>
          </p:cNvSpPr>
          <p:nvPr>
            <p:ph type="subTitle" idx="1"/>
          </p:nvPr>
        </p:nvSpPr>
        <p:spPr>
          <a:xfrm>
            <a:off x="533400" y="3962400"/>
            <a:ext cx="8077200" cy="2057400"/>
          </a:xfrm>
        </p:spPr>
        <p:txBody>
          <a:bodyPr/>
          <a:lstStyle/>
          <a:p>
            <a:pPr marL="0" indent="0" algn="ctr" eaLnBrk="1" hangingPunct="1">
              <a:lnSpc>
                <a:spcPct val="80000"/>
              </a:lnSpc>
              <a:buClrTx/>
              <a:buSzTx/>
              <a:buFontTx/>
              <a:buNone/>
              <a:defRPr/>
            </a:pPr>
            <a:endParaRPr lang="en-US" sz="2400" i="1" dirty="0" smtClean="0">
              <a:solidFill>
                <a:srgbClr val="E34231"/>
              </a:solidFill>
              <a:effectLst>
                <a:outerShdw blurRad="38100" dist="38100" dir="2700000" algn="tl">
                  <a:srgbClr val="C0C0C0"/>
                </a:outerShdw>
              </a:effectLst>
              <a:latin typeface="Calibri" pitchFamily="34" charset="0"/>
            </a:endParaRPr>
          </a:p>
          <a:p>
            <a:pPr marL="0" indent="0" algn="ctr" eaLnBrk="1" hangingPunct="1">
              <a:lnSpc>
                <a:spcPct val="80000"/>
              </a:lnSpc>
              <a:buClrTx/>
              <a:buSzTx/>
              <a:buFontTx/>
              <a:buNone/>
              <a:defRPr/>
            </a:pPr>
            <a:r>
              <a:rPr lang="en-US" sz="2400" dirty="0" smtClean="0">
                <a:solidFill>
                  <a:srgbClr val="E34231"/>
                </a:solidFill>
                <a:effectLst>
                  <a:outerShdw blurRad="38100" dist="38100" dir="2700000" algn="tl">
                    <a:srgbClr val="C0C0C0"/>
                  </a:outerShdw>
                </a:effectLst>
                <a:latin typeface="Calibri" pitchFamily="34" charset="0"/>
              </a:rPr>
              <a:t>2011 Regional Flagship Launch</a:t>
            </a:r>
            <a:endParaRPr lang="en-US" sz="2000" dirty="0" smtClean="0">
              <a:solidFill>
                <a:srgbClr val="E34231"/>
              </a:solidFill>
              <a:effectLst>
                <a:outerShdw blurRad="38100" dist="38100" dir="2700000" algn="tl">
                  <a:srgbClr val="C0C0C0"/>
                </a:outerShdw>
              </a:effectLst>
              <a:latin typeface="Calibri" pitchFamily="34" charset="0"/>
            </a:endParaRPr>
          </a:p>
          <a:p>
            <a:pPr marL="0" indent="0" algn="ctr" eaLnBrk="1" hangingPunct="1">
              <a:lnSpc>
                <a:spcPct val="80000"/>
              </a:lnSpc>
              <a:buClrTx/>
              <a:buSzTx/>
              <a:buFontTx/>
              <a:buNone/>
              <a:defRPr/>
            </a:pPr>
            <a:endParaRPr lang="en-US" sz="2000" dirty="0" smtClean="0">
              <a:solidFill>
                <a:srgbClr val="5F5F5F"/>
              </a:solidFill>
              <a:effectLst>
                <a:outerShdw blurRad="38100" dist="38100" dir="2700000" algn="tl">
                  <a:srgbClr val="C0C0C0"/>
                </a:outerShdw>
              </a:effectLst>
              <a:latin typeface="Calibri" pitchFamily="34" charset="0"/>
            </a:endParaRPr>
          </a:p>
          <a:p>
            <a:pPr marL="0" indent="0" algn="ctr" eaLnBrk="1" hangingPunct="1">
              <a:lnSpc>
                <a:spcPct val="80000"/>
              </a:lnSpc>
              <a:buClrTx/>
              <a:buSzTx/>
              <a:buFontTx/>
              <a:buNone/>
              <a:defRPr/>
            </a:pPr>
            <a:r>
              <a:rPr lang="en-US" sz="2000" dirty="0" smtClean="0">
                <a:solidFill>
                  <a:srgbClr val="5F5F5F"/>
                </a:solidFill>
                <a:effectLst>
                  <a:outerShdw blurRad="38100" dist="38100" dir="2700000" algn="tl">
                    <a:srgbClr val="C0C0C0"/>
                  </a:outerShdw>
                </a:effectLst>
                <a:latin typeface="Calibri" pitchFamily="34" charset="0"/>
              </a:rPr>
              <a:t>Central Bank of Brazil</a:t>
            </a:r>
          </a:p>
          <a:p>
            <a:pPr marL="0" indent="0" algn="ctr" eaLnBrk="1" hangingPunct="1">
              <a:lnSpc>
                <a:spcPct val="80000"/>
              </a:lnSpc>
              <a:buClrTx/>
              <a:buSzTx/>
              <a:buFontTx/>
              <a:buNone/>
              <a:defRPr/>
            </a:pPr>
            <a:r>
              <a:rPr lang="en-US" sz="2000" dirty="0" smtClean="0">
                <a:solidFill>
                  <a:srgbClr val="5F5F5F"/>
                </a:solidFill>
                <a:effectLst>
                  <a:outerShdw blurRad="38100" dist="38100" dir="2700000" algn="tl">
                    <a:srgbClr val="C0C0C0"/>
                  </a:outerShdw>
                </a:effectLst>
                <a:latin typeface="Calibri" pitchFamily="34" charset="0"/>
              </a:rPr>
              <a:t>March 22, 2012</a:t>
            </a:r>
            <a:endParaRPr lang="en-US" sz="2400" dirty="0" smtClean="0">
              <a:solidFill>
                <a:srgbClr val="5F5F5F"/>
              </a:solidFill>
              <a:effectLst>
                <a:outerShdw blurRad="38100" dist="38100" dir="2700000" algn="tl">
                  <a:srgbClr val="C0C0C0"/>
                </a:outerShdw>
              </a:effectLst>
              <a:latin typeface="Calibri" pitchFamily="34" charset="0"/>
            </a:endParaRPr>
          </a:p>
        </p:txBody>
      </p:sp>
      <p:sp>
        <p:nvSpPr>
          <p:cNvPr id="10246" name="Rectangle 3"/>
          <p:cNvSpPr>
            <a:spLocks noChangeArrowheads="1"/>
          </p:cNvSpPr>
          <p:nvPr/>
        </p:nvSpPr>
        <p:spPr bwMode="auto">
          <a:xfrm>
            <a:off x="76200" y="5915025"/>
            <a:ext cx="3962400" cy="942975"/>
          </a:xfrm>
          <a:prstGeom prst="rect">
            <a:avLst/>
          </a:prstGeom>
          <a:noFill/>
          <a:ln w="9525">
            <a:noFill/>
            <a:miter lim="800000"/>
            <a:headEnd/>
            <a:tailEnd/>
          </a:ln>
        </p:spPr>
        <p:txBody>
          <a:bodyPr/>
          <a:lstStyle/>
          <a:p>
            <a:pPr algn="l" rtl="0" fontAlgn="base">
              <a:lnSpc>
                <a:spcPct val="90000"/>
              </a:lnSpc>
              <a:spcBef>
                <a:spcPct val="20000"/>
              </a:spcBef>
              <a:spcAft>
                <a:spcPct val="0"/>
              </a:spcAft>
              <a:buClr>
                <a:srgbClr val="FFCC00"/>
              </a:buClr>
              <a:buSzPct val="65000"/>
              <a:buFont typeface="Wingdings" pitchFamily="2" charset="2"/>
              <a:buNone/>
              <a:defRPr/>
            </a:pPr>
            <a:r>
              <a:rPr lang="en-US" sz="1600" b="1" kern="1200" dirty="0" smtClean="0">
                <a:solidFill>
                  <a:srgbClr val="000000"/>
                </a:solidFill>
                <a:effectLst>
                  <a:outerShdw blurRad="38100" dist="38100" dir="2700000" algn="tl">
                    <a:srgbClr val="C0C0C0"/>
                  </a:outerShdw>
                </a:effectLst>
                <a:latin typeface="Calibri" pitchFamily="34" charset="0"/>
                <a:cs typeface="Arial" charset="0"/>
              </a:rPr>
              <a:t>Chief </a:t>
            </a:r>
            <a:r>
              <a:rPr lang="en-US" sz="1600" b="1" kern="1200" dirty="0">
                <a:solidFill>
                  <a:srgbClr val="000000"/>
                </a:solidFill>
                <a:effectLst>
                  <a:outerShdw blurRad="38100" dist="38100" dir="2700000" algn="tl">
                    <a:srgbClr val="C0C0C0"/>
                  </a:outerShdw>
                </a:effectLst>
                <a:latin typeface="Calibri" pitchFamily="34" charset="0"/>
                <a:cs typeface="Arial" charset="0"/>
              </a:rPr>
              <a:t>Economist </a:t>
            </a:r>
            <a:r>
              <a:rPr lang="en-US" sz="1600" b="1" kern="1200" dirty="0" smtClean="0">
                <a:solidFill>
                  <a:srgbClr val="000000"/>
                </a:solidFill>
                <a:effectLst>
                  <a:outerShdw blurRad="38100" dist="38100" dir="2700000" algn="tl">
                    <a:srgbClr val="C0C0C0"/>
                  </a:outerShdw>
                </a:effectLst>
                <a:latin typeface="Calibri" pitchFamily="34" charset="0"/>
                <a:cs typeface="Arial" charset="0"/>
              </a:rPr>
              <a:t>Office</a:t>
            </a:r>
          </a:p>
          <a:p>
            <a:pPr algn="l" rtl="0" fontAlgn="base">
              <a:lnSpc>
                <a:spcPct val="90000"/>
              </a:lnSpc>
              <a:spcBef>
                <a:spcPct val="20000"/>
              </a:spcBef>
              <a:spcAft>
                <a:spcPct val="0"/>
              </a:spcAft>
              <a:buClr>
                <a:srgbClr val="FFCC00"/>
              </a:buClr>
              <a:buSzPct val="65000"/>
              <a:buFont typeface="Wingdings" pitchFamily="2" charset="2"/>
              <a:buNone/>
              <a:defRPr/>
            </a:pPr>
            <a:r>
              <a:rPr lang="en-US" sz="1600" b="1" kern="1200" dirty="0" smtClean="0">
                <a:solidFill>
                  <a:srgbClr val="000000"/>
                </a:solidFill>
                <a:effectLst>
                  <a:outerShdw blurRad="38100" dist="38100" dir="2700000" algn="tl">
                    <a:srgbClr val="C0C0C0"/>
                  </a:outerShdw>
                </a:effectLst>
                <a:latin typeface="Calibri" pitchFamily="34" charset="0"/>
                <a:cs typeface="Arial" charset="0"/>
              </a:rPr>
              <a:t>Latin America and the Caribbean</a:t>
            </a:r>
          </a:p>
          <a:p>
            <a:pPr algn="l" rtl="0" fontAlgn="base">
              <a:lnSpc>
                <a:spcPct val="90000"/>
              </a:lnSpc>
              <a:spcBef>
                <a:spcPct val="20000"/>
              </a:spcBef>
              <a:spcAft>
                <a:spcPct val="0"/>
              </a:spcAft>
              <a:buClr>
                <a:srgbClr val="FFCC00"/>
              </a:buClr>
              <a:buSzPct val="65000"/>
              <a:buFont typeface="Wingdings" pitchFamily="2" charset="2"/>
              <a:buNone/>
              <a:defRPr/>
            </a:pPr>
            <a:r>
              <a:rPr lang="en-US" sz="1600" b="1" dirty="0" smtClean="0">
                <a:solidFill>
                  <a:srgbClr val="000000"/>
                </a:solidFill>
                <a:effectLst>
                  <a:outerShdw blurRad="38100" dist="38100" dir="2700000" algn="tl">
                    <a:srgbClr val="C0C0C0"/>
                  </a:outerShdw>
                </a:effectLst>
                <a:latin typeface="Calibri" pitchFamily="34" charset="0"/>
                <a:cs typeface="Arial" charset="0"/>
              </a:rPr>
              <a:t>The World Bank</a:t>
            </a:r>
            <a:endParaRPr lang="en-US" sz="1600" b="1" kern="1200" dirty="0">
              <a:solidFill>
                <a:srgbClr val="000000"/>
              </a:solidFill>
              <a:effectLst>
                <a:outerShdw blurRad="38100" dist="38100" dir="2700000" algn="tl">
                  <a:srgbClr val="C0C0C0"/>
                </a:outerShdw>
              </a:effectLst>
              <a:latin typeface="Calibri" pitchFamily="34" charset="0"/>
              <a:cs typeface="Arial" charset="0"/>
            </a:endParaRPr>
          </a:p>
        </p:txBody>
      </p:sp>
      <p:pic>
        <p:nvPicPr>
          <p:cNvPr id="8" name="Picture 2"/>
          <p:cNvPicPr>
            <a:picLocks noChangeAspect="1" noChangeArrowheads="1"/>
          </p:cNvPicPr>
          <p:nvPr/>
        </p:nvPicPr>
        <p:blipFill>
          <a:blip r:embed="rId3" cstate="print"/>
          <a:srcRect/>
          <a:stretch>
            <a:fillRect/>
          </a:stretch>
        </p:blipFill>
        <p:spPr bwMode="auto">
          <a:xfrm>
            <a:off x="7572375" y="5867400"/>
            <a:ext cx="1419225" cy="83488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sz="half" idx="1"/>
          </p:nvPr>
        </p:nvSpPr>
        <p:spPr>
          <a:xfrm>
            <a:off x="304800" y="1219200"/>
            <a:ext cx="8161337" cy="5105400"/>
          </a:xfrm>
        </p:spPr>
        <p:txBody>
          <a:bodyPr>
            <a:normAutofit/>
          </a:bodyPr>
          <a:lstStyle/>
          <a:p>
            <a:pPr marL="381000" indent="-381000" eaLnBrk="1" hangingPunct="1">
              <a:spcBef>
                <a:spcPts val="600"/>
              </a:spcBef>
              <a:spcAft>
                <a:spcPts val="300"/>
              </a:spcAft>
              <a:defRPr/>
            </a:pPr>
            <a:r>
              <a:rPr lang="en-US" sz="2400" dirty="0" smtClean="0"/>
              <a:t>Mixed, nuanced picture from all the data: no linear story</a:t>
            </a:r>
          </a:p>
          <a:p>
            <a:pPr marL="381000" indent="-381000" eaLnBrk="1" hangingPunct="1">
              <a:spcBef>
                <a:spcPts val="600"/>
              </a:spcBef>
              <a:spcAft>
                <a:spcPts val="300"/>
              </a:spcAft>
              <a:defRPr/>
            </a:pPr>
            <a:r>
              <a:rPr lang="en-US" sz="2400" dirty="0" smtClean="0"/>
              <a:t>Financial systems developed over the last two decades</a:t>
            </a:r>
          </a:p>
          <a:p>
            <a:pPr marL="381000" indent="-381000" eaLnBrk="1" hangingPunct="1">
              <a:spcBef>
                <a:spcPts val="600"/>
              </a:spcBef>
              <a:spcAft>
                <a:spcPts val="300"/>
              </a:spcAft>
              <a:defRPr/>
            </a:pPr>
            <a:r>
              <a:rPr lang="en-US" sz="2400" dirty="0" smtClean="0"/>
              <a:t>Also became significantly more complex</a:t>
            </a:r>
          </a:p>
          <a:p>
            <a:pPr marL="381000" indent="-381000" eaLnBrk="1" hangingPunct="1">
              <a:spcBef>
                <a:spcPts val="600"/>
              </a:spcBef>
              <a:spcAft>
                <a:spcPts val="300"/>
              </a:spcAft>
              <a:defRPr/>
            </a:pPr>
            <a:r>
              <a:rPr lang="en-US" sz="2400" dirty="0" smtClean="0"/>
              <a:t>From a mostly bank-based model to a more complete and interconnected model</a:t>
            </a:r>
          </a:p>
          <a:p>
            <a:pPr marL="781050" lvl="1" indent="-381000" eaLnBrk="1" hangingPunct="1">
              <a:spcBef>
                <a:spcPts val="600"/>
              </a:spcBef>
              <a:spcAft>
                <a:spcPts val="300"/>
              </a:spcAft>
              <a:defRPr/>
            </a:pPr>
            <a:r>
              <a:rPr lang="en-US" sz="2000" dirty="0" smtClean="0"/>
              <a:t>Non-bank markets (bonds and equities) increased in absolute and relative size</a:t>
            </a:r>
          </a:p>
          <a:p>
            <a:pPr marL="781050" lvl="1" indent="-381000" eaLnBrk="1" hangingPunct="1">
              <a:spcBef>
                <a:spcPts val="600"/>
              </a:spcBef>
              <a:spcAft>
                <a:spcPts val="300"/>
              </a:spcAft>
              <a:defRPr/>
            </a:pPr>
            <a:r>
              <a:rPr lang="en-US" sz="2000" dirty="0" smtClean="0"/>
              <a:t>New markets also developing</a:t>
            </a:r>
          </a:p>
          <a:p>
            <a:pPr marL="781050" lvl="1" indent="-381000" eaLnBrk="1" hangingPunct="1">
              <a:spcBef>
                <a:spcPts val="600"/>
              </a:spcBef>
              <a:spcAft>
                <a:spcPts val="300"/>
              </a:spcAft>
              <a:defRPr/>
            </a:pPr>
            <a:r>
              <a:rPr lang="en-US" sz="2000" dirty="0" smtClean="0"/>
              <a:t>Non-bank institutional investors now play more central role</a:t>
            </a:r>
          </a:p>
          <a:p>
            <a:pPr marL="781050" lvl="1" indent="-381000" eaLnBrk="1" hangingPunct="1">
              <a:spcBef>
                <a:spcPts val="600"/>
              </a:spcBef>
              <a:spcAft>
                <a:spcPts val="300"/>
              </a:spcAft>
              <a:defRPr/>
            </a:pPr>
            <a:r>
              <a:rPr lang="en-US" sz="2000" dirty="0" smtClean="0"/>
              <a:t>The number and sophistication of participants (including cross-border investors) increasing</a:t>
            </a:r>
          </a:p>
          <a:p>
            <a:pPr marL="781050" lvl="1" indent="-381000" eaLnBrk="1" hangingPunct="1">
              <a:spcBef>
                <a:spcPts val="600"/>
              </a:spcBef>
              <a:spcAft>
                <a:spcPts val="300"/>
              </a:spcAft>
              <a:defRPr/>
            </a:pPr>
            <a:r>
              <a:rPr lang="en-US" sz="2000" dirty="0" smtClean="0"/>
              <a:t>Banks connected to capital markets and institutional investors</a:t>
            </a:r>
          </a:p>
        </p:txBody>
      </p:sp>
      <p:sp>
        <p:nvSpPr>
          <p:cNvPr id="5"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Summary of Findings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Developments in Equity </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Markets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6" name="Rectangle 3"/>
          <p:cNvSpPr>
            <a:spLocks noGrp="1" noChangeArrowheads="1"/>
          </p:cNvSpPr>
          <p:nvPr>
            <p:ph sz="half" idx="1"/>
          </p:nvPr>
        </p:nvSpPr>
        <p:spPr>
          <a:xfrm>
            <a:off x="152400" y="1219200"/>
            <a:ext cx="8839200" cy="5638800"/>
          </a:xfrm>
        </p:spPr>
        <p:txBody>
          <a:bodyPr>
            <a:normAutofit/>
          </a:bodyPr>
          <a:lstStyle/>
          <a:p>
            <a:pPr marL="381000" indent="-381000" eaLnBrk="1" hangingPunct="1">
              <a:spcBef>
                <a:spcPts val="300"/>
              </a:spcBef>
              <a:spcAft>
                <a:spcPts val="300"/>
              </a:spcAft>
            </a:pPr>
            <a:r>
              <a:rPr lang="en-US" sz="2400" dirty="0" smtClean="0">
                <a:solidFill>
                  <a:schemeClr val="tx1"/>
                </a:solidFill>
              </a:rPr>
              <a:t>Breadth of markets is another potential concern</a:t>
            </a:r>
          </a:p>
          <a:p>
            <a:pPr marL="781050" lvl="1" indent="-381000" eaLnBrk="1" hangingPunct="1">
              <a:spcBef>
                <a:spcPts val="300"/>
              </a:spcBef>
              <a:spcAft>
                <a:spcPts val="300"/>
              </a:spcAft>
            </a:pPr>
            <a:r>
              <a:rPr lang="en-US" dirty="0" smtClean="0">
                <a:solidFill>
                  <a:schemeClr val="tx1"/>
                </a:solidFill>
              </a:rPr>
              <a:t>Issuance activity is small (and declining) for LAC</a:t>
            </a:r>
          </a:p>
          <a:p>
            <a:pPr marL="781050" lvl="1" indent="-381000" eaLnBrk="1" hangingPunct="1">
              <a:spcBef>
                <a:spcPts val="300"/>
              </a:spcBef>
              <a:spcAft>
                <a:spcPts val="300"/>
              </a:spcAft>
            </a:pPr>
            <a:r>
              <a:rPr lang="en-US" dirty="0" smtClean="0">
                <a:solidFill>
                  <a:schemeClr val="tx1"/>
                </a:solidFill>
              </a:rPr>
              <a:t>Few listed firms and even fewer firms raise capital in domestic markets across LAC Countries</a:t>
            </a:r>
          </a:p>
          <a:p>
            <a:pPr marL="781050" lvl="1" indent="-381000" eaLnBrk="1" hangingPunct="1">
              <a:spcBef>
                <a:spcPts val="300"/>
              </a:spcBef>
              <a:spcAft>
                <a:spcPts val="300"/>
              </a:spcAft>
            </a:pPr>
            <a:r>
              <a:rPr lang="en-US" dirty="0" smtClean="0">
                <a:solidFill>
                  <a:schemeClr val="tx1"/>
                </a:solidFill>
              </a:rPr>
              <a:t>Markets remain concentrated: top issuers capture a significant share of equity financing</a:t>
            </a:r>
          </a:p>
          <a:p>
            <a:pPr marL="381000" indent="-381000" eaLnBrk="1" hangingPunct="1">
              <a:spcBef>
                <a:spcPts val="300"/>
              </a:spcBef>
              <a:spcAft>
                <a:spcPts val="300"/>
              </a:spcAft>
            </a:pPr>
            <a:r>
              <a:rPr lang="en-US" sz="2400" dirty="0" smtClean="0">
                <a:solidFill>
                  <a:schemeClr val="tx1"/>
                </a:solidFill>
              </a:rPr>
              <a:t>However, foreign markets do not seem related to this trend</a:t>
            </a:r>
          </a:p>
          <a:p>
            <a:pPr marL="781050" lvl="1" indent="-381000" eaLnBrk="1" hangingPunct="1">
              <a:spcBef>
                <a:spcPts val="300"/>
              </a:spcBef>
              <a:spcAft>
                <a:spcPts val="300"/>
              </a:spcAft>
            </a:pPr>
            <a:r>
              <a:rPr lang="en-US" dirty="0" smtClean="0">
                <a:solidFill>
                  <a:schemeClr val="tx1"/>
                </a:solidFill>
              </a:rPr>
              <a:t>Issuance abroad has been small and declining as well</a:t>
            </a:r>
          </a:p>
          <a:p>
            <a:pPr marL="781050" lvl="1" indent="-381000" eaLnBrk="1" hangingPunct="1">
              <a:spcBef>
                <a:spcPts val="300"/>
              </a:spcBef>
              <a:spcAft>
                <a:spcPts val="300"/>
              </a:spcAft>
            </a:pPr>
            <a:r>
              <a:rPr lang="en-US" sz="2000" dirty="0" smtClean="0">
                <a:solidFill>
                  <a:schemeClr val="tx1"/>
                </a:solidFill>
              </a:rPr>
              <a:t>Very few firms use foreign markets</a:t>
            </a:r>
          </a:p>
          <a:p>
            <a:pPr marL="381000" indent="-381000" eaLnBrk="1" hangingPunct="1">
              <a:spcBef>
                <a:spcPts val="300"/>
              </a:spcBef>
              <a:spcAft>
                <a:spcPts val="300"/>
              </a:spcAft>
            </a:pPr>
            <a:r>
              <a:rPr lang="en-US" dirty="0" smtClean="0">
                <a:solidFill>
                  <a:schemeClr val="tx1"/>
                </a:solidFill>
              </a:rPr>
              <a:t>On the bright side, Brazil seems to be an exception</a:t>
            </a:r>
          </a:p>
          <a:p>
            <a:pPr marL="781050" lvl="1" indent="-381000" eaLnBrk="1" hangingPunct="1">
              <a:spcBef>
                <a:spcPts val="300"/>
              </a:spcBef>
              <a:spcAft>
                <a:spcPts val="300"/>
              </a:spcAft>
            </a:pPr>
            <a:r>
              <a:rPr lang="en-US" dirty="0" smtClean="0">
                <a:solidFill>
                  <a:schemeClr val="tx1"/>
                </a:solidFill>
              </a:rPr>
              <a:t>Foreign firms have typically relied more on foreign markets …</a:t>
            </a:r>
          </a:p>
          <a:p>
            <a:pPr marL="781050" lvl="1" indent="-381000" eaLnBrk="1" hangingPunct="1">
              <a:spcBef>
                <a:spcPts val="300"/>
              </a:spcBef>
              <a:spcAft>
                <a:spcPts val="300"/>
              </a:spcAft>
            </a:pPr>
            <a:r>
              <a:rPr lang="en-US" dirty="0" smtClean="0">
                <a:solidFill>
                  <a:schemeClr val="tx1"/>
                </a:solidFill>
              </a:rPr>
              <a:t>… maybe opening some space for domestic firms.</a:t>
            </a:r>
            <a:endParaRPr lang="en-US" sz="2400" dirty="0" smtClean="0">
              <a:solidFill>
                <a:schemeClr val="tx1"/>
              </a:solidFill>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22860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Institution</a:t>
            </a:r>
            <a:r>
              <a:rPr lang="en-US" sz="3200" kern="0" dirty="0" smtClean="0">
                <a:solidFill>
                  <a:srgbClr val="333333"/>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a:rPr>
              <a:t>al Investors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17709" y="1280160"/>
            <a:ext cx="2308581" cy="400110"/>
          </a:xfrm>
          <a:prstGeom prst="rect">
            <a:avLst/>
          </a:prstGeom>
        </p:spPr>
        <p:txBody>
          <a:bodyPr wrap="none">
            <a:spAutoFit/>
          </a:bodyPr>
          <a:lstStyle/>
          <a:p>
            <a:pPr algn="ctr"/>
            <a:r>
              <a:rPr lang="en-US" sz="2000" dirty="0" smtClean="0">
                <a:solidFill>
                  <a:srgbClr val="000000"/>
                </a:solidFill>
                <a:latin typeface="Calibri" pitchFamily="34" charset="0"/>
              </a:rPr>
              <a:t>Pension Fund Assets</a:t>
            </a:r>
          </a:p>
        </p:txBody>
      </p:sp>
      <p:sp>
        <p:nvSpPr>
          <p:cNvPr id="10"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Pension Funds Gaining Ground</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2"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AIOS</a:t>
            </a:r>
            <a:endParaRPr lang="en-US" sz="1100" i="1" dirty="0">
              <a:latin typeface="Calibri" pitchFamily="34" charset="0"/>
              <a:cs typeface="Arial" pitchFamily="34" charset="0"/>
            </a:endParaRPr>
          </a:p>
        </p:txBody>
      </p:sp>
      <p:graphicFrame>
        <p:nvGraphicFramePr>
          <p:cNvPr id="7" name="Chart 6"/>
          <p:cNvGraphicFramePr/>
          <p:nvPr/>
        </p:nvGraphicFramePr>
        <p:xfrm>
          <a:off x="1371600" y="1676400"/>
          <a:ext cx="6400800" cy="457045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48808" y="1280160"/>
            <a:ext cx="2246384" cy="400110"/>
          </a:xfrm>
          <a:prstGeom prst="rect">
            <a:avLst/>
          </a:prstGeom>
        </p:spPr>
        <p:txBody>
          <a:bodyPr wrap="none">
            <a:spAutoFit/>
          </a:bodyPr>
          <a:lstStyle/>
          <a:p>
            <a:pPr algn="ctr"/>
            <a:r>
              <a:rPr lang="en-US" sz="2000" dirty="0" smtClean="0">
                <a:solidFill>
                  <a:srgbClr val="000000"/>
                </a:solidFill>
                <a:latin typeface="Calibri" pitchFamily="34" charset="0"/>
              </a:rPr>
              <a:t>Mutual Fund Assets</a:t>
            </a:r>
          </a:p>
        </p:txBody>
      </p:sp>
      <p:sp>
        <p:nvSpPr>
          <p:cNvPr id="10"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Mutual Funds Growing Too</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2"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ICI</a:t>
            </a:r>
            <a:endParaRPr lang="en-US" sz="1100" i="1" dirty="0">
              <a:latin typeface="Calibri" pitchFamily="34" charset="0"/>
              <a:cs typeface="Arial" pitchFamily="34" charset="0"/>
            </a:endParaRPr>
          </a:p>
        </p:txBody>
      </p:sp>
      <p:graphicFrame>
        <p:nvGraphicFramePr>
          <p:cNvPr id="8" name="Chart 7"/>
          <p:cNvGraphicFramePr/>
          <p:nvPr/>
        </p:nvGraphicFramePr>
        <p:xfrm>
          <a:off x="1295400" y="1676400"/>
          <a:ext cx="6376987"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3003398" y="1280160"/>
            <a:ext cx="3137205" cy="400110"/>
          </a:xfrm>
          <a:prstGeom prst="rect">
            <a:avLst/>
          </a:prstGeom>
        </p:spPr>
        <p:txBody>
          <a:bodyPr wrap="none">
            <a:spAutoFit/>
          </a:bodyPr>
          <a:lstStyle/>
          <a:p>
            <a:pPr algn="ctr"/>
            <a:r>
              <a:rPr lang="en-US" sz="2000" dirty="0" smtClean="0">
                <a:solidFill>
                  <a:srgbClr val="000000"/>
                </a:solidFill>
                <a:latin typeface="Calibri" pitchFamily="34" charset="0"/>
              </a:rPr>
              <a:t>Insurance Companies Assets</a:t>
            </a:r>
          </a:p>
        </p:txBody>
      </p:sp>
      <p:sp>
        <p:nvSpPr>
          <p:cNvPr id="6"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Insurance</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Companies Becoming Part of the Fray</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ASSAL</a:t>
            </a:r>
            <a:endParaRPr lang="en-US" sz="1100" i="1" dirty="0">
              <a:latin typeface="Calibri" pitchFamily="34" charset="0"/>
              <a:cs typeface="Arial" pitchFamily="34" charset="0"/>
            </a:endParaRPr>
          </a:p>
        </p:txBody>
      </p:sp>
      <p:graphicFrame>
        <p:nvGraphicFramePr>
          <p:cNvPr id="9" name="Chart 8"/>
          <p:cNvGraphicFramePr/>
          <p:nvPr/>
        </p:nvGraphicFramePr>
        <p:xfrm>
          <a:off x="1295400" y="1600200"/>
          <a:ext cx="64008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Size of Institutional Investors Do Not Appear as a Major Issue for Many LAC Countries….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7" name="Rectangle 6"/>
          <p:cNvSpPr/>
          <p:nvPr/>
        </p:nvSpPr>
        <p:spPr>
          <a:xfrm>
            <a:off x="734301" y="1219200"/>
            <a:ext cx="2583015" cy="307777"/>
          </a:xfrm>
          <a:prstGeom prst="rect">
            <a:avLst/>
          </a:prstGeom>
        </p:spPr>
        <p:txBody>
          <a:bodyPr wrap="none">
            <a:spAutoFit/>
          </a:bodyPr>
          <a:lstStyle/>
          <a:p>
            <a:pPr algn="ctr"/>
            <a:r>
              <a:rPr lang="en-US" sz="1400" dirty="0" smtClean="0">
                <a:solidFill>
                  <a:srgbClr val="000000"/>
                </a:solidFill>
                <a:latin typeface="Calibri" pitchFamily="34" charset="0"/>
              </a:rPr>
              <a:t>Pension Fund Assets as % of GDP</a:t>
            </a:r>
          </a:p>
        </p:txBody>
      </p:sp>
      <p:graphicFrame>
        <p:nvGraphicFramePr>
          <p:cNvPr id="8" name="3 Gráfico"/>
          <p:cNvGraphicFramePr/>
          <p:nvPr/>
        </p:nvGraphicFramePr>
        <p:xfrm>
          <a:off x="381000" y="1295400"/>
          <a:ext cx="3810000" cy="247650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5744241" y="1219200"/>
            <a:ext cx="2540119" cy="307777"/>
          </a:xfrm>
          <a:prstGeom prst="rect">
            <a:avLst/>
          </a:prstGeom>
        </p:spPr>
        <p:txBody>
          <a:bodyPr wrap="none">
            <a:spAutoFit/>
          </a:bodyPr>
          <a:lstStyle/>
          <a:p>
            <a:pPr algn="ctr"/>
            <a:r>
              <a:rPr lang="en-US" sz="1400" dirty="0" smtClean="0">
                <a:solidFill>
                  <a:srgbClr val="000000"/>
                </a:solidFill>
                <a:latin typeface="Calibri" pitchFamily="34" charset="0"/>
              </a:rPr>
              <a:t>Mutual Fund Assets as % of GDP</a:t>
            </a:r>
          </a:p>
        </p:txBody>
      </p:sp>
      <p:graphicFrame>
        <p:nvGraphicFramePr>
          <p:cNvPr id="10" name="4 Gráfico"/>
          <p:cNvGraphicFramePr/>
          <p:nvPr/>
        </p:nvGraphicFramePr>
        <p:xfrm>
          <a:off x="4953000" y="1295400"/>
          <a:ext cx="3810000" cy="247650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3281303" y="3730823"/>
            <a:ext cx="2878417" cy="307777"/>
          </a:xfrm>
          <a:prstGeom prst="rect">
            <a:avLst/>
          </a:prstGeom>
        </p:spPr>
        <p:txBody>
          <a:bodyPr wrap="none">
            <a:spAutoFit/>
          </a:bodyPr>
          <a:lstStyle/>
          <a:p>
            <a:pPr algn="ctr"/>
            <a:r>
              <a:rPr lang="en-US" sz="1400" dirty="0" smtClean="0">
                <a:solidFill>
                  <a:srgbClr val="000000"/>
                </a:solidFill>
                <a:latin typeface="Calibri" pitchFamily="34" charset="0"/>
              </a:rPr>
              <a:t>Life Insurance Premiums as % of GDP</a:t>
            </a:r>
          </a:p>
        </p:txBody>
      </p:sp>
      <p:graphicFrame>
        <p:nvGraphicFramePr>
          <p:cNvPr id="12" name="2 Gráfico"/>
          <p:cNvGraphicFramePr/>
          <p:nvPr/>
        </p:nvGraphicFramePr>
        <p:xfrm>
          <a:off x="2743200" y="3733800"/>
          <a:ext cx="3810000" cy="24765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19919" y="1280160"/>
            <a:ext cx="6304162" cy="400110"/>
          </a:xfrm>
          <a:prstGeom prst="rect">
            <a:avLst/>
          </a:prstGeom>
        </p:spPr>
        <p:txBody>
          <a:bodyPr wrap="none">
            <a:spAutoFit/>
          </a:bodyPr>
          <a:lstStyle/>
          <a:p>
            <a:pPr algn="ctr"/>
            <a:r>
              <a:rPr lang="en-US" sz="2000" dirty="0" smtClean="0">
                <a:solidFill>
                  <a:srgbClr val="000000"/>
                </a:solidFill>
                <a:latin typeface="Calibri" pitchFamily="34" charset="0"/>
              </a:rPr>
              <a:t>Composition of Pension Fund Investments in Latin America</a:t>
            </a:r>
          </a:p>
        </p:txBody>
      </p:sp>
      <p:graphicFrame>
        <p:nvGraphicFramePr>
          <p:cNvPr id="11" name="Chart 1"/>
          <p:cNvGraphicFramePr/>
          <p:nvPr/>
        </p:nvGraphicFramePr>
        <p:xfrm>
          <a:off x="1371600" y="1676400"/>
          <a:ext cx="6400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3200" kern="0" dirty="0" smtClean="0">
                <a:solidFill>
                  <a:srgbClr val="333333"/>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a:rPr>
              <a:t>… However, Portfolios are Concentrated in Deposits and Public Bonds </a:t>
            </a: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OECD, ABRAPP, AIOSFP, FIAP, and local sources</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1"/>
          <p:cNvGraphicFramePr/>
          <p:nvPr/>
        </p:nvGraphicFramePr>
        <p:xfrm>
          <a:off x="914400" y="1524000"/>
          <a:ext cx="7239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However, Portfolios are Concentrated </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in Deposits and Public Bonds </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7"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OECD – Latest available information. Data for most countries are from 2009.</a:t>
            </a:r>
            <a:endParaRPr lang="en-US" sz="1100" i="1" dirty="0">
              <a:latin typeface="Calibri" pitchFamily="34" charset="0"/>
              <a:cs typeface="Arial" pitchFamily="34" charset="0"/>
            </a:endParaRPr>
          </a:p>
        </p:txBody>
      </p:sp>
      <p:sp>
        <p:nvSpPr>
          <p:cNvPr id="5" name="Rectangle 4"/>
          <p:cNvSpPr/>
          <p:nvPr/>
        </p:nvSpPr>
        <p:spPr>
          <a:xfrm>
            <a:off x="2895600" y="1295400"/>
            <a:ext cx="3249608" cy="338554"/>
          </a:xfrm>
          <a:prstGeom prst="rect">
            <a:avLst/>
          </a:prstGeom>
        </p:spPr>
        <p:txBody>
          <a:bodyPr wrap="none">
            <a:spAutoFit/>
          </a:bodyPr>
          <a:lstStyle/>
          <a:p>
            <a:r>
              <a:rPr lang="en-US" kern="0" dirty="0" smtClean="0">
                <a:solidFill>
                  <a:srgbClr val="333333"/>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a:rPr>
              <a:t>Portfolio Holdings of Pension Funds: </a:t>
            </a:r>
            <a:endParaRPr lang="en-US" dirty="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419919" y="1280160"/>
            <a:ext cx="6304162" cy="400110"/>
          </a:xfrm>
          <a:prstGeom prst="rect">
            <a:avLst/>
          </a:prstGeom>
        </p:spPr>
        <p:txBody>
          <a:bodyPr wrap="none">
            <a:spAutoFit/>
          </a:bodyPr>
          <a:lstStyle/>
          <a:p>
            <a:pPr algn="ctr"/>
            <a:r>
              <a:rPr lang="en-US" sz="2000" dirty="0" smtClean="0">
                <a:solidFill>
                  <a:srgbClr val="000000"/>
                </a:solidFill>
                <a:latin typeface="Calibri" pitchFamily="34" charset="0"/>
              </a:rPr>
              <a:t>Composition of Pension Fund Investments in Latin America</a:t>
            </a:r>
          </a:p>
        </p:txBody>
      </p:sp>
      <p:graphicFrame>
        <p:nvGraphicFramePr>
          <p:cNvPr id="11" name="Chart 2"/>
          <p:cNvGraphicFramePr/>
          <p:nvPr/>
        </p:nvGraphicFramePr>
        <p:xfrm>
          <a:off x="1371600" y="1828800"/>
          <a:ext cx="6400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with Cross-Country Heterogeneity</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OECD, ABRAPP, AIOSFP, FIAP, and local sources</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p:cNvSpPr/>
          <p:nvPr/>
        </p:nvSpPr>
        <p:spPr>
          <a:xfrm>
            <a:off x="1970102" y="1280160"/>
            <a:ext cx="5203797" cy="400110"/>
          </a:xfrm>
          <a:prstGeom prst="rect">
            <a:avLst/>
          </a:prstGeom>
        </p:spPr>
        <p:txBody>
          <a:bodyPr wrap="none">
            <a:spAutoFit/>
          </a:bodyPr>
          <a:lstStyle/>
          <a:p>
            <a:pPr algn="ctr"/>
            <a:r>
              <a:rPr lang="en-US" sz="2000" dirty="0" smtClean="0">
                <a:solidFill>
                  <a:srgbClr val="000000"/>
                </a:solidFill>
                <a:latin typeface="Calibri" pitchFamily="34" charset="0"/>
              </a:rPr>
              <a:t>2005-2009 Mutual Funds assets by Type of Fund</a:t>
            </a:r>
          </a:p>
        </p:txBody>
      </p:sp>
      <p:graphicFrame>
        <p:nvGraphicFramePr>
          <p:cNvPr id="11" name="Chart 1"/>
          <p:cNvGraphicFramePr/>
          <p:nvPr/>
        </p:nvGraphicFramePr>
        <p:xfrm>
          <a:off x="1371600" y="1752600"/>
          <a:ext cx="6400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Large Chunks of Mutual Funds Are Bond and Money Market Funds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8"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ICI</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sz="half" idx="1"/>
          </p:nvPr>
        </p:nvSpPr>
        <p:spPr>
          <a:xfrm>
            <a:off x="304800" y="1219200"/>
            <a:ext cx="8534400" cy="5257800"/>
          </a:xfrm>
        </p:spPr>
        <p:txBody>
          <a:bodyPr/>
          <a:lstStyle/>
          <a:p>
            <a:pPr marL="381000" indent="-381000" eaLnBrk="1" hangingPunct="1">
              <a:spcBef>
                <a:spcPts val="300"/>
              </a:spcBef>
              <a:spcAft>
                <a:spcPts val="300"/>
              </a:spcAft>
              <a:defRPr/>
            </a:pPr>
            <a:r>
              <a:rPr lang="en-US" sz="2400" dirty="0" smtClean="0"/>
              <a:t>Nature of financing also changing, slowly</a:t>
            </a:r>
          </a:p>
          <a:p>
            <a:pPr marL="381000" indent="-381000" eaLnBrk="1" hangingPunct="1">
              <a:spcBef>
                <a:spcPts val="300"/>
              </a:spcBef>
              <a:spcAft>
                <a:spcPts val="300"/>
              </a:spcAft>
              <a:defRPr/>
            </a:pPr>
            <a:r>
              <a:rPr lang="en-US" sz="2400" dirty="0" smtClean="0"/>
              <a:t>In general, towards the better</a:t>
            </a:r>
          </a:p>
          <a:p>
            <a:pPr marL="781050" lvl="1" indent="-381000" eaLnBrk="1" hangingPunct="1">
              <a:spcBef>
                <a:spcPts val="300"/>
              </a:spcBef>
              <a:spcAft>
                <a:spcPts val="300"/>
              </a:spcAft>
              <a:defRPr/>
            </a:pPr>
            <a:r>
              <a:rPr lang="en-US" sz="1950" dirty="0" smtClean="0"/>
              <a:t>Increased maturity of bonds (both private and public sectors in domestic and foreign markets)</a:t>
            </a:r>
          </a:p>
          <a:p>
            <a:pPr marL="781050" lvl="1" indent="-381000" eaLnBrk="1" hangingPunct="1">
              <a:spcBef>
                <a:spcPts val="300"/>
              </a:spcBef>
              <a:spcAft>
                <a:spcPts val="300"/>
              </a:spcAft>
              <a:defRPr/>
            </a:pPr>
            <a:r>
              <a:rPr lang="en-US" sz="1950" dirty="0" smtClean="0"/>
              <a:t>Decline in the extent of dollarization of loans and bonds</a:t>
            </a:r>
          </a:p>
          <a:p>
            <a:pPr marL="781050" lvl="1" indent="-381000" eaLnBrk="1" hangingPunct="1">
              <a:spcBef>
                <a:spcPts val="300"/>
              </a:spcBef>
              <a:spcAft>
                <a:spcPts val="300"/>
              </a:spcAft>
              <a:defRPr/>
            </a:pPr>
            <a:r>
              <a:rPr lang="en-US" sz="1950" dirty="0" smtClean="0"/>
              <a:t>Even some issues of local currency bonds in foreign markets</a:t>
            </a:r>
          </a:p>
          <a:p>
            <a:pPr marL="381000" indent="-381000" eaLnBrk="1" hangingPunct="1">
              <a:spcBef>
                <a:spcPts val="300"/>
              </a:spcBef>
              <a:spcAft>
                <a:spcPts val="300"/>
              </a:spcAft>
              <a:defRPr/>
            </a:pPr>
            <a:r>
              <a:rPr lang="en-US" sz="2400" dirty="0" smtClean="0"/>
              <a:t>Local developments paired by two-way internationalization</a:t>
            </a:r>
          </a:p>
          <a:p>
            <a:pPr marL="381000" indent="-381000" eaLnBrk="1" hangingPunct="1">
              <a:spcBef>
                <a:spcPts val="300"/>
              </a:spcBef>
              <a:spcAft>
                <a:spcPts val="300"/>
              </a:spcAft>
              <a:defRPr/>
            </a:pPr>
            <a:r>
              <a:rPr lang="en-US" sz="2400" dirty="0" smtClean="0"/>
              <a:t>Big chunk of globalization/</a:t>
            </a:r>
            <a:r>
              <a:rPr lang="en-US" sz="2400" dirty="0" err="1" smtClean="0"/>
              <a:t>offshorization</a:t>
            </a:r>
            <a:r>
              <a:rPr lang="en-US" sz="2400" dirty="0" smtClean="0"/>
              <a:t> happened in the 1990s</a:t>
            </a:r>
          </a:p>
          <a:p>
            <a:pPr marL="381000" indent="-381000" eaLnBrk="1" hangingPunct="1">
              <a:spcBef>
                <a:spcPts val="300"/>
              </a:spcBef>
              <a:spcAft>
                <a:spcPts val="300"/>
              </a:spcAft>
              <a:defRPr/>
            </a:pPr>
            <a:r>
              <a:rPr lang="en-US" sz="2400" dirty="0" smtClean="0"/>
              <a:t>But now, safer integration</a:t>
            </a:r>
          </a:p>
          <a:p>
            <a:pPr marL="781050" lvl="1" indent="-381000" eaLnBrk="1" hangingPunct="1">
              <a:spcBef>
                <a:spcPts val="300"/>
              </a:spcBef>
              <a:spcAft>
                <a:spcPts val="300"/>
              </a:spcAft>
              <a:defRPr/>
            </a:pPr>
            <a:r>
              <a:rPr lang="en-US" sz="1950" dirty="0" smtClean="0"/>
              <a:t>EMs net creditors in debt and net debtors in equity</a:t>
            </a:r>
          </a:p>
          <a:p>
            <a:pPr marL="381000" indent="-381000" eaLnBrk="1" hangingPunct="1">
              <a:spcBef>
                <a:spcPts val="300"/>
              </a:spcBef>
              <a:spcAft>
                <a:spcPts val="300"/>
              </a:spcAft>
              <a:defRPr/>
            </a:pPr>
            <a:r>
              <a:rPr lang="en-US" sz="2400" dirty="0" smtClean="0"/>
              <a:t>Different stories for bond and equity markets</a:t>
            </a:r>
          </a:p>
          <a:p>
            <a:pPr marL="781050" lvl="1" indent="-381000" eaLnBrk="1" hangingPunct="1">
              <a:spcBef>
                <a:spcPts val="300"/>
              </a:spcBef>
              <a:spcAft>
                <a:spcPts val="300"/>
              </a:spcAft>
              <a:defRPr/>
            </a:pPr>
            <a:r>
              <a:rPr lang="en-US" sz="1950" dirty="0" smtClean="0"/>
              <a:t>Bonds domestically and equity abroad</a:t>
            </a:r>
          </a:p>
          <a:p>
            <a:pPr marL="381000" indent="-381000" eaLnBrk="1" hangingPunct="1">
              <a:spcBef>
                <a:spcPts val="600"/>
              </a:spcBef>
              <a:spcAft>
                <a:spcPts val="300"/>
              </a:spcAft>
              <a:buBlip>
                <a:blip r:embed="rId3"/>
              </a:buBlip>
              <a:defRPr/>
            </a:pPr>
            <a:endParaRPr lang="en-US" sz="2200" dirty="0" smtClean="0"/>
          </a:p>
          <a:p>
            <a:pPr marL="381000" indent="-381000" eaLnBrk="1" hangingPunct="1">
              <a:spcBef>
                <a:spcPts val="600"/>
              </a:spcBef>
              <a:spcAft>
                <a:spcPts val="300"/>
              </a:spcAft>
              <a:buBlip>
                <a:blip r:embed="rId3"/>
              </a:buBlip>
              <a:defRPr/>
            </a:pPr>
            <a:endParaRPr lang="en-US" sz="1800" dirty="0" smtClean="0"/>
          </a:p>
          <a:p>
            <a:pPr marL="381000" indent="-381000" eaLnBrk="1" hangingPunct="1">
              <a:spcBef>
                <a:spcPts val="600"/>
              </a:spcBef>
              <a:spcAft>
                <a:spcPts val="300"/>
              </a:spcAft>
              <a:buFont typeface="Wingdings" pitchFamily="2" charset="2"/>
              <a:buBlip>
                <a:blip r:embed="rId3"/>
              </a:buBlip>
            </a:pPr>
            <a:endParaRPr lang="en-US" sz="2000" dirty="0" smtClean="0"/>
          </a:p>
        </p:txBody>
      </p:sp>
      <p:sp>
        <p:nvSpPr>
          <p:cNvPr id="5"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Summary of Findings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732041" y="1280160"/>
            <a:ext cx="3679918" cy="400110"/>
          </a:xfrm>
          <a:prstGeom prst="rect">
            <a:avLst/>
          </a:prstGeom>
        </p:spPr>
        <p:txBody>
          <a:bodyPr wrap="none">
            <a:spAutoFit/>
          </a:bodyPr>
          <a:lstStyle/>
          <a:p>
            <a:pPr algn="ctr"/>
            <a:r>
              <a:rPr lang="en-US" sz="2000" dirty="0" smtClean="0">
                <a:solidFill>
                  <a:srgbClr val="000000"/>
                </a:solidFill>
                <a:latin typeface="Calibri" pitchFamily="34" charset="0"/>
              </a:rPr>
              <a:t>Mutual Funds - Portfolio Holdings</a:t>
            </a:r>
          </a:p>
        </p:txBody>
      </p:sp>
      <p:sp>
        <p:nvSpPr>
          <p:cNvPr id="13" name="TextBox 12"/>
          <p:cNvSpPr txBox="1"/>
          <p:nvPr/>
        </p:nvSpPr>
        <p:spPr>
          <a:xfrm>
            <a:off x="4297680" y="1737360"/>
            <a:ext cx="550022" cy="276999"/>
          </a:xfrm>
          <a:prstGeom prst="rect">
            <a:avLst/>
          </a:prstGeom>
          <a:noFill/>
        </p:spPr>
        <p:txBody>
          <a:bodyPr wrap="none" rtlCol="0">
            <a:spAutoFit/>
          </a:bodyPr>
          <a:lstStyle/>
          <a:p>
            <a:r>
              <a:rPr lang="en-US" sz="1200" dirty="0" smtClean="0">
                <a:latin typeface="+mj-lt"/>
              </a:rPr>
              <a:t>Brazil</a:t>
            </a:r>
            <a:endParaRPr lang="en-US" sz="1200" dirty="0">
              <a:latin typeface="+mj-lt"/>
            </a:endParaRPr>
          </a:p>
        </p:txBody>
      </p:sp>
      <p:graphicFrame>
        <p:nvGraphicFramePr>
          <p:cNvPr id="10" name="Chart 4"/>
          <p:cNvGraphicFramePr/>
          <p:nvPr/>
        </p:nvGraphicFramePr>
        <p:xfrm>
          <a:off x="1371600" y="1828800"/>
          <a:ext cx="6403975"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Mutual Fund Assets Also Concentrated in Bonds and MM Instruments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8"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IMF’s IFS, FGV-Rio, </a:t>
            </a:r>
            <a:r>
              <a:rPr lang="en-US" sz="1100" i="1" dirty="0" err="1" smtClean="0">
                <a:latin typeface="Calibri" pitchFamily="34" charset="0"/>
                <a:cs typeface="Arial" pitchFamily="34" charset="0"/>
              </a:rPr>
              <a:t>Conasev</a:t>
            </a:r>
            <a:r>
              <a:rPr lang="en-US" sz="1100" i="1" dirty="0" smtClean="0">
                <a:latin typeface="Calibri" pitchFamily="34" charset="0"/>
                <a:cs typeface="Arial" pitchFamily="34" charset="0"/>
              </a:rPr>
              <a:t>, </a:t>
            </a:r>
            <a:r>
              <a:rPr lang="en-US" sz="1100" i="1" dirty="0" err="1" smtClean="0">
                <a:latin typeface="Calibri" pitchFamily="34" charset="0"/>
                <a:cs typeface="Arial" pitchFamily="34" charset="0"/>
              </a:rPr>
              <a:t>Superfinanciera</a:t>
            </a:r>
            <a:r>
              <a:rPr lang="en-US" sz="1100" i="1" dirty="0" smtClean="0">
                <a:latin typeface="Calibri" pitchFamily="34" charset="0"/>
                <a:cs typeface="Arial" pitchFamily="34" charset="0"/>
              </a:rPr>
              <a:t>, </a:t>
            </a:r>
            <a:r>
              <a:rPr lang="en-US" sz="1100" i="1" dirty="0" err="1" smtClean="0">
                <a:latin typeface="Calibri" pitchFamily="34" charset="0"/>
                <a:cs typeface="Arial" pitchFamily="34" charset="0"/>
              </a:rPr>
              <a:t>Andimia</a:t>
            </a:r>
            <a:r>
              <a:rPr lang="en-US" sz="1100" i="1" dirty="0" smtClean="0">
                <a:latin typeface="Calibri" pitchFamily="34" charset="0"/>
                <a:cs typeface="Arial" pitchFamily="34" charset="0"/>
              </a:rPr>
              <a:t>, and </a:t>
            </a:r>
            <a:r>
              <a:rPr lang="en-US" sz="1100" i="1" dirty="0" err="1" smtClean="0">
                <a:latin typeface="Calibri" pitchFamily="34" charset="0"/>
                <a:cs typeface="Arial" pitchFamily="34" charset="0"/>
              </a:rPr>
              <a:t>Banxico</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732041" y="1280160"/>
            <a:ext cx="3679918" cy="400110"/>
          </a:xfrm>
          <a:prstGeom prst="rect">
            <a:avLst/>
          </a:prstGeom>
        </p:spPr>
        <p:txBody>
          <a:bodyPr wrap="none">
            <a:spAutoFit/>
          </a:bodyPr>
          <a:lstStyle/>
          <a:p>
            <a:pPr algn="ctr"/>
            <a:r>
              <a:rPr lang="en-US" sz="2000" dirty="0" smtClean="0">
                <a:solidFill>
                  <a:srgbClr val="000000"/>
                </a:solidFill>
                <a:latin typeface="Calibri" pitchFamily="34" charset="0"/>
              </a:rPr>
              <a:t>Mutual Funds - Portfolio Holdings</a:t>
            </a:r>
          </a:p>
        </p:txBody>
      </p:sp>
      <p:sp>
        <p:nvSpPr>
          <p:cNvPr id="13" name="TextBox 12"/>
          <p:cNvSpPr txBox="1"/>
          <p:nvPr/>
        </p:nvSpPr>
        <p:spPr>
          <a:xfrm>
            <a:off x="4313692" y="1737360"/>
            <a:ext cx="516616" cy="276999"/>
          </a:xfrm>
          <a:prstGeom prst="rect">
            <a:avLst/>
          </a:prstGeom>
          <a:noFill/>
        </p:spPr>
        <p:txBody>
          <a:bodyPr wrap="none" rtlCol="0">
            <a:spAutoFit/>
          </a:bodyPr>
          <a:lstStyle/>
          <a:p>
            <a:r>
              <a:rPr lang="en-US" sz="1200" dirty="0" smtClean="0">
                <a:latin typeface="+mj-lt"/>
              </a:rPr>
              <a:t>Chile</a:t>
            </a:r>
            <a:endParaRPr lang="en-US" sz="1200" dirty="0">
              <a:latin typeface="+mj-lt"/>
            </a:endParaRPr>
          </a:p>
        </p:txBody>
      </p:sp>
      <p:graphicFrame>
        <p:nvGraphicFramePr>
          <p:cNvPr id="10" name="Chart 5"/>
          <p:cNvGraphicFramePr/>
          <p:nvPr/>
        </p:nvGraphicFramePr>
        <p:xfrm>
          <a:off x="1371600" y="1828800"/>
          <a:ext cx="6403975"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Mutual Fund Assets Also Concentrated in Bonds and MM Instruments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5"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IMF’s IFS, FGV-Rio, </a:t>
            </a:r>
            <a:r>
              <a:rPr lang="en-US" sz="1100" i="1" dirty="0" err="1" smtClean="0">
                <a:latin typeface="Calibri" pitchFamily="34" charset="0"/>
                <a:cs typeface="Arial" pitchFamily="34" charset="0"/>
              </a:rPr>
              <a:t>Conasev</a:t>
            </a:r>
            <a:r>
              <a:rPr lang="en-US" sz="1100" i="1" dirty="0" smtClean="0">
                <a:latin typeface="Calibri" pitchFamily="34" charset="0"/>
                <a:cs typeface="Arial" pitchFamily="34" charset="0"/>
              </a:rPr>
              <a:t>, </a:t>
            </a:r>
            <a:r>
              <a:rPr lang="en-US" sz="1100" i="1" dirty="0" err="1" smtClean="0">
                <a:latin typeface="Calibri" pitchFamily="34" charset="0"/>
                <a:cs typeface="Arial" pitchFamily="34" charset="0"/>
              </a:rPr>
              <a:t>Superfinanciera</a:t>
            </a:r>
            <a:r>
              <a:rPr lang="en-US" sz="1100" i="1" dirty="0" smtClean="0">
                <a:latin typeface="Calibri" pitchFamily="34" charset="0"/>
                <a:cs typeface="Arial" pitchFamily="34" charset="0"/>
              </a:rPr>
              <a:t>, </a:t>
            </a:r>
            <a:r>
              <a:rPr lang="en-US" sz="1100" i="1" dirty="0" err="1" smtClean="0">
                <a:latin typeface="Calibri" pitchFamily="34" charset="0"/>
                <a:cs typeface="Arial" pitchFamily="34" charset="0"/>
              </a:rPr>
              <a:t>Andimia</a:t>
            </a:r>
            <a:r>
              <a:rPr lang="en-US" sz="1100" i="1" dirty="0" smtClean="0">
                <a:latin typeface="Calibri" pitchFamily="34" charset="0"/>
                <a:cs typeface="Arial" pitchFamily="34" charset="0"/>
              </a:rPr>
              <a:t>, and </a:t>
            </a:r>
            <a:r>
              <a:rPr lang="en-US" sz="1100" i="1" dirty="0" err="1" smtClean="0">
                <a:latin typeface="Calibri" pitchFamily="34" charset="0"/>
                <a:cs typeface="Arial" pitchFamily="34" charset="0"/>
              </a:rPr>
              <a:t>Banxico</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732041" y="1280160"/>
            <a:ext cx="3679918" cy="400110"/>
          </a:xfrm>
          <a:prstGeom prst="rect">
            <a:avLst/>
          </a:prstGeom>
        </p:spPr>
        <p:txBody>
          <a:bodyPr wrap="none">
            <a:spAutoFit/>
          </a:bodyPr>
          <a:lstStyle/>
          <a:p>
            <a:pPr algn="ctr"/>
            <a:r>
              <a:rPr lang="en-US" sz="2000" dirty="0" smtClean="0">
                <a:solidFill>
                  <a:srgbClr val="000000"/>
                </a:solidFill>
                <a:latin typeface="Calibri" pitchFamily="34" charset="0"/>
              </a:rPr>
              <a:t>Mutual Funds - Portfolio Holdings</a:t>
            </a:r>
          </a:p>
        </p:txBody>
      </p:sp>
      <p:sp>
        <p:nvSpPr>
          <p:cNvPr id="13" name="TextBox 12"/>
          <p:cNvSpPr txBox="1"/>
          <p:nvPr/>
        </p:nvSpPr>
        <p:spPr>
          <a:xfrm>
            <a:off x="4246430" y="1737360"/>
            <a:ext cx="651140" cy="276999"/>
          </a:xfrm>
          <a:prstGeom prst="rect">
            <a:avLst/>
          </a:prstGeom>
          <a:noFill/>
        </p:spPr>
        <p:txBody>
          <a:bodyPr wrap="none" rtlCol="0">
            <a:spAutoFit/>
          </a:bodyPr>
          <a:lstStyle/>
          <a:p>
            <a:r>
              <a:rPr lang="en-US" sz="1200" dirty="0" smtClean="0">
                <a:latin typeface="Calibri" pitchFamily="34" charset="0"/>
              </a:rPr>
              <a:t>Mexico</a:t>
            </a:r>
            <a:endParaRPr lang="en-US" sz="1200" dirty="0">
              <a:latin typeface="Calibri" pitchFamily="34" charset="0"/>
            </a:endParaRPr>
          </a:p>
        </p:txBody>
      </p:sp>
      <p:graphicFrame>
        <p:nvGraphicFramePr>
          <p:cNvPr id="10" name="Chart 2"/>
          <p:cNvGraphicFramePr/>
          <p:nvPr/>
        </p:nvGraphicFramePr>
        <p:xfrm>
          <a:off x="1524000" y="2057400"/>
          <a:ext cx="6397625"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Mutual Fund Assets Also Concentrated in Bonds and MM Instruments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4"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IMF’s IFS, FGV-Rio, </a:t>
            </a:r>
            <a:r>
              <a:rPr lang="en-US" sz="1100" i="1" dirty="0" err="1" smtClean="0">
                <a:latin typeface="Calibri" pitchFamily="34" charset="0"/>
                <a:cs typeface="Arial" pitchFamily="34" charset="0"/>
              </a:rPr>
              <a:t>Conasev</a:t>
            </a:r>
            <a:r>
              <a:rPr lang="en-US" sz="1100" i="1" dirty="0" smtClean="0">
                <a:latin typeface="Calibri" pitchFamily="34" charset="0"/>
                <a:cs typeface="Arial" pitchFamily="34" charset="0"/>
              </a:rPr>
              <a:t>, </a:t>
            </a:r>
            <a:r>
              <a:rPr lang="en-US" sz="1100" i="1" dirty="0" err="1" smtClean="0">
                <a:latin typeface="Calibri" pitchFamily="34" charset="0"/>
                <a:cs typeface="Arial" pitchFamily="34" charset="0"/>
              </a:rPr>
              <a:t>Superfinanciera</a:t>
            </a:r>
            <a:r>
              <a:rPr lang="en-US" sz="1100" i="1" dirty="0" smtClean="0">
                <a:latin typeface="Calibri" pitchFamily="34" charset="0"/>
                <a:cs typeface="Arial" pitchFamily="34" charset="0"/>
              </a:rPr>
              <a:t>, </a:t>
            </a:r>
            <a:r>
              <a:rPr lang="en-US" sz="1100" i="1" dirty="0" err="1" smtClean="0">
                <a:latin typeface="Calibri" pitchFamily="34" charset="0"/>
                <a:cs typeface="Arial" pitchFamily="34" charset="0"/>
              </a:rPr>
              <a:t>Andimia</a:t>
            </a:r>
            <a:r>
              <a:rPr lang="en-US" sz="1100" i="1" dirty="0" smtClean="0">
                <a:latin typeface="Calibri" pitchFamily="34" charset="0"/>
                <a:cs typeface="Arial" pitchFamily="34" charset="0"/>
              </a:rPr>
              <a:t>, and </a:t>
            </a:r>
            <a:r>
              <a:rPr lang="en-US" sz="1100" i="1" dirty="0" err="1" smtClean="0">
                <a:latin typeface="Calibri" pitchFamily="34" charset="0"/>
                <a:cs typeface="Arial" pitchFamily="34" charset="0"/>
              </a:rPr>
              <a:t>Banxico</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1143000"/>
          </a:xfrm>
        </p:spPr>
        <p:txBody>
          <a:bodyPr/>
          <a:lstStyle/>
          <a:p>
            <a:r>
              <a:rPr lang="en-US" dirty="0" smtClean="0"/>
              <a:t>Among Debt Securities: Pension and Mutual Funds Short Term vs. Insurance Cos.</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95400"/>
            <a:ext cx="8382000" cy="4754563"/>
          </a:xfrm>
        </p:spPr>
        <p:txBody>
          <a:bodyPr/>
          <a:lstStyle/>
          <a:p>
            <a:pPr algn="ctr">
              <a:spcBef>
                <a:spcPts val="0"/>
              </a:spcBef>
              <a:buNone/>
            </a:pPr>
            <a:r>
              <a:rPr lang="en-US" sz="1800" dirty="0" smtClean="0">
                <a:latin typeface="Calibri" pitchFamily="34" charset="0"/>
                <a:cs typeface="Calibri" pitchFamily="34" charset="0"/>
              </a:rPr>
              <a:t>Maturity Structure of Chilean Domestic Mutual Funds and PFAs</a:t>
            </a:r>
          </a:p>
          <a:p>
            <a:pPr algn="ctr">
              <a:spcBef>
                <a:spcPts val="0"/>
              </a:spcBef>
              <a:buNone/>
            </a:pPr>
            <a:r>
              <a:rPr lang="en-US" sz="1800" dirty="0" smtClean="0">
                <a:latin typeface="Calibri" pitchFamily="34" charset="0"/>
                <a:cs typeface="Calibri" pitchFamily="34" charset="0"/>
              </a:rPr>
              <a:t>vs. Insurance Companies</a:t>
            </a:r>
            <a:endParaRPr lang="en-US" sz="1800" dirty="0">
              <a:latin typeface="Calibri" pitchFamily="34" charset="0"/>
              <a:cs typeface="Calibri" pitchFamily="34" charset="0"/>
            </a:endParaRPr>
          </a:p>
        </p:txBody>
      </p:sp>
      <p:graphicFrame>
        <p:nvGraphicFramePr>
          <p:cNvPr id="14" name="Table 10"/>
          <p:cNvGraphicFramePr>
            <a:graphicFrameLocks noGrp="1"/>
          </p:cNvGraphicFramePr>
          <p:nvPr/>
        </p:nvGraphicFramePr>
        <p:xfrm>
          <a:off x="3155022" y="5071070"/>
          <a:ext cx="3169578" cy="1024930"/>
        </p:xfrm>
        <a:graphic>
          <a:graphicData uri="http://schemas.openxmlformats.org/drawingml/2006/table">
            <a:tbl>
              <a:tblPr/>
              <a:tblGrid>
                <a:gridCol w="2255178"/>
                <a:gridCol w="914400"/>
              </a:tblGrid>
              <a:tr h="333103">
                <a:tc>
                  <a:txBody>
                    <a:bodyPr/>
                    <a:lstStyle/>
                    <a:p>
                      <a:pPr algn="l" fontAlgn="b"/>
                      <a:r>
                        <a:rPr lang="en-US" sz="1200" b="1" i="0" u="none" strike="noStrike" dirty="0">
                          <a:latin typeface="Calibri" pitchFamily="34" charset="0"/>
                          <a:ea typeface="Tahoma" pitchFamily="34" charset="0"/>
                          <a:cs typeface="Calibri" pitchFamily="34" charset="0"/>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l" fontAlgn="b"/>
                      <a:r>
                        <a:rPr lang="en-US" sz="1200" b="0" i="0" u="none" strike="noStrike" dirty="0">
                          <a:latin typeface="Calibri" pitchFamily="34" charset="0"/>
                          <a:ea typeface="Tahoma" pitchFamily="34" charset="0"/>
                          <a:cs typeface="Calibri" pitchFamily="34" charset="0"/>
                        </a:rPr>
                        <a:t>Avg. Maturity</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r>
              <a:tr h="230609">
                <a:tc>
                  <a:txBody>
                    <a:bodyPr/>
                    <a:lstStyle/>
                    <a:p>
                      <a:pPr algn="l" fontAlgn="b"/>
                      <a:r>
                        <a:rPr lang="en-US" sz="1200" b="0" i="0" u="none" strike="noStrike" dirty="0" smtClean="0">
                          <a:latin typeface="Calibri" pitchFamily="34" charset="0"/>
                          <a:ea typeface="Tahoma" pitchFamily="34" charset="0"/>
                          <a:cs typeface="Calibri" pitchFamily="34" charset="0"/>
                        </a:rPr>
                        <a:t>(1) Chilean Insurance Companies</a:t>
                      </a:r>
                      <a:endParaRPr lang="en-US" sz="1200" b="0" i="0" u="none" strike="noStrike" dirty="0">
                        <a:latin typeface="Calibri" pitchFamily="34" charset="0"/>
                        <a:ea typeface="Tahoma" pitchFamily="34" charset="0"/>
                        <a:cs typeface="Calibri"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b"/>
                      <a:r>
                        <a:rPr lang="en-US" sz="1200" b="0" i="0" u="none" strike="noStrike" dirty="0" smtClean="0">
                          <a:latin typeface="Calibri" pitchFamily="34" charset="0"/>
                          <a:ea typeface="Tahoma" pitchFamily="34" charset="0"/>
                          <a:cs typeface="Calibri" pitchFamily="34" charset="0"/>
                        </a:rPr>
                        <a:t>10.32</a:t>
                      </a:r>
                      <a:endParaRPr lang="en-US" sz="1200" b="0" i="0" u="none" strike="noStrike" dirty="0">
                        <a:latin typeface="Calibri" pitchFamily="34" charset="0"/>
                        <a:ea typeface="Tahoma" pitchFamily="34" charset="0"/>
                        <a:cs typeface="Calibri"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r>
              <a:tr h="230609">
                <a:tc>
                  <a:txBody>
                    <a:bodyPr/>
                    <a:lstStyle/>
                    <a:p>
                      <a:pPr algn="l" fontAlgn="b"/>
                      <a:r>
                        <a:rPr lang="en-US" sz="1200" b="0" i="0" u="none" strike="noStrike" dirty="0" smtClean="0">
                          <a:latin typeface="Calibri" pitchFamily="34" charset="0"/>
                          <a:ea typeface="Tahoma" pitchFamily="34" charset="0"/>
                          <a:cs typeface="Calibri" pitchFamily="34" charset="0"/>
                        </a:rPr>
                        <a:t>(2) Chilean Domestic Mutual Funds</a:t>
                      </a:r>
                      <a:endParaRPr lang="en-US" sz="1200" b="0" i="0" u="none" strike="noStrike" dirty="0">
                        <a:latin typeface="Calibri" pitchFamily="34" charset="0"/>
                        <a:ea typeface="Tahoma" pitchFamily="34" charset="0"/>
                        <a:cs typeface="Calibri" pitchFamily="34" charset="0"/>
                      </a:endParaRPr>
                    </a:p>
                  </a:txBody>
                  <a:tcPr marL="0" marR="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200" b="0" i="0" u="none" strike="noStrike" dirty="0" smtClean="0">
                          <a:latin typeface="Calibri" pitchFamily="34" charset="0"/>
                          <a:ea typeface="Tahoma" pitchFamily="34" charset="0"/>
                          <a:cs typeface="Calibri" pitchFamily="34" charset="0"/>
                        </a:rPr>
                        <a:t>3.88</a:t>
                      </a:r>
                      <a:endParaRPr lang="en-US" sz="1200" b="0" i="0" u="none" strike="noStrike" dirty="0">
                        <a:latin typeface="Calibri" pitchFamily="34" charset="0"/>
                        <a:ea typeface="Tahoma" pitchFamily="34" charset="0"/>
                        <a:cs typeface="Calibri" pitchFamily="34" charset="0"/>
                      </a:endParaRPr>
                    </a:p>
                  </a:txBody>
                  <a:tcPr marL="0" marR="0" marT="0" marB="0" anchor="b">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30609">
                <a:tc>
                  <a:txBody>
                    <a:bodyPr/>
                    <a:lstStyle/>
                    <a:p>
                      <a:pPr algn="l" fontAlgn="b"/>
                      <a:r>
                        <a:rPr lang="en-US" sz="1200" b="0" i="0" u="none" strike="noStrike" dirty="0" smtClean="0">
                          <a:latin typeface="Calibri" pitchFamily="34" charset="0"/>
                          <a:ea typeface="Tahoma" pitchFamily="34" charset="0"/>
                          <a:cs typeface="Calibri" pitchFamily="34" charset="0"/>
                        </a:rPr>
                        <a:t>(3) Chilean </a:t>
                      </a:r>
                      <a:r>
                        <a:rPr lang="en-US" sz="1200" b="0" i="0" u="none" strike="noStrike" dirty="0">
                          <a:latin typeface="Calibri" pitchFamily="34" charset="0"/>
                          <a:ea typeface="Tahoma" pitchFamily="34" charset="0"/>
                          <a:cs typeface="Calibri" pitchFamily="34" charset="0"/>
                        </a:rPr>
                        <a:t>PFAs </a:t>
                      </a:r>
                    </a:p>
                  </a:txBody>
                  <a:tcPr marL="0" marR="0" marT="0" marB="0" anchor="b">
                    <a:lnL>
                      <a:noFill/>
                    </a:lnL>
                    <a:lnR>
                      <a:noFill/>
                    </a:lnR>
                    <a:lnT w="12700" cap="flat" cmpd="sng" algn="ctr">
                      <a:noFill/>
                      <a:prstDash val="solid"/>
                      <a:round/>
                      <a:headEnd type="none" w="med" len="med"/>
                      <a:tailEnd type="none" w="med" len="med"/>
                    </a:lnT>
                    <a:lnB>
                      <a:noFill/>
                    </a:lnB>
                    <a:noFill/>
                  </a:tcPr>
                </a:tc>
                <a:tc>
                  <a:txBody>
                    <a:bodyPr/>
                    <a:lstStyle/>
                    <a:p>
                      <a:pPr algn="ctr" fontAlgn="b"/>
                      <a:r>
                        <a:rPr lang="en-US" sz="1200" b="0" i="0" u="none" strike="noStrike" dirty="0">
                          <a:latin typeface="Calibri" pitchFamily="34" charset="0"/>
                          <a:ea typeface="Tahoma" pitchFamily="34" charset="0"/>
                          <a:cs typeface="Calibri" pitchFamily="34" charset="0"/>
                        </a:rPr>
                        <a:t>3.16</a:t>
                      </a:r>
                    </a:p>
                  </a:txBody>
                  <a:tcPr marL="0" marR="0" marT="0" marB="0" anchor="b">
                    <a:lnL>
                      <a:noFill/>
                    </a:lnL>
                    <a:lnR>
                      <a:noFill/>
                    </a:lnR>
                    <a:lnT w="12700" cap="flat" cmpd="sng" algn="ctr">
                      <a:noFill/>
                      <a:prstDash val="solid"/>
                      <a:round/>
                      <a:headEnd type="none" w="med" len="med"/>
                      <a:tailEnd type="none" w="med" len="med"/>
                    </a:lnT>
                    <a:lnB>
                      <a:noFill/>
                    </a:lnB>
                    <a:noFill/>
                  </a:tcPr>
                </a:tc>
              </a:tr>
            </a:tbl>
          </a:graphicData>
        </a:graphic>
      </p:graphicFrame>
      <p:grpSp>
        <p:nvGrpSpPr>
          <p:cNvPr id="4" name="16 Grupo"/>
          <p:cNvGrpSpPr/>
          <p:nvPr/>
        </p:nvGrpSpPr>
        <p:grpSpPr>
          <a:xfrm>
            <a:off x="1176337" y="1752600"/>
            <a:ext cx="6672263" cy="3505200"/>
            <a:chOff x="1023937" y="1752600"/>
            <a:chExt cx="6910388" cy="3733800"/>
          </a:xfrm>
        </p:grpSpPr>
        <p:sp>
          <p:nvSpPr>
            <p:cNvPr id="10" name="Text Box 12"/>
            <p:cNvSpPr txBox="1">
              <a:spLocks noChangeArrowheads="1"/>
            </p:cNvSpPr>
            <p:nvPr/>
          </p:nvSpPr>
          <p:spPr bwMode="auto">
            <a:xfrm>
              <a:off x="1023937" y="1752600"/>
              <a:ext cx="271463" cy="3257559"/>
            </a:xfrm>
            <a:prstGeom prst="rect">
              <a:avLst/>
            </a:prstGeom>
            <a:noFill/>
            <a:ln w="9525" algn="ctr">
              <a:noFill/>
              <a:miter lim="800000"/>
              <a:headEnd/>
              <a:tailEnd/>
            </a:ln>
            <a:effectLst/>
          </p:spPr>
          <p:txBody>
            <a:bodyPr vert="vert270" wrap="square" lIns="27432" tIns="22860" rIns="0" bIns="2286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buNone/>
                <a:defRPr sz="1000"/>
              </a:pPr>
              <a:r>
                <a:rPr lang="en-US" sz="1050" i="0" dirty="0" smtClean="0">
                  <a:solidFill>
                    <a:srgbClr val="000000"/>
                  </a:solidFill>
                  <a:latin typeface="Calibri" pitchFamily="34" charset="0"/>
                  <a:ea typeface="Tahoma" pitchFamily="34" charset="0"/>
                  <a:cs typeface="Calibri" pitchFamily="34" charset="0"/>
                </a:rPr>
                <a:t>Share of portfolio</a:t>
              </a:r>
              <a:endParaRPr lang="en-US" sz="1050" b="0" i="0" strike="noStrike" dirty="0">
                <a:solidFill>
                  <a:srgbClr val="000000"/>
                </a:solidFill>
                <a:latin typeface="Calibri" pitchFamily="34" charset="0"/>
                <a:ea typeface="Tahoma" pitchFamily="34" charset="0"/>
                <a:cs typeface="Calibri" pitchFamily="34" charset="0"/>
              </a:endParaRPr>
            </a:p>
          </p:txBody>
        </p:sp>
        <p:pic>
          <p:nvPicPr>
            <p:cNvPr id="15" name="Picture 2"/>
            <p:cNvPicPr>
              <a:picLocks noChangeAspect="1" noChangeArrowheads="1"/>
            </p:cNvPicPr>
            <p:nvPr/>
          </p:nvPicPr>
          <p:blipFill>
            <a:blip r:embed="rId3" cstate="print"/>
            <a:srcRect/>
            <a:stretch>
              <a:fillRect/>
            </a:stretch>
          </p:blipFill>
          <p:spPr bwMode="auto">
            <a:xfrm>
              <a:off x="1209675" y="1917074"/>
              <a:ext cx="6724650" cy="3314700"/>
            </a:xfrm>
            <a:prstGeom prst="rect">
              <a:avLst/>
            </a:prstGeom>
            <a:noFill/>
            <a:ln w="9525">
              <a:noFill/>
              <a:miter lim="800000"/>
              <a:headEnd/>
              <a:tailEnd/>
            </a:ln>
            <a:effectLst/>
          </p:spPr>
        </p:pic>
        <p:sp>
          <p:nvSpPr>
            <p:cNvPr id="16" name="Text Box 13"/>
            <p:cNvSpPr txBox="1">
              <a:spLocks noChangeArrowheads="1"/>
            </p:cNvSpPr>
            <p:nvPr/>
          </p:nvSpPr>
          <p:spPr bwMode="auto">
            <a:xfrm>
              <a:off x="6324600" y="5143500"/>
              <a:ext cx="1524000" cy="342900"/>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buNone/>
                <a:defRPr sz="1000"/>
              </a:pPr>
              <a:r>
                <a:rPr lang="en-US" sz="1050" b="0" u="none" strike="noStrike" baseline="0" dirty="0" smtClean="0">
                  <a:solidFill>
                    <a:srgbClr val="000000"/>
                  </a:solidFill>
                  <a:latin typeface="Calibri" pitchFamily="34" charset="0"/>
                  <a:ea typeface="Tahoma" pitchFamily="34" charset="0"/>
                  <a:cs typeface="Calibri" pitchFamily="34" charset="0"/>
                </a:rPr>
                <a:t>Years to maturity</a:t>
              </a:r>
              <a:endParaRPr lang="en-US" sz="1050" b="0" u="none" strike="noStrike" baseline="0" dirty="0">
                <a:solidFill>
                  <a:srgbClr val="000000"/>
                </a:solidFill>
                <a:latin typeface="Calibri" pitchFamily="34" charset="0"/>
                <a:ea typeface="Tahoma" pitchFamily="34" charset="0"/>
                <a:cs typeface="Calibri" pitchFamily="34" charset="0"/>
              </a:endParaRPr>
            </a:p>
          </p:txBody>
        </p:sp>
      </p:grpSp>
      <p:sp>
        <p:nvSpPr>
          <p:cNvPr id="11" name="Text Box 7"/>
          <p:cNvSpPr txBox="1">
            <a:spLocks noChangeArrowheads="1"/>
          </p:cNvSpPr>
          <p:nvPr/>
        </p:nvSpPr>
        <p:spPr bwMode="auto">
          <a:xfrm>
            <a:off x="304800" y="6305550"/>
            <a:ext cx="8001000" cy="399600"/>
          </a:xfrm>
          <a:prstGeom prst="rect">
            <a:avLst/>
          </a:prstGeom>
          <a:solidFill>
            <a:srgbClr val="C7D0E3"/>
          </a:solidFill>
          <a:ln w="9525">
            <a:noFill/>
            <a:miter lim="800000"/>
            <a:headEnd/>
            <a:tailEnd/>
          </a:ln>
        </p:spPr>
        <p:txBody>
          <a:bodyPr>
            <a:spAutoFit/>
          </a:bodyPr>
          <a:lstStyle/>
          <a:p>
            <a:pPr algn="just">
              <a:lnSpc>
                <a:spcPct val="90000"/>
              </a:lnSpc>
              <a:spcBef>
                <a:spcPct val="50000"/>
              </a:spcBef>
            </a:pPr>
            <a:r>
              <a:rPr lang="en-US" sz="1000" dirty="0" smtClean="0">
                <a:solidFill>
                  <a:srgbClr val="000000"/>
                </a:solidFill>
                <a:latin typeface="+mj-lt"/>
              </a:rPr>
              <a:t>Note: </a:t>
            </a:r>
            <a:r>
              <a:rPr lang="en-US" sz="1000" dirty="0" smtClean="0">
                <a:latin typeface="+mj-lt"/>
              </a:rPr>
              <a:t>This figure compares the maturity structure of Chilean insurance companies to that of Chilean domestic mutual funds and PFAs. Only medium- and long-term bond mutual funds are taken into account. </a:t>
            </a:r>
            <a:r>
              <a:rPr lang="en-US" sz="1000" dirty="0" smtClean="0">
                <a:solidFill>
                  <a:srgbClr val="000000"/>
                </a:solidFill>
                <a:latin typeface="+mj-lt"/>
              </a:rPr>
              <a:t>Source: </a:t>
            </a:r>
            <a:r>
              <a:rPr lang="en-US" sz="1000" dirty="0" err="1" smtClean="0">
                <a:solidFill>
                  <a:srgbClr val="000000"/>
                </a:solidFill>
                <a:latin typeface="+mj-lt"/>
                <a:cs typeface="Calibri" pitchFamily="34" charset="0"/>
              </a:rPr>
              <a:t>Opazo</a:t>
            </a:r>
            <a:r>
              <a:rPr lang="en-US" sz="1000" dirty="0" smtClean="0">
                <a:solidFill>
                  <a:srgbClr val="000000"/>
                </a:solidFill>
                <a:latin typeface="+mj-lt"/>
                <a:cs typeface="Calibri" pitchFamily="34" charset="0"/>
              </a:rPr>
              <a:t>, </a:t>
            </a:r>
            <a:r>
              <a:rPr lang="en-US" sz="1000" dirty="0" err="1" smtClean="0">
                <a:solidFill>
                  <a:srgbClr val="000000"/>
                </a:solidFill>
                <a:latin typeface="+mj-lt"/>
                <a:cs typeface="Calibri" pitchFamily="34" charset="0"/>
              </a:rPr>
              <a:t>Raddatz</a:t>
            </a:r>
            <a:r>
              <a:rPr lang="en-US" sz="1000" dirty="0" smtClean="0">
                <a:solidFill>
                  <a:srgbClr val="000000"/>
                </a:solidFill>
                <a:latin typeface="+mj-lt"/>
                <a:cs typeface="Calibri" pitchFamily="34" charset="0"/>
              </a:rPr>
              <a:t>, </a:t>
            </a:r>
            <a:r>
              <a:rPr lang="en-US" sz="1000" dirty="0" err="1" smtClean="0">
                <a:solidFill>
                  <a:srgbClr val="000000"/>
                </a:solidFill>
                <a:latin typeface="+mj-lt"/>
                <a:cs typeface="Calibri" pitchFamily="34" charset="0"/>
              </a:rPr>
              <a:t>Schmukler</a:t>
            </a:r>
            <a:r>
              <a:rPr lang="en-US" sz="1000" dirty="0" smtClean="0">
                <a:solidFill>
                  <a:srgbClr val="000000"/>
                </a:solidFill>
                <a:latin typeface="+mj-lt"/>
                <a:cs typeface="Calibri" pitchFamily="34" charset="0"/>
              </a:rPr>
              <a:t> (2011).</a:t>
            </a:r>
          </a:p>
        </p:txBody>
      </p:sp>
      <p:sp>
        <p:nvSpPr>
          <p:cNvPr id="12" name="Slide Number Placeholder 3"/>
          <p:cNvSpPr>
            <a:spLocks noGrp="1"/>
          </p:cNvSpPr>
          <p:nvPr>
            <p:ph type="sldNum" sz="quarter" idx="12"/>
          </p:nvPr>
        </p:nvSpPr>
        <p:spPr>
          <a:xfrm>
            <a:off x="8382000" y="6305550"/>
            <a:ext cx="457200" cy="247650"/>
          </a:xfrm>
          <a:solidFill>
            <a:srgbClr val="C7D0E3"/>
          </a:solidFill>
        </p:spPr>
        <p:txBody>
          <a:bodyPr/>
          <a:lstStyle/>
          <a:p>
            <a:pPr algn="r" rtl="0" fontAlgn="base">
              <a:spcBef>
                <a:spcPct val="0"/>
              </a:spcBef>
              <a:spcAft>
                <a:spcPct val="0"/>
              </a:spcAft>
              <a:defRPr/>
            </a:pPr>
            <a:fld id="{3E9776D7-78D6-408D-9A86-725DAD5A6424}" type="slidenum">
              <a:rPr lang="en-US" sz="1200" kern="1200" smtClean="0">
                <a:solidFill>
                  <a:srgbClr val="000000"/>
                </a:solidFill>
                <a:latin typeface="Calibri" pitchFamily="34" charset="0"/>
                <a:ea typeface="ＭＳ Ｐゴシック" pitchFamily="34" charset="-128"/>
                <a:cs typeface="+mn-cs"/>
              </a:rPr>
              <a:pPr algn="r" rtl="0" fontAlgn="base">
                <a:spcBef>
                  <a:spcPct val="0"/>
                </a:spcBef>
                <a:spcAft>
                  <a:spcPct val="0"/>
                </a:spcAft>
                <a:defRPr/>
              </a:pPr>
              <a:t>112</a:t>
            </a:fld>
            <a:endParaRPr lang="en-US" sz="1200" kern="1200" dirty="0">
              <a:solidFill>
                <a:srgbClr val="000000"/>
              </a:solidFill>
              <a:latin typeface="Calibri" pitchFamily="34" charset="0"/>
              <a:ea typeface="ＭＳ Ｐゴシック" pitchFamily="34" charset="-128"/>
              <a:cs typeface="+mn-cs"/>
            </a:endParaRPr>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effectLst>
                  <a:outerShdw blurRad="38100" dist="38100" dir="2700000" algn="tl">
                    <a:srgbClr val="000000">
                      <a:alpha val="43137"/>
                    </a:srgbClr>
                  </a:outerShdw>
                </a:effectLst>
              </a:rPr>
              <a:t>Even When Investing Long Term Pays Off</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295400"/>
            <a:ext cx="8382000" cy="4754563"/>
          </a:xfrm>
        </p:spPr>
        <p:txBody>
          <a:bodyPr/>
          <a:lstStyle/>
          <a:p>
            <a:pPr algn="ctr">
              <a:buNone/>
            </a:pPr>
            <a:r>
              <a:rPr lang="en-US" sz="1800" dirty="0" smtClean="0">
                <a:latin typeface="Calibri" pitchFamily="34" charset="0"/>
                <a:cs typeface="Calibri" pitchFamily="34" charset="0"/>
              </a:rPr>
              <a:t>Bond Sharpe Ratio at Different Maturities and Holding Periods</a:t>
            </a:r>
            <a:endParaRPr lang="en-US" sz="1800" dirty="0">
              <a:latin typeface="Calibri" pitchFamily="34" charset="0"/>
              <a:cs typeface="Calibri" pitchFamily="34" charset="0"/>
            </a:endParaRPr>
          </a:p>
        </p:txBody>
      </p:sp>
      <p:grpSp>
        <p:nvGrpSpPr>
          <p:cNvPr id="4" name="Group 28"/>
          <p:cNvGrpSpPr/>
          <p:nvPr/>
        </p:nvGrpSpPr>
        <p:grpSpPr>
          <a:xfrm>
            <a:off x="3810000" y="5274135"/>
            <a:ext cx="2057400" cy="517065"/>
            <a:chOff x="3581400" y="5410200"/>
            <a:chExt cx="2057400" cy="517065"/>
          </a:xfrm>
        </p:grpSpPr>
        <p:sp>
          <p:nvSpPr>
            <p:cNvPr id="14" name="TextBox 14"/>
            <p:cNvSpPr txBox="1"/>
            <p:nvPr/>
          </p:nvSpPr>
          <p:spPr>
            <a:xfrm>
              <a:off x="3581400" y="5410200"/>
              <a:ext cx="2057400" cy="517065"/>
            </a:xfrm>
            <a:prstGeom prst="rect">
              <a:avLst/>
            </a:prstGeom>
            <a:noFill/>
            <a:ln>
              <a:solidFill>
                <a:schemeClr val="tx1"/>
              </a:solidFill>
            </a:ln>
          </p:spPr>
          <p:txBody>
            <a:bodyPr wrap="square" rtlCol="0">
              <a:spAutoFit/>
            </a:bodyPr>
            <a:lstStyle/>
            <a:p>
              <a:pPr>
                <a:buNone/>
              </a:pPr>
              <a:r>
                <a:rPr lang="en-US" sz="1200" dirty="0" smtClean="0"/>
                <a:t>          3m                    12m</a:t>
              </a:r>
            </a:p>
            <a:p>
              <a:pPr>
                <a:buNone/>
              </a:pPr>
              <a:r>
                <a:rPr lang="en-US" sz="1200" dirty="0" smtClean="0"/>
                <a:t>         24m                   36 m</a:t>
              </a:r>
              <a:endParaRPr lang="en-US" sz="1200" dirty="0"/>
            </a:p>
          </p:txBody>
        </p:sp>
        <p:cxnSp>
          <p:nvCxnSpPr>
            <p:cNvPr id="15" name="Straight Connector 18"/>
            <p:cNvCxnSpPr/>
            <p:nvPr/>
          </p:nvCxnSpPr>
          <p:spPr bwMode="auto">
            <a:xfrm>
              <a:off x="3733800" y="5562600"/>
              <a:ext cx="304800" cy="0"/>
            </a:xfrm>
            <a:prstGeom prst="line">
              <a:avLst/>
            </a:prstGeom>
            <a:noFill/>
            <a:ln w="28575" cap="flat" cmpd="sng" algn="ctr">
              <a:solidFill>
                <a:schemeClr val="tx1"/>
              </a:solidFill>
              <a:prstDash val="solid"/>
              <a:round/>
              <a:headEnd type="none" w="med" len="med"/>
              <a:tailEnd type="none" w="med" len="med"/>
            </a:ln>
            <a:effectLst/>
          </p:spPr>
        </p:cxnSp>
        <p:cxnSp>
          <p:nvCxnSpPr>
            <p:cNvPr id="16" name="Straight Connector 19"/>
            <p:cNvCxnSpPr/>
            <p:nvPr/>
          </p:nvCxnSpPr>
          <p:spPr bwMode="auto">
            <a:xfrm>
              <a:off x="4724400" y="5562600"/>
              <a:ext cx="304800" cy="0"/>
            </a:xfrm>
            <a:prstGeom prst="line">
              <a:avLst/>
            </a:prstGeom>
            <a:noFill/>
            <a:ln w="28575" cap="flat" cmpd="sng" algn="ctr">
              <a:solidFill>
                <a:schemeClr val="bg1">
                  <a:lumMod val="75000"/>
                </a:schemeClr>
              </a:solidFill>
              <a:prstDash val="solid"/>
              <a:round/>
              <a:headEnd type="none" w="med" len="med"/>
              <a:tailEnd type="none" w="med" len="med"/>
            </a:ln>
            <a:effectLst/>
          </p:spPr>
        </p:cxnSp>
        <p:cxnSp>
          <p:nvCxnSpPr>
            <p:cNvPr id="17" name="Straight Connector 20"/>
            <p:cNvCxnSpPr/>
            <p:nvPr/>
          </p:nvCxnSpPr>
          <p:spPr bwMode="auto">
            <a:xfrm>
              <a:off x="3733800" y="5791200"/>
              <a:ext cx="304800" cy="0"/>
            </a:xfrm>
            <a:prstGeom prst="line">
              <a:avLst/>
            </a:prstGeom>
            <a:noFill/>
            <a:ln w="28575" cap="flat" cmpd="sng" algn="ctr">
              <a:solidFill>
                <a:schemeClr val="tx1"/>
              </a:solidFill>
              <a:prstDash val="sysDash"/>
              <a:round/>
              <a:headEnd type="none" w="med" len="med"/>
              <a:tailEnd type="none" w="med" len="med"/>
            </a:ln>
            <a:effectLst/>
          </p:spPr>
        </p:cxnSp>
        <p:cxnSp>
          <p:nvCxnSpPr>
            <p:cNvPr id="18" name="Straight Connector 21"/>
            <p:cNvCxnSpPr/>
            <p:nvPr/>
          </p:nvCxnSpPr>
          <p:spPr bwMode="auto">
            <a:xfrm>
              <a:off x="4724400" y="5791200"/>
              <a:ext cx="304800" cy="0"/>
            </a:xfrm>
            <a:prstGeom prst="line">
              <a:avLst/>
            </a:prstGeom>
            <a:noFill/>
            <a:ln w="28575" cap="flat" cmpd="sng" algn="ctr">
              <a:solidFill>
                <a:schemeClr val="tx1"/>
              </a:solidFill>
              <a:prstDash val="sysDot"/>
              <a:round/>
              <a:headEnd type="none" w="med" len="med"/>
              <a:tailEnd type="none" w="med" len="med"/>
            </a:ln>
            <a:effectLst/>
          </p:spPr>
        </p:cxnSp>
      </p:grpSp>
      <p:sp>
        <p:nvSpPr>
          <p:cNvPr id="19" name="TextBox 29"/>
          <p:cNvSpPr txBox="1"/>
          <p:nvPr/>
        </p:nvSpPr>
        <p:spPr>
          <a:xfrm>
            <a:off x="609600" y="1752600"/>
            <a:ext cx="3733800" cy="276999"/>
          </a:xfrm>
          <a:prstGeom prst="rect">
            <a:avLst/>
          </a:prstGeom>
          <a:noFill/>
        </p:spPr>
        <p:txBody>
          <a:bodyPr wrap="square" rtlCol="0">
            <a:spAutoFit/>
          </a:bodyPr>
          <a:lstStyle/>
          <a:p>
            <a:pPr algn="ctr">
              <a:buNone/>
            </a:pPr>
            <a:r>
              <a:rPr lang="en-US" sz="1200" dirty="0" smtClean="0">
                <a:latin typeface="Calibri" pitchFamily="34" charset="0"/>
                <a:cs typeface="Calibri" pitchFamily="34" charset="0"/>
              </a:rPr>
              <a:t>Indices of Chilean Government Inflation-Indexed Bonds </a:t>
            </a:r>
            <a:endParaRPr lang="en-US" sz="1200" dirty="0">
              <a:latin typeface="Calibri" pitchFamily="34" charset="0"/>
              <a:cs typeface="Calibri" pitchFamily="34" charset="0"/>
            </a:endParaRPr>
          </a:p>
        </p:txBody>
      </p:sp>
      <p:sp>
        <p:nvSpPr>
          <p:cNvPr id="20" name="TextBox 31"/>
          <p:cNvSpPr txBox="1"/>
          <p:nvPr/>
        </p:nvSpPr>
        <p:spPr>
          <a:xfrm>
            <a:off x="4953000" y="1752600"/>
            <a:ext cx="3810000" cy="276999"/>
          </a:xfrm>
          <a:prstGeom prst="rect">
            <a:avLst/>
          </a:prstGeom>
          <a:noFill/>
        </p:spPr>
        <p:txBody>
          <a:bodyPr wrap="square" rtlCol="0">
            <a:spAutoFit/>
          </a:bodyPr>
          <a:lstStyle/>
          <a:p>
            <a:pPr algn="ctr">
              <a:buNone/>
            </a:pPr>
            <a:r>
              <a:rPr lang="en-US" sz="1200" dirty="0" smtClean="0">
                <a:solidFill>
                  <a:srgbClr val="000000"/>
                </a:solidFill>
                <a:latin typeface="Calibri" pitchFamily="34" charset="0"/>
                <a:cs typeface="Calibri" pitchFamily="34" charset="0"/>
              </a:rPr>
              <a:t>Indices Based on the Estimated Yield Curve</a:t>
            </a:r>
            <a:endParaRPr lang="en-US" sz="1200" dirty="0">
              <a:latin typeface="Calibri" pitchFamily="34" charset="0"/>
              <a:cs typeface="Calibri" pitchFamily="34" charset="0"/>
            </a:endParaRPr>
          </a:p>
        </p:txBody>
      </p:sp>
      <p:pic>
        <p:nvPicPr>
          <p:cNvPr id="21" name="Picture 1"/>
          <p:cNvPicPr>
            <a:picLocks noChangeAspect="1" noChangeArrowheads="1"/>
          </p:cNvPicPr>
          <p:nvPr/>
        </p:nvPicPr>
        <p:blipFill>
          <a:blip r:embed="rId3" cstate="print"/>
          <a:srcRect/>
          <a:stretch>
            <a:fillRect/>
          </a:stretch>
        </p:blipFill>
        <p:spPr bwMode="auto">
          <a:xfrm>
            <a:off x="176213" y="2133600"/>
            <a:ext cx="4167187" cy="3017129"/>
          </a:xfrm>
          <a:prstGeom prst="rect">
            <a:avLst/>
          </a:prstGeom>
          <a:noFill/>
          <a:ln w="9525">
            <a:noFill/>
            <a:miter lim="800000"/>
            <a:headEnd/>
            <a:tailEnd/>
          </a:ln>
          <a:effectLst/>
        </p:spPr>
      </p:pic>
      <p:pic>
        <p:nvPicPr>
          <p:cNvPr id="22" name="Picture 2"/>
          <p:cNvPicPr>
            <a:picLocks noChangeAspect="1" noChangeArrowheads="1"/>
          </p:cNvPicPr>
          <p:nvPr/>
        </p:nvPicPr>
        <p:blipFill>
          <a:blip r:embed="rId4" cstate="print"/>
          <a:srcRect/>
          <a:stretch>
            <a:fillRect/>
          </a:stretch>
        </p:blipFill>
        <p:spPr bwMode="auto">
          <a:xfrm>
            <a:off x="4672013" y="2133600"/>
            <a:ext cx="4090987" cy="2961958"/>
          </a:xfrm>
          <a:prstGeom prst="rect">
            <a:avLst/>
          </a:prstGeom>
          <a:noFill/>
          <a:ln w="9525">
            <a:noFill/>
            <a:miter lim="800000"/>
            <a:headEnd/>
            <a:tailEnd/>
          </a:ln>
          <a:effectLst/>
        </p:spPr>
      </p:pic>
      <p:sp>
        <p:nvSpPr>
          <p:cNvPr id="23" name="Text Box 7"/>
          <p:cNvSpPr txBox="1">
            <a:spLocks noChangeArrowheads="1"/>
          </p:cNvSpPr>
          <p:nvPr/>
        </p:nvSpPr>
        <p:spPr bwMode="auto">
          <a:xfrm>
            <a:off x="304800" y="6305550"/>
            <a:ext cx="8001000" cy="507600"/>
          </a:xfrm>
          <a:prstGeom prst="rect">
            <a:avLst/>
          </a:prstGeom>
          <a:solidFill>
            <a:srgbClr val="C7D0E3"/>
          </a:solidFill>
          <a:ln w="9525">
            <a:noFill/>
            <a:miter lim="800000"/>
            <a:headEnd/>
            <a:tailEnd/>
          </a:ln>
        </p:spPr>
        <p:txBody>
          <a:bodyPr>
            <a:spAutoFit/>
          </a:bodyPr>
          <a:lstStyle/>
          <a:p>
            <a:pPr algn="just"/>
            <a:r>
              <a:rPr lang="en-US" sz="1000" dirty="0" smtClean="0">
                <a:solidFill>
                  <a:srgbClr val="000000"/>
                </a:solidFill>
                <a:latin typeface="+mj-lt"/>
              </a:rPr>
              <a:t>Note: </a:t>
            </a:r>
            <a:r>
              <a:rPr lang="en-US" sz="1000" dirty="0" smtClean="0">
                <a:latin typeface="+mj-lt"/>
              </a:rPr>
              <a:t>This figure presents the Sharpe ratios (average returns/standard deviations) of Chilean bonds of different maturities for various holding periods (3 months, 1 year, 2 years, and 3 years). It shows statistics for indices of government inflation-indexed bonds, and using prices from model-based estimations of the yield curve. </a:t>
            </a:r>
            <a:r>
              <a:rPr lang="en-US" sz="1000" dirty="0" smtClean="0">
                <a:solidFill>
                  <a:srgbClr val="000000"/>
                </a:solidFill>
                <a:latin typeface="+mj-lt"/>
              </a:rPr>
              <a:t>Source: </a:t>
            </a:r>
            <a:r>
              <a:rPr lang="en-US" sz="1000" dirty="0" err="1" smtClean="0">
                <a:solidFill>
                  <a:srgbClr val="000000"/>
                </a:solidFill>
                <a:latin typeface="+mj-lt"/>
                <a:cs typeface="Calibri" pitchFamily="34" charset="0"/>
              </a:rPr>
              <a:t>Opazo</a:t>
            </a:r>
            <a:r>
              <a:rPr lang="en-US" sz="1000" dirty="0" smtClean="0">
                <a:solidFill>
                  <a:srgbClr val="000000"/>
                </a:solidFill>
                <a:latin typeface="+mj-lt"/>
                <a:cs typeface="Calibri" pitchFamily="34" charset="0"/>
              </a:rPr>
              <a:t>, </a:t>
            </a:r>
            <a:r>
              <a:rPr lang="en-US" sz="1000" dirty="0" err="1" smtClean="0">
                <a:solidFill>
                  <a:srgbClr val="000000"/>
                </a:solidFill>
                <a:latin typeface="+mj-lt"/>
                <a:cs typeface="Calibri" pitchFamily="34" charset="0"/>
              </a:rPr>
              <a:t>Raddatz</a:t>
            </a:r>
            <a:r>
              <a:rPr lang="en-US" sz="1000" dirty="0" smtClean="0">
                <a:solidFill>
                  <a:srgbClr val="000000"/>
                </a:solidFill>
                <a:latin typeface="+mj-lt"/>
                <a:cs typeface="Calibri" pitchFamily="34" charset="0"/>
              </a:rPr>
              <a:t>, </a:t>
            </a:r>
            <a:r>
              <a:rPr lang="en-US" sz="1000" dirty="0" err="1" smtClean="0">
                <a:solidFill>
                  <a:srgbClr val="000000"/>
                </a:solidFill>
                <a:latin typeface="+mj-lt"/>
                <a:cs typeface="Calibri" pitchFamily="34" charset="0"/>
              </a:rPr>
              <a:t>Schmukler</a:t>
            </a:r>
            <a:r>
              <a:rPr lang="en-US" sz="1000" dirty="0" smtClean="0">
                <a:solidFill>
                  <a:srgbClr val="000000"/>
                </a:solidFill>
                <a:latin typeface="+mj-lt"/>
                <a:cs typeface="Calibri" pitchFamily="34" charset="0"/>
              </a:rPr>
              <a:t> (2011).</a:t>
            </a:r>
          </a:p>
        </p:txBody>
      </p:sp>
      <p:sp>
        <p:nvSpPr>
          <p:cNvPr id="24" name="Slide Number Placeholder 3"/>
          <p:cNvSpPr>
            <a:spLocks noGrp="1"/>
          </p:cNvSpPr>
          <p:nvPr>
            <p:ph type="sldNum" sz="quarter" idx="12"/>
          </p:nvPr>
        </p:nvSpPr>
        <p:spPr>
          <a:xfrm>
            <a:off x="8382000" y="6305550"/>
            <a:ext cx="457200" cy="247650"/>
          </a:xfrm>
          <a:solidFill>
            <a:srgbClr val="C7D0E3"/>
          </a:solidFill>
        </p:spPr>
        <p:txBody>
          <a:bodyPr/>
          <a:lstStyle/>
          <a:p>
            <a:pPr algn="r" rtl="0" fontAlgn="base">
              <a:spcBef>
                <a:spcPct val="0"/>
              </a:spcBef>
              <a:spcAft>
                <a:spcPct val="0"/>
              </a:spcAft>
              <a:defRPr/>
            </a:pPr>
            <a:fld id="{3E9776D7-78D6-408D-9A86-725DAD5A6424}" type="slidenum">
              <a:rPr lang="en-US" sz="1200" kern="1200" smtClean="0">
                <a:solidFill>
                  <a:srgbClr val="000000"/>
                </a:solidFill>
                <a:latin typeface="Calibri" pitchFamily="34" charset="0"/>
                <a:ea typeface="ＭＳ Ｐゴシック" pitchFamily="34" charset="-128"/>
                <a:cs typeface="+mn-cs"/>
              </a:rPr>
              <a:pPr algn="r" rtl="0" fontAlgn="base">
                <a:spcBef>
                  <a:spcPct val="0"/>
                </a:spcBef>
                <a:spcAft>
                  <a:spcPct val="0"/>
                </a:spcAft>
                <a:defRPr/>
              </a:pPr>
              <a:t>113</a:t>
            </a:fld>
            <a:endParaRPr lang="en-US" sz="1200" kern="1200" dirty="0">
              <a:solidFill>
                <a:srgbClr val="000000"/>
              </a:solidFill>
              <a:latin typeface="Calibri" pitchFamily="34" charset="0"/>
              <a:ea typeface="ＭＳ Ｐゴシック" pitchFamily="34" charset="-128"/>
              <a:cs typeface="+mn-cs"/>
            </a:endParaRPr>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2732041" y="1280160"/>
            <a:ext cx="3679918" cy="400110"/>
          </a:xfrm>
          <a:prstGeom prst="rect">
            <a:avLst/>
          </a:prstGeom>
        </p:spPr>
        <p:txBody>
          <a:bodyPr wrap="none">
            <a:spAutoFit/>
          </a:bodyPr>
          <a:lstStyle/>
          <a:p>
            <a:pPr algn="ctr"/>
            <a:r>
              <a:rPr lang="en-US" sz="2000" dirty="0" smtClean="0">
                <a:solidFill>
                  <a:srgbClr val="000000"/>
                </a:solidFill>
                <a:latin typeface="Calibri" pitchFamily="34" charset="0"/>
              </a:rPr>
              <a:t>Mutual Funds - Portfolio Holdings</a:t>
            </a:r>
          </a:p>
        </p:txBody>
      </p:sp>
      <p:sp>
        <p:nvSpPr>
          <p:cNvPr id="13" name="TextBox 12"/>
          <p:cNvSpPr txBox="1"/>
          <p:nvPr/>
        </p:nvSpPr>
        <p:spPr>
          <a:xfrm>
            <a:off x="4167082" y="1737360"/>
            <a:ext cx="777777" cy="276999"/>
          </a:xfrm>
          <a:prstGeom prst="rect">
            <a:avLst/>
          </a:prstGeom>
          <a:noFill/>
        </p:spPr>
        <p:txBody>
          <a:bodyPr wrap="none" rtlCol="0">
            <a:spAutoFit/>
          </a:bodyPr>
          <a:lstStyle/>
          <a:p>
            <a:r>
              <a:rPr lang="en-US" sz="1200" dirty="0" smtClean="0">
                <a:latin typeface="Calibri" pitchFamily="34" charset="0"/>
              </a:rPr>
              <a:t>Colombia</a:t>
            </a:r>
            <a:endParaRPr lang="en-US" sz="1200" dirty="0">
              <a:latin typeface="Calibri" pitchFamily="34" charset="0"/>
            </a:endParaRPr>
          </a:p>
        </p:txBody>
      </p:sp>
      <p:graphicFrame>
        <p:nvGraphicFramePr>
          <p:cNvPr id="16" name="Chart 3"/>
          <p:cNvGraphicFramePr/>
          <p:nvPr/>
        </p:nvGraphicFramePr>
        <p:xfrm>
          <a:off x="1371600" y="1981200"/>
          <a:ext cx="6400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Mutual Fund Assets Also Concentrated in Bonds and MM Instruments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IMF’s IFS, FGV-Rio, </a:t>
            </a:r>
            <a:r>
              <a:rPr lang="en-US" sz="1100" i="1" dirty="0" err="1" smtClean="0">
                <a:latin typeface="Calibri" pitchFamily="34" charset="0"/>
                <a:cs typeface="Arial" pitchFamily="34" charset="0"/>
              </a:rPr>
              <a:t>Conasev</a:t>
            </a:r>
            <a:r>
              <a:rPr lang="en-US" sz="1100" i="1" dirty="0" smtClean="0">
                <a:latin typeface="Calibri" pitchFamily="34" charset="0"/>
                <a:cs typeface="Arial" pitchFamily="34" charset="0"/>
              </a:rPr>
              <a:t>, </a:t>
            </a:r>
            <a:r>
              <a:rPr lang="en-US" sz="1100" i="1" dirty="0" err="1" smtClean="0">
                <a:latin typeface="Calibri" pitchFamily="34" charset="0"/>
                <a:cs typeface="Arial" pitchFamily="34" charset="0"/>
              </a:rPr>
              <a:t>Superfinanciera</a:t>
            </a:r>
            <a:r>
              <a:rPr lang="en-US" sz="1100" i="1" dirty="0" smtClean="0">
                <a:latin typeface="Calibri" pitchFamily="34" charset="0"/>
                <a:cs typeface="Arial" pitchFamily="34" charset="0"/>
              </a:rPr>
              <a:t>, </a:t>
            </a:r>
            <a:r>
              <a:rPr lang="en-US" sz="1100" i="1" dirty="0" err="1" smtClean="0">
                <a:latin typeface="Calibri" pitchFamily="34" charset="0"/>
                <a:cs typeface="Arial" pitchFamily="34" charset="0"/>
              </a:rPr>
              <a:t>Andimia</a:t>
            </a:r>
            <a:r>
              <a:rPr lang="en-US" sz="1100" i="1" dirty="0" smtClean="0">
                <a:latin typeface="Calibri" pitchFamily="34" charset="0"/>
                <a:cs typeface="Arial" pitchFamily="34" charset="0"/>
              </a:rPr>
              <a:t>, and </a:t>
            </a:r>
            <a:r>
              <a:rPr lang="en-US" sz="1100" i="1" dirty="0" err="1" smtClean="0">
                <a:latin typeface="Calibri" pitchFamily="34" charset="0"/>
                <a:cs typeface="Arial" pitchFamily="34" charset="0"/>
              </a:rPr>
              <a:t>Banxico</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p:cNvSpPr/>
          <p:nvPr/>
        </p:nvSpPr>
        <p:spPr>
          <a:xfrm>
            <a:off x="2732041" y="1280160"/>
            <a:ext cx="3679918" cy="400110"/>
          </a:xfrm>
          <a:prstGeom prst="rect">
            <a:avLst/>
          </a:prstGeom>
        </p:spPr>
        <p:txBody>
          <a:bodyPr wrap="none">
            <a:spAutoFit/>
          </a:bodyPr>
          <a:lstStyle/>
          <a:p>
            <a:pPr algn="ctr"/>
            <a:r>
              <a:rPr lang="en-US" sz="2000" dirty="0" smtClean="0">
                <a:solidFill>
                  <a:srgbClr val="000000"/>
                </a:solidFill>
                <a:latin typeface="Calibri" pitchFamily="34" charset="0"/>
              </a:rPr>
              <a:t>Mutual Funds - Portfolio Holdings</a:t>
            </a:r>
          </a:p>
        </p:txBody>
      </p:sp>
      <p:sp>
        <p:nvSpPr>
          <p:cNvPr id="13" name="TextBox 12"/>
          <p:cNvSpPr txBox="1"/>
          <p:nvPr/>
        </p:nvSpPr>
        <p:spPr>
          <a:xfrm>
            <a:off x="4326741" y="1737360"/>
            <a:ext cx="490519" cy="276999"/>
          </a:xfrm>
          <a:prstGeom prst="rect">
            <a:avLst/>
          </a:prstGeom>
          <a:noFill/>
        </p:spPr>
        <p:txBody>
          <a:bodyPr wrap="none" rtlCol="0">
            <a:spAutoFit/>
          </a:bodyPr>
          <a:lstStyle/>
          <a:p>
            <a:r>
              <a:rPr lang="en-US" sz="1200" dirty="0" smtClean="0">
                <a:latin typeface="Calibri" pitchFamily="34" charset="0"/>
              </a:rPr>
              <a:t>Peru</a:t>
            </a:r>
            <a:endParaRPr lang="en-US" sz="1200" dirty="0">
              <a:latin typeface="Calibri" pitchFamily="34" charset="0"/>
            </a:endParaRPr>
          </a:p>
        </p:txBody>
      </p:sp>
      <p:graphicFrame>
        <p:nvGraphicFramePr>
          <p:cNvPr id="10" name="Chart 1"/>
          <p:cNvGraphicFramePr/>
          <p:nvPr/>
        </p:nvGraphicFramePr>
        <p:xfrm>
          <a:off x="1371600" y="1981200"/>
          <a:ext cx="6400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Mutual Fund Assets Also Concentrated in Bonds and MM Instruments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4"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IMF’s IFS, FGV-Rio, </a:t>
            </a:r>
            <a:r>
              <a:rPr lang="en-US" sz="1100" i="1" dirty="0" err="1" smtClean="0">
                <a:latin typeface="Calibri" pitchFamily="34" charset="0"/>
                <a:cs typeface="Arial" pitchFamily="34" charset="0"/>
              </a:rPr>
              <a:t>Conasev</a:t>
            </a:r>
            <a:r>
              <a:rPr lang="en-US" sz="1100" i="1" dirty="0" smtClean="0">
                <a:latin typeface="Calibri" pitchFamily="34" charset="0"/>
                <a:cs typeface="Arial" pitchFamily="34" charset="0"/>
              </a:rPr>
              <a:t>, </a:t>
            </a:r>
            <a:r>
              <a:rPr lang="en-US" sz="1100" i="1" dirty="0" err="1" smtClean="0">
                <a:latin typeface="Calibri" pitchFamily="34" charset="0"/>
                <a:cs typeface="Arial" pitchFamily="34" charset="0"/>
              </a:rPr>
              <a:t>Superfinanciera</a:t>
            </a:r>
            <a:r>
              <a:rPr lang="en-US" sz="1100" i="1" dirty="0" smtClean="0">
                <a:latin typeface="Calibri" pitchFamily="34" charset="0"/>
                <a:cs typeface="Arial" pitchFamily="34" charset="0"/>
              </a:rPr>
              <a:t>, </a:t>
            </a:r>
            <a:r>
              <a:rPr lang="en-US" sz="1100" i="1" dirty="0" err="1" smtClean="0">
                <a:latin typeface="Calibri" pitchFamily="34" charset="0"/>
                <a:cs typeface="Arial" pitchFamily="34" charset="0"/>
              </a:rPr>
              <a:t>Andimia</a:t>
            </a:r>
            <a:r>
              <a:rPr lang="en-US" sz="1100" i="1" dirty="0" smtClean="0">
                <a:latin typeface="Calibri" pitchFamily="34" charset="0"/>
                <a:cs typeface="Arial" pitchFamily="34" charset="0"/>
              </a:rPr>
              <a:t>, and </a:t>
            </a:r>
            <a:r>
              <a:rPr lang="en-US" sz="1100" i="1" dirty="0" err="1" smtClean="0">
                <a:latin typeface="Calibri" pitchFamily="34" charset="0"/>
                <a:cs typeface="Arial" pitchFamily="34" charset="0"/>
              </a:rPr>
              <a:t>Banxico</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4" name="Rectangle 3"/>
          <p:cNvSpPr>
            <a:spLocks noGrp="1" noChangeArrowheads="1"/>
          </p:cNvSpPr>
          <p:nvPr>
            <p:ph sz="half" idx="1"/>
          </p:nvPr>
        </p:nvSpPr>
        <p:spPr>
          <a:xfrm>
            <a:off x="304800" y="1219200"/>
            <a:ext cx="8534400" cy="5105400"/>
          </a:xfrm>
        </p:spPr>
        <p:txBody>
          <a:bodyPr>
            <a:normAutofit lnSpcReduction="10000"/>
          </a:bodyPr>
          <a:lstStyle/>
          <a:p>
            <a:pPr marL="381000" indent="-381000" eaLnBrk="1" hangingPunct="1">
              <a:spcBef>
                <a:spcPts val="600"/>
              </a:spcBef>
              <a:spcAft>
                <a:spcPts val="300"/>
              </a:spcAft>
            </a:pPr>
            <a:r>
              <a:rPr lang="en-US" sz="2300" dirty="0" smtClean="0"/>
              <a:t>Banks continue to play a significant but stable role</a:t>
            </a:r>
          </a:p>
          <a:p>
            <a:pPr marL="381000" indent="-381000" eaLnBrk="1" hangingPunct="1">
              <a:spcBef>
                <a:spcPts val="600"/>
              </a:spcBef>
              <a:spcAft>
                <a:spcPts val="300"/>
              </a:spcAft>
            </a:pPr>
            <a:r>
              <a:rPr lang="en-US" sz="2300" dirty="0" smtClean="0"/>
              <a:t>Institutional investors, such as pension funds and mutual funds, have become increasingly important in terms of size</a:t>
            </a:r>
          </a:p>
          <a:p>
            <a:pPr marL="381000" indent="-381000" eaLnBrk="1" hangingPunct="1">
              <a:spcBef>
                <a:spcPts val="600"/>
              </a:spcBef>
              <a:spcAft>
                <a:spcPts val="300"/>
              </a:spcAft>
            </a:pPr>
            <a:r>
              <a:rPr lang="en-US" sz="2300" dirty="0" smtClean="0"/>
              <a:t>They are also highly specialized investors on behalf of others</a:t>
            </a:r>
          </a:p>
          <a:p>
            <a:pPr marL="381000" indent="-381000" eaLnBrk="1" hangingPunct="1">
              <a:spcBef>
                <a:spcPts val="600"/>
              </a:spcBef>
              <a:spcAft>
                <a:spcPts val="300"/>
              </a:spcAft>
            </a:pPr>
            <a:r>
              <a:rPr lang="en-US" sz="2300" dirty="0" smtClean="0"/>
              <a:t>They provide a stable demand for financial assets </a:t>
            </a:r>
          </a:p>
          <a:p>
            <a:pPr marL="381000" indent="-381000" eaLnBrk="1" hangingPunct="1">
              <a:spcBef>
                <a:spcPts val="600"/>
              </a:spcBef>
              <a:spcAft>
                <a:spcPts val="300"/>
              </a:spcAft>
            </a:pPr>
            <a:r>
              <a:rPr lang="en-US" sz="2300" dirty="0" smtClean="0"/>
              <a:t>Potential role for deepening of local capital markets</a:t>
            </a:r>
          </a:p>
          <a:p>
            <a:pPr marL="381000" indent="-381000" eaLnBrk="1" hangingPunct="1">
              <a:spcBef>
                <a:spcPts val="600"/>
              </a:spcBef>
              <a:spcAft>
                <a:spcPts val="300"/>
              </a:spcAft>
            </a:pPr>
            <a:r>
              <a:rPr lang="en-US" sz="2300" dirty="0" smtClean="0"/>
              <a:t>Among the various types of institutional investors, pension funds are the largest institutional investors</a:t>
            </a:r>
          </a:p>
          <a:p>
            <a:pPr marL="381000" indent="-381000" eaLnBrk="1" hangingPunct="1">
              <a:spcBef>
                <a:spcPts val="600"/>
              </a:spcBef>
              <a:spcAft>
                <a:spcPts val="300"/>
              </a:spcAft>
            </a:pPr>
            <a:r>
              <a:rPr lang="en-US" sz="2300" dirty="0" smtClean="0"/>
              <a:t>However, institutional investors concentrate most of their asset holdings in fixed income, government bonds and deposits</a:t>
            </a:r>
          </a:p>
          <a:p>
            <a:pPr marL="381000" indent="-381000" eaLnBrk="1" hangingPunct="1">
              <a:spcBef>
                <a:spcPts val="600"/>
              </a:spcBef>
              <a:spcAft>
                <a:spcPts val="300"/>
              </a:spcAft>
            </a:pPr>
            <a:r>
              <a:rPr lang="en-US" sz="2300" dirty="0" smtClean="0"/>
              <a:t>Complementary research shows that they are not that important for secondary market development</a:t>
            </a:r>
          </a:p>
          <a:p>
            <a:pPr marL="381000" indent="-381000" eaLnBrk="1" hangingPunct="1">
              <a:spcBef>
                <a:spcPts val="600"/>
              </a:spcBef>
              <a:spcAft>
                <a:spcPts val="300"/>
              </a:spcAft>
              <a:buNone/>
            </a:pPr>
            <a:endParaRPr lang="en-US" sz="2200" dirty="0" smtClean="0"/>
          </a:p>
        </p:txBody>
      </p:sp>
      <p:sp>
        <p:nvSpPr>
          <p:cNvPr id="5"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Main Players in the Financial System</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p:cNvSpPr>
          <p:nvPr/>
        </p:nvSpPr>
        <p:spPr bwMode="auto">
          <a:xfrm>
            <a:off x="228600" y="22860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Globalization</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4" name="Rectangle 3"/>
          <p:cNvSpPr>
            <a:spLocks noGrp="1" noChangeArrowheads="1"/>
          </p:cNvSpPr>
          <p:nvPr>
            <p:ph sz="half" idx="1"/>
          </p:nvPr>
        </p:nvSpPr>
        <p:spPr>
          <a:xfrm>
            <a:off x="304800" y="1219200"/>
            <a:ext cx="8161337" cy="5181600"/>
          </a:xfrm>
        </p:spPr>
        <p:txBody>
          <a:bodyPr/>
          <a:lstStyle/>
          <a:p>
            <a:pPr marL="381000" indent="-381000" eaLnBrk="1" hangingPunct="1">
              <a:spcBef>
                <a:spcPts val="600"/>
              </a:spcBef>
              <a:spcAft>
                <a:spcPts val="300"/>
              </a:spcAft>
            </a:pPr>
            <a:r>
              <a:rPr lang="en-US" sz="2400" dirty="0" smtClean="0"/>
              <a:t>Extent of international financial integration</a:t>
            </a:r>
          </a:p>
          <a:p>
            <a:pPr marL="381000" indent="-381000" eaLnBrk="1" hangingPunct="1">
              <a:spcBef>
                <a:spcPts val="600"/>
              </a:spcBef>
              <a:spcAft>
                <a:spcPts val="300"/>
              </a:spcAft>
            </a:pPr>
            <a:r>
              <a:rPr lang="en-US" sz="2400" dirty="0" smtClean="0"/>
              <a:t>Summary of the findings</a:t>
            </a:r>
          </a:p>
          <a:p>
            <a:pPr marL="781050" lvl="1" indent="-381000" eaLnBrk="1" hangingPunct="1">
              <a:spcBef>
                <a:spcPts val="600"/>
              </a:spcBef>
              <a:spcAft>
                <a:spcPts val="300"/>
              </a:spcAft>
            </a:pPr>
            <a:r>
              <a:rPr lang="en-US" sz="2000" dirty="0" smtClean="0"/>
              <a:t>Continued integration with international markets</a:t>
            </a:r>
          </a:p>
          <a:p>
            <a:pPr marL="781050" lvl="1" indent="-381000" eaLnBrk="1" hangingPunct="1">
              <a:spcBef>
                <a:spcPts val="600"/>
              </a:spcBef>
              <a:spcAft>
                <a:spcPts val="300"/>
              </a:spcAft>
            </a:pPr>
            <a:r>
              <a:rPr lang="en-US" sz="2000" dirty="0" smtClean="0"/>
              <a:t>International markets continue to play an important role</a:t>
            </a:r>
          </a:p>
          <a:p>
            <a:pPr marL="781050" lvl="1" indent="-381000" eaLnBrk="1" hangingPunct="1">
              <a:spcBef>
                <a:spcPts val="600"/>
              </a:spcBef>
              <a:spcAft>
                <a:spcPts val="300"/>
              </a:spcAft>
            </a:pPr>
            <a:r>
              <a:rPr lang="en-US" sz="2000" dirty="0" smtClean="0"/>
              <a:t>In recent years, domestic markets have grown more in relative terms (for bond financing)</a:t>
            </a:r>
          </a:p>
          <a:p>
            <a:pPr marL="781050" lvl="1" indent="-381000" eaLnBrk="1" hangingPunct="1">
              <a:spcBef>
                <a:spcPts val="600"/>
              </a:spcBef>
              <a:spcAft>
                <a:spcPts val="300"/>
              </a:spcAft>
            </a:pPr>
            <a:r>
              <a:rPr lang="en-US" sz="2000" dirty="0" smtClean="0"/>
              <a:t>Foreign equity markets continued to grow (in relative terms)</a:t>
            </a:r>
          </a:p>
          <a:p>
            <a:pPr marL="781050" lvl="1" indent="-381000" eaLnBrk="1" hangingPunct="1">
              <a:spcBef>
                <a:spcPts val="600"/>
              </a:spcBef>
              <a:spcAft>
                <a:spcPts val="300"/>
              </a:spcAft>
            </a:pPr>
            <a:r>
              <a:rPr lang="en-US" sz="2000" dirty="0" smtClean="0"/>
              <a:t>International integration is safer now</a:t>
            </a:r>
          </a:p>
          <a:p>
            <a:pPr marL="781050" lvl="1" indent="-381000" eaLnBrk="1" hangingPunct="1">
              <a:spcBef>
                <a:spcPts val="600"/>
              </a:spcBef>
              <a:spcAft>
                <a:spcPts val="300"/>
              </a:spcAft>
            </a:pPr>
            <a:r>
              <a:rPr lang="en-US" sz="2000" dirty="0" smtClean="0"/>
              <a:t>Good developments in domestic markets matched by developments abroad in terms of maturity and currency</a:t>
            </a:r>
          </a:p>
          <a:p>
            <a:pPr marL="781050" lvl="1" indent="-381000" eaLnBrk="1" hangingPunct="1">
              <a:spcBef>
                <a:spcPts val="600"/>
              </a:spcBef>
              <a:spcAft>
                <a:spcPts val="300"/>
              </a:spcAft>
            </a:pPr>
            <a:r>
              <a:rPr lang="en-US" sz="2000" dirty="0" smtClean="0"/>
              <a:t>However foreign markets remain almost exclusively for foreign currency financing</a:t>
            </a:r>
          </a:p>
        </p:txBody>
      </p:sp>
      <p:sp>
        <p:nvSpPr>
          <p:cNvPr id="5"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International Financial Integration</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sz="half" idx="1"/>
          </p:nvPr>
        </p:nvSpPr>
        <p:spPr>
          <a:xfrm>
            <a:off x="304800" y="1219200"/>
            <a:ext cx="8610600" cy="5257800"/>
          </a:xfrm>
        </p:spPr>
        <p:txBody>
          <a:bodyPr/>
          <a:lstStyle/>
          <a:p>
            <a:pPr marL="381000" indent="-381000" eaLnBrk="1" hangingPunct="1">
              <a:spcBef>
                <a:spcPts val="300"/>
              </a:spcBef>
              <a:spcAft>
                <a:spcPts val="300"/>
              </a:spcAft>
              <a:defRPr/>
            </a:pPr>
            <a:r>
              <a:rPr lang="en-US" sz="2400" dirty="0" smtClean="0"/>
              <a:t>Despite all new developments, large heterogeneity across regions and countries</a:t>
            </a:r>
          </a:p>
          <a:p>
            <a:pPr marL="781050" lvl="1" indent="-381000" eaLnBrk="1" hangingPunct="1">
              <a:spcBef>
                <a:spcPts val="300"/>
              </a:spcBef>
              <a:spcAft>
                <a:spcPts val="300"/>
              </a:spcAft>
              <a:defRPr/>
            </a:pPr>
            <a:r>
              <a:rPr lang="en-US" sz="2000" dirty="0" smtClean="0"/>
              <a:t>No convergence yet – advanced economies developed even more</a:t>
            </a:r>
          </a:p>
          <a:p>
            <a:pPr marL="781050" lvl="1" indent="-381000" eaLnBrk="1" hangingPunct="1">
              <a:spcBef>
                <a:spcPts val="300"/>
              </a:spcBef>
              <a:spcAft>
                <a:spcPts val="300"/>
              </a:spcAft>
              <a:defRPr/>
            </a:pPr>
            <a:r>
              <a:rPr lang="en-US" sz="2000" dirty="0" smtClean="0"/>
              <a:t>Though different stories across regions, some general trends</a:t>
            </a:r>
          </a:p>
          <a:p>
            <a:pPr marL="781050" lvl="1" indent="-381000" eaLnBrk="1" hangingPunct="1">
              <a:spcBef>
                <a:spcPts val="300"/>
              </a:spcBef>
              <a:spcAft>
                <a:spcPts val="300"/>
              </a:spcAft>
              <a:defRPr/>
            </a:pPr>
            <a:r>
              <a:rPr lang="en-US" sz="2000" dirty="0" smtClean="0"/>
              <a:t>Many of the improvements centered in certain areas, and countries</a:t>
            </a:r>
          </a:p>
          <a:p>
            <a:pPr marL="381000" indent="-381000" eaLnBrk="1" hangingPunct="1">
              <a:spcBef>
                <a:spcPts val="300"/>
              </a:spcBef>
              <a:spcAft>
                <a:spcPts val="300"/>
              </a:spcAft>
              <a:defRPr/>
            </a:pPr>
            <a:r>
              <a:rPr lang="en-US" sz="2400" dirty="0" smtClean="0"/>
              <a:t>Many shortcomings in several important EMs</a:t>
            </a:r>
          </a:p>
          <a:p>
            <a:pPr marL="781050" lvl="1" indent="-381000" eaLnBrk="1" hangingPunct="1">
              <a:spcBef>
                <a:spcPts val="300"/>
              </a:spcBef>
              <a:spcAft>
                <a:spcPts val="300"/>
              </a:spcAft>
              <a:defRPr/>
            </a:pPr>
            <a:r>
              <a:rPr lang="en-US" sz="2000" dirty="0" smtClean="0"/>
              <a:t>Bank credit stagnated in various countries</a:t>
            </a:r>
          </a:p>
          <a:p>
            <a:pPr marL="781050" lvl="1" indent="-381000" eaLnBrk="1" hangingPunct="1">
              <a:spcBef>
                <a:spcPts val="300"/>
              </a:spcBef>
              <a:spcAft>
                <a:spcPts val="300"/>
              </a:spcAft>
              <a:defRPr/>
            </a:pPr>
            <a:r>
              <a:rPr lang="en-US" sz="2000" dirty="0" smtClean="0"/>
              <a:t>Firm financing from banks decreased in relative terms</a:t>
            </a:r>
          </a:p>
          <a:p>
            <a:pPr marL="781050" lvl="1" indent="-381000" eaLnBrk="1" hangingPunct="1">
              <a:spcBef>
                <a:spcPts val="300"/>
              </a:spcBef>
              <a:spcAft>
                <a:spcPts val="300"/>
              </a:spcAft>
              <a:defRPr/>
            </a:pPr>
            <a:r>
              <a:rPr lang="en-US" sz="2000" dirty="0" smtClean="0"/>
              <a:t>Bond markets expanded, but with limitations</a:t>
            </a:r>
          </a:p>
          <a:p>
            <a:pPr marL="781050" lvl="1" indent="-381000" eaLnBrk="1" hangingPunct="1">
              <a:spcBef>
                <a:spcPts val="300"/>
              </a:spcBef>
              <a:spcAft>
                <a:spcPts val="300"/>
              </a:spcAft>
              <a:defRPr/>
            </a:pPr>
            <a:r>
              <a:rPr lang="en-US" sz="2000" dirty="0" smtClean="0"/>
              <a:t>In banks and bonds, public sector still captures significant share</a:t>
            </a:r>
          </a:p>
          <a:p>
            <a:pPr marL="781050" lvl="1" indent="-381000" eaLnBrk="1" hangingPunct="1">
              <a:spcBef>
                <a:spcPts val="300"/>
              </a:spcBef>
              <a:spcAft>
                <a:spcPts val="300"/>
              </a:spcAft>
              <a:defRPr/>
            </a:pPr>
            <a:r>
              <a:rPr lang="en-US" sz="2000" dirty="0" smtClean="0"/>
              <a:t>Equity markets still small, illiquid, and concentrated in large firms</a:t>
            </a:r>
          </a:p>
          <a:p>
            <a:pPr marL="781050" lvl="1" indent="-381000" eaLnBrk="1" hangingPunct="1">
              <a:spcBef>
                <a:spcPts val="300"/>
              </a:spcBef>
              <a:spcAft>
                <a:spcPts val="300"/>
              </a:spcAft>
              <a:defRPr/>
            </a:pPr>
            <a:r>
              <a:rPr lang="en-US" sz="2000" dirty="0" smtClean="0"/>
              <a:t>Institutional investors sophisticated and large in several countries, but with  much more limited role than previously thought</a:t>
            </a:r>
          </a:p>
        </p:txBody>
      </p:sp>
      <p:sp>
        <p:nvSpPr>
          <p:cNvPr id="5"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Summary of Findings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7"/>
          <p:cNvSpPr/>
          <p:nvPr/>
        </p:nvSpPr>
        <p:spPr>
          <a:xfrm>
            <a:off x="2985797" y="1280160"/>
            <a:ext cx="3172407" cy="400110"/>
          </a:xfrm>
          <a:prstGeom prst="rect">
            <a:avLst/>
          </a:prstGeom>
        </p:spPr>
        <p:txBody>
          <a:bodyPr wrap="none">
            <a:spAutoFit/>
          </a:bodyPr>
          <a:lstStyle/>
          <a:p>
            <a:pPr algn="ctr"/>
            <a:r>
              <a:rPr lang="en-US" sz="2000" dirty="0" smtClean="0">
                <a:solidFill>
                  <a:srgbClr val="000000"/>
                </a:solidFill>
                <a:latin typeface="Calibri" pitchFamily="34" charset="0"/>
              </a:rPr>
              <a:t>Foreign Assets and Liabilities</a:t>
            </a:r>
          </a:p>
        </p:txBody>
      </p:sp>
      <p:sp>
        <p:nvSpPr>
          <p:cNvPr id="6"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Standard Measures Show Significant Increase in De Facto Financial</a:t>
            </a:r>
            <a:r>
              <a:rPr lang="en-US" sz="3200" kern="0" dirty="0" smtClean="0">
                <a:solidFill>
                  <a:srgbClr val="333333"/>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a:rPr>
              <a:t> Integration</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Lane and </a:t>
            </a:r>
            <a:r>
              <a:rPr lang="en-US" sz="1100" i="1" dirty="0" err="1" smtClean="0">
                <a:latin typeface="Calibri" pitchFamily="34" charset="0"/>
                <a:cs typeface="Arial" pitchFamily="34" charset="0"/>
              </a:rPr>
              <a:t>Milesi-Ferretti</a:t>
            </a:r>
            <a:r>
              <a:rPr lang="en-US" sz="1100" i="1" dirty="0" smtClean="0">
                <a:latin typeface="Calibri" pitchFamily="34" charset="0"/>
                <a:cs typeface="Arial" pitchFamily="34" charset="0"/>
              </a:rPr>
              <a:t> (2007)</a:t>
            </a:r>
            <a:endParaRPr lang="en-US" sz="1100" i="1" dirty="0">
              <a:latin typeface="Calibri" pitchFamily="34" charset="0"/>
              <a:cs typeface="Arial" pitchFamily="34" charset="0"/>
            </a:endParaRPr>
          </a:p>
        </p:txBody>
      </p:sp>
      <p:graphicFrame>
        <p:nvGraphicFramePr>
          <p:cNvPr id="8" name="Chart 7"/>
          <p:cNvGraphicFramePr/>
          <p:nvPr/>
        </p:nvGraphicFramePr>
        <p:xfrm>
          <a:off x="1371600" y="1600200"/>
          <a:ext cx="64008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7"/>
          <p:cNvSpPr/>
          <p:nvPr/>
        </p:nvSpPr>
        <p:spPr>
          <a:xfrm>
            <a:off x="3301460" y="1280160"/>
            <a:ext cx="2541080" cy="400110"/>
          </a:xfrm>
          <a:prstGeom prst="rect">
            <a:avLst/>
          </a:prstGeom>
        </p:spPr>
        <p:txBody>
          <a:bodyPr wrap="none">
            <a:spAutoFit/>
          </a:bodyPr>
          <a:lstStyle/>
          <a:p>
            <a:pPr algn="ctr"/>
            <a:r>
              <a:rPr lang="en-US" sz="2000" dirty="0" smtClean="0">
                <a:solidFill>
                  <a:srgbClr val="000000"/>
                </a:solidFill>
                <a:latin typeface="Calibri" pitchFamily="34" charset="0"/>
              </a:rPr>
              <a:t>Liabilities Composition</a:t>
            </a: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kern="0" dirty="0" smtClean="0">
                <a:solidFill>
                  <a:srgbClr val="333333"/>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a:rPr>
              <a:t>Liability Composition (Foreigners at Home): FDI and Bank Flows Capture Lion Share</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Lane and </a:t>
            </a:r>
            <a:r>
              <a:rPr lang="en-US" sz="1100" i="1" dirty="0" err="1" smtClean="0">
                <a:latin typeface="Calibri" pitchFamily="34" charset="0"/>
                <a:cs typeface="Arial" pitchFamily="34" charset="0"/>
              </a:rPr>
              <a:t>Milesi-Ferretti</a:t>
            </a:r>
            <a:r>
              <a:rPr lang="en-US" sz="1100" i="1" dirty="0" smtClean="0">
                <a:latin typeface="Calibri" pitchFamily="34" charset="0"/>
                <a:cs typeface="Arial" pitchFamily="34" charset="0"/>
              </a:rPr>
              <a:t> (2007)</a:t>
            </a:r>
            <a:endParaRPr lang="en-US" sz="1100" i="1" dirty="0">
              <a:latin typeface="Calibri" pitchFamily="34" charset="0"/>
              <a:cs typeface="Arial" pitchFamily="34" charset="0"/>
            </a:endParaRPr>
          </a:p>
        </p:txBody>
      </p:sp>
      <p:graphicFrame>
        <p:nvGraphicFramePr>
          <p:cNvPr id="7" name="Chart 6"/>
          <p:cNvGraphicFramePr/>
          <p:nvPr/>
        </p:nvGraphicFramePr>
        <p:xfrm>
          <a:off x="1371600" y="1600200"/>
          <a:ext cx="64008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2895600" y="1143000"/>
            <a:ext cx="3335913" cy="400110"/>
          </a:xfrm>
          <a:prstGeom prst="rect">
            <a:avLst/>
          </a:prstGeom>
        </p:spPr>
        <p:txBody>
          <a:bodyPr wrap="none">
            <a:spAutoFit/>
          </a:bodyPr>
          <a:lstStyle/>
          <a:p>
            <a:pPr algn="ctr"/>
            <a:r>
              <a:rPr lang="en-US" sz="2000" dirty="0" smtClean="0">
                <a:solidFill>
                  <a:srgbClr val="000000"/>
                </a:solidFill>
                <a:latin typeface="Calibri" pitchFamily="34" charset="0"/>
              </a:rPr>
              <a:t>Composition of Foreign Assets</a:t>
            </a:r>
          </a:p>
        </p:txBody>
      </p:sp>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Asset Composition (Residents Abroad): Reserves and Bank Flows Capture Lion Share</a:t>
            </a:r>
            <a:endParaRPr kumimoji="0" lang="en-US" sz="3200" b="0" i="0" u="none"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Lane and </a:t>
            </a:r>
            <a:r>
              <a:rPr lang="en-US" sz="1100" i="1" dirty="0" err="1" smtClean="0">
                <a:latin typeface="Calibri" pitchFamily="34" charset="0"/>
                <a:cs typeface="Arial" pitchFamily="34" charset="0"/>
              </a:rPr>
              <a:t>Milesi-Ferretti</a:t>
            </a:r>
            <a:r>
              <a:rPr lang="en-US" sz="1100" i="1" dirty="0" smtClean="0">
                <a:latin typeface="Calibri" pitchFamily="34" charset="0"/>
                <a:cs typeface="Arial" pitchFamily="34" charset="0"/>
              </a:rPr>
              <a:t> (2007)</a:t>
            </a:r>
            <a:endParaRPr lang="en-US" sz="1100" i="1" dirty="0">
              <a:latin typeface="Calibri" pitchFamily="34" charset="0"/>
              <a:cs typeface="Arial" pitchFamily="34" charset="0"/>
            </a:endParaRPr>
          </a:p>
        </p:txBody>
      </p:sp>
      <p:graphicFrame>
        <p:nvGraphicFramePr>
          <p:cNvPr id="7" name="Chart 6"/>
          <p:cNvGraphicFramePr/>
          <p:nvPr/>
        </p:nvGraphicFramePr>
        <p:xfrm>
          <a:off x="1371600" y="1447800"/>
          <a:ext cx="6400800" cy="4762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7"/>
          <p:cNvSpPr/>
          <p:nvPr/>
        </p:nvSpPr>
        <p:spPr>
          <a:xfrm>
            <a:off x="2296419" y="1984248"/>
            <a:ext cx="487634" cy="307777"/>
          </a:xfrm>
          <a:prstGeom prst="rect">
            <a:avLst/>
          </a:prstGeom>
        </p:spPr>
        <p:txBody>
          <a:bodyPr wrap="none">
            <a:spAutoFit/>
          </a:bodyPr>
          <a:lstStyle/>
          <a:p>
            <a:pPr algn="ctr"/>
            <a:r>
              <a:rPr lang="en-US" sz="1400" dirty="0" smtClean="0">
                <a:solidFill>
                  <a:srgbClr val="000000"/>
                </a:solidFill>
                <a:latin typeface="Calibri" pitchFamily="34" charset="0"/>
              </a:rPr>
              <a:t>Asia</a:t>
            </a:r>
          </a:p>
        </p:txBody>
      </p:sp>
      <p:sp>
        <p:nvSpPr>
          <p:cNvPr id="8" name="Rectangle 7"/>
          <p:cNvSpPr/>
          <p:nvPr/>
        </p:nvSpPr>
        <p:spPr>
          <a:xfrm>
            <a:off x="6417311" y="1984248"/>
            <a:ext cx="550407" cy="307777"/>
          </a:xfrm>
          <a:prstGeom prst="rect">
            <a:avLst/>
          </a:prstGeom>
        </p:spPr>
        <p:txBody>
          <a:bodyPr wrap="none">
            <a:spAutoFit/>
          </a:bodyPr>
          <a:lstStyle/>
          <a:p>
            <a:pPr algn="ctr"/>
            <a:r>
              <a:rPr lang="en-US" sz="1400" dirty="0" smtClean="0">
                <a:solidFill>
                  <a:srgbClr val="000000"/>
                </a:solidFill>
                <a:latin typeface="Calibri" pitchFamily="34" charset="0"/>
              </a:rPr>
              <a:t>LAC7</a:t>
            </a:r>
          </a:p>
        </p:txBody>
      </p:sp>
      <p:sp>
        <p:nvSpPr>
          <p:cNvPr id="13" name="Rectangle 7"/>
          <p:cNvSpPr/>
          <p:nvPr/>
        </p:nvSpPr>
        <p:spPr>
          <a:xfrm>
            <a:off x="2225685" y="1280160"/>
            <a:ext cx="4692631" cy="400110"/>
          </a:xfrm>
          <a:prstGeom prst="rect">
            <a:avLst/>
          </a:prstGeom>
        </p:spPr>
        <p:txBody>
          <a:bodyPr wrap="none">
            <a:spAutoFit/>
          </a:bodyPr>
          <a:lstStyle/>
          <a:p>
            <a:pPr algn="ctr"/>
            <a:r>
              <a:rPr lang="en-US" sz="2000" dirty="0" smtClean="0">
                <a:solidFill>
                  <a:srgbClr val="000000"/>
                </a:solidFill>
                <a:latin typeface="Calibri" pitchFamily="34" charset="0"/>
              </a:rPr>
              <a:t>Net International Debt and Equity Positions</a:t>
            </a:r>
          </a:p>
        </p:txBody>
      </p:sp>
      <p:pic>
        <p:nvPicPr>
          <p:cNvPr id="25602" name="Picture 2"/>
          <p:cNvPicPr>
            <a:picLocks noChangeAspect="1" noChangeArrowheads="1"/>
          </p:cNvPicPr>
          <p:nvPr/>
        </p:nvPicPr>
        <p:blipFill>
          <a:blip r:embed="rId3" cstate="print"/>
          <a:srcRect/>
          <a:stretch>
            <a:fillRect/>
          </a:stretch>
        </p:blipFill>
        <p:spPr bwMode="auto">
          <a:xfrm>
            <a:off x="909638" y="2438400"/>
            <a:ext cx="7324725" cy="381000"/>
          </a:xfrm>
          <a:prstGeom prst="rect">
            <a:avLst/>
          </a:prstGeom>
          <a:noFill/>
          <a:ln w="9525">
            <a:noFill/>
            <a:miter lim="800000"/>
            <a:headEnd/>
            <a:tailEnd/>
          </a:ln>
        </p:spPr>
      </p:pic>
      <p:graphicFrame>
        <p:nvGraphicFramePr>
          <p:cNvPr id="16" name="Chart 1"/>
          <p:cNvGraphicFramePr/>
          <p:nvPr/>
        </p:nvGraphicFramePr>
        <p:xfrm>
          <a:off x="381000" y="3048000"/>
          <a:ext cx="4114800" cy="32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
          <p:cNvGraphicFramePr/>
          <p:nvPr/>
        </p:nvGraphicFramePr>
        <p:xfrm>
          <a:off x="4724400" y="3124200"/>
          <a:ext cx="4114800" cy="3200400"/>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Safer Integration</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4"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Lane and </a:t>
            </a:r>
            <a:r>
              <a:rPr lang="en-US" sz="1100" i="1" dirty="0" err="1" smtClean="0">
                <a:latin typeface="Calibri" pitchFamily="34" charset="0"/>
                <a:cs typeface="Arial" pitchFamily="34" charset="0"/>
              </a:rPr>
              <a:t>Milesi-Ferretti</a:t>
            </a:r>
            <a:r>
              <a:rPr lang="en-US" sz="1100" i="1" dirty="0" smtClean="0">
                <a:latin typeface="Calibri" pitchFamily="34" charset="0"/>
                <a:cs typeface="Arial" pitchFamily="34" charset="0"/>
              </a:rPr>
              <a:t> (2007)</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7"/>
          <p:cNvSpPr/>
          <p:nvPr/>
        </p:nvSpPr>
        <p:spPr>
          <a:xfrm>
            <a:off x="4093126" y="1981200"/>
            <a:ext cx="402674" cy="307777"/>
          </a:xfrm>
          <a:prstGeom prst="rect">
            <a:avLst/>
          </a:prstGeom>
        </p:spPr>
        <p:txBody>
          <a:bodyPr wrap="none">
            <a:spAutoFit/>
          </a:bodyPr>
          <a:lstStyle/>
          <a:p>
            <a:pPr algn="ctr"/>
            <a:r>
              <a:rPr lang="en-US" sz="1400" dirty="0" smtClean="0">
                <a:solidFill>
                  <a:srgbClr val="000000"/>
                </a:solidFill>
                <a:latin typeface="Calibri" pitchFamily="34" charset="0"/>
              </a:rPr>
              <a:t>G7</a:t>
            </a:r>
          </a:p>
        </p:txBody>
      </p:sp>
      <p:sp>
        <p:nvSpPr>
          <p:cNvPr id="12" name="Rectangle 7"/>
          <p:cNvSpPr/>
          <p:nvPr/>
        </p:nvSpPr>
        <p:spPr>
          <a:xfrm>
            <a:off x="2225685" y="1280160"/>
            <a:ext cx="4692631" cy="400110"/>
          </a:xfrm>
          <a:prstGeom prst="rect">
            <a:avLst/>
          </a:prstGeom>
        </p:spPr>
        <p:txBody>
          <a:bodyPr wrap="none">
            <a:spAutoFit/>
          </a:bodyPr>
          <a:lstStyle/>
          <a:p>
            <a:pPr algn="ctr"/>
            <a:r>
              <a:rPr lang="en-US" sz="2000" dirty="0" smtClean="0">
                <a:solidFill>
                  <a:srgbClr val="000000"/>
                </a:solidFill>
                <a:latin typeface="Calibri" pitchFamily="34" charset="0"/>
              </a:rPr>
              <a:t>Net International Debt and Equity Positions</a:t>
            </a:r>
          </a:p>
        </p:txBody>
      </p:sp>
      <p:pic>
        <p:nvPicPr>
          <p:cNvPr id="24578" name="Picture 2"/>
          <p:cNvPicPr>
            <a:picLocks noChangeAspect="1" noChangeArrowheads="1"/>
          </p:cNvPicPr>
          <p:nvPr/>
        </p:nvPicPr>
        <p:blipFill>
          <a:blip r:embed="rId3" cstate="print"/>
          <a:srcRect/>
          <a:stretch>
            <a:fillRect/>
          </a:stretch>
        </p:blipFill>
        <p:spPr bwMode="auto">
          <a:xfrm>
            <a:off x="909638" y="2438400"/>
            <a:ext cx="7324725" cy="381000"/>
          </a:xfrm>
          <a:prstGeom prst="rect">
            <a:avLst/>
          </a:prstGeom>
          <a:noFill/>
          <a:ln w="9525">
            <a:noFill/>
            <a:miter lim="800000"/>
            <a:headEnd/>
            <a:tailEnd/>
          </a:ln>
        </p:spPr>
      </p:pic>
      <p:graphicFrame>
        <p:nvGraphicFramePr>
          <p:cNvPr id="16" name="Chart 1"/>
          <p:cNvGraphicFramePr/>
          <p:nvPr/>
        </p:nvGraphicFramePr>
        <p:xfrm>
          <a:off x="1676400" y="2819400"/>
          <a:ext cx="52578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Safer Integration</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4"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Lane and </a:t>
            </a:r>
            <a:r>
              <a:rPr lang="en-US" sz="1100" i="1" dirty="0" err="1" smtClean="0">
                <a:latin typeface="Calibri" pitchFamily="34" charset="0"/>
                <a:cs typeface="Arial" pitchFamily="34" charset="0"/>
              </a:rPr>
              <a:t>Milesi-Ferretti</a:t>
            </a:r>
            <a:r>
              <a:rPr lang="en-US" sz="1100" i="1" dirty="0" smtClean="0">
                <a:latin typeface="Calibri" pitchFamily="34" charset="0"/>
                <a:cs typeface="Arial" pitchFamily="34" charset="0"/>
              </a:rPr>
              <a:t> (2007)</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7"/>
          <p:cNvSpPr/>
          <p:nvPr/>
        </p:nvSpPr>
        <p:spPr>
          <a:xfrm>
            <a:off x="1426464" y="1984248"/>
            <a:ext cx="2362200" cy="307777"/>
          </a:xfrm>
          <a:prstGeom prst="rect">
            <a:avLst/>
          </a:prstGeom>
        </p:spPr>
        <p:txBody>
          <a:bodyPr wrap="square">
            <a:spAutoFit/>
          </a:bodyPr>
          <a:lstStyle/>
          <a:p>
            <a:pPr algn="ctr"/>
            <a:r>
              <a:rPr lang="en-US" sz="1400" dirty="0" smtClean="0">
                <a:solidFill>
                  <a:srgbClr val="000000"/>
                </a:solidFill>
                <a:latin typeface="Calibri" pitchFamily="34" charset="0"/>
              </a:rPr>
              <a:t>India</a:t>
            </a:r>
          </a:p>
        </p:txBody>
      </p:sp>
      <p:sp>
        <p:nvSpPr>
          <p:cNvPr id="8" name="Rectangle 7"/>
          <p:cNvSpPr/>
          <p:nvPr/>
        </p:nvSpPr>
        <p:spPr>
          <a:xfrm>
            <a:off x="5486400" y="1984248"/>
            <a:ext cx="2362200" cy="307777"/>
          </a:xfrm>
          <a:prstGeom prst="rect">
            <a:avLst/>
          </a:prstGeom>
        </p:spPr>
        <p:txBody>
          <a:bodyPr wrap="square">
            <a:spAutoFit/>
          </a:bodyPr>
          <a:lstStyle/>
          <a:p>
            <a:pPr algn="ctr"/>
            <a:r>
              <a:rPr lang="en-US" sz="1400" dirty="0" smtClean="0">
                <a:solidFill>
                  <a:srgbClr val="000000"/>
                </a:solidFill>
                <a:latin typeface="Calibri" pitchFamily="34" charset="0"/>
              </a:rPr>
              <a:t>China</a:t>
            </a:r>
          </a:p>
        </p:txBody>
      </p:sp>
      <p:sp>
        <p:nvSpPr>
          <p:cNvPr id="12" name="Rectangle 7"/>
          <p:cNvSpPr/>
          <p:nvPr/>
        </p:nvSpPr>
        <p:spPr>
          <a:xfrm>
            <a:off x="2225685" y="1280160"/>
            <a:ext cx="4692631" cy="400110"/>
          </a:xfrm>
          <a:prstGeom prst="rect">
            <a:avLst/>
          </a:prstGeom>
        </p:spPr>
        <p:txBody>
          <a:bodyPr wrap="none">
            <a:spAutoFit/>
          </a:bodyPr>
          <a:lstStyle/>
          <a:p>
            <a:pPr algn="ctr"/>
            <a:r>
              <a:rPr lang="en-US" sz="2000" dirty="0" smtClean="0">
                <a:solidFill>
                  <a:srgbClr val="000000"/>
                </a:solidFill>
                <a:latin typeface="Calibri" pitchFamily="34" charset="0"/>
              </a:rPr>
              <a:t>Net International Debt and Equity Positions</a:t>
            </a:r>
          </a:p>
        </p:txBody>
      </p:sp>
      <p:pic>
        <p:nvPicPr>
          <p:cNvPr id="15" name="Picture 2"/>
          <p:cNvPicPr>
            <a:picLocks noChangeAspect="1" noChangeArrowheads="1"/>
          </p:cNvPicPr>
          <p:nvPr/>
        </p:nvPicPr>
        <p:blipFill>
          <a:blip r:embed="rId3" cstate="print"/>
          <a:srcRect/>
          <a:stretch>
            <a:fillRect/>
          </a:stretch>
        </p:blipFill>
        <p:spPr bwMode="auto">
          <a:xfrm>
            <a:off x="909638" y="2438400"/>
            <a:ext cx="7324725" cy="381000"/>
          </a:xfrm>
          <a:prstGeom prst="rect">
            <a:avLst/>
          </a:prstGeom>
          <a:noFill/>
          <a:ln w="9525">
            <a:noFill/>
            <a:miter lim="800000"/>
            <a:headEnd/>
            <a:tailEnd/>
          </a:ln>
        </p:spPr>
      </p:pic>
      <p:graphicFrame>
        <p:nvGraphicFramePr>
          <p:cNvPr id="17" name="Chart 1"/>
          <p:cNvGraphicFramePr/>
          <p:nvPr/>
        </p:nvGraphicFramePr>
        <p:xfrm>
          <a:off x="381000" y="2971800"/>
          <a:ext cx="4114800" cy="3200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
          <p:cNvGraphicFramePr/>
          <p:nvPr/>
        </p:nvGraphicFramePr>
        <p:xfrm>
          <a:off x="4752949" y="2895599"/>
          <a:ext cx="4114800" cy="3200400"/>
        </p:xfrm>
        <a:graphic>
          <a:graphicData uri="http://schemas.openxmlformats.org/drawingml/2006/chart">
            <c:chart xmlns:c="http://schemas.openxmlformats.org/drawingml/2006/chart" xmlns:r="http://schemas.openxmlformats.org/officeDocument/2006/relationships" r:id="rId5"/>
          </a:graphicData>
        </a:graphic>
      </p:graphicFrame>
      <p:sp>
        <p:nvSpPr>
          <p:cNvPr id="10"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Safer Integration</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3"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Lane and </a:t>
            </a:r>
            <a:r>
              <a:rPr lang="en-US" sz="1100" i="1" dirty="0" err="1" smtClean="0">
                <a:latin typeface="Calibri" pitchFamily="34" charset="0"/>
                <a:cs typeface="Arial" pitchFamily="34" charset="0"/>
              </a:rPr>
              <a:t>Milesi-Ferretti</a:t>
            </a:r>
            <a:r>
              <a:rPr lang="en-US" sz="1100" i="1" dirty="0" smtClean="0">
                <a:latin typeface="Calibri" pitchFamily="34" charset="0"/>
                <a:cs typeface="Arial" pitchFamily="34" charset="0"/>
              </a:rPr>
              <a:t> (2007)</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Rectangle 7"/>
          <p:cNvSpPr/>
          <p:nvPr/>
        </p:nvSpPr>
        <p:spPr>
          <a:xfrm>
            <a:off x="2225685" y="1295400"/>
            <a:ext cx="4692631" cy="400110"/>
          </a:xfrm>
          <a:prstGeom prst="rect">
            <a:avLst/>
          </a:prstGeom>
        </p:spPr>
        <p:txBody>
          <a:bodyPr wrap="none">
            <a:spAutoFit/>
          </a:bodyPr>
          <a:lstStyle/>
          <a:p>
            <a:pPr algn="ctr"/>
            <a:r>
              <a:rPr lang="en-US" sz="2000" dirty="0" smtClean="0">
                <a:solidFill>
                  <a:srgbClr val="000000"/>
                </a:solidFill>
                <a:latin typeface="Calibri" pitchFamily="34" charset="0"/>
              </a:rPr>
              <a:t>Net International Debt and Equity Positions</a:t>
            </a:r>
          </a:p>
        </p:txBody>
      </p:sp>
      <p:sp>
        <p:nvSpPr>
          <p:cNvPr id="13" name="Rectangle 7"/>
          <p:cNvSpPr/>
          <p:nvPr/>
        </p:nvSpPr>
        <p:spPr>
          <a:xfrm>
            <a:off x="2857500" y="2057400"/>
            <a:ext cx="3429000" cy="307777"/>
          </a:xfrm>
          <a:prstGeom prst="rect">
            <a:avLst/>
          </a:prstGeom>
        </p:spPr>
        <p:txBody>
          <a:bodyPr wrap="square">
            <a:spAutoFit/>
          </a:bodyPr>
          <a:lstStyle/>
          <a:p>
            <a:pPr algn="ctr"/>
            <a:r>
              <a:rPr lang="en-US" sz="1400" dirty="0" smtClean="0">
                <a:solidFill>
                  <a:srgbClr val="000000"/>
                </a:solidFill>
                <a:latin typeface="Calibri" pitchFamily="34" charset="0"/>
              </a:rPr>
              <a:t>Eastern Europe</a:t>
            </a:r>
          </a:p>
        </p:txBody>
      </p:sp>
      <p:pic>
        <p:nvPicPr>
          <p:cNvPr id="14" name="Picture 6"/>
          <p:cNvPicPr>
            <a:picLocks noChangeAspect="1" noChangeArrowheads="1"/>
          </p:cNvPicPr>
          <p:nvPr/>
        </p:nvPicPr>
        <p:blipFill>
          <a:blip r:embed="rId3" cstate="print"/>
          <a:srcRect b="87254"/>
          <a:stretch>
            <a:fillRect/>
          </a:stretch>
        </p:blipFill>
        <p:spPr bwMode="auto">
          <a:xfrm>
            <a:off x="1790700" y="2441448"/>
            <a:ext cx="5562600" cy="381000"/>
          </a:xfrm>
          <a:prstGeom prst="rect">
            <a:avLst/>
          </a:prstGeom>
          <a:noFill/>
          <a:ln w="9525">
            <a:noFill/>
            <a:miter lim="800000"/>
            <a:headEnd/>
            <a:tailEnd/>
          </a:ln>
          <a:effectLst/>
        </p:spPr>
      </p:pic>
      <p:graphicFrame>
        <p:nvGraphicFramePr>
          <p:cNvPr id="15" name="Chart 1"/>
          <p:cNvGraphicFramePr/>
          <p:nvPr/>
        </p:nvGraphicFramePr>
        <p:xfrm>
          <a:off x="2286000" y="2743200"/>
          <a:ext cx="45720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Safer Integration</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9"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Lane and </a:t>
            </a:r>
            <a:r>
              <a:rPr lang="en-US" sz="1100" i="1" dirty="0" err="1" smtClean="0">
                <a:latin typeface="Calibri" pitchFamily="34" charset="0"/>
                <a:cs typeface="Arial" pitchFamily="34" charset="0"/>
              </a:rPr>
              <a:t>Milesi-Ferretti</a:t>
            </a:r>
            <a:r>
              <a:rPr lang="en-US" sz="1100" i="1" dirty="0" smtClean="0">
                <a:latin typeface="Calibri" pitchFamily="34" charset="0"/>
                <a:cs typeface="Arial" pitchFamily="34" charset="0"/>
              </a:rPr>
              <a:t> (2007)</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22860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Conclusions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sz="half" idx="1"/>
          </p:nvPr>
        </p:nvSpPr>
        <p:spPr>
          <a:xfrm>
            <a:off x="304800" y="1219200"/>
            <a:ext cx="8686800" cy="5486400"/>
          </a:xfrm>
        </p:spPr>
        <p:txBody>
          <a:bodyPr>
            <a:noAutofit/>
          </a:bodyPr>
          <a:lstStyle/>
          <a:p>
            <a:pPr marL="381000" indent="-381000" eaLnBrk="1" hangingPunct="1">
              <a:spcBef>
                <a:spcPts val="0"/>
              </a:spcBef>
              <a:spcAft>
                <a:spcPts val="300"/>
              </a:spcAft>
            </a:pPr>
            <a:r>
              <a:rPr lang="en-US" sz="2400" dirty="0" smtClean="0"/>
              <a:t>Substantially different &amp; better, even when “insurmountable”</a:t>
            </a:r>
          </a:p>
          <a:p>
            <a:pPr marL="781050" lvl="1" indent="-381000" eaLnBrk="1" hangingPunct="1">
              <a:spcBef>
                <a:spcPts val="0"/>
              </a:spcBef>
              <a:spcAft>
                <a:spcPts val="300"/>
              </a:spcAft>
            </a:pPr>
            <a:r>
              <a:rPr lang="en-US" sz="2000" dirty="0" smtClean="0"/>
              <a:t>Deeper systems, in domestic and international fronts</a:t>
            </a:r>
          </a:p>
          <a:p>
            <a:pPr marL="781050" lvl="1" indent="-381000" eaLnBrk="1" hangingPunct="1">
              <a:spcBef>
                <a:spcPts val="0"/>
              </a:spcBef>
              <a:spcAft>
                <a:spcPts val="300"/>
              </a:spcAft>
            </a:pPr>
            <a:r>
              <a:rPr lang="en-US" sz="2000" dirty="0" smtClean="0"/>
              <a:t>More saving and more resources available in the economy</a:t>
            </a:r>
          </a:p>
          <a:p>
            <a:pPr marL="781050" lvl="1" indent="-381000" eaLnBrk="1" hangingPunct="1">
              <a:spcBef>
                <a:spcPts val="0"/>
              </a:spcBef>
              <a:spcAft>
                <a:spcPts val="300"/>
              </a:spcAft>
            </a:pPr>
            <a:r>
              <a:rPr lang="en-US" sz="2000" dirty="0" smtClean="0"/>
              <a:t>Less crowding out by governments, but governments still large</a:t>
            </a:r>
          </a:p>
          <a:p>
            <a:pPr marL="781050" lvl="1" indent="-381000" eaLnBrk="1" hangingPunct="1">
              <a:spcBef>
                <a:spcPts val="0"/>
              </a:spcBef>
              <a:spcAft>
                <a:spcPts val="300"/>
              </a:spcAft>
            </a:pPr>
            <a:r>
              <a:rPr lang="en-US" sz="2000" dirty="0" smtClean="0"/>
              <a:t>According to some measures, consumers appear to be better served</a:t>
            </a:r>
          </a:p>
          <a:p>
            <a:pPr marL="781050" lvl="1" indent="-381000" eaLnBrk="1" hangingPunct="1">
              <a:spcBef>
                <a:spcPts val="0"/>
              </a:spcBef>
              <a:spcAft>
                <a:spcPts val="300"/>
              </a:spcAft>
            </a:pPr>
            <a:r>
              <a:rPr lang="en-US" sz="2000" dirty="0" smtClean="0"/>
              <a:t>Financial system more complex, somewhat more diversified</a:t>
            </a:r>
          </a:p>
          <a:p>
            <a:pPr marL="1181100" lvl="2" indent="-381000" eaLnBrk="1" hangingPunct="1">
              <a:spcBef>
                <a:spcPts val="0"/>
              </a:spcBef>
              <a:spcAft>
                <a:spcPts val="300"/>
              </a:spcAft>
            </a:pPr>
            <a:r>
              <a:rPr lang="en-US" dirty="0" smtClean="0"/>
              <a:t>Not that much bank-based</a:t>
            </a:r>
          </a:p>
          <a:p>
            <a:pPr marL="1181100" lvl="2" indent="-381000" eaLnBrk="1" hangingPunct="1">
              <a:spcBef>
                <a:spcPts val="0"/>
              </a:spcBef>
              <a:spcAft>
                <a:spcPts val="300"/>
              </a:spcAft>
            </a:pPr>
            <a:r>
              <a:rPr lang="en-US" dirty="0" smtClean="0"/>
              <a:t>Bonds and equity play bigger role, corporate bonds emerging</a:t>
            </a:r>
          </a:p>
          <a:p>
            <a:pPr marL="1181100" lvl="2" indent="-381000" eaLnBrk="1" hangingPunct="1">
              <a:spcBef>
                <a:spcPts val="0"/>
              </a:spcBef>
              <a:spcAft>
                <a:spcPts val="300"/>
              </a:spcAft>
            </a:pPr>
            <a:r>
              <a:rPr lang="en-US" dirty="0" smtClean="0"/>
              <a:t>Institutional investors much more prominent</a:t>
            </a:r>
          </a:p>
          <a:p>
            <a:pPr marL="1181100" lvl="2" indent="-381000" eaLnBrk="1" hangingPunct="1">
              <a:spcBef>
                <a:spcPts val="0"/>
              </a:spcBef>
              <a:spcAft>
                <a:spcPts val="300"/>
              </a:spcAft>
            </a:pPr>
            <a:r>
              <a:rPr lang="en-US" dirty="0" smtClean="0"/>
              <a:t>Other types of financing taking off</a:t>
            </a:r>
          </a:p>
          <a:p>
            <a:pPr marL="781050" lvl="1" indent="-381000" eaLnBrk="1" hangingPunct="1">
              <a:spcBef>
                <a:spcPts val="0"/>
              </a:spcBef>
              <a:spcAft>
                <a:spcPts val="300"/>
              </a:spcAft>
            </a:pPr>
            <a:r>
              <a:rPr lang="en-US" sz="2000" dirty="0" smtClean="0"/>
              <a:t>Nature of financing is also changing</a:t>
            </a:r>
          </a:p>
          <a:p>
            <a:pPr marL="1181100" lvl="2" indent="-381000" eaLnBrk="1" hangingPunct="1">
              <a:spcBef>
                <a:spcPts val="0"/>
              </a:spcBef>
              <a:spcAft>
                <a:spcPts val="300"/>
              </a:spcAft>
            </a:pPr>
            <a:r>
              <a:rPr lang="en-US" dirty="0" smtClean="0"/>
              <a:t>Longer maturities and less dollarization – less credit risk</a:t>
            </a:r>
          </a:p>
          <a:p>
            <a:pPr marL="1181100" lvl="2" indent="-381000" eaLnBrk="1" hangingPunct="1">
              <a:spcBef>
                <a:spcPts val="0"/>
              </a:spcBef>
              <a:spcAft>
                <a:spcPts val="300"/>
              </a:spcAft>
            </a:pPr>
            <a:r>
              <a:rPr lang="en-US" dirty="0" smtClean="0"/>
              <a:t>More local financing, though foreign markets important for some</a:t>
            </a:r>
          </a:p>
          <a:p>
            <a:pPr marL="1181100" lvl="2" indent="-381000" eaLnBrk="1" hangingPunct="1">
              <a:spcBef>
                <a:spcPts val="0"/>
              </a:spcBef>
              <a:spcAft>
                <a:spcPts val="300"/>
              </a:spcAft>
            </a:pPr>
            <a:r>
              <a:rPr lang="en-US" dirty="0" smtClean="0"/>
              <a:t>Fewer mismatches in domestic and external balance sheets</a:t>
            </a:r>
          </a:p>
        </p:txBody>
      </p:sp>
      <p:sp>
        <p:nvSpPr>
          <p:cNvPr id="6"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Concluding</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Remarks: Bottom Line</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sz="half" idx="1"/>
          </p:nvPr>
        </p:nvSpPr>
        <p:spPr>
          <a:xfrm>
            <a:off x="304800" y="1219200"/>
            <a:ext cx="8839200" cy="5638800"/>
          </a:xfrm>
        </p:spPr>
        <p:txBody>
          <a:bodyPr>
            <a:normAutofit/>
          </a:bodyPr>
          <a:lstStyle/>
          <a:p>
            <a:pPr marL="381000" indent="-381000" eaLnBrk="1" hangingPunct="1">
              <a:spcBef>
                <a:spcPts val="300"/>
              </a:spcBef>
              <a:spcAft>
                <a:spcPts val="300"/>
              </a:spcAft>
            </a:pPr>
            <a:r>
              <a:rPr lang="en-US" sz="2400" dirty="0" smtClean="0"/>
              <a:t>But several countries still lagging behind in many respects</a:t>
            </a:r>
          </a:p>
          <a:p>
            <a:pPr marL="781050" lvl="1" indent="-381000" eaLnBrk="1" hangingPunct="1">
              <a:spcBef>
                <a:spcPts val="300"/>
              </a:spcBef>
              <a:spcAft>
                <a:spcPts val="300"/>
              </a:spcAft>
            </a:pPr>
            <a:r>
              <a:rPr lang="en-US" sz="2000" dirty="0" smtClean="0"/>
              <a:t>Growing divergence and cross-regional heterogeneity</a:t>
            </a:r>
          </a:p>
          <a:p>
            <a:pPr marL="381000" indent="-381000" eaLnBrk="1" hangingPunct="1">
              <a:spcBef>
                <a:spcPts val="300"/>
              </a:spcBef>
              <a:spcAft>
                <a:spcPts val="300"/>
              </a:spcAft>
            </a:pPr>
            <a:r>
              <a:rPr lang="en-US" sz="2400" dirty="0" smtClean="0"/>
              <a:t>No finance for all!</a:t>
            </a:r>
          </a:p>
          <a:p>
            <a:pPr marL="781050" lvl="1" indent="-381000" eaLnBrk="1" hangingPunct="1">
              <a:spcBef>
                <a:spcPts val="300"/>
              </a:spcBef>
              <a:spcAft>
                <a:spcPts val="300"/>
              </a:spcAft>
            </a:pPr>
            <a:r>
              <a:rPr lang="en-US" sz="2000" dirty="0" smtClean="0"/>
              <a:t>Financial development through capital markets not spread to all firms</a:t>
            </a:r>
          </a:p>
          <a:p>
            <a:pPr marL="381000" indent="-381000" eaLnBrk="1" hangingPunct="1">
              <a:spcBef>
                <a:spcPts val="300"/>
              </a:spcBef>
              <a:spcAft>
                <a:spcPts val="300"/>
              </a:spcAft>
            </a:pPr>
            <a:r>
              <a:rPr lang="en-US" sz="2400" dirty="0" smtClean="0"/>
              <a:t>Constraints not on the supply side of funds (based on broad data)</a:t>
            </a:r>
          </a:p>
          <a:p>
            <a:pPr marL="381000" indent="-381000" eaLnBrk="1" hangingPunct="1">
              <a:spcBef>
                <a:spcPts val="300"/>
              </a:spcBef>
              <a:spcAft>
                <a:spcPts val="300"/>
              </a:spcAft>
            </a:pPr>
            <a:r>
              <a:rPr lang="en-US" sz="2400" dirty="0" smtClean="0"/>
              <a:t>Constraints likely not on specific regulatory issues</a:t>
            </a:r>
          </a:p>
          <a:p>
            <a:pPr marL="781050" lvl="1" indent="-381000" eaLnBrk="1" hangingPunct="1">
              <a:spcBef>
                <a:spcPts val="300"/>
              </a:spcBef>
              <a:spcAft>
                <a:spcPts val="300"/>
              </a:spcAft>
            </a:pPr>
            <a:r>
              <a:rPr lang="en-US" sz="2000" dirty="0" smtClean="0"/>
              <a:t>These get much attention at country level, but this is a cross-country issue</a:t>
            </a:r>
          </a:p>
          <a:p>
            <a:pPr marL="381000" indent="-381000" eaLnBrk="1" hangingPunct="1">
              <a:spcBef>
                <a:spcPts val="300"/>
              </a:spcBef>
              <a:spcAft>
                <a:spcPts val="300"/>
              </a:spcAft>
            </a:pPr>
            <a:r>
              <a:rPr lang="en-US" sz="2400" dirty="0" smtClean="0"/>
              <a:t>Financial intermediation process more difficult than thought</a:t>
            </a:r>
          </a:p>
          <a:p>
            <a:pPr marL="781050" lvl="1" indent="-381000" eaLnBrk="1" hangingPunct="1">
              <a:spcBef>
                <a:spcPts val="300"/>
              </a:spcBef>
              <a:spcAft>
                <a:spcPts val="300"/>
              </a:spcAft>
            </a:pPr>
            <a:r>
              <a:rPr lang="en-US" sz="2000" dirty="0" smtClean="0"/>
              <a:t>First expands to areas relatively easy to finance</a:t>
            </a:r>
          </a:p>
          <a:p>
            <a:pPr marL="781050" lvl="1" indent="-381000" eaLnBrk="1" hangingPunct="1">
              <a:spcBef>
                <a:spcPts val="300"/>
              </a:spcBef>
              <a:spcAft>
                <a:spcPts val="300"/>
              </a:spcAft>
            </a:pPr>
            <a:r>
              <a:rPr lang="en-US" sz="2000" dirty="0" smtClean="0"/>
              <a:t>Incentives might play crucial role for more risk taking</a:t>
            </a:r>
          </a:p>
          <a:p>
            <a:pPr marL="781050" lvl="1" indent="-381000" eaLnBrk="1" hangingPunct="1">
              <a:spcBef>
                <a:spcPts val="300"/>
              </a:spcBef>
              <a:spcAft>
                <a:spcPts val="300"/>
              </a:spcAft>
            </a:pPr>
            <a:r>
              <a:rPr lang="en-US" sz="2000" dirty="0" smtClean="0"/>
              <a:t>Might not yield socially optimal outcome</a:t>
            </a:r>
          </a:p>
          <a:p>
            <a:pPr marL="781050" lvl="1" indent="-381000" eaLnBrk="1" hangingPunct="1">
              <a:spcBef>
                <a:spcPts val="300"/>
              </a:spcBef>
              <a:spcAft>
                <a:spcPts val="300"/>
              </a:spcAft>
            </a:pPr>
            <a:r>
              <a:rPr lang="en-US" sz="2000" dirty="0" smtClean="0"/>
              <a:t>Financial intermediaries brain of the economy, with MS</a:t>
            </a:r>
          </a:p>
        </p:txBody>
      </p:sp>
      <p:sp>
        <p:nvSpPr>
          <p:cNvPr id="5"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Concluding</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Remarks: Bottom Line</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4" name="Rectangle 3"/>
          <p:cNvSpPr>
            <a:spLocks noGrp="1" noChangeArrowheads="1"/>
          </p:cNvSpPr>
          <p:nvPr>
            <p:ph sz="half" idx="1"/>
          </p:nvPr>
        </p:nvSpPr>
        <p:spPr>
          <a:xfrm>
            <a:off x="304800" y="1219200"/>
            <a:ext cx="8305800" cy="5105400"/>
          </a:xfrm>
        </p:spPr>
        <p:txBody>
          <a:bodyPr/>
          <a:lstStyle/>
          <a:p>
            <a:pPr marL="381000" indent="-381000" eaLnBrk="1" hangingPunct="1">
              <a:spcBef>
                <a:spcPts val="600"/>
              </a:spcBef>
              <a:spcAft>
                <a:spcPts val="300"/>
              </a:spcAft>
              <a:defRPr/>
            </a:pPr>
            <a:r>
              <a:rPr lang="en-US" sz="2400" dirty="0" smtClean="0"/>
              <a:t>LAC’s financial systems under-developed compared to others</a:t>
            </a:r>
          </a:p>
          <a:p>
            <a:pPr marL="781050" lvl="1" indent="-381000" eaLnBrk="1" hangingPunct="1">
              <a:spcBef>
                <a:spcPts val="600"/>
              </a:spcBef>
              <a:spcAft>
                <a:spcPts val="300"/>
              </a:spcAft>
              <a:defRPr/>
            </a:pPr>
            <a:r>
              <a:rPr lang="en-US" sz="2000" dirty="0" smtClean="0"/>
              <a:t>Important gaps in banks and equity markets</a:t>
            </a:r>
          </a:p>
          <a:p>
            <a:pPr marL="781050" lvl="1" indent="-381000" eaLnBrk="1" hangingPunct="1">
              <a:spcBef>
                <a:spcPts val="600"/>
              </a:spcBef>
              <a:spcAft>
                <a:spcPts val="300"/>
              </a:spcAft>
              <a:defRPr/>
            </a:pPr>
            <a:r>
              <a:rPr lang="en-US" sz="2000" dirty="0" smtClean="0"/>
              <a:t>Bank credit to the private sector stagnated</a:t>
            </a:r>
          </a:p>
          <a:p>
            <a:pPr marL="781050" lvl="1" indent="-381000" eaLnBrk="1" hangingPunct="1">
              <a:spcBef>
                <a:spcPts val="600"/>
              </a:spcBef>
              <a:spcAft>
                <a:spcPts val="300"/>
              </a:spcAft>
              <a:defRPr/>
            </a:pPr>
            <a:r>
              <a:rPr lang="en-US" sz="2000" dirty="0" smtClean="0"/>
              <a:t>Consumer credit increased at the expense of firm financing</a:t>
            </a:r>
          </a:p>
          <a:p>
            <a:pPr marL="781050" lvl="1" indent="-381000" eaLnBrk="1" hangingPunct="1">
              <a:spcBef>
                <a:spcPts val="600"/>
              </a:spcBef>
              <a:spcAft>
                <a:spcPts val="300"/>
              </a:spcAft>
              <a:defRPr/>
            </a:pPr>
            <a:r>
              <a:rPr lang="en-US" sz="2000" dirty="0" smtClean="0"/>
              <a:t>Bond markets expanded, but not as fast as rest of the world</a:t>
            </a:r>
          </a:p>
          <a:p>
            <a:pPr marL="781050" lvl="1" indent="-381000" eaLnBrk="1" hangingPunct="1">
              <a:spcBef>
                <a:spcPts val="600"/>
              </a:spcBef>
              <a:spcAft>
                <a:spcPts val="300"/>
              </a:spcAft>
              <a:defRPr/>
            </a:pPr>
            <a:r>
              <a:rPr lang="en-US" sz="2000" dirty="0" smtClean="0"/>
              <a:t>Private bond markets increased in size, but remain small</a:t>
            </a:r>
          </a:p>
          <a:p>
            <a:pPr marL="1181100" lvl="2" indent="-381000" eaLnBrk="1" hangingPunct="1">
              <a:spcBef>
                <a:spcPts val="600"/>
              </a:spcBef>
              <a:spcAft>
                <a:spcPts val="300"/>
              </a:spcAft>
              <a:defRPr/>
            </a:pPr>
            <a:r>
              <a:rPr lang="en-US" sz="1800" dirty="0" smtClean="0"/>
              <a:t>In case of Chile, primary market increased much more than secondary one</a:t>
            </a:r>
          </a:p>
          <a:p>
            <a:pPr marL="781050" lvl="1" indent="-381000" eaLnBrk="1" hangingPunct="1">
              <a:spcBef>
                <a:spcPts val="600"/>
              </a:spcBef>
              <a:spcAft>
                <a:spcPts val="300"/>
              </a:spcAft>
              <a:defRPr/>
            </a:pPr>
            <a:r>
              <a:rPr lang="en-US" sz="2000" dirty="0" smtClean="0"/>
              <a:t>Equity markets lag, and further behind other regions, notably Asia</a:t>
            </a:r>
          </a:p>
          <a:p>
            <a:pPr marL="1181100" lvl="2" indent="-381000" eaLnBrk="1" hangingPunct="1">
              <a:spcBef>
                <a:spcPts val="600"/>
              </a:spcBef>
              <a:spcAft>
                <a:spcPts val="300"/>
              </a:spcAft>
              <a:defRPr/>
            </a:pPr>
            <a:r>
              <a:rPr lang="en-US" sz="1800" dirty="0" smtClean="0"/>
              <a:t>One hopeful spot: Brazil</a:t>
            </a:r>
          </a:p>
          <a:p>
            <a:pPr marL="781050" lvl="1" indent="-381000" eaLnBrk="1" hangingPunct="1">
              <a:spcBef>
                <a:spcPts val="600"/>
              </a:spcBef>
              <a:spcAft>
                <a:spcPts val="300"/>
              </a:spcAft>
              <a:defRPr/>
            </a:pPr>
            <a:r>
              <a:rPr lang="en-US" sz="2000" dirty="0" smtClean="0"/>
              <a:t>Institutional investors sophisticated and large, but most of the savings still channeled to government bonds and deposits</a:t>
            </a:r>
          </a:p>
        </p:txBody>
      </p:sp>
      <p:sp>
        <p:nvSpPr>
          <p:cNvPr id="5"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Summary of Findings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Going</a:t>
            </a:r>
            <a:r>
              <a:rPr lang="es-MX" dirty="0" smtClean="0"/>
              <a:t> Long and </a:t>
            </a:r>
            <a:r>
              <a:rPr lang="es-MX" dirty="0" err="1" smtClean="0"/>
              <a:t>Riskier</a:t>
            </a:r>
            <a:endParaRPr lang="es-MX" dirty="0"/>
          </a:p>
        </p:txBody>
      </p:sp>
      <p:sp>
        <p:nvSpPr>
          <p:cNvPr id="3" name="Content Placeholder 2"/>
          <p:cNvSpPr>
            <a:spLocks noGrp="1"/>
          </p:cNvSpPr>
          <p:nvPr>
            <p:ph idx="1"/>
          </p:nvPr>
        </p:nvSpPr>
        <p:spPr>
          <a:xfrm>
            <a:off x="457200" y="1295400"/>
            <a:ext cx="8305800" cy="4876800"/>
          </a:xfrm>
        </p:spPr>
        <p:txBody>
          <a:bodyPr>
            <a:normAutofit/>
          </a:bodyPr>
          <a:lstStyle/>
          <a:p>
            <a:pPr>
              <a:spcBef>
                <a:spcPts val="600"/>
              </a:spcBef>
              <a:spcAft>
                <a:spcPts val="300"/>
              </a:spcAft>
            </a:pPr>
            <a:r>
              <a:rPr lang="en-US" dirty="0" smtClean="0"/>
              <a:t>LAC’s current asset managers</a:t>
            </a:r>
          </a:p>
          <a:p>
            <a:pPr lvl="1">
              <a:spcBef>
                <a:spcPts val="600"/>
              </a:spcBef>
              <a:spcAft>
                <a:spcPts val="300"/>
              </a:spcAft>
            </a:pPr>
            <a:r>
              <a:rPr lang="en-US" dirty="0" smtClean="0"/>
              <a:t>Charge substantial fees</a:t>
            </a:r>
          </a:p>
          <a:p>
            <a:pPr lvl="1">
              <a:spcBef>
                <a:spcPts val="600"/>
              </a:spcBef>
              <a:spcAft>
                <a:spcPts val="300"/>
              </a:spcAft>
            </a:pPr>
            <a:r>
              <a:rPr lang="en-US" dirty="0" smtClean="0"/>
              <a:t>Yet spend mostly in marketing rather than asset management</a:t>
            </a:r>
          </a:p>
          <a:p>
            <a:pPr lvl="1">
              <a:spcBef>
                <a:spcPts val="600"/>
              </a:spcBef>
              <a:spcAft>
                <a:spcPts val="300"/>
              </a:spcAft>
            </a:pPr>
            <a:r>
              <a:rPr lang="en-US" dirty="0" smtClean="0"/>
              <a:t>Large chunk of domestic savings intermediated by them</a:t>
            </a:r>
          </a:p>
          <a:p>
            <a:pPr lvl="1">
              <a:spcBef>
                <a:spcPts val="600"/>
              </a:spcBef>
              <a:spcAft>
                <a:spcPts val="300"/>
              </a:spcAft>
            </a:pPr>
            <a:r>
              <a:rPr lang="en-US" dirty="0" smtClean="0"/>
              <a:t>Avoid risk taking, denying savers good long-term returns …</a:t>
            </a:r>
          </a:p>
          <a:p>
            <a:pPr lvl="1">
              <a:spcBef>
                <a:spcPts val="600"/>
              </a:spcBef>
              <a:spcAft>
                <a:spcPts val="300"/>
              </a:spcAft>
            </a:pPr>
            <a:r>
              <a:rPr lang="en-US" dirty="0" smtClean="0"/>
              <a:t>… and corporations risk capital</a:t>
            </a:r>
          </a:p>
          <a:p>
            <a:pPr lvl="1">
              <a:spcBef>
                <a:spcPts val="600"/>
              </a:spcBef>
              <a:spcAft>
                <a:spcPts val="300"/>
              </a:spcAft>
            </a:pPr>
            <a:r>
              <a:rPr lang="en-US" dirty="0" smtClean="0"/>
              <a:t>But at the same time shield them from volatility</a:t>
            </a:r>
          </a:p>
          <a:p>
            <a:pPr lvl="1">
              <a:spcBef>
                <a:spcPts val="600"/>
              </a:spcBef>
              <a:spcAft>
                <a:spcPts val="300"/>
              </a:spcAft>
            </a:pPr>
            <a:r>
              <a:rPr lang="en-US" dirty="0" smtClean="0"/>
              <a:t>Herd to be close to the pack</a:t>
            </a:r>
          </a:p>
          <a:p>
            <a:pPr>
              <a:spcBef>
                <a:spcPts val="600"/>
              </a:spcBef>
              <a:spcAft>
                <a:spcPts val="300"/>
              </a:spcAft>
            </a:pPr>
            <a:r>
              <a:rPr lang="en-US" dirty="0" smtClean="0"/>
              <a:t>The pitfalls to avoid (U.S.)</a:t>
            </a:r>
          </a:p>
          <a:p>
            <a:pPr lvl="1">
              <a:spcBef>
                <a:spcPts val="600"/>
              </a:spcBef>
              <a:spcAft>
                <a:spcPts val="300"/>
              </a:spcAft>
            </a:pPr>
            <a:r>
              <a:rPr lang="en-US" dirty="0" smtClean="0"/>
              <a:t>Excessive risk taking</a:t>
            </a:r>
          </a:p>
          <a:p>
            <a:pPr lvl="1">
              <a:spcBef>
                <a:spcPts val="600"/>
              </a:spcBef>
              <a:spcAft>
                <a:spcPts val="300"/>
              </a:spcAft>
            </a:pPr>
            <a:r>
              <a:rPr lang="en-US" dirty="0" smtClean="0"/>
              <a:t>Liquidity fallacy</a:t>
            </a:r>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Going</a:t>
            </a:r>
            <a:r>
              <a:rPr lang="es-MX" dirty="0" smtClean="0"/>
              <a:t> Long and </a:t>
            </a:r>
            <a:r>
              <a:rPr lang="es-MX" dirty="0" err="1" smtClean="0"/>
              <a:t>Riskier</a:t>
            </a:r>
            <a:endParaRPr lang="es-MX" dirty="0"/>
          </a:p>
        </p:txBody>
      </p:sp>
      <p:sp>
        <p:nvSpPr>
          <p:cNvPr id="3" name="Content Placeholder 2"/>
          <p:cNvSpPr>
            <a:spLocks noGrp="1"/>
          </p:cNvSpPr>
          <p:nvPr>
            <p:ph idx="1"/>
          </p:nvPr>
        </p:nvSpPr>
        <p:spPr>
          <a:xfrm>
            <a:off x="457200" y="1295400"/>
            <a:ext cx="8305800" cy="4876800"/>
          </a:xfrm>
        </p:spPr>
        <p:txBody>
          <a:bodyPr>
            <a:normAutofit lnSpcReduction="10000"/>
          </a:bodyPr>
          <a:lstStyle/>
          <a:p>
            <a:pPr>
              <a:spcBef>
                <a:spcPts val="600"/>
              </a:spcBef>
              <a:spcAft>
                <a:spcPts val="600"/>
              </a:spcAft>
            </a:pPr>
            <a:r>
              <a:rPr lang="en-US" dirty="0" smtClean="0"/>
              <a:t>Some of the policy challenges</a:t>
            </a:r>
          </a:p>
          <a:p>
            <a:pPr lvl="1">
              <a:spcBef>
                <a:spcPts val="600"/>
              </a:spcBef>
              <a:spcAft>
                <a:spcPts val="600"/>
              </a:spcAft>
            </a:pPr>
            <a:r>
              <a:rPr lang="en-US" dirty="0" smtClean="0"/>
              <a:t>Step up the state’s oversight without undermining private monitoring</a:t>
            </a:r>
          </a:p>
          <a:p>
            <a:pPr lvl="1">
              <a:spcBef>
                <a:spcPts val="600"/>
              </a:spcBef>
              <a:spcAft>
                <a:spcPts val="600"/>
              </a:spcAft>
            </a:pPr>
            <a:r>
              <a:rPr lang="en-US" dirty="0" smtClean="0"/>
              <a:t>Promote market discipline through standardization and benchmarking without boosting short-termism</a:t>
            </a:r>
          </a:p>
          <a:p>
            <a:pPr lvl="1">
              <a:spcBef>
                <a:spcPts val="600"/>
              </a:spcBef>
              <a:spcAft>
                <a:spcPts val="600"/>
              </a:spcAft>
            </a:pPr>
            <a:r>
              <a:rPr lang="en-US" dirty="0" smtClean="0"/>
              <a:t>Take more long-term risk while being able to monitor managers</a:t>
            </a:r>
          </a:p>
          <a:p>
            <a:pPr lvl="1">
              <a:spcBef>
                <a:spcPts val="600"/>
              </a:spcBef>
              <a:spcAft>
                <a:spcPts val="600"/>
              </a:spcAft>
            </a:pPr>
            <a:r>
              <a:rPr lang="en-US" dirty="0" smtClean="0"/>
              <a:t>Be contrarian and use potential long-term arbitrage opportunities without generating backlash due to negative outcomes</a:t>
            </a:r>
          </a:p>
          <a:p>
            <a:pPr lvl="1">
              <a:spcBef>
                <a:spcPts val="600"/>
              </a:spcBef>
              <a:spcAft>
                <a:spcPts val="600"/>
              </a:spcAft>
            </a:pPr>
            <a:r>
              <a:rPr lang="en-US" dirty="0" smtClean="0"/>
              <a:t>Develop alternative ways of promoting participation (mandatory participation, shared infrastructure)</a:t>
            </a:r>
          </a:p>
          <a:p>
            <a:pPr lvl="1">
              <a:spcBef>
                <a:spcPts val="600"/>
              </a:spcBef>
              <a:spcAft>
                <a:spcPts val="600"/>
              </a:spcAft>
            </a:pPr>
            <a:r>
              <a:rPr lang="en-US" dirty="0" smtClean="0"/>
              <a:t>Generate healthy competition among financial intermediaries without perverse incentives</a:t>
            </a:r>
          </a:p>
          <a:p>
            <a:pPr lvl="1">
              <a:spcBef>
                <a:spcPts val="600"/>
              </a:spcBef>
              <a:spcAft>
                <a:spcPts val="600"/>
              </a:spcAft>
            </a:pPr>
            <a:r>
              <a:rPr lang="en-US" dirty="0" smtClean="0"/>
              <a:t>Take advantage of useful international diversification</a:t>
            </a:r>
          </a:p>
          <a:p>
            <a:pPr lvl="1"/>
            <a:endParaRPr lang="en-US" dirty="0" smtClean="0"/>
          </a:p>
          <a:p>
            <a:pPr lvl="1"/>
            <a:endParaRPr lang="en-US" dirty="0" smtClean="0"/>
          </a:p>
          <a:p>
            <a:pPr lvl="1"/>
            <a:endParaRPr lang="en-US" dirty="0"/>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sz="half" idx="1"/>
          </p:nvPr>
        </p:nvSpPr>
        <p:spPr>
          <a:xfrm>
            <a:off x="304800" y="1219200"/>
            <a:ext cx="8686800" cy="5638800"/>
          </a:xfrm>
        </p:spPr>
        <p:txBody>
          <a:bodyPr>
            <a:normAutofit/>
          </a:bodyPr>
          <a:lstStyle/>
          <a:p>
            <a:pPr marL="381000" indent="-381000" eaLnBrk="1" hangingPunct="1">
              <a:spcBef>
                <a:spcPts val="300"/>
              </a:spcBef>
              <a:spcAft>
                <a:spcPts val="300"/>
              </a:spcAft>
            </a:pPr>
            <a:r>
              <a:rPr lang="en-US" sz="2400" dirty="0" smtClean="0"/>
              <a:t>Not clear how to proceed in many areas</a:t>
            </a:r>
          </a:p>
          <a:p>
            <a:pPr marL="781050" lvl="1" indent="-381000" eaLnBrk="1" hangingPunct="1">
              <a:spcBef>
                <a:spcPts val="300"/>
              </a:spcBef>
              <a:spcAft>
                <a:spcPts val="300"/>
              </a:spcAft>
            </a:pPr>
            <a:r>
              <a:rPr lang="en-US" sz="2000" dirty="0" smtClean="0"/>
              <a:t>Institutional investors are emblematic</a:t>
            </a:r>
          </a:p>
          <a:p>
            <a:pPr marL="781050" lvl="1" indent="-381000" eaLnBrk="1" hangingPunct="1">
              <a:spcBef>
                <a:spcPts val="300"/>
              </a:spcBef>
              <a:spcAft>
                <a:spcPts val="300"/>
              </a:spcAft>
            </a:pPr>
            <a:r>
              <a:rPr lang="en-US" sz="2000" dirty="0" smtClean="0"/>
              <a:t>Similarly with banks and capital markets</a:t>
            </a:r>
          </a:p>
          <a:p>
            <a:pPr marL="381000" indent="-381000" eaLnBrk="1" hangingPunct="1">
              <a:spcBef>
                <a:spcPts val="300"/>
              </a:spcBef>
              <a:spcAft>
                <a:spcPts val="300"/>
              </a:spcAft>
            </a:pPr>
            <a:r>
              <a:rPr lang="en-US" sz="2400" dirty="0" smtClean="0"/>
              <a:t>Nor what to expect of capital market financing</a:t>
            </a:r>
          </a:p>
          <a:p>
            <a:pPr marL="381000" indent="-381000" eaLnBrk="1" hangingPunct="1">
              <a:spcBef>
                <a:spcPts val="300"/>
              </a:spcBef>
              <a:spcAft>
                <a:spcPts val="300"/>
              </a:spcAft>
            </a:pPr>
            <a:r>
              <a:rPr lang="en-US" sz="2400" dirty="0" smtClean="0"/>
              <a:t>Plus lack of obvious paradigm at international level</a:t>
            </a:r>
          </a:p>
          <a:p>
            <a:pPr marL="781050" lvl="1" indent="-381000" eaLnBrk="1" hangingPunct="1">
              <a:spcBef>
                <a:spcPts val="300"/>
              </a:spcBef>
              <a:spcAft>
                <a:spcPts val="300"/>
              </a:spcAft>
            </a:pPr>
            <a:r>
              <a:rPr lang="en-US" sz="2000" dirty="0" smtClean="0"/>
              <a:t>Collapse of role models: no roadmap after the crisis</a:t>
            </a:r>
          </a:p>
          <a:p>
            <a:pPr marL="781050" lvl="1" indent="-381000" eaLnBrk="1" hangingPunct="1">
              <a:spcBef>
                <a:spcPts val="300"/>
              </a:spcBef>
              <a:spcAft>
                <a:spcPts val="300"/>
              </a:spcAft>
            </a:pPr>
            <a:r>
              <a:rPr lang="en-US" sz="2000" dirty="0" smtClean="0"/>
              <a:t>E.g. what to make of securitization and mortgage financing?</a:t>
            </a:r>
          </a:p>
          <a:p>
            <a:pPr marL="381000" indent="-381000" eaLnBrk="1" hangingPunct="1">
              <a:spcBef>
                <a:spcPts val="300"/>
              </a:spcBef>
              <a:spcAft>
                <a:spcPts val="300"/>
              </a:spcAft>
            </a:pPr>
            <a:r>
              <a:rPr lang="en-US" sz="2400" dirty="0" smtClean="0"/>
              <a:t>Eventually, need to catch up, grow, and take risk without undermining stability: strong trade-off</a:t>
            </a:r>
          </a:p>
          <a:p>
            <a:pPr marL="781050" lvl="1" indent="-381000" eaLnBrk="1" hangingPunct="1">
              <a:spcBef>
                <a:spcPts val="300"/>
              </a:spcBef>
              <a:spcAft>
                <a:spcPts val="300"/>
              </a:spcAft>
            </a:pPr>
            <a:r>
              <a:rPr lang="en-US" sz="2000" dirty="0" smtClean="0"/>
              <a:t>Macro-prudential policies might not help</a:t>
            </a:r>
          </a:p>
          <a:p>
            <a:pPr marL="781050" lvl="1" indent="-381000" eaLnBrk="1" hangingPunct="1">
              <a:spcBef>
                <a:spcPts val="300"/>
              </a:spcBef>
              <a:spcAft>
                <a:spcPts val="300"/>
              </a:spcAft>
            </a:pPr>
            <a:r>
              <a:rPr lang="en-US" sz="2000" dirty="0" smtClean="0"/>
              <a:t>Hard to distinguish spurious boom from leapfrog </a:t>
            </a:r>
          </a:p>
          <a:p>
            <a:pPr marL="781050" lvl="1" indent="-381000" eaLnBrk="1" hangingPunct="1">
              <a:spcBef>
                <a:spcPts val="300"/>
              </a:spcBef>
              <a:spcAft>
                <a:spcPts val="300"/>
              </a:spcAft>
            </a:pPr>
            <a:r>
              <a:rPr lang="en-US" sz="2000" dirty="0" smtClean="0"/>
              <a:t>Especially for lagging areas and countries</a:t>
            </a:r>
          </a:p>
        </p:txBody>
      </p:sp>
      <p:sp>
        <p:nvSpPr>
          <p:cNvPr id="5"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Concluding</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Remarks: Bottom Line</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066800"/>
          </a:xfrm>
        </p:spPr>
        <p:txBody>
          <a:bodyPr/>
          <a:lstStyle/>
          <a:p>
            <a:r>
              <a:rPr lang="en-US" sz="3200" dirty="0" smtClean="0">
                <a:effectLst>
                  <a:outerShdw blurRad="38100" dist="38100" dir="2700000" algn="tl">
                    <a:srgbClr val="000000">
                      <a:alpha val="43137"/>
                    </a:srgbClr>
                  </a:outerShdw>
                </a:effectLst>
                <a:latin typeface="Calibri" pitchFamily="34" charset="0"/>
              </a:rPr>
              <a:t>What Can Be Done?</a:t>
            </a:r>
          </a:p>
        </p:txBody>
      </p:sp>
      <p:sp>
        <p:nvSpPr>
          <p:cNvPr id="7" name="Content Placeholder 6"/>
          <p:cNvSpPr>
            <a:spLocks noGrp="1"/>
          </p:cNvSpPr>
          <p:nvPr>
            <p:ph idx="1"/>
          </p:nvPr>
        </p:nvSpPr>
        <p:spPr>
          <a:xfrm>
            <a:off x="304800" y="1447800"/>
            <a:ext cx="8610600" cy="4648200"/>
          </a:xfrm>
        </p:spPr>
        <p:txBody>
          <a:bodyPr>
            <a:normAutofit/>
          </a:bodyPr>
          <a:lstStyle/>
          <a:p>
            <a:r>
              <a:rPr lang="en-US" dirty="0" smtClean="0">
                <a:latin typeface="Calibri" pitchFamily="34" charset="0"/>
                <a:cs typeface="Calibri" pitchFamily="34" charset="0"/>
              </a:rPr>
              <a:t>Ensuring good systemic oversight will be crucial to avoid a costly repeat of the crises of the past</a:t>
            </a:r>
          </a:p>
          <a:p>
            <a:pPr lvl="4"/>
            <a:endParaRPr lang="en-US" dirty="0" smtClean="0">
              <a:latin typeface="Calibri" pitchFamily="34" charset="0"/>
              <a:cs typeface="Calibri" pitchFamily="34" charset="0"/>
            </a:endParaRPr>
          </a:p>
          <a:p>
            <a:r>
              <a:rPr lang="en-US" dirty="0" smtClean="0">
                <a:latin typeface="Calibri" pitchFamily="34" charset="0"/>
                <a:cs typeface="Calibri" pitchFamily="34" charset="0"/>
              </a:rPr>
              <a:t>Part of the problem is the shortage of bankable projects, which puts a premium on growth-promoting policies</a:t>
            </a:r>
          </a:p>
          <a:p>
            <a:pPr lvl="4"/>
            <a:endParaRPr lang="en-US" dirty="0" smtClean="0">
              <a:latin typeface="Calibri" pitchFamily="34" charset="0"/>
              <a:cs typeface="Calibri" pitchFamily="34" charset="0"/>
            </a:endParaRPr>
          </a:p>
          <a:p>
            <a:r>
              <a:rPr lang="en-US" dirty="0" smtClean="0">
                <a:latin typeface="Calibri" pitchFamily="34" charset="0"/>
                <a:cs typeface="Calibri" pitchFamily="34" charset="0"/>
              </a:rPr>
              <a:t>Correcting contract rights and enforcement systems is a priority, while gains in information infrastructure need consolidation</a:t>
            </a:r>
          </a:p>
          <a:p>
            <a:pPr lvl="4"/>
            <a:endParaRPr lang="en-US" dirty="0" smtClean="0">
              <a:latin typeface="Calibri" pitchFamily="34" charset="0"/>
              <a:cs typeface="Calibri" pitchFamily="34" charset="0"/>
            </a:endParaRPr>
          </a:p>
          <a:p>
            <a:r>
              <a:rPr lang="en-US" dirty="0" smtClean="0">
                <a:latin typeface="Calibri" pitchFamily="34" charset="0"/>
                <a:cs typeface="Calibri" pitchFamily="34" charset="0"/>
              </a:rPr>
              <a:t>More research needed to ascertain the impact of the credit gap on SMEs and whether lack of competition is a significant issue </a:t>
            </a:r>
          </a:p>
          <a:p>
            <a:endParaRPr lang="en-US" sz="2800" dirty="0" smtClean="0">
              <a:latin typeface="Calibri" pitchFamily="34" charset="0"/>
              <a:cs typeface="Calibri" pitchFamily="34" charset="0"/>
            </a:endParaRPr>
          </a:p>
          <a:p>
            <a:endParaRPr lang="en-US" sz="2800" dirty="0" smtClean="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066800"/>
          </a:xfrm>
        </p:spPr>
        <p:txBody>
          <a:bodyPr/>
          <a:lstStyle/>
          <a:p>
            <a:r>
              <a:rPr lang="en-US" sz="3200" dirty="0" smtClean="0">
                <a:effectLst>
                  <a:outerShdw blurRad="38100" dist="38100" dir="2700000" algn="tl">
                    <a:srgbClr val="000000">
                      <a:alpha val="43137"/>
                    </a:srgbClr>
                  </a:outerShdw>
                </a:effectLst>
                <a:latin typeface="Calibri" pitchFamily="34" charset="0"/>
              </a:rPr>
              <a:t>What Can Be Done?</a:t>
            </a:r>
          </a:p>
        </p:txBody>
      </p:sp>
      <p:sp>
        <p:nvSpPr>
          <p:cNvPr id="7" name="Content Placeholder 6"/>
          <p:cNvSpPr>
            <a:spLocks noGrp="1"/>
          </p:cNvSpPr>
          <p:nvPr>
            <p:ph idx="1"/>
          </p:nvPr>
        </p:nvSpPr>
        <p:spPr>
          <a:xfrm>
            <a:off x="381000" y="1447800"/>
            <a:ext cx="8382000" cy="4419600"/>
          </a:xfrm>
        </p:spPr>
        <p:txBody>
          <a:bodyPr>
            <a:normAutofit/>
          </a:bodyPr>
          <a:lstStyle/>
          <a:p>
            <a:pPr>
              <a:spcBef>
                <a:spcPts val="1200"/>
              </a:spcBef>
              <a:spcAft>
                <a:spcPts val="1200"/>
              </a:spcAft>
            </a:pPr>
            <a:r>
              <a:rPr lang="en-US" dirty="0" smtClean="0">
                <a:latin typeface="Calibri" pitchFamily="34" charset="0"/>
                <a:cs typeface="Calibri" pitchFamily="34" charset="0"/>
              </a:rPr>
              <a:t>Additional improvements in the general enabling environment and market infrastructure will help, but only at the margin</a:t>
            </a:r>
          </a:p>
          <a:p>
            <a:pPr>
              <a:spcBef>
                <a:spcPts val="1200"/>
              </a:spcBef>
              <a:spcAft>
                <a:spcPts val="1200"/>
              </a:spcAft>
            </a:pPr>
            <a:r>
              <a:rPr lang="en-US" dirty="0" smtClean="0">
                <a:latin typeface="Calibri" pitchFamily="34" charset="0"/>
                <a:cs typeface="Calibri" pitchFamily="34" charset="0"/>
              </a:rPr>
              <a:t>The bigger issues concern size and governance</a:t>
            </a:r>
          </a:p>
          <a:p>
            <a:pPr lvl="1">
              <a:spcBef>
                <a:spcPts val="1200"/>
              </a:spcBef>
              <a:spcAft>
                <a:spcPts val="1200"/>
              </a:spcAft>
            </a:pPr>
            <a:r>
              <a:rPr lang="en-US" dirty="0" smtClean="0">
                <a:latin typeface="Calibri" pitchFamily="34" charset="0"/>
                <a:cs typeface="Calibri" pitchFamily="34" charset="0"/>
              </a:rPr>
              <a:t>Liquidity is a function of size; price revelation is a function of liquidity</a:t>
            </a:r>
          </a:p>
          <a:p>
            <a:pPr>
              <a:spcBef>
                <a:spcPts val="1200"/>
              </a:spcBef>
              <a:spcAft>
                <a:spcPts val="1200"/>
              </a:spcAft>
            </a:pPr>
            <a:r>
              <a:rPr lang="en-US" dirty="0" smtClean="0">
                <a:latin typeface="Calibri" pitchFamily="34" charset="0"/>
                <a:cs typeface="Calibri" pitchFamily="34" charset="0"/>
              </a:rPr>
              <a:t>As regards size, regional integration might help, but can it do much more than global integration?</a:t>
            </a:r>
          </a:p>
          <a:p>
            <a:pPr>
              <a:spcBef>
                <a:spcPts val="1200"/>
              </a:spcBef>
              <a:spcAft>
                <a:spcPts val="1200"/>
              </a:spcAft>
            </a:pPr>
            <a:r>
              <a:rPr lang="en-US" dirty="0" smtClean="0">
                <a:latin typeface="Calibri" pitchFamily="34" charset="0"/>
                <a:cs typeface="Calibri" pitchFamily="34" charset="0"/>
              </a:rPr>
              <a:t>As regards governance, should the smaller countries follow the Brazilian example (tighter standards) or go lighter instead?  </a:t>
            </a:r>
            <a:endParaRPr lang="en-US" sz="2400" dirty="0" smtClean="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Public</a:t>
            </a:r>
            <a:r>
              <a:rPr lang="es-MX" dirty="0" smtClean="0"/>
              <a:t> </a:t>
            </a:r>
            <a:r>
              <a:rPr lang="es-MX" dirty="0" err="1" smtClean="0"/>
              <a:t>Risk</a:t>
            </a:r>
            <a:r>
              <a:rPr lang="es-MX" dirty="0" smtClean="0"/>
              <a:t> </a:t>
            </a:r>
            <a:r>
              <a:rPr lang="es-MX" dirty="0" err="1" smtClean="0"/>
              <a:t>Taking</a:t>
            </a:r>
            <a:endParaRPr lang="es-MX" dirty="0"/>
          </a:p>
        </p:txBody>
      </p:sp>
      <p:sp>
        <p:nvSpPr>
          <p:cNvPr id="3" name="Content Placeholder 2"/>
          <p:cNvSpPr>
            <a:spLocks noGrp="1"/>
          </p:cNvSpPr>
          <p:nvPr>
            <p:ph idx="1"/>
          </p:nvPr>
        </p:nvSpPr>
        <p:spPr/>
        <p:txBody>
          <a:bodyPr>
            <a:normAutofit lnSpcReduction="10000"/>
          </a:bodyPr>
          <a:lstStyle/>
          <a:p>
            <a:r>
              <a:rPr lang="es-MX" dirty="0" smtClean="0"/>
              <a:t>Rethinking the justifications</a:t>
            </a:r>
          </a:p>
          <a:p>
            <a:pPr lvl="1"/>
            <a:r>
              <a:rPr lang="es-MX" dirty="0" smtClean="0"/>
              <a:t>By objectives: why public guarantees?</a:t>
            </a:r>
          </a:p>
          <a:p>
            <a:pPr lvl="1"/>
            <a:r>
              <a:rPr lang="es-MX" dirty="0" smtClean="0"/>
              <a:t>Through market failures: how can public guarantees help?</a:t>
            </a:r>
          </a:p>
          <a:p>
            <a:pPr lvl="1"/>
            <a:r>
              <a:rPr lang="es-MX" dirty="0" smtClean="0"/>
              <a:t>Through partial welfare criteria: who pays?</a:t>
            </a:r>
          </a:p>
          <a:p>
            <a:r>
              <a:rPr lang="es-MX" dirty="0" smtClean="0"/>
              <a:t>Main messages</a:t>
            </a:r>
          </a:p>
          <a:p>
            <a:pPr lvl="1"/>
            <a:r>
              <a:rPr lang="en-US" dirty="0" smtClean="0">
                <a:latin typeface="Calibri" pitchFamily="34" charset="0"/>
                <a:cs typeface="Calibri" pitchFamily="34" charset="0"/>
              </a:rPr>
              <a:t>Public guarantees should be based on risk aversion and participation frictions, rather than agency frictions</a:t>
            </a:r>
          </a:p>
          <a:p>
            <a:pPr lvl="1"/>
            <a:r>
              <a:rPr lang="en-US" dirty="0" smtClean="0">
                <a:latin typeface="Calibri" pitchFamily="34" charset="0"/>
                <a:cs typeface="Calibri" pitchFamily="34" charset="0"/>
              </a:rPr>
              <a:t>The comparative advantage of states (markets) is in resolving collective action (agency) frictions</a:t>
            </a:r>
          </a:p>
          <a:p>
            <a:r>
              <a:rPr lang="en-US" dirty="0" smtClean="0">
                <a:latin typeface="Calibri" pitchFamily="34" charset="0"/>
                <a:cs typeface="Calibri" pitchFamily="34" charset="0"/>
              </a:rPr>
              <a:t>Some policy implications</a:t>
            </a:r>
          </a:p>
          <a:p>
            <a:pPr lvl="1"/>
            <a:r>
              <a:rPr lang="en-US" dirty="0" smtClean="0">
                <a:latin typeface="Calibri" pitchFamily="34" charset="0"/>
                <a:cs typeface="Calibri" pitchFamily="34" charset="0"/>
              </a:rPr>
              <a:t>Before engaging in risk taking, states should promote participation</a:t>
            </a:r>
          </a:p>
          <a:p>
            <a:pPr lvl="1"/>
            <a:r>
              <a:rPr lang="en-US" dirty="0" smtClean="0">
                <a:latin typeface="Calibri" pitchFamily="34" charset="0"/>
                <a:cs typeface="Calibri" pitchFamily="34" charset="0"/>
              </a:rPr>
              <a:t>When engaging in risk taking, the natural complementarities between states and markets should be more fully exploited</a:t>
            </a:r>
          </a:p>
          <a:p>
            <a:pPr lvl="1"/>
            <a:endParaRPr lang="en-US" dirty="0" smtClean="0">
              <a:latin typeface="Calibri" pitchFamily="34" charset="0"/>
              <a:cs typeface="Calibri" pitchFamily="34" charset="0"/>
            </a:endParaRPr>
          </a:p>
          <a:p>
            <a:pPr lvl="1"/>
            <a:endParaRPr lang="en-US" dirty="0" smtClean="0">
              <a:latin typeface="Calibri" pitchFamily="34" charset="0"/>
              <a:cs typeface="Calibri" pitchFamily="34" charset="0"/>
            </a:endParaRPr>
          </a:p>
          <a:p>
            <a:pPr lvl="1"/>
            <a:endParaRPr lang="es-MX" dirty="0" smtClean="0"/>
          </a:p>
          <a:p>
            <a:pPr lvl="1"/>
            <a:endParaRPr lang="es-MX" dirty="0" smtClean="0"/>
          </a:p>
          <a:p>
            <a:endParaRPr lang="es-MX" dirty="0" smtClean="0"/>
          </a:p>
          <a:p>
            <a:pPr lvl="1"/>
            <a:endParaRPr lang="es-MX" dirty="0" smtClean="0"/>
          </a:p>
          <a:p>
            <a:endParaRPr lang="es-MX" dirty="0"/>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smtClean="0"/>
              <a:t>Systemic</a:t>
            </a:r>
            <a:r>
              <a:rPr lang="es-MX" dirty="0" smtClean="0"/>
              <a:t> </a:t>
            </a:r>
            <a:r>
              <a:rPr lang="es-MX" dirty="0" err="1" smtClean="0"/>
              <a:t>Oversight</a:t>
            </a:r>
            <a:endParaRPr lang="es-MX" dirty="0"/>
          </a:p>
        </p:txBody>
      </p:sp>
      <p:sp>
        <p:nvSpPr>
          <p:cNvPr id="3" name="Content Placeholder 2"/>
          <p:cNvSpPr>
            <a:spLocks noGrp="1"/>
          </p:cNvSpPr>
          <p:nvPr>
            <p:ph idx="1"/>
          </p:nvPr>
        </p:nvSpPr>
        <p:spPr/>
        <p:txBody>
          <a:bodyPr>
            <a:normAutofit/>
          </a:bodyPr>
          <a:lstStyle/>
          <a:p>
            <a:r>
              <a:rPr lang="es-MX" dirty="0" smtClean="0"/>
              <a:t>Macro-prudential management</a:t>
            </a:r>
          </a:p>
          <a:p>
            <a:pPr lvl="1"/>
            <a:r>
              <a:rPr lang="es-MX" dirty="0" smtClean="0"/>
              <a:t>A particularly strong case exists in LAC for macroprudential tools</a:t>
            </a:r>
          </a:p>
          <a:p>
            <a:pPr lvl="1"/>
            <a:r>
              <a:rPr lang="es-MX" dirty="0" smtClean="0"/>
              <a:t>But should they be buffers or dampeners?</a:t>
            </a:r>
          </a:p>
          <a:p>
            <a:r>
              <a:rPr lang="es-MX" dirty="0" smtClean="0"/>
              <a:t>Perimeters of regulation</a:t>
            </a:r>
          </a:p>
          <a:p>
            <a:pPr lvl="1"/>
            <a:r>
              <a:rPr lang="es-MX" dirty="0" smtClean="0"/>
              <a:t>LAC’s very extensive perimeters have worked well thus far</a:t>
            </a:r>
          </a:p>
          <a:p>
            <a:pPr lvl="1"/>
            <a:r>
              <a:rPr lang="es-MX" dirty="0" smtClean="0"/>
              <a:t>But can they be sustained? </a:t>
            </a:r>
          </a:p>
          <a:p>
            <a:r>
              <a:rPr lang="es-MX" dirty="0" smtClean="0"/>
              <a:t>Dealing with the SIFIs</a:t>
            </a:r>
          </a:p>
          <a:p>
            <a:pPr lvl="1"/>
            <a:r>
              <a:rPr lang="es-MX" dirty="0" smtClean="0"/>
              <a:t>LAC has a SIFI problem (large conglomerates, large concentrations)</a:t>
            </a:r>
          </a:p>
          <a:p>
            <a:pPr lvl="1"/>
            <a:r>
              <a:rPr lang="es-MX" dirty="0" smtClean="0"/>
              <a:t>How to regulate and resolve the SIFIs?</a:t>
            </a:r>
          </a:p>
          <a:p>
            <a:r>
              <a:rPr lang="es-MX" dirty="0" smtClean="0"/>
              <a:t>Managing discretion</a:t>
            </a:r>
          </a:p>
          <a:p>
            <a:pPr lvl="1"/>
            <a:r>
              <a:rPr lang="es-MX" dirty="0" smtClean="0"/>
              <a:t>Discretion is unavoidable yet particularly problematic in LAC</a:t>
            </a:r>
          </a:p>
          <a:p>
            <a:pPr lvl="1"/>
            <a:r>
              <a:rPr lang="es-MX" dirty="0" smtClean="0"/>
              <a:t>Does inflation targeting provide a good model?</a:t>
            </a:r>
            <a:endParaRPr lang="es-MX" dirty="0"/>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2738" name="Rectangle 2"/>
          <p:cNvSpPr>
            <a:spLocks noGrp="1" noChangeArrowheads="1"/>
          </p:cNvSpPr>
          <p:nvPr>
            <p:ph idx="1"/>
          </p:nvPr>
        </p:nvSpPr>
        <p:spPr>
          <a:xfrm>
            <a:off x="373063" y="1676400"/>
            <a:ext cx="8466137" cy="4343400"/>
          </a:xfrm>
        </p:spPr>
        <p:txBody>
          <a:bodyPr/>
          <a:lstStyle/>
          <a:p>
            <a:pPr algn="ctr" eaLnBrk="1" hangingPunct="1">
              <a:buFont typeface="Wingdings" pitchFamily="2" charset="2"/>
              <a:buNone/>
              <a:defRPr/>
            </a:pPr>
            <a:endParaRPr lang="en-US" sz="6600" dirty="0"/>
          </a:p>
          <a:p>
            <a:pPr algn="ctr" eaLnBrk="1" hangingPunct="1">
              <a:buFont typeface="Wingdings" pitchFamily="2" charset="2"/>
              <a:buNone/>
              <a:defRPr/>
            </a:pPr>
            <a:r>
              <a:rPr lang="en-US" sz="4000" dirty="0">
                <a:solidFill>
                  <a:schemeClr val="tx2"/>
                </a:solidFill>
                <a:effectLst>
                  <a:outerShdw blurRad="38100" dist="38100" dir="2700000" algn="tl">
                    <a:srgbClr val="C0C0C0"/>
                  </a:outerShdw>
                </a:effectLst>
                <a:latin typeface="Calibri" pitchFamily="34" charset="0"/>
              </a:rPr>
              <a:t>Thank you!</a:t>
            </a:r>
          </a:p>
          <a:p>
            <a:pPr algn="ctr" eaLnBrk="1" hangingPunct="1">
              <a:buFont typeface="Wingdings" pitchFamily="2" charset="2"/>
              <a:buNone/>
              <a:defRPr/>
            </a:pPr>
            <a:endParaRPr lang="en-US" sz="3600" dirty="0">
              <a:solidFill>
                <a:schemeClr val="tx2"/>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sz="half" idx="1"/>
          </p:nvPr>
        </p:nvSpPr>
        <p:spPr>
          <a:xfrm>
            <a:off x="304800" y="1295400"/>
            <a:ext cx="8839200" cy="5257800"/>
          </a:xfrm>
        </p:spPr>
        <p:txBody>
          <a:bodyPr/>
          <a:lstStyle/>
          <a:p>
            <a:pPr marL="381000" indent="-381000" eaLnBrk="1" hangingPunct="1">
              <a:spcBef>
                <a:spcPts val="600"/>
              </a:spcBef>
              <a:spcAft>
                <a:spcPts val="600"/>
              </a:spcAft>
              <a:defRPr/>
            </a:pPr>
            <a:r>
              <a:rPr lang="en-US" sz="2400" dirty="0" smtClean="0"/>
              <a:t>Far away from model of dispersed ownership and participation</a:t>
            </a:r>
          </a:p>
          <a:p>
            <a:pPr marL="381000" indent="-381000" eaLnBrk="1" hangingPunct="1">
              <a:spcBef>
                <a:spcPts val="600"/>
              </a:spcBef>
              <a:spcAft>
                <a:spcPts val="600"/>
              </a:spcAft>
              <a:defRPr/>
            </a:pPr>
            <a:r>
              <a:rPr lang="en-US" sz="2400" dirty="0" smtClean="0"/>
              <a:t>Supply versus demand effects</a:t>
            </a:r>
          </a:p>
          <a:p>
            <a:pPr marL="781050" lvl="1" indent="-381000" eaLnBrk="1" hangingPunct="1">
              <a:spcBef>
                <a:spcPts val="600"/>
              </a:spcBef>
              <a:spcAft>
                <a:spcPts val="600"/>
              </a:spcAft>
              <a:defRPr/>
            </a:pPr>
            <a:r>
              <a:rPr lang="en-US" sz="2000" dirty="0" smtClean="0"/>
              <a:t>Constraints not on lack of available funds: domestic &amp; foreign savers</a:t>
            </a:r>
          </a:p>
          <a:p>
            <a:pPr marL="781050" lvl="1" indent="-381000" eaLnBrk="1" hangingPunct="1">
              <a:spcBef>
                <a:spcPts val="600"/>
              </a:spcBef>
              <a:spcAft>
                <a:spcPts val="600"/>
              </a:spcAft>
              <a:defRPr/>
            </a:pPr>
            <a:r>
              <a:rPr lang="en-US" sz="2000" dirty="0" smtClean="0"/>
              <a:t>Many assets available for investment not purchased by institutional investors or foreigners, which hold large resources</a:t>
            </a:r>
          </a:p>
          <a:p>
            <a:pPr marL="781050" lvl="1" indent="-381000" eaLnBrk="1" hangingPunct="1">
              <a:spcBef>
                <a:spcPts val="600"/>
              </a:spcBef>
              <a:spcAft>
                <a:spcPts val="600"/>
              </a:spcAft>
              <a:defRPr/>
            </a:pPr>
            <a:r>
              <a:rPr lang="en-US" sz="2000" dirty="0" smtClean="0"/>
              <a:t>Institutional investors seem to shy away from risk</a:t>
            </a:r>
          </a:p>
          <a:p>
            <a:pPr marL="781050" lvl="1" indent="-381000" eaLnBrk="1" hangingPunct="1">
              <a:spcBef>
                <a:spcPts val="600"/>
              </a:spcBef>
              <a:spcAft>
                <a:spcPts val="600"/>
              </a:spcAft>
              <a:defRPr/>
            </a:pPr>
            <a:r>
              <a:rPr lang="en-US" sz="2000" dirty="0" smtClean="0"/>
              <a:t>Incentives to banks to move first into relatively easy markets (consumer, leasing, services), after big corporations left to capital markets</a:t>
            </a:r>
          </a:p>
          <a:p>
            <a:pPr marL="781050" lvl="1" indent="-381000" eaLnBrk="1" hangingPunct="1">
              <a:spcBef>
                <a:spcPts val="600"/>
              </a:spcBef>
              <a:spcAft>
                <a:spcPts val="600"/>
              </a:spcAft>
              <a:defRPr/>
            </a:pPr>
            <a:r>
              <a:rPr lang="en-US" sz="2000" dirty="0" smtClean="0"/>
              <a:t>Incentives to asset managers and the overall functioning of financial systems does not contribute to expectations</a:t>
            </a:r>
          </a:p>
        </p:txBody>
      </p:sp>
      <p:sp>
        <p:nvSpPr>
          <p:cNvPr id="5"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Implications of Findings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sz="half" idx="1"/>
          </p:nvPr>
        </p:nvSpPr>
        <p:spPr>
          <a:xfrm>
            <a:off x="304800" y="1295400"/>
            <a:ext cx="8839200" cy="5257800"/>
          </a:xfrm>
        </p:spPr>
        <p:txBody>
          <a:bodyPr/>
          <a:lstStyle/>
          <a:p>
            <a:pPr marL="381000" indent="-381000" eaLnBrk="1" hangingPunct="1">
              <a:spcBef>
                <a:spcPts val="600"/>
              </a:spcBef>
              <a:spcAft>
                <a:spcPts val="0"/>
              </a:spcAft>
              <a:defRPr/>
            </a:pPr>
            <a:r>
              <a:rPr lang="en-US" sz="2400" dirty="0" smtClean="0"/>
              <a:t>Many firms not becoming public or not accessing markets </a:t>
            </a:r>
          </a:p>
          <a:p>
            <a:pPr marL="781050" lvl="1" indent="-381000" eaLnBrk="1" hangingPunct="1">
              <a:spcBef>
                <a:spcPts val="600"/>
              </a:spcBef>
              <a:spcAft>
                <a:spcPts val="0"/>
              </a:spcAft>
              <a:defRPr/>
            </a:pPr>
            <a:r>
              <a:rPr lang="en-US" sz="2000" dirty="0" smtClean="0"/>
              <a:t>Capital markets service only few firms, with increasing concentration domestically and abroad</a:t>
            </a:r>
          </a:p>
          <a:p>
            <a:pPr marL="781050" lvl="1" indent="-381000" eaLnBrk="1" hangingPunct="1">
              <a:spcBef>
                <a:spcPts val="600"/>
              </a:spcBef>
              <a:spcAft>
                <a:spcPts val="0"/>
              </a:spcAft>
              <a:defRPr/>
            </a:pPr>
            <a:r>
              <a:rPr lang="en-US" sz="2000" dirty="0" smtClean="0"/>
              <a:t>Substantial financing through retained earnings and banks</a:t>
            </a:r>
          </a:p>
          <a:p>
            <a:pPr marL="381000" indent="-381000" eaLnBrk="1" hangingPunct="1">
              <a:spcBef>
                <a:spcPts val="600"/>
              </a:spcBef>
              <a:spcAft>
                <a:spcPts val="0"/>
              </a:spcAft>
              <a:defRPr/>
            </a:pPr>
            <a:r>
              <a:rPr lang="en-US" sz="2400" dirty="0" smtClean="0"/>
              <a:t>Regulations do not seem to be the main obstacle</a:t>
            </a:r>
          </a:p>
          <a:p>
            <a:pPr marL="381000" indent="-381000" eaLnBrk="1" hangingPunct="1">
              <a:spcBef>
                <a:spcPts val="600"/>
              </a:spcBef>
              <a:spcAft>
                <a:spcPts val="0"/>
              </a:spcAft>
              <a:defRPr/>
            </a:pPr>
            <a:r>
              <a:rPr lang="en-US" sz="2400" dirty="0" smtClean="0"/>
              <a:t>Several challenges ahead</a:t>
            </a:r>
          </a:p>
          <a:p>
            <a:pPr marL="781050" lvl="1" indent="-381000" eaLnBrk="1" hangingPunct="1">
              <a:spcBef>
                <a:spcPts val="600"/>
              </a:spcBef>
              <a:spcAft>
                <a:spcPts val="0"/>
              </a:spcAft>
              <a:defRPr/>
            </a:pPr>
            <a:r>
              <a:rPr lang="en-US" sz="2000" dirty="0" smtClean="0"/>
              <a:t>Growing savings</a:t>
            </a:r>
          </a:p>
          <a:p>
            <a:pPr marL="781050" lvl="1" indent="-381000" eaLnBrk="1" hangingPunct="1">
              <a:spcBef>
                <a:spcPts val="600"/>
              </a:spcBef>
              <a:spcAft>
                <a:spcPts val="0"/>
              </a:spcAft>
              <a:defRPr/>
            </a:pPr>
            <a:r>
              <a:rPr lang="en-US" sz="2000" dirty="0" smtClean="0"/>
              <a:t>Role of financial intermediaries</a:t>
            </a:r>
          </a:p>
          <a:p>
            <a:pPr marL="781050" lvl="1" indent="-381000" eaLnBrk="1" hangingPunct="1">
              <a:spcBef>
                <a:spcPts val="600"/>
              </a:spcBef>
              <a:spcAft>
                <a:spcPts val="0"/>
              </a:spcAft>
              <a:defRPr/>
            </a:pPr>
            <a:r>
              <a:rPr lang="en-US" sz="2000" dirty="0" smtClean="0"/>
              <a:t>Need for more risk taking paired with stability</a:t>
            </a:r>
          </a:p>
          <a:p>
            <a:pPr marL="781050" lvl="1" indent="-381000" eaLnBrk="1" hangingPunct="1">
              <a:spcBef>
                <a:spcPts val="600"/>
              </a:spcBef>
              <a:spcAft>
                <a:spcPts val="0"/>
              </a:spcAft>
              <a:defRPr/>
            </a:pPr>
            <a:r>
              <a:rPr lang="en-US" sz="2000" dirty="0" smtClean="0"/>
              <a:t>Spillovers to all firms</a:t>
            </a:r>
          </a:p>
          <a:p>
            <a:pPr marL="781050" lvl="1" indent="-381000" eaLnBrk="1" hangingPunct="1">
              <a:spcBef>
                <a:spcPts val="600"/>
              </a:spcBef>
              <a:spcAft>
                <a:spcPts val="0"/>
              </a:spcAft>
              <a:defRPr/>
            </a:pPr>
            <a:r>
              <a:rPr lang="en-US" sz="2000" dirty="0" smtClean="0"/>
              <a:t>Need to catch up </a:t>
            </a:r>
          </a:p>
          <a:p>
            <a:pPr marL="781050" lvl="1" indent="-381000" eaLnBrk="1" hangingPunct="1">
              <a:spcBef>
                <a:spcPts val="600"/>
              </a:spcBef>
              <a:spcAft>
                <a:spcPts val="0"/>
              </a:spcAft>
              <a:defRPr/>
            </a:pPr>
            <a:r>
              <a:rPr lang="en-US" sz="2000" dirty="0" smtClean="0"/>
              <a:t>Complexities and interconnectedness </a:t>
            </a:r>
          </a:p>
        </p:txBody>
      </p:sp>
      <p:sp>
        <p:nvSpPr>
          <p:cNvPr id="5"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Implications of Findings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22860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Structure</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of the Financial System</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62100" y="1280160"/>
            <a:ext cx="6019800" cy="400110"/>
          </a:xfrm>
          <a:prstGeom prst="rect">
            <a:avLst/>
          </a:prstGeom>
        </p:spPr>
        <p:txBody>
          <a:bodyPr wrap="square">
            <a:spAutoFit/>
          </a:bodyPr>
          <a:lstStyle/>
          <a:p>
            <a:pPr algn="ctr"/>
            <a:r>
              <a:rPr lang="en-US" sz="2000" dirty="0" smtClean="0">
                <a:solidFill>
                  <a:srgbClr val="000000"/>
                </a:solidFill>
                <a:latin typeface="Calibri" pitchFamily="34" charset="0"/>
              </a:rPr>
              <a:t>Size of Domestic Financial System</a:t>
            </a: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Relative Size: All Increased, But No Catch</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U</a:t>
            </a: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p</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5" name="4 Rectángulo"/>
          <p:cNvSpPr/>
          <p:nvPr/>
        </p:nvSpPr>
        <p:spPr>
          <a:xfrm>
            <a:off x="304800" y="6276201"/>
            <a:ext cx="8534400" cy="276999"/>
          </a:xfrm>
          <a:prstGeom prst="rect">
            <a:avLst/>
          </a:prstGeom>
        </p:spPr>
        <p:txBody>
          <a:bodyPr wrap="square">
            <a:spAutoFit/>
          </a:bodyPr>
          <a:lstStyle/>
          <a:p>
            <a:r>
              <a:rPr lang="en-ZA" sz="1200" i="1" dirty="0" smtClean="0">
                <a:latin typeface="Calibri" pitchFamily="34" charset="0"/>
                <a:cs typeface="Calibri" pitchFamily="34" charset="0"/>
              </a:rPr>
              <a:t>Source: IFS, BIS, and WDI</a:t>
            </a:r>
            <a:endParaRPr lang="en-ZA" sz="1200" i="1" dirty="0">
              <a:latin typeface="Calibri" pitchFamily="34" charset="0"/>
              <a:cs typeface="Calibri" pitchFamily="34" charset="0"/>
            </a:endParaRPr>
          </a:p>
        </p:txBody>
      </p:sp>
      <p:graphicFrame>
        <p:nvGraphicFramePr>
          <p:cNvPr id="7" name="Chart 6"/>
          <p:cNvGraphicFramePr/>
          <p:nvPr/>
        </p:nvGraphicFramePr>
        <p:xfrm>
          <a:off x="1524000" y="1600200"/>
          <a:ext cx="6355976"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1562100" y="1280160"/>
            <a:ext cx="6019800" cy="400110"/>
          </a:xfrm>
          <a:prstGeom prst="rect">
            <a:avLst/>
          </a:prstGeom>
        </p:spPr>
        <p:txBody>
          <a:bodyPr wrap="square">
            <a:spAutoFit/>
          </a:bodyPr>
          <a:lstStyle/>
          <a:p>
            <a:pPr algn="ctr"/>
            <a:r>
              <a:rPr lang="en-US" sz="2000" dirty="0" smtClean="0">
                <a:solidFill>
                  <a:srgbClr val="000000"/>
                </a:solidFill>
                <a:latin typeface="Calibri" pitchFamily="34" charset="0"/>
              </a:rPr>
              <a:t>Size of Domestic Financial System</a:t>
            </a: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Relative Size:</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Bonds, Equity Have Gained Prominence Domestically Across Regions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6" name="5 Rectángulo"/>
          <p:cNvSpPr/>
          <p:nvPr/>
        </p:nvSpPr>
        <p:spPr>
          <a:xfrm>
            <a:off x="304800" y="6276201"/>
            <a:ext cx="8534400" cy="276999"/>
          </a:xfrm>
          <a:prstGeom prst="rect">
            <a:avLst/>
          </a:prstGeom>
        </p:spPr>
        <p:txBody>
          <a:bodyPr wrap="square">
            <a:spAutoFit/>
          </a:bodyPr>
          <a:lstStyle/>
          <a:p>
            <a:r>
              <a:rPr lang="en-ZA" sz="1200" i="1" dirty="0" smtClean="0">
                <a:latin typeface="Calibri" pitchFamily="34" charset="0"/>
                <a:cs typeface="Calibri" pitchFamily="34" charset="0"/>
              </a:rPr>
              <a:t>Source: IFS, BIS, and WDI</a:t>
            </a:r>
            <a:endParaRPr lang="en-ZA" sz="1200" i="1" dirty="0">
              <a:latin typeface="Calibri" pitchFamily="34" charset="0"/>
              <a:cs typeface="Calibri" pitchFamily="34" charset="0"/>
            </a:endParaRPr>
          </a:p>
        </p:txBody>
      </p:sp>
      <p:graphicFrame>
        <p:nvGraphicFramePr>
          <p:cNvPr id="10" name="Chart 9"/>
          <p:cNvGraphicFramePr/>
          <p:nvPr/>
        </p:nvGraphicFramePr>
        <p:xfrm>
          <a:off x="1524000" y="1600200"/>
          <a:ext cx="6355976"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p:nvPr/>
        </p:nvSpPr>
        <p:spPr>
          <a:xfrm>
            <a:off x="4244123" y="1280160"/>
            <a:ext cx="705385" cy="400110"/>
          </a:xfrm>
          <a:prstGeom prst="rect">
            <a:avLst/>
          </a:prstGeom>
        </p:spPr>
        <p:txBody>
          <a:bodyPr wrap="none">
            <a:spAutoFit/>
          </a:bodyPr>
          <a:lstStyle/>
          <a:p>
            <a:pPr algn="r"/>
            <a:r>
              <a:rPr lang="en-US" sz="2000" dirty="0" smtClean="0">
                <a:solidFill>
                  <a:srgbClr val="000000"/>
                </a:solidFill>
                <a:latin typeface="Calibri" pitchFamily="34" charset="0"/>
              </a:rPr>
              <a:t>LAC7</a:t>
            </a:r>
          </a:p>
        </p:txBody>
      </p:sp>
      <p:graphicFrame>
        <p:nvGraphicFramePr>
          <p:cNvPr id="11" name="Chart 14"/>
          <p:cNvGraphicFramePr/>
          <p:nvPr/>
        </p:nvGraphicFramePr>
        <p:xfrm>
          <a:off x="1371600" y="1828800"/>
          <a:ext cx="6400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Structure of Domestic Financial Systems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7"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Lane and </a:t>
            </a:r>
            <a:r>
              <a:rPr lang="en-US" sz="1100" i="1" dirty="0" err="1" smtClean="0">
                <a:latin typeface="Calibri" pitchFamily="34" charset="0"/>
                <a:cs typeface="Arial" pitchFamily="34" charset="0"/>
              </a:rPr>
              <a:t>Milesi-Ferretti</a:t>
            </a:r>
            <a:r>
              <a:rPr lang="en-US" sz="1100" i="1" dirty="0" smtClean="0">
                <a:latin typeface="Calibri" pitchFamily="34" charset="0"/>
                <a:cs typeface="Arial" pitchFamily="34" charset="0"/>
              </a:rPr>
              <a:t> (2007), IFS, BIS, WDI, EMBD, ICI, ASSAL, AIOS, and local sources</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2490788" y="533400"/>
            <a:ext cx="4162425" cy="5495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10"/>
          <p:cNvSpPr/>
          <p:nvPr/>
        </p:nvSpPr>
        <p:spPr>
          <a:xfrm>
            <a:off x="4333794" y="1280160"/>
            <a:ext cx="476412" cy="400110"/>
          </a:xfrm>
          <a:prstGeom prst="rect">
            <a:avLst/>
          </a:prstGeom>
        </p:spPr>
        <p:txBody>
          <a:bodyPr wrap="none">
            <a:spAutoFit/>
          </a:bodyPr>
          <a:lstStyle/>
          <a:p>
            <a:pPr algn="ctr"/>
            <a:r>
              <a:rPr lang="en-US" sz="2000" dirty="0" smtClean="0">
                <a:solidFill>
                  <a:srgbClr val="000000"/>
                </a:solidFill>
                <a:latin typeface="Calibri" pitchFamily="34" charset="0"/>
              </a:rPr>
              <a:t>G7</a:t>
            </a:r>
          </a:p>
        </p:txBody>
      </p:sp>
      <p:graphicFrame>
        <p:nvGraphicFramePr>
          <p:cNvPr id="11" name="Chart 14"/>
          <p:cNvGraphicFramePr/>
          <p:nvPr/>
        </p:nvGraphicFramePr>
        <p:xfrm>
          <a:off x="1371600" y="1828799"/>
          <a:ext cx="6400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Structure of Domestic Financial Systems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
          <p:cNvSpPr/>
          <p:nvPr/>
        </p:nvSpPr>
        <p:spPr>
          <a:xfrm>
            <a:off x="4263262" y="1280160"/>
            <a:ext cx="617477" cy="400110"/>
          </a:xfrm>
          <a:prstGeom prst="rect">
            <a:avLst/>
          </a:prstGeom>
        </p:spPr>
        <p:txBody>
          <a:bodyPr wrap="none">
            <a:spAutoFit/>
          </a:bodyPr>
          <a:lstStyle/>
          <a:p>
            <a:pPr algn="ctr"/>
            <a:r>
              <a:rPr lang="en-US" sz="2000" dirty="0" smtClean="0">
                <a:solidFill>
                  <a:srgbClr val="000000"/>
                </a:solidFill>
                <a:latin typeface="Calibri" pitchFamily="34" charset="0"/>
              </a:rPr>
              <a:t>Asia</a:t>
            </a:r>
          </a:p>
        </p:txBody>
      </p:sp>
      <p:graphicFrame>
        <p:nvGraphicFramePr>
          <p:cNvPr id="11" name="Chart 2"/>
          <p:cNvGraphicFramePr/>
          <p:nvPr/>
        </p:nvGraphicFramePr>
        <p:xfrm>
          <a:off x="1371600" y="1676400"/>
          <a:ext cx="6400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Structure of Domestic Financial Systems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10"/>
          <p:cNvSpPr/>
          <p:nvPr/>
        </p:nvSpPr>
        <p:spPr>
          <a:xfrm>
            <a:off x="3689963" y="1280160"/>
            <a:ext cx="1764073" cy="400110"/>
          </a:xfrm>
          <a:prstGeom prst="rect">
            <a:avLst/>
          </a:prstGeom>
        </p:spPr>
        <p:txBody>
          <a:bodyPr wrap="none">
            <a:spAutoFit/>
          </a:bodyPr>
          <a:lstStyle/>
          <a:p>
            <a:pPr algn="ctr"/>
            <a:r>
              <a:rPr lang="en-US" sz="2000" dirty="0" smtClean="0">
                <a:solidFill>
                  <a:srgbClr val="000000"/>
                </a:solidFill>
                <a:latin typeface="Calibri" pitchFamily="34" charset="0"/>
              </a:rPr>
              <a:t>Eastern Europe</a:t>
            </a:r>
          </a:p>
        </p:txBody>
      </p:sp>
      <p:graphicFrame>
        <p:nvGraphicFramePr>
          <p:cNvPr id="11" name="Chart 8"/>
          <p:cNvGraphicFramePr/>
          <p:nvPr/>
        </p:nvGraphicFramePr>
        <p:xfrm>
          <a:off x="1371600" y="1676400"/>
          <a:ext cx="6400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Structure of Domestic Financial Systems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10"/>
          <p:cNvSpPr/>
          <p:nvPr/>
        </p:nvSpPr>
        <p:spPr>
          <a:xfrm>
            <a:off x="3151356" y="1280160"/>
            <a:ext cx="3060645" cy="400110"/>
          </a:xfrm>
          <a:prstGeom prst="rect">
            <a:avLst/>
          </a:prstGeom>
        </p:spPr>
        <p:txBody>
          <a:bodyPr wrap="none">
            <a:spAutoFit/>
          </a:bodyPr>
          <a:lstStyle/>
          <a:p>
            <a:pPr algn="r"/>
            <a:r>
              <a:rPr lang="en-US" sz="2000" dirty="0" smtClean="0">
                <a:solidFill>
                  <a:srgbClr val="000000"/>
                </a:solidFill>
                <a:latin typeface="Calibri" pitchFamily="34" charset="0"/>
              </a:rPr>
              <a:t>Other Advanced Economies</a:t>
            </a:r>
          </a:p>
        </p:txBody>
      </p:sp>
      <p:graphicFrame>
        <p:nvGraphicFramePr>
          <p:cNvPr id="11" name="Chart 12"/>
          <p:cNvGraphicFramePr/>
          <p:nvPr/>
        </p:nvGraphicFramePr>
        <p:xfrm>
          <a:off x="1371600" y="1981199"/>
          <a:ext cx="6400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Structure of Domestic Financial Systems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22860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Banks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6000" y="1280160"/>
            <a:ext cx="4572000" cy="400110"/>
          </a:xfrm>
          <a:prstGeom prst="rect">
            <a:avLst/>
          </a:prstGeom>
        </p:spPr>
        <p:txBody>
          <a:bodyPr>
            <a:spAutoFit/>
          </a:bodyPr>
          <a:lstStyle/>
          <a:p>
            <a:pPr algn="ctr"/>
            <a:r>
              <a:rPr lang="en-US" sz="2000" dirty="0" smtClean="0">
                <a:solidFill>
                  <a:srgbClr val="000000"/>
                </a:solidFill>
                <a:latin typeface="Calibri" pitchFamily="34" charset="0"/>
              </a:rPr>
              <a:t>Private Bank Claims</a:t>
            </a: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Banks: Uneven Evolution</a:t>
            </a:r>
          </a:p>
        </p:txBody>
      </p:sp>
      <p:sp>
        <p:nvSpPr>
          <p:cNvPr id="10" name="Text Box 7"/>
          <p:cNvSpPr txBox="1">
            <a:spLocks noChangeArrowheads="1"/>
          </p:cNvSpPr>
          <p:nvPr/>
        </p:nvSpPr>
        <p:spPr bwMode="auto">
          <a:xfrm>
            <a:off x="304800" y="6310952"/>
            <a:ext cx="8458200" cy="397032"/>
          </a:xfrm>
          <a:prstGeom prst="rect">
            <a:avLst/>
          </a:prstGeom>
          <a:solidFill>
            <a:srgbClr val="C7D0E3"/>
          </a:solidFill>
          <a:ln w="9525">
            <a:noFill/>
            <a:miter lim="800000"/>
            <a:headEnd/>
            <a:tailEnd/>
          </a:ln>
        </p:spPr>
        <p:txBody>
          <a:bodyPr wrap="square">
            <a:spAutoFit/>
          </a:bodyPr>
          <a:lstStyle/>
          <a:p>
            <a:pPr algn="just">
              <a:lnSpc>
                <a:spcPct val="90000"/>
              </a:lnSpc>
              <a:spcBef>
                <a:spcPts val="0"/>
              </a:spcBef>
            </a:pPr>
            <a:r>
              <a:rPr lang="en-US" sz="1100" i="1" dirty="0" smtClean="0">
                <a:solidFill>
                  <a:srgbClr val="000000"/>
                </a:solidFill>
                <a:latin typeface="Calibri" pitchFamily="34" charset="0"/>
              </a:rPr>
              <a:t>Numbers in parentheses next to region names represent the number of countries included in the graphs. </a:t>
            </a:r>
          </a:p>
          <a:p>
            <a:pPr algn="just">
              <a:lnSpc>
                <a:spcPct val="90000"/>
              </a:lnSpc>
              <a:spcBef>
                <a:spcPts val="0"/>
              </a:spcBef>
            </a:pPr>
            <a:r>
              <a:rPr lang="en-US" sz="1100" i="1" dirty="0" smtClean="0">
                <a:solidFill>
                  <a:srgbClr val="000000"/>
                </a:solidFill>
                <a:latin typeface="Calibri" pitchFamily="34" charset="0"/>
              </a:rPr>
              <a:t>Source: IMF’s IFS </a:t>
            </a:r>
          </a:p>
        </p:txBody>
      </p:sp>
      <p:graphicFrame>
        <p:nvGraphicFramePr>
          <p:cNvPr id="6" name="Chart 5"/>
          <p:cNvGraphicFramePr/>
          <p:nvPr/>
        </p:nvGraphicFramePr>
        <p:xfrm>
          <a:off x="1371600" y="1676400"/>
          <a:ext cx="6334653"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74680" y="1280160"/>
            <a:ext cx="2194640" cy="400110"/>
          </a:xfrm>
          <a:prstGeom prst="rect">
            <a:avLst/>
          </a:prstGeom>
        </p:spPr>
        <p:txBody>
          <a:bodyPr wrap="none">
            <a:spAutoFit/>
          </a:bodyPr>
          <a:lstStyle/>
          <a:p>
            <a:pPr algn="ctr"/>
            <a:r>
              <a:rPr lang="en-US" sz="2000" dirty="0" smtClean="0">
                <a:solidFill>
                  <a:srgbClr val="000000"/>
                </a:solidFill>
                <a:latin typeface="Calibri" pitchFamily="34" charset="0"/>
              </a:rPr>
              <a:t>Credit Composition</a:t>
            </a: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Banks:</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Relative Decline in Corporate Lending</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Local sources</a:t>
            </a:r>
            <a:endParaRPr lang="en-US" sz="1100" i="1" dirty="0">
              <a:latin typeface="Calibri" pitchFamily="34" charset="0"/>
              <a:cs typeface="Arial" pitchFamily="34" charset="0"/>
            </a:endParaRPr>
          </a:p>
        </p:txBody>
      </p:sp>
      <p:graphicFrame>
        <p:nvGraphicFramePr>
          <p:cNvPr id="7" name="Chart 6"/>
          <p:cNvGraphicFramePr/>
          <p:nvPr/>
        </p:nvGraphicFramePr>
        <p:xfrm>
          <a:off x="1371600" y="1600200"/>
          <a:ext cx="64008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667000" y="1143000"/>
            <a:ext cx="3882665" cy="646331"/>
          </a:xfrm>
          <a:prstGeom prst="rect">
            <a:avLst/>
          </a:prstGeom>
        </p:spPr>
        <p:txBody>
          <a:bodyPr wrap="none">
            <a:spAutoFit/>
          </a:bodyPr>
          <a:lstStyle/>
          <a:p>
            <a:pPr algn="ctr"/>
            <a:r>
              <a:rPr lang="en-US" sz="2000" dirty="0" smtClean="0">
                <a:solidFill>
                  <a:srgbClr val="000000"/>
                </a:solidFill>
                <a:latin typeface="Calibri" pitchFamily="34" charset="0"/>
              </a:rPr>
              <a:t>Banking System - Loan Dollarization</a:t>
            </a:r>
          </a:p>
          <a:p>
            <a:pPr algn="ctr"/>
            <a:r>
              <a:rPr lang="en-US" dirty="0" smtClean="0">
                <a:solidFill>
                  <a:srgbClr val="000000"/>
                </a:solidFill>
                <a:latin typeface="Calibri" pitchFamily="34" charset="0"/>
              </a:rPr>
              <a:t>Share of Foreign Currency Loans</a:t>
            </a: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Banks: Decline in Dollarization</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1"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IMF’s IFS</a:t>
            </a:r>
            <a:endParaRPr lang="en-US" sz="1100" i="1" dirty="0">
              <a:latin typeface="Calibri" pitchFamily="34" charset="0"/>
              <a:cs typeface="Arial" pitchFamily="34" charset="0"/>
            </a:endParaRPr>
          </a:p>
        </p:txBody>
      </p:sp>
      <p:graphicFrame>
        <p:nvGraphicFramePr>
          <p:cNvPr id="7" name="Chart 6"/>
          <p:cNvGraphicFramePr>
            <a:graphicFrameLocks/>
          </p:cNvGraphicFramePr>
          <p:nvPr/>
        </p:nvGraphicFramePr>
        <p:xfrm>
          <a:off x="1295400" y="1676400"/>
          <a:ext cx="64008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479985" y="1280160"/>
            <a:ext cx="4184030" cy="646331"/>
          </a:xfrm>
          <a:prstGeom prst="rect">
            <a:avLst/>
          </a:prstGeom>
        </p:spPr>
        <p:txBody>
          <a:bodyPr wrap="none">
            <a:spAutoFit/>
          </a:bodyPr>
          <a:lstStyle/>
          <a:p>
            <a:pPr algn="ctr"/>
            <a:r>
              <a:rPr lang="en-US" sz="2000" dirty="0" smtClean="0">
                <a:solidFill>
                  <a:srgbClr val="000000"/>
                </a:solidFill>
                <a:latin typeface="Calibri" pitchFamily="34" charset="0"/>
              </a:rPr>
              <a:t>Banking System - Deposit Dollarization</a:t>
            </a:r>
          </a:p>
          <a:p>
            <a:pPr algn="ctr"/>
            <a:r>
              <a:rPr lang="en-US" dirty="0" smtClean="0">
                <a:solidFill>
                  <a:srgbClr val="000000"/>
                </a:solidFill>
                <a:latin typeface="Calibri" pitchFamily="34" charset="0"/>
              </a:rPr>
              <a:t>Share of Foreign Currency Deposits</a:t>
            </a: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Banks: Decline in Dollarization</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1"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IMF’s IFS</a:t>
            </a:r>
            <a:endParaRPr lang="en-US" sz="1100" i="1" dirty="0">
              <a:latin typeface="Calibri" pitchFamily="34" charset="0"/>
              <a:cs typeface="Arial" pitchFamily="34" charset="0"/>
            </a:endParaRPr>
          </a:p>
        </p:txBody>
      </p:sp>
      <p:graphicFrame>
        <p:nvGraphicFramePr>
          <p:cNvPr id="10" name="Chart 9"/>
          <p:cNvGraphicFramePr>
            <a:graphicFrameLocks/>
          </p:cNvGraphicFramePr>
          <p:nvPr/>
        </p:nvGraphicFramePr>
        <p:xfrm>
          <a:off x="1295400" y="1752600"/>
          <a:ext cx="6400800" cy="45053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p:cNvSpPr/>
          <p:nvPr/>
        </p:nvSpPr>
        <p:spPr>
          <a:xfrm>
            <a:off x="2945786" y="1280160"/>
            <a:ext cx="3252429" cy="400110"/>
          </a:xfrm>
          <a:prstGeom prst="rect">
            <a:avLst/>
          </a:prstGeom>
        </p:spPr>
        <p:txBody>
          <a:bodyPr wrap="none">
            <a:spAutoFit/>
          </a:bodyPr>
          <a:lstStyle/>
          <a:p>
            <a:pPr algn="ctr"/>
            <a:r>
              <a:rPr lang="en-US" sz="2000" dirty="0" smtClean="0">
                <a:solidFill>
                  <a:srgbClr val="000000"/>
                </a:solidFill>
                <a:latin typeface="Calibri" pitchFamily="34" charset="0"/>
              </a:rPr>
              <a:t>Relative Size of Foreign Banks</a:t>
            </a: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Banks: Foreigners Significant and Growing</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1"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Van </a:t>
            </a:r>
            <a:r>
              <a:rPr lang="en-US" sz="1100" i="1" dirty="0" err="1" smtClean="0">
                <a:latin typeface="Calibri" pitchFamily="34" charset="0"/>
                <a:cs typeface="Arial" pitchFamily="34" charset="0"/>
              </a:rPr>
              <a:t>Horen</a:t>
            </a:r>
            <a:r>
              <a:rPr lang="en-US" sz="1100" i="1" dirty="0" smtClean="0">
                <a:latin typeface="Calibri" pitchFamily="34" charset="0"/>
                <a:cs typeface="Arial" pitchFamily="34" charset="0"/>
              </a:rPr>
              <a:t> (2008)</a:t>
            </a:r>
            <a:endParaRPr lang="en-US" sz="1100" i="1" dirty="0">
              <a:latin typeface="Calibri" pitchFamily="34" charset="0"/>
              <a:cs typeface="Arial" pitchFamily="34" charset="0"/>
            </a:endParaRPr>
          </a:p>
        </p:txBody>
      </p:sp>
      <p:graphicFrame>
        <p:nvGraphicFramePr>
          <p:cNvPr id="7" name="Chart 6"/>
          <p:cNvGraphicFramePr/>
          <p:nvPr/>
        </p:nvGraphicFramePr>
        <p:xfrm>
          <a:off x="1371600" y="1600200"/>
          <a:ext cx="6400800" cy="457094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066800"/>
          </a:xfrm>
        </p:spPr>
        <p:txBody>
          <a:bodyPr>
            <a:normAutofit/>
          </a:bodyPr>
          <a:lstStyle/>
          <a:p>
            <a:r>
              <a:rPr lang="en-US" dirty="0" smtClean="0">
                <a:latin typeface="Calibri" pitchFamily="34" charset="0"/>
              </a:rPr>
              <a:t>This Study – A Holistic, Systemic Perspective</a:t>
            </a:r>
            <a:endParaRPr lang="en-US" sz="3200" dirty="0">
              <a:effectLst>
                <a:outerShdw blurRad="38100" dist="38100" dir="2700000" algn="tl">
                  <a:srgbClr val="000000">
                    <a:alpha val="43137"/>
                  </a:srgbClr>
                </a:outerShdw>
              </a:effectLst>
              <a:latin typeface="Calibri" pitchFamily="34" charset="0"/>
            </a:endParaRPr>
          </a:p>
        </p:txBody>
      </p:sp>
      <p:sp>
        <p:nvSpPr>
          <p:cNvPr id="7" name="Content Placeholder 6"/>
          <p:cNvSpPr>
            <a:spLocks noGrp="1"/>
          </p:cNvSpPr>
          <p:nvPr>
            <p:ph idx="1"/>
          </p:nvPr>
        </p:nvSpPr>
        <p:spPr>
          <a:xfrm>
            <a:off x="304800" y="1371600"/>
            <a:ext cx="8686800" cy="4876800"/>
          </a:xfrm>
        </p:spPr>
        <p:txBody>
          <a:bodyPr>
            <a:normAutofit/>
          </a:bodyPr>
          <a:lstStyle/>
          <a:p>
            <a:r>
              <a:rPr lang="en-US" dirty="0" smtClean="0">
                <a:latin typeface="Calibri" pitchFamily="34" charset="0"/>
                <a:cs typeface="Calibri" pitchFamily="34" charset="0"/>
              </a:rPr>
              <a:t>LAC has gone through major historical swings in its financial development experience and policy</a:t>
            </a:r>
          </a:p>
          <a:p>
            <a:pPr lvl="1"/>
            <a:r>
              <a:rPr lang="en-US" dirty="0" smtClean="0">
                <a:latin typeface="Calibri" pitchFamily="34" charset="0"/>
                <a:cs typeface="Calibri" pitchFamily="34" charset="0"/>
              </a:rPr>
              <a:t>State dirigisme =&gt; financial liberalization =&gt; crises management =&gt; emphasis on macro-financial stability =&gt; pursuit of financial inclusion</a:t>
            </a:r>
          </a:p>
          <a:p>
            <a:r>
              <a:rPr lang="en-US" dirty="0" smtClean="0">
                <a:latin typeface="Calibri" pitchFamily="34" charset="0"/>
                <a:cs typeface="Calibri" pitchFamily="34" charset="0"/>
              </a:rPr>
              <a:t>LAC’s Achilles Heel is healing</a:t>
            </a:r>
          </a:p>
          <a:p>
            <a:pPr lvl="1"/>
            <a:r>
              <a:rPr lang="en-US" dirty="0" smtClean="0">
                <a:latin typeface="Calibri" pitchFamily="34" charset="0"/>
                <a:cs typeface="Calibri" pitchFamily="34" charset="0"/>
              </a:rPr>
              <a:t>Financial crises have been a LAC trademark</a:t>
            </a:r>
          </a:p>
          <a:p>
            <a:pPr lvl="1"/>
            <a:r>
              <a:rPr lang="en-US" dirty="0" smtClean="0">
                <a:latin typeface="Calibri" pitchFamily="34" charset="0"/>
                <a:cs typeface="Calibri" pitchFamily="34" charset="0"/>
              </a:rPr>
              <a:t>But LAC has seen remarkable macro &amp; prudential policy improvements</a:t>
            </a:r>
          </a:p>
          <a:p>
            <a:pPr lvl="2"/>
            <a:r>
              <a:rPr lang="en-US" sz="1800" dirty="0" smtClean="0">
                <a:latin typeface="Calibri" pitchFamily="34" charset="0"/>
                <a:cs typeface="Calibri" pitchFamily="34" charset="0"/>
              </a:rPr>
              <a:t>LAC’s financial systems weathered the global financial crisis remarkably well</a:t>
            </a:r>
          </a:p>
          <a:p>
            <a:pPr lvl="2"/>
            <a:r>
              <a:rPr lang="en-US" dirty="0" smtClean="0">
                <a:latin typeface="Calibri" pitchFamily="34" charset="0"/>
                <a:cs typeface="Calibri" pitchFamily="34" charset="0"/>
              </a:rPr>
              <a:t>Financial maladies  today are a problem of the center, not the periphery</a:t>
            </a:r>
            <a:endParaRPr lang="en-US" sz="1400" dirty="0" smtClean="0">
              <a:latin typeface="Calibri" pitchFamily="34" charset="0"/>
              <a:cs typeface="Calibri" pitchFamily="34" charset="0"/>
            </a:endParaRPr>
          </a:p>
          <a:p>
            <a:r>
              <a:rPr lang="en-US" dirty="0" smtClean="0">
                <a:latin typeface="Calibri" pitchFamily="34" charset="0"/>
                <a:cs typeface="Calibri" pitchFamily="34" charset="0"/>
              </a:rPr>
              <a:t>Need to assess where LAC stands now and the challenges ahead</a:t>
            </a:r>
          </a:p>
          <a:p>
            <a:pPr lvl="1"/>
            <a:r>
              <a:rPr lang="en-US" dirty="0" smtClean="0">
                <a:latin typeface="Calibri" pitchFamily="34" charset="0"/>
                <a:cs typeface="Calibri" pitchFamily="34" charset="0"/>
              </a:rPr>
              <a:t>Can more be done to promote financial development without jeopardizing the financial stability gains? </a:t>
            </a:r>
          </a:p>
          <a:p>
            <a:pPr lvl="1"/>
            <a:r>
              <a:rPr lang="en-US" dirty="0" smtClean="0">
                <a:latin typeface="Calibri" pitchFamily="34" charset="0"/>
                <a:cs typeface="Calibri" pitchFamily="34" charset="0"/>
              </a:rPr>
              <a:t>Even on stability, the global financial crisis has re-shuffled the cards</a:t>
            </a:r>
            <a:endParaRPr lang="en-US" sz="1800" dirty="0" smtClean="0">
              <a:latin typeface="Calibri" pitchFamily="34" charset="0"/>
              <a:cs typeface="Calibri" pitchFamily="34" charset="0"/>
            </a:endParaRPr>
          </a:p>
          <a:p>
            <a:pPr lvl="1">
              <a:buNone/>
            </a:pPr>
            <a:endParaRPr lang="en-US" sz="2000" dirty="0" smtClean="0">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Banks: Not</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Closing the Gap</a:t>
            </a:r>
            <a:endPar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294175"/>
            <a:ext cx="8458200" cy="397032"/>
          </a:xfrm>
          <a:prstGeom prst="rect">
            <a:avLst/>
          </a:prstGeom>
          <a:solidFill>
            <a:srgbClr val="C7D0E3"/>
          </a:solidFill>
          <a:ln w="9525">
            <a:noFill/>
            <a:miter lim="800000"/>
            <a:headEnd/>
            <a:tailEnd/>
          </a:ln>
        </p:spPr>
        <p:txBody>
          <a:bodyPr wrap="square">
            <a:spAutoFit/>
          </a:bodyPr>
          <a:lstStyle/>
          <a:p>
            <a:pPr algn="just">
              <a:lnSpc>
                <a:spcPct val="90000"/>
              </a:lnSpc>
              <a:spcBef>
                <a:spcPts val="0"/>
              </a:spcBef>
            </a:pPr>
            <a:r>
              <a:rPr lang="en-US" sz="1100" i="1" dirty="0" smtClean="0">
                <a:solidFill>
                  <a:srgbClr val="000000"/>
                </a:solidFill>
                <a:latin typeface="Calibri" pitchFamily="34" charset="0"/>
              </a:rPr>
              <a:t>Note: Controls used are GDP per capita, population size and density, young and old age dependency ratios, a financial offshore center dummy, a transition country dummy, and a large fuel exporter dummy.</a:t>
            </a:r>
          </a:p>
        </p:txBody>
      </p:sp>
      <p:pic>
        <p:nvPicPr>
          <p:cNvPr id="5122" name="Picture 2"/>
          <p:cNvPicPr>
            <a:picLocks noChangeAspect="1" noChangeArrowheads="1"/>
          </p:cNvPicPr>
          <p:nvPr/>
        </p:nvPicPr>
        <p:blipFill>
          <a:blip r:embed="rId3" cstate="print"/>
          <a:srcRect/>
          <a:stretch>
            <a:fillRect/>
          </a:stretch>
        </p:blipFill>
        <p:spPr bwMode="auto">
          <a:xfrm>
            <a:off x="1243889" y="1601133"/>
            <a:ext cx="6646656" cy="4537511"/>
          </a:xfrm>
          <a:prstGeom prst="rect">
            <a:avLst/>
          </a:prstGeom>
          <a:noFill/>
          <a:ln w="9525">
            <a:noFill/>
            <a:miter lim="800000"/>
            <a:headEnd/>
            <a:tailEnd/>
          </a:ln>
          <a:effectLst/>
        </p:spPr>
      </p:pic>
      <p:sp>
        <p:nvSpPr>
          <p:cNvPr id="6" name="Rectangle 5"/>
          <p:cNvSpPr/>
          <p:nvPr/>
        </p:nvSpPr>
        <p:spPr>
          <a:xfrm>
            <a:off x="2286000" y="1280160"/>
            <a:ext cx="4572000" cy="400110"/>
          </a:xfrm>
          <a:prstGeom prst="rect">
            <a:avLst/>
          </a:prstGeom>
        </p:spPr>
        <p:txBody>
          <a:bodyPr>
            <a:spAutoFit/>
          </a:bodyPr>
          <a:lstStyle/>
          <a:p>
            <a:pPr algn="ctr"/>
            <a:r>
              <a:rPr lang="en-US" sz="2000" dirty="0" smtClean="0">
                <a:solidFill>
                  <a:srgbClr val="000000"/>
                </a:solidFill>
                <a:latin typeface="Calibri" pitchFamily="34" charset="0"/>
              </a:rPr>
              <a:t>Private Credit over GDP (Residuals)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Banks: Not Even When Controlling</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for Key Factors</a:t>
            </a:r>
          </a:p>
        </p:txBody>
      </p:sp>
      <p:sp>
        <p:nvSpPr>
          <p:cNvPr id="10" name="Text Box 7"/>
          <p:cNvSpPr txBox="1">
            <a:spLocks noChangeArrowheads="1"/>
          </p:cNvSpPr>
          <p:nvPr/>
        </p:nvSpPr>
        <p:spPr bwMode="auto">
          <a:xfrm>
            <a:off x="304800" y="6297330"/>
            <a:ext cx="8458200" cy="397032"/>
          </a:xfrm>
          <a:prstGeom prst="rect">
            <a:avLst/>
          </a:prstGeom>
          <a:solidFill>
            <a:srgbClr val="C7D0E3"/>
          </a:solidFill>
          <a:ln w="9525">
            <a:noFill/>
            <a:miter lim="800000"/>
            <a:headEnd/>
            <a:tailEnd/>
          </a:ln>
        </p:spPr>
        <p:txBody>
          <a:bodyPr wrap="square">
            <a:spAutoFit/>
          </a:bodyPr>
          <a:lstStyle/>
          <a:p>
            <a:pPr algn="just">
              <a:lnSpc>
                <a:spcPct val="90000"/>
              </a:lnSpc>
              <a:spcBef>
                <a:spcPts val="0"/>
              </a:spcBef>
            </a:pPr>
            <a:r>
              <a:rPr lang="en-US" sz="1100" i="1" dirty="0" smtClean="0">
                <a:solidFill>
                  <a:srgbClr val="000000"/>
                </a:solidFill>
                <a:latin typeface="Calibri" pitchFamily="34" charset="0"/>
              </a:rPr>
              <a:t>Note: Controls used are GDP per capita, population size and density, young and old age dependency ratios, a financial offshore center dummy, a transition country dummy, and a large fuel exporter dummy. </a:t>
            </a:r>
          </a:p>
        </p:txBody>
      </p:sp>
      <p:sp>
        <p:nvSpPr>
          <p:cNvPr id="5" name="Rectangle 4"/>
          <p:cNvSpPr/>
          <p:nvPr/>
        </p:nvSpPr>
        <p:spPr>
          <a:xfrm>
            <a:off x="2286000" y="1280160"/>
            <a:ext cx="4572000" cy="400110"/>
          </a:xfrm>
          <a:prstGeom prst="rect">
            <a:avLst/>
          </a:prstGeom>
        </p:spPr>
        <p:txBody>
          <a:bodyPr>
            <a:spAutoFit/>
          </a:bodyPr>
          <a:lstStyle/>
          <a:p>
            <a:pPr algn="ctr"/>
            <a:r>
              <a:rPr lang="en-US" sz="2000" dirty="0" smtClean="0">
                <a:solidFill>
                  <a:srgbClr val="000000"/>
                </a:solidFill>
                <a:latin typeface="Calibri" pitchFamily="34" charset="0"/>
              </a:rPr>
              <a:t>Private Credit as % of GDP</a:t>
            </a:r>
          </a:p>
        </p:txBody>
      </p:sp>
      <p:graphicFrame>
        <p:nvGraphicFramePr>
          <p:cNvPr id="6" name="1 Gráfico"/>
          <p:cNvGraphicFramePr/>
          <p:nvPr/>
        </p:nvGraphicFramePr>
        <p:xfrm>
          <a:off x="1676400" y="1828800"/>
          <a:ext cx="59436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495300" y="1600200"/>
            <a:ext cx="8153400" cy="4309835"/>
          </a:xfrm>
          <a:prstGeom prst="rect">
            <a:avLst/>
          </a:prstGeom>
          <a:noFill/>
          <a:ln w="9525">
            <a:noFill/>
            <a:miter lim="800000"/>
            <a:headEnd/>
            <a:tailEnd/>
          </a:ln>
          <a:effectLst/>
        </p:spPr>
      </p:pic>
      <p:sp>
        <p:nvSpPr>
          <p:cNvPr id="13" name="Title 12"/>
          <p:cNvSpPr>
            <a:spLocks noGrp="1"/>
          </p:cNvSpPr>
          <p:nvPr>
            <p:ph type="title"/>
          </p:nvPr>
        </p:nvSpPr>
        <p:spPr/>
        <p:txBody>
          <a:bodyPr/>
          <a:lstStyle/>
          <a:p>
            <a:r>
              <a:rPr lang="en-US" sz="3200" dirty="0" smtClean="0">
                <a:solidFill>
                  <a:schemeClr val="tx1"/>
                </a:solidFill>
                <a:effectLst>
                  <a:outerShdw blurRad="38100" dist="38100" dir="2700000" algn="tl">
                    <a:srgbClr val="000000">
                      <a:alpha val="43137"/>
                    </a:srgbClr>
                  </a:outerShdw>
                </a:effectLst>
              </a:rPr>
              <a:t>The Gap by Type of Credit</a:t>
            </a:r>
          </a:p>
        </p:txBody>
      </p:sp>
      <p:sp>
        <p:nvSpPr>
          <p:cNvPr id="7" name="Oval 6"/>
          <p:cNvSpPr/>
          <p:nvPr/>
        </p:nvSpPr>
        <p:spPr>
          <a:xfrm>
            <a:off x="6248400" y="2438400"/>
            <a:ext cx="990600" cy="3352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7"/>
          <p:cNvSpPr txBox="1">
            <a:spLocks noChangeArrowheads="1"/>
          </p:cNvSpPr>
          <p:nvPr/>
        </p:nvSpPr>
        <p:spPr bwMode="auto">
          <a:xfrm>
            <a:off x="304800" y="6297330"/>
            <a:ext cx="8458200" cy="397032"/>
          </a:xfrm>
          <a:prstGeom prst="rect">
            <a:avLst/>
          </a:prstGeom>
          <a:solidFill>
            <a:srgbClr val="C7D0E3"/>
          </a:solidFill>
          <a:ln w="9525">
            <a:noFill/>
            <a:miter lim="800000"/>
            <a:headEnd/>
            <a:tailEnd/>
          </a:ln>
        </p:spPr>
        <p:txBody>
          <a:bodyPr wrap="square">
            <a:spAutoFit/>
          </a:bodyPr>
          <a:lstStyle/>
          <a:p>
            <a:pPr algn="just">
              <a:lnSpc>
                <a:spcPct val="90000"/>
              </a:lnSpc>
              <a:spcBef>
                <a:spcPts val="0"/>
              </a:spcBef>
            </a:pPr>
            <a:r>
              <a:rPr lang="en-US" sz="1100" i="1" dirty="0" smtClean="0">
                <a:solidFill>
                  <a:srgbClr val="000000"/>
                </a:solidFill>
                <a:latin typeface="Calibri" pitchFamily="34" charset="0"/>
              </a:rPr>
              <a:t>Note: Controls used are GDP per capita, population size and density, young and old age dependency ratios, a financial offshore center dummy, a transition country dummy, and a large fuel exporter dummy.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3200" dirty="0" smtClean="0">
                <a:solidFill>
                  <a:schemeClr val="tx1"/>
                </a:solidFill>
                <a:effectLst>
                  <a:outerShdw blurRad="38100" dist="38100" dir="2700000" algn="tl">
                    <a:srgbClr val="000000">
                      <a:alpha val="43137"/>
                    </a:srgbClr>
                  </a:outerShdw>
                </a:effectLst>
              </a:rPr>
              <a:t>The Gap by Type of Credit</a:t>
            </a:r>
          </a:p>
        </p:txBody>
      </p:sp>
      <p:pic>
        <p:nvPicPr>
          <p:cNvPr id="8" name="Picture 7" descr="chart4_consumer_credit_gdp.wmf"/>
          <p:cNvPicPr/>
          <p:nvPr/>
        </p:nvPicPr>
        <p:blipFill>
          <a:blip r:embed="rId3" cstate="print"/>
          <a:srcRect/>
          <a:stretch>
            <a:fillRect/>
          </a:stretch>
        </p:blipFill>
        <p:spPr bwMode="auto">
          <a:xfrm>
            <a:off x="304800" y="1371600"/>
            <a:ext cx="4267200" cy="3429000"/>
          </a:xfrm>
          <a:prstGeom prst="rect">
            <a:avLst/>
          </a:prstGeom>
          <a:noFill/>
          <a:ln w="9525">
            <a:noFill/>
            <a:miter lim="800000"/>
            <a:headEnd/>
            <a:tailEnd/>
          </a:ln>
        </p:spPr>
      </p:pic>
      <p:pic>
        <p:nvPicPr>
          <p:cNvPr id="9" name="Picture 8" descr="chart3_mortgage_credit_gdp.wmf"/>
          <p:cNvPicPr/>
          <p:nvPr/>
        </p:nvPicPr>
        <p:blipFill>
          <a:blip r:embed="rId4" cstate="print"/>
          <a:srcRect/>
          <a:stretch>
            <a:fillRect/>
          </a:stretch>
        </p:blipFill>
        <p:spPr bwMode="auto">
          <a:xfrm>
            <a:off x="4648200" y="2514600"/>
            <a:ext cx="4267200" cy="342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3200" dirty="0" smtClean="0">
                <a:solidFill>
                  <a:schemeClr val="tx1"/>
                </a:solidFill>
                <a:effectLst>
                  <a:outerShdw blurRad="38100" dist="38100" dir="2700000" algn="tl">
                    <a:srgbClr val="000000">
                      <a:alpha val="43137"/>
                    </a:srgbClr>
                  </a:outerShdw>
                </a:effectLst>
              </a:rPr>
              <a:t>What Explains the Credit Gap?</a:t>
            </a:r>
          </a:p>
        </p:txBody>
      </p:sp>
      <p:sp>
        <p:nvSpPr>
          <p:cNvPr id="6" name="Text Box 7"/>
          <p:cNvSpPr txBox="1">
            <a:spLocks noChangeArrowheads="1"/>
          </p:cNvSpPr>
          <p:nvPr/>
        </p:nvSpPr>
        <p:spPr bwMode="auto">
          <a:xfrm>
            <a:off x="304800" y="6305550"/>
            <a:ext cx="8001000" cy="244682"/>
          </a:xfrm>
          <a:prstGeom prst="rect">
            <a:avLst/>
          </a:prstGeom>
          <a:solidFill>
            <a:srgbClr val="C7D0E3"/>
          </a:solidFill>
          <a:ln w="9525">
            <a:noFill/>
            <a:miter lim="800000"/>
            <a:headEnd/>
            <a:tailEnd/>
          </a:ln>
        </p:spPr>
        <p:txBody>
          <a:bodyPr>
            <a:spAutoFit/>
          </a:bodyPr>
          <a:lstStyle/>
          <a:p>
            <a:pPr>
              <a:lnSpc>
                <a:spcPct val="90000"/>
              </a:lnSpc>
              <a:spcBef>
                <a:spcPct val="50000"/>
              </a:spcBef>
            </a:pPr>
            <a:r>
              <a:rPr lang="fr-FR" sz="1100" i="1" dirty="0" smtClean="0">
                <a:solidFill>
                  <a:srgbClr val="000000"/>
                </a:solidFill>
                <a:latin typeface="Calibri" pitchFamily="34" charset="0"/>
                <a:cs typeface="Calibri" pitchFamily="34" charset="0"/>
              </a:rPr>
              <a:t>Source: de la Torre, </a:t>
            </a:r>
            <a:r>
              <a:rPr lang="fr-FR" sz="1100" i="1" dirty="0" err="1" smtClean="0">
                <a:solidFill>
                  <a:srgbClr val="000000"/>
                </a:solidFill>
                <a:latin typeface="Calibri" pitchFamily="34" charset="0"/>
                <a:cs typeface="Calibri" pitchFamily="34" charset="0"/>
              </a:rPr>
              <a:t>Feyen</a:t>
            </a:r>
            <a:r>
              <a:rPr lang="fr-FR" sz="1100" i="1" dirty="0" smtClean="0">
                <a:solidFill>
                  <a:srgbClr val="000000"/>
                </a:solidFill>
                <a:latin typeface="Calibri" pitchFamily="34" charset="0"/>
                <a:cs typeface="Calibri" pitchFamily="34" charset="0"/>
              </a:rPr>
              <a:t>, and </a:t>
            </a:r>
            <a:r>
              <a:rPr lang="fr-FR" sz="1100" i="1" dirty="0" err="1" smtClean="0">
                <a:solidFill>
                  <a:srgbClr val="000000"/>
                </a:solidFill>
                <a:latin typeface="Calibri" pitchFamily="34" charset="0"/>
                <a:cs typeface="Calibri" pitchFamily="34" charset="0"/>
              </a:rPr>
              <a:t>Ize</a:t>
            </a:r>
            <a:r>
              <a:rPr lang="fr-FR" sz="1100" i="1" dirty="0" smtClean="0">
                <a:solidFill>
                  <a:srgbClr val="000000"/>
                </a:solidFill>
                <a:latin typeface="Calibri" pitchFamily="34" charset="0"/>
                <a:cs typeface="Calibri" pitchFamily="34" charset="0"/>
              </a:rPr>
              <a:t> (2011)</a:t>
            </a:r>
            <a:endParaRPr lang="en-US" sz="1100" i="1" dirty="0">
              <a:solidFill>
                <a:srgbClr val="000000"/>
              </a:solidFill>
              <a:latin typeface="Calibri" pitchFamily="34" charset="0"/>
              <a:cs typeface="Calibri" pitchFamily="34" charset="0"/>
            </a:endParaRPr>
          </a:p>
        </p:txBody>
      </p:sp>
      <p:pic>
        <p:nvPicPr>
          <p:cNvPr id="78849" name="Picture 1"/>
          <p:cNvPicPr>
            <a:picLocks noChangeAspect="1" noChangeArrowheads="1"/>
          </p:cNvPicPr>
          <p:nvPr/>
        </p:nvPicPr>
        <p:blipFill>
          <a:blip r:embed="rId3" cstate="print"/>
          <a:srcRect/>
          <a:stretch>
            <a:fillRect/>
          </a:stretch>
        </p:blipFill>
        <p:spPr bwMode="auto">
          <a:xfrm>
            <a:off x="1620588" y="1905000"/>
            <a:ext cx="5894637" cy="37338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9"/>
          <p:cNvSpPr/>
          <p:nvPr/>
        </p:nvSpPr>
        <p:spPr>
          <a:xfrm>
            <a:off x="3081335" y="1280160"/>
            <a:ext cx="2981329" cy="400110"/>
          </a:xfrm>
          <a:prstGeom prst="rect">
            <a:avLst/>
          </a:prstGeom>
        </p:spPr>
        <p:txBody>
          <a:bodyPr wrap="none">
            <a:spAutoFit/>
          </a:bodyPr>
          <a:lstStyle/>
          <a:p>
            <a:pPr algn="ctr"/>
            <a:r>
              <a:rPr lang="en-US" sz="2000" dirty="0" smtClean="0">
                <a:solidFill>
                  <a:srgbClr val="000000"/>
                </a:solidFill>
                <a:latin typeface="Calibri" pitchFamily="34" charset="0"/>
              </a:rPr>
              <a:t>Total Turnover as % of GDP</a:t>
            </a:r>
            <a:endParaRPr lang="en-US" dirty="0" smtClean="0">
              <a:solidFill>
                <a:srgbClr val="000000"/>
              </a:solidFill>
              <a:latin typeface="Calibri" pitchFamily="34" charset="0"/>
            </a:endParaRP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Factoring</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Markets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FCI</a:t>
            </a:r>
            <a:endParaRPr lang="en-US" sz="1100" i="1" dirty="0">
              <a:latin typeface="Calibri" pitchFamily="34" charset="0"/>
              <a:cs typeface="Arial" pitchFamily="34" charset="0"/>
            </a:endParaRPr>
          </a:p>
        </p:txBody>
      </p:sp>
      <p:graphicFrame>
        <p:nvGraphicFramePr>
          <p:cNvPr id="9" name="Chart 8"/>
          <p:cNvGraphicFramePr/>
          <p:nvPr/>
        </p:nvGraphicFramePr>
        <p:xfrm>
          <a:off x="1371600" y="1600200"/>
          <a:ext cx="64008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9"/>
          <p:cNvSpPr/>
          <p:nvPr/>
        </p:nvSpPr>
        <p:spPr>
          <a:xfrm>
            <a:off x="3997965" y="1280160"/>
            <a:ext cx="1148071" cy="400110"/>
          </a:xfrm>
          <a:prstGeom prst="rect">
            <a:avLst/>
          </a:prstGeom>
        </p:spPr>
        <p:txBody>
          <a:bodyPr wrap="none">
            <a:spAutoFit/>
          </a:bodyPr>
          <a:lstStyle/>
          <a:p>
            <a:pPr algn="ctr"/>
            <a:r>
              <a:rPr lang="en-US" sz="2000" dirty="0" smtClean="0">
                <a:solidFill>
                  <a:srgbClr val="000000"/>
                </a:solidFill>
                <a:latin typeface="Calibri" pitchFamily="34" charset="0"/>
              </a:rPr>
              <a:t>% of GDP</a:t>
            </a:r>
            <a:endParaRPr lang="en-US" dirty="0" smtClean="0">
              <a:solidFill>
                <a:srgbClr val="000000"/>
              </a:solidFill>
              <a:latin typeface="Calibri" pitchFamily="34" charset="0"/>
            </a:endParaRPr>
          </a:p>
        </p:txBody>
      </p:sp>
      <p:graphicFrame>
        <p:nvGraphicFramePr>
          <p:cNvPr id="10" name="Chart 2"/>
          <p:cNvGraphicFramePr/>
          <p:nvPr/>
        </p:nvGraphicFramePr>
        <p:xfrm>
          <a:off x="1371600" y="1752600"/>
          <a:ext cx="6400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Financial Cooperatives and Credit Unions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1"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Local Central Banks</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0" name="Chart 1"/>
          <p:cNvGraphicFramePr/>
          <p:nvPr/>
        </p:nvGraphicFramePr>
        <p:xfrm>
          <a:off x="1295400" y="1752600"/>
          <a:ext cx="6349774"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9"/>
          <p:cNvSpPr/>
          <p:nvPr/>
        </p:nvSpPr>
        <p:spPr>
          <a:xfrm>
            <a:off x="3223494" y="1280160"/>
            <a:ext cx="2697020" cy="400110"/>
          </a:xfrm>
          <a:prstGeom prst="rect">
            <a:avLst/>
          </a:prstGeom>
        </p:spPr>
        <p:txBody>
          <a:bodyPr wrap="none">
            <a:spAutoFit/>
          </a:bodyPr>
          <a:lstStyle/>
          <a:p>
            <a:pPr algn="ctr"/>
            <a:r>
              <a:rPr lang="en-US" sz="2000" dirty="0" smtClean="0">
                <a:solidFill>
                  <a:srgbClr val="000000"/>
                </a:solidFill>
                <a:latin typeface="Calibri" pitchFamily="34" charset="0"/>
              </a:rPr>
              <a:t>Household Debt in Chile</a:t>
            </a:r>
            <a:endParaRPr lang="en-US" dirty="0" smtClean="0">
              <a:solidFill>
                <a:srgbClr val="000000"/>
              </a:solidFill>
              <a:latin typeface="Calibri" pitchFamily="34" charset="0"/>
            </a:endParaRP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Retail Stores: Non-trivial Providers of Household Credit</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9"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a:t>
            </a:r>
            <a:r>
              <a:rPr lang="en-US" sz="1100" i="1" dirty="0" err="1" smtClean="0">
                <a:latin typeface="Calibri" pitchFamily="34" charset="0"/>
                <a:cs typeface="Arial" pitchFamily="34" charset="0"/>
              </a:rPr>
              <a:t>Matus</a:t>
            </a:r>
            <a:r>
              <a:rPr lang="en-US" sz="1100" i="1" dirty="0" smtClean="0">
                <a:latin typeface="Calibri" pitchFamily="34" charset="0"/>
                <a:cs typeface="Arial" pitchFamily="34" charset="0"/>
              </a:rPr>
              <a:t> et al. (2010)</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1"/>
          <p:cNvGraphicFramePr/>
          <p:nvPr/>
        </p:nvGraphicFramePr>
        <p:xfrm>
          <a:off x="1371600" y="1600200"/>
          <a:ext cx="6349774"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9"/>
          <p:cNvSpPr/>
          <p:nvPr/>
        </p:nvSpPr>
        <p:spPr>
          <a:xfrm>
            <a:off x="3252351" y="1280160"/>
            <a:ext cx="2639312" cy="400110"/>
          </a:xfrm>
          <a:prstGeom prst="rect">
            <a:avLst/>
          </a:prstGeom>
        </p:spPr>
        <p:txBody>
          <a:bodyPr wrap="none">
            <a:spAutoFit/>
          </a:bodyPr>
          <a:lstStyle/>
          <a:p>
            <a:pPr algn="ctr"/>
            <a:r>
              <a:rPr lang="en-US" sz="2000" dirty="0" smtClean="0">
                <a:solidFill>
                  <a:srgbClr val="000000"/>
                </a:solidFill>
                <a:latin typeface="Calibri" pitchFamily="34" charset="0"/>
              </a:rPr>
              <a:t>Consumer Debt in Chile</a:t>
            </a:r>
            <a:endParaRPr lang="en-US" dirty="0" smtClean="0">
              <a:solidFill>
                <a:srgbClr val="000000"/>
              </a:solidFill>
              <a:latin typeface="Calibri" pitchFamily="34" charset="0"/>
            </a:endParaRPr>
          </a:p>
        </p:txBody>
      </p:sp>
      <p:sp>
        <p:nvSpPr>
          <p:cNvPr id="6"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Retail Stores: Hold Significant Fraction of Debt</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a:t>
            </a:r>
            <a:r>
              <a:rPr lang="en-US" sz="1100" i="1" dirty="0" err="1" smtClean="0">
                <a:latin typeface="Calibri" pitchFamily="34" charset="0"/>
                <a:cs typeface="Arial" pitchFamily="34" charset="0"/>
              </a:rPr>
              <a:t>Matus</a:t>
            </a:r>
            <a:r>
              <a:rPr lang="en-US" sz="1100" i="1" dirty="0" smtClean="0">
                <a:latin typeface="Calibri" pitchFamily="34" charset="0"/>
                <a:cs typeface="Arial" pitchFamily="34" charset="0"/>
              </a:rPr>
              <a:t> et al. (2010)</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sz="3200" kern="0" noProof="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rPr>
              <a:t>Access: Account Use</a:t>
            </a:r>
            <a:r>
              <a:rPr kumimoji="0" lang="en-US" sz="3200" b="0" i="0" u="none"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a:t>
            </a:r>
            <a:r>
              <a:rPr lang="en-US" sz="3200" kern="0" noProof="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rPr>
              <a:t>in Line with Expectations</a:t>
            </a:r>
            <a:endParaRPr kumimoji="0" lang="en-US" sz="3200" b="0" i="0" u="none"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1" name="Text Box 7"/>
          <p:cNvSpPr txBox="1">
            <a:spLocks noChangeArrowheads="1"/>
          </p:cNvSpPr>
          <p:nvPr/>
        </p:nvSpPr>
        <p:spPr bwMode="auto">
          <a:xfrm>
            <a:off x="304800" y="6324600"/>
            <a:ext cx="8458200" cy="261610"/>
          </a:xfrm>
          <a:prstGeom prst="rect">
            <a:avLst/>
          </a:prstGeom>
          <a:solidFill>
            <a:srgbClr val="C7D0E3"/>
          </a:solidFill>
          <a:ln w="9525">
            <a:noFill/>
            <a:miter lim="800000"/>
            <a:headEnd/>
            <a:tailEnd/>
          </a:ln>
        </p:spPr>
        <p:txBody>
          <a:bodyPr wrap="square">
            <a:spAutoFit/>
          </a:bodyPr>
          <a:lstStyle/>
          <a:p>
            <a:endParaRPr lang="en-US" sz="1100" i="1" dirty="0">
              <a:latin typeface="Calibri" pitchFamily="34" charset="0"/>
              <a:cs typeface="Arial" pitchFamily="34" charset="0"/>
            </a:endParaRPr>
          </a:p>
        </p:txBody>
      </p:sp>
      <p:sp>
        <p:nvSpPr>
          <p:cNvPr id="5" name="4 CuadroTexto"/>
          <p:cNvSpPr txBox="1"/>
          <p:nvPr/>
        </p:nvSpPr>
        <p:spPr>
          <a:xfrm>
            <a:off x="1066800" y="1371600"/>
            <a:ext cx="6934200" cy="369332"/>
          </a:xfrm>
          <a:prstGeom prst="rect">
            <a:avLst/>
          </a:prstGeom>
          <a:noFill/>
        </p:spPr>
        <p:txBody>
          <a:bodyPr wrap="square" rtlCol="0">
            <a:spAutoFit/>
          </a:bodyPr>
          <a:lstStyle/>
          <a:p>
            <a:pPr algn="ctr"/>
            <a:r>
              <a:rPr lang="en-US" sz="1800" dirty="0" smtClean="0">
                <a:latin typeface="Calibri" pitchFamily="34" charset="0"/>
              </a:rPr>
              <a:t>Actual versus Predicted Number of Accounts per 1,000 Adults</a:t>
            </a:r>
            <a:endParaRPr lang="en-ZA" sz="1800" dirty="0">
              <a:latin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990600" y="1676400"/>
            <a:ext cx="7239000" cy="44834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066800"/>
          </a:xfrm>
        </p:spPr>
        <p:txBody>
          <a:bodyPr/>
          <a:lstStyle/>
          <a:p>
            <a:r>
              <a:rPr lang="en-US" sz="3200" dirty="0" smtClean="0">
                <a:effectLst>
                  <a:outerShdw blurRad="38100" dist="38100" dir="2700000" algn="tl">
                    <a:srgbClr val="000000">
                      <a:alpha val="43137"/>
                    </a:srgbClr>
                  </a:outerShdw>
                </a:effectLst>
                <a:latin typeface="Calibri" pitchFamily="34" charset="0"/>
              </a:rPr>
              <a:t>Structure of the Report</a:t>
            </a:r>
            <a:endParaRPr lang="en-US" sz="3200" dirty="0">
              <a:effectLst>
                <a:outerShdw blurRad="38100" dist="38100" dir="2700000" algn="tl">
                  <a:srgbClr val="000000">
                    <a:alpha val="43137"/>
                  </a:srgbClr>
                </a:outerShdw>
              </a:effectLst>
              <a:latin typeface="Calibri" pitchFamily="34" charset="0"/>
            </a:endParaRPr>
          </a:p>
        </p:txBody>
      </p:sp>
      <p:sp>
        <p:nvSpPr>
          <p:cNvPr id="7" name="Content Placeholder 6"/>
          <p:cNvSpPr>
            <a:spLocks noGrp="1"/>
          </p:cNvSpPr>
          <p:nvPr>
            <p:ph idx="1"/>
          </p:nvPr>
        </p:nvSpPr>
        <p:spPr>
          <a:xfrm>
            <a:off x="381000" y="1295400"/>
            <a:ext cx="4191000" cy="4993910"/>
          </a:xfrm>
        </p:spPr>
        <p:txBody>
          <a:bodyPr>
            <a:normAutofit/>
          </a:bodyPr>
          <a:lstStyle/>
          <a:p>
            <a:r>
              <a:rPr lang="en-US" sz="2400" dirty="0" smtClean="0">
                <a:latin typeface="Calibri" pitchFamily="34" charset="0"/>
              </a:rPr>
              <a:t>Financial development</a:t>
            </a:r>
          </a:p>
          <a:p>
            <a:pPr lvl="1"/>
            <a:r>
              <a:rPr lang="en-US" sz="2000" dirty="0" smtClean="0">
                <a:latin typeface="Calibri" pitchFamily="34" charset="0"/>
                <a:cs typeface="Calibri" pitchFamily="34" charset="0"/>
              </a:rPr>
              <a:t>Frictions, failures, paradigms</a:t>
            </a:r>
          </a:p>
          <a:p>
            <a:pPr lvl="1"/>
            <a:r>
              <a:rPr lang="en-US" sz="2000" dirty="0" smtClean="0">
                <a:latin typeface="Calibri" pitchFamily="34" charset="0"/>
                <a:cs typeface="Calibri" pitchFamily="34" charset="0"/>
              </a:rPr>
              <a:t>Bright and dark sides</a:t>
            </a:r>
          </a:p>
          <a:p>
            <a:pPr lvl="1"/>
            <a:r>
              <a:rPr lang="en-US" dirty="0" smtClean="0">
                <a:latin typeface="Calibri" pitchFamily="34" charset="0"/>
                <a:cs typeface="Calibri" pitchFamily="34" charset="0"/>
              </a:rPr>
              <a:t>Patterns and paths</a:t>
            </a:r>
            <a:endParaRPr lang="en-US" sz="1600" dirty="0" smtClean="0">
              <a:latin typeface="Calibri" pitchFamily="34" charset="0"/>
              <a:cs typeface="Calibri" pitchFamily="34" charset="0"/>
            </a:endParaRPr>
          </a:p>
          <a:p>
            <a:r>
              <a:rPr lang="en-US" sz="2400" dirty="0" smtClean="0">
                <a:latin typeface="Calibri" pitchFamily="34" charset="0"/>
              </a:rPr>
              <a:t>Where does LAC stand?</a:t>
            </a:r>
          </a:p>
          <a:p>
            <a:pPr lvl="1"/>
            <a:r>
              <a:rPr lang="en-US" sz="2000" dirty="0" smtClean="0">
                <a:latin typeface="Calibri" pitchFamily="34" charset="0"/>
              </a:rPr>
              <a:t>Domestic FD</a:t>
            </a:r>
          </a:p>
          <a:p>
            <a:pPr lvl="1"/>
            <a:r>
              <a:rPr lang="en-US" dirty="0" smtClean="0">
                <a:latin typeface="Calibri" pitchFamily="34" charset="0"/>
              </a:rPr>
              <a:t>Financial globalization</a:t>
            </a:r>
          </a:p>
          <a:p>
            <a:pPr lvl="1"/>
            <a:r>
              <a:rPr lang="en-US" sz="2000" dirty="0" smtClean="0">
                <a:latin typeface="Calibri" pitchFamily="34" charset="0"/>
              </a:rPr>
              <a:t>Financial inclusion</a:t>
            </a:r>
          </a:p>
          <a:p>
            <a:r>
              <a:rPr lang="en-US" dirty="0" smtClean="0">
                <a:latin typeface="Calibri" pitchFamily="34" charset="0"/>
              </a:rPr>
              <a:t>Developmental issues</a:t>
            </a:r>
            <a:endParaRPr lang="en-US" sz="2000" dirty="0" smtClean="0">
              <a:latin typeface="Calibri" pitchFamily="34" charset="0"/>
              <a:cs typeface="Calibri" pitchFamily="34" charset="0"/>
            </a:endParaRPr>
          </a:p>
          <a:p>
            <a:pPr lvl="1"/>
            <a:r>
              <a:rPr lang="en-US" sz="2000" dirty="0" smtClean="0">
                <a:latin typeface="Calibri" pitchFamily="34" charset="0"/>
                <a:cs typeface="Calibri" pitchFamily="34" charset="0"/>
              </a:rPr>
              <a:t>The banking gap</a:t>
            </a:r>
          </a:p>
          <a:p>
            <a:pPr lvl="1"/>
            <a:r>
              <a:rPr lang="en-US" sz="2000" dirty="0" smtClean="0">
                <a:latin typeface="Calibri" pitchFamily="34" charset="0"/>
                <a:cs typeface="Calibri" pitchFamily="34" charset="0"/>
              </a:rPr>
              <a:t>The equity gap</a:t>
            </a:r>
          </a:p>
          <a:p>
            <a:pPr lvl="1"/>
            <a:r>
              <a:rPr lang="en-US" sz="2000" dirty="0" smtClean="0">
                <a:latin typeface="Calibri" pitchFamily="34" charset="0"/>
                <a:cs typeface="Calibri" pitchFamily="34" charset="0"/>
              </a:rPr>
              <a:t>Going long</a:t>
            </a:r>
          </a:p>
          <a:p>
            <a:pPr lvl="1"/>
            <a:r>
              <a:rPr lang="en-US" sz="2000" dirty="0" smtClean="0">
                <a:latin typeface="Calibri" pitchFamily="34" charset="0"/>
                <a:cs typeface="Calibri" pitchFamily="34" charset="0"/>
              </a:rPr>
              <a:t>Risk absorption by the state</a:t>
            </a:r>
          </a:p>
        </p:txBody>
      </p:sp>
      <p:sp>
        <p:nvSpPr>
          <p:cNvPr id="6" name="Content Placeholder 6"/>
          <p:cNvSpPr txBox="1">
            <a:spLocks/>
          </p:cNvSpPr>
          <p:nvPr/>
        </p:nvSpPr>
        <p:spPr bwMode="auto">
          <a:xfrm>
            <a:off x="4653150" y="1295400"/>
            <a:ext cx="418605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4264B0"/>
              </a:buClr>
              <a:buSzPct val="110000"/>
              <a:buFont typeface="Wingdings" pitchFamily="2" charset="2"/>
              <a:buChar char="§"/>
              <a:tabLst/>
              <a:defRPr/>
            </a:pPr>
            <a:r>
              <a:rPr lang="en-US" sz="2400" i="0" kern="0" dirty="0" smtClean="0">
                <a:solidFill>
                  <a:srgbClr val="333333"/>
                </a:solidFill>
                <a:latin typeface="Calibri" pitchFamily="34" charset="0"/>
                <a:ea typeface="ＭＳ Ｐゴシック" pitchFamily="34" charset="-128"/>
              </a:rPr>
              <a:t>Prudential oversight</a:t>
            </a:r>
            <a:endParaRPr kumimoji="0" lang="en-US" sz="2400" b="0" i="0" u="none" strike="noStrike" kern="0" cap="none" spc="0" normalizeH="0" baseline="0" dirty="0" smtClean="0">
              <a:ln>
                <a:noFill/>
              </a:ln>
              <a:solidFill>
                <a:srgbClr val="333333"/>
              </a:solidFill>
              <a:effectLst/>
              <a:uLnTx/>
              <a:uFillTx/>
              <a:latin typeface="Calibri" pitchFamily="34" charset="0"/>
              <a:ea typeface="ＭＳ Ｐゴシック" pitchFamily="34" charset="-128"/>
            </a:endParaRPr>
          </a:p>
          <a:p>
            <a:pPr marL="742950" marR="0" lvl="1" indent="-285750" algn="l" defTabSz="914400" rtl="0" eaLnBrk="0" fontAlgn="base" latinLnBrk="0" hangingPunct="0">
              <a:lnSpc>
                <a:spcPct val="100000"/>
              </a:lnSpc>
              <a:spcBef>
                <a:spcPct val="20000"/>
              </a:spcBef>
              <a:spcAft>
                <a:spcPct val="0"/>
              </a:spcAft>
              <a:buClr>
                <a:srgbClr val="4264B0"/>
              </a:buClr>
              <a:buSzPct val="80000"/>
              <a:buFont typeface="Wingdings" pitchFamily="2" charset="2"/>
              <a:buChar char="Ø"/>
              <a:tabLst/>
              <a:defRPr/>
            </a:pPr>
            <a:r>
              <a:rPr kumimoji="0" lang="en-US" sz="2000" b="0" i="0" u="none" strike="noStrike" kern="0" cap="none" spc="0" normalizeH="0" baseline="0" dirty="0" smtClean="0">
                <a:ln>
                  <a:noFill/>
                </a:ln>
                <a:solidFill>
                  <a:srgbClr val="333333"/>
                </a:solidFill>
                <a:effectLst/>
                <a:uLnTx/>
                <a:uFillTx/>
                <a:latin typeface="Calibri" pitchFamily="34" charset="0"/>
                <a:ea typeface="ＭＳ Ｐゴシック" pitchFamily="-107" charset="-128"/>
                <a:cs typeface="Calibri" pitchFamily="34" charset="0"/>
              </a:rPr>
              <a:t>Where is LAC?</a:t>
            </a:r>
          </a:p>
          <a:p>
            <a:pPr marL="742950" marR="0" lvl="1" indent="-285750" algn="l" defTabSz="914400" rtl="0" eaLnBrk="0" fontAlgn="base" latinLnBrk="0" hangingPunct="0">
              <a:lnSpc>
                <a:spcPct val="100000"/>
              </a:lnSpc>
              <a:spcBef>
                <a:spcPct val="20000"/>
              </a:spcBef>
              <a:spcAft>
                <a:spcPct val="0"/>
              </a:spcAft>
              <a:buClr>
                <a:srgbClr val="4264B0"/>
              </a:buClr>
              <a:buSzPct val="80000"/>
              <a:buFont typeface="Wingdings" pitchFamily="2" charset="2"/>
              <a:buChar char="Ø"/>
              <a:tabLst/>
              <a:defRPr/>
            </a:pPr>
            <a:r>
              <a:rPr kumimoji="0" lang="en-US" sz="2000" b="0" i="0" u="none" strike="noStrike" kern="0" cap="none" spc="0" normalizeH="0" baseline="0" dirty="0" smtClean="0">
                <a:ln>
                  <a:noFill/>
                </a:ln>
                <a:solidFill>
                  <a:srgbClr val="333333"/>
                </a:solidFill>
                <a:effectLst/>
                <a:uLnTx/>
                <a:uFillTx/>
                <a:latin typeface="Calibri" pitchFamily="34" charset="0"/>
                <a:ea typeface="ＭＳ Ｐゴシック" pitchFamily="-107" charset="-128"/>
                <a:cs typeface="Calibri" pitchFamily="34" charset="0"/>
              </a:rPr>
              <a:t>The new </a:t>
            </a:r>
            <a:r>
              <a:rPr lang="en-US" sz="2000" i="0" kern="0" dirty="0" smtClean="0">
                <a:solidFill>
                  <a:srgbClr val="333333"/>
                </a:solidFill>
                <a:latin typeface="Calibri" pitchFamily="34" charset="0"/>
                <a:ea typeface="ＭＳ Ｐゴシック" pitchFamily="-107" charset="-128"/>
                <a:cs typeface="Calibri" pitchFamily="34" charset="0"/>
              </a:rPr>
              <a:t>agenda</a:t>
            </a:r>
          </a:p>
          <a:p>
            <a:pPr marL="1200150" lvl="2" indent="-285750" eaLnBrk="0" hangingPunct="0">
              <a:spcBef>
                <a:spcPct val="20000"/>
              </a:spcBef>
              <a:buClr>
                <a:srgbClr val="4264B0"/>
              </a:buClr>
              <a:buSzPct val="80000"/>
              <a:buFont typeface="Arial" pitchFamily="34" charset="0"/>
              <a:buChar char="•"/>
              <a:defRPr/>
            </a:pPr>
            <a:r>
              <a:rPr kumimoji="0" lang="en-US" sz="2000" b="0" i="0" u="none" strike="noStrike" kern="0" cap="none" spc="0" normalizeH="0" baseline="0" dirty="0" smtClean="0">
                <a:ln>
                  <a:noFill/>
                </a:ln>
                <a:solidFill>
                  <a:srgbClr val="333333"/>
                </a:solidFill>
                <a:effectLst/>
                <a:uLnTx/>
                <a:uFillTx/>
                <a:latin typeface="Calibri" pitchFamily="34" charset="0"/>
                <a:ea typeface="ＭＳ Ｐゴシック" pitchFamily="-107" charset="-128"/>
                <a:cs typeface="Calibri" pitchFamily="34" charset="0"/>
              </a:rPr>
              <a:t>Macro-prudential policy</a:t>
            </a:r>
          </a:p>
          <a:p>
            <a:pPr marL="1200150" lvl="2" indent="-285750" eaLnBrk="0" hangingPunct="0">
              <a:spcBef>
                <a:spcPct val="20000"/>
              </a:spcBef>
              <a:buClr>
                <a:srgbClr val="4264B0"/>
              </a:buClr>
              <a:buSzPct val="80000"/>
              <a:buFont typeface="Arial" pitchFamily="34" charset="0"/>
              <a:buChar char="•"/>
              <a:defRPr/>
            </a:pPr>
            <a:r>
              <a:rPr kumimoji="0" lang="en-US" sz="2000" b="0" i="0" u="none" strike="noStrike" kern="0" cap="none" spc="0" normalizeH="0" baseline="0" dirty="0" smtClean="0">
                <a:ln>
                  <a:noFill/>
                </a:ln>
                <a:solidFill>
                  <a:srgbClr val="333333"/>
                </a:solidFill>
                <a:effectLst/>
                <a:uLnTx/>
                <a:uFillTx/>
                <a:latin typeface="Calibri" pitchFamily="34" charset="0"/>
                <a:ea typeface="ＭＳ Ｐゴシック" pitchFamily="-107" charset="-128"/>
                <a:cs typeface="Calibri" pitchFamily="34" charset="0"/>
              </a:rPr>
              <a:t>Micro-systemic regulation</a:t>
            </a:r>
          </a:p>
          <a:p>
            <a:pPr marL="1200150" lvl="2" indent="-285750" eaLnBrk="0" hangingPunct="0">
              <a:spcBef>
                <a:spcPct val="20000"/>
              </a:spcBef>
              <a:buClr>
                <a:srgbClr val="4264B0"/>
              </a:buClr>
              <a:buSzPct val="80000"/>
              <a:buFont typeface="Arial" pitchFamily="34" charset="0"/>
              <a:buChar char="•"/>
              <a:defRPr/>
            </a:pPr>
            <a:r>
              <a:rPr kumimoji="0" lang="en-US" sz="2000" b="0" i="0" u="none" strike="noStrike" kern="0" cap="none" spc="0" normalizeH="0" baseline="0" dirty="0" smtClean="0">
                <a:ln>
                  <a:noFill/>
                </a:ln>
                <a:solidFill>
                  <a:srgbClr val="333333"/>
                </a:solidFill>
                <a:effectLst/>
                <a:uLnTx/>
                <a:uFillTx/>
                <a:latin typeface="Calibri" pitchFamily="34" charset="0"/>
                <a:ea typeface="ＭＳ Ｐゴシック" pitchFamily="-107" charset="-128"/>
                <a:cs typeface="Calibri" pitchFamily="34" charset="0"/>
              </a:rPr>
              <a:t>Systemic supervision</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kumimoji="0" lang="en-US" sz="3200" b="0" i="0" u="none"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Access:</a:t>
            </a:r>
            <a:r>
              <a:rPr kumimoji="0" lang="en-US" sz="3200" b="0" i="0" u="none"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a:t>
            </a:r>
            <a:r>
              <a:rPr kumimoji="0" lang="en-US" sz="3200" b="0" i="0" u="none"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But Considerably</a:t>
            </a:r>
            <a:r>
              <a:rPr kumimoji="0" lang="en-US" sz="3200" b="0" i="0" u="none"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a:t>
            </a:r>
            <a:r>
              <a:rPr lang="en-US" sz="3200" kern="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rPr>
              <a:t>More Expensive</a:t>
            </a:r>
            <a:endParaRPr kumimoji="0" lang="en-US" sz="3200" b="0" i="0" u="none"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1" name="Text Box 7"/>
          <p:cNvSpPr txBox="1">
            <a:spLocks noChangeArrowheads="1"/>
          </p:cNvSpPr>
          <p:nvPr/>
        </p:nvSpPr>
        <p:spPr bwMode="auto">
          <a:xfrm>
            <a:off x="304800" y="6324600"/>
            <a:ext cx="8458200" cy="261610"/>
          </a:xfrm>
          <a:prstGeom prst="rect">
            <a:avLst/>
          </a:prstGeom>
          <a:solidFill>
            <a:srgbClr val="C7D0E3"/>
          </a:solidFill>
          <a:ln w="9525">
            <a:noFill/>
            <a:miter lim="800000"/>
            <a:headEnd/>
            <a:tailEnd/>
          </a:ln>
        </p:spPr>
        <p:txBody>
          <a:bodyPr wrap="square">
            <a:spAutoFit/>
          </a:bodyPr>
          <a:lstStyle/>
          <a:p>
            <a:endParaRPr lang="en-US" sz="1100" i="1" dirty="0">
              <a:latin typeface="Calibri" pitchFamily="34" charset="0"/>
              <a:cs typeface="Arial" pitchFamily="34" charset="0"/>
            </a:endParaRPr>
          </a:p>
        </p:txBody>
      </p:sp>
      <p:sp>
        <p:nvSpPr>
          <p:cNvPr id="6" name="5 CuadroTexto"/>
          <p:cNvSpPr txBox="1"/>
          <p:nvPr/>
        </p:nvSpPr>
        <p:spPr>
          <a:xfrm>
            <a:off x="914400" y="1371600"/>
            <a:ext cx="7239000" cy="369332"/>
          </a:xfrm>
          <a:prstGeom prst="rect">
            <a:avLst/>
          </a:prstGeom>
          <a:noFill/>
        </p:spPr>
        <p:txBody>
          <a:bodyPr wrap="square" rtlCol="0">
            <a:spAutoFit/>
          </a:bodyPr>
          <a:lstStyle/>
          <a:p>
            <a:pPr lvl="0" algn="ctr"/>
            <a:r>
              <a:rPr lang="en-US" sz="1800" dirty="0" smtClean="0">
                <a:latin typeface="Calibri" pitchFamily="34" charset="0"/>
              </a:rPr>
              <a:t>Median Checking and Savings Accounts Annual Fees (% of GDP per capita)</a:t>
            </a:r>
            <a:endParaRPr lang="en-US" sz="1800" kern="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endParaRPr>
          </a:p>
        </p:txBody>
      </p:sp>
      <p:graphicFrame>
        <p:nvGraphicFramePr>
          <p:cNvPr id="10" name="Chart 9"/>
          <p:cNvGraphicFramePr/>
          <p:nvPr/>
        </p:nvGraphicFramePr>
        <p:xfrm>
          <a:off x="1371600" y="1676400"/>
          <a:ext cx="6448425" cy="45624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sz="3200" kern="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rPr>
              <a:t>Access: </a:t>
            </a:r>
            <a:r>
              <a:rPr kumimoji="0" lang="en-US" sz="3200" b="0" i="0" u="none"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Credit Use</a:t>
            </a:r>
            <a:r>
              <a:rPr kumimoji="0" lang="en-US" sz="3200" b="0" i="0" u="none"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Not as Low in Relative Terms</a:t>
            </a:r>
          </a:p>
        </p:txBody>
      </p:sp>
      <p:sp>
        <p:nvSpPr>
          <p:cNvPr id="11" name="Text Box 7"/>
          <p:cNvSpPr txBox="1">
            <a:spLocks noChangeArrowheads="1"/>
          </p:cNvSpPr>
          <p:nvPr/>
        </p:nvSpPr>
        <p:spPr bwMode="auto">
          <a:xfrm>
            <a:off x="304800" y="6324600"/>
            <a:ext cx="8458200" cy="261610"/>
          </a:xfrm>
          <a:prstGeom prst="rect">
            <a:avLst/>
          </a:prstGeom>
          <a:solidFill>
            <a:srgbClr val="C7D0E3"/>
          </a:solidFill>
          <a:ln w="9525">
            <a:noFill/>
            <a:miter lim="800000"/>
            <a:headEnd/>
            <a:tailEnd/>
          </a:ln>
        </p:spPr>
        <p:txBody>
          <a:bodyPr wrap="square">
            <a:spAutoFit/>
          </a:bodyPr>
          <a:lstStyle/>
          <a:p>
            <a:endParaRPr lang="en-US" sz="1100" i="1" dirty="0">
              <a:latin typeface="Calibri" pitchFamily="34" charset="0"/>
              <a:cs typeface="Arial" pitchFamily="34" charset="0"/>
            </a:endParaRPr>
          </a:p>
        </p:txBody>
      </p:sp>
      <p:sp>
        <p:nvSpPr>
          <p:cNvPr id="5" name="4 CuadroTexto"/>
          <p:cNvSpPr txBox="1"/>
          <p:nvPr/>
        </p:nvSpPr>
        <p:spPr>
          <a:xfrm>
            <a:off x="1066800" y="1371600"/>
            <a:ext cx="6934200" cy="369332"/>
          </a:xfrm>
          <a:prstGeom prst="rect">
            <a:avLst/>
          </a:prstGeom>
          <a:noFill/>
        </p:spPr>
        <p:txBody>
          <a:bodyPr wrap="square" rtlCol="0">
            <a:spAutoFit/>
          </a:bodyPr>
          <a:lstStyle/>
          <a:p>
            <a:pPr algn="ctr"/>
            <a:r>
              <a:rPr lang="en-US" sz="1800" dirty="0" smtClean="0">
                <a:latin typeface="Calibri" pitchFamily="34" charset="0"/>
              </a:rPr>
              <a:t>Actual versus Predicted Number of Loans per 1,000 Adults</a:t>
            </a:r>
            <a:endParaRPr lang="en-ZA" sz="1800" dirty="0">
              <a:latin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914399" y="1676399"/>
            <a:ext cx="7170803" cy="4495801"/>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3200" kern="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rPr>
              <a:t>Access: </a:t>
            </a:r>
            <a:r>
              <a:rPr kumimoji="0" lang="en-US" sz="3200" b="0" i="0" u="none"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Though Fees Still</a:t>
            </a:r>
            <a:r>
              <a:rPr kumimoji="0" lang="en-US" sz="3200" b="0" i="0" u="none"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High</a:t>
            </a:r>
            <a:r>
              <a:rPr kumimoji="0" lang="en-US" sz="3200" b="0" i="0" u="none"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More</a:t>
            </a:r>
            <a:r>
              <a:rPr kumimoji="0" lang="en-US" sz="3200" b="0" i="0" u="none"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Comparable</a:t>
            </a:r>
            <a:endParaRPr lang="en-ZA" sz="3200" dirty="0" smtClean="0"/>
          </a:p>
        </p:txBody>
      </p:sp>
      <p:sp>
        <p:nvSpPr>
          <p:cNvPr id="11" name="Text Box 7"/>
          <p:cNvSpPr txBox="1">
            <a:spLocks noChangeArrowheads="1"/>
          </p:cNvSpPr>
          <p:nvPr/>
        </p:nvSpPr>
        <p:spPr bwMode="auto">
          <a:xfrm>
            <a:off x="304800" y="6324600"/>
            <a:ext cx="8458200" cy="261610"/>
          </a:xfrm>
          <a:prstGeom prst="rect">
            <a:avLst/>
          </a:prstGeom>
          <a:solidFill>
            <a:srgbClr val="C7D0E3"/>
          </a:solidFill>
          <a:ln w="9525">
            <a:noFill/>
            <a:miter lim="800000"/>
            <a:headEnd/>
            <a:tailEnd/>
          </a:ln>
        </p:spPr>
        <p:txBody>
          <a:bodyPr wrap="square">
            <a:spAutoFit/>
          </a:bodyPr>
          <a:lstStyle/>
          <a:p>
            <a:endParaRPr lang="en-US" sz="1100" i="1" dirty="0">
              <a:latin typeface="Calibri" pitchFamily="34" charset="0"/>
              <a:cs typeface="Arial" pitchFamily="34" charset="0"/>
            </a:endParaRPr>
          </a:p>
        </p:txBody>
      </p:sp>
      <p:sp>
        <p:nvSpPr>
          <p:cNvPr id="5" name="4 CuadroTexto"/>
          <p:cNvSpPr txBox="1"/>
          <p:nvPr/>
        </p:nvSpPr>
        <p:spPr>
          <a:xfrm>
            <a:off x="914400" y="1371600"/>
            <a:ext cx="7239000" cy="369332"/>
          </a:xfrm>
          <a:prstGeom prst="rect">
            <a:avLst/>
          </a:prstGeom>
          <a:noFill/>
        </p:spPr>
        <p:txBody>
          <a:bodyPr wrap="square" rtlCol="0">
            <a:spAutoFit/>
          </a:bodyPr>
          <a:lstStyle/>
          <a:p>
            <a:pPr lvl="0" algn="ctr"/>
            <a:r>
              <a:rPr lang="en-US" sz="1800" dirty="0" smtClean="0">
                <a:latin typeface="Calibri" pitchFamily="34" charset="0"/>
              </a:rPr>
              <a:t>Median Loan Fees (% of GDP per capita)</a:t>
            </a:r>
            <a:endParaRPr lang="en-US" sz="1800" kern="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endParaRPr>
          </a:p>
        </p:txBody>
      </p:sp>
      <p:graphicFrame>
        <p:nvGraphicFramePr>
          <p:cNvPr id="8" name="Chart 7"/>
          <p:cNvGraphicFramePr/>
          <p:nvPr/>
        </p:nvGraphicFramePr>
        <p:xfrm>
          <a:off x="1295400" y="1676400"/>
          <a:ext cx="6429375" cy="45434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3200" kern="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rPr>
              <a:t>Access: </a:t>
            </a:r>
            <a:r>
              <a:rPr lang="en-US" sz="3200" kern="0" noProof="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rPr>
              <a:t>Firms Use Credit More than Elsewhere</a:t>
            </a:r>
            <a:endParaRPr kumimoji="0" lang="en-US" sz="3200" b="0" i="0" u="none"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1" name="Text Box 7"/>
          <p:cNvSpPr txBox="1">
            <a:spLocks noChangeArrowheads="1"/>
          </p:cNvSpPr>
          <p:nvPr/>
        </p:nvSpPr>
        <p:spPr bwMode="auto">
          <a:xfrm>
            <a:off x="304800" y="6324600"/>
            <a:ext cx="8458200" cy="261610"/>
          </a:xfrm>
          <a:prstGeom prst="rect">
            <a:avLst/>
          </a:prstGeom>
          <a:solidFill>
            <a:srgbClr val="C7D0E3"/>
          </a:solidFill>
          <a:ln w="9525">
            <a:noFill/>
            <a:miter lim="800000"/>
            <a:headEnd/>
            <a:tailEnd/>
          </a:ln>
        </p:spPr>
        <p:txBody>
          <a:bodyPr wrap="square">
            <a:spAutoFit/>
          </a:bodyPr>
          <a:lstStyle/>
          <a:p>
            <a:endParaRPr lang="en-US" sz="1100" i="1" dirty="0">
              <a:latin typeface="Calibri" pitchFamily="34" charset="0"/>
              <a:cs typeface="Arial" pitchFamily="34" charset="0"/>
            </a:endParaRPr>
          </a:p>
        </p:txBody>
      </p:sp>
      <p:sp>
        <p:nvSpPr>
          <p:cNvPr id="6" name="5 CuadroTexto"/>
          <p:cNvSpPr txBox="1"/>
          <p:nvPr/>
        </p:nvSpPr>
        <p:spPr>
          <a:xfrm>
            <a:off x="914400" y="1371600"/>
            <a:ext cx="7239000" cy="369332"/>
          </a:xfrm>
          <a:prstGeom prst="rect">
            <a:avLst/>
          </a:prstGeom>
          <a:noFill/>
        </p:spPr>
        <p:txBody>
          <a:bodyPr wrap="square" rtlCol="0">
            <a:spAutoFit/>
          </a:bodyPr>
          <a:lstStyle/>
          <a:p>
            <a:pPr algn="ctr"/>
            <a:r>
              <a:rPr lang="en-US" sz="1800" dirty="0" smtClean="0">
                <a:latin typeface="Calibri" pitchFamily="34" charset="0"/>
              </a:rPr>
              <a:t>Firms’ Use of Credit Products</a:t>
            </a:r>
            <a:endParaRPr lang="en-ZA" sz="1800" dirty="0" smtClean="0">
              <a:latin typeface="Calibri" pitchFamily="34" charset="0"/>
            </a:endParaRPr>
          </a:p>
        </p:txBody>
      </p:sp>
      <p:graphicFrame>
        <p:nvGraphicFramePr>
          <p:cNvPr id="10" name="Chart 9"/>
          <p:cNvGraphicFramePr/>
          <p:nvPr/>
        </p:nvGraphicFramePr>
        <p:xfrm>
          <a:off x="1337734" y="1639711"/>
          <a:ext cx="6457950" cy="45529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eaLnBrk="0" hangingPunct="0">
              <a:defRPr/>
            </a:pPr>
            <a:r>
              <a:rPr lang="en-US" sz="3200" kern="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rPr>
              <a:t>Access: </a:t>
            </a:r>
            <a:r>
              <a:rPr kumimoji="0" lang="en-US" sz="3200" b="0" i="0" u="none"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Firms</a:t>
            </a:r>
            <a:r>
              <a:rPr kumimoji="0" lang="en-US" sz="3200" b="0" i="0" u="none"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Seem to Get Financing from Banks</a:t>
            </a:r>
          </a:p>
        </p:txBody>
      </p:sp>
      <p:sp>
        <p:nvSpPr>
          <p:cNvPr id="11" name="Text Box 7"/>
          <p:cNvSpPr txBox="1">
            <a:spLocks noChangeArrowheads="1"/>
          </p:cNvSpPr>
          <p:nvPr/>
        </p:nvSpPr>
        <p:spPr bwMode="auto">
          <a:xfrm>
            <a:off x="304800" y="6324600"/>
            <a:ext cx="8458200" cy="261610"/>
          </a:xfrm>
          <a:prstGeom prst="rect">
            <a:avLst/>
          </a:prstGeom>
          <a:solidFill>
            <a:srgbClr val="C7D0E3"/>
          </a:solidFill>
          <a:ln w="9525">
            <a:noFill/>
            <a:miter lim="800000"/>
            <a:headEnd/>
            <a:tailEnd/>
          </a:ln>
        </p:spPr>
        <p:txBody>
          <a:bodyPr wrap="square">
            <a:spAutoFit/>
          </a:bodyPr>
          <a:lstStyle/>
          <a:p>
            <a:endParaRPr lang="en-US" sz="1100" i="1" dirty="0">
              <a:latin typeface="Calibri" pitchFamily="34" charset="0"/>
              <a:cs typeface="Arial" pitchFamily="34" charset="0"/>
            </a:endParaRPr>
          </a:p>
        </p:txBody>
      </p:sp>
      <p:sp>
        <p:nvSpPr>
          <p:cNvPr id="6" name="5 CuadroTexto"/>
          <p:cNvSpPr txBox="1"/>
          <p:nvPr/>
        </p:nvSpPr>
        <p:spPr>
          <a:xfrm>
            <a:off x="914400" y="1371600"/>
            <a:ext cx="7239000" cy="369332"/>
          </a:xfrm>
          <a:prstGeom prst="rect">
            <a:avLst/>
          </a:prstGeom>
          <a:noFill/>
        </p:spPr>
        <p:txBody>
          <a:bodyPr wrap="square" rtlCol="0">
            <a:spAutoFit/>
          </a:bodyPr>
          <a:lstStyle/>
          <a:p>
            <a:pPr algn="ctr"/>
            <a:r>
              <a:rPr lang="en-US" sz="1800" dirty="0" smtClean="0">
                <a:latin typeface="Calibri" pitchFamily="34" charset="0"/>
              </a:rPr>
              <a:t>Percentage of Working Capital Financed by Banks</a:t>
            </a:r>
            <a:endParaRPr lang="en-ZA" sz="1800" dirty="0" smtClean="0">
              <a:latin typeface="Calibri" pitchFamily="34" charset="0"/>
            </a:endParaRPr>
          </a:p>
        </p:txBody>
      </p:sp>
      <p:graphicFrame>
        <p:nvGraphicFramePr>
          <p:cNvPr id="10" name="Chart 9"/>
          <p:cNvGraphicFramePr/>
          <p:nvPr/>
        </p:nvGraphicFramePr>
        <p:xfrm>
          <a:off x="1371600" y="1600200"/>
          <a:ext cx="6467475" cy="45624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4" name="Rectangle 3"/>
          <p:cNvSpPr>
            <a:spLocks noGrp="1" noChangeArrowheads="1"/>
          </p:cNvSpPr>
          <p:nvPr>
            <p:ph sz="half" idx="1"/>
          </p:nvPr>
        </p:nvSpPr>
        <p:spPr>
          <a:xfrm>
            <a:off x="304800" y="1219200"/>
            <a:ext cx="8686800" cy="5638800"/>
          </a:xfrm>
        </p:spPr>
        <p:txBody>
          <a:bodyPr>
            <a:normAutofit/>
          </a:bodyPr>
          <a:lstStyle/>
          <a:p>
            <a:pPr marL="381000" indent="-381000" eaLnBrk="1" hangingPunct="1">
              <a:spcBef>
                <a:spcPts val="300"/>
              </a:spcBef>
              <a:spcAft>
                <a:spcPts val="300"/>
              </a:spcAft>
            </a:pPr>
            <a:r>
              <a:rPr lang="en-US" sz="2400" dirty="0" smtClean="0">
                <a:solidFill>
                  <a:schemeClr val="tx1"/>
                </a:solidFill>
              </a:rPr>
              <a:t>LAC’s banks lend less and charge more than expected</a:t>
            </a:r>
          </a:p>
          <a:p>
            <a:pPr marL="781050" lvl="1" indent="-381000" eaLnBrk="1" hangingPunct="1">
              <a:spcBef>
                <a:spcPts val="300"/>
              </a:spcBef>
              <a:spcAft>
                <a:spcPts val="300"/>
              </a:spcAft>
            </a:pPr>
            <a:r>
              <a:rPr lang="en-US" sz="2000" dirty="0" smtClean="0">
                <a:solidFill>
                  <a:schemeClr val="tx1"/>
                </a:solidFill>
              </a:rPr>
              <a:t>It affects mortgages the most, and consumer credit the least</a:t>
            </a:r>
          </a:p>
          <a:p>
            <a:pPr marL="381000" indent="-381000" eaLnBrk="1" hangingPunct="1">
              <a:spcBef>
                <a:spcPts val="300"/>
              </a:spcBef>
              <a:spcAft>
                <a:spcPts val="300"/>
              </a:spcAft>
            </a:pPr>
            <a:r>
              <a:rPr lang="en-US" sz="2400" dirty="0" smtClean="0">
                <a:solidFill>
                  <a:schemeClr val="tx1"/>
                </a:solidFill>
              </a:rPr>
              <a:t>Commercial credit gap affects SMEs, but severity is not clear</a:t>
            </a:r>
          </a:p>
          <a:p>
            <a:pPr marL="381000" indent="-381000" eaLnBrk="1" hangingPunct="1">
              <a:spcBef>
                <a:spcPts val="300"/>
              </a:spcBef>
              <a:spcAft>
                <a:spcPts val="300"/>
              </a:spcAft>
            </a:pPr>
            <a:r>
              <a:rPr lang="en-US" sz="2400" dirty="0" smtClean="0">
                <a:solidFill>
                  <a:schemeClr val="tx1"/>
                </a:solidFill>
              </a:rPr>
              <a:t>Difficult to pinpoint precise drivers</a:t>
            </a:r>
          </a:p>
          <a:p>
            <a:pPr marL="381000" indent="-381000" eaLnBrk="1" hangingPunct="1">
              <a:spcBef>
                <a:spcPts val="300"/>
              </a:spcBef>
              <a:spcAft>
                <a:spcPts val="300"/>
              </a:spcAft>
            </a:pPr>
            <a:r>
              <a:rPr lang="en-US" sz="2400" dirty="0" smtClean="0">
                <a:solidFill>
                  <a:schemeClr val="tx1"/>
                </a:solidFill>
              </a:rPr>
              <a:t>Significant fraction of the gap might reflect LAC’s turbulent past</a:t>
            </a:r>
          </a:p>
          <a:p>
            <a:pPr marL="381000" indent="-381000" eaLnBrk="1" hangingPunct="1">
              <a:spcBef>
                <a:spcPts val="300"/>
              </a:spcBef>
              <a:spcAft>
                <a:spcPts val="300"/>
              </a:spcAft>
            </a:pPr>
            <a:r>
              <a:rPr lang="en-US" sz="2400" dirty="0" smtClean="0">
                <a:solidFill>
                  <a:schemeClr val="tx1"/>
                </a:solidFill>
              </a:rPr>
              <a:t>Limited demand for credit explains another substantial chunk</a:t>
            </a:r>
          </a:p>
          <a:p>
            <a:pPr marL="781050" lvl="1" indent="-381000" eaLnBrk="1" hangingPunct="1">
              <a:spcBef>
                <a:spcPts val="300"/>
              </a:spcBef>
              <a:spcAft>
                <a:spcPts val="300"/>
              </a:spcAft>
            </a:pPr>
            <a:r>
              <a:rPr lang="en-US" sz="2000" dirty="0" smtClean="0">
                <a:solidFill>
                  <a:schemeClr val="tx1"/>
                </a:solidFill>
              </a:rPr>
              <a:t>Consistent with LAC’s mediocre output growth in the past</a:t>
            </a:r>
          </a:p>
          <a:p>
            <a:pPr marL="381000" indent="-381000" eaLnBrk="1" hangingPunct="1">
              <a:spcBef>
                <a:spcPts val="300"/>
              </a:spcBef>
              <a:spcAft>
                <a:spcPts val="300"/>
              </a:spcAft>
            </a:pPr>
            <a:r>
              <a:rPr lang="en-US" sz="2400" dirty="0" smtClean="0">
                <a:solidFill>
                  <a:schemeClr val="tx1"/>
                </a:solidFill>
              </a:rPr>
              <a:t>Large share of gap reflects weaknesses in enabling environment</a:t>
            </a:r>
          </a:p>
          <a:p>
            <a:pPr marL="381000" indent="-381000" eaLnBrk="1" hangingPunct="1">
              <a:spcBef>
                <a:spcPts val="300"/>
              </a:spcBef>
              <a:spcAft>
                <a:spcPts val="300"/>
              </a:spcAft>
            </a:pPr>
            <a:r>
              <a:rPr lang="en-US" sz="2400" dirty="0" smtClean="0">
                <a:solidFill>
                  <a:schemeClr val="tx1"/>
                </a:solidFill>
              </a:rPr>
              <a:t>Some indications of efficiency issues due to insufficient competition, but evidence not conclusive</a:t>
            </a:r>
          </a:p>
        </p:txBody>
      </p:sp>
      <p:sp>
        <p:nvSpPr>
          <p:cNvPr id="5"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sz="3200" kern="0" dirty="0" smtClean="0">
                <a:solidFill>
                  <a:srgbClr val="333333"/>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a:rPr>
              <a:t>Gap in LAC’s banking system</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22860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Bond Markets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0" y="1143000"/>
            <a:ext cx="4376519" cy="400110"/>
          </a:xfrm>
          <a:prstGeom prst="rect">
            <a:avLst/>
          </a:prstGeom>
        </p:spPr>
        <p:txBody>
          <a:bodyPr wrap="none">
            <a:spAutoFit/>
          </a:bodyPr>
          <a:lstStyle/>
          <a:p>
            <a:pPr algn="ctr"/>
            <a:r>
              <a:rPr lang="en-US" sz="2000" dirty="0" smtClean="0">
                <a:solidFill>
                  <a:srgbClr val="000000"/>
                </a:solidFill>
                <a:latin typeface="Calibri" pitchFamily="34" charset="0"/>
              </a:rPr>
              <a:t>Composition of Bond Markets, % of GDP</a:t>
            </a: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Bond Markets Have Expanded,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But Public Sector Still Large and Growing</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BIS</a:t>
            </a:r>
            <a:endParaRPr lang="en-US" sz="1100" i="1" dirty="0">
              <a:latin typeface="Calibri" pitchFamily="34" charset="0"/>
              <a:cs typeface="Arial" pitchFamily="34" charset="0"/>
            </a:endParaRPr>
          </a:p>
        </p:txBody>
      </p:sp>
      <p:graphicFrame>
        <p:nvGraphicFramePr>
          <p:cNvPr id="7" name="Chart 6"/>
          <p:cNvGraphicFramePr/>
          <p:nvPr/>
        </p:nvGraphicFramePr>
        <p:xfrm>
          <a:off x="1371600" y="1524000"/>
          <a:ext cx="64008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59711" y="1280160"/>
            <a:ext cx="6424579" cy="400110"/>
          </a:xfrm>
          <a:prstGeom prst="rect">
            <a:avLst/>
          </a:prstGeom>
        </p:spPr>
        <p:txBody>
          <a:bodyPr wrap="none">
            <a:spAutoFit/>
          </a:bodyPr>
          <a:lstStyle/>
          <a:p>
            <a:pPr algn="ctr"/>
            <a:r>
              <a:rPr lang="en-US" sz="2000" dirty="0" smtClean="0">
                <a:solidFill>
                  <a:srgbClr val="000000"/>
                </a:solidFill>
                <a:latin typeface="Calibri" pitchFamily="34" charset="0"/>
              </a:rPr>
              <a:t>Bond Value Trading as % of Total Bond Market Capitalization</a:t>
            </a:r>
          </a:p>
        </p:txBody>
      </p:sp>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Bond Market Turnover</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Not on the Rise</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430887"/>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Note: Trading data includes domestic private, domestic public and foreign bonds traded in local stock exchanges. Source: World Federation of Exchanges (WFE)</a:t>
            </a:r>
            <a:endParaRPr lang="en-US" sz="1100" i="1" dirty="0">
              <a:latin typeface="Calibri" pitchFamily="34" charset="0"/>
              <a:cs typeface="Arial" pitchFamily="34" charset="0"/>
            </a:endParaRPr>
          </a:p>
        </p:txBody>
      </p:sp>
      <p:graphicFrame>
        <p:nvGraphicFramePr>
          <p:cNvPr id="8" name="Chart 7"/>
          <p:cNvGraphicFramePr/>
          <p:nvPr/>
        </p:nvGraphicFramePr>
        <p:xfrm>
          <a:off x="1295400" y="1600200"/>
          <a:ext cx="64008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76600" y="1219200"/>
            <a:ext cx="2518189" cy="400110"/>
          </a:xfrm>
          <a:prstGeom prst="rect">
            <a:avLst/>
          </a:prstGeom>
        </p:spPr>
        <p:txBody>
          <a:bodyPr wrap="none">
            <a:spAutoFit/>
          </a:bodyPr>
          <a:lstStyle/>
          <a:p>
            <a:pPr algn="ctr"/>
            <a:r>
              <a:rPr lang="en-US" sz="2000" dirty="0" smtClean="0">
                <a:solidFill>
                  <a:srgbClr val="000000"/>
                </a:solidFill>
                <a:latin typeface="Calibri" pitchFamily="34" charset="0"/>
              </a:rPr>
              <a:t>Amount of New Issues</a:t>
            </a:r>
          </a:p>
        </p:txBody>
      </p:sp>
      <p:sp>
        <p:nvSpPr>
          <p:cNvPr id="7"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sz="3200" kern="0" dirty="0" smtClean="0">
                <a:solidFill>
                  <a:srgbClr val="333333"/>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a:rPr>
              <a:t>Private Bond Issuance is Small …</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9" name="Chart 8"/>
          <p:cNvGraphicFramePr/>
          <p:nvPr/>
        </p:nvGraphicFramePr>
        <p:xfrm>
          <a:off x="1371600" y="1524000"/>
          <a:ext cx="6400800" cy="495587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152400"/>
            <a:ext cx="8686800" cy="1066800"/>
          </a:xfrm>
        </p:spPr>
        <p:txBody>
          <a:bodyPr/>
          <a:lstStyle/>
          <a:p>
            <a:r>
              <a:rPr lang="en-US" sz="3200" dirty="0" smtClean="0">
                <a:effectLst>
                  <a:outerShdw blurRad="38100" dist="38100" dir="2700000" algn="tl">
                    <a:srgbClr val="000000">
                      <a:alpha val="43137"/>
                    </a:srgbClr>
                  </a:outerShdw>
                </a:effectLst>
                <a:latin typeface="Calibri" pitchFamily="34" charset="0"/>
              </a:rPr>
              <a:t>Introduction</a:t>
            </a:r>
            <a:endParaRPr lang="en-US" sz="3200" dirty="0">
              <a:effectLst>
                <a:outerShdw blurRad="38100" dist="38100" dir="2700000" algn="tl">
                  <a:srgbClr val="000000">
                    <a:alpha val="43137"/>
                  </a:srgbClr>
                </a:outerShdw>
              </a:effectLst>
              <a:latin typeface="Calibri" pitchFamily="34" charset="0"/>
            </a:endParaRPr>
          </a:p>
        </p:txBody>
      </p:sp>
      <p:sp>
        <p:nvSpPr>
          <p:cNvPr id="5124" name="Rectangle 3"/>
          <p:cNvSpPr>
            <a:spLocks noGrp="1" noChangeArrowheads="1"/>
          </p:cNvSpPr>
          <p:nvPr>
            <p:ph sz="half" idx="1"/>
          </p:nvPr>
        </p:nvSpPr>
        <p:spPr>
          <a:xfrm>
            <a:off x="304800" y="1295400"/>
            <a:ext cx="8839200" cy="5486400"/>
          </a:xfrm>
        </p:spPr>
        <p:txBody>
          <a:bodyPr>
            <a:normAutofit/>
          </a:bodyPr>
          <a:lstStyle/>
          <a:p>
            <a:pPr marL="381000" indent="-381000" eaLnBrk="1" hangingPunct="1">
              <a:spcBef>
                <a:spcPts val="600"/>
              </a:spcBef>
              <a:spcAft>
                <a:spcPts val="600"/>
              </a:spcAft>
              <a:defRPr/>
            </a:pPr>
            <a:r>
              <a:rPr lang="en-US" sz="2400" dirty="0" smtClean="0"/>
              <a:t>Where does LAC stand with respect to financial development?</a:t>
            </a:r>
          </a:p>
          <a:p>
            <a:pPr marL="781050" lvl="1" indent="-381000" eaLnBrk="1" hangingPunct="1">
              <a:spcBef>
                <a:spcPts val="600"/>
              </a:spcBef>
              <a:spcAft>
                <a:spcPts val="600"/>
              </a:spcAft>
              <a:defRPr/>
            </a:pPr>
            <a:r>
              <a:rPr lang="en-US" sz="2000" dirty="0" smtClean="0"/>
              <a:t>Financial deepening, irrespective of financial stability</a:t>
            </a:r>
          </a:p>
          <a:p>
            <a:pPr marL="381000" indent="-381000" eaLnBrk="1" hangingPunct="1">
              <a:spcBef>
                <a:spcPts val="600"/>
              </a:spcBef>
              <a:spcAft>
                <a:spcPts val="600"/>
              </a:spcAft>
              <a:defRPr/>
            </a:pPr>
            <a:r>
              <a:rPr lang="en-US" sz="2400" dirty="0" smtClean="0"/>
              <a:t>How is financial development related to financial globalization?</a:t>
            </a:r>
          </a:p>
          <a:p>
            <a:pPr marL="781050" lvl="1" indent="-381000" eaLnBrk="1" hangingPunct="1">
              <a:spcBef>
                <a:spcPts val="600"/>
              </a:spcBef>
              <a:spcAft>
                <a:spcPts val="600"/>
              </a:spcAft>
              <a:defRPr/>
            </a:pPr>
            <a:r>
              <a:rPr lang="en-US" sz="2000" dirty="0" smtClean="0"/>
              <a:t>Use of international markets (</a:t>
            </a:r>
            <a:r>
              <a:rPr lang="en-US" sz="2000" dirty="0" err="1" smtClean="0"/>
              <a:t>offshorization</a:t>
            </a:r>
            <a:r>
              <a:rPr lang="en-US" sz="2000" dirty="0" smtClean="0"/>
              <a:t>)</a:t>
            </a:r>
          </a:p>
          <a:p>
            <a:pPr marL="381000" indent="-381000" eaLnBrk="1" hangingPunct="1">
              <a:spcBef>
                <a:spcPts val="600"/>
              </a:spcBef>
              <a:spcAft>
                <a:spcPts val="600"/>
              </a:spcAft>
              <a:defRPr/>
            </a:pPr>
            <a:r>
              <a:rPr lang="en-US" sz="2400" dirty="0" smtClean="0"/>
              <a:t>Basic trends here</a:t>
            </a:r>
          </a:p>
          <a:p>
            <a:pPr marL="781050" lvl="1" indent="-381000" eaLnBrk="1" hangingPunct="1">
              <a:spcBef>
                <a:spcPts val="600"/>
              </a:spcBef>
              <a:spcAft>
                <a:spcPts val="600"/>
              </a:spcAft>
              <a:defRPr/>
            </a:pPr>
            <a:r>
              <a:rPr lang="en-US" sz="2000" dirty="0" smtClean="0"/>
              <a:t>Latin America centered, with lessons and evidence on other EMs</a:t>
            </a:r>
          </a:p>
          <a:p>
            <a:pPr marL="781050" lvl="1" indent="-381000" eaLnBrk="1" hangingPunct="1">
              <a:spcBef>
                <a:spcPts val="600"/>
              </a:spcBef>
              <a:spcAft>
                <a:spcPts val="600"/>
              </a:spcAft>
              <a:defRPr/>
            </a:pPr>
            <a:r>
              <a:rPr lang="en-US" sz="2000" dirty="0" smtClean="0"/>
              <a:t>Given time constraints, some scattered evidence presented</a:t>
            </a:r>
          </a:p>
          <a:p>
            <a:pPr marL="781050" lvl="1" indent="-381000" eaLnBrk="1" hangingPunct="1">
              <a:spcBef>
                <a:spcPts val="600"/>
              </a:spcBef>
              <a:spcAft>
                <a:spcPts val="600"/>
              </a:spcAft>
              <a:defRPr/>
            </a:pPr>
            <a:r>
              <a:rPr lang="en-US" sz="2000" dirty="0" smtClean="0"/>
              <a:t>The report has many more details for the interested readers</a:t>
            </a:r>
          </a:p>
          <a:p>
            <a:pPr marL="781050" lvl="1" indent="-381000" eaLnBrk="1" hangingPunct="1">
              <a:spcBef>
                <a:spcPts val="600"/>
              </a:spcBef>
              <a:spcAft>
                <a:spcPts val="600"/>
              </a:spcAft>
              <a:defRPr/>
            </a:pPr>
            <a:r>
              <a:rPr lang="en-US" sz="2000" dirty="0" smtClean="0"/>
              <a:t>Policy discussion</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22825" y="1280160"/>
            <a:ext cx="5298374" cy="400110"/>
          </a:xfrm>
          <a:prstGeom prst="rect">
            <a:avLst/>
          </a:prstGeom>
        </p:spPr>
        <p:txBody>
          <a:bodyPr wrap="none">
            <a:spAutoFit/>
          </a:bodyPr>
          <a:lstStyle/>
          <a:p>
            <a:pPr algn="ctr"/>
            <a:r>
              <a:rPr lang="en-US" sz="2000" dirty="0" smtClean="0">
                <a:solidFill>
                  <a:srgbClr val="000000"/>
                </a:solidFill>
                <a:latin typeface="Calibri" pitchFamily="34" charset="0"/>
              </a:rPr>
              <a:t>Total Amount of New Issues per Year as % of GDP</a:t>
            </a: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kern="0" dirty="0" smtClean="0">
                <a:solidFill>
                  <a:srgbClr val="333333"/>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a:rPr>
              <a:t>… Except in Chile</a:t>
            </a:r>
            <a:endParaRPr kumimoji="0" lang="en-US" sz="3200" b="0" i="0" u="none" strike="noStrike" kern="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1"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pic>
        <p:nvPicPr>
          <p:cNvPr id="17411" name="Picture 3"/>
          <p:cNvPicPr>
            <a:picLocks noChangeAspect="1" noChangeArrowheads="1"/>
          </p:cNvPicPr>
          <p:nvPr/>
        </p:nvPicPr>
        <p:blipFill>
          <a:blip r:embed="rId3" cstate="print"/>
          <a:srcRect/>
          <a:stretch>
            <a:fillRect/>
          </a:stretch>
        </p:blipFill>
        <p:spPr bwMode="auto">
          <a:xfrm>
            <a:off x="1381125" y="1600200"/>
            <a:ext cx="6381750" cy="45815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13492" y="1219200"/>
            <a:ext cx="4317016" cy="400110"/>
          </a:xfrm>
          <a:prstGeom prst="rect">
            <a:avLst/>
          </a:prstGeom>
        </p:spPr>
        <p:txBody>
          <a:bodyPr wrap="none">
            <a:spAutoFit/>
          </a:bodyPr>
          <a:lstStyle/>
          <a:p>
            <a:pPr algn="ctr"/>
            <a:r>
              <a:rPr lang="en-US" sz="2000" dirty="0" smtClean="0">
                <a:solidFill>
                  <a:srgbClr val="000000"/>
                </a:solidFill>
                <a:latin typeface="Calibri" pitchFamily="34" charset="0"/>
              </a:rPr>
              <a:t>Average Number of Firms Issuing Bonds</a:t>
            </a:r>
          </a:p>
        </p:txBody>
      </p:sp>
      <p:sp>
        <p:nvSpPr>
          <p:cNvPr id="8" name="Title 1"/>
          <p:cNvSpPr txBox="1">
            <a:spLocks/>
          </p:cNvSpPr>
          <p:nvPr/>
        </p:nvSpPr>
        <p:spPr bwMode="auto">
          <a:xfrm>
            <a:off x="304800" y="152400"/>
            <a:ext cx="88392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Private Bonds:</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Few (and Fewer) Firms Use Markets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1"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7" name="Chart 6"/>
          <p:cNvGraphicFramePr/>
          <p:nvPr/>
        </p:nvGraphicFramePr>
        <p:xfrm>
          <a:off x="1371600" y="1600200"/>
          <a:ext cx="6424613"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62929" y="1280160"/>
            <a:ext cx="4218142" cy="954107"/>
          </a:xfrm>
          <a:prstGeom prst="rect">
            <a:avLst/>
          </a:prstGeom>
        </p:spPr>
        <p:txBody>
          <a:bodyPr wrap="none">
            <a:spAutoFit/>
          </a:bodyPr>
          <a:lstStyle/>
          <a:p>
            <a:pPr algn="ctr"/>
            <a:r>
              <a:rPr lang="en-US" sz="2000" dirty="0" smtClean="0">
                <a:solidFill>
                  <a:srgbClr val="000000"/>
                </a:solidFill>
                <a:latin typeface="Calibri" pitchFamily="34" charset="0"/>
              </a:rPr>
              <a:t>Concentration in Private Bond Markets</a:t>
            </a:r>
          </a:p>
          <a:p>
            <a:pPr algn="ctr"/>
            <a:r>
              <a:rPr lang="en-US" dirty="0" smtClean="0">
                <a:solidFill>
                  <a:srgbClr val="000000"/>
                </a:solidFill>
                <a:latin typeface="Calibri" pitchFamily="34" charset="0"/>
              </a:rPr>
              <a:t>Amount Raised by Top 5 Issues</a:t>
            </a:r>
          </a:p>
          <a:p>
            <a:pPr algn="ctr"/>
            <a:endParaRPr lang="en-US" sz="2000" dirty="0" smtClean="0">
              <a:solidFill>
                <a:srgbClr val="000000"/>
              </a:solidFill>
              <a:latin typeface="Calibri" pitchFamily="34" charset="0"/>
            </a:endParaRP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Private Bonds: </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Few Issues Capture Significant Share</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1" name="Text Box 7"/>
          <p:cNvSpPr txBox="1">
            <a:spLocks noChangeArrowheads="1"/>
          </p:cNvSpPr>
          <p:nvPr/>
        </p:nvSpPr>
        <p:spPr bwMode="auto">
          <a:xfrm>
            <a:off x="304800" y="6310952"/>
            <a:ext cx="8458200" cy="430887"/>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Note: Concentration is defined as  the top-5 issues as a percentage of the total amount raised by firms in domestic bond markets. Numbers in the base of the bars represent the average number of yearly issues. Source: SDC</a:t>
            </a:r>
          </a:p>
        </p:txBody>
      </p:sp>
      <p:graphicFrame>
        <p:nvGraphicFramePr>
          <p:cNvPr id="7" name="Chart 6"/>
          <p:cNvGraphicFramePr>
            <a:graphicFrameLocks/>
          </p:cNvGraphicFramePr>
          <p:nvPr/>
        </p:nvGraphicFramePr>
        <p:xfrm>
          <a:off x="1371600" y="1828800"/>
          <a:ext cx="6424613" cy="45672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2603801" y="1280160"/>
            <a:ext cx="3936399" cy="400110"/>
          </a:xfrm>
          <a:prstGeom prst="rect">
            <a:avLst/>
          </a:prstGeom>
        </p:spPr>
        <p:txBody>
          <a:bodyPr wrap="none">
            <a:spAutoFit/>
          </a:bodyPr>
          <a:lstStyle/>
          <a:p>
            <a:pPr algn="ctr"/>
            <a:r>
              <a:rPr lang="en-US" sz="2000" dirty="0" smtClean="0">
                <a:solidFill>
                  <a:srgbClr val="000000"/>
                </a:solidFill>
                <a:latin typeface="Calibri" pitchFamily="34" charset="0"/>
              </a:rPr>
              <a:t>Bonds Market – Bond Issues Abroad</a:t>
            </a:r>
          </a:p>
        </p:txBody>
      </p:sp>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Foreign Markets Have</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Not Compensated for Trends in Domestic Markets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2"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7" name="Chart 6"/>
          <p:cNvGraphicFramePr/>
          <p:nvPr/>
        </p:nvGraphicFramePr>
        <p:xfrm>
          <a:off x="1295400" y="1600200"/>
          <a:ext cx="64008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1738468" y="1280160"/>
            <a:ext cx="5667064" cy="646331"/>
          </a:xfrm>
          <a:prstGeom prst="rect">
            <a:avLst/>
          </a:prstGeom>
        </p:spPr>
        <p:txBody>
          <a:bodyPr wrap="none">
            <a:spAutoFit/>
          </a:bodyPr>
          <a:lstStyle/>
          <a:p>
            <a:pPr algn="ctr"/>
            <a:r>
              <a:rPr lang="en-US" sz="2000" dirty="0" smtClean="0">
                <a:solidFill>
                  <a:srgbClr val="000000"/>
                </a:solidFill>
                <a:latin typeface="Calibri" pitchFamily="34" charset="0"/>
              </a:rPr>
              <a:t>Relative Size of Bond Financing for the Private Sector</a:t>
            </a:r>
          </a:p>
          <a:p>
            <a:pPr algn="ctr"/>
            <a:r>
              <a:rPr lang="en-US" dirty="0" smtClean="0">
                <a:solidFill>
                  <a:srgbClr val="000000"/>
                </a:solidFill>
                <a:latin typeface="Calibri" pitchFamily="34" charset="0"/>
              </a:rPr>
              <a:t>International Outstanding Bonds as % of Total Bonds</a:t>
            </a:r>
          </a:p>
        </p:txBody>
      </p:sp>
      <p:sp>
        <p:nvSpPr>
          <p:cNvPr id="6"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Foreign Bond Markets Important for Private Sector in Some</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Countries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BIS</a:t>
            </a:r>
            <a:endParaRPr lang="en-US" sz="1100" i="1" dirty="0">
              <a:latin typeface="Calibri" pitchFamily="34" charset="0"/>
              <a:cs typeface="Arial" pitchFamily="34" charset="0"/>
            </a:endParaRPr>
          </a:p>
        </p:txBody>
      </p:sp>
      <p:graphicFrame>
        <p:nvGraphicFramePr>
          <p:cNvPr id="7" name="2 Gráfico"/>
          <p:cNvGraphicFramePr>
            <a:graphicFrameLocks noGrp="1"/>
          </p:cNvGraphicFramePr>
          <p:nvPr/>
        </p:nvGraphicFramePr>
        <p:xfrm>
          <a:off x="1371600" y="1905000"/>
          <a:ext cx="6400800" cy="43529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2002130" y="1280160"/>
            <a:ext cx="5139740" cy="400110"/>
          </a:xfrm>
          <a:prstGeom prst="rect">
            <a:avLst/>
          </a:prstGeom>
        </p:spPr>
        <p:txBody>
          <a:bodyPr wrap="none">
            <a:spAutoFit/>
          </a:bodyPr>
          <a:lstStyle/>
          <a:p>
            <a:pPr algn="ctr"/>
            <a:r>
              <a:rPr lang="en-US" sz="2000" dirty="0" smtClean="0">
                <a:solidFill>
                  <a:srgbClr val="000000"/>
                </a:solidFill>
                <a:latin typeface="Calibri" pitchFamily="34" charset="0"/>
              </a:rPr>
              <a:t>Private Foreign Bond Market – Issuance Activity</a:t>
            </a:r>
          </a:p>
        </p:txBody>
      </p:sp>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Few Firms Issue Bonds Abroad</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11" name="Chart 10"/>
          <p:cNvGraphicFramePr>
            <a:graphicFrameLocks/>
          </p:cNvGraphicFramePr>
          <p:nvPr/>
        </p:nvGraphicFramePr>
        <p:xfrm>
          <a:off x="1371600" y="1524000"/>
          <a:ext cx="6400800" cy="47720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7"/>
          <p:cNvSpPr/>
          <p:nvPr/>
        </p:nvSpPr>
        <p:spPr>
          <a:xfrm>
            <a:off x="1981200" y="1143000"/>
            <a:ext cx="5139740" cy="400110"/>
          </a:xfrm>
          <a:prstGeom prst="rect">
            <a:avLst/>
          </a:prstGeom>
        </p:spPr>
        <p:txBody>
          <a:bodyPr wrap="none">
            <a:spAutoFit/>
          </a:bodyPr>
          <a:lstStyle/>
          <a:p>
            <a:pPr algn="ctr"/>
            <a:r>
              <a:rPr lang="en-US" sz="2000" dirty="0" smtClean="0">
                <a:solidFill>
                  <a:srgbClr val="000000"/>
                </a:solidFill>
                <a:latin typeface="Calibri" pitchFamily="34" charset="0"/>
              </a:rPr>
              <a:t>Private Foreign Bond Market – Issuance Activity</a:t>
            </a:r>
          </a:p>
        </p:txBody>
      </p:sp>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Few Firms Issue Bonds Abroad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Population Adjusted</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1"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6" name="Chart 1"/>
          <p:cNvGraphicFramePr>
            <a:graphicFrameLocks/>
          </p:cNvGraphicFramePr>
          <p:nvPr/>
        </p:nvGraphicFramePr>
        <p:xfrm>
          <a:off x="1219200" y="1371600"/>
          <a:ext cx="64008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7"/>
          <p:cNvSpPr/>
          <p:nvPr/>
        </p:nvSpPr>
        <p:spPr>
          <a:xfrm>
            <a:off x="1342701" y="1280160"/>
            <a:ext cx="6458628" cy="707886"/>
          </a:xfrm>
          <a:prstGeom prst="rect">
            <a:avLst/>
          </a:prstGeom>
        </p:spPr>
        <p:txBody>
          <a:bodyPr wrap="none">
            <a:spAutoFit/>
          </a:bodyPr>
          <a:lstStyle/>
          <a:p>
            <a:pPr algn="ctr"/>
            <a:r>
              <a:rPr lang="en-US" sz="2000" dirty="0" smtClean="0">
                <a:solidFill>
                  <a:srgbClr val="000000"/>
                </a:solidFill>
                <a:latin typeface="Calibri" pitchFamily="34" charset="0"/>
              </a:rPr>
              <a:t>Amount Raised by Top-5 Issues as % of Total Amount Raised </a:t>
            </a:r>
          </a:p>
          <a:p>
            <a:pPr algn="ctr"/>
            <a:r>
              <a:rPr lang="en-US" sz="2000" dirty="0" smtClean="0">
                <a:solidFill>
                  <a:srgbClr val="000000"/>
                </a:solidFill>
                <a:latin typeface="Calibri" pitchFamily="34" charset="0"/>
              </a:rPr>
              <a:t>in Foreign Markets</a:t>
            </a: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kern="0" dirty="0" smtClean="0">
                <a:solidFill>
                  <a:srgbClr val="333333"/>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a:rPr>
              <a:t>Concentration in Foreign Private Bond Markets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9"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7" name="Chart 6"/>
          <p:cNvGraphicFramePr>
            <a:graphicFrameLocks/>
          </p:cNvGraphicFramePr>
          <p:nvPr/>
        </p:nvGraphicFramePr>
        <p:xfrm>
          <a:off x="1371600" y="1676400"/>
          <a:ext cx="6400800" cy="4619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2086096" y="1280160"/>
            <a:ext cx="4971810" cy="400110"/>
          </a:xfrm>
          <a:prstGeom prst="rect">
            <a:avLst/>
          </a:prstGeom>
        </p:spPr>
        <p:txBody>
          <a:bodyPr wrap="none">
            <a:spAutoFit/>
          </a:bodyPr>
          <a:lstStyle/>
          <a:p>
            <a:pPr algn="ctr"/>
            <a:r>
              <a:rPr lang="en-US" sz="2000" dirty="0" smtClean="0">
                <a:solidFill>
                  <a:srgbClr val="000000"/>
                </a:solidFill>
                <a:latin typeface="Calibri" pitchFamily="34" charset="0"/>
              </a:rPr>
              <a:t>Average Maturity of Private Bonds at Issuance</a:t>
            </a:r>
          </a:p>
        </p:txBody>
      </p:sp>
      <p:sp>
        <p:nvSpPr>
          <p:cNvPr id="7"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On the Bright Side:</a:t>
            </a:r>
            <a:endPar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Longer Maturity in Local Markets …</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1"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9" name="Chart 8"/>
          <p:cNvGraphicFramePr/>
          <p:nvPr/>
        </p:nvGraphicFramePr>
        <p:xfrm>
          <a:off x="1371600" y="1600200"/>
          <a:ext cx="6355976" cy="45724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7"/>
          <p:cNvSpPr/>
          <p:nvPr/>
        </p:nvSpPr>
        <p:spPr>
          <a:xfrm>
            <a:off x="1828800" y="1219200"/>
            <a:ext cx="5474319" cy="646331"/>
          </a:xfrm>
          <a:prstGeom prst="rect">
            <a:avLst/>
          </a:prstGeom>
        </p:spPr>
        <p:txBody>
          <a:bodyPr wrap="none">
            <a:spAutoFit/>
          </a:bodyPr>
          <a:lstStyle/>
          <a:p>
            <a:pPr algn="ctr"/>
            <a:r>
              <a:rPr lang="en-US" sz="2000" dirty="0" smtClean="0">
                <a:solidFill>
                  <a:srgbClr val="000000"/>
                </a:solidFill>
                <a:latin typeface="Calibri" pitchFamily="34" charset="0"/>
              </a:rPr>
              <a:t>Private Bond Market – Issuance Activity</a:t>
            </a:r>
          </a:p>
          <a:p>
            <a:pPr algn="ctr"/>
            <a:r>
              <a:rPr lang="en-US" dirty="0" smtClean="0">
                <a:solidFill>
                  <a:srgbClr val="000000"/>
                </a:solidFill>
                <a:latin typeface="Calibri" pitchFamily="34" charset="0"/>
              </a:rPr>
              <a:t>Change in the Maturity of Issues – 1991-99 vs. 2000-08 Average</a:t>
            </a: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Foreign Maturity Lengthening for LAC Countries, Though Typically</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a:t>
            </a: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Less than in Domestic Markets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9"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6" name="Chart 5"/>
          <p:cNvGraphicFramePr/>
          <p:nvPr/>
        </p:nvGraphicFramePr>
        <p:xfrm>
          <a:off x="1295400" y="1752600"/>
          <a:ext cx="6448425" cy="45529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sz="half" idx="1"/>
          </p:nvPr>
        </p:nvSpPr>
        <p:spPr>
          <a:xfrm>
            <a:off x="296863" y="1219200"/>
            <a:ext cx="8847137" cy="5257800"/>
          </a:xfrm>
        </p:spPr>
        <p:txBody>
          <a:bodyPr>
            <a:normAutofit/>
          </a:bodyPr>
          <a:lstStyle/>
          <a:p>
            <a:pPr marL="381000" indent="-381000" eaLnBrk="1" hangingPunct="1">
              <a:spcBef>
                <a:spcPts val="600"/>
              </a:spcBef>
              <a:spcAft>
                <a:spcPts val="300"/>
              </a:spcAft>
              <a:defRPr/>
            </a:pPr>
            <a:r>
              <a:rPr lang="en-US" sz="2400" dirty="0" smtClean="0"/>
              <a:t>Bird’s-eye view, showing stock-taking exercise</a:t>
            </a:r>
          </a:p>
          <a:p>
            <a:pPr marL="781050" lvl="1" indent="-381000" eaLnBrk="1" hangingPunct="1">
              <a:spcBef>
                <a:spcPts val="600"/>
              </a:spcBef>
              <a:spcAft>
                <a:spcPts val="300"/>
              </a:spcAft>
              <a:defRPr/>
            </a:pPr>
            <a:r>
              <a:rPr lang="en-US" sz="2000" dirty="0" smtClean="0"/>
              <a:t>Broad and systematic comparisons across selected countries and regions</a:t>
            </a:r>
          </a:p>
          <a:p>
            <a:pPr marL="781050" lvl="1" indent="-381000" eaLnBrk="1" hangingPunct="1">
              <a:spcBef>
                <a:spcPts val="600"/>
              </a:spcBef>
              <a:spcAft>
                <a:spcPts val="300"/>
              </a:spcAft>
              <a:defRPr/>
            </a:pPr>
            <a:r>
              <a:rPr lang="en-US" sz="2000" dirty="0" smtClean="0"/>
              <a:t>Mostly over the past two decades</a:t>
            </a:r>
          </a:p>
          <a:p>
            <a:pPr marL="381000" indent="-381000" eaLnBrk="1" hangingPunct="1">
              <a:spcBef>
                <a:spcPts val="600"/>
              </a:spcBef>
              <a:spcAft>
                <a:spcPts val="300"/>
              </a:spcAft>
              <a:defRPr/>
            </a:pPr>
            <a:r>
              <a:rPr lang="en-US" sz="2400" dirty="0" smtClean="0"/>
              <a:t>Several comparisons shed new light to different observers</a:t>
            </a:r>
          </a:p>
          <a:p>
            <a:pPr marL="381000" indent="-381000" eaLnBrk="1" hangingPunct="1">
              <a:spcBef>
                <a:spcPts val="600"/>
              </a:spcBef>
              <a:spcAft>
                <a:spcPts val="300"/>
              </a:spcAft>
              <a:defRPr/>
            </a:pPr>
            <a:r>
              <a:rPr lang="en-US" sz="2400" dirty="0" smtClean="0"/>
              <a:t>Problem of benchmarking</a:t>
            </a:r>
          </a:p>
          <a:p>
            <a:pPr marL="781050" lvl="1" indent="-381000" eaLnBrk="1" hangingPunct="1">
              <a:spcBef>
                <a:spcPts val="600"/>
              </a:spcBef>
              <a:spcAft>
                <a:spcPts val="300"/>
              </a:spcAft>
              <a:defRPr/>
            </a:pPr>
            <a:r>
              <a:rPr lang="en-US" sz="2000" dirty="0" smtClean="0"/>
              <a:t>Before/after analysis?</a:t>
            </a:r>
          </a:p>
          <a:p>
            <a:pPr marL="781050" lvl="1" indent="-381000" eaLnBrk="1" hangingPunct="1">
              <a:spcBef>
                <a:spcPts val="600"/>
              </a:spcBef>
              <a:spcAft>
                <a:spcPts val="300"/>
              </a:spcAft>
              <a:defRPr/>
            </a:pPr>
            <a:r>
              <a:rPr lang="en-US" sz="2000" dirty="0" smtClean="0"/>
              <a:t>Developed countries? Which ones? US? Germany? Others non-core?</a:t>
            </a:r>
          </a:p>
          <a:p>
            <a:pPr marL="781050" lvl="1" indent="-381000" eaLnBrk="1" hangingPunct="1">
              <a:spcBef>
                <a:spcPts val="600"/>
              </a:spcBef>
              <a:spcAft>
                <a:spcPts val="300"/>
              </a:spcAft>
              <a:defRPr/>
            </a:pPr>
            <a:r>
              <a:rPr lang="en-US" sz="2000" dirty="0" smtClean="0"/>
              <a:t>Which regions and countries among developing ones?</a:t>
            </a:r>
          </a:p>
          <a:p>
            <a:pPr marL="781050" lvl="1" indent="-381000" eaLnBrk="1" hangingPunct="1">
              <a:spcBef>
                <a:spcPts val="600"/>
              </a:spcBef>
              <a:spcAft>
                <a:spcPts val="300"/>
              </a:spcAft>
              <a:defRPr/>
            </a:pPr>
            <a:r>
              <a:rPr lang="en-US" sz="2000" dirty="0" smtClean="0"/>
              <a:t>Which controls?</a:t>
            </a:r>
          </a:p>
        </p:txBody>
      </p:sp>
      <p:sp>
        <p:nvSpPr>
          <p:cNvPr id="5"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Introduction</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and Greater Share of Local Currency Bonds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8" name="Rectangle 7"/>
          <p:cNvSpPr/>
          <p:nvPr/>
        </p:nvSpPr>
        <p:spPr>
          <a:xfrm>
            <a:off x="2092892" y="1143000"/>
            <a:ext cx="4998997" cy="954107"/>
          </a:xfrm>
          <a:prstGeom prst="rect">
            <a:avLst/>
          </a:prstGeom>
        </p:spPr>
        <p:txBody>
          <a:bodyPr wrap="none">
            <a:spAutoFit/>
          </a:bodyPr>
          <a:lstStyle/>
          <a:p>
            <a:pPr algn="ctr"/>
            <a:r>
              <a:rPr lang="en-US" sz="2000" dirty="0" smtClean="0">
                <a:solidFill>
                  <a:srgbClr val="000000"/>
                </a:solidFill>
                <a:latin typeface="Calibri" pitchFamily="34" charset="0"/>
              </a:rPr>
              <a:t>Currency Composition of Private Bond Issues</a:t>
            </a:r>
          </a:p>
          <a:p>
            <a:pPr algn="ctr"/>
            <a:r>
              <a:rPr lang="en-US" dirty="0" smtClean="0">
                <a:solidFill>
                  <a:srgbClr val="000000"/>
                </a:solidFill>
                <a:latin typeface="Calibri" pitchFamily="34" charset="0"/>
              </a:rPr>
              <a:t>Foreign Currency Bonds</a:t>
            </a:r>
          </a:p>
          <a:p>
            <a:pPr algn="ctr"/>
            <a:endParaRPr lang="en-US" sz="2000" dirty="0" smtClean="0">
              <a:solidFill>
                <a:srgbClr val="000000"/>
              </a:solidFill>
              <a:latin typeface="Calibri" pitchFamily="34" charset="0"/>
            </a:endParaRPr>
          </a:p>
        </p:txBody>
      </p:sp>
      <p:sp>
        <p:nvSpPr>
          <p:cNvPr id="11"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9" name="Chart 8"/>
          <p:cNvGraphicFramePr/>
          <p:nvPr/>
        </p:nvGraphicFramePr>
        <p:xfrm>
          <a:off x="1371600" y="1676400"/>
          <a:ext cx="6376987" cy="45336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7"/>
          <p:cNvSpPr/>
          <p:nvPr/>
        </p:nvSpPr>
        <p:spPr>
          <a:xfrm>
            <a:off x="2332028" y="1280160"/>
            <a:ext cx="4479944" cy="646331"/>
          </a:xfrm>
          <a:prstGeom prst="rect">
            <a:avLst/>
          </a:prstGeom>
        </p:spPr>
        <p:txBody>
          <a:bodyPr wrap="none">
            <a:spAutoFit/>
          </a:bodyPr>
          <a:lstStyle/>
          <a:p>
            <a:pPr algn="ctr"/>
            <a:r>
              <a:rPr lang="en-US" sz="2000" dirty="0" smtClean="0">
                <a:solidFill>
                  <a:srgbClr val="000000"/>
                </a:solidFill>
                <a:latin typeface="Calibri" pitchFamily="34" charset="0"/>
              </a:rPr>
              <a:t>Private Bond Market – Issuance Activity</a:t>
            </a:r>
          </a:p>
          <a:p>
            <a:pPr algn="ctr"/>
            <a:r>
              <a:rPr lang="en-US" dirty="0" smtClean="0">
                <a:solidFill>
                  <a:srgbClr val="000000"/>
                </a:solidFill>
                <a:latin typeface="Calibri" pitchFamily="34" charset="0"/>
              </a:rPr>
              <a:t>Foreign Currency Bonds as % of Total Foreign Bonds</a:t>
            </a: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kern="0" dirty="0" smtClean="0">
                <a:solidFill>
                  <a:srgbClr val="333333"/>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a:rPr>
              <a:t>And Even Some Dom. Currency Issues Abroad, though Foreign Issues Mostly in Foreign Currency</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9"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6" name="Chart 5"/>
          <p:cNvGraphicFramePr>
            <a:graphicFrameLocks/>
          </p:cNvGraphicFramePr>
          <p:nvPr/>
        </p:nvGraphicFramePr>
        <p:xfrm>
          <a:off x="1371600" y="1905000"/>
          <a:ext cx="64008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7"/>
          <p:cNvSpPr/>
          <p:nvPr/>
        </p:nvSpPr>
        <p:spPr>
          <a:xfrm>
            <a:off x="1583554" y="1280160"/>
            <a:ext cx="5976893" cy="707886"/>
          </a:xfrm>
          <a:prstGeom prst="rect">
            <a:avLst/>
          </a:prstGeom>
        </p:spPr>
        <p:txBody>
          <a:bodyPr wrap="none">
            <a:spAutoFit/>
          </a:bodyPr>
          <a:lstStyle/>
          <a:p>
            <a:pPr algn="ctr"/>
            <a:r>
              <a:rPr lang="en-US" sz="2000" dirty="0" smtClean="0">
                <a:solidFill>
                  <a:srgbClr val="000000"/>
                </a:solidFill>
                <a:latin typeface="Calibri" pitchFamily="34" charset="0"/>
              </a:rPr>
              <a:t>Change in the Percentage of Foreign Currency Bonds to </a:t>
            </a:r>
          </a:p>
          <a:p>
            <a:pPr algn="ctr"/>
            <a:r>
              <a:rPr lang="en-US" sz="2000" dirty="0" smtClean="0">
                <a:solidFill>
                  <a:srgbClr val="000000"/>
                </a:solidFill>
                <a:latin typeface="Calibri" pitchFamily="34" charset="0"/>
              </a:rPr>
              <a:t>Total Bonds in Domestic and Foreign Markets</a:t>
            </a:r>
          </a:p>
        </p:txBody>
      </p:sp>
      <p:sp>
        <p:nvSpPr>
          <p:cNvPr id="7"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Similar Trends in Domestic and Foreign Private Bond Markets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9"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8" name="Chart 7"/>
          <p:cNvGraphicFramePr>
            <a:graphicFrameLocks/>
          </p:cNvGraphicFramePr>
          <p:nvPr/>
        </p:nvGraphicFramePr>
        <p:xfrm>
          <a:off x="1371600" y="1828800"/>
          <a:ext cx="6400800" cy="4419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2212288" y="1280160"/>
            <a:ext cx="4719433" cy="400110"/>
          </a:xfrm>
          <a:prstGeom prst="rect">
            <a:avLst/>
          </a:prstGeom>
        </p:spPr>
        <p:txBody>
          <a:bodyPr wrap="none">
            <a:spAutoFit/>
          </a:bodyPr>
          <a:lstStyle/>
          <a:p>
            <a:pPr algn="ctr"/>
            <a:r>
              <a:rPr lang="en-US" sz="2000" dirty="0" smtClean="0">
                <a:solidFill>
                  <a:srgbClr val="000000"/>
                </a:solidFill>
                <a:latin typeface="Calibri" pitchFamily="34" charset="0"/>
              </a:rPr>
              <a:t>Amount of New Issues in Domestic Markets</a:t>
            </a:r>
          </a:p>
        </p:txBody>
      </p:sp>
      <p:graphicFrame>
        <p:nvGraphicFramePr>
          <p:cNvPr id="11" name="Chart 1"/>
          <p:cNvGraphicFramePr>
            <a:graphicFrameLocks/>
          </p:cNvGraphicFramePr>
          <p:nvPr/>
        </p:nvGraphicFramePr>
        <p:xfrm>
          <a:off x="1371600" y="1676400"/>
          <a:ext cx="6400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Public Bonds in Latin America: Brazil-Mexico</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9"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Local Central Banks</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134539" y="1280160"/>
            <a:ext cx="4874924" cy="400110"/>
          </a:xfrm>
          <a:prstGeom prst="rect">
            <a:avLst/>
          </a:prstGeom>
        </p:spPr>
        <p:txBody>
          <a:bodyPr wrap="none">
            <a:spAutoFit/>
          </a:bodyPr>
          <a:lstStyle/>
          <a:p>
            <a:pPr algn="ctr"/>
            <a:r>
              <a:rPr lang="en-US" sz="2000" dirty="0" smtClean="0">
                <a:solidFill>
                  <a:srgbClr val="000000"/>
                </a:solidFill>
                <a:latin typeface="Calibri" pitchFamily="34" charset="0"/>
              </a:rPr>
              <a:t>Average Maturity of Public Bonds at Issuance</a:t>
            </a: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sz="3200" kern="0" dirty="0" smtClean="0">
                <a:solidFill>
                  <a:srgbClr val="333333"/>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a:rPr>
              <a:t>Maturity of </a:t>
            </a: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Public Bonds </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in Latin America</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Local sources</a:t>
            </a:r>
            <a:endParaRPr lang="en-US" sz="1100" i="1" dirty="0">
              <a:latin typeface="Calibri" pitchFamily="34" charset="0"/>
              <a:cs typeface="Arial" pitchFamily="34" charset="0"/>
            </a:endParaRPr>
          </a:p>
        </p:txBody>
      </p:sp>
      <p:graphicFrame>
        <p:nvGraphicFramePr>
          <p:cNvPr id="6" name="Chart 5"/>
          <p:cNvGraphicFramePr/>
          <p:nvPr/>
        </p:nvGraphicFramePr>
        <p:xfrm>
          <a:off x="1219200" y="1600200"/>
          <a:ext cx="6355976" cy="456951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2379318" y="1280160"/>
            <a:ext cx="4385368" cy="707886"/>
          </a:xfrm>
          <a:prstGeom prst="rect">
            <a:avLst/>
          </a:prstGeom>
        </p:spPr>
        <p:txBody>
          <a:bodyPr wrap="none">
            <a:spAutoFit/>
          </a:bodyPr>
          <a:lstStyle/>
          <a:p>
            <a:pPr algn="ctr"/>
            <a:r>
              <a:rPr lang="en-US" sz="2000" dirty="0" smtClean="0">
                <a:solidFill>
                  <a:srgbClr val="000000"/>
                </a:solidFill>
                <a:latin typeface="Calibri" pitchFamily="34" charset="0"/>
              </a:rPr>
              <a:t>Composition of Public Bonds at Issuance</a:t>
            </a:r>
          </a:p>
          <a:p>
            <a:pPr algn="ctr"/>
            <a:endParaRPr lang="en-US" sz="2000" dirty="0" smtClean="0">
              <a:solidFill>
                <a:srgbClr val="000000"/>
              </a:solidFill>
              <a:latin typeface="Calibri" pitchFamily="34" charset="0"/>
            </a:endParaRPr>
          </a:p>
        </p:txBody>
      </p:sp>
      <p:sp>
        <p:nvSpPr>
          <p:cNvPr id="6"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kern="0" dirty="0" smtClean="0">
                <a:solidFill>
                  <a:srgbClr val="333333"/>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a:rPr>
              <a:t>Public Bonds: Currency Denomination in LAC</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Local sources</a:t>
            </a:r>
            <a:endParaRPr lang="en-US" sz="1100" i="1" dirty="0">
              <a:latin typeface="Calibri" pitchFamily="34" charset="0"/>
              <a:cs typeface="Arial" pitchFamily="34" charset="0"/>
            </a:endParaRPr>
          </a:p>
        </p:txBody>
      </p:sp>
      <p:graphicFrame>
        <p:nvGraphicFramePr>
          <p:cNvPr id="7" name="Chart 6"/>
          <p:cNvGraphicFramePr/>
          <p:nvPr/>
        </p:nvGraphicFramePr>
        <p:xfrm>
          <a:off x="1295400" y="1600200"/>
          <a:ext cx="6376987" cy="456951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3295690" y="1280160"/>
            <a:ext cx="2552622" cy="646331"/>
          </a:xfrm>
          <a:prstGeom prst="rect">
            <a:avLst/>
          </a:prstGeom>
        </p:spPr>
        <p:txBody>
          <a:bodyPr wrap="none">
            <a:spAutoFit/>
          </a:bodyPr>
          <a:lstStyle/>
          <a:p>
            <a:pPr algn="ctr"/>
            <a:r>
              <a:rPr lang="en-US" sz="2000" dirty="0" smtClean="0">
                <a:solidFill>
                  <a:srgbClr val="000000"/>
                </a:solidFill>
                <a:latin typeface="Calibri" pitchFamily="34" charset="0"/>
              </a:rPr>
              <a:t>Domestic Public Bonds</a:t>
            </a:r>
          </a:p>
          <a:p>
            <a:pPr algn="ctr"/>
            <a:r>
              <a:rPr lang="en-US" dirty="0" smtClean="0">
                <a:solidFill>
                  <a:srgbClr val="000000"/>
                </a:solidFill>
                <a:latin typeface="Calibri" pitchFamily="34" charset="0"/>
              </a:rPr>
              <a:t>Breakdown by Type (%)</a:t>
            </a:r>
          </a:p>
        </p:txBody>
      </p:sp>
      <p:sp>
        <p:nvSpPr>
          <p:cNvPr id="6"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kern="0" dirty="0" smtClean="0">
                <a:solidFill>
                  <a:srgbClr val="333333"/>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a:rPr>
              <a:t>Public Bonds: Composition in Brazil</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Local sources</a:t>
            </a:r>
            <a:endParaRPr lang="en-US" sz="1100" i="1" dirty="0">
              <a:latin typeface="Calibri" pitchFamily="34" charset="0"/>
              <a:cs typeface="Arial" pitchFamily="34" charset="0"/>
            </a:endParaRPr>
          </a:p>
        </p:txBody>
      </p:sp>
      <p:graphicFrame>
        <p:nvGraphicFramePr>
          <p:cNvPr id="7" name="Chart 6"/>
          <p:cNvGraphicFramePr/>
          <p:nvPr/>
        </p:nvGraphicFramePr>
        <p:xfrm>
          <a:off x="1371600" y="1905000"/>
          <a:ext cx="6438900" cy="42862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2603801" y="1280160"/>
            <a:ext cx="3936399" cy="400110"/>
          </a:xfrm>
          <a:prstGeom prst="rect">
            <a:avLst/>
          </a:prstGeom>
        </p:spPr>
        <p:txBody>
          <a:bodyPr wrap="none">
            <a:spAutoFit/>
          </a:bodyPr>
          <a:lstStyle/>
          <a:p>
            <a:pPr algn="ctr"/>
            <a:r>
              <a:rPr lang="en-US" sz="2000" dirty="0" smtClean="0">
                <a:solidFill>
                  <a:srgbClr val="000000"/>
                </a:solidFill>
                <a:latin typeface="Calibri" pitchFamily="34" charset="0"/>
              </a:rPr>
              <a:t>Bonds Market – Bond Issues Abroad</a:t>
            </a:r>
          </a:p>
        </p:txBody>
      </p:sp>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Public Bonds:</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Increase in Financing Abroad</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2"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7" name="Chart 6"/>
          <p:cNvGraphicFramePr/>
          <p:nvPr/>
        </p:nvGraphicFramePr>
        <p:xfrm>
          <a:off x="1295400" y="1600200"/>
          <a:ext cx="64008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7"/>
          <p:cNvSpPr/>
          <p:nvPr/>
        </p:nvSpPr>
        <p:spPr>
          <a:xfrm>
            <a:off x="1828800" y="1219200"/>
            <a:ext cx="5570179" cy="954107"/>
          </a:xfrm>
          <a:prstGeom prst="rect">
            <a:avLst/>
          </a:prstGeom>
        </p:spPr>
        <p:txBody>
          <a:bodyPr wrap="none">
            <a:spAutoFit/>
          </a:bodyPr>
          <a:lstStyle/>
          <a:p>
            <a:pPr algn="ctr"/>
            <a:r>
              <a:rPr lang="en-US" sz="2000" dirty="0" smtClean="0">
                <a:solidFill>
                  <a:srgbClr val="000000"/>
                </a:solidFill>
                <a:latin typeface="Calibri" pitchFamily="34" charset="0"/>
              </a:rPr>
              <a:t>Relative Size of Bond Financing for the Public Sector</a:t>
            </a:r>
          </a:p>
          <a:p>
            <a:pPr algn="ctr"/>
            <a:r>
              <a:rPr lang="en-US" dirty="0" smtClean="0">
                <a:solidFill>
                  <a:srgbClr val="000000"/>
                </a:solidFill>
                <a:latin typeface="Calibri" pitchFamily="34" charset="0"/>
              </a:rPr>
              <a:t>International Outstanding Bonds as % of Total Bonds</a:t>
            </a:r>
          </a:p>
          <a:p>
            <a:pPr algn="ctr"/>
            <a:endParaRPr lang="en-US" sz="2000" dirty="0" smtClean="0">
              <a:solidFill>
                <a:srgbClr val="000000"/>
              </a:solidFill>
              <a:latin typeface="Calibri" pitchFamily="34" charset="0"/>
            </a:endParaRPr>
          </a:p>
        </p:txBody>
      </p:sp>
      <p:sp>
        <p:nvSpPr>
          <p:cNvPr id="6"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Relative Size of Foreign and</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Domestic Bond Markets – Public Sector</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8"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BIS</a:t>
            </a:r>
            <a:endParaRPr lang="en-US" sz="1100" i="1" dirty="0">
              <a:latin typeface="Calibri" pitchFamily="34" charset="0"/>
              <a:cs typeface="Arial" pitchFamily="34" charset="0"/>
            </a:endParaRPr>
          </a:p>
        </p:txBody>
      </p:sp>
      <p:graphicFrame>
        <p:nvGraphicFramePr>
          <p:cNvPr id="9" name="Chart 8"/>
          <p:cNvGraphicFramePr/>
          <p:nvPr/>
        </p:nvGraphicFramePr>
        <p:xfrm>
          <a:off x="1371600" y="1676400"/>
          <a:ext cx="6400800" cy="456776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2268554" y="1280160"/>
            <a:ext cx="4606903" cy="400110"/>
          </a:xfrm>
          <a:prstGeom prst="rect">
            <a:avLst/>
          </a:prstGeom>
        </p:spPr>
        <p:txBody>
          <a:bodyPr wrap="none">
            <a:spAutoFit/>
          </a:bodyPr>
          <a:lstStyle/>
          <a:p>
            <a:pPr algn="ctr"/>
            <a:r>
              <a:rPr lang="en-US" sz="2000" dirty="0" smtClean="0">
                <a:solidFill>
                  <a:srgbClr val="000000"/>
                </a:solidFill>
                <a:latin typeface="Calibri" pitchFamily="34" charset="0"/>
              </a:rPr>
              <a:t>Public Foreign Bonds’ Maturity at Issuance</a:t>
            </a:r>
          </a:p>
        </p:txBody>
      </p:sp>
      <p:sp>
        <p:nvSpPr>
          <p:cNvPr id="7"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kern="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rPr>
              <a:t>Public Bonds: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3200" kern="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rPr>
              <a:t>Foreign Maturity Lengthening in Some Places</a:t>
            </a:r>
            <a:endParaRPr kumimoji="0" lang="en-US" sz="3200" b="0" i="0" u="none"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9"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10" name="Chart 9"/>
          <p:cNvGraphicFramePr/>
          <p:nvPr/>
        </p:nvGraphicFramePr>
        <p:xfrm>
          <a:off x="1447800" y="1752600"/>
          <a:ext cx="6419850" cy="45529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sz="half" idx="1"/>
          </p:nvPr>
        </p:nvSpPr>
        <p:spPr>
          <a:xfrm>
            <a:off x="304800" y="1295400"/>
            <a:ext cx="8610600" cy="5257800"/>
          </a:xfrm>
        </p:spPr>
        <p:txBody>
          <a:bodyPr>
            <a:normAutofit/>
          </a:bodyPr>
          <a:lstStyle/>
          <a:p>
            <a:pPr marL="381000" indent="-381000" eaLnBrk="1" hangingPunct="1">
              <a:spcBef>
                <a:spcPts val="300"/>
              </a:spcBef>
              <a:spcAft>
                <a:spcPts val="300"/>
              </a:spcAft>
              <a:defRPr/>
            </a:pPr>
            <a:r>
              <a:rPr lang="en-US" sz="2400" dirty="0" smtClean="0"/>
              <a:t>Focus on domestic financial development</a:t>
            </a:r>
          </a:p>
          <a:p>
            <a:pPr marL="381000" indent="-381000" eaLnBrk="1" hangingPunct="1">
              <a:spcBef>
                <a:spcPts val="300"/>
              </a:spcBef>
              <a:spcAft>
                <a:spcPts val="300"/>
              </a:spcAft>
              <a:defRPr/>
            </a:pPr>
            <a:r>
              <a:rPr lang="en-US" sz="2400" dirty="0" smtClean="0"/>
              <a:t>Compare to globalization process</a:t>
            </a:r>
          </a:p>
          <a:p>
            <a:pPr marL="781050" lvl="1" indent="-381000" eaLnBrk="1" hangingPunct="1">
              <a:spcBef>
                <a:spcPts val="300"/>
              </a:spcBef>
              <a:spcAft>
                <a:spcPts val="300"/>
              </a:spcAft>
              <a:defRPr/>
            </a:pPr>
            <a:r>
              <a:rPr lang="en-US" sz="2000" dirty="0" smtClean="0"/>
              <a:t>Essential given large extent of globalization</a:t>
            </a:r>
          </a:p>
          <a:p>
            <a:pPr marL="781050" lvl="1" indent="-381000" eaLnBrk="1" hangingPunct="1">
              <a:spcBef>
                <a:spcPts val="300"/>
              </a:spcBef>
              <a:spcAft>
                <a:spcPts val="300"/>
              </a:spcAft>
              <a:defRPr/>
            </a:pPr>
            <a:r>
              <a:rPr lang="en-US" sz="2000" dirty="0" smtClean="0"/>
              <a:t>And nature of financial intermediation in integrated markets</a:t>
            </a:r>
          </a:p>
          <a:p>
            <a:pPr marL="381000" indent="-381000" eaLnBrk="1" hangingPunct="1">
              <a:spcBef>
                <a:spcPts val="300"/>
              </a:spcBef>
              <a:spcAft>
                <a:spcPts val="300"/>
              </a:spcAft>
              <a:defRPr/>
            </a:pPr>
            <a:r>
              <a:rPr lang="en-US" sz="2400" dirty="0" smtClean="0"/>
              <a:t>Focus on banks and capital markets (bond and equity markets)</a:t>
            </a:r>
          </a:p>
          <a:p>
            <a:pPr marL="381000" indent="-381000" eaLnBrk="1" hangingPunct="1">
              <a:spcBef>
                <a:spcPts val="300"/>
              </a:spcBef>
              <a:spcAft>
                <a:spcPts val="300"/>
              </a:spcAft>
              <a:defRPr/>
            </a:pPr>
            <a:r>
              <a:rPr lang="en-US" sz="2400" dirty="0" smtClean="0"/>
              <a:t>Main focus on firms, but shed light on borrowers and creditors</a:t>
            </a:r>
          </a:p>
          <a:p>
            <a:pPr marL="381000" indent="-381000" eaLnBrk="1" hangingPunct="1">
              <a:spcBef>
                <a:spcPts val="300"/>
              </a:spcBef>
              <a:spcAft>
                <a:spcPts val="300"/>
              </a:spcAft>
              <a:defRPr/>
            </a:pPr>
            <a:r>
              <a:rPr lang="en-US" sz="2400" dirty="0" smtClean="0"/>
              <a:t>Different indicators</a:t>
            </a:r>
          </a:p>
          <a:p>
            <a:pPr marL="781050" lvl="1" indent="-381000" eaLnBrk="1" hangingPunct="1">
              <a:spcBef>
                <a:spcPts val="300"/>
              </a:spcBef>
              <a:spcAft>
                <a:spcPts val="300"/>
              </a:spcAft>
              <a:defRPr/>
            </a:pPr>
            <a:r>
              <a:rPr lang="en-US" sz="2000" dirty="0" smtClean="0"/>
              <a:t>Standard (e.g., over GDP) and relative sizes of different markets</a:t>
            </a:r>
          </a:p>
          <a:p>
            <a:pPr marL="781050" lvl="1" indent="-381000" eaLnBrk="1" hangingPunct="1">
              <a:spcBef>
                <a:spcPts val="300"/>
              </a:spcBef>
              <a:spcAft>
                <a:spcPts val="300"/>
              </a:spcAft>
              <a:defRPr/>
            </a:pPr>
            <a:r>
              <a:rPr lang="en-US" sz="2000" dirty="0" smtClean="0"/>
              <a:t>With and without controls</a:t>
            </a:r>
          </a:p>
          <a:p>
            <a:pPr marL="781050" lvl="1" indent="-381000" eaLnBrk="1" hangingPunct="1">
              <a:spcBef>
                <a:spcPts val="300"/>
              </a:spcBef>
              <a:spcAft>
                <a:spcPts val="300"/>
              </a:spcAft>
              <a:defRPr/>
            </a:pPr>
            <a:r>
              <a:rPr lang="en-US" sz="2000" dirty="0" smtClean="0"/>
              <a:t>Indicators capturing the changing nature of financing </a:t>
            </a:r>
          </a:p>
          <a:p>
            <a:pPr marL="781050" lvl="1" indent="-381000" eaLnBrk="1" hangingPunct="1">
              <a:spcBef>
                <a:spcPts val="300"/>
              </a:spcBef>
              <a:spcAft>
                <a:spcPts val="300"/>
              </a:spcAft>
              <a:defRPr/>
            </a:pPr>
            <a:r>
              <a:rPr lang="en-US" sz="2000" dirty="0" smtClean="0"/>
              <a:t>Illustrate issues like currency and maturity composition, liquidity, concentration, firms’ access to finance</a:t>
            </a:r>
          </a:p>
        </p:txBody>
      </p:sp>
      <p:sp>
        <p:nvSpPr>
          <p:cNvPr id="5"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Introduction</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2362200" y="1143000"/>
            <a:ext cx="4479944" cy="646331"/>
          </a:xfrm>
          <a:prstGeom prst="rect">
            <a:avLst/>
          </a:prstGeom>
        </p:spPr>
        <p:txBody>
          <a:bodyPr wrap="none">
            <a:spAutoFit/>
          </a:bodyPr>
          <a:lstStyle/>
          <a:p>
            <a:pPr algn="ctr"/>
            <a:r>
              <a:rPr lang="en-US" sz="2000" dirty="0" smtClean="0">
                <a:solidFill>
                  <a:srgbClr val="000000"/>
                </a:solidFill>
                <a:latin typeface="Calibri" pitchFamily="34" charset="0"/>
              </a:rPr>
              <a:t>Public Foreign Bonds – Issuance Activity</a:t>
            </a:r>
          </a:p>
          <a:p>
            <a:pPr algn="ctr"/>
            <a:r>
              <a:rPr lang="en-US" dirty="0" smtClean="0">
                <a:solidFill>
                  <a:srgbClr val="000000"/>
                </a:solidFill>
                <a:latin typeface="Calibri" pitchFamily="34" charset="0"/>
              </a:rPr>
              <a:t>Foreign Currency Bonds as % of Total Foreign Bonds</a:t>
            </a:r>
          </a:p>
        </p:txBody>
      </p:sp>
      <p:sp>
        <p:nvSpPr>
          <p:cNvPr id="7"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Foreign</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Issues Predominantly Foreign Currency</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9"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 </a:t>
            </a:r>
            <a:endParaRPr lang="en-US" sz="1100" i="1" dirty="0">
              <a:latin typeface="Calibri" pitchFamily="34" charset="0"/>
              <a:cs typeface="Arial" pitchFamily="34" charset="0"/>
            </a:endParaRPr>
          </a:p>
        </p:txBody>
      </p:sp>
      <p:graphicFrame>
        <p:nvGraphicFramePr>
          <p:cNvPr id="10" name="Chart 9"/>
          <p:cNvGraphicFramePr>
            <a:graphicFrameLocks/>
          </p:cNvGraphicFramePr>
          <p:nvPr/>
        </p:nvGraphicFramePr>
        <p:xfrm>
          <a:off x="1295400" y="1676400"/>
          <a:ext cx="64008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Developments in Private</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Bond Markets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2"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sp>
        <p:nvSpPr>
          <p:cNvPr id="6" name="Rectangle 3"/>
          <p:cNvSpPr>
            <a:spLocks noGrp="1" noChangeArrowheads="1"/>
          </p:cNvSpPr>
          <p:nvPr>
            <p:ph sz="half" idx="1"/>
          </p:nvPr>
        </p:nvSpPr>
        <p:spPr>
          <a:xfrm>
            <a:off x="152400" y="1219200"/>
            <a:ext cx="8839200" cy="5638800"/>
          </a:xfrm>
        </p:spPr>
        <p:txBody>
          <a:bodyPr>
            <a:normAutofit/>
          </a:bodyPr>
          <a:lstStyle/>
          <a:p>
            <a:pPr marL="381000" indent="-381000" eaLnBrk="1" hangingPunct="1">
              <a:spcBef>
                <a:spcPts val="300"/>
              </a:spcBef>
              <a:spcAft>
                <a:spcPts val="300"/>
              </a:spcAft>
            </a:pPr>
            <a:r>
              <a:rPr lang="en-US" sz="2400" dirty="0" smtClean="0">
                <a:solidFill>
                  <a:schemeClr val="tx1"/>
                </a:solidFill>
              </a:rPr>
              <a:t>LAC’s bond </a:t>
            </a:r>
            <a:r>
              <a:rPr lang="en-US" dirty="0" smtClean="0">
                <a:solidFill>
                  <a:schemeClr val="tx1"/>
                </a:solidFill>
              </a:rPr>
              <a:t>m</a:t>
            </a:r>
            <a:r>
              <a:rPr lang="en-US" sz="2400" dirty="0" smtClean="0">
                <a:solidFill>
                  <a:schemeClr val="tx1"/>
                </a:solidFill>
              </a:rPr>
              <a:t>arkets have expanded</a:t>
            </a:r>
          </a:p>
          <a:p>
            <a:pPr marL="781050" lvl="1" indent="-381000" eaLnBrk="1" hangingPunct="1">
              <a:spcBef>
                <a:spcPts val="300"/>
              </a:spcBef>
              <a:spcAft>
                <a:spcPts val="300"/>
              </a:spcAft>
            </a:pPr>
            <a:r>
              <a:rPr lang="en-US" sz="2000" dirty="0" smtClean="0">
                <a:solidFill>
                  <a:schemeClr val="tx1"/>
                </a:solidFill>
              </a:rPr>
              <a:t>Expansion has been concentrated on public </a:t>
            </a:r>
            <a:r>
              <a:rPr lang="en-US" dirty="0" smtClean="0">
                <a:solidFill>
                  <a:schemeClr val="tx1"/>
                </a:solidFill>
              </a:rPr>
              <a:t>i</a:t>
            </a:r>
            <a:r>
              <a:rPr lang="en-US" sz="2000" dirty="0" smtClean="0">
                <a:solidFill>
                  <a:schemeClr val="tx1"/>
                </a:solidFill>
              </a:rPr>
              <a:t>ssues</a:t>
            </a:r>
          </a:p>
          <a:p>
            <a:pPr marL="381000" indent="-381000" eaLnBrk="1" hangingPunct="1">
              <a:spcBef>
                <a:spcPts val="300"/>
              </a:spcBef>
              <a:spcAft>
                <a:spcPts val="300"/>
              </a:spcAft>
            </a:pPr>
            <a:r>
              <a:rPr lang="en-US" sz="2400" dirty="0" smtClean="0">
                <a:solidFill>
                  <a:schemeClr val="tx1"/>
                </a:solidFill>
              </a:rPr>
              <a:t>Turnover remains small (and declining in some cases)</a:t>
            </a:r>
          </a:p>
          <a:p>
            <a:pPr marL="381000" indent="-381000" eaLnBrk="1" hangingPunct="1">
              <a:spcBef>
                <a:spcPts val="300"/>
              </a:spcBef>
              <a:spcAft>
                <a:spcPts val="300"/>
              </a:spcAft>
            </a:pPr>
            <a:r>
              <a:rPr lang="en-US" sz="2400" dirty="0" smtClean="0">
                <a:solidFill>
                  <a:schemeClr val="tx1"/>
                </a:solidFill>
              </a:rPr>
              <a:t>LAC’s bond markets for the </a:t>
            </a:r>
            <a:r>
              <a:rPr lang="en-US" dirty="0" smtClean="0">
                <a:solidFill>
                  <a:schemeClr val="tx1"/>
                </a:solidFill>
              </a:rPr>
              <a:t>p</a:t>
            </a:r>
            <a:r>
              <a:rPr lang="en-US" sz="2400" dirty="0" smtClean="0">
                <a:solidFill>
                  <a:schemeClr val="tx1"/>
                </a:solidFill>
              </a:rPr>
              <a:t>rivate sector</a:t>
            </a:r>
          </a:p>
          <a:p>
            <a:pPr marL="781050" lvl="1" indent="-381000" eaLnBrk="1" hangingPunct="1">
              <a:spcBef>
                <a:spcPts val="300"/>
              </a:spcBef>
              <a:spcAft>
                <a:spcPts val="300"/>
              </a:spcAft>
            </a:pPr>
            <a:r>
              <a:rPr lang="en-US" dirty="0" smtClean="0">
                <a:solidFill>
                  <a:schemeClr val="tx1"/>
                </a:solidFill>
              </a:rPr>
              <a:t>Few issues (and relatively small amounts), Chile being the exception</a:t>
            </a:r>
          </a:p>
          <a:p>
            <a:pPr marL="781050" lvl="1" indent="-381000" eaLnBrk="1" hangingPunct="1">
              <a:spcBef>
                <a:spcPts val="300"/>
              </a:spcBef>
              <a:spcAft>
                <a:spcPts val="300"/>
              </a:spcAft>
            </a:pPr>
            <a:r>
              <a:rPr lang="en-US" dirty="0" smtClean="0">
                <a:solidFill>
                  <a:schemeClr val="tx1"/>
                </a:solidFill>
              </a:rPr>
              <a:t>Concentrated in few firms</a:t>
            </a:r>
          </a:p>
          <a:p>
            <a:pPr marL="781050" lvl="1" indent="-381000" eaLnBrk="1" hangingPunct="1">
              <a:spcBef>
                <a:spcPts val="300"/>
              </a:spcBef>
              <a:spcAft>
                <a:spcPts val="300"/>
              </a:spcAft>
            </a:pPr>
            <a:r>
              <a:rPr lang="en-US" dirty="0" smtClean="0">
                <a:solidFill>
                  <a:schemeClr val="tx1"/>
                </a:solidFill>
              </a:rPr>
              <a:t>Longer maturities and less dollarization</a:t>
            </a:r>
          </a:p>
          <a:p>
            <a:pPr marL="381000" indent="-381000" eaLnBrk="1" hangingPunct="1">
              <a:spcBef>
                <a:spcPts val="300"/>
              </a:spcBef>
              <a:spcAft>
                <a:spcPts val="300"/>
              </a:spcAft>
            </a:pPr>
            <a:r>
              <a:rPr lang="en-US" sz="2400" dirty="0" smtClean="0">
                <a:solidFill>
                  <a:schemeClr val="tx1"/>
                </a:solidFill>
              </a:rPr>
              <a:t>Developments in foreign markets do not lead to a brighter picture</a:t>
            </a:r>
          </a:p>
          <a:p>
            <a:pPr marL="781050" lvl="1" indent="-381000" eaLnBrk="1" hangingPunct="1">
              <a:spcBef>
                <a:spcPts val="300"/>
              </a:spcBef>
              <a:spcAft>
                <a:spcPts val="300"/>
              </a:spcAft>
            </a:pPr>
            <a:r>
              <a:rPr lang="en-US" dirty="0" smtClean="0">
                <a:solidFill>
                  <a:schemeClr val="tx1"/>
                </a:solidFill>
              </a:rPr>
              <a:t>Decline in foreign financing by the private sector</a:t>
            </a:r>
          </a:p>
          <a:p>
            <a:pPr marL="781050" lvl="1" indent="-381000" eaLnBrk="1" hangingPunct="1">
              <a:spcBef>
                <a:spcPts val="300"/>
              </a:spcBef>
              <a:spcAft>
                <a:spcPts val="300"/>
              </a:spcAft>
            </a:pPr>
            <a:r>
              <a:rPr lang="en-US" dirty="0" smtClean="0">
                <a:solidFill>
                  <a:schemeClr val="tx1"/>
                </a:solidFill>
              </a:rPr>
              <a:t>Fewer firms are using foreign markets (more concentration)</a:t>
            </a:r>
          </a:p>
          <a:p>
            <a:pPr marL="781050" lvl="1" indent="-381000" eaLnBrk="1" hangingPunct="1">
              <a:spcBef>
                <a:spcPts val="300"/>
              </a:spcBef>
              <a:spcAft>
                <a:spcPts val="300"/>
              </a:spcAft>
            </a:pPr>
            <a:r>
              <a:rPr lang="en-US" dirty="0" smtClean="0">
                <a:solidFill>
                  <a:schemeClr val="tx1"/>
                </a:solidFill>
              </a:rPr>
              <a:t>Predominantly in foreign currency</a:t>
            </a:r>
          </a:p>
          <a:p>
            <a:pPr marL="781050" lvl="1" indent="-381000" eaLnBrk="1" hangingPunct="1">
              <a:spcBef>
                <a:spcPts val="300"/>
              </a:spcBef>
              <a:spcAft>
                <a:spcPts val="300"/>
              </a:spcAft>
            </a:pPr>
            <a:r>
              <a:rPr lang="en-US" dirty="0" smtClean="0">
                <a:solidFill>
                  <a:schemeClr val="tx1"/>
                </a:solidFill>
              </a:rPr>
              <a:t>Longer maturities, though typically smaller increases than in local markets</a:t>
            </a:r>
          </a:p>
          <a:p>
            <a:pPr marL="381000" indent="-381000" eaLnBrk="1" hangingPunct="1">
              <a:spcBef>
                <a:spcPts val="300"/>
              </a:spcBef>
              <a:spcAft>
                <a:spcPts val="300"/>
              </a:spcAft>
            </a:pPr>
            <a:endParaRPr lang="en-US" sz="2400" dirty="0" smtClean="0">
              <a:solidFill>
                <a:schemeClr val="tx1"/>
              </a:solidFill>
            </a:endParaRPr>
          </a:p>
          <a:p>
            <a:pPr marL="381000" indent="-381000" eaLnBrk="1" hangingPunct="1">
              <a:spcBef>
                <a:spcPts val="300"/>
              </a:spcBef>
              <a:spcAft>
                <a:spcPts val="300"/>
              </a:spcAft>
            </a:pPr>
            <a:endParaRPr lang="en-US" sz="2400" dirty="0" smtClean="0">
              <a:solidFill>
                <a:schemeClr val="tx1"/>
              </a:solidFill>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Developments in Public </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Bond Markets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2"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sp>
        <p:nvSpPr>
          <p:cNvPr id="6" name="Rectangle 3"/>
          <p:cNvSpPr>
            <a:spLocks noGrp="1" noChangeArrowheads="1"/>
          </p:cNvSpPr>
          <p:nvPr>
            <p:ph sz="half" idx="1"/>
          </p:nvPr>
        </p:nvSpPr>
        <p:spPr>
          <a:xfrm>
            <a:off x="152400" y="1219200"/>
            <a:ext cx="8839200" cy="5638800"/>
          </a:xfrm>
        </p:spPr>
        <p:txBody>
          <a:bodyPr>
            <a:normAutofit/>
          </a:bodyPr>
          <a:lstStyle/>
          <a:p>
            <a:pPr marL="381000" indent="-381000" eaLnBrk="1" hangingPunct="1">
              <a:spcBef>
                <a:spcPts val="300"/>
              </a:spcBef>
              <a:spcAft>
                <a:spcPts val="300"/>
              </a:spcAft>
            </a:pPr>
            <a:r>
              <a:rPr lang="en-US" sz="2400" dirty="0" smtClean="0">
                <a:solidFill>
                  <a:schemeClr val="tx1"/>
                </a:solidFill>
              </a:rPr>
              <a:t>LAC’s bond </a:t>
            </a:r>
            <a:r>
              <a:rPr lang="en-US" dirty="0" smtClean="0">
                <a:solidFill>
                  <a:schemeClr val="tx1"/>
                </a:solidFill>
              </a:rPr>
              <a:t>m</a:t>
            </a:r>
            <a:r>
              <a:rPr lang="en-US" sz="2400" dirty="0" smtClean="0">
                <a:solidFill>
                  <a:schemeClr val="tx1"/>
                </a:solidFill>
              </a:rPr>
              <a:t>arkets for the public </a:t>
            </a:r>
            <a:r>
              <a:rPr lang="en-US" dirty="0" smtClean="0">
                <a:solidFill>
                  <a:schemeClr val="tx1"/>
                </a:solidFill>
              </a:rPr>
              <a:t>s</a:t>
            </a:r>
            <a:r>
              <a:rPr lang="en-US" sz="2400" dirty="0" smtClean="0">
                <a:solidFill>
                  <a:schemeClr val="tx1"/>
                </a:solidFill>
              </a:rPr>
              <a:t>ector</a:t>
            </a:r>
          </a:p>
          <a:p>
            <a:pPr marL="781050" lvl="1" indent="-381000" eaLnBrk="1" hangingPunct="1">
              <a:spcBef>
                <a:spcPts val="300"/>
              </a:spcBef>
              <a:spcAft>
                <a:spcPts val="300"/>
              </a:spcAft>
            </a:pPr>
            <a:r>
              <a:rPr lang="en-US" dirty="0" smtClean="0">
                <a:solidFill>
                  <a:schemeClr val="tx1"/>
                </a:solidFill>
              </a:rPr>
              <a:t>Have expanded considerably</a:t>
            </a:r>
          </a:p>
          <a:p>
            <a:pPr marL="781050" lvl="1" indent="-381000" eaLnBrk="1" hangingPunct="1">
              <a:spcBef>
                <a:spcPts val="300"/>
              </a:spcBef>
              <a:spcAft>
                <a:spcPts val="300"/>
              </a:spcAft>
            </a:pPr>
            <a:r>
              <a:rPr lang="en-US" dirty="0" smtClean="0">
                <a:solidFill>
                  <a:schemeClr val="tx1"/>
                </a:solidFill>
              </a:rPr>
              <a:t>Particularly large in Brazil and Mexico, though maturities are relatively short in these two countries</a:t>
            </a:r>
          </a:p>
          <a:p>
            <a:pPr marL="781050" lvl="1" indent="-381000" eaLnBrk="1" hangingPunct="1">
              <a:spcBef>
                <a:spcPts val="300"/>
              </a:spcBef>
              <a:spcAft>
                <a:spcPts val="300"/>
              </a:spcAft>
            </a:pPr>
            <a:r>
              <a:rPr lang="en-US" dirty="0" smtClean="0">
                <a:solidFill>
                  <a:schemeClr val="tx1"/>
                </a:solidFill>
              </a:rPr>
              <a:t>Less dollarization in local markets</a:t>
            </a:r>
          </a:p>
          <a:p>
            <a:pPr marL="381000" indent="-381000" eaLnBrk="1" hangingPunct="1">
              <a:spcBef>
                <a:spcPts val="300"/>
              </a:spcBef>
              <a:spcAft>
                <a:spcPts val="300"/>
              </a:spcAft>
            </a:pPr>
            <a:endParaRPr lang="en-US" sz="2400" dirty="0" smtClean="0">
              <a:solidFill>
                <a:schemeClr val="tx1"/>
              </a:solidFill>
            </a:endParaRPr>
          </a:p>
          <a:p>
            <a:pPr marL="381000" indent="-381000" eaLnBrk="1" hangingPunct="1">
              <a:spcBef>
                <a:spcPts val="300"/>
              </a:spcBef>
              <a:spcAft>
                <a:spcPts val="300"/>
              </a:spcAft>
            </a:pPr>
            <a:r>
              <a:rPr lang="en-US" sz="2400" dirty="0" smtClean="0">
                <a:solidFill>
                  <a:schemeClr val="tx1"/>
                </a:solidFill>
              </a:rPr>
              <a:t>Developments in foreign markets</a:t>
            </a:r>
          </a:p>
          <a:p>
            <a:pPr marL="781050" lvl="1" indent="-381000" eaLnBrk="1" hangingPunct="1">
              <a:spcBef>
                <a:spcPts val="300"/>
              </a:spcBef>
              <a:spcAft>
                <a:spcPts val="300"/>
              </a:spcAft>
            </a:pPr>
            <a:r>
              <a:rPr lang="en-US" dirty="0" smtClean="0">
                <a:solidFill>
                  <a:schemeClr val="tx1"/>
                </a:solidFill>
              </a:rPr>
              <a:t>Public issues abroad have also been on the rise, albeit from low levels</a:t>
            </a:r>
          </a:p>
          <a:p>
            <a:pPr marL="781050" lvl="1" indent="-381000" eaLnBrk="1" hangingPunct="1">
              <a:spcBef>
                <a:spcPts val="300"/>
              </a:spcBef>
              <a:spcAft>
                <a:spcPts val="300"/>
              </a:spcAft>
            </a:pPr>
            <a:r>
              <a:rPr lang="en-US" dirty="0" smtClean="0">
                <a:solidFill>
                  <a:schemeClr val="tx1"/>
                </a:solidFill>
              </a:rPr>
              <a:t>Significant lengthening of maturities</a:t>
            </a:r>
          </a:p>
          <a:p>
            <a:pPr marL="781050" lvl="1" indent="-381000" eaLnBrk="1" hangingPunct="1">
              <a:spcBef>
                <a:spcPts val="300"/>
              </a:spcBef>
              <a:spcAft>
                <a:spcPts val="300"/>
              </a:spcAft>
            </a:pPr>
            <a:r>
              <a:rPr lang="en-US" dirty="0" smtClean="0">
                <a:solidFill>
                  <a:schemeClr val="tx1"/>
                </a:solidFill>
              </a:rPr>
              <a:t>Predominantly in foreign currency, though sizeable local currency issues have been observed</a:t>
            </a:r>
          </a:p>
          <a:p>
            <a:pPr marL="381000" indent="-381000" eaLnBrk="1" hangingPunct="1">
              <a:spcBef>
                <a:spcPts val="300"/>
              </a:spcBef>
              <a:spcAft>
                <a:spcPts val="300"/>
              </a:spcAft>
            </a:pPr>
            <a:endParaRPr lang="en-US" sz="2400" dirty="0" smtClean="0">
              <a:solidFill>
                <a:schemeClr val="tx1"/>
              </a:solidFill>
            </a:endParaRPr>
          </a:p>
          <a:p>
            <a:pPr marL="381000" indent="-381000" eaLnBrk="1" hangingPunct="1">
              <a:spcBef>
                <a:spcPts val="300"/>
              </a:spcBef>
              <a:spcAft>
                <a:spcPts val="300"/>
              </a:spcAft>
            </a:pPr>
            <a:endParaRPr lang="en-US" sz="2400" dirty="0" smtClean="0">
              <a:solidFill>
                <a:schemeClr val="tx1"/>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28600" y="22860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Equity Markets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Equity</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a:t>
            </a:r>
            <a:r>
              <a:rPr lang="en-US" sz="3200" kern="0" dirty="0" smtClean="0">
                <a:solidFill>
                  <a:srgbClr val="333333"/>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a:rPr>
              <a:t>Market Capitalization</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9"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sp>
        <p:nvSpPr>
          <p:cNvPr id="5" name="Rectangle 4"/>
          <p:cNvSpPr/>
          <p:nvPr/>
        </p:nvSpPr>
        <p:spPr>
          <a:xfrm>
            <a:off x="2745804" y="1143000"/>
            <a:ext cx="3712748" cy="400110"/>
          </a:xfrm>
          <a:prstGeom prst="rect">
            <a:avLst/>
          </a:prstGeom>
        </p:spPr>
        <p:txBody>
          <a:bodyPr wrap="none">
            <a:spAutoFit/>
          </a:bodyPr>
          <a:lstStyle/>
          <a:p>
            <a:pPr algn="ctr"/>
            <a:r>
              <a:rPr lang="en-US" sz="2000" dirty="0" smtClean="0">
                <a:solidFill>
                  <a:srgbClr val="000000"/>
                </a:solidFill>
                <a:latin typeface="Calibri" pitchFamily="34" charset="0"/>
              </a:rPr>
              <a:t>Market Capitalization as % of GDP</a:t>
            </a:r>
            <a:endParaRPr lang="en-US" dirty="0" smtClean="0">
              <a:solidFill>
                <a:srgbClr val="000000"/>
              </a:solidFill>
              <a:latin typeface="Calibri" pitchFamily="34" charset="0"/>
            </a:endParaRPr>
          </a:p>
        </p:txBody>
      </p:sp>
      <p:graphicFrame>
        <p:nvGraphicFramePr>
          <p:cNvPr id="6" name="Chart 5"/>
          <p:cNvGraphicFramePr/>
          <p:nvPr/>
        </p:nvGraphicFramePr>
        <p:xfrm>
          <a:off x="762000" y="1600200"/>
          <a:ext cx="7658100" cy="45529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90006" y="1276290"/>
            <a:ext cx="3563988" cy="400110"/>
          </a:xfrm>
          <a:prstGeom prst="rect">
            <a:avLst/>
          </a:prstGeom>
        </p:spPr>
        <p:txBody>
          <a:bodyPr wrap="none">
            <a:spAutoFit/>
          </a:bodyPr>
          <a:lstStyle/>
          <a:p>
            <a:pPr algn="ctr"/>
            <a:r>
              <a:rPr lang="en-US" sz="2000" dirty="0" smtClean="0">
                <a:solidFill>
                  <a:srgbClr val="000000"/>
                </a:solidFill>
                <a:latin typeface="Calibri" pitchFamily="34" charset="0"/>
              </a:rPr>
              <a:t>Trading Activity – Turnover Ratio</a:t>
            </a: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Equity Trading:</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A Different Picture than </a:t>
            </a:r>
            <a:r>
              <a:rPr kumimoji="0" lang="en-US" sz="3200" b="0" i="0" u="none" strike="noStrike" kern="0" cap="none" spc="0" normalizeH="0" noProof="0" dirty="0" err="1"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Mkt</a:t>
            </a:r>
            <a:r>
              <a:rPr lang="en-US" sz="3200" kern="0" dirty="0" smtClean="0">
                <a:solidFill>
                  <a:srgbClr val="333333"/>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a:rPr>
              <a:t>. Cap.</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1"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Note: Turnover ratio is defined as the total value traded per year in domestic markets over total market capitalization.  Source: SDC</a:t>
            </a:r>
            <a:endParaRPr lang="en-US" sz="1100" i="1" dirty="0">
              <a:latin typeface="Calibri" pitchFamily="34" charset="0"/>
              <a:cs typeface="Arial" pitchFamily="34" charset="0"/>
            </a:endParaRPr>
          </a:p>
        </p:txBody>
      </p:sp>
      <p:graphicFrame>
        <p:nvGraphicFramePr>
          <p:cNvPr id="6" name="Chart 1"/>
          <p:cNvGraphicFramePr/>
          <p:nvPr/>
        </p:nvGraphicFramePr>
        <p:xfrm>
          <a:off x="1295400" y="1524000"/>
          <a:ext cx="6421811" cy="47625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1617120" y="1280160"/>
            <a:ext cx="5909759" cy="400110"/>
          </a:xfrm>
          <a:prstGeom prst="rect">
            <a:avLst/>
          </a:prstGeom>
        </p:spPr>
        <p:txBody>
          <a:bodyPr wrap="none">
            <a:spAutoFit/>
          </a:bodyPr>
          <a:lstStyle/>
          <a:p>
            <a:pPr algn="ctr"/>
            <a:r>
              <a:rPr lang="en-US" sz="2000" dirty="0" smtClean="0">
                <a:solidFill>
                  <a:srgbClr val="000000"/>
                </a:solidFill>
                <a:latin typeface="Calibri" pitchFamily="34" charset="0"/>
              </a:rPr>
              <a:t>Trading Activity – Turnover Ratio – Free Float Weighted</a:t>
            </a:r>
          </a:p>
        </p:txBody>
      </p:sp>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Even after</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a:t>
            </a: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Adjusting for Free Float</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1"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a:t>
            </a:r>
            <a:r>
              <a:rPr lang="en-US" sz="1100" i="1" dirty="0" err="1" smtClean="0">
                <a:latin typeface="Calibri" pitchFamily="34" charset="0"/>
                <a:cs typeface="Arial" pitchFamily="34" charset="0"/>
              </a:rPr>
              <a:t>Dahlquist</a:t>
            </a:r>
            <a:r>
              <a:rPr lang="en-US" sz="1100" i="1" dirty="0" smtClean="0">
                <a:latin typeface="Calibri" pitchFamily="34" charset="0"/>
                <a:cs typeface="Arial" pitchFamily="34" charset="0"/>
              </a:rPr>
              <a:t> (2003) and WDI</a:t>
            </a:r>
            <a:endParaRPr lang="en-US" sz="1100" i="1" dirty="0">
              <a:latin typeface="Calibri" pitchFamily="34" charset="0"/>
              <a:cs typeface="Arial" pitchFamily="34" charset="0"/>
            </a:endParaRPr>
          </a:p>
        </p:txBody>
      </p:sp>
      <p:graphicFrame>
        <p:nvGraphicFramePr>
          <p:cNvPr id="8" name="Chart 7"/>
          <p:cNvGraphicFramePr/>
          <p:nvPr/>
        </p:nvGraphicFramePr>
        <p:xfrm>
          <a:off x="1447800" y="1676400"/>
          <a:ext cx="6421811"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sz="3200" kern="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rPr>
              <a:t>Not Improving When Controlling for Key Factors</a:t>
            </a:r>
          </a:p>
        </p:txBody>
      </p:sp>
      <p:graphicFrame>
        <p:nvGraphicFramePr>
          <p:cNvPr id="5" name="6 Gráfico"/>
          <p:cNvGraphicFramePr/>
          <p:nvPr/>
        </p:nvGraphicFramePr>
        <p:xfrm>
          <a:off x="4724400" y="3200400"/>
          <a:ext cx="41910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5105400" y="2895600"/>
            <a:ext cx="3776159" cy="307777"/>
          </a:xfrm>
          <a:prstGeom prst="rect">
            <a:avLst/>
          </a:prstGeom>
        </p:spPr>
        <p:txBody>
          <a:bodyPr wrap="square">
            <a:spAutoFit/>
          </a:bodyPr>
          <a:lstStyle/>
          <a:p>
            <a:pPr algn="ctr"/>
            <a:r>
              <a:rPr lang="en-US" sz="1400" dirty="0" smtClean="0">
                <a:solidFill>
                  <a:srgbClr val="000000"/>
                </a:solidFill>
                <a:latin typeface="Calibri" pitchFamily="34" charset="0"/>
              </a:rPr>
              <a:t>Stock Market Turnover Ratio (%)</a:t>
            </a:r>
          </a:p>
        </p:txBody>
      </p:sp>
      <p:graphicFrame>
        <p:nvGraphicFramePr>
          <p:cNvPr id="7" name="5 Gráfico"/>
          <p:cNvGraphicFramePr/>
          <p:nvPr/>
        </p:nvGraphicFramePr>
        <p:xfrm>
          <a:off x="152400" y="1752600"/>
          <a:ext cx="4343400" cy="28956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457200" y="1371600"/>
            <a:ext cx="3776159" cy="307777"/>
          </a:xfrm>
          <a:prstGeom prst="rect">
            <a:avLst/>
          </a:prstGeom>
        </p:spPr>
        <p:txBody>
          <a:bodyPr wrap="square">
            <a:spAutoFit/>
          </a:bodyPr>
          <a:lstStyle/>
          <a:p>
            <a:pPr algn="ctr"/>
            <a:r>
              <a:rPr lang="en-US" sz="1400" dirty="0" smtClean="0">
                <a:solidFill>
                  <a:srgbClr val="000000"/>
                </a:solidFill>
                <a:latin typeface="Calibri" pitchFamily="34" charset="0"/>
              </a:rPr>
              <a:t>Stock Market Capitalization as % of GDP</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sz="3200" kern="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rPr>
              <a:t>Not Improving When Controlling for Key Factors</a:t>
            </a:r>
          </a:p>
        </p:txBody>
      </p:sp>
      <p:pic>
        <p:nvPicPr>
          <p:cNvPr id="7" name="Picture 6" descr="chart10_turnover.wmf"/>
          <p:cNvPicPr/>
          <p:nvPr/>
        </p:nvPicPr>
        <p:blipFill>
          <a:blip r:embed="rId3" cstate="print"/>
          <a:srcRect/>
          <a:stretch>
            <a:fillRect/>
          </a:stretch>
        </p:blipFill>
        <p:spPr bwMode="auto">
          <a:xfrm>
            <a:off x="4648200" y="2590800"/>
            <a:ext cx="4343400" cy="3581400"/>
          </a:xfrm>
          <a:prstGeom prst="rect">
            <a:avLst/>
          </a:prstGeom>
          <a:noFill/>
          <a:ln w="9525">
            <a:noFill/>
            <a:miter lim="800000"/>
            <a:headEnd/>
            <a:tailEnd/>
          </a:ln>
        </p:spPr>
      </p:pic>
      <p:pic>
        <p:nvPicPr>
          <p:cNvPr id="8" name="Picture 7" descr="chart9_mcap.wmf"/>
          <p:cNvPicPr/>
          <p:nvPr/>
        </p:nvPicPr>
        <p:blipFill>
          <a:blip r:embed="rId4" cstate="print"/>
          <a:srcRect/>
          <a:stretch>
            <a:fillRect/>
          </a:stretch>
        </p:blipFill>
        <p:spPr bwMode="auto">
          <a:xfrm>
            <a:off x="381000" y="1295400"/>
            <a:ext cx="4038600" cy="3276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5"/>
          <p:cNvSpPr/>
          <p:nvPr/>
        </p:nvSpPr>
        <p:spPr>
          <a:xfrm>
            <a:off x="2700787" y="1280160"/>
            <a:ext cx="3742435" cy="400110"/>
          </a:xfrm>
          <a:prstGeom prst="rect">
            <a:avLst/>
          </a:prstGeom>
        </p:spPr>
        <p:txBody>
          <a:bodyPr wrap="none">
            <a:spAutoFit/>
          </a:bodyPr>
          <a:lstStyle/>
          <a:p>
            <a:pPr algn="ctr"/>
            <a:r>
              <a:rPr lang="en-US" sz="2000" dirty="0" smtClean="0">
                <a:solidFill>
                  <a:srgbClr val="000000"/>
                </a:solidFill>
                <a:latin typeface="Calibri" pitchFamily="34" charset="0"/>
              </a:rPr>
              <a:t>Stock Market Turnover (Residuals)</a:t>
            </a:r>
          </a:p>
        </p:txBody>
      </p:sp>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sz="3200" kern="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rPr>
              <a:t>Not Improving </a:t>
            </a:r>
            <a:r>
              <a:rPr kumimoji="0" lang="en-US" sz="3200" b="0" i="0" u="none"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When </a:t>
            </a:r>
            <a:r>
              <a:rPr lang="en-US" sz="3200" kern="0" noProof="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rPr>
              <a:t>Controlling for Key Factors</a:t>
            </a:r>
          </a:p>
        </p:txBody>
      </p:sp>
      <p:sp>
        <p:nvSpPr>
          <p:cNvPr id="11" name="Text Box 7"/>
          <p:cNvSpPr txBox="1">
            <a:spLocks noChangeArrowheads="1"/>
          </p:cNvSpPr>
          <p:nvPr/>
        </p:nvSpPr>
        <p:spPr bwMode="auto">
          <a:xfrm>
            <a:off x="304800" y="6285785"/>
            <a:ext cx="8458200" cy="397032"/>
          </a:xfrm>
          <a:prstGeom prst="rect">
            <a:avLst/>
          </a:prstGeom>
          <a:solidFill>
            <a:srgbClr val="C7D0E3"/>
          </a:solidFill>
          <a:ln w="9525">
            <a:noFill/>
            <a:miter lim="800000"/>
            <a:headEnd/>
            <a:tailEnd/>
          </a:ln>
        </p:spPr>
        <p:txBody>
          <a:bodyPr wrap="square">
            <a:spAutoFit/>
          </a:bodyPr>
          <a:lstStyle/>
          <a:p>
            <a:pPr algn="just">
              <a:lnSpc>
                <a:spcPct val="90000"/>
              </a:lnSpc>
              <a:spcBef>
                <a:spcPts val="0"/>
              </a:spcBef>
            </a:pPr>
            <a:r>
              <a:rPr lang="en-US" sz="1100" i="1" dirty="0" smtClean="0">
                <a:solidFill>
                  <a:srgbClr val="000000"/>
                </a:solidFill>
                <a:latin typeface="Calibri" pitchFamily="34" charset="0"/>
              </a:rPr>
              <a:t>Note: Control used are GDP per capita, population size and density, young and old age dependency ratios, a financial offshore center dummy, a transition country dummy, and a large fuel exporter dummy.  </a:t>
            </a:r>
          </a:p>
        </p:txBody>
      </p:sp>
      <p:pic>
        <p:nvPicPr>
          <p:cNvPr id="1028" name="Picture 4"/>
          <p:cNvPicPr>
            <a:picLocks noChangeAspect="1" noChangeArrowheads="1"/>
          </p:cNvPicPr>
          <p:nvPr/>
        </p:nvPicPr>
        <p:blipFill>
          <a:blip r:embed="rId3" cstate="print"/>
          <a:srcRect/>
          <a:stretch>
            <a:fillRect/>
          </a:stretch>
        </p:blipFill>
        <p:spPr bwMode="auto">
          <a:xfrm>
            <a:off x="1628775" y="1804987"/>
            <a:ext cx="5867401" cy="415963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4" name="Rectangle 3"/>
          <p:cNvSpPr>
            <a:spLocks noGrp="1" noChangeArrowheads="1"/>
          </p:cNvSpPr>
          <p:nvPr>
            <p:ph sz="half" idx="1"/>
          </p:nvPr>
        </p:nvSpPr>
        <p:spPr>
          <a:xfrm>
            <a:off x="304800" y="1219200"/>
            <a:ext cx="8161337" cy="5105400"/>
          </a:xfrm>
        </p:spPr>
        <p:txBody>
          <a:bodyPr/>
          <a:lstStyle/>
          <a:p>
            <a:pPr marL="381000" indent="-381000" eaLnBrk="1" hangingPunct="1">
              <a:spcBef>
                <a:spcPts val="600"/>
              </a:spcBef>
              <a:spcAft>
                <a:spcPts val="600"/>
              </a:spcAft>
              <a:defRPr/>
            </a:pPr>
            <a:r>
              <a:rPr lang="en-US" sz="2400" b="1" dirty="0" smtClean="0"/>
              <a:t>G7</a:t>
            </a:r>
            <a:r>
              <a:rPr lang="en-US" sz="2400" dirty="0" smtClean="0"/>
              <a:t>: Canada, France, Germany, Italy, Japan, UK, and US</a:t>
            </a:r>
          </a:p>
          <a:p>
            <a:pPr marL="381000" indent="-381000" eaLnBrk="1" hangingPunct="1">
              <a:spcBef>
                <a:spcPts val="600"/>
              </a:spcBef>
              <a:spcAft>
                <a:spcPts val="600"/>
              </a:spcAft>
              <a:defRPr/>
            </a:pPr>
            <a:r>
              <a:rPr lang="en-US" sz="2400" b="1" dirty="0" smtClean="0"/>
              <a:t>Other Advanced Economies</a:t>
            </a:r>
            <a:r>
              <a:rPr lang="en-US" sz="2400" dirty="0" smtClean="0"/>
              <a:t>: Australia, Finland, Israel, New Zealand, Norway, Spain, and Sweden</a:t>
            </a:r>
          </a:p>
          <a:p>
            <a:pPr marL="381000" indent="-381000" eaLnBrk="1" hangingPunct="1">
              <a:spcBef>
                <a:spcPts val="600"/>
              </a:spcBef>
              <a:spcAft>
                <a:spcPts val="600"/>
              </a:spcAft>
              <a:defRPr/>
            </a:pPr>
            <a:r>
              <a:rPr lang="en-US" sz="2400" b="1" dirty="0" smtClean="0"/>
              <a:t>Asia</a:t>
            </a:r>
            <a:r>
              <a:rPr lang="en-US" sz="2400" dirty="0" smtClean="0"/>
              <a:t>: Indonesia, Malaysia, Philippines, South Korea, and Thailand</a:t>
            </a:r>
          </a:p>
          <a:p>
            <a:pPr marL="381000" indent="-381000" eaLnBrk="1" hangingPunct="1">
              <a:spcBef>
                <a:spcPts val="600"/>
              </a:spcBef>
              <a:spcAft>
                <a:spcPts val="600"/>
              </a:spcAft>
              <a:defRPr/>
            </a:pPr>
            <a:r>
              <a:rPr lang="en-US" sz="2400" b="1" dirty="0" smtClean="0"/>
              <a:t>China</a:t>
            </a:r>
          </a:p>
          <a:p>
            <a:pPr marL="381000" indent="-381000" eaLnBrk="1" hangingPunct="1">
              <a:spcBef>
                <a:spcPts val="600"/>
              </a:spcBef>
              <a:spcAft>
                <a:spcPts val="600"/>
              </a:spcAft>
              <a:defRPr/>
            </a:pPr>
            <a:r>
              <a:rPr lang="en-US" sz="2400" b="1" dirty="0" smtClean="0"/>
              <a:t>India</a:t>
            </a:r>
          </a:p>
          <a:p>
            <a:pPr marL="381000" indent="-381000" eaLnBrk="1" hangingPunct="1">
              <a:spcBef>
                <a:spcPts val="600"/>
              </a:spcBef>
              <a:spcAft>
                <a:spcPts val="600"/>
              </a:spcAft>
              <a:defRPr/>
            </a:pPr>
            <a:r>
              <a:rPr lang="en-US" sz="2400" b="1" dirty="0" smtClean="0"/>
              <a:t>Eastern Europe</a:t>
            </a:r>
            <a:r>
              <a:rPr lang="en-US" sz="2400" dirty="0" smtClean="0"/>
              <a:t>: Croatia, Czech Republic, Hungary, Lithuania, Poland, Russia, and Turkey</a:t>
            </a:r>
          </a:p>
          <a:p>
            <a:pPr marL="381000" indent="-381000" eaLnBrk="1" hangingPunct="1">
              <a:spcBef>
                <a:spcPts val="600"/>
              </a:spcBef>
              <a:spcAft>
                <a:spcPts val="600"/>
              </a:spcAft>
              <a:defRPr/>
            </a:pPr>
            <a:r>
              <a:rPr lang="en-US" sz="2400" b="1" dirty="0" smtClean="0"/>
              <a:t>LAC7</a:t>
            </a:r>
            <a:r>
              <a:rPr lang="en-US" sz="2400" dirty="0" smtClean="0"/>
              <a:t>: Argentina, Brazil, Chile, Colombia, Mexico, Peru, and Uruguay</a:t>
            </a:r>
          </a:p>
          <a:p>
            <a:pPr marL="781050" lvl="1" indent="-381000" eaLnBrk="1" hangingPunct="1">
              <a:spcBef>
                <a:spcPts val="600"/>
              </a:spcBef>
              <a:spcAft>
                <a:spcPts val="300"/>
              </a:spcAft>
              <a:buNone/>
              <a:defRPr/>
            </a:pPr>
            <a:endParaRPr lang="en-US" dirty="0" smtClean="0"/>
          </a:p>
        </p:txBody>
      </p:sp>
      <p:sp>
        <p:nvSpPr>
          <p:cNvPr id="5"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Comparisons</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of Key Markets Around the World</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3200" dirty="0" smtClean="0">
                <a:solidFill>
                  <a:schemeClr val="tx1"/>
                </a:solidFill>
                <a:effectLst>
                  <a:outerShdw blurRad="38100" dist="38100" dir="2700000" algn="tl">
                    <a:srgbClr val="000000">
                      <a:alpha val="43137"/>
                    </a:srgbClr>
                  </a:outerShdw>
                </a:effectLst>
              </a:rPr>
              <a:t>What Explains the Turnover Gap?</a:t>
            </a:r>
          </a:p>
        </p:txBody>
      </p:sp>
      <p:sp>
        <p:nvSpPr>
          <p:cNvPr id="6" name="Text Box 7"/>
          <p:cNvSpPr txBox="1">
            <a:spLocks noChangeArrowheads="1"/>
          </p:cNvSpPr>
          <p:nvPr/>
        </p:nvSpPr>
        <p:spPr bwMode="auto">
          <a:xfrm>
            <a:off x="304800" y="6305550"/>
            <a:ext cx="8001000" cy="244682"/>
          </a:xfrm>
          <a:prstGeom prst="rect">
            <a:avLst/>
          </a:prstGeom>
          <a:solidFill>
            <a:srgbClr val="C7D0E3"/>
          </a:solidFill>
          <a:ln w="9525">
            <a:noFill/>
            <a:miter lim="800000"/>
            <a:headEnd/>
            <a:tailEnd/>
          </a:ln>
        </p:spPr>
        <p:txBody>
          <a:bodyPr>
            <a:spAutoFit/>
          </a:bodyPr>
          <a:lstStyle/>
          <a:p>
            <a:pPr>
              <a:lnSpc>
                <a:spcPct val="90000"/>
              </a:lnSpc>
              <a:spcBef>
                <a:spcPct val="50000"/>
              </a:spcBef>
            </a:pPr>
            <a:r>
              <a:rPr lang="en-US" sz="1100" i="1" dirty="0" smtClean="0">
                <a:solidFill>
                  <a:srgbClr val="000000"/>
                </a:solidFill>
                <a:latin typeface="Calibri" pitchFamily="34" charset="0"/>
              </a:rPr>
              <a:t>Source: de la Torre, </a:t>
            </a:r>
            <a:r>
              <a:rPr lang="en-US" sz="1100" i="1" dirty="0" err="1" smtClean="0">
                <a:solidFill>
                  <a:srgbClr val="000000"/>
                </a:solidFill>
                <a:latin typeface="Calibri" pitchFamily="34" charset="0"/>
              </a:rPr>
              <a:t>Feyen</a:t>
            </a:r>
            <a:r>
              <a:rPr lang="en-US" sz="1100" i="1" dirty="0" smtClean="0">
                <a:solidFill>
                  <a:srgbClr val="000000"/>
                </a:solidFill>
                <a:latin typeface="Calibri" pitchFamily="34" charset="0"/>
              </a:rPr>
              <a:t>, and </a:t>
            </a:r>
            <a:r>
              <a:rPr lang="en-US" sz="1100" i="1" dirty="0" err="1" smtClean="0">
                <a:solidFill>
                  <a:srgbClr val="000000"/>
                </a:solidFill>
                <a:latin typeface="Calibri" pitchFamily="34" charset="0"/>
              </a:rPr>
              <a:t>Ize</a:t>
            </a:r>
            <a:r>
              <a:rPr lang="en-US" sz="1100" i="1" dirty="0" smtClean="0">
                <a:solidFill>
                  <a:srgbClr val="000000"/>
                </a:solidFill>
                <a:latin typeface="Calibri" pitchFamily="34" charset="0"/>
              </a:rPr>
              <a:t> (2011)</a:t>
            </a:r>
            <a:endParaRPr lang="en-US" sz="1100" i="1" dirty="0">
              <a:solidFill>
                <a:srgbClr val="000000"/>
              </a:solidFill>
              <a:latin typeface="Calibri" pitchFamily="34" charset="0"/>
            </a:endParaRPr>
          </a:p>
        </p:txBody>
      </p:sp>
      <p:pic>
        <p:nvPicPr>
          <p:cNvPr id="3075" name="Picture 3"/>
          <p:cNvPicPr>
            <a:picLocks noChangeAspect="1" noChangeArrowheads="1"/>
          </p:cNvPicPr>
          <p:nvPr/>
        </p:nvPicPr>
        <p:blipFill>
          <a:blip r:embed="rId3" cstate="print"/>
          <a:srcRect/>
          <a:stretch>
            <a:fillRect/>
          </a:stretch>
        </p:blipFill>
        <p:spPr bwMode="auto">
          <a:xfrm>
            <a:off x="2124075" y="1594568"/>
            <a:ext cx="4886325" cy="434903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p:nvPr/>
        </p:nvSpPr>
        <p:spPr>
          <a:xfrm>
            <a:off x="2272749" y="1280160"/>
            <a:ext cx="4598503" cy="400110"/>
          </a:xfrm>
          <a:prstGeom prst="rect">
            <a:avLst/>
          </a:prstGeom>
        </p:spPr>
        <p:txBody>
          <a:bodyPr wrap="none">
            <a:spAutoFit/>
          </a:bodyPr>
          <a:lstStyle/>
          <a:p>
            <a:pPr algn="ctr"/>
            <a:r>
              <a:rPr lang="en-US" sz="2000" dirty="0" smtClean="0">
                <a:solidFill>
                  <a:srgbClr val="000000"/>
                </a:solidFill>
                <a:latin typeface="Calibri" pitchFamily="34" charset="0"/>
              </a:rPr>
              <a:t>Value Traded Abroad to Total Value Traded</a:t>
            </a:r>
          </a:p>
        </p:txBody>
      </p:sp>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hangingPunct="0">
              <a:defRPr/>
            </a:pPr>
            <a:r>
              <a:rPr lang="en-US" sz="3200" kern="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rPr>
              <a:t>Partly Explained by Trading Abroad</a:t>
            </a: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Bank of New York and Bloomberg</a:t>
            </a:r>
            <a:endParaRPr lang="en-US" sz="1100" i="1" dirty="0">
              <a:latin typeface="Calibri" pitchFamily="34" charset="0"/>
              <a:cs typeface="Arial" pitchFamily="34" charset="0"/>
            </a:endParaRPr>
          </a:p>
        </p:txBody>
      </p:sp>
      <p:graphicFrame>
        <p:nvGraphicFramePr>
          <p:cNvPr id="6" name="Chart 1"/>
          <p:cNvGraphicFramePr/>
          <p:nvPr/>
        </p:nvGraphicFramePr>
        <p:xfrm>
          <a:off x="1143000" y="1524000"/>
          <a:ext cx="69342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Partly</a:t>
            </a:r>
            <a:r>
              <a:rPr kumimoji="0" lang="en-US" sz="3200" b="0" i="0" u="none"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Explained by Migration Abroad</a:t>
            </a:r>
          </a:p>
        </p:txBody>
      </p:sp>
      <p:sp>
        <p:nvSpPr>
          <p:cNvPr id="11" name="Text Box 7"/>
          <p:cNvSpPr txBox="1">
            <a:spLocks noChangeArrowheads="1"/>
          </p:cNvSpPr>
          <p:nvPr/>
        </p:nvSpPr>
        <p:spPr bwMode="auto">
          <a:xfrm>
            <a:off x="304800" y="6324600"/>
            <a:ext cx="8458200" cy="261610"/>
          </a:xfrm>
          <a:prstGeom prst="rect">
            <a:avLst/>
          </a:prstGeom>
          <a:solidFill>
            <a:srgbClr val="C7D0E3"/>
          </a:solidFill>
          <a:ln w="9525">
            <a:noFill/>
            <a:miter lim="800000"/>
            <a:headEnd/>
            <a:tailEnd/>
          </a:ln>
        </p:spPr>
        <p:txBody>
          <a:bodyPr wrap="square">
            <a:spAutoFit/>
          </a:bodyPr>
          <a:lstStyle/>
          <a:p>
            <a:endParaRPr lang="en-US" sz="1100" i="1" dirty="0">
              <a:latin typeface="Calibri" pitchFamily="34" charset="0"/>
              <a:cs typeface="Arial" pitchFamily="34" charset="0"/>
            </a:endParaRPr>
          </a:p>
        </p:txBody>
      </p:sp>
      <p:sp>
        <p:nvSpPr>
          <p:cNvPr id="6"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Bloomberg</a:t>
            </a:r>
            <a:endParaRPr lang="en-US" sz="1100" i="1" dirty="0">
              <a:latin typeface="Calibri" pitchFamily="34" charset="0"/>
              <a:cs typeface="Arial" pitchFamily="34" charset="0"/>
            </a:endParaRPr>
          </a:p>
        </p:txBody>
      </p:sp>
      <p:sp>
        <p:nvSpPr>
          <p:cNvPr id="7" name="Rectangle 6"/>
          <p:cNvSpPr/>
          <p:nvPr/>
        </p:nvSpPr>
        <p:spPr>
          <a:xfrm>
            <a:off x="436702" y="1280160"/>
            <a:ext cx="8270597" cy="707886"/>
          </a:xfrm>
          <a:prstGeom prst="rect">
            <a:avLst/>
          </a:prstGeom>
        </p:spPr>
        <p:txBody>
          <a:bodyPr wrap="none">
            <a:spAutoFit/>
          </a:bodyPr>
          <a:lstStyle/>
          <a:p>
            <a:pPr algn="ctr"/>
            <a:r>
              <a:rPr lang="en-US" sz="2000" dirty="0" smtClean="0">
                <a:solidFill>
                  <a:srgbClr val="000000"/>
                </a:solidFill>
                <a:latin typeface="Calibri" pitchFamily="34" charset="0"/>
              </a:rPr>
              <a:t>Domestic and International Value Traded over Domestic Market Capitalization</a:t>
            </a:r>
          </a:p>
          <a:p>
            <a:pPr algn="ctr"/>
            <a:r>
              <a:rPr lang="en-US" sz="2000" dirty="0" smtClean="0">
                <a:solidFill>
                  <a:srgbClr val="000000"/>
                </a:solidFill>
                <a:latin typeface="Calibri" pitchFamily="34" charset="0"/>
              </a:rPr>
              <a:t>For Firms with DR Programs</a:t>
            </a:r>
          </a:p>
        </p:txBody>
      </p:sp>
      <p:graphicFrame>
        <p:nvGraphicFramePr>
          <p:cNvPr id="8" name="1 Gráfico"/>
          <p:cNvGraphicFramePr/>
          <p:nvPr/>
        </p:nvGraphicFramePr>
        <p:xfrm>
          <a:off x="1219200" y="1981200"/>
          <a:ext cx="70104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7"/>
          <p:cNvSpPr/>
          <p:nvPr/>
        </p:nvSpPr>
        <p:spPr>
          <a:xfrm>
            <a:off x="952099" y="1280160"/>
            <a:ext cx="7239802" cy="400110"/>
          </a:xfrm>
          <a:prstGeom prst="rect">
            <a:avLst/>
          </a:prstGeom>
        </p:spPr>
        <p:txBody>
          <a:bodyPr wrap="none">
            <a:spAutoFit/>
          </a:bodyPr>
          <a:lstStyle/>
          <a:p>
            <a:pPr algn="ctr"/>
            <a:r>
              <a:rPr lang="en-US" sz="2000" dirty="0" smtClean="0">
                <a:solidFill>
                  <a:srgbClr val="000000"/>
                </a:solidFill>
                <a:latin typeface="Calibri" pitchFamily="34" charset="0"/>
              </a:rPr>
              <a:t>Value Traded Abroad by Top-5 Firms over Total Value Traded Abroad</a:t>
            </a:r>
          </a:p>
        </p:txBody>
      </p:sp>
      <p:sp>
        <p:nvSpPr>
          <p:cNvPr id="10"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Equity Trading Abroad Highly Concentrated</a:t>
            </a:r>
            <a:endParaRPr kumimoji="0" lang="en-US" sz="3200" b="0" i="0" u="none"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1"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Bank of New York and Bloomberg</a:t>
            </a:r>
            <a:endParaRPr lang="en-US" sz="1100" i="1" dirty="0">
              <a:latin typeface="Calibri" pitchFamily="34" charset="0"/>
              <a:cs typeface="Arial" pitchFamily="34" charset="0"/>
            </a:endParaRPr>
          </a:p>
        </p:txBody>
      </p:sp>
      <p:graphicFrame>
        <p:nvGraphicFramePr>
          <p:cNvPr id="8" name="Chart 7"/>
          <p:cNvGraphicFramePr/>
          <p:nvPr/>
        </p:nvGraphicFramePr>
        <p:xfrm>
          <a:off x="762000" y="1676400"/>
          <a:ext cx="76200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60757" y="1600200"/>
            <a:ext cx="7692490" cy="400110"/>
          </a:xfrm>
          <a:prstGeom prst="rect">
            <a:avLst/>
          </a:prstGeom>
        </p:spPr>
        <p:txBody>
          <a:bodyPr wrap="none">
            <a:spAutoFit/>
          </a:bodyPr>
          <a:lstStyle/>
          <a:p>
            <a:pPr algn="ctr"/>
            <a:r>
              <a:rPr lang="en-ZA" sz="2000" dirty="0" smtClean="0">
                <a:solidFill>
                  <a:srgbClr val="000000"/>
                </a:solidFill>
                <a:latin typeface="Calibri" pitchFamily="34" charset="0"/>
              </a:rPr>
              <a:t>Domestic Value Traded in Securities of Domestic and International Firms</a:t>
            </a:r>
            <a:endParaRPr lang="en-US" sz="2000" dirty="0" smtClean="0">
              <a:solidFill>
                <a:srgbClr val="000000"/>
              </a:solidFill>
              <a:latin typeface="Calibri" pitchFamily="34" charset="0"/>
            </a:endParaRPr>
          </a:p>
        </p:txBody>
      </p:sp>
      <p:sp>
        <p:nvSpPr>
          <p:cNvPr id="7"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200" kern="0" noProof="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rPr>
              <a:t>Domestic Firms Gaining Space in Brazil</a:t>
            </a:r>
            <a:endParaRPr kumimoji="0" lang="en-US" sz="3200" b="0" i="0" u="none"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9"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Bloomberg and EMDB</a:t>
            </a:r>
            <a:endParaRPr lang="en-US" sz="1100" i="1" dirty="0">
              <a:latin typeface="Calibri" pitchFamily="34" charset="0"/>
              <a:cs typeface="Arial" pitchFamily="34" charset="0"/>
            </a:endParaRPr>
          </a:p>
        </p:txBody>
      </p:sp>
      <p:pic>
        <p:nvPicPr>
          <p:cNvPr id="4099" name="Picture 3"/>
          <p:cNvPicPr>
            <a:picLocks noChangeAspect="1" noChangeArrowheads="1"/>
          </p:cNvPicPr>
          <p:nvPr/>
        </p:nvPicPr>
        <p:blipFill>
          <a:blip r:embed="rId3" cstate="print"/>
          <a:srcRect/>
          <a:stretch>
            <a:fillRect/>
          </a:stretch>
        </p:blipFill>
        <p:spPr bwMode="auto">
          <a:xfrm>
            <a:off x="228600" y="2286000"/>
            <a:ext cx="8770389" cy="35147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283072" y="1219200"/>
            <a:ext cx="4577855" cy="954107"/>
          </a:xfrm>
          <a:prstGeom prst="rect">
            <a:avLst/>
          </a:prstGeom>
        </p:spPr>
        <p:txBody>
          <a:bodyPr wrap="none">
            <a:spAutoFit/>
          </a:bodyPr>
          <a:lstStyle/>
          <a:p>
            <a:pPr algn="ctr"/>
            <a:r>
              <a:rPr lang="en-US" sz="2000" dirty="0" smtClean="0">
                <a:solidFill>
                  <a:srgbClr val="000000"/>
                </a:solidFill>
                <a:latin typeface="Calibri" pitchFamily="34" charset="0"/>
              </a:rPr>
              <a:t>Concentration in Domestic Equity Markets</a:t>
            </a:r>
          </a:p>
          <a:p>
            <a:pPr algn="ctr"/>
            <a:r>
              <a:rPr lang="en-US" dirty="0" smtClean="0">
                <a:solidFill>
                  <a:srgbClr val="000000"/>
                </a:solidFill>
                <a:latin typeface="Calibri" pitchFamily="34" charset="0"/>
              </a:rPr>
              <a:t>Share of Value Traded by Top 5 Companies</a:t>
            </a:r>
          </a:p>
          <a:p>
            <a:pPr algn="ctr"/>
            <a:endParaRPr lang="en-US" sz="2000" dirty="0" smtClean="0">
              <a:solidFill>
                <a:srgbClr val="000000"/>
              </a:solidFill>
              <a:latin typeface="Calibri" pitchFamily="34" charset="0"/>
            </a:endParaRPr>
          </a:p>
        </p:txBody>
      </p:sp>
      <p:sp>
        <p:nvSpPr>
          <p:cNvPr id="7"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EMDB</a:t>
            </a:r>
            <a:endParaRPr lang="en-US" sz="1100" i="1" dirty="0">
              <a:latin typeface="Calibri" pitchFamily="34" charset="0"/>
              <a:cs typeface="Arial" pitchFamily="34" charset="0"/>
            </a:endParaRP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And Trading is</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Becoming Less Concentrated</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graphicFrame>
        <p:nvGraphicFramePr>
          <p:cNvPr id="9" name="Chart 8"/>
          <p:cNvGraphicFramePr/>
          <p:nvPr/>
        </p:nvGraphicFramePr>
        <p:xfrm>
          <a:off x="1447800" y="1828800"/>
          <a:ext cx="635929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707836" y="1280160"/>
            <a:ext cx="3728328" cy="400110"/>
          </a:xfrm>
          <a:prstGeom prst="rect">
            <a:avLst/>
          </a:prstGeom>
        </p:spPr>
        <p:txBody>
          <a:bodyPr wrap="none">
            <a:spAutoFit/>
          </a:bodyPr>
          <a:lstStyle/>
          <a:p>
            <a:pPr algn="ctr"/>
            <a:r>
              <a:rPr lang="en-US" sz="2000" dirty="0" smtClean="0">
                <a:solidFill>
                  <a:srgbClr val="000000"/>
                </a:solidFill>
                <a:latin typeface="Calibri" pitchFamily="34" charset="0"/>
              </a:rPr>
              <a:t>Equity Markets – Issuance Activity</a:t>
            </a:r>
          </a:p>
        </p:txBody>
      </p:sp>
      <p:sp>
        <p:nvSpPr>
          <p:cNvPr id="7"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Breadth</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of </a:t>
            </a: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Equity Markets: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Issuance Activity </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Small (and Declining) in LAC</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9"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8" name="Chart 7"/>
          <p:cNvGraphicFramePr/>
          <p:nvPr/>
        </p:nvGraphicFramePr>
        <p:xfrm>
          <a:off x="1371600" y="1676400"/>
          <a:ext cx="6400800" cy="45743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65008" y="1280160"/>
            <a:ext cx="2613984" cy="400110"/>
          </a:xfrm>
          <a:prstGeom prst="rect">
            <a:avLst/>
          </a:prstGeom>
        </p:spPr>
        <p:txBody>
          <a:bodyPr wrap="none">
            <a:spAutoFit/>
          </a:bodyPr>
          <a:lstStyle/>
          <a:p>
            <a:pPr algn="ctr"/>
            <a:r>
              <a:rPr lang="en-US" sz="2000" dirty="0" smtClean="0">
                <a:solidFill>
                  <a:srgbClr val="000000"/>
                </a:solidFill>
                <a:latin typeface="Calibri" pitchFamily="34" charset="0"/>
              </a:rPr>
              <a:t>Number of Listed Firms</a:t>
            </a:r>
          </a:p>
        </p:txBody>
      </p:sp>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Equity Markets: Few Firms List</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WDI</a:t>
            </a:r>
            <a:endParaRPr lang="en-US" sz="1100" i="1" dirty="0">
              <a:latin typeface="Calibri" pitchFamily="34" charset="0"/>
              <a:cs typeface="Arial" pitchFamily="34" charset="0"/>
            </a:endParaRPr>
          </a:p>
        </p:txBody>
      </p:sp>
      <p:graphicFrame>
        <p:nvGraphicFramePr>
          <p:cNvPr id="7" name="Chart 6"/>
          <p:cNvGraphicFramePr/>
          <p:nvPr/>
        </p:nvGraphicFramePr>
        <p:xfrm>
          <a:off x="1371600" y="1676400"/>
          <a:ext cx="6334653" cy="449145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4"/>
          <p:cNvSpPr/>
          <p:nvPr/>
        </p:nvSpPr>
        <p:spPr>
          <a:xfrm>
            <a:off x="1323386" y="1280160"/>
            <a:ext cx="6497228" cy="400110"/>
          </a:xfrm>
          <a:prstGeom prst="rect">
            <a:avLst/>
          </a:prstGeom>
        </p:spPr>
        <p:txBody>
          <a:bodyPr wrap="none">
            <a:spAutoFit/>
          </a:bodyPr>
          <a:lstStyle/>
          <a:p>
            <a:pPr algn="ctr"/>
            <a:r>
              <a:rPr lang="en-US" sz="2000" dirty="0" smtClean="0">
                <a:solidFill>
                  <a:srgbClr val="000000"/>
                </a:solidFill>
                <a:latin typeface="Calibri" pitchFamily="34" charset="0"/>
              </a:rPr>
              <a:t>New Corporate Governance and Traditional Listing Segments</a:t>
            </a:r>
          </a:p>
        </p:txBody>
      </p:sp>
      <p:graphicFrame>
        <p:nvGraphicFramePr>
          <p:cNvPr id="9" name="Chart 6"/>
          <p:cNvGraphicFramePr>
            <a:graphicFrameLocks/>
          </p:cNvGraphicFramePr>
          <p:nvPr/>
        </p:nvGraphicFramePr>
        <p:xfrm>
          <a:off x="1371600" y="1676400"/>
          <a:ext cx="64008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a:t>
            </a:r>
            <a:r>
              <a:rPr lang="en-US" sz="1100" i="1" dirty="0" err="1" smtClean="0">
                <a:latin typeface="Calibri" pitchFamily="34" charset="0"/>
                <a:cs typeface="Arial" pitchFamily="34" charset="0"/>
              </a:rPr>
              <a:t>Bovespa</a:t>
            </a:r>
            <a:r>
              <a:rPr lang="en-US" sz="1100" i="1" dirty="0" smtClean="0">
                <a:latin typeface="Calibri" pitchFamily="34" charset="0"/>
                <a:cs typeface="Arial" pitchFamily="34" charset="0"/>
              </a:rPr>
              <a:t> and Black, De </a:t>
            </a:r>
            <a:r>
              <a:rPr lang="en-US" sz="1100" i="1" dirty="0" err="1" smtClean="0">
                <a:latin typeface="Calibri" pitchFamily="34" charset="0"/>
                <a:cs typeface="Arial" pitchFamily="34" charset="0"/>
              </a:rPr>
              <a:t>Carvalho</a:t>
            </a:r>
            <a:r>
              <a:rPr lang="en-US" sz="1100" i="1" dirty="0" smtClean="0">
                <a:latin typeface="Calibri" pitchFamily="34" charset="0"/>
                <a:cs typeface="Arial" pitchFamily="34" charset="0"/>
              </a:rPr>
              <a:t>, and </a:t>
            </a:r>
            <a:r>
              <a:rPr lang="en-US" sz="1100" i="1" dirty="0" err="1" smtClean="0">
                <a:latin typeface="Calibri" pitchFamily="34" charset="0"/>
                <a:cs typeface="Arial" pitchFamily="34" charset="0"/>
              </a:rPr>
              <a:t>Gorga</a:t>
            </a:r>
            <a:r>
              <a:rPr lang="en-US" sz="1100" i="1" dirty="0" smtClean="0">
                <a:latin typeface="Calibri" pitchFamily="34" charset="0"/>
                <a:cs typeface="Arial" pitchFamily="34" charset="0"/>
              </a:rPr>
              <a:t> (2009)</a:t>
            </a:r>
            <a:endParaRPr lang="en-US" sz="1100" i="1" dirty="0">
              <a:latin typeface="Calibri" pitchFamily="34" charset="0"/>
              <a:cs typeface="Arial" pitchFamily="34" charset="0"/>
            </a:endParaRPr>
          </a:p>
        </p:txBody>
      </p:sp>
      <p:sp>
        <p:nvSpPr>
          <p:cNvPr id="11"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Number of Listed Companies</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in </a:t>
            </a:r>
            <a:r>
              <a:rPr kumimoji="0" lang="en-US" sz="3200" b="0" i="0" u="none" strike="noStrike" kern="0" cap="none" spc="0" normalizeH="0" noProof="0" dirty="0" err="1"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Bovespa</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a:t>
            </a:r>
            <a:r>
              <a:rPr lang="en-US" sz="1100" i="1" dirty="0" err="1" smtClean="0">
                <a:latin typeface="Calibri" pitchFamily="34" charset="0"/>
                <a:cs typeface="Arial" pitchFamily="34" charset="0"/>
              </a:rPr>
              <a:t>Bovespa</a:t>
            </a:r>
            <a:r>
              <a:rPr lang="en-US" sz="1100" i="1" dirty="0" smtClean="0">
                <a:latin typeface="Calibri" pitchFamily="34" charset="0"/>
                <a:cs typeface="Arial" pitchFamily="34" charset="0"/>
              </a:rPr>
              <a:t> and Black, De </a:t>
            </a:r>
            <a:r>
              <a:rPr lang="en-US" sz="1100" i="1" dirty="0" err="1" smtClean="0">
                <a:latin typeface="Calibri" pitchFamily="34" charset="0"/>
                <a:cs typeface="Arial" pitchFamily="34" charset="0"/>
              </a:rPr>
              <a:t>Carvalho</a:t>
            </a:r>
            <a:r>
              <a:rPr lang="en-US" sz="1100" i="1" dirty="0" smtClean="0">
                <a:latin typeface="Calibri" pitchFamily="34" charset="0"/>
                <a:cs typeface="Arial" pitchFamily="34" charset="0"/>
              </a:rPr>
              <a:t>, and </a:t>
            </a:r>
            <a:r>
              <a:rPr lang="en-US" sz="1100" i="1" dirty="0" err="1" smtClean="0">
                <a:latin typeface="Calibri" pitchFamily="34" charset="0"/>
                <a:cs typeface="Arial" pitchFamily="34" charset="0"/>
              </a:rPr>
              <a:t>Gorga</a:t>
            </a:r>
            <a:r>
              <a:rPr lang="en-US" sz="1100" i="1" dirty="0" smtClean="0">
                <a:latin typeface="Calibri" pitchFamily="34" charset="0"/>
                <a:cs typeface="Arial" pitchFamily="34" charset="0"/>
              </a:rPr>
              <a:t> (2009)</a:t>
            </a:r>
            <a:endParaRPr lang="en-US" sz="1100" i="1" dirty="0">
              <a:latin typeface="Calibri" pitchFamily="34" charset="0"/>
              <a:cs typeface="Arial" pitchFamily="34" charset="0"/>
            </a:endParaRPr>
          </a:p>
        </p:txBody>
      </p:sp>
      <p:sp>
        <p:nvSpPr>
          <p:cNvPr id="11"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Gap in the No.</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of </a:t>
            </a: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Listed Companies</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in Bovespa</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pic>
        <p:nvPicPr>
          <p:cNvPr id="281602" name="Picture 2"/>
          <p:cNvPicPr>
            <a:picLocks noChangeAspect="1" noChangeArrowheads="1"/>
          </p:cNvPicPr>
          <p:nvPr/>
        </p:nvPicPr>
        <p:blipFill>
          <a:blip r:embed="rId3" cstate="print"/>
          <a:srcRect/>
          <a:stretch>
            <a:fillRect/>
          </a:stretch>
        </p:blipFill>
        <p:spPr bwMode="auto">
          <a:xfrm>
            <a:off x="2209800" y="1523999"/>
            <a:ext cx="5105400" cy="423844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4" name="Rectangle 3"/>
          <p:cNvSpPr>
            <a:spLocks noGrp="1" noChangeArrowheads="1"/>
          </p:cNvSpPr>
          <p:nvPr>
            <p:ph sz="half" idx="1"/>
          </p:nvPr>
        </p:nvSpPr>
        <p:spPr>
          <a:xfrm>
            <a:off x="304800" y="1219200"/>
            <a:ext cx="8161337" cy="5105400"/>
          </a:xfrm>
        </p:spPr>
        <p:txBody>
          <a:bodyPr/>
          <a:lstStyle/>
          <a:p>
            <a:pPr marL="381000" indent="-381000" eaLnBrk="1" hangingPunct="1">
              <a:spcBef>
                <a:spcPts val="600"/>
              </a:spcBef>
              <a:spcAft>
                <a:spcPts val="600"/>
              </a:spcAft>
              <a:defRPr/>
            </a:pPr>
            <a:endParaRPr lang="en-US" sz="2400" b="1" dirty="0" smtClean="0"/>
          </a:p>
          <a:p>
            <a:pPr marL="381000" indent="-381000" eaLnBrk="1" hangingPunct="1">
              <a:spcBef>
                <a:spcPts val="600"/>
              </a:spcBef>
              <a:spcAft>
                <a:spcPts val="600"/>
              </a:spcAft>
              <a:defRPr/>
            </a:pPr>
            <a:r>
              <a:rPr lang="en-US" sz="2400" b="1" dirty="0" smtClean="0"/>
              <a:t>LAC7</a:t>
            </a:r>
            <a:r>
              <a:rPr lang="en-US" sz="2400" dirty="0" smtClean="0"/>
              <a:t>: Argentina, Brazil, Chile, Colombia, Mexico, Peru, and Uruguay</a:t>
            </a:r>
          </a:p>
          <a:p>
            <a:pPr marL="381000" indent="-381000" eaLnBrk="1" hangingPunct="1">
              <a:spcBef>
                <a:spcPts val="600"/>
              </a:spcBef>
              <a:spcAft>
                <a:spcPts val="600"/>
              </a:spcAft>
              <a:defRPr/>
            </a:pPr>
            <a:r>
              <a:rPr lang="en-US" sz="2400" b="1" dirty="0" smtClean="0"/>
              <a:t>South America</a:t>
            </a:r>
            <a:r>
              <a:rPr lang="en-US" sz="2400" dirty="0" smtClean="0"/>
              <a:t>: Bolivia, Ecuador, Paraguay, and Venezuela</a:t>
            </a:r>
          </a:p>
          <a:p>
            <a:pPr marL="381000" indent="-381000" eaLnBrk="1" hangingPunct="1">
              <a:spcBef>
                <a:spcPts val="600"/>
              </a:spcBef>
              <a:spcAft>
                <a:spcPts val="600"/>
              </a:spcAft>
              <a:defRPr/>
            </a:pPr>
            <a:r>
              <a:rPr lang="en-US" sz="2400" b="1" dirty="0" smtClean="0"/>
              <a:t>Central America + DR</a:t>
            </a:r>
            <a:r>
              <a:rPr lang="en-US" sz="2400" dirty="0" smtClean="0"/>
              <a:t>: Costa Rica, Dom. Republic, Belize, El Salvador, Guatemala, Honduras, and Nicaragua</a:t>
            </a:r>
          </a:p>
          <a:p>
            <a:pPr marL="381000" indent="-381000" eaLnBrk="1" hangingPunct="1">
              <a:spcBef>
                <a:spcPts val="600"/>
              </a:spcBef>
              <a:spcAft>
                <a:spcPts val="600"/>
              </a:spcAft>
              <a:defRPr/>
            </a:pPr>
            <a:r>
              <a:rPr lang="en-US" sz="2400" b="1" dirty="0" smtClean="0"/>
              <a:t>Caribbean</a:t>
            </a:r>
            <a:r>
              <a:rPr lang="en-US" sz="2400" dirty="0" smtClean="0"/>
              <a:t>: Jamaica and Trinidad &amp; Tobago</a:t>
            </a:r>
          </a:p>
          <a:p>
            <a:pPr marL="381000" indent="-381000" eaLnBrk="1" hangingPunct="1">
              <a:spcBef>
                <a:spcPts val="600"/>
              </a:spcBef>
              <a:spcAft>
                <a:spcPts val="600"/>
              </a:spcAft>
              <a:defRPr/>
            </a:pPr>
            <a:r>
              <a:rPr lang="en-US" sz="2400" b="1" dirty="0" smtClean="0"/>
              <a:t>Offshore Centers in LAC</a:t>
            </a:r>
            <a:r>
              <a:rPr lang="en-US" sz="2400" dirty="0" smtClean="0"/>
              <a:t>: Aruba, Bahamas, Barbados, Bermuda, Cayman Islands, Netherlands Antilles, and Panama</a:t>
            </a:r>
          </a:p>
          <a:p>
            <a:pPr marL="381000" indent="-381000" eaLnBrk="1" hangingPunct="1">
              <a:spcBef>
                <a:spcPts val="600"/>
              </a:spcBef>
              <a:spcAft>
                <a:spcPts val="600"/>
              </a:spcAft>
              <a:buNone/>
              <a:defRPr/>
            </a:pPr>
            <a:endParaRPr lang="en-US" sz="2000" dirty="0" smtClean="0"/>
          </a:p>
        </p:txBody>
      </p:sp>
      <p:sp>
        <p:nvSpPr>
          <p:cNvPr id="5"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Comparisons</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within Latin America</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285222" y="1219200"/>
            <a:ext cx="4573560" cy="400110"/>
          </a:xfrm>
          <a:prstGeom prst="rect">
            <a:avLst/>
          </a:prstGeom>
        </p:spPr>
        <p:txBody>
          <a:bodyPr wrap="none">
            <a:spAutoFit/>
          </a:bodyPr>
          <a:lstStyle/>
          <a:p>
            <a:pPr algn="ctr"/>
            <a:r>
              <a:rPr lang="en-US" sz="2000" dirty="0" smtClean="0">
                <a:solidFill>
                  <a:srgbClr val="000000"/>
                </a:solidFill>
                <a:latin typeface="Calibri" pitchFamily="34" charset="0"/>
              </a:rPr>
              <a:t>Average Number of Firms Raising Capital </a:t>
            </a:r>
          </a:p>
        </p:txBody>
      </p:sp>
      <p:sp>
        <p:nvSpPr>
          <p:cNvPr id="7"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Equity Markets: </a:t>
            </a:r>
            <a:r>
              <a:rPr lang="en-US" sz="3200" kern="0" dirty="0" smtClean="0">
                <a:solidFill>
                  <a:srgbClr val="333333"/>
                </a:solidFill>
                <a:effectLst>
                  <a:outerShdw blurRad="38100" dist="38100" dir="2700000" algn="tl">
                    <a:srgbClr val="000000">
                      <a:alpha val="43137"/>
                    </a:srgbClr>
                  </a:outerShdw>
                </a:effectLst>
                <a:latin typeface="Calibri" pitchFamily="34" charset="0"/>
                <a:ea typeface="ＭＳ Ｐゴシック" pitchFamily="34" charset="-128"/>
                <a:cs typeface="ＭＳ Ｐゴシック"/>
              </a:rPr>
              <a:t>Even </a:t>
            </a: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Fewer Firms Raise Capital</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3"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11" name="Chart 6"/>
          <p:cNvGraphicFramePr/>
          <p:nvPr/>
        </p:nvGraphicFramePr>
        <p:xfrm>
          <a:off x="1295400" y="1447800"/>
          <a:ext cx="6548437" cy="4741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Note: Numbers in the base of the bars represent the average  numbers of yearly issues. Source: SDC  </a:t>
            </a:r>
            <a:endParaRPr lang="en-US" sz="1100" i="1" dirty="0">
              <a:latin typeface="Calibri" pitchFamily="34" charset="0"/>
              <a:cs typeface="Arial" pitchFamily="34" charset="0"/>
            </a:endParaRPr>
          </a:p>
        </p:txBody>
      </p:sp>
      <p:sp>
        <p:nvSpPr>
          <p:cNvPr id="8"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Equity Markets: </a:t>
            </a:r>
            <a:r>
              <a:rPr kumimoji="0" lang="en-US" sz="3200" b="0" i="0" u="none" strike="noStrike" kern="0" cap="none" spc="0" normalizeH="0" baseline="0" noProof="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Also with Significant</a:t>
            </a:r>
            <a:r>
              <a:rPr kumimoji="0" lang="en-US" sz="3200" b="0" i="0" u="none" strike="noStrike" kern="0" cap="none" spc="0" normalizeH="0" noProof="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Concentration</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9" name="Rectangle 8"/>
          <p:cNvSpPr/>
          <p:nvPr/>
        </p:nvSpPr>
        <p:spPr>
          <a:xfrm>
            <a:off x="2283072" y="1199475"/>
            <a:ext cx="4577855" cy="923330"/>
          </a:xfrm>
          <a:prstGeom prst="rect">
            <a:avLst/>
          </a:prstGeom>
        </p:spPr>
        <p:txBody>
          <a:bodyPr wrap="none">
            <a:spAutoFit/>
          </a:bodyPr>
          <a:lstStyle/>
          <a:p>
            <a:pPr algn="ctr"/>
            <a:r>
              <a:rPr lang="en-US" sz="2000" dirty="0" smtClean="0">
                <a:solidFill>
                  <a:srgbClr val="000000"/>
                </a:solidFill>
                <a:latin typeface="Calibri" pitchFamily="34" charset="0"/>
              </a:rPr>
              <a:t>Concentration in Domestic Equity Markets</a:t>
            </a:r>
          </a:p>
          <a:p>
            <a:pPr algn="ctr"/>
            <a:r>
              <a:rPr lang="en-US" sz="1400" dirty="0" smtClean="0">
                <a:solidFill>
                  <a:srgbClr val="000000"/>
                </a:solidFill>
                <a:latin typeface="Calibri" pitchFamily="34" charset="0"/>
              </a:rPr>
              <a:t>Share of Amount Raised by Top 5 Issues</a:t>
            </a:r>
          </a:p>
          <a:p>
            <a:pPr algn="ctr"/>
            <a:endParaRPr lang="en-US" sz="2000" dirty="0" smtClean="0">
              <a:solidFill>
                <a:srgbClr val="000000"/>
              </a:solidFill>
              <a:latin typeface="Calibri" pitchFamily="34" charset="0"/>
            </a:endParaRPr>
          </a:p>
        </p:txBody>
      </p:sp>
      <p:graphicFrame>
        <p:nvGraphicFramePr>
          <p:cNvPr id="10" name="Chart 9"/>
          <p:cNvGraphicFramePr>
            <a:graphicFrameLocks/>
          </p:cNvGraphicFramePr>
          <p:nvPr/>
        </p:nvGraphicFramePr>
        <p:xfrm>
          <a:off x="1371600" y="1676400"/>
          <a:ext cx="6355976" cy="457368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1712211" y="1280160"/>
            <a:ext cx="5719578" cy="400110"/>
          </a:xfrm>
          <a:prstGeom prst="rect">
            <a:avLst/>
          </a:prstGeom>
        </p:spPr>
        <p:txBody>
          <a:bodyPr wrap="none">
            <a:spAutoFit/>
          </a:bodyPr>
          <a:lstStyle/>
          <a:p>
            <a:pPr algn="ctr"/>
            <a:r>
              <a:rPr lang="en-US" sz="2000" dirty="0" smtClean="0">
                <a:solidFill>
                  <a:srgbClr val="000000"/>
                </a:solidFill>
                <a:latin typeface="Calibri" pitchFamily="34" charset="0"/>
              </a:rPr>
              <a:t>Equity Financing – Amount Raised in Foreign Markets</a:t>
            </a:r>
          </a:p>
        </p:txBody>
      </p:sp>
      <p:sp>
        <p:nvSpPr>
          <p:cNvPr id="6"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Foreign Equity Financing Important</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for Some Countries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11" name="Chart 10"/>
          <p:cNvGraphicFramePr/>
          <p:nvPr/>
        </p:nvGraphicFramePr>
        <p:xfrm>
          <a:off x="1219200" y="1676400"/>
          <a:ext cx="6743700" cy="45737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2758330" y="1280160"/>
            <a:ext cx="3627340" cy="400110"/>
          </a:xfrm>
          <a:prstGeom prst="rect">
            <a:avLst/>
          </a:prstGeom>
        </p:spPr>
        <p:txBody>
          <a:bodyPr wrap="none">
            <a:spAutoFit/>
          </a:bodyPr>
          <a:lstStyle/>
          <a:p>
            <a:pPr algn="ctr"/>
            <a:r>
              <a:rPr lang="en-US" sz="2000" dirty="0" smtClean="0">
                <a:solidFill>
                  <a:srgbClr val="000000"/>
                </a:solidFill>
                <a:latin typeface="Calibri" pitchFamily="34" charset="0"/>
              </a:rPr>
              <a:t>Equity Market – Issuance Activity</a:t>
            </a:r>
          </a:p>
        </p:txBody>
      </p:sp>
      <p:sp>
        <p:nvSpPr>
          <p:cNvPr id="10"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No Large Increase in Financing Abroad for LAC Countries, though Brazil is an exception</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2"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9" name="Chart 8"/>
          <p:cNvGraphicFramePr/>
          <p:nvPr/>
        </p:nvGraphicFramePr>
        <p:xfrm>
          <a:off x="1371600" y="1600200"/>
          <a:ext cx="6400800" cy="46196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1037701" y="1447800"/>
            <a:ext cx="7156062" cy="707886"/>
          </a:xfrm>
          <a:prstGeom prst="rect">
            <a:avLst/>
          </a:prstGeom>
        </p:spPr>
        <p:txBody>
          <a:bodyPr wrap="none">
            <a:spAutoFit/>
          </a:bodyPr>
          <a:lstStyle/>
          <a:p>
            <a:pPr algn="ctr"/>
            <a:r>
              <a:rPr lang="en-US" sz="2000" dirty="0" smtClean="0">
                <a:solidFill>
                  <a:srgbClr val="000000"/>
                </a:solidFill>
                <a:latin typeface="Calibri" pitchFamily="34" charset="0"/>
              </a:rPr>
              <a:t>Amount Raised through Equity Issues in Local and Foreign Markets </a:t>
            </a:r>
          </a:p>
          <a:p>
            <a:pPr algn="ctr"/>
            <a:r>
              <a:rPr lang="en-US" sz="2000" dirty="0" smtClean="0">
                <a:solidFill>
                  <a:srgbClr val="000000"/>
                </a:solidFill>
                <a:latin typeface="Calibri" pitchFamily="34" charset="0"/>
              </a:rPr>
              <a:t>by International Firms</a:t>
            </a:r>
          </a:p>
        </p:txBody>
      </p:sp>
      <p:sp>
        <p:nvSpPr>
          <p:cNvPr id="7"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In Brazil: Foreign Firms Have Typically Used More</a:t>
            </a:r>
            <a:r>
              <a:rPr kumimoji="0" lang="en-US" sz="3200" b="0" i="0" u="none"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Foreign Markets …</a:t>
            </a:r>
            <a:endParaRPr kumimoji="0" lang="en-US" sz="3200" b="0" i="0" u="none"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graphicFrame>
        <p:nvGraphicFramePr>
          <p:cNvPr id="6" name="Chart 5"/>
          <p:cNvGraphicFramePr/>
          <p:nvPr/>
        </p:nvGraphicFramePr>
        <p:xfrm>
          <a:off x="914400" y="2057400"/>
          <a:ext cx="7239000" cy="41624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Bloomberg</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1295400" y="1447800"/>
            <a:ext cx="6640664" cy="400110"/>
          </a:xfrm>
          <a:prstGeom prst="rect">
            <a:avLst/>
          </a:prstGeom>
        </p:spPr>
        <p:txBody>
          <a:bodyPr wrap="none">
            <a:spAutoFit/>
          </a:bodyPr>
          <a:lstStyle/>
          <a:p>
            <a:pPr algn="ctr"/>
            <a:r>
              <a:rPr lang="en-ZA" sz="2000" dirty="0" smtClean="0">
                <a:solidFill>
                  <a:srgbClr val="000000"/>
                </a:solidFill>
                <a:latin typeface="Calibri" pitchFamily="34" charset="0"/>
              </a:rPr>
              <a:t>Domestic Amount Raised by Domestic and International Firms</a:t>
            </a:r>
            <a:endParaRPr lang="en-US" sz="2000" dirty="0" smtClean="0">
              <a:solidFill>
                <a:srgbClr val="000000"/>
              </a:solidFill>
              <a:latin typeface="Calibri" pitchFamily="34" charset="0"/>
            </a:endParaRPr>
          </a:p>
        </p:txBody>
      </p:sp>
      <p:sp>
        <p:nvSpPr>
          <p:cNvPr id="7"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Opening </a:t>
            </a:r>
            <a:r>
              <a:rPr kumimoji="0" lang="en-US" sz="3200" b="0" i="0" u="none" strike="noStrike" kern="0" cap="none" spc="0" normalizeH="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Some </a:t>
            </a:r>
            <a:r>
              <a:rPr kumimoji="0" lang="en-US" sz="3200" b="0" i="0" u="none" strike="noStrike" kern="0" cap="none" spc="0" normalizeH="0" baseline="0" noProof="0" dirty="0" smtClean="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Space for Domestic Firms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3200" kern="0" dirty="0" smtClean="0">
                <a:effectLst>
                  <a:outerShdw blurRad="38100" dist="38100" dir="2700000" algn="tl">
                    <a:srgbClr val="000000">
                      <a:alpha val="43137"/>
                    </a:srgbClr>
                  </a:outerShdw>
                </a:effectLst>
                <a:latin typeface="Calibri" pitchFamily="34" charset="0"/>
                <a:ea typeface="ＭＳ Ｐゴシック" pitchFamily="34" charset="-128"/>
                <a:cs typeface="ＭＳ Ｐゴシック"/>
              </a:rPr>
              <a:t>Not Widespread across LAC though!</a:t>
            </a:r>
            <a:endParaRPr kumimoji="0" lang="en-US" sz="3200" b="0" i="0" u="none" strike="noStrike" kern="0" cap="none" spc="0" normalizeH="0" baseline="0" noProof="0" dirty="0">
              <a:ln>
                <a:noFill/>
              </a:ln>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pic>
        <p:nvPicPr>
          <p:cNvPr id="5122" name="Picture 2"/>
          <p:cNvPicPr>
            <a:picLocks noChangeAspect="1" noChangeArrowheads="1"/>
          </p:cNvPicPr>
          <p:nvPr/>
        </p:nvPicPr>
        <p:blipFill>
          <a:blip r:embed="rId3" cstate="print"/>
          <a:srcRect/>
          <a:stretch>
            <a:fillRect/>
          </a:stretch>
        </p:blipFill>
        <p:spPr bwMode="auto">
          <a:xfrm>
            <a:off x="228600" y="2172984"/>
            <a:ext cx="8686800" cy="3481227"/>
          </a:xfrm>
          <a:prstGeom prst="rect">
            <a:avLst/>
          </a:prstGeom>
          <a:noFill/>
          <a:ln w="9525">
            <a:noFill/>
            <a:miter lim="800000"/>
            <a:headEnd/>
            <a:tailEnd/>
          </a:ln>
          <a:effectLst/>
        </p:spPr>
      </p:pic>
      <p:sp>
        <p:nvSpPr>
          <p:cNvPr id="6"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Bloomberg</a:t>
            </a:r>
            <a:endParaRPr lang="en-US" sz="1100" i="1" dirty="0">
              <a:latin typeface="Calibri"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2758330" y="1280160"/>
            <a:ext cx="3627339" cy="400110"/>
          </a:xfrm>
          <a:prstGeom prst="rect">
            <a:avLst/>
          </a:prstGeom>
        </p:spPr>
        <p:txBody>
          <a:bodyPr wrap="none">
            <a:spAutoFit/>
          </a:bodyPr>
          <a:lstStyle/>
          <a:p>
            <a:pPr algn="ctr"/>
            <a:r>
              <a:rPr lang="en-US" sz="2000" dirty="0" smtClean="0">
                <a:solidFill>
                  <a:srgbClr val="000000"/>
                </a:solidFill>
                <a:latin typeface="Calibri" pitchFamily="34" charset="0"/>
              </a:rPr>
              <a:t>Equity Market – Issuance Activity</a:t>
            </a:r>
          </a:p>
        </p:txBody>
      </p:sp>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However, Very Few Firms Issue Equity Abroad</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11" name="Chart 10"/>
          <p:cNvGraphicFramePr>
            <a:graphicFrameLocks/>
          </p:cNvGraphicFramePr>
          <p:nvPr/>
        </p:nvGraphicFramePr>
        <p:xfrm>
          <a:off x="1371600" y="1600200"/>
          <a:ext cx="6400800" cy="45434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7"/>
          <p:cNvSpPr/>
          <p:nvPr/>
        </p:nvSpPr>
        <p:spPr>
          <a:xfrm>
            <a:off x="2758330" y="1280160"/>
            <a:ext cx="3627339" cy="400110"/>
          </a:xfrm>
          <a:prstGeom prst="rect">
            <a:avLst/>
          </a:prstGeom>
        </p:spPr>
        <p:txBody>
          <a:bodyPr wrap="none">
            <a:spAutoFit/>
          </a:bodyPr>
          <a:lstStyle/>
          <a:p>
            <a:pPr algn="ctr"/>
            <a:r>
              <a:rPr lang="en-US" sz="2000" dirty="0" smtClean="0">
                <a:solidFill>
                  <a:srgbClr val="000000"/>
                </a:solidFill>
                <a:latin typeface="Calibri" pitchFamily="34" charset="0"/>
              </a:rPr>
              <a:t>Equity Market – Issuance Activity</a:t>
            </a:r>
          </a:p>
        </p:txBody>
      </p:sp>
      <p:sp>
        <p:nvSpPr>
          <p:cNvPr id="10"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However, Very Few Firms Issue Equity Abroad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Population</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 Adjusted</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2"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SDC</a:t>
            </a:r>
            <a:endParaRPr lang="en-US" sz="1100" i="1" dirty="0">
              <a:latin typeface="Calibri" pitchFamily="34" charset="0"/>
              <a:cs typeface="Arial" pitchFamily="34" charset="0"/>
            </a:endParaRPr>
          </a:p>
        </p:txBody>
      </p:sp>
      <p:graphicFrame>
        <p:nvGraphicFramePr>
          <p:cNvPr id="7" name="Chart 6"/>
          <p:cNvGraphicFramePr>
            <a:graphicFrameLocks/>
          </p:cNvGraphicFramePr>
          <p:nvPr/>
        </p:nvGraphicFramePr>
        <p:xfrm>
          <a:off x="1371600" y="1600200"/>
          <a:ext cx="6400800" cy="45815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7"/>
          <p:cNvSpPr/>
          <p:nvPr/>
        </p:nvSpPr>
        <p:spPr>
          <a:xfrm>
            <a:off x="1935125" y="1143000"/>
            <a:ext cx="5273751" cy="646331"/>
          </a:xfrm>
          <a:prstGeom prst="rect">
            <a:avLst/>
          </a:prstGeom>
        </p:spPr>
        <p:txBody>
          <a:bodyPr wrap="none">
            <a:spAutoFit/>
          </a:bodyPr>
          <a:lstStyle/>
          <a:p>
            <a:pPr algn="ctr"/>
            <a:r>
              <a:rPr lang="en-US" sz="2000" dirty="0" smtClean="0">
                <a:solidFill>
                  <a:srgbClr val="000000"/>
                </a:solidFill>
                <a:latin typeface="Calibri" pitchFamily="34" charset="0"/>
              </a:rPr>
              <a:t>Foreign Equity – Concentration in Equity Markets</a:t>
            </a:r>
          </a:p>
          <a:p>
            <a:pPr algn="ctr"/>
            <a:r>
              <a:rPr lang="en-US" dirty="0" smtClean="0">
                <a:solidFill>
                  <a:srgbClr val="000000"/>
                </a:solidFill>
                <a:latin typeface="Calibri" pitchFamily="34" charset="0"/>
              </a:rPr>
              <a:t>Amount Raised by Top 5 Issues</a:t>
            </a:r>
          </a:p>
        </p:txBody>
      </p:sp>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Equity Issuance Abroad Highly Concentrated</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10" name="Text Box 7"/>
          <p:cNvSpPr txBox="1">
            <a:spLocks noChangeArrowheads="1"/>
          </p:cNvSpPr>
          <p:nvPr/>
        </p:nvSpPr>
        <p:spPr bwMode="auto">
          <a:xfrm>
            <a:off x="304800" y="6310952"/>
            <a:ext cx="8458200" cy="261610"/>
          </a:xfrm>
          <a:prstGeom prst="rect">
            <a:avLst/>
          </a:prstGeom>
          <a:solidFill>
            <a:srgbClr val="C7D0E3"/>
          </a:solidFill>
          <a:ln w="9525">
            <a:noFill/>
            <a:miter lim="800000"/>
            <a:headEnd/>
            <a:tailEnd/>
          </a:ln>
        </p:spPr>
        <p:txBody>
          <a:bodyPr wrap="square">
            <a:spAutoFit/>
          </a:bodyPr>
          <a:lstStyle/>
          <a:p>
            <a:r>
              <a:rPr lang="en-US" sz="1100" i="1" dirty="0" smtClean="0">
                <a:latin typeface="Calibri" pitchFamily="34" charset="0"/>
                <a:cs typeface="Arial" pitchFamily="34" charset="0"/>
              </a:rPr>
              <a:t>Source: Bank of New York and Bloomberg</a:t>
            </a:r>
            <a:endParaRPr lang="en-US" sz="1100" i="1" dirty="0">
              <a:latin typeface="Calibri" pitchFamily="34" charset="0"/>
              <a:cs typeface="Arial" pitchFamily="34" charset="0"/>
            </a:endParaRPr>
          </a:p>
        </p:txBody>
      </p:sp>
      <p:graphicFrame>
        <p:nvGraphicFramePr>
          <p:cNvPr id="8" name="Chart 7"/>
          <p:cNvGraphicFramePr>
            <a:graphicFrameLocks/>
          </p:cNvGraphicFramePr>
          <p:nvPr/>
        </p:nvGraphicFramePr>
        <p:xfrm>
          <a:off x="1295400" y="1524000"/>
          <a:ext cx="6400800" cy="467677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1"/>
          <p:cNvSpPr txBox="1">
            <a:spLocks/>
          </p:cNvSpPr>
          <p:nvPr/>
        </p:nvSpPr>
        <p:spPr bwMode="auto">
          <a:xfrm>
            <a:off x="304800" y="152400"/>
            <a:ext cx="8686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Developments in Equity </a:t>
            </a:r>
            <a:r>
              <a:rPr kumimoji="0" lang="en-US" sz="3200" b="0" i="0" u="none" strike="noStrike" kern="0" cap="none" spc="0" normalizeH="0" noProof="0" dirty="0" smtClean="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rPr>
              <a:t>Markets</a:t>
            </a:r>
            <a:endParaRPr kumimoji="0" lang="en-US" sz="3200" b="0" i="0" u="none" strike="noStrike" kern="0" cap="none" spc="0" normalizeH="0" baseline="0" noProof="0" dirty="0">
              <a:ln>
                <a:noFill/>
              </a:ln>
              <a:solidFill>
                <a:srgbClr val="333333"/>
              </a:solidFill>
              <a:effectLst>
                <a:outerShdw blurRad="38100" dist="38100" dir="2700000" algn="tl">
                  <a:srgbClr val="000000">
                    <a:alpha val="43137"/>
                  </a:srgbClr>
                </a:outerShdw>
              </a:effectLst>
              <a:uLnTx/>
              <a:uFillTx/>
              <a:latin typeface="Calibri" pitchFamily="34" charset="0"/>
              <a:ea typeface="ＭＳ Ｐゴシック" pitchFamily="34" charset="-128"/>
              <a:cs typeface="ＭＳ Ｐゴシック"/>
            </a:endParaRPr>
          </a:p>
        </p:txBody>
      </p:sp>
      <p:sp>
        <p:nvSpPr>
          <p:cNvPr id="6" name="Rectangle 3"/>
          <p:cNvSpPr>
            <a:spLocks noGrp="1" noChangeArrowheads="1"/>
          </p:cNvSpPr>
          <p:nvPr>
            <p:ph sz="half" idx="1"/>
          </p:nvPr>
        </p:nvSpPr>
        <p:spPr>
          <a:xfrm>
            <a:off x="152400" y="1219200"/>
            <a:ext cx="8839200" cy="5029200"/>
          </a:xfrm>
        </p:spPr>
        <p:txBody>
          <a:bodyPr>
            <a:normAutofit fontScale="92500" lnSpcReduction="10000"/>
          </a:bodyPr>
          <a:lstStyle/>
          <a:p>
            <a:pPr marL="381000" indent="-381000" eaLnBrk="1" hangingPunct="1">
              <a:spcBef>
                <a:spcPts val="300"/>
              </a:spcBef>
              <a:spcAft>
                <a:spcPts val="300"/>
              </a:spcAft>
            </a:pPr>
            <a:r>
              <a:rPr lang="en-US" sz="2600" dirty="0" smtClean="0">
                <a:solidFill>
                  <a:schemeClr val="tx1"/>
                </a:solidFill>
              </a:rPr>
              <a:t>While market capitalization has expanded, liquidity has remained particularly small</a:t>
            </a:r>
          </a:p>
          <a:p>
            <a:pPr marL="781050" lvl="1" indent="-381000" eaLnBrk="1" hangingPunct="1">
              <a:spcBef>
                <a:spcPts val="300"/>
              </a:spcBef>
              <a:spcAft>
                <a:spcPts val="300"/>
              </a:spcAft>
            </a:pPr>
            <a:r>
              <a:rPr lang="en-US" sz="2200" dirty="0" smtClean="0">
                <a:solidFill>
                  <a:schemeClr val="tx1"/>
                </a:solidFill>
              </a:rPr>
              <a:t>Trading activity concentrated on few firms</a:t>
            </a:r>
          </a:p>
          <a:p>
            <a:pPr marL="381000" indent="-381000" eaLnBrk="1" hangingPunct="1">
              <a:spcBef>
                <a:spcPts val="300"/>
              </a:spcBef>
              <a:spcAft>
                <a:spcPts val="300"/>
              </a:spcAft>
            </a:pPr>
            <a:r>
              <a:rPr lang="en-US" sz="2600" dirty="0" smtClean="0">
                <a:solidFill>
                  <a:schemeClr val="tx1"/>
                </a:solidFill>
              </a:rPr>
              <a:t>“Liquidity Gap” partly explained by a migration to foreign markets</a:t>
            </a:r>
          </a:p>
          <a:p>
            <a:pPr marL="781050" lvl="1" indent="-381000" eaLnBrk="1" hangingPunct="1">
              <a:spcBef>
                <a:spcPts val="300"/>
              </a:spcBef>
              <a:spcAft>
                <a:spcPts val="300"/>
              </a:spcAft>
            </a:pPr>
            <a:r>
              <a:rPr lang="en-US" sz="2200" dirty="0" smtClean="0">
                <a:solidFill>
                  <a:schemeClr val="tx1"/>
                </a:solidFill>
              </a:rPr>
              <a:t>Increased trading in foreign markets</a:t>
            </a:r>
          </a:p>
          <a:p>
            <a:pPr marL="781050" lvl="1" indent="-381000" eaLnBrk="1" hangingPunct="1">
              <a:spcBef>
                <a:spcPts val="300"/>
              </a:spcBef>
              <a:spcAft>
                <a:spcPts val="300"/>
              </a:spcAft>
            </a:pPr>
            <a:r>
              <a:rPr lang="en-US" sz="2200" dirty="0" smtClean="0">
                <a:solidFill>
                  <a:schemeClr val="tx1"/>
                </a:solidFill>
              </a:rPr>
              <a:t>In Brazil: this has opened space for trading of domestic firms and trading has become less concentrated</a:t>
            </a:r>
          </a:p>
          <a:p>
            <a:pPr marL="381000" indent="-381000" eaLnBrk="1" hangingPunct="1">
              <a:spcBef>
                <a:spcPts val="300"/>
              </a:spcBef>
              <a:spcAft>
                <a:spcPts val="300"/>
              </a:spcAft>
            </a:pPr>
            <a:r>
              <a:rPr lang="en-US" sz="2600" dirty="0" smtClean="0">
                <a:solidFill>
                  <a:schemeClr val="tx1"/>
                </a:solidFill>
              </a:rPr>
              <a:t>Other factors could also play an important role</a:t>
            </a:r>
          </a:p>
          <a:p>
            <a:pPr marL="781050" lvl="1" indent="-381000" eaLnBrk="1" hangingPunct="1">
              <a:spcBef>
                <a:spcPts val="300"/>
              </a:spcBef>
              <a:spcAft>
                <a:spcPts val="300"/>
              </a:spcAft>
            </a:pPr>
            <a:r>
              <a:rPr lang="en-US" sz="2200" dirty="0" smtClean="0">
                <a:solidFill>
                  <a:schemeClr val="tx1"/>
                </a:solidFill>
              </a:rPr>
              <a:t>Dominance of buy-and-hold strategies by institutional investors</a:t>
            </a:r>
          </a:p>
          <a:p>
            <a:pPr marL="781050" lvl="1" indent="-381000" eaLnBrk="1" hangingPunct="1">
              <a:spcBef>
                <a:spcPts val="300"/>
              </a:spcBef>
              <a:spcAft>
                <a:spcPts val="300"/>
              </a:spcAft>
            </a:pPr>
            <a:r>
              <a:rPr lang="en-US" sz="2200" dirty="0" smtClean="0">
                <a:solidFill>
                  <a:schemeClr val="tx1"/>
                </a:solidFill>
              </a:rPr>
              <a:t>Weakness in corporate governance </a:t>
            </a:r>
          </a:p>
          <a:p>
            <a:pPr marL="781050" lvl="1" indent="-381000" eaLnBrk="1" hangingPunct="1">
              <a:spcBef>
                <a:spcPts val="300"/>
              </a:spcBef>
              <a:spcAft>
                <a:spcPts val="300"/>
              </a:spcAft>
            </a:pPr>
            <a:r>
              <a:rPr lang="en-US" sz="2200" dirty="0" smtClean="0">
                <a:solidFill>
                  <a:schemeClr val="tx1"/>
                </a:solidFill>
              </a:rPr>
              <a:t>General enabling environment</a:t>
            </a:r>
          </a:p>
          <a:p>
            <a:pPr marL="781050" lvl="1" indent="-381000" eaLnBrk="1" hangingPunct="1">
              <a:spcBef>
                <a:spcPts val="300"/>
              </a:spcBef>
              <a:spcAft>
                <a:spcPts val="300"/>
              </a:spcAft>
            </a:pPr>
            <a:r>
              <a:rPr lang="en-US" sz="2200" dirty="0" smtClean="0">
                <a:solidFill>
                  <a:schemeClr val="tx1"/>
                </a:solidFill>
              </a:rPr>
              <a:t>LAC’s turbulent past could be potential culprit for low liquidity</a:t>
            </a:r>
          </a:p>
          <a:p>
            <a:pPr marL="381000" indent="-381000" eaLnBrk="1" hangingPunct="1">
              <a:spcBef>
                <a:spcPts val="300"/>
              </a:spcBef>
              <a:spcAft>
                <a:spcPts val="300"/>
              </a:spcAft>
            </a:pPr>
            <a:r>
              <a:rPr lang="en-US" sz="2600" dirty="0" smtClean="0">
                <a:solidFill>
                  <a:schemeClr val="tx1"/>
                </a:solidFill>
              </a:rPr>
              <a:t>Improvements in macro stability, stock market infrastructure, and general enabling environment might help fill the gap</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5863</Words>
  <Application>Microsoft Office PowerPoint</Application>
  <PresentationFormat>On-screen Show (4:3)</PresentationFormat>
  <Paragraphs>1122</Paragraphs>
  <Slides>137</Slides>
  <Notes>133</Notes>
  <HiddenSlides>82</HiddenSlides>
  <MMClips>0</MMClips>
  <ScaleCrop>false</ScaleCrop>
  <HeadingPairs>
    <vt:vector size="4" baseType="variant">
      <vt:variant>
        <vt:lpstr>Theme</vt:lpstr>
      </vt:variant>
      <vt:variant>
        <vt:i4>1</vt:i4>
      </vt:variant>
      <vt:variant>
        <vt:lpstr>Slide Titles</vt:lpstr>
      </vt:variant>
      <vt:variant>
        <vt:i4>137</vt:i4>
      </vt:variant>
    </vt:vector>
  </HeadingPairs>
  <TitlesOfParts>
    <vt:vector size="138" baseType="lpstr">
      <vt:lpstr>1_Default Design</vt:lpstr>
      <vt:lpstr>Financial Development in LAC The Road Ahead</vt:lpstr>
      <vt:lpstr>Slide 1</vt:lpstr>
      <vt:lpstr>This Study – A Holistic, Systemic Perspective</vt:lpstr>
      <vt:lpstr>Structure of the Report</vt:lpstr>
      <vt:lpstr>Introduction</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The Gap by Type of Credit</vt:lpstr>
      <vt:lpstr>The Gap by Type of Credit</vt:lpstr>
      <vt:lpstr>What Explains the Credit Gap?</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What Explains the Turnover Gap?</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Among Debt Securities: Pension and Mutual Funds Short Term vs. Insurance Cos.</vt:lpstr>
      <vt:lpstr>Even When Investing Long Term Pays Off</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Going Long and Riskier</vt:lpstr>
      <vt:lpstr>Going Long and Riskier</vt:lpstr>
      <vt:lpstr>Slide 131</vt:lpstr>
      <vt:lpstr>What Can Be Done?</vt:lpstr>
      <vt:lpstr>What Can Be Done?</vt:lpstr>
      <vt:lpstr>Public Risk Taking</vt:lpstr>
      <vt:lpstr>Systemic Oversight</vt:lpstr>
      <vt:lpstr>Slide 136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2011-03-12T20:30:47Z</dcterms:created>
  <dcterms:modified xsi:type="dcterms:W3CDTF">2012-03-23T13:37:18Z</dcterms:modified>
</cp:coreProperties>
</file>