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charts/chart24.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commentAuthors.xml" ContentType="application/vnd.openxmlformats-officedocument.presentationml.commentAuthors+xml"/>
  <Override PartName="/ppt/charts/chart7.xml" ContentType="application/vnd.openxmlformats-officedocument.drawingml.chart+xml"/>
  <Override PartName="/ppt/charts/chart20.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ppt/charts/chart23.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4"/>
  </p:notesMasterIdLst>
  <p:handoutMasterIdLst>
    <p:handoutMasterId r:id="rId45"/>
  </p:handoutMasterIdLst>
  <p:sldIdLst>
    <p:sldId id="256" r:id="rId2"/>
    <p:sldId id="260" r:id="rId3"/>
    <p:sldId id="346" r:id="rId4"/>
    <p:sldId id="266" r:id="rId5"/>
    <p:sldId id="283" r:id="rId6"/>
    <p:sldId id="270" r:id="rId7"/>
    <p:sldId id="261" r:id="rId8"/>
    <p:sldId id="264" r:id="rId9"/>
    <p:sldId id="284" r:id="rId10"/>
    <p:sldId id="263" r:id="rId11"/>
    <p:sldId id="327" r:id="rId12"/>
    <p:sldId id="354" r:id="rId13"/>
    <p:sldId id="357" r:id="rId14"/>
    <p:sldId id="360" r:id="rId15"/>
    <p:sldId id="358" r:id="rId16"/>
    <p:sldId id="359" r:id="rId17"/>
    <p:sldId id="361" r:id="rId18"/>
    <p:sldId id="348" r:id="rId19"/>
    <p:sldId id="336" r:id="rId20"/>
    <p:sldId id="335" r:id="rId21"/>
    <p:sldId id="352" r:id="rId22"/>
    <p:sldId id="362" r:id="rId23"/>
    <p:sldId id="366" r:id="rId24"/>
    <p:sldId id="368" r:id="rId25"/>
    <p:sldId id="364" r:id="rId26"/>
    <p:sldId id="365" r:id="rId27"/>
    <p:sldId id="363" r:id="rId28"/>
    <p:sldId id="370" r:id="rId29"/>
    <p:sldId id="369" r:id="rId30"/>
    <p:sldId id="371" r:id="rId31"/>
    <p:sldId id="372" r:id="rId32"/>
    <p:sldId id="341" r:id="rId33"/>
    <p:sldId id="344" r:id="rId34"/>
    <p:sldId id="350" r:id="rId35"/>
    <p:sldId id="351" r:id="rId36"/>
    <p:sldId id="373" r:id="rId37"/>
    <p:sldId id="347" r:id="rId38"/>
    <p:sldId id="330" r:id="rId39"/>
    <p:sldId id="333" r:id="rId40"/>
    <p:sldId id="332" r:id="rId41"/>
    <p:sldId id="355" r:id="rId42"/>
    <p:sldId id="323" r:id="rId43"/>
  </p:sldIdLst>
  <p:sldSz cx="9144000" cy="6858000" type="screen4x3"/>
  <p:notesSz cx="6997700" cy="9283700"/>
  <p:defaultTextStyle>
    <a:defPPr>
      <a:defRPr lang="es-ES_tradnl"/>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blo Villar Vileikis" initials="" lastIdx="10" clrIdx="0"/>
  <p:cmAuthor id="1" name="Camila Henao" initials="" lastIdx="1" clrIdx="1"/>
  <p:cmAuthor id="2" name="Camila Henao" initials="CH" lastIdx="1"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A2B5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4" autoAdjust="0"/>
    <p:restoredTop sz="94561" autoAdjust="0"/>
  </p:normalViewPr>
  <p:slideViewPr>
    <p:cSldViewPr snapToGrid="0" snapToObjects="1">
      <p:cViewPr>
        <p:scale>
          <a:sx n="75" d="100"/>
          <a:sy n="75" d="100"/>
        </p:scale>
        <p:origin x="-600"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E:\Brookings\Eduardo%20Levy-updated\Data\FINAL%20TABLES-updated\Monitor\cyclical%20deficit-UPDATED.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E:\Brookings\TIGER%20FOR%20LA7\Data\Results\results5-for%20editor.xlsx" TargetMode="External"/></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13.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E:\Brookings\Eduardo%20Levy-updated\Presentations\Additional%20graphs%20for%20Presentations-gira%20BLEP.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E:\Brookings\TIGER%20FOR%20LA7\Data\Results\results5-for%20editor.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E:\Brookings\Eduardo%20Levy-updated\Presentations\Additional%20graphs%20for%20Presentations-gira%20BLEP.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E:\Brookings\TIGER%20FOR%20LA7\Data\Results\results5-for%20editor.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E:\Brookings\Eduardo%20Levy-updated\Data\FINAL%20TABLES-updated\Check%20BoP%20-%20VENEZUELA%20IN%20LEVELS-FINAL.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fpfsc01\UserData%20C-H\Users\CHENAO\My%20Documents\Events\October\inversion%20y%20consumo%20venezuel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Brookings\Eduardo%20Levy-updated\Data\FINAL%20TABLES-updated\The%20Issues\sent%20by%20E.%20for%20overview\Figures%20Brookings%20LAC.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fpfsc01\UserData%20C-H\Users\CHENAO\My%20Documents\Events\October\For%20scorecard%20scatter%20and%20other-presentation.xlsb"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fpfsc01\UserData%20C-H\Users\CHENAO\My%20Documents\Events\October\For%20scorecard%20scatter%20and%20other-presentation.xlsb"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fpfsc01\UserData%20C-H\Users\CHENAO\My%20Documents\Events\October\For%20scorecard%20scatter%20and%20other-presentation.xlsb"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fpfsc01\UserData%20C-H\Users\CHENAO\My%20Documents\Events\October\For%20scorecard%20scatter%20and%20other-presentation.xlsb"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fpfsc01\UserData%20C-H\Users\CHENAO\My%20Documents\Events\October\For%20scorecard%20scatter%20and%20other-presentation.xlsb"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Brookings\Eduardo%20Levy-updated\Data\FINAL%20TABLES-updated\The%20Issues\Figure%204-growth%20and%20tots\TOTS-%20LAC%20G7%20CHINA-with%20shad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Brookings\Eduardo%20Levy-updated\Data\FINAL%20TABLES-updated\Monitor\NEW%20MONITOR-v3.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Brookings\Eduardo%20Levy-updated\Data\FINAL%20TABLES-updated\Monitor\NEW%20MONITOR-v3.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pfsc01\UserData%20C-H\Users\CHENAO\My%20Documents\Events\October\Real%20Effective%20Exchange%20Rate-GEM-new%20data.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E:\Brookings\TIGER%20FOR%20LA7\Data\Results\results5-for%20editor.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E:\Brookings\TIGER%20FOR%20LA7\Data\Results\results5-for%20editor.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fpfsc01\UserData%20C-H\Users\CHENAO\My%20Documents\Events\October\Chapter%206%20figures-book%20inequality%20in%20lac.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strRef>
              <c:f>cycle!$C$10</c:f>
              <c:strCache>
                <c:ptCount val="1"/>
                <c:pt idx="0">
                  <c:v>Brazil</c:v>
                </c:pt>
              </c:strCache>
            </c:strRef>
          </c:tx>
          <c:marker>
            <c:symbol val="none"/>
          </c:marker>
          <c:cat>
            <c:strRef>
              <c:f>cycle!$G$4:$Q$4</c:f>
              <c:strCache>
                <c:ptCount val="11"/>
                <c:pt idx="0">
                  <c:v>2000</c:v>
                </c:pt>
                <c:pt idx="1">
                  <c:v>2001</c:v>
                </c:pt>
                <c:pt idx="2">
                  <c:v>2002</c:v>
                </c:pt>
                <c:pt idx="3">
                  <c:v>2003</c:v>
                </c:pt>
                <c:pt idx="4">
                  <c:v>2004</c:v>
                </c:pt>
                <c:pt idx="5">
                  <c:v>2005</c:v>
                </c:pt>
                <c:pt idx="6">
                  <c:v>2006</c:v>
                </c:pt>
                <c:pt idx="7">
                  <c:v>2007</c:v>
                </c:pt>
                <c:pt idx="8">
                  <c:v>2008</c:v>
                </c:pt>
                <c:pt idx="9">
                  <c:v>2009</c:v>
                </c:pt>
                <c:pt idx="10">
                  <c:v>2010f</c:v>
                </c:pt>
              </c:strCache>
            </c:strRef>
          </c:cat>
          <c:val>
            <c:numRef>
              <c:f>cycle!$G$10:$Q$10</c:f>
              <c:numCache>
                <c:formatCode>#,##0.00</c:formatCode>
                <c:ptCount val="11"/>
                <c:pt idx="0">
                  <c:v>0.54763636363636359</c:v>
                </c:pt>
                <c:pt idx="1">
                  <c:v>-2.4103636363636327</c:v>
                </c:pt>
                <c:pt idx="2">
                  <c:v>-1.1073636363636359</c:v>
                </c:pt>
                <c:pt idx="3">
                  <c:v>-2.5473636363636372</c:v>
                </c:pt>
                <c:pt idx="4">
                  <c:v>1.9566363636363646</c:v>
                </c:pt>
                <c:pt idx="5">
                  <c:v>-0.57936363636363764</c:v>
                </c:pt>
                <c:pt idx="6">
                  <c:v>0.1986363636363645</c:v>
                </c:pt>
                <c:pt idx="7">
                  <c:v>2.3596363636363638</c:v>
                </c:pt>
                <c:pt idx="8">
                  <c:v>1.4146363636363639</c:v>
                </c:pt>
                <c:pt idx="9">
                  <c:v>-3.9033636363636361</c:v>
                </c:pt>
                <c:pt idx="10">
                  <c:v>4.0706363636363694</c:v>
                </c:pt>
              </c:numCache>
            </c:numRef>
          </c:val>
        </c:ser>
        <c:ser>
          <c:idx val="1"/>
          <c:order val="1"/>
          <c:tx>
            <c:strRef>
              <c:f>cycle!$C$13</c:f>
              <c:strCache>
                <c:ptCount val="1"/>
                <c:pt idx="0">
                  <c:v>Chile</c:v>
                </c:pt>
              </c:strCache>
            </c:strRef>
          </c:tx>
          <c:marker>
            <c:symbol val="none"/>
          </c:marker>
          <c:cat>
            <c:strRef>
              <c:f>cycle!$G$4:$Q$4</c:f>
              <c:strCache>
                <c:ptCount val="11"/>
                <c:pt idx="0">
                  <c:v>2000</c:v>
                </c:pt>
                <c:pt idx="1">
                  <c:v>2001</c:v>
                </c:pt>
                <c:pt idx="2">
                  <c:v>2002</c:v>
                </c:pt>
                <c:pt idx="3">
                  <c:v>2003</c:v>
                </c:pt>
                <c:pt idx="4">
                  <c:v>2004</c:v>
                </c:pt>
                <c:pt idx="5">
                  <c:v>2005</c:v>
                </c:pt>
                <c:pt idx="6">
                  <c:v>2006</c:v>
                </c:pt>
                <c:pt idx="7">
                  <c:v>2007</c:v>
                </c:pt>
                <c:pt idx="8">
                  <c:v>2008</c:v>
                </c:pt>
                <c:pt idx="9">
                  <c:v>2009</c:v>
                </c:pt>
                <c:pt idx="10">
                  <c:v>2010f</c:v>
                </c:pt>
              </c:strCache>
            </c:strRef>
          </c:cat>
          <c:val>
            <c:numRef>
              <c:f>cycle!$G$13:$Q$13</c:f>
              <c:numCache>
                <c:formatCode>#,##0.00</c:formatCode>
                <c:ptCount val="11"/>
                <c:pt idx="0">
                  <c:v>0.66900000000000248</c:v>
                </c:pt>
                <c:pt idx="1">
                  <c:v>-0.44100000000000045</c:v>
                </c:pt>
                <c:pt idx="2">
                  <c:v>-1.6219999999999966</c:v>
                </c:pt>
                <c:pt idx="3">
                  <c:v>0.16800000000000029</c:v>
                </c:pt>
                <c:pt idx="4">
                  <c:v>2.2520000000000007</c:v>
                </c:pt>
                <c:pt idx="5">
                  <c:v>1.7700000000000031</c:v>
                </c:pt>
                <c:pt idx="6">
                  <c:v>0.80100000000000104</c:v>
                </c:pt>
                <c:pt idx="7">
                  <c:v>0.81100000000000005</c:v>
                </c:pt>
                <c:pt idx="8">
                  <c:v>-0.10400000000000002</c:v>
                </c:pt>
                <c:pt idx="9">
                  <c:v>-5.3149999999999853</c:v>
                </c:pt>
                <c:pt idx="10">
                  <c:v>1.0109999999999966</c:v>
                </c:pt>
              </c:numCache>
            </c:numRef>
          </c:val>
        </c:ser>
        <c:ser>
          <c:idx val="2"/>
          <c:order val="2"/>
          <c:tx>
            <c:strRef>
              <c:f>cycle!$C$14</c:f>
              <c:strCache>
                <c:ptCount val="1"/>
                <c:pt idx="0">
                  <c:v>Colombia</c:v>
                </c:pt>
              </c:strCache>
            </c:strRef>
          </c:tx>
          <c:marker>
            <c:symbol val="none"/>
          </c:marker>
          <c:cat>
            <c:strRef>
              <c:f>cycle!$G$4:$Q$4</c:f>
              <c:strCache>
                <c:ptCount val="11"/>
                <c:pt idx="0">
                  <c:v>2000</c:v>
                </c:pt>
                <c:pt idx="1">
                  <c:v>2001</c:v>
                </c:pt>
                <c:pt idx="2">
                  <c:v>2002</c:v>
                </c:pt>
                <c:pt idx="3">
                  <c:v>2003</c:v>
                </c:pt>
                <c:pt idx="4">
                  <c:v>2004</c:v>
                </c:pt>
                <c:pt idx="5">
                  <c:v>2005</c:v>
                </c:pt>
                <c:pt idx="6">
                  <c:v>2006</c:v>
                </c:pt>
                <c:pt idx="7">
                  <c:v>2007</c:v>
                </c:pt>
                <c:pt idx="8">
                  <c:v>2008</c:v>
                </c:pt>
                <c:pt idx="9">
                  <c:v>2009</c:v>
                </c:pt>
                <c:pt idx="10">
                  <c:v>2010f</c:v>
                </c:pt>
              </c:strCache>
            </c:strRef>
          </c:cat>
          <c:val>
            <c:numRef>
              <c:f>cycle!$G$14:$Q$14</c:f>
              <c:numCache>
                <c:formatCode>#,##0.00</c:formatCode>
                <c:ptCount val="11"/>
                <c:pt idx="0">
                  <c:v>-0.77054545454545686</c:v>
                </c:pt>
                <c:pt idx="1">
                  <c:v>-2.0845454545454549</c:v>
                </c:pt>
                <c:pt idx="2">
                  <c:v>-1.4235454545454538</c:v>
                </c:pt>
                <c:pt idx="3">
                  <c:v>-6.2545454545455112E-2</c:v>
                </c:pt>
                <c:pt idx="4">
                  <c:v>1.3584545454545451</c:v>
                </c:pt>
                <c:pt idx="5">
                  <c:v>1.0354545454545439</c:v>
                </c:pt>
                <c:pt idx="6">
                  <c:v>3.1974545454545451</c:v>
                </c:pt>
                <c:pt idx="7">
                  <c:v>2.3374545454545439</c:v>
                </c:pt>
                <c:pt idx="8">
                  <c:v>-1.1855454545454551</c:v>
                </c:pt>
                <c:pt idx="9">
                  <c:v>-3.0855454545454548</c:v>
                </c:pt>
                <c:pt idx="10">
                  <c:v>0.68345454545454554</c:v>
                </c:pt>
              </c:numCache>
            </c:numRef>
          </c:val>
        </c:ser>
        <c:ser>
          <c:idx val="3"/>
          <c:order val="3"/>
          <c:tx>
            <c:strRef>
              <c:f>cycle!$C$28</c:f>
              <c:strCache>
                <c:ptCount val="1"/>
                <c:pt idx="0">
                  <c:v>Mexico</c:v>
                </c:pt>
              </c:strCache>
            </c:strRef>
          </c:tx>
          <c:marker>
            <c:symbol val="none"/>
          </c:marker>
          <c:cat>
            <c:strRef>
              <c:f>cycle!$G$4:$Q$4</c:f>
              <c:strCache>
                <c:ptCount val="11"/>
                <c:pt idx="0">
                  <c:v>2000</c:v>
                </c:pt>
                <c:pt idx="1">
                  <c:v>2001</c:v>
                </c:pt>
                <c:pt idx="2">
                  <c:v>2002</c:v>
                </c:pt>
                <c:pt idx="3">
                  <c:v>2003</c:v>
                </c:pt>
                <c:pt idx="4">
                  <c:v>2004</c:v>
                </c:pt>
                <c:pt idx="5">
                  <c:v>2005</c:v>
                </c:pt>
                <c:pt idx="6">
                  <c:v>2006</c:v>
                </c:pt>
                <c:pt idx="7">
                  <c:v>2007</c:v>
                </c:pt>
                <c:pt idx="8">
                  <c:v>2008</c:v>
                </c:pt>
                <c:pt idx="9">
                  <c:v>2009</c:v>
                </c:pt>
                <c:pt idx="10">
                  <c:v>2010f</c:v>
                </c:pt>
              </c:strCache>
            </c:strRef>
          </c:cat>
          <c:val>
            <c:numRef>
              <c:f>cycle!$G$28:$Q$28</c:f>
              <c:numCache>
                <c:formatCode>#,##0.00</c:formatCode>
                <c:ptCount val="11"/>
                <c:pt idx="0">
                  <c:v>3.8777272727272822</c:v>
                </c:pt>
                <c:pt idx="1">
                  <c:v>-4.4632727272727397</c:v>
                </c:pt>
                <c:pt idx="2">
                  <c:v>0.40972727272727338</c:v>
                </c:pt>
                <c:pt idx="3">
                  <c:v>0.80672727272727462</c:v>
                </c:pt>
                <c:pt idx="4">
                  <c:v>1.8017272727272697</c:v>
                </c:pt>
                <c:pt idx="5">
                  <c:v>0.35072727272727355</c:v>
                </c:pt>
                <c:pt idx="6">
                  <c:v>0.86772727272727523</c:v>
                </c:pt>
                <c:pt idx="7">
                  <c:v>1.4987272727272718</c:v>
                </c:pt>
                <c:pt idx="8">
                  <c:v>-0.27327272727272756</c:v>
                </c:pt>
                <c:pt idx="9">
                  <c:v>-6.6952727272727284</c:v>
                </c:pt>
                <c:pt idx="10">
                  <c:v>1.8187272727272719</c:v>
                </c:pt>
              </c:numCache>
            </c:numRef>
          </c:val>
        </c:ser>
        <c:ser>
          <c:idx val="4"/>
          <c:order val="4"/>
          <c:tx>
            <c:strRef>
              <c:f>cycle!$C$33</c:f>
              <c:strCache>
                <c:ptCount val="1"/>
                <c:pt idx="0">
                  <c:v>Peru</c:v>
                </c:pt>
              </c:strCache>
            </c:strRef>
          </c:tx>
          <c:marker>
            <c:symbol val="none"/>
          </c:marker>
          <c:cat>
            <c:strRef>
              <c:f>cycle!$G$4:$Q$4</c:f>
              <c:strCache>
                <c:ptCount val="11"/>
                <c:pt idx="0">
                  <c:v>2000</c:v>
                </c:pt>
                <c:pt idx="1">
                  <c:v>2001</c:v>
                </c:pt>
                <c:pt idx="2">
                  <c:v>2002</c:v>
                </c:pt>
                <c:pt idx="3">
                  <c:v>2003</c:v>
                </c:pt>
                <c:pt idx="4">
                  <c:v>2004</c:v>
                </c:pt>
                <c:pt idx="5">
                  <c:v>2005</c:v>
                </c:pt>
                <c:pt idx="6">
                  <c:v>2006</c:v>
                </c:pt>
                <c:pt idx="7">
                  <c:v>2007</c:v>
                </c:pt>
                <c:pt idx="8">
                  <c:v>2008</c:v>
                </c:pt>
                <c:pt idx="9">
                  <c:v>2009</c:v>
                </c:pt>
                <c:pt idx="10">
                  <c:v>2010f</c:v>
                </c:pt>
              </c:strCache>
            </c:strRef>
          </c:cat>
          <c:val>
            <c:numRef>
              <c:f>cycle!$G$33:$Q$33</c:f>
              <c:numCache>
                <c:formatCode>#,##0.00</c:formatCode>
                <c:ptCount val="11"/>
                <c:pt idx="0">
                  <c:v>-3.1005454545454549</c:v>
                </c:pt>
                <c:pt idx="1">
                  <c:v>-5.2265454545454455</c:v>
                </c:pt>
                <c:pt idx="2">
                  <c:v>-3.5715454545454537</c:v>
                </c:pt>
                <c:pt idx="3">
                  <c:v>-1.594545454545456</c:v>
                </c:pt>
                <c:pt idx="4">
                  <c:v>1.7214545454545438</c:v>
                </c:pt>
                <c:pt idx="5">
                  <c:v>1.3904545454545461</c:v>
                </c:pt>
                <c:pt idx="6">
                  <c:v>2.7274545454545538</c:v>
                </c:pt>
                <c:pt idx="7">
                  <c:v>6.3124545454545355</c:v>
                </c:pt>
                <c:pt idx="8">
                  <c:v>4.9294545454545453</c:v>
                </c:pt>
                <c:pt idx="9">
                  <c:v>-3.3875454545454549</c:v>
                </c:pt>
                <c:pt idx="10">
                  <c:v>-0.20054545454545653</c:v>
                </c:pt>
              </c:numCache>
            </c:numRef>
          </c:val>
        </c:ser>
        <c:ser>
          <c:idx val="5"/>
          <c:order val="5"/>
          <c:tx>
            <c:strRef>
              <c:f>cycle!$C$44</c:f>
              <c:strCache>
                <c:ptCount val="1"/>
                <c:pt idx="0">
                  <c:v>Uruguay</c:v>
                </c:pt>
              </c:strCache>
            </c:strRef>
          </c:tx>
          <c:marker>
            <c:symbol val="none"/>
          </c:marker>
          <c:cat>
            <c:strRef>
              <c:f>cycle!$G$4:$Q$4</c:f>
              <c:strCache>
                <c:ptCount val="11"/>
                <c:pt idx="0">
                  <c:v>2000</c:v>
                </c:pt>
                <c:pt idx="1">
                  <c:v>2001</c:v>
                </c:pt>
                <c:pt idx="2">
                  <c:v>2002</c:v>
                </c:pt>
                <c:pt idx="3">
                  <c:v>2003</c:v>
                </c:pt>
                <c:pt idx="4">
                  <c:v>2004</c:v>
                </c:pt>
                <c:pt idx="5">
                  <c:v>2005</c:v>
                </c:pt>
                <c:pt idx="6">
                  <c:v>2006</c:v>
                </c:pt>
                <c:pt idx="7">
                  <c:v>2007</c:v>
                </c:pt>
                <c:pt idx="8">
                  <c:v>2008</c:v>
                </c:pt>
                <c:pt idx="9">
                  <c:v>2009</c:v>
                </c:pt>
                <c:pt idx="10">
                  <c:v>2010f</c:v>
                </c:pt>
              </c:strCache>
            </c:strRef>
          </c:cat>
          <c:val>
            <c:numRef>
              <c:f>cycle!$G$44:$Q$44</c:f>
              <c:numCache>
                <c:formatCode>#,##0.00</c:formatCode>
                <c:ptCount val="11"/>
                <c:pt idx="0">
                  <c:v>2.8422727272727277</c:v>
                </c:pt>
                <c:pt idx="1">
                  <c:v>-9.6287272727272715</c:v>
                </c:pt>
                <c:pt idx="2">
                  <c:v>2.232272727272727</c:v>
                </c:pt>
                <c:pt idx="3">
                  <c:v>1.3332727272727281</c:v>
                </c:pt>
                <c:pt idx="4">
                  <c:v>5.4312727272727521</c:v>
                </c:pt>
                <c:pt idx="5">
                  <c:v>4.4702727272727465</c:v>
                </c:pt>
                <c:pt idx="6">
                  <c:v>2.9612727272727271</c:v>
                </c:pt>
                <c:pt idx="7">
                  <c:v>0.73727272727272697</c:v>
                </c:pt>
                <c:pt idx="8">
                  <c:v>-3.2727272727272823</c:v>
                </c:pt>
                <c:pt idx="9">
                  <c:v>-8.6747272727272726</c:v>
                </c:pt>
                <c:pt idx="10">
                  <c:v>1.5682727272727301</c:v>
                </c:pt>
              </c:numCache>
            </c:numRef>
          </c:val>
        </c:ser>
        <c:marker val="1"/>
        <c:axId val="90127744"/>
        <c:axId val="90387584"/>
      </c:lineChart>
      <c:catAx>
        <c:axId val="90127744"/>
        <c:scaling>
          <c:orientation val="minMax"/>
        </c:scaling>
        <c:axPos val="b"/>
        <c:tickLblPos val="nextTo"/>
        <c:txPr>
          <a:bodyPr/>
          <a:lstStyle/>
          <a:p>
            <a:pPr>
              <a:defRPr lang="en-US"/>
            </a:pPr>
            <a:endParaRPr lang="en-US"/>
          </a:p>
        </c:txPr>
        <c:crossAx val="90387584"/>
        <c:crosses val="autoZero"/>
        <c:auto val="1"/>
        <c:lblAlgn val="ctr"/>
        <c:lblOffset val="100"/>
      </c:catAx>
      <c:valAx>
        <c:axId val="90387584"/>
        <c:scaling>
          <c:orientation val="minMax"/>
        </c:scaling>
        <c:axPos val="l"/>
        <c:majorGridlines>
          <c:spPr>
            <a:ln>
              <a:solidFill>
                <a:schemeClr val="bg1"/>
              </a:solidFill>
            </a:ln>
          </c:spPr>
        </c:majorGridlines>
        <c:numFmt formatCode="#,##0" sourceLinked="0"/>
        <c:tickLblPos val="nextTo"/>
        <c:txPr>
          <a:bodyPr/>
          <a:lstStyle/>
          <a:p>
            <a:pPr>
              <a:defRPr lang="en-US"/>
            </a:pPr>
            <a:endParaRPr lang="en-US"/>
          </a:p>
        </c:txPr>
        <c:crossAx val="90127744"/>
        <c:crosses val="autoZero"/>
        <c:crossBetween val="between"/>
      </c:valAx>
    </c:plotArea>
    <c:legend>
      <c:legendPos val="b"/>
      <c:layout/>
      <c:txPr>
        <a:bodyPr/>
        <a:lstStyle/>
        <a:p>
          <a:pPr>
            <a:defRPr lang="en-US"/>
          </a:pPr>
          <a:endParaRPr lang="en-US"/>
        </a:p>
      </c:txPr>
    </c:legend>
    <c:plotVisOnly val="1"/>
  </c:chart>
  <c:txPr>
    <a:bodyPr/>
    <a:lstStyle/>
    <a:p>
      <a:pPr>
        <a:defRPr sz="1100">
          <a:latin typeface="Arial" pitchFamily="34" charset="0"/>
          <a:cs typeface="Arial" pitchFamily="34" charset="0"/>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strRef>
              <c:f>Colombia!$B$1</c:f>
              <c:strCache>
                <c:ptCount val="1"/>
                <c:pt idx="0">
                  <c:v>Real Index</c:v>
                </c:pt>
              </c:strCache>
            </c:strRef>
          </c:tx>
          <c:marker>
            <c:symbol val="none"/>
          </c:marker>
          <c:cat>
            <c:numRef>
              <c:f>Colombia!$A$3:$A$130</c:f>
              <c:numCache>
                <c:formatCode>mmm\-yy</c:formatCode>
                <c:ptCount val="12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numCache>
            </c:numRef>
          </c:cat>
          <c:val>
            <c:numRef>
              <c:f>Colombia!$B$3:$B$130</c:f>
              <c:numCache>
                <c:formatCode>General</c:formatCode>
                <c:ptCount val="128"/>
                <c:pt idx="0">
                  <c:v>40.048850000000002</c:v>
                </c:pt>
                <c:pt idx="1">
                  <c:v>44.96884</c:v>
                </c:pt>
                <c:pt idx="2">
                  <c:v>49.05621</c:v>
                </c:pt>
                <c:pt idx="3">
                  <c:v>50.697130000000023</c:v>
                </c:pt>
                <c:pt idx="4">
                  <c:v>60.950659999999999</c:v>
                </c:pt>
                <c:pt idx="5">
                  <c:v>60.959559999999996</c:v>
                </c:pt>
                <c:pt idx="6">
                  <c:v>65.933359999999993</c:v>
                </c:pt>
                <c:pt idx="7">
                  <c:v>67.732969999999995</c:v>
                </c:pt>
                <c:pt idx="8">
                  <c:v>66.217520000000036</c:v>
                </c:pt>
                <c:pt idx="9">
                  <c:v>66.837680000000006</c:v>
                </c:pt>
                <c:pt idx="10">
                  <c:v>59.000190000000003</c:v>
                </c:pt>
                <c:pt idx="11">
                  <c:v>55.4313</c:v>
                </c:pt>
                <c:pt idx="12">
                  <c:v>51.911999999999999</c:v>
                </c:pt>
                <c:pt idx="13">
                  <c:v>58.032440000000001</c:v>
                </c:pt>
                <c:pt idx="14">
                  <c:v>62.567</c:v>
                </c:pt>
                <c:pt idx="15">
                  <c:v>67.881379999999979</c:v>
                </c:pt>
                <c:pt idx="16">
                  <c:v>62.049469999999999</c:v>
                </c:pt>
                <c:pt idx="17">
                  <c:v>59.468510000000023</c:v>
                </c:pt>
                <c:pt idx="18">
                  <c:v>56.185660000000006</c:v>
                </c:pt>
                <c:pt idx="19">
                  <c:v>51.151740000000004</c:v>
                </c:pt>
                <c:pt idx="20">
                  <c:v>52.529430000000012</c:v>
                </c:pt>
                <c:pt idx="21">
                  <c:v>53.18882</c:v>
                </c:pt>
                <c:pt idx="22">
                  <c:v>55.871619999999993</c:v>
                </c:pt>
                <c:pt idx="23">
                  <c:v>52.244070000000001</c:v>
                </c:pt>
                <c:pt idx="24">
                  <c:v>42.120780000000003</c:v>
                </c:pt>
                <c:pt idx="25">
                  <c:v>35.332280000000004</c:v>
                </c:pt>
                <c:pt idx="26">
                  <c:v>24.816849999999999</c:v>
                </c:pt>
                <c:pt idx="27">
                  <c:v>41.670700000000011</c:v>
                </c:pt>
                <c:pt idx="28">
                  <c:v>46.17418</c:v>
                </c:pt>
                <c:pt idx="29">
                  <c:v>53.338970000000003</c:v>
                </c:pt>
                <c:pt idx="30">
                  <c:v>40.895910000000022</c:v>
                </c:pt>
                <c:pt idx="31">
                  <c:v>41.1145</c:v>
                </c:pt>
                <c:pt idx="32">
                  <c:v>42.226840000000003</c:v>
                </c:pt>
                <c:pt idx="33">
                  <c:v>39.242180000000012</c:v>
                </c:pt>
                <c:pt idx="34">
                  <c:v>36.96378</c:v>
                </c:pt>
                <c:pt idx="35">
                  <c:v>38.931400000000004</c:v>
                </c:pt>
                <c:pt idx="36">
                  <c:v>55.098790000000022</c:v>
                </c:pt>
                <c:pt idx="37">
                  <c:v>57.431259999999995</c:v>
                </c:pt>
                <c:pt idx="38">
                  <c:v>65.522819999999982</c:v>
                </c:pt>
                <c:pt idx="39">
                  <c:v>45.017749999999999</c:v>
                </c:pt>
                <c:pt idx="40">
                  <c:v>42.671970000000002</c:v>
                </c:pt>
                <c:pt idx="41">
                  <c:v>34.476300000000002</c:v>
                </c:pt>
                <c:pt idx="42">
                  <c:v>52.388950000000001</c:v>
                </c:pt>
                <c:pt idx="43">
                  <c:v>49.87433</c:v>
                </c:pt>
                <c:pt idx="44">
                  <c:v>56.088450000000002</c:v>
                </c:pt>
                <c:pt idx="45">
                  <c:v>60.866200000000006</c:v>
                </c:pt>
                <c:pt idx="46">
                  <c:v>63.68777</c:v>
                </c:pt>
                <c:pt idx="47">
                  <c:v>63.887749999999997</c:v>
                </c:pt>
                <c:pt idx="48">
                  <c:v>53.024370000000012</c:v>
                </c:pt>
                <c:pt idx="49">
                  <c:v>57.016649999999998</c:v>
                </c:pt>
                <c:pt idx="50">
                  <c:v>57.513190000000002</c:v>
                </c:pt>
                <c:pt idx="51">
                  <c:v>63.353339999999996</c:v>
                </c:pt>
                <c:pt idx="52">
                  <c:v>63.027070000000002</c:v>
                </c:pt>
                <c:pt idx="53">
                  <c:v>65.805859999999981</c:v>
                </c:pt>
                <c:pt idx="54">
                  <c:v>62.418410000000002</c:v>
                </c:pt>
                <c:pt idx="55">
                  <c:v>66.688899999999961</c:v>
                </c:pt>
                <c:pt idx="56">
                  <c:v>57.378920000000001</c:v>
                </c:pt>
                <c:pt idx="57">
                  <c:v>59.991130000000013</c:v>
                </c:pt>
                <c:pt idx="58">
                  <c:v>61.540679999999995</c:v>
                </c:pt>
                <c:pt idx="59">
                  <c:v>68.861800000000002</c:v>
                </c:pt>
                <c:pt idx="60">
                  <c:v>71.234640000000027</c:v>
                </c:pt>
                <c:pt idx="61">
                  <c:v>66.694109999999995</c:v>
                </c:pt>
                <c:pt idx="62">
                  <c:v>58.262830000000022</c:v>
                </c:pt>
                <c:pt idx="63">
                  <c:v>72.938410000000005</c:v>
                </c:pt>
                <c:pt idx="64">
                  <c:v>72.922399999999982</c:v>
                </c:pt>
                <c:pt idx="65">
                  <c:v>78.450460000000007</c:v>
                </c:pt>
                <c:pt idx="66">
                  <c:v>63.362340000000003</c:v>
                </c:pt>
                <c:pt idx="67">
                  <c:v>64.863329999999991</c:v>
                </c:pt>
                <c:pt idx="68">
                  <c:v>67.400599999999997</c:v>
                </c:pt>
                <c:pt idx="69">
                  <c:v>63.674120000000002</c:v>
                </c:pt>
                <c:pt idx="70">
                  <c:v>59.683070000000001</c:v>
                </c:pt>
                <c:pt idx="71">
                  <c:v>52.748410000000021</c:v>
                </c:pt>
                <c:pt idx="72">
                  <c:v>62.732630000000022</c:v>
                </c:pt>
                <c:pt idx="73">
                  <c:v>63.509679999999996</c:v>
                </c:pt>
                <c:pt idx="74">
                  <c:v>73.839160000000007</c:v>
                </c:pt>
                <c:pt idx="75">
                  <c:v>63.629290000000012</c:v>
                </c:pt>
                <c:pt idx="76">
                  <c:v>69.355869999999982</c:v>
                </c:pt>
                <c:pt idx="77">
                  <c:v>67.222989999999982</c:v>
                </c:pt>
                <c:pt idx="78">
                  <c:v>90.335650000000001</c:v>
                </c:pt>
                <c:pt idx="79">
                  <c:v>90.709230000000005</c:v>
                </c:pt>
                <c:pt idx="80">
                  <c:v>92.813320000000004</c:v>
                </c:pt>
                <c:pt idx="81">
                  <c:v>95.141650000000027</c:v>
                </c:pt>
                <c:pt idx="82">
                  <c:v>100</c:v>
                </c:pt>
                <c:pt idx="83">
                  <c:v>97.684100000000001</c:v>
                </c:pt>
                <c:pt idx="84">
                  <c:v>96.667140000000003</c:v>
                </c:pt>
                <c:pt idx="85">
                  <c:v>95.098399999999998</c:v>
                </c:pt>
                <c:pt idx="86">
                  <c:v>98.293279999999996</c:v>
                </c:pt>
                <c:pt idx="87">
                  <c:v>95.828099999999978</c:v>
                </c:pt>
                <c:pt idx="88">
                  <c:v>93.973519999999994</c:v>
                </c:pt>
                <c:pt idx="89">
                  <c:v>91.674909999999983</c:v>
                </c:pt>
                <c:pt idx="90">
                  <c:v>83.100020000000001</c:v>
                </c:pt>
                <c:pt idx="91">
                  <c:v>81.252129999999994</c:v>
                </c:pt>
                <c:pt idx="92">
                  <c:v>75.796760000000006</c:v>
                </c:pt>
                <c:pt idx="93">
                  <c:v>80.863349999999983</c:v>
                </c:pt>
                <c:pt idx="94">
                  <c:v>77.245120000000043</c:v>
                </c:pt>
                <c:pt idx="95">
                  <c:v>78.552849999999978</c:v>
                </c:pt>
                <c:pt idx="96">
                  <c:v>60.861659999999993</c:v>
                </c:pt>
                <c:pt idx="97">
                  <c:v>61.555170000000011</c:v>
                </c:pt>
                <c:pt idx="98">
                  <c:v>46.764650000000003</c:v>
                </c:pt>
                <c:pt idx="99">
                  <c:v>47.545900000000003</c:v>
                </c:pt>
                <c:pt idx="100">
                  <c:v>38.140440000000005</c:v>
                </c:pt>
                <c:pt idx="101">
                  <c:v>42.888069999999999</c:v>
                </c:pt>
                <c:pt idx="102">
                  <c:v>31.46664999999998</c:v>
                </c:pt>
                <c:pt idx="103">
                  <c:v>25.796739999999986</c:v>
                </c:pt>
                <c:pt idx="104">
                  <c:v>29.713010000000001</c:v>
                </c:pt>
                <c:pt idx="105">
                  <c:v>12.486040000000004</c:v>
                </c:pt>
                <c:pt idx="106">
                  <c:v>14.134249999999998</c:v>
                </c:pt>
                <c:pt idx="107">
                  <c:v>12.731649999999998</c:v>
                </c:pt>
                <c:pt idx="108">
                  <c:v>14.53294</c:v>
                </c:pt>
                <c:pt idx="109">
                  <c:v>13.305620000000006</c:v>
                </c:pt>
                <c:pt idx="110">
                  <c:v>16.719010000000001</c:v>
                </c:pt>
                <c:pt idx="111">
                  <c:v>9.3483999999999998</c:v>
                </c:pt>
                <c:pt idx="112">
                  <c:v>9.7709360000000007</c:v>
                </c:pt>
                <c:pt idx="113">
                  <c:v>0</c:v>
                </c:pt>
                <c:pt idx="114">
                  <c:v>8.0346400000000013</c:v>
                </c:pt>
                <c:pt idx="115">
                  <c:v>9.3065510000000007</c:v>
                </c:pt>
                <c:pt idx="116">
                  <c:v>7.9090379999999998</c:v>
                </c:pt>
                <c:pt idx="117">
                  <c:v>13.353640000000006</c:v>
                </c:pt>
                <c:pt idx="118">
                  <c:v>14.61913</c:v>
                </c:pt>
                <c:pt idx="119">
                  <c:v>18.998469999999983</c:v>
                </c:pt>
                <c:pt idx="120">
                  <c:v>35.07649</c:v>
                </c:pt>
                <c:pt idx="121">
                  <c:v>43.854959999999998</c:v>
                </c:pt>
                <c:pt idx="122">
                  <c:v>57.893620000000006</c:v>
                </c:pt>
                <c:pt idx="123">
                  <c:v>68.84578999999998</c:v>
                </c:pt>
                <c:pt idx="124">
                  <c:v>76.328269999999989</c:v>
                </c:pt>
                <c:pt idx="125">
                  <c:v>78.131540000000001</c:v>
                </c:pt>
              </c:numCache>
            </c:numRef>
          </c:val>
        </c:ser>
        <c:ser>
          <c:idx val="1"/>
          <c:order val="1"/>
          <c:tx>
            <c:strRef>
              <c:f>Colombia!$C$1</c:f>
              <c:strCache>
                <c:ptCount val="1"/>
                <c:pt idx="0">
                  <c:v>Financial </c:v>
                </c:pt>
              </c:strCache>
            </c:strRef>
          </c:tx>
          <c:marker>
            <c:symbol val="none"/>
          </c:marker>
          <c:cat>
            <c:numRef>
              <c:f>Colombia!$A$3:$A$130</c:f>
              <c:numCache>
                <c:formatCode>mmm\-yy</c:formatCode>
                <c:ptCount val="12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numCache>
            </c:numRef>
          </c:cat>
          <c:val>
            <c:numRef>
              <c:f>Colombia!$C$3:$C$130</c:f>
              <c:numCache>
                <c:formatCode>General</c:formatCode>
                <c:ptCount val="128"/>
                <c:pt idx="0">
                  <c:v>42.108080000000001</c:v>
                </c:pt>
                <c:pt idx="1">
                  <c:v>45.092990000000022</c:v>
                </c:pt>
                <c:pt idx="2">
                  <c:v>35.653269999999999</c:v>
                </c:pt>
                <c:pt idx="3">
                  <c:v>21.22935</c:v>
                </c:pt>
                <c:pt idx="4">
                  <c:v>2.4766849999999985</c:v>
                </c:pt>
                <c:pt idx="5">
                  <c:v>8.203418000000001</c:v>
                </c:pt>
                <c:pt idx="6">
                  <c:v>12.41104</c:v>
                </c:pt>
                <c:pt idx="7">
                  <c:v>14.940250000000001</c:v>
                </c:pt>
                <c:pt idx="8">
                  <c:v>11.044169999999999</c:v>
                </c:pt>
                <c:pt idx="9">
                  <c:v>8.0236289999999997</c:v>
                </c:pt>
                <c:pt idx="10">
                  <c:v>0</c:v>
                </c:pt>
                <c:pt idx="11">
                  <c:v>1.3219109999999998</c:v>
                </c:pt>
                <c:pt idx="12">
                  <c:v>2.5579390000000002</c:v>
                </c:pt>
                <c:pt idx="13">
                  <c:v>12.220800000000001</c:v>
                </c:pt>
                <c:pt idx="14">
                  <c:v>15.914430000000005</c:v>
                </c:pt>
                <c:pt idx="15">
                  <c:v>16.78182</c:v>
                </c:pt>
                <c:pt idx="16">
                  <c:v>24.20046</c:v>
                </c:pt>
                <c:pt idx="17">
                  <c:v>31.999919999999989</c:v>
                </c:pt>
                <c:pt idx="18">
                  <c:v>32.129360000000013</c:v>
                </c:pt>
                <c:pt idx="19">
                  <c:v>34.131180000000001</c:v>
                </c:pt>
                <c:pt idx="20">
                  <c:v>31.845229999999983</c:v>
                </c:pt>
                <c:pt idx="21">
                  <c:v>27.999980000000001</c:v>
                </c:pt>
                <c:pt idx="22">
                  <c:v>34.608890000000002</c:v>
                </c:pt>
                <c:pt idx="23">
                  <c:v>43.032820000000001</c:v>
                </c:pt>
                <c:pt idx="24">
                  <c:v>41.281030000000001</c:v>
                </c:pt>
                <c:pt idx="25">
                  <c:v>31.624400000000001</c:v>
                </c:pt>
                <c:pt idx="26">
                  <c:v>34.671550000000003</c:v>
                </c:pt>
                <c:pt idx="27">
                  <c:v>35.024640000000005</c:v>
                </c:pt>
                <c:pt idx="28">
                  <c:v>33.032890000000002</c:v>
                </c:pt>
                <c:pt idx="29">
                  <c:v>31.932229999999983</c:v>
                </c:pt>
                <c:pt idx="30">
                  <c:v>23.605539999999984</c:v>
                </c:pt>
                <c:pt idx="31">
                  <c:v>10.724369999999997</c:v>
                </c:pt>
                <c:pt idx="32">
                  <c:v>4.165708999999997</c:v>
                </c:pt>
                <c:pt idx="33">
                  <c:v>13.5861</c:v>
                </c:pt>
                <c:pt idx="34">
                  <c:v>32.190140000000021</c:v>
                </c:pt>
                <c:pt idx="35">
                  <c:v>37.086800000000004</c:v>
                </c:pt>
                <c:pt idx="36">
                  <c:v>39.485320000000002</c:v>
                </c:pt>
                <c:pt idx="37">
                  <c:v>35.17662</c:v>
                </c:pt>
                <c:pt idx="38">
                  <c:v>39.902180000000001</c:v>
                </c:pt>
                <c:pt idx="39">
                  <c:v>45.989629999999998</c:v>
                </c:pt>
                <c:pt idx="40">
                  <c:v>51.625260000000011</c:v>
                </c:pt>
                <c:pt idx="41">
                  <c:v>51.743130000000022</c:v>
                </c:pt>
                <c:pt idx="42">
                  <c:v>54.297500000000021</c:v>
                </c:pt>
                <c:pt idx="43">
                  <c:v>53.550659999999993</c:v>
                </c:pt>
                <c:pt idx="44">
                  <c:v>55.178780000000003</c:v>
                </c:pt>
                <c:pt idx="45">
                  <c:v>51.255490000000002</c:v>
                </c:pt>
                <c:pt idx="46">
                  <c:v>46.25797</c:v>
                </c:pt>
                <c:pt idx="47">
                  <c:v>46.962870000000002</c:v>
                </c:pt>
                <c:pt idx="48">
                  <c:v>53.135380000000012</c:v>
                </c:pt>
                <c:pt idx="49">
                  <c:v>59.905190000000012</c:v>
                </c:pt>
                <c:pt idx="50">
                  <c:v>63.443160000000006</c:v>
                </c:pt>
                <c:pt idx="51">
                  <c:v>70.439310000000006</c:v>
                </c:pt>
                <c:pt idx="52">
                  <c:v>51.105610000000013</c:v>
                </c:pt>
                <c:pt idx="53">
                  <c:v>52.169900000000013</c:v>
                </c:pt>
                <c:pt idx="54">
                  <c:v>51.475260000000006</c:v>
                </c:pt>
                <c:pt idx="55">
                  <c:v>53.290040000000012</c:v>
                </c:pt>
                <c:pt idx="56">
                  <c:v>63.702190000000023</c:v>
                </c:pt>
                <c:pt idx="57">
                  <c:v>67.226590000000002</c:v>
                </c:pt>
                <c:pt idx="58">
                  <c:v>76.624439999999979</c:v>
                </c:pt>
                <c:pt idx="59">
                  <c:v>76.784999999999997</c:v>
                </c:pt>
                <c:pt idx="60">
                  <c:v>70.323059999999998</c:v>
                </c:pt>
                <c:pt idx="61">
                  <c:v>67.648769999999999</c:v>
                </c:pt>
                <c:pt idx="62">
                  <c:v>64.84299</c:v>
                </c:pt>
                <c:pt idx="63">
                  <c:v>57.190820000000002</c:v>
                </c:pt>
                <c:pt idx="64">
                  <c:v>67.370089999999962</c:v>
                </c:pt>
                <c:pt idx="65">
                  <c:v>72.270879999999963</c:v>
                </c:pt>
                <c:pt idx="66">
                  <c:v>80.202089999999998</c:v>
                </c:pt>
                <c:pt idx="67">
                  <c:v>93.707679999999996</c:v>
                </c:pt>
                <c:pt idx="68">
                  <c:v>83.613910000000004</c:v>
                </c:pt>
                <c:pt idx="69">
                  <c:v>79.215000000000003</c:v>
                </c:pt>
                <c:pt idx="70">
                  <c:v>81.893729999999991</c:v>
                </c:pt>
                <c:pt idx="71">
                  <c:v>88.781450000000007</c:v>
                </c:pt>
                <c:pt idx="72">
                  <c:v>100</c:v>
                </c:pt>
                <c:pt idx="73">
                  <c:v>95.721440000000001</c:v>
                </c:pt>
                <c:pt idx="74">
                  <c:v>97.588489999999979</c:v>
                </c:pt>
                <c:pt idx="75">
                  <c:v>98.745840000000001</c:v>
                </c:pt>
                <c:pt idx="76">
                  <c:v>86.818910000000002</c:v>
                </c:pt>
                <c:pt idx="77">
                  <c:v>66.276039999999981</c:v>
                </c:pt>
                <c:pt idx="78">
                  <c:v>65.205670000000012</c:v>
                </c:pt>
                <c:pt idx="79">
                  <c:v>66.572649999999982</c:v>
                </c:pt>
                <c:pt idx="80">
                  <c:v>65.186999999999998</c:v>
                </c:pt>
                <c:pt idx="81">
                  <c:v>68.758610000000004</c:v>
                </c:pt>
                <c:pt idx="82">
                  <c:v>62.770100000000021</c:v>
                </c:pt>
                <c:pt idx="83">
                  <c:v>60.715210000000013</c:v>
                </c:pt>
                <c:pt idx="84">
                  <c:v>55.581379999999996</c:v>
                </c:pt>
                <c:pt idx="85">
                  <c:v>53.947359999999996</c:v>
                </c:pt>
                <c:pt idx="86">
                  <c:v>52.033440000000006</c:v>
                </c:pt>
                <c:pt idx="87">
                  <c:v>53.682320000000011</c:v>
                </c:pt>
                <c:pt idx="88">
                  <c:v>57.142150000000022</c:v>
                </c:pt>
                <c:pt idx="89">
                  <c:v>69.668299999999988</c:v>
                </c:pt>
                <c:pt idx="90">
                  <c:v>67.45093</c:v>
                </c:pt>
                <c:pt idx="91">
                  <c:v>58.572200000000002</c:v>
                </c:pt>
                <c:pt idx="92">
                  <c:v>59.831379999999996</c:v>
                </c:pt>
                <c:pt idx="93">
                  <c:v>59.521930000000012</c:v>
                </c:pt>
                <c:pt idx="94">
                  <c:v>58.24868</c:v>
                </c:pt>
                <c:pt idx="95">
                  <c:v>56.788200000000003</c:v>
                </c:pt>
                <c:pt idx="96">
                  <c:v>50.114869999999996</c:v>
                </c:pt>
                <c:pt idx="97">
                  <c:v>47.941679999999998</c:v>
                </c:pt>
                <c:pt idx="98">
                  <c:v>46.389669999999995</c:v>
                </c:pt>
                <c:pt idx="99">
                  <c:v>50.888190000000002</c:v>
                </c:pt>
                <c:pt idx="100">
                  <c:v>57.712750000000021</c:v>
                </c:pt>
                <c:pt idx="101">
                  <c:v>55.307849999999995</c:v>
                </c:pt>
                <c:pt idx="102">
                  <c:v>48.315100000000001</c:v>
                </c:pt>
                <c:pt idx="103">
                  <c:v>49.057539999999996</c:v>
                </c:pt>
                <c:pt idx="104">
                  <c:v>47.947110000000002</c:v>
                </c:pt>
                <c:pt idx="105">
                  <c:v>23.030449999999981</c:v>
                </c:pt>
                <c:pt idx="106">
                  <c:v>18.29936</c:v>
                </c:pt>
                <c:pt idx="107">
                  <c:v>21.938319999999983</c:v>
                </c:pt>
                <c:pt idx="108">
                  <c:v>27.529709999999984</c:v>
                </c:pt>
                <c:pt idx="109">
                  <c:v>31.04045</c:v>
                </c:pt>
                <c:pt idx="110">
                  <c:v>31.61504</c:v>
                </c:pt>
                <c:pt idx="111">
                  <c:v>35.984929999999999</c:v>
                </c:pt>
                <c:pt idx="112">
                  <c:v>44.173190000000012</c:v>
                </c:pt>
                <c:pt idx="113">
                  <c:v>50.006830000000001</c:v>
                </c:pt>
                <c:pt idx="114">
                  <c:v>54.157799999999995</c:v>
                </c:pt>
                <c:pt idx="115">
                  <c:v>58.747450000000001</c:v>
                </c:pt>
                <c:pt idx="116">
                  <c:v>59.498930000000023</c:v>
                </c:pt>
                <c:pt idx="117">
                  <c:v>74.733379999999983</c:v>
                </c:pt>
                <c:pt idx="118">
                  <c:v>78.922269999999997</c:v>
                </c:pt>
                <c:pt idx="119">
                  <c:v>77.427930000000003</c:v>
                </c:pt>
                <c:pt idx="120">
                  <c:v>76.655199999999979</c:v>
                </c:pt>
                <c:pt idx="121">
                  <c:v>74.424880000000002</c:v>
                </c:pt>
                <c:pt idx="122">
                  <c:v>80.469740000000002</c:v>
                </c:pt>
                <c:pt idx="123">
                  <c:v>81.185519999999983</c:v>
                </c:pt>
                <c:pt idx="124">
                  <c:v>69.57029</c:v>
                </c:pt>
                <c:pt idx="125">
                  <c:v>67.014560000000046</c:v>
                </c:pt>
                <c:pt idx="126">
                  <c:v>69.567539999999994</c:v>
                </c:pt>
                <c:pt idx="127">
                  <c:v>70.830280000000002</c:v>
                </c:pt>
              </c:numCache>
            </c:numRef>
          </c:val>
        </c:ser>
        <c:ser>
          <c:idx val="2"/>
          <c:order val="2"/>
          <c:tx>
            <c:strRef>
              <c:f>Colombia!$D$1</c:f>
              <c:strCache>
                <c:ptCount val="1"/>
                <c:pt idx="0">
                  <c:v>confidence Index</c:v>
                </c:pt>
              </c:strCache>
            </c:strRef>
          </c:tx>
          <c:marker>
            <c:symbol val="none"/>
          </c:marker>
          <c:cat>
            <c:numRef>
              <c:f>Colombia!$A$3:$A$130</c:f>
              <c:numCache>
                <c:formatCode>mmm\-yy</c:formatCode>
                <c:ptCount val="12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numCache>
            </c:numRef>
          </c:cat>
          <c:val>
            <c:numRef>
              <c:f>Colombia!$D$3:$D$130</c:f>
              <c:numCache>
                <c:formatCode>General</c:formatCode>
                <c:ptCount val="128"/>
                <c:pt idx="22">
                  <c:v>7.7374790000000004</c:v>
                </c:pt>
                <c:pt idx="23">
                  <c:v>18.80406000000001</c:v>
                </c:pt>
                <c:pt idx="24">
                  <c:v>35.027660000000004</c:v>
                </c:pt>
                <c:pt idx="25">
                  <c:v>10.262890000000002</c:v>
                </c:pt>
                <c:pt idx="26">
                  <c:v>6.4046770000000004</c:v>
                </c:pt>
                <c:pt idx="27">
                  <c:v>3.9413629999999986</c:v>
                </c:pt>
                <c:pt idx="28">
                  <c:v>15.482790000000005</c:v>
                </c:pt>
                <c:pt idx="29">
                  <c:v>28.809229999999989</c:v>
                </c:pt>
                <c:pt idx="30">
                  <c:v>27.755379999999985</c:v>
                </c:pt>
                <c:pt idx="31">
                  <c:v>42.557929999999999</c:v>
                </c:pt>
                <c:pt idx="32">
                  <c:v>28.976759999999985</c:v>
                </c:pt>
                <c:pt idx="33">
                  <c:v>27.48644999999998</c:v>
                </c:pt>
                <c:pt idx="34">
                  <c:v>33.08137</c:v>
                </c:pt>
                <c:pt idx="35">
                  <c:v>43.880839999999999</c:v>
                </c:pt>
                <c:pt idx="36">
                  <c:v>39.113400000000006</c:v>
                </c:pt>
                <c:pt idx="37">
                  <c:v>29.552230000000002</c:v>
                </c:pt>
                <c:pt idx="38">
                  <c:v>25.907240000000002</c:v>
                </c:pt>
                <c:pt idx="39">
                  <c:v>25.720189999999985</c:v>
                </c:pt>
                <c:pt idx="40">
                  <c:v>35.837049999999998</c:v>
                </c:pt>
                <c:pt idx="41">
                  <c:v>40.750150000000012</c:v>
                </c:pt>
                <c:pt idx="42">
                  <c:v>44.850469999999994</c:v>
                </c:pt>
                <c:pt idx="43">
                  <c:v>53.280080000000005</c:v>
                </c:pt>
                <c:pt idx="44">
                  <c:v>51.18826</c:v>
                </c:pt>
                <c:pt idx="45">
                  <c:v>52.05883</c:v>
                </c:pt>
                <c:pt idx="46">
                  <c:v>44.071540000000006</c:v>
                </c:pt>
                <c:pt idx="47">
                  <c:v>72.689309999999978</c:v>
                </c:pt>
                <c:pt idx="48">
                  <c:v>80.974040000000002</c:v>
                </c:pt>
                <c:pt idx="49">
                  <c:v>73.657899999999998</c:v>
                </c:pt>
                <c:pt idx="50">
                  <c:v>69.857220000000027</c:v>
                </c:pt>
                <c:pt idx="51">
                  <c:v>64.127319999999983</c:v>
                </c:pt>
                <c:pt idx="52">
                  <c:v>64.099459999999993</c:v>
                </c:pt>
                <c:pt idx="53">
                  <c:v>58.835430000000002</c:v>
                </c:pt>
                <c:pt idx="54">
                  <c:v>62.203560000000003</c:v>
                </c:pt>
                <c:pt idx="55">
                  <c:v>61.119889999999998</c:v>
                </c:pt>
                <c:pt idx="56">
                  <c:v>52.048940000000002</c:v>
                </c:pt>
                <c:pt idx="57">
                  <c:v>51.527230000000003</c:v>
                </c:pt>
                <c:pt idx="58">
                  <c:v>60.831959999999995</c:v>
                </c:pt>
                <c:pt idx="59">
                  <c:v>62.254839999999994</c:v>
                </c:pt>
                <c:pt idx="60">
                  <c:v>63.897829999999999</c:v>
                </c:pt>
                <c:pt idx="61">
                  <c:v>60.934540000000005</c:v>
                </c:pt>
                <c:pt idx="62">
                  <c:v>57.592580000000012</c:v>
                </c:pt>
                <c:pt idx="63">
                  <c:v>57.099630000000012</c:v>
                </c:pt>
                <c:pt idx="64">
                  <c:v>46.621030000000012</c:v>
                </c:pt>
                <c:pt idx="65">
                  <c:v>58.169750000000022</c:v>
                </c:pt>
                <c:pt idx="66">
                  <c:v>61.850799999999992</c:v>
                </c:pt>
                <c:pt idx="67">
                  <c:v>77.16334999999998</c:v>
                </c:pt>
                <c:pt idx="68">
                  <c:v>65.827529999999996</c:v>
                </c:pt>
                <c:pt idx="69">
                  <c:v>60.96698</c:v>
                </c:pt>
                <c:pt idx="70">
                  <c:v>67.61584999999998</c:v>
                </c:pt>
                <c:pt idx="71">
                  <c:v>72.735159999999993</c:v>
                </c:pt>
                <c:pt idx="72">
                  <c:v>79.216840000000005</c:v>
                </c:pt>
                <c:pt idx="73">
                  <c:v>81.220299999999995</c:v>
                </c:pt>
                <c:pt idx="74">
                  <c:v>85.604969999999994</c:v>
                </c:pt>
                <c:pt idx="75">
                  <c:v>87.690860000000001</c:v>
                </c:pt>
                <c:pt idx="76">
                  <c:v>91.702190000000002</c:v>
                </c:pt>
                <c:pt idx="77">
                  <c:v>95.070210000000003</c:v>
                </c:pt>
                <c:pt idx="78">
                  <c:v>91.870409999999978</c:v>
                </c:pt>
                <c:pt idx="79">
                  <c:v>100</c:v>
                </c:pt>
                <c:pt idx="80">
                  <c:v>90.029499999999999</c:v>
                </c:pt>
                <c:pt idx="81">
                  <c:v>91.66252999999999</c:v>
                </c:pt>
                <c:pt idx="82">
                  <c:v>91.855799999999988</c:v>
                </c:pt>
                <c:pt idx="83">
                  <c:v>96.699010000000001</c:v>
                </c:pt>
                <c:pt idx="84">
                  <c:v>93.215210000000027</c:v>
                </c:pt>
                <c:pt idx="85">
                  <c:v>92.762039999999999</c:v>
                </c:pt>
                <c:pt idx="86">
                  <c:v>90.927920000000043</c:v>
                </c:pt>
                <c:pt idx="87">
                  <c:v>84.752299999999991</c:v>
                </c:pt>
                <c:pt idx="88">
                  <c:v>72.05444</c:v>
                </c:pt>
                <c:pt idx="89">
                  <c:v>79.449930000000023</c:v>
                </c:pt>
                <c:pt idx="90">
                  <c:v>83.081379999999982</c:v>
                </c:pt>
                <c:pt idx="91">
                  <c:v>86.861180000000004</c:v>
                </c:pt>
                <c:pt idx="92">
                  <c:v>81.967460000000045</c:v>
                </c:pt>
                <c:pt idx="93">
                  <c:v>83.744430000000023</c:v>
                </c:pt>
                <c:pt idx="94">
                  <c:v>81.648420000000002</c:v>
                </c:pt>
                <c:pt idx="95">
                  <c:v>86.796000000000006</c:v>
                </c:pt>
                <c:pt idx="96">
                  <c:v>77.705920000000006</c:v>
                </c:pt>
                <c:pt idx="97">
                  <c:v>62.895270000000011</c:v>
                </c:pt>
                <c:pt idx="98">
                  <c:v>64.634699999999995</c:v>
                </c:pt>
                <c:pt idx="99">
                  <c:v>63.596730000000022</c:v>
                </c:pt>
                <c:pt idx="100">
                  <c:v>44.132650000000012</c:v>
                </c:pt>
                <c:pt idx="101">
                  <c:v>32.776890000000002</c:v>
                </c:pt>
                <c:pt idx="102">
                  <c:v>50.037740000000007</c:v>
                </c:pt>
                <c:pt idx="103">
                  <c:v>41.971899999999998</c:v>
                </c:pt>
                <c:pt idx="104">
                  <c:v>37.615250000000003</c:v>
                </c:pt>
                <c:pt idx="105">
                  <c:v>15.621849999999998</c:v>
                </c:pt>
                <c:pt idx="106">
                  <c:v>15.498710000000001</c:v>
                </c:pt>
                <c:pt idx="107">
                  <c:v>18.585559999999983</c:v>
                </c:pt>
                <c:pt idx="108">
                  <c:v>17.003959999999999</c:v>
                </c:pt>
                <c:pt idx="109">
                  <c:v>14.32175</c:v>
                </c:pt>
                <c:pt idx="110">
                  <c:v>12.17484</c:v>
                </c:pt>
                <c:pt idx="111">
                  <c:v>0</c:v>
                </c:pt>
                <c:pt idx="112">
                  <c:v>13.947000000000001</c:v>
                </c:pt>
                <c:pt idx="113">
                  <c:v>19.479800000000001</c:v>
                </c:pt>
                <c:pt idx="114">
                  <c:v>29.32161</c:v>
                </c:pt>
                <c:pt idx="115">
                  <c:v>34.353189999999998</c:v>
                </c:pt>
                <c:pt idx="116">
                  <c:v>30.761769999999984</c:v>
                </c:pt>
                <c:pt idx="117">
                  <c:v>29.399899999999999</c:v>
                </c:pt>
                <c:pt idx="118">
                  <c:v>40.651219999999995</c:v>
                </c:pt>
                <c:pt idx="119">
                  <c:v>38.07347</c:v>
                </c:pt>
                <c:pt idx="120">
                  <c:v>52.007130000000011</c:v>
                </c:pt>
                <c:pt idx="121">
                  <c:v>54.603370000000012</c:v>
                </c:pt>
                <c:pt idx="122">
                  <c:v>61.598820000000003</c:v>
                </c:pt>
                <c:pt idx="123">
                  <c:v>64.806209999999993</c:v>
                </c:pt>
                <c:pt idx="124">
                  <c:v>65.099270000000004</c:v>
                </c:pt>
                <c:pt idx="125">
                  <c:v>70.242900000000006</c:v>
                </c:pt>
                <c:pt idx="126">
                  <c:v>72.666409999999999</c:v>
                </c:pt>
              </c:numCache>
            </c:numRef>
          </c:val>
        </c:ser>
        <c:marker val="1"/>
        <c:axId val="192926080"/>
        <c:axId val="192927616"/>
      </c:lineChart>
      <c:dateAx>
        <c:axId val="192926080"/>
        <c:scaling>
          <c:orientation val="minMax"/>
        </c:scaling>
        <c:axPos val="b"/>
        <c:numFmt formatCode="mmm\-yy" sourceLinked="1"/>
        <c:tickLblPos val="nextTo"/>
        <c:crossAx val="192927616"/>
        <c:crosses val="autoZero"/>
        <c:auto val="1"/>
        <c:lblOffset val="100"/>
      </c:dateAx>
      <c:valAx>
        <c:axId val="192927616"/>
        <c:scaling>
          <c:orientation val="minMax"/>
        </c:scaling>
        <c:axPos val="l"/>
        <c:majorGridlines>
          <c:spPr>
            <a:ln>
              <a:solidFill>
                <a:prstClr val="white"/>
              </a:solidFill>
            </a:ln>
          </c:spPr>
        </c:majorGridlines>
        <c:numFmt formatCode="General" sourceLinked="1"/>
        <c:tickLblPos val="nextTo"/>
        <c:crossAx val="192926080"/>
        <c:crosses val="autoZero"/>
        <c:crossBetween val="between"/>
      </c:valAx>
    </c:plotArea>
    <c:legend>
      <c:legendPos val="b"/>
      <c:layout/>
    </c:legend>
    <c:plotVisOnly val="1"/>
  </c:chart>
  <c:spPr>
    <a:ln>
      <a:noFill/>
    </a:ln>
  </c:spPr>
  <c:txPr>
    <a:bodyPr/>
    <a:lstStyle/>
    <a:p>
      <a:pPr>
        <a:defRPr sz="1100">
          <a:latin typeface="Arial" pitchFamily="34" charset="0"/>
          <a:cs typeface="Arial" pitchFamily="34" charset="0"/>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chart>
    <c:autoTitleDeleted val="1"/>
    <c:plotArea>
      <c:layout/>
      <c:lineChart>
        <c:grouping val="standard"/>
        <c:ser>
          <c:idx val="0"/>
          <c:order val="0"/>
          <c:tx>
            <c:strRef>
              <c:f>Hoja1!$B$1</c:f>
              <c:strCache>
                <c:ptCount val="1"/>
                <c:pt idx="0">
                  <c:v>Exports to Venezuela (left axis)</c:v>
                </c:pt>
              </c:strCache>
            </c:strRef>
          </c:tx>
          <c:spPr>
            <a:ln w="34925">
              <a:solidFill>
                <a:srgbClr val="C00000"/>
              </a:solidFill>
            </a:ln>
          </c:spPr>
          <c:marker>
            <c:symbol val="none"/>
          </c:marker>
          <c:cat>
            <c:numRef>
              <c:f>Hoja1!$A$2:$A$7</c:f>
              <c:numCache>
                <c:formatCode>General</c:formatCode>
                <c:ptCount val="6"/>
                <c:pt idx="0">
                  <c:v>2005</c:v>
                </c:pt>
                <c:pt idx="1">
                  <c:v>2006</c:v>
                </c:pt>
                <c:pt idx="2">
                  <c:v>2007</c:v>
                </c:pt>
                <c:pt idx="3">
                  <c:v>2008</c:v>
                </c:pt>
                <c:pt idx="4">
                  <c:v>2009</c:v>
                </c:pt>
                <c:pt idx="5">
                  <c:v>2010</c:v>
                </c:pt>
              </c:numCache>
            </c:numRef>
          </c:cat>
          <c:val>
            <c:numRef>
              <c:f>Hoja1!$B$2:$B$7</c:f>
              <c:numCache>
                <c:formatCode>General</c:formatCode>
                <c:ptCount val="6"/>
                <c:pt idx="0">
                  <c:v>2097.5907584299935</c:v>
                </c:pt>
                <c:pt idx="1">
                  <c:v>2701.7341324800009</c:v>
                </c:pt>
                <c:pt idx="2">
                  <c:v>5210.3320716700018</c:v>
                </c:pt>
                <c:pt idx="3">
                  <c:v>6091.5596407700004</c:v>
                </c:pt>
                <c:pt idx="4">
                  <c:v>4049.5608683000137</c:v>
                </c:pt>
                <c:pt idx="5">
                  <c:v>850.08611851000774</c:v>
                </c:pt>
              </c:numCache>
            </c:numRef>
          </c:val>
        </c:ser>
        <c:marker val="1"/>
        <c:axId val="195290240"/>
        <c:axId val="195291776"/>
      </c:lineChart>
      <c:lineChart>
        <c:grouping val="standard"/>
        <c:ser>
          <c:idx val="1"/>
          <c:order val="1"/>
          <c:tx>
            <c:strRef>
              <c:f>Hoja1!$C$1</c:f>
              <c:strCache>
                <c:ptCount val="1"/>
                <c:pt idx="0">
                  <c:v>GDP Growth % (right axis)</c:v>
                </c:pt>
              </c:strCache>
            </c:strRef>
          </c:tx>
          <c:spPr>
            <a:ln w="34925">
              <a:solidFill>
                <a:srgbClr val="0070C0"/>
              </a:solidFill>
            </a:ln>
          </c:spPr>
          <c:marker>
            <c:symbol val="none"/>
          </c:marker>
          <c:dLbls>
            <c:dLbl>
              <c:idx val="5"/>
              <c:layout/>
              <c:showVal val="1"/>
            </c:dLbl>
            <c:delete val="1"/>
          </c:dLbls>
          <c:cat>
            <c:numRef>
              <c:f>Hoja1!$A$2:$A$7</c:f>
              <c:numCache>
                <c:formatCode>General</c:formatCode>
                <c:ptCount val="6"/>
                <c:pt idx="0">
                  <c:v>2005</c:v>
                </c:pt>
                <c:pt idx="1">
                  <c:v>2006</c:v>
                </c:pt>
                <c:pt idx="2">
                  <c:v>2007</c:v>
                </c:pt>
                <c:pt idx="3">
                  <c:v>2008</c:v>
                </c:pt>
                <c:pt idx="4">
                  <c:v>2009</c:v>
                </c:pt>
                <c:pt idx="5">
                  <c:v>2010</c:v>
                </c:pt>
              </c:numCache>
            </c:numRef>
          </c:cat>
          <c:val>
            <c:numRef>
              <c:f>Hoja1!$C$2:$C$7</c:f>
              <c:numCache>
                <c:formatCode>0%</c:formatCode>
                <c:ptCount val="6"/>
                <c:pt idx="0">
                  <c:v>0.28919665127459382</c:v>
                </c:pt>
                <c:pt idx="1">
                  <c:v>0.2880177516143313</c:v>
                </c:pt>
                <c:pt idx="2">
                  <c:v>0.92851398997105761</c:v>
                </c:pt>
                <c:pt idx="3">
                  <c:v>0.16913078801473636</c:v>
                </c:pt>
                <c:pt idx="4">
                  <c:v>-0.3352177263115278</c:v>
                </c:pt>
                <c:pt idx="5">
                  <c:v>-0.79007943178123652</c:v>
                </c:pt>
              </c:numCache>
            </c:numRef>
          </c:val>
        </c:ser>
        <c:marker val="1"/>
        <c:axId val="195308544"/>
        <c:axId val="195307008"/>
      </c:lineChart>
      <c:catAx>
        <c:axId val="195290240"/>
        <c:scaling>
          <c:orientation val="minMax"/>
        </c:scaling>
        <c:axPos val="b"/>
        <c:numFmt formatCode="General" sourceLinked="1"/>
        <c:majorTickMark val="none"/>
        <c:tickLblPos val="nextTo"/>
        <c:spPr>
          <a:ln w="22225"/>
        </c:spPr>
        <c:crossAx val="195291776"/>
        <c:crosses val="autoZero"/>
        <c:auto val="1"/>
        <c:lblAlgn val="ctr"/>
        <c:lblOffset val="100"/>
      </c:catAx>
      <c:valAx>
        <c:axId val="195291776"/>
        <c:scaling>
          <c:orientation val="minMax"/>
        </c:scaling>
        <c:axPos val="l"/>
        <c:title>
          <c:tx>
            <c:rich>
              <a:bodyPr rot="-5400000" vert="horz"/>
              <a:lstStyle/>
              <a:p>
                <a:pPr>
                  <a:defRPr/>
                </a:pPr>
                <a:r>
                  <a:rPr lang="es-ES"/>
                  <a:t>Millons of US$ FOB</a:t>
                </a:r>
              </a:p>
            </c:rich>
          </c:tx>
          <c:layout>
            <c:manualLayout>
              <c:xMode val="edge"/>
              <c:yMode val="edge"/>
              <c:x val="1.0457443146916373E-2"/>
              <c:y val="0.26087585424231247"/>
            </c:manualLayout>
          </c:layout>
        </c:title>
        <c:numFmt formatCode="General" sourceLinked="1"/>
        <c:tickLblPos val="nextTo"/>
        <c:spPr>
          <a:ln w="22225">
            <a:solidFill>
              <a:schemeClr val="tx1">
                <a:lumMod val="50000"/>
                <a:lumOff val="50000"/>
              </a:schemeClr>
            </a:solidFill>
          </a:ln>
        </c:spPr>
        <c:crossAx val="195290240"/>
        <c:crosses val="autoZero"/>
        <c:crossBetween val="between"/>
      </c:valAx>
      <c:valAx>
        <c:axId val="195307008"/>
        <c:scaling>
          <c:orientation val="minMax"/>
          <c:max val="1"/>
          <c:min val="-0.9"/>
        </c:scaling>
        <c:axPos val="r"/>
        <c:numFmt formatCode="0%" sourceLinked="1"/>
        <c:tickLblPos val="nextTo"/>
        <c:spPr>
          <a:ln w="22225"/>
        </c:spPr>
        <c:crossAx val="195308544"/>
        <c:crosses val="max"/>
        <c:crossBetween val="between"/>
      </c:valAx>
      <c:catAx>
        <c:axId val="195308544"/>
        <c:scaling>
          <c:orientation val="minMax"/>
        </c:scaling>
        <c:delete val="1"/>
        <c:axPos val="b"/>
        <c:numFmt formatCode="General" sourceLinked="1"/>
        <c:tickLblPos val="none"/>
        <c:crossAx val="195307008"/>
        <c:crosses val="autoZero"/>
        <c:auto val="1"/>
        <c:lblAlgn val="ctr"/>
        <c:lblOffset val="100"/>
      </c:catAx>
    </c:plotArea>
    <c:legend>
      <c:legendPos val="b"/>
      <c:layout>
        <c:manualLayout>
          <c:xMode val="edge"/>
          <c:yMode val="edge"/>
          <c:x val="8.3287241378255703E-2"/>
          <c:y val="0.91137687472312479"/>
          <c:w val="0.80504091107032683"/>
          <c:h val="7.8165682129958863E-2"/>
        </c:manualLayout>
      </c:layout>
    </c:legend>
    <c:plotVisOnly val="1"/>
  </c:chart>
  <c:spPr>
    <a:ln w="25400"/>
  </c:spPr>
  <c:txPr>
    <a:bodyPr/>
    <a:lstStyle/>
    <a:p>
      <a:pPr>
        <a:defRPr lang="en-US" sz="1100" noProof="0">
          <a:latin typeface="Arial" pitchFamily="34" charset="0"/>
          <a:cs typeface="Arial" pitchFamily="34" charset="0"/>
        </a:defRPr>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US"/>
  <c:style val="3"/>
  <c:chart>
    <c:autoTitleDeleted val="1"/>
    <c:plotArea>
      <c:layout>
        <c:manualLayout>
          <c:layoutTarget val="inner"/>
          <c:xMode val="edge"/>
          <c:yMode val="edge"/>
          <c:x val="9.3125526740351058E-2"/>
          <c:y val="0.12984734190143132"/>
          <c:w val="0.88393869344314013"/>
          <c:h val="0.74859368544082661"/>
        </c:manualLayout>
      </c:layout>
      <c:barChart>
        <c:barDir val="col"/>
        <c:grouping val="clustered"/>
        <c:ser>
          <c:idx val="0"/>
          <c:order val="0"/>
          <c:tx>
            <c:strRef>
              <c:f>Hoja1!$B$1</c:f>
              <c:strCache>
                <c:ptCount val="1"/>
                <c:pt idx="0">
                  <c:v>Colombia net of financial assets</c:v>
                </c:pt>
              </c:strCache>
            </c:strRef>
          </c:tx>
          <c:cat>
            <c:strRef>
              <c:f>Hoja1!$A$2:$A$7</c:f>
              <c:strCache>
                <c:ptCount val="6"/>
                <c:pt idx="0">
                  <c:v>2005</c:v>
                </c:pt>
                <c:pt idx="1">
                  <c:v>2006</c:v>
                </c:pt>
                <c:pt idx="2">
                  <c:v>2007</c:v>
                </c:pt>
                <c:pt idx="3">
                  <c:v>2008</c:v>
                </c:pt>
                <c:pt idx="4">
                  <c:v>2009</c:v>
                </c:pt>
                <c:pt idx="5">
                  <c:v>2010*</c:v>
                </c:pt>
              </c:strCache>
            </c:strRef>
          </c:cat>
          <c:val>
            <c:numRef>
              <c:f>Hoja1!$B$2:$B$7</c:f>
              <c:numCache>
                <c:formatCode>0.0%</c:formatCode>
                <c:ptCount val="6"/>
                <c:pt idx="0">
                  <c:v>0.41300000000000009</c:v>
                </c:pt>
                <c:pt idx="1">
                  <c:v>0.38800000000000012</c:v>
                </c:pt>
                <c:pt idx="2">
                  <c:v>0.36100000000000015</c:v>
                </c:pt>
                <c:pt idx="3">
                  <c:v>0.3600000000000001</c:v>
                </c:pt>
                <c:pt idx="4">
                  <c:v>0.37600000000000011</c:v>
                </c:pt>
                <c:pt idx="5">
                  <c:v>0.38600000000000012</c:v>
                </c:pt>
              </c:numCache>
            </c:numRef>
          </c:val>
        </c:ser>
        <c:axId val="195472768"/>
        <c:axId val="195478656"/>
      </c:barChart>
      <c:catAx>
        <c:axId val="195472768"/>
        <c:scaling>
          <c:orientation val="minMax"/>
        </c:scaling>
        <c:axPos val="b"/>
        <c:numFmt formatCode="General" sourceLinked="1"/>
        <c:tickLblPos val="nextTo"/>
        <c:crossAx val="195478656"/>
        <c:crosses val="autoZero"/>
        <c:auto val="1"/>
        <c:lblAlgn val="ctr"/>
        <c:lblOffset val="100"/>
      </c:catAx>
      <c:valAx>
        <c:axId val="195478656"/>
        <c:scaling>
          <c:orientation val="minMax"/>
        </c:scaling>
        <c:axPos val="l"/>
        <c:numFmt formatCode="0%" sourceLinked="0"/>
        <c:tickLblPos val="nextTo"/>
        <c:crossAx val="195472768"/>
        <c:crosses val="autoZero"/>
        <c:crossBetween val="between"/>
      </c:valAx>
    </c:plotArea>
    <c:plotVisOnly val="1"/>
  </c:chart>
  <c:txPr>
    <a:bodyPr/>
    <a:lstStyle/>
    <a:p>
      <a:pPr>
        <a:defRPr sz="1000">
          <a:latin typeface="Arial" pitchFamily="34" charset="0"/>
          <a:cs typeface="Arial" pitchFamily="34" charset="0"/>
        </a:defRPr>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7.1991732564489222E-2"/>
          <c:y val="3.7432777593567487E-2"/>
          <c:w val="0.90197218220413999"/>
          <c:h val="0.80964758102955203"/>
        </c:manualLayout>
      </c:layout>
      <c:barChart>
        <c:barDir val="col"/>
        <c:grouping val="clustered"/>
        <c:ser>
          <c:idx val="0"/>
          <c:order val="0"/>
          <c:tx>
            <c:strRef>
              <c:f>Hoja1!$B$39</c:f>
              <c:strCache>
                <c:ptCount val="1"/>
                <c:pt idx="0">
                  <c:v>Chile</c:v>
                </c:pt>
              </c:strCache>
            </c:strRef>
          </c:tx>
          <c:cat>
            <c:numRef>
              <c:f>Hoja1!$C$38:$H$38</c:f>
              <c:numCache>
                <c:formatCode>General</c:formatCode>
                <c:ptCount val="6"/>
                <c:pt idx="0">
                  <c:v>2005</c:v>
                </c:pt>
                <c:pt idx="1">
                  <c:v>2006</c:v>
                </c:pt>
                <c:pt idx="2">
                  <c:v>2007</c:v>
                </c:pt>
                <c:pt idx="3">
                  <c:v>2008</c:v>
                </c:pt>
                <c:pt idx="4">
                  <c:v>2009</c:v>
                </c:pt>
                <c:pt idx="5">
                  <c:v>2010</c:v>
                </c:pt>
              </c:numCache>
            </c:numRef>
          </c:cat>
          <c:val>
            <c:numRef>
              <c:f>Hoja1!$C$39:$H$39</c:f>
              <c:numCache>
                <c:formatCode>General</c:formatCode>
                <c:ptCount val="6"/>
                <c:pt idx="0">
                  <c:v>4.5999999999999996</c:v>
                </c:pt>
                <c:pt idx="1">
                  <c:v>7.7</c:v>
                </c:pt>
                <c:pt idx="2">
                  <c:v>8.8000000000000007</c:v>
                </c:pt>
                <c:pt idx="3">
                  <c:v>5.3</c:v>
                </c:pt>
                <c:pt idx="4">
                  <c:v>-4.4000000000000004</c:v>
                </c:pt>
                <c:pt idx="5">
                  <c:v>-2.4</c:v>
                </c:pt>
              </c:numCache>
            </c:numRef>
          </c:val>
        </c:ser>
        <c:ser>
          <c:idx val="1"/>
          <c:order val="1"/>
          <c:tx>
            <c:strRef>
              <c:f>Hoja1!$B$40</c:f>
              <c:strCache>
                <c:ptCount val="1"/>
                <c:pt idx="0">
                  <c:v>Colombia</c:v>
                </c:pt>
              </c:strCache>
            </c:strRef>
          </c:tx>
          <c:cat>
            <c:numRef>
              <c:f>Hoja1!$C$38:$H$38</c:f>
              <c:numCache>
                <c:formatCode>General</c:formatCode>
                <c:ptCount val="6"/>
                <c:pt idx="0">
                  <c:v>2005</c:v>
                </c:pt>
                <c:pt idx="1">
                  <c:v>2006</c:v>
                </c:pt>
                <c:pt idx="2">
                  <c:v>2007</c:v>
                </c:pt>
                <c:pt idx="3">
                  <c:v>2008</c:v>
                </c:pt>
                <c:pt idx="4">
                  <c:v>2009</c:v>
                </c:pt>
                <c:pt idx="5">
                  <c:v>2010</c:v>
                </c:pt>
              </c:numCache>
            </c:numRef>
          </c:cat>
          <c:val>
            <c:numRef>
              <c:f>Hoja1!$C$40:$H$40</c:f>
              <c:numCache>
                <c:formatCode>General</c:formatCode>
                <c:ptCount val="6"/>
                <c:pt idx="0">
                  <c:v>-0.4</c:v>
                </c:pt>
                <c:pt idx="1">
                  <c:v>-0.4</c:v>
                </c:pt>
                <c:pt idx="2">
                  <c:v>-0.4</c:v>
                </c:pt>
                <c:pt idx="3">
                  <c:v>0.5</c:v>
                </c:pt>
                <c:pt idx="4">
                  <c:v>-2.2000000000000002</c:v>
                </c:pt>
                <c:pt idx="5">
                  <c:v>-3.6</c:v>
                </c:pt>
              </c:numCache>
            </c:numRef>
          </c:val>
        </c:ser>
        <c:ser>
          <c:idx val="2"/>
          <c:order val="2"/>
          <c:tx>
            <c:strRef>
              <c:f>Hoja1!$B$41</c:f>
              <c:strCache>
                <c:ptCount val="1"/>
                <c:pt idx="0">
                  <c:v>Peru</c:v>
                </c:pt>
              </c:strCache>
            </c:strRef>
          </c:tx>
          <c:cat>
            <c:numRef>
              <c:f>Hoja1!$C$38:$H$38</c:f>
              <c:numCache>
                <c:formatCode>General</c:formatCode>
                <c:ptCount val="6"/>
                <c:pt idx="0">
                  <c:v>2005</c:v>
                </c:pt>
                <c:pt idx="1">
                  <c:v>2006</c:v>
                </c:pt>
                <c:pt idx="2">
                  <c:v>2007</c:v>
                </c:pt>
                <c:pt idx="3">
                  <c:v>2008</c:v>
                </c:pt>
                <c:pt idx="4">
                  <c:v>2009</c:v>
                </c:pt>
                <c:pt idx="5">
                  <c:v>2010</c:v>
                </c:pt>
              </c:numCache>
            </c:numRef>
          </c:cat>
          <c:val>
            <c:numRef>
              <c:f>Hoja1!$C$41:$H$41</c:f>
              <c:numCache>
                <c:formatCode>General</c:formatCode>
                <c:ptCount val="6"/>
                <c:pt idx="0">
                  <c:v>-0.30000000000000032</c:v>
                </c:pt>
                <c:pt idx="1">
                  <c:v>2.1</c:v>
                </c:pt>
                <c:pt idx="2">
                  <c:v>3.2</c:v>
                </c:pt>
                <c:pt idx="3">
                  <c:v>2.2000000000000002</c:v>
                </c:pt>
                <c:pt idx="4">
                  <c:v>-2.1</c:v>
                </c:pt>
                <c:pt idx="5">
                  <c:v>-1.4</c:v>
                </c:pt>
              </c:numCache>
            </c:numRef>
          </c:val>
        </c:ser>
        <c:axId val="193076608"/>
        <c:axId val="193086592"/>
      </c:barChart>
      <c:catAx>
        <c:axId val="193076608"/>
        <c:scaling>
          <c:orientation val="minMax"/>
        </c:scaling>
        <c:axPos val="b"/>
        <c:numFmt formatCode="General" sourceLinked="1"/>
        <c:tickLblPos val="nextTo"/>
        <c:crossAx val="193086592"/>
        <c:crosses val="autoZero"/>
        <c:auto val="1"/>
        <c:lblAlgn val="ctr"/>
        <c:lblOffset val="100"/>
      </c:catAx>
      <c:valAx>
        <c:axId val="193086592"/>
        <c:scaling>
          <c:orientation val="minMax"/>
        </c:scaling>
        <c:axPos val="l"/>
        <c:majorGridlines>
          <c:spPr>
            <a:ln>
              <a:solidFill>
                <a:schemeClr val="bg1"/>
              </a:solidFill>
            </a:ln>
          </c:spPr>
        </c:majorGridlines>
        <c:numFmt formatCode="General" sourceLinked="1"/>
        <c:tickLblPos val="nextTo"/>
        <c:crossAx val="193076608"/>
        <c:crosses val="autoZero"/>
        <c:crossBetween val="between"/>
      </c:valAx>
    </c:plotArea>
    <c:legend>
      <c:legendPos val="b"/>
      <c:layout/>
    </c:legend>
    <c:plotVisOnly val="1"/>
  </c:chart>
  <c:txPr>
    <a:bodyPr/>
    <a:lstStyle/>
    <a:p>
      <a:pPr>
        <a:defRPr sz="1800"/>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strRef>
              <c:f>Colombia!$B$2</c:f>
              <c:strCache>
                <c:ptCount val="1"/>
                <c:pt idx="0">
                  <c:v>Business Confidence</c:v>
                </c:pt>
              </c:strCache>
            </c:strRef>
          </c:tx>
          <c:marker>
            <c:symbol val="none"/>
          </c:marker>
          <c:cat>
            <c:numRef>
              <c:f>Colombia!$A$20:$A$126</c:f>
              <c:numCache>
                <c:formatCode>mmm\-yy</c:formatCode>
                <c:ptCount val="107"/>
                <c:pt idx="0">
                  <c:v>37043</c:v>
                </c:pt>
                <c:pt idx="1">
                  <c:v>37073</c:v>
                </c:pt>
                <c:pt idx="2">
                  <c:v>37104</c:v>
                </c:pt>
                <c:pt idx="3">
                  <c:v>37135</c:v>
                </c:pt>
                <c:pt idx="4">
                  <c:v>37165</c:v>
                </c:pt>
                <c:pt idx="5">
                  <c:v>37196</c:v>
                </c:pt>
                <c:pt idx="6">
                  <c:v>37226</c:v>
                </c:pt>
                <c:pt idx="7">
                  <c:v>37257</c:v>
                </c:pt>
                <c:pt idx="8">
                  <c:v>37288</c:v>
                </c:pt>
                <c:pt idx="9">
                  <c:v>37316</c:v>
                </c:pt>
                <c:pt idx="10">
                  <c:v>37347</c:v>
                </c:pt>
                <c:pt idx="11">
                  <c:v>37377</c:v>
                </c:pt>
                <c:pt idx="12">
                  <c:v>37408</c:v>
                </c:pt>
                <c:pt idx="13">
                  <c:v>37438</c:v>
                </c:pt>
                <c:pt idx="14">
                  <c:v>37469</c:v>
                </c:pt>
                <c:pt idx="15">
                  <c:v>37500</c:v>
                </c:pt>
                <c:pt idx="16">
                  <c:v>37530</c:v>
                </c:pt>
                <c:pt idx="17">
                  <c:v>37561</c:v>
                </c:pt>
                <c:pt idx="18">
                  <c:v>37591</c:v>
                </c:pt>
                <c:pt idx="19">
                  <c:v>37622</c:v>
                </c:pt>
                <c:pt idx="20">
                  <c:v>37653</c:v>
                </c:pt>
                <c:pt idx="21">
                  <c:v>37681</c:v>
                </c:pt>
                <c:pt idx="22">
                  <c:v>37712</c:v>
                </c:pt>
                <c:pt idx="23">
                  <c:v>37742</c:v>
                </c:pt>
                <c:pt idx="24">
                  <c:v>37773</c:v>
                </c:pt>
                <c:pt idx="25">
                  <c:v>37803</c:v>
                </c:pt>
                <c:pt idx="26">
                  <c:v>37834</c:v>
                </c:pt>
                <c:pt idx="27">
                  <c:v>37865</c:v>
                </c:pt>
                <c:pt idx="28">
                  <c:v>37895</c:v>
                </c:pt>
                <c:pt idx="29">
                  <c:v>37926</c:v>
                </c:pt>
                <c:pt idx="30">
                  <c:v>37956</c:v>
                </c:pt>
                <c:pt idx="31">
                  <c:v>37987</c:v>
                </c:pt>
                <c:pt idx="32">
                  <c:v>38018</c:v>
                </c:pt>
                <c:pt idx="33">
                  <c:v>38047</c:v>
                </c:pt>
                <c:pt idx="34">
                  <c:v>38078</c:v>
                </c:pt>
                <c:pt idx="35">
                  <c:v>38108</c:v>
                </c:pt>
                <c:pt idx="36">
                  <c:v>38139</c:v>
                </c:pt>
                <c:pt idx="37">
                  <c:v>38169</c:v>
                </c:pt>
                <c:pt idx="38">
                  <c:v>38200</c:v>
                </c:pt>
                <c:pt idx="39">
                  <c:v>38231</c:v>
                </c:pt>
                <c:pt idx="40">
                  <c:v>38261</c:v>
                </c:pt>
                <c:pt idx="41">
                  <c:v>38292</c:v>
                </c:pt>
                <c:pt idx="42">
                  <c:v>38322</c:v>
                </c:pt>
                <c:pt idx="43">
                  <c:v>38353</c:v>
                </c:pt>
                <c:pt idx="44">
                  <c:v>38384</c:v>
                </c:pt>
                <c:pt idx="45">
                  <c:v>38412</c:v>
                </c:pt>
                <c:pt idx="46">
                  <c:v>38443</c:v>
                </c:pt>
                <c:pt idx="47">
                  <c:v>38473</c:v>
                </c:pt>
                <c:pt idx="48">
                  <c:v>38504</c:v>
                </c:pt>
                <c:pt idx="49">
                  <c:v>38534</c:v>
                </c:pt>
                <c:pt idx="50">
                  <c:v>38565</c:v>
                </c:pt>
                <c:pt idx="51">
                  <c:v>38596</c:v>
                </c:pt>
                <c:pt idx="52">
                  <c:v>38626</c:v>
                </c:pt>
                <c:pt idx="53">
                  <c:v>38657</c:v>
                </c:pt>
                <c:pt idx="54">
                  <c:v>38687</c:v>
                </c:pt>
                <c:pt idx="55">
                  <c:v>38718</c:v>
                </c:pt>
                <c:pt idx="56">
                  <c:v>38749</c:v>
                </c:pt>
                <c:pt idx="57">
                  <c:v>38777</c:v>
                </c:pt>
                <c:pt idx="58">
                  <c:v>38808</c:v>
                </c:pt>
                <c:pt idx="59">
                  <c:v>38838</c:v>
                </c:pt>
                <c:pt idx="60">
                  <c:v>38869</c:v>
                </c:pt>
                <c:pt idx="61">
                  <c:v>38899</c:v>
                </c:pt>
                <c:pt idx="62">
                  <c:v>38930</c:v>
                </c:pt>
                <c:pt idx="63">
                  <c:v>38961</c:v>
                </c:pt>
                <c:pt idx="64">
                  <c:v>38991</c:v>
                </c:pt>
                <c:pt idx="65">
                  <c:v>39022</c:v>
                </c:pt>
                <c:pt idx="66">
                  <c:v>39052</c:v>
                </c:pt>
                <c:pt idx="67">
                  <c:v>39083</c:v>
                </c:pt>
                <c:pt idx="68">
                  <c:v>39114</c:v>
                </c:pt>
                <c:pt idx="69">
                  <c:v>39142</c:v>
                </c:pt>
                <c:pt idx="70">
                  <c:v>39173</c:v>
                </c:pt>
                <c:pt idx="71">
                  <c:v>39203</c:v>
                </c:pt>
                <c:pt idx="72">
                  <c:v>39234</c:v>
                </c:pt>
                <c:pt idx="73">
                  <c:v>39264</c:v>
                </c:pt>
                <c:pt idx="74">
                  <c:v>39295</c:v>
                </c:pt>
                <c:pt idx="75">
                  <c:v>39326</c:v>
                </c:pt>
                <c:pt idx="76">
                  <c:v>39356</c:v>
                </c:pt>
                <c:pt idx="77">
                  <c:v>39387</c:v>
                </c:pt>
                <c:pt idx="78">
                  <c:v>39417</c:v>
                </c:pt>
                <c:pt idx="79">
                  <c:v>39448</c:v>
                </c:pt>
                <c:pt idx="80">
                  <c:v>39479</c:v>
                </c:pt>
                <c:pt idx="81">
                  <c:v>39508</c:v>
                </c:pt>
                <c:pt idx="82">
                  <c:v>39539</c:v>
                </c:pt>
                <c:pt idx="83">
                  <c:v>39569</c:v>
                </c:pt>
                <c:pt idx="84">
                  <c:v>39600</c:v>
                </c:pt>
                <c:pt idx="85">
                  <c:v>39630</c:v>
                </c:pt>
                <c:pt idx="86">
                  <c:v>39661</c:v>
                </c:pt>
                <c:pt idx="87">
                  <c:v>39692</c:v>
                </c:pt>
                <c:pt idx="88">
                  <c:v>39722</c:v>
                </c:pt>
                <c:pt idx="89">
                  <c:v>39753</c:v>
                </c:pt>
                <c:pt idx="90">
                  <c:v>39783</c:v>
                </c:pt>
                <c:pt idx="91">
                  <c:v>39814</c:v>
                </c:pt>
                <c:pt idx="92">
                  <c:v>39845</c:v>
                </c:pt>
                <c:pt idx="93">
                  <c:v>39873</c:v>
                </c:pt>
                <c:pt idx="94">
                  <c:v>39904</c:v>
                </c:pt>
                <c:pt idx="95">
                  <c:v>39934</c:v>
                </c:pt>
                <c:pt idx="96">
                  <c:v>39965</c:v>
                </c:pt>
                <c:pt idx="97">
                  <c:v>39995</c:v>
                </c:pt>
                <c:pt idx="98">
                  <c:v>40026</c:v>
                </c:pt>
                <c:pt idx="99">
                  <c:v>40057</c:v>
                </c:pt>
                <c:pt idx="100">
                  <c:v>40087</c:v>
                </c:pt>
                <c:pt idx="101">
                  <c:v>40118</c:v>
                </c:pt>
                <c:pt idx="102">
                  <c:v>40148</c:v>
                </c:pt>
                <c:pt idx="103">
                  <c:v>40179</c:v>
                </c:pt>
                <c:pt idx="104">
                  <c:v>40210</c:v>
                </c:pt>
                <c:pt idx="105">
                  <c:v>40238</c:v>
                </c:pt>
                <c:pt idx="106">
                  <c:v>40269</c:v>
                </c:pt>
              </c:numCache>
            </c:numRef>
          </c:cat>
          <c:val>
            <c:numRef>
              <c:f>Colombia!$B$20:$B$126</c:f>
              <c:numCache>
                <c:formatCode>General</c:formatCode>
                <c:ptCount val="107"/>
                <c:pt idx="0">
                  <c:v>22.695029999999992</c:v>
                </c:pt>
                <c:pt idx="1">
                  <c:v>26.004729999999988</c:v>
                </c:pt>
                <c:pt idx="2">
                  <c:v>19.621749999999988</c:v>
                </c:pt>
                <c:pt idx="3">
                  <c:v>12.52955</c:v>
                </c:pt>
                <c:pt idx="4">
                  <c:v>18.91252999999999</c:v>
                </c:pt>
                <c:pt idx="5">
                  <c:v>28.36878999999999</c:v>
                </c:pt>
                <c:pt idx="6">
                  <c:v>33.806140000000006</c:v>
                </c:pt>
                <c:pt idx="7">
                  <c:v>50.354609999999994</c:v>
                </c:pt>
                <c:pt idx="8">
                  <c:v>30.732859999999999</c:v>
                </c:pt>
                <c:pt idx="9">
                  <c:v>30.732859999999999</c:v>
                </c:pt>
                <c:pt idx="10">
                  <c:v>30.732859999999999</c:v>
                </c:pt>
                <c:pt idx="11">
                  <c:v>36.170210000000012</c:v>
                </c:pt>
                <c:pt idx="12">
                  <c:v>28.36878999999999</c:v>
                </c:pt>
                <c:pt idx="13">
                  <c:v>40.898350000000015</c:v>
                </c:pt>
                <c:pt idx="14">
                  <c:v>52.009460000000004</c:v>
                </c:pt>
                <c:pt idx="15">
                  <c:v>44.917259999999999</c:v>
                </c:pt>
                <c:pt idx="16">
                  <c:v>39.243500000000012</c:v>
                </c:pt>
                <c:pt idx="17">
                  <c:v>43.971629999999998</c:v>
                </c:pt>
                <c:pt idx="18">
                  <c:v>49.645390000000013</c:v>
                </c:pt>
                <c:pt idx="19">
                  <c:v>50.354609999999994</c:v>
                </c:pt>
                <c:pt idx="20">
                  <c:v>37.825060000000001</c:v>
                </c:pt>
                <c:pt idx="21">
                  <c:v>42.553190000000001</c:v>
                </c:pt>
                <c:pt idx="22">
                  <c:v>43.262410000000017</c:v>
                </c:pt>
                <c:pt idx="23">
                  <c:v>48.699760000000012</c:v>
                </c:pt>
                <c:pt idx="24">
                  <c:v>45.626480000000001</c:v>
                </c:pt>
                <c:pt idx="25">
                  <c:v>58.156030000000001</c:v>
                </c:pt>
                <c:pt idx="26">
                  <c:v>59.101649999999999</c:v>
                </c:pt>
                <c:pt idx="27">
                  <c:v>63.82978</c:v>
                </c:pt>
                <c:pt idx="28">
                  <c:v>63.82978</c:v>
                </c:pt>
                <c:pt idx="29">
                  <c:v>52.009460000000004</c:v>
                </c:pt>
                <c:pt idx="30">
                  <c:v>84.160759999999982</c:v>
                </c:pt>
                <c:pt idx="31">
                  <c:v>79.432620000000028</c:v>
                </c:pt>
                <c:pt idx="32">
                  <c:v>83.451539999999994</c:v>
                </c:pt>
                <c:pt idx="33">
                  <c:v>81.796690000000027</c:v>
                </c:pt>
                <c:pt idx="34">
                  <c:v>71.631200000000007</c:v>
                </c:pt>
                <c:pt idx="35">
                  <c:v>73.286050000000003</c:v>
                </c:pt>
                <c:pt idx="36">
                  <c:v>63.82978</c:v>
                </c:pt>
                <c:pt idx="37">
                  <c:v>67.612290000000002</c:v>
                </c:pt>
                <c:pt idx="38">
                  <c:v>71.631200000000007</c:v>
                </c:pt>
                <c:pt idx="39">
                  <c:v>63.82978</c:v>
                </c:pt>
                <c:pt idx="40">
                  <c:v>57.446809999999999</c:v>
                </c:pt>
                <c:pt idx="41">
                  <c:v>62.174940000000007</c:v>
                </c:pt>
                <c:pt idx="42">
                  <c:v>69.267140000000026</c:v>
                </c:pt>
                <c:pt idx="43">
                  <c:v>61.465720000000012</c:v>
                </c:pt>
                <c:pt idx="44">
                  <c:v>65.248230000000007</c:v>
                </c:pt>
                <c:pt idx="45">
                  <c:v>66.903080000000003</c:v>
                </c:pt>
                <c:pt idx="46">
                  <c:v>59.810869999999994</c:v>
                </c:pt>
                <c:pt idx="47">
                  <c:v>40.898350000000015</c:v>
                </c:pt>
                <c:pt idx="48">
                  <c:v>52.718670000000003</c:v>
                </c:pt>
                <c:pt idx="49">
                  <c:v>53.427889999999998</c:v>
                </c:pt>
                <c:pt idx="50">
                  <c:v>69.267140000000026</c:v>
                </c:pt>
                <c:pt idx="51">
                  <c:v>65.248230000000007</c:v>
                </c:pt>
                <c:pt idx="52">
                  <c:v>57.446809999999999</c:v>
                </c:pt>
                <c:pt idx="53">
                  <c:v>68.557919999999996</c:v>
                </c:pt>
                <c:pt idx="54">
                  <c:v>70.921980000000005</c:v>
                </c:pt>
                <c:pt idx="55">
                  <c:v>74.940900000000028</c:v>
                </c:pt>
                <c:pt idx="56">
                  <c:v>80.851060000000004</c:v>
                </c:pt>
                <c:pt idx="57">
                  <c:v>80.141850000000005</c:v>
                </c:pt>
                <c:pt idx="58">
                  <c:v>84.160759999999982</c:v>
                </c:pt>
                <c:pt idx="59">
                  <c:v>86.761230000000026</c:v>
                </c:pt>
                <c:pt idx="60">
                  <c:v>88.888889999999989</c:v>
                </c:pt>
                <c:pt idx="61">
                  <c:v>91.016549999999995</c:v>
                </c:pt>
                <c:pt idx="62">
                  <c:v>100</c:v>
                </c:pt>
                <c:pt idx="63">
                  <c:v>95.508279999999999</c:v>
                </c:pt>
                <c:pt idx="64">
                  <c:v>86.761230000000026</c:v>
                </c:pt>
                <c:pt idx="65">
                  <c:v>87.47045</c:v>
                </c:pt>
                <c:pt idx="66">
                  <c:v>87.234049999999996</c:v>
                </c:pt>
                <c:pt idx="67">
                  <c:v>89.834520000000026</c:v>
                </c:pt>
                <c:pt idx="68">
                  <c:v>91.96217</c:v>
                </c:pt>
                <c:pt idx="69">
                  <c:v>88.888889999999989</c:v>
                </c:pt>
                <c:pt idx="70">
                  <c:v>78.723399999999998</c:v>
                </c:pt>
                <c:pt idx="71">
                  <c:v>70.921980000000005</c:v>
                </c:pt>
                <c:pt idx="72">
                  <c:v>77.777779999999979</c:v>
                </c:pt>
                <c:pt idx="73">
                  <c:v>78.250590000000003</c:v>
                </c:pt>
                <c:pt idx="74">
                  <c:v>84.869979999999998</c:v>
                </c:pt>
                <c:pt idx="75">
                  <c:v>72.813239999999993</c:v>
                </c:pt>
                <c:pt idx="76">
                  <c:v>64.066190000000006</c:v>
                </c:pt>
                <c:pt idx="77">
                  <c:v>70.212769999999992</c:v>
                </c:pt>
                <c:pt idx="78">
                  <c:v>75.413709999999995</c:v>
                </c:pt>
                <c:pt idx="79">
                  <c:v>64.539010000000005</c:v>
                </c:pt>
                <c:pt idx="80">
                  <c:v>52.24586</c:v>
                </c:pt>
                <c:pt idx="81">
                  <c:v>43.026000000000003</c:v>
                </c:pt>
                <c:pt idx="82">
                  <c:v>43.498820000000002</c:v>
                </c:pt>
                <c:pt idx="83">
                  <c:v>24.349879999999999</c:v>
                </c:pt>
                <c:pt idx="84">
                  <c:v>21.98581999999999</c:v>
                </c:pt>
                <c:pt idx="85">
                  <c:v>33.806140000000006</c:v>
                </c:pt>
                <c:pt idx="86">
                  <c:v>26.004729999999988</c:v>
                </c:pt>
                <c:pt idx="87">
                  <c:v>24.349879999999999</c:v>
                </c:pt>
                <c:pt idx="88">
                  <c:v>0.70921809999999996</c:v>
                </c:pt>
                <c:pt idx="89">
                  <c:v>5.4373509999999996</c:v>
                </c:pt>
                <c:pt idx="90">
                  <c:v>12.52955</c:v>
                </c:pt>
                <c:pt idx="91">
                  <c:v>0</c:v>
                </c:pt>
                <c:pt idx="92">
                  <c:v>12.52955</c:v>
                </c:pt>
                <c:pt idx="93">
                  <c:v>14.89362</c:v>
                </c:pt>
                <c:pt idx="94">
                  <c:v>5.4373509999999996</c:v>
                </c:pt>
                <c:pt idx="95">
                  <c:v>7.801416999999998</c:v>
                </c:pt>
                <c:pt idx="96">
                  <c:v>14.89362</c:v>
                </c:pt>
                <c:pt idx="97">
                  <c:v>30.26005</c:v>
                </c:pt>
                <c:pt idx="98">
                  <c:v>29.078009999999988</c:v>
                </c:pt>
                <c:pt idx="99">
                  <c:v>24.349879999999999</c:v>
                </c:pt>
                <c:pt idx="100">
                  <c:v>26.713950000000008</c:v>
                </c:pt>
                <c:pt idx="101">
                  <c:v>29.314419999999991</c:v>
                </c:pt>
                <c:pt idx="102">
                  <c:v>39.479900000000001</c:v>
                </c:pt>
                <c:pt idx="103">
                  <c:v>61.702130000000018</c:v>
                </c:pt>
                <c:pt idx="104">
                  <c:v>66.193860000000001</c:v>
                </c:pt>
                <c:pt idx="105">
                  <c:v>57.446809999999999</c:v>
                </c:pt>
                <c:pt idx="106">
                  <c:v>39.479900000000001</c:v>
                </c:pt>
              </c:numCache>
            </c:numRef>
          </c:val>
        </c:ser>
        <c:ser>
          <c:idx val="1"/>
          <c:order val="1"/>
          <c:tx>
            <c:strRef>
              <c:f>Colombia!$C$2</c:f>
              <c:strCache>
                <c:ptCount val="1"/>
                <c:pt idx="0">
                  <c:v>Consumer Confidence</c:v>
                </c:pt>
              </c:strCache>
            </c:strRef>
          </c:tx>
          <c:marker>
            <c:symbol val="none"/>
          </c:marker>
          <c:cat>
            <c:numRef>
              <c:f>Colombia!$A$20:$A$126</c:f>
              <c:numCache>
                <c:formatCode>mmm\-yy</c:formatCode>
                <c:ptCount val="107"/>
                <c:pt idx="0">
                  <c:v>37043</c:v>
                </c:pt>
                <c:pt idx="1">
                  <c:v>37073</c:v>
                </c:pt>
                <c:pt idx="2">
                  <c:v>37104</c:v>
                </c:pt>
                <c:pt idx="3">
                  <c:v>37135</c:v>
                </c:pt>
                <c:pt idx="4">
                  <c:v>37165</c:v>
                </c:pt>
                <c:pt idx="5">
                  <c:v>37196</c:v>
                </c:pt>
                <c:pt idx="6">
                  <c:v>37226</c:v>
                </c:pt>
                <c:pt idx="7">
                  <c:v>37257</c:v>
                </c:pt>
                <c:pt idx="8">
                  <c:v>37288</c:v>
                </c:pt>
                <c:pt idx="9">
                  <c:v>37316</c:v>
                </c:pt>
                <c:pt idx="10">
                  <c:v>37347</c:v>
                </c:pt>
                <c:pt idx="11">
                  <c:v>37377</c:v>
                </c:pt>
                <c:pt idx="12">
                  <c:v>37408</c:v>
                </c:pt>
                <c:pt idx="13">
                  <c:v>37438</c:v>
                </c:pt>
                <c:pt idx="14">
                  <c:v>37469</c:v>
                </c:pt>
                <c:pt idx="15">
                  <c:v>37500</c:v>
                </c:pt>
                <c:pt idx="16">
                  <c:v>37530</c:v>
                </c:pt>
                <c:pt idx="17">
                  <c:v>37561</c:v>
                </c:pt>
                <c:pt idx="18">
                  <c:v>37591</c:v>
                </c:pt>
                <c:pt idx="19">
                  <c:v>37622</c:v>
                </c:pt>
                <c:pt idx="20">
                  <c:v>37653</c:v>
                </c:pt>
                <c:pt idx="21">
                  <c:v>37681</c:v>
                </c:pt>
                <c:pt idx="22">
                  <c:v>37712</c:v>
                </c:pt>
                <c:pt idx="23">
                  <c:v>37742</c:v>
                </c:pt>
                <c:pt idx="24">
                  <c:v>37773</c:v>
                </c:pt>
                <c:pt idx="25">
                  <c:v>37803</c:v>
                </c:pt>
                <c:pt idx="26">
                  <c:v>37834</c:v>
                </c:pt>
                <c:pt idx="27">
                  <c:v>37865</c:v>
                </c:pt>
                <c:pt idx="28">
                  <c:v>37895</c:v>
                </c:pt>
                <c:pt idx="29">
                  <c:v>37926</c:v>
                </c:pt>
                <c:pt idx="30">
                  <c:v>37956</c:v>
                </c:pt>
                <c:pt idx="31">
                  <c:v>37987</c:v>
                </c:pt>
                <c:pt idx="32">
                  <c:v>38018</c:v>
                </c:pt>
                <c:pt idx="33">
                  <c:v>38047</c:v>
                </c:pt>
                <c:pt idx="34">
                  <c:v>38078</c:v>
                </c:pt>
                <c:pt idx="35">
                  <c:v>38108</c:v>
                </c:pt>
                <c:pt idx="36">
                  <c:v>38139</c:v>
                </c:pt>
                <c:pt idx="37">
                  <c:v>38169</c:v>
                </c:pt>
                <c:pt idx="38">
                  <c:v>38200</c:v>
                </c:pt>
                <c:pt idx="39">
                  <c:v>38231</c:v>
                </c:pt>
                <c:pt idx="40">
                  <c:v>38261</c:v>
                </c:pt>
                <c:pt idx="41">
                  <c:v>38292</c:v>
                </c:pt>
                <c:pt idx="42">
                  <c:v>38322</c:v>
                </c:pt>
                <c:pt idx="43">
                  <c:v>38353</c:v>
                </c:pt>
                <c:pt idx="44">
                  <c:v>38384</c:v>
                </c:pt>
                <c:pt idx="45">
                  <c:v>38412</c:v>
                </c:pt>
                <c:pt idx="46">
                  <c:v>38443</c:v>
                </c:pt>
                <c:pt idx="47">
                  <c:v>38473</c:v>
                </c:pt>
                <c:pt idx="48">
                  <c:v>38504</c:v>
                </c:pt>
                <c:pt idx="49">
                  <c:v>38534</c:v>
                </c:pt>
                <c:pt idx="50">
                  <c:v>38565</c:v>
                </c:pt>
                <c:pt idx="51">
                  <c:v>38596</c:v>
                </c:pt>
                <c:pt idx="52">
                  <c:v>38626</c:v>
                </c:pt>
                <c:pt idx="53">
                  <c:v>38657</c:v>
                </c:pt>
                <c:pt idx="54">
                  <c:v>38687</c:v>
                </c:pt>
                <c:pt idx="55">
                  <c:v>38718</c:v>
                </c:pt>
                <c:pt idx="56">
                  <c:v>38749</c:v>
                </c:pt>
                <c:pt idx="57">
                  <c:v>38777</c:v>
                </c:pt>
                <c:pt idx="58">
                  <c:v>38808</c:v>
                </c:pt>
                <c:pt idx="59">
                  <c:v>38838</c:v>
                </c:pt>
                <c:pt idx="60">
                  <c:v>38869</c:v>
                </c:pt>
                <c:pt idx="61">
                  <c:v>38899</c:v>
                </c:pt>
                <c:pt idx="62">
                  <c:v>38930</c:v>
                </c:pt>
                <c:pt idx="63">
                  <c:v>38961</c:v>
                </c:pt>
                <c:pt idx="64">
                  <c:v>38991</c:v>
                </c:pt>
                <c:pt idx="65">
                  <c:v>39022</c:v>
                </c:pt>
                <c:pt idx="66">
                  <c:v>39052</c:v>
                </c:pt>
                <c:pt idx="67">
                  <c:v>39083</c:v>
                </c:pt>
                <c:pt idx="68">
                  <c:v>39114</c:v>
                </c:pt>
                <c:pt idx="69">
                  <c:v>39142</c:v>
                </c:pt>
                <c:pt idx="70">
                  <c:v>39173</c:v>
                </c:pt>
                <c:pt idx="71">
                  <c:v>39203</c:v>
                </c:pt>
                <c:pt idx="72">
                  <c:v>39234</c:v>
                </c:pt>
                <c:pt idx="73">
                  <c:v>39264</c:v>
                </c:pt>
                <c:pt idx="74">
                  <c:v>39295</c:v>
                </c:pt>
                <c:pt idx="75">
                  <c:v>39326</c:v>
                </c:pt>
                <c:pt idx="76">
                  <c:v>39356</c:v>
                </c:pt>
                <c:pt idx="77">
                  <c:v>39387</c:v>
                </c:pt>
                <c:pt idx="78">
                  <c:v>39417</c:v>
                </c:pt>
                <c:pt idx="79">
                  <c:v>39448</c:v>
                </c:pt>
                <c:pt idx="80">
                  <c:v>39479</c:v>
                </c:pt>
                <c:pt idx="81">
                  <c:v>39508</c:v>
                </c:pt>
                <c:pt idx="82">
                  <c:v>39539</c:v>
                </c:pt>
                <c:pt idx="83">
                  <c:v>39569</c:v>
                </c:pt>
                <c:pt idx="84">
                  <c:v>39600</c:v>
                </c:pt>
                <c:pt idx="85">
                  <c:v>39630</c:v>
                </c:pt>
                <c:pt idx="86">
                  <c:v>39661</c:v>
                </c:pt>
                <c:pt idx="87">
                  <c:v>39692</c:v>
                </c:pt>
                <c:pt idx="88">
                  <c:v>39722</c:v>
                </c:pt>
                <c:pt idx="89">
                  <c:v>39753</c:v>
                </c:pt>
                <c:pt idx="90">
                  <c:v>39783</c:v>
                </c:pt>
                <c:pt idx="91">
                  <c:v>39814</c:v>
                </c:pt>
                <c:pt idx="92">
                  <c:v>39845</c:v>
                </c:pt>
                <c:pt idx="93">
                  <c:v>39873</c:v>
                </c:pt>
                <c:pt idx="94">
                  <c:v>39904</c:v>
                </c:pt>
                <c:pt idx="95">
                  <c:v>39934</c:v>
                </c:pt>
                <c:pt idx="96">
                  <c:v>39965</c:v>
                </c:pt>
                <c:pt idx="97">
                  <c:v>39995</c:v>
                </c:pt>
                <c:pt idx="98">
                  <c:v>40026</c:v>
                </c:pt>
                <c:pt idx="99">
                  <c:v>40057</c:v>
                </c:pt>
                <c:pt idx="100">
                  <c:v>40087</c:v>
                </c:pt>
                <c:pt idx="101">
                  <c:v>40118</c:v>
                </c:pt>
                <c:pt idx="102">
                  <c:v>40148</c:v>
                </c:pt>
                <c:pt idx="103">
                  <c:v>40179</c:v>
                </c:pt>
                <c:pt idx="104">
                  <c:v>40210</c:v>
                </c:pt>
                <c:pt idx="105">
                  <c:v>40238</c:v>
                </c:pt>
                <c:pt idx="106">
                  <c:v>40269</c:v>
                </c:pt>
              </c:numCache>
            </c:numRef>
          </c:cat>
          <c:val>
            <c:numRef>
              <c:f>Colombia!$C$20:$C$126</c:f>
              <c:numCache>
                <c:formatCode>General</c:formatCode>
                <c:ptCount val="107"/>
                <c:pt idx="5">
                  <c:v>8.731463999999999</c:v>
                </c:pt>
                <c:pt idx="6">
                  <c:v>21.746289999999984</c:v>
                </c:pt>
                <c:pt idx="7">
                  <c:v>32.454699999999995</c:v>
                </c:pt>
                <c:pt idx="8">
                  <c:v>10.543660000000001</c:v>
                </c:pt>
                <c:pt idx="9">
                  <c:v>4.1186159999999976</c:v>
                </c:pt>
                <c:pt idx="10">
                  <c:v>0</c:v>
                </c:pt>
                <c:pt idx="11">
                  <c:v>13.83855</c:v>
                </c:pt>
                <c:pt idx="12">
                  <c:v>43.822070000000011</c:v>
                </c:pt>
                <c:pt idx="13">
                  <c:v>29.654039999999991</c:v>
                </c:pt>
                <c:pt idx="14">
                  <c:v>43.492580000000011</c:v>
                </c:pt>
                <c:pt idx="15">
                  <c:v>27.841840000000001</c:v>
                </c:pt>
                <c:pt idx="16">
                  <c:v>30.642499999999984</c:v>
                </c:pt>
                <c:pt idx="17">
                  <c:v>35.420100000000012</c:v>
                </c:pt>
                <c:pt idx="18">
                  <c:v>47.940689999999996</c:v>
                </c:pt>
                <c:pt idx="19">
                  <c:v>39.209220000000002</c:v>
                </c:pt>
                <c:pt idx="20">
                  <c:v>35.749590000000012</c:v>
                </c:pt>
                <c:pt idx="21">
                  <c:v>25.04119</c:v>
                </c:pt>
                <c:pt idx="22">
                  <c:v>23.887969999999999</c:v>
                </c:pt>
                <c:pt idx="23">
                  <c:v>35.255350000000014</c:v>
                </c:pt>
                <c:pt idx="24">
                  <c:v>46.606260000000006</c:v>
                </c:pt>
                <c:pt idx="25">
                  <c:v>41.021420000000006</c:v>
                </c:pt>
                <c:pt idx="26">
                  <c:v>54.365730000000013</c:v>
                </c:pt>
                <c:pt idx="27">
                  <c:v>46.128500000000017</c:v>
                </c:pt>
                <c:pt idx="28">
                  <c:v>47.611200000000004</c:v>
                </c:pt>
                <c:pt idx="29">
                  <c:v>45.963760000000001</c:v>
                </c:pt>
                <c:pt idx="30">
                  <c:v>61.779240000000001</c:v>
                </c:pt>
                <c:pt idx="31">
                  <c:v>80.230639999999994</c:v>
                </c:pt>
                <c:pt idx="32">
                  <c:v>64.250410000000002</c:v>
                </c:pt>
                <c:pt idx="33">
                  <c:v>59.472820000000006</c:v>
                </c:pt>
                <c:pt idx="34">
                  <c:v>59.96705</c:v>
                </c:pt>
                <c:pt idx="35">
                  <c:v>58.319600000000001</c:v>
                </c:pt>
                <c:pt idx="36">
                  <c:v>58.813839999999999</c:v>
                </c:pt>
                <c:pt idx="37">
                  <c:v>60.626030000000014</c:v>
                </c:pt>
                <c:pt idx="38">
                  <c:v>54.859969999999997</c:v>
                </c:pt>
                <c:pt idx="39">
                  <c:v>47.611200000000004</c:v>
                </c:pt>
                <c:pt idx="40">
                  <c:v>52.883029999999998</c:v>
                </c:pt>
                <c:pt idx="41">
                  <c:v>63.756180000000001</c:v>
                </c:pt>
                <c:pt idx="42">
                  <c:v>59.143330000000013</c:v>
                </c:pt>
                <c:pt idx="43">
                  <c:v>69.686979999999977</c:v>
                </c:pt>
                <c:pt idx="44">
                  <c:v>60.790770000000016</c:v>
                </c:pt>
                <c:pt idx="45">
                  <c:v>53.706750000000014</c:v>
                </c:pt>
                <c:pt idx="46">
                  <c:v>59.802310000000013</c:v>
                </c:pt>
                <c:pt idx="47">
                  <c:v>61.120260000000002</c:v>
                </c:pt>
                <c:pt idx="48">
                  <c:v>68.698520000000002</c:v>
                </c:pt>
                <c:pt idx="49">
                  <c:v>73.970339999999979</c:v>
                </c:pt>
                <c:pt idx="50">
                  <c:v>84.019769999999994</c:v>
                </c:pt>
                <c:pt idx="51">
                  <c:v>69.028009999999981</c:v>
                </c:pt>
                <c:pt idx="52">
                  <c:v>68.698520000000002</c:v>
                </c:pt>
                <c:pt idx="53">
                  <c:v>68.863259999999997</c:v>
                </c:pt>
                <c:pt idx="54">
                  <c:v>75.123559999999998</c:v>
                </c:pt>
                <c:pt idx="55">
                  <c:v>81.878089999999972</c:v>
                </c:pt>
                <c:pt idx="56">
                  <c:v>79.242170000000002</c:v>
                </c:pt>
                <c:pt idx="57">
                  <c:v>87.314660000000046</c:v>
                </c:pt>
                <c:pt idx="58">
                  <c:v>86.820430000000002</c:v>
                </c:pt>
                <c:pt idx="59">
                  <c:v>90.939040000000006</c:v>
                </c:pt>
                <c:pt idx="60">
                  <c:v>94.398679999999999</c:v>
                </c:pt>
                <c:pt idx="61">
                  <c:v>86.985169999999997</c:v>
                </c:pt>
                <c:pt idx="62">
                  <c:v>91.762770000000003</c:v>
                </c:pt>
                <c:pt idx="63">
                  <c:v>79.571659999999994</c:v>
                </c:pt>
                <c:pt idx="64">
                  <c:v>90.939040000000006</c:v>
                </c:pt>
                <c:pt idx="65">
                  <c:v>90.444810000000047</c:v>
                </c:pt>
                <c:pt idx="66">
                  <c:v>99.011530000000022</c:v>
                </c:pt>
                <c:pt idx="67">
                  <c:v>90.444810000000047</c:v>
                </c:pt>
                <c:pt idx="68">
                  <c:v>87.644149999999996</c:v>
                </c:pt>
                <c:pt idx="69">
                  <c:v>87.479410000000001</c:v>
                </c:pt>
                <c:pt idx="70">
                  <c:v>87.314660000000046</c:v>
                </c:pt>
                <c:pt idx="71">
                  <c:v>73.805599999999998</c:v>
                </c:pt>
                <c:pt idx="72">
                  <c:v>79.406920000000028</c:v>
                </c:pt>
                <c:pt idx="73">
                  <c:v>85.008240000000001</c:v>
                </c:pt>
                <c:pt idx="74">
                  <c:v>84.843490000000003</c:v>
                </c:pt>
                <c:pt idx="75">
                  <c:v>88.63261</c:v>
                </c:pt>
                <c:pt idx="76">
                  <c:v>100</c:v>
                </c:pt>
                <c:pt idx="77">
                  <c:v>90.444810000000047</c:v>
                </c:pt>
                <c:pt idx="78">
                  <c:v>93.904449999999997</c:v>
                </c:pt>
                <c:pt idx="79">
                  <c:v>89.456339999999983</c:v>
                </c:pt>
                <c:pt idx="80">
                  <c:v>76.935749999999999</c:v>
                </c:pt>
                <c:pt idx="81">
                  <c:v>88.797360000000026</c:v>
                </c:pt>
                <c:pt idx="82">
                  <c:v>86.655689999999979</c:v>
                </c:pt>
                <c:pt idx="83">
                  <c:v>73.146620000000027</c:v>
                </c:pt>
                <c:pt idx="84">
                  <c:v>56.672160000000012</c:v>
                </c:pt>
                <c:pt idx="85">
                  <c:v>73.64085</c:v>
                </c:pt>
                <c:pt idx="86">
                  <c:v>68.039540000000002</c:v>
                </c:pt>
                <c:pt idx="87">
                  <c:v>62.273480000000006</c:v>
                </c:pt>
                <c:pt idx="88">
                  <c:v>48.929160000000003</c:v>
                </c:pt>
                <c:pt idx="89">
                  <c:v>44.15157</c:v>
                </c:pt>
                <c:pt idx="90">
                  <c:v>42.339370000000002</c:v>
                </c:pt>
                <c:pt idx="91">
                  <c:v>52.059310000000011</c:v>
                </c:pt>
                <c:pt idx="92">
                  <c:v>35.090610000000012</c:v>
                </c:pt>
                <c:pt idx="93">
                  <c:v>29.983519999999984</c:v>
                </c:pt>
                <c:pt idx="94">
                  <c:v>18.616140000000001</c:v>
                </c:pt>
                <c:pt idx="95">
                  <c:v>39.209220000000002</c:v>
                </c:pt>
                <c:pt idx="96">
                  <c:v>41.350909999999999</c:v>
                </c:pt>
                <c:pt idx="97">
                  <c:v>42.668860000000002</c:v>
                </c:pt>
                <c:pt idx="98">
                  <c:v>52.224050000000013</c:v>
                </c:pt>
                <c:pt idx="99">
                  <c:v>51.235580000000013</c:v>
                </c:pt>
                <c:pt idx="100">
                  <c:v>45.304780000000001</c:v>
                </c:pt>
                <c:pt idx="101">
                  <c:v>59.472820000000006</c:v>
                </c:pt>
                <c:pt idx="102">
                  <c:v>48.270180000000003</c:v>
                </c:pt>
                <c:pt idx="103">
                  <c:v>49.588140000000003</c:v>
                </c:pt>
                <c:pt idx="104">
                  <c:v>56.8369</c:v>
                </c:pt>
              </c:numCache>
            </c:numRef>
          </c:val>
        </c:ser>
        <c:marker val="1"/>
        <c:axId val="193135744"/>
        <c:axId val="193137280"/>
      </c:lineChart>
      <c:dateAx>
        <c:axId val="193135744"/>
        <c:scaling>
          <c:orientation val="minMax"/>
        </c:scaling>
        <c:axPos val="b"/>
        <c:numFmt formatCode="mmm\-yy" sourceLinked="1"/>
        <c:tickLblPos val="nextTo"/>
        <c:crossAx val="193137280"/>
        <c:crosses val="autoZero"/>
        <c:auto val="1"/>
        <c:lblOffset val="100"/>
      </c:dateAx>
      <c:valAx>
        <c:axId val="193137280"/>
        <c:scaling>
          <c:orientation val="minMax"/>
          <c:max val="100"/>
        </c:scaling>
        <c:axPos val="l"/>
        <c:majorGridlines>
          <c:spPr>
            <a:ln>
              <a:solidFill>
                <a:schemeClr val="bg1"/>
              </a:solidFill>
            </a:ln>
          </c:spPr>
        </c:majorGridlines>
        <c:numFmt formatCode="#,##0" sourceLinked="0"/>
        <c:tickLblPos val="nextTo"/>
        <c:crossAx val="193135744"/>
        <c:crosses val="autoZero"/>
        <c:crossBetween val="between"/>
      </c:valAx>
    </c:plotArea>
    <c:legend>
      <c:legendPos val="b"/>
      <c:layout/>
    </c:legend>
    <c:plotVisOnly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v>Real Index</c:v>
          </c:tx>
          <c:marker>
            <c:symbol val="none"/>
          </c:marker>
          <c:cat>
            <c:numRef>
              <c:f>Mexico!$A$2:$A$127</c:f>
              <c:numCache>
                <c:formatCode>mmm\-yy</c:formatCode>
                <c:ptCount val="126"/>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numCache>
            </c:numRef>
          </c:cat>
          <c:val>
            <c:numRef>
              <c:f>Mexico!$B$2:$B$127</c:f>
              <c:numCache>
                <c:formatCode>General</c:formatCode>
                <c:ptCount val="126"/>
                <c:pt idx="0">
                  <c:v>89.933930000000004</c:v>
                </c:pt>
                <c:pt idx="1">
                  <c:v>92.770899999999983</c:v>
                </c:pt>
                <c:pt idx="2">
                  <c:v>93.303539999999998</c:v>
                </c:pt>
                <c:pt idx="3">
                  <c:v>90.801260000000028</c:v>
                </c:pt>
                <c:pt idx="4">
                  <c:v>90.328739999999954</c:v>
                </c:pt>
                <c:pt idx="5">
                  <c:v>90.908119999999997</c:v>
                </c:pt>
                <c:pt idx="6">
                  <c:v>90.858349999999973</c:v>
                </c:pt>
                <c:pt idx="7">
                  <c:v>90.302570000000003</c:v>
                </c:pt>
                <c:pt idx="8">
                  <c:v>90.078359999999989</c:v>
                </c:pt>
                <c:pt idx="9">
                  <c:v>88.165749999999989</c:v>
                </c:pt>
                <c:pt idx="10">
                  <c:v>84.071779999999976</c:v>
                </c:pt>
                <c:pt idx="11">
                  <c:v>79.5565</c:v>
                </c:pt>
                <c:pt idx="12">
                  <c:v>69.63091</c:v>
                </c:pt>
                <c:pt idx="13">
                  <c:v>63.335970000000003</c:v>
                </c:pt>
                <c:pt idx="14">
                  <c:v>61.40325</c:v>
                </c:pt>
                <c:pt idx="15">
                  <c:v>54.555310000000013</c:v>
                </c:pt>
                <c:pt idx="16">
                  <c:v>54.10454</c:v>
                </c:pt>
                <c:pt idx="17">
                  <c:v>51.184840000000001</c:v>
                </c:pt>
                <c:pt idx="18">
                  <c:v>46.551169999999999</c:v>
                </c:pt>
                <c:pt idx="19">
                  <c:v>44.786770000000011</c:v>
                </c:pt>
                <c:pt idx="20">
                  <c:v>43.663250000000012</c:v>
                </c:pt>
                <c:pt idx="21">
                  <c:v>42.539090000000002</c:v>
                </c:pt>
                <c:pt idx="22">
                  <c:v>44.138890000000011</c:v>
                </c:pt>
                <c:pt idx="23">
                  <c:v>46.295760000000016</c:v>
                </c:pt>
                <c:pt idx="24">
                  <c:v>47.124900000000011</c:v>
                </c:pt>
                <c:pt idx="25">
                  <c:v>48.799480000000003</c:v>
                </c:pt>
                <c:pt idx="26">
                  <c:v>45.917619999999999</c:v>
                </c:pt>
                <c:pt idx="27">
                  <c:v>57.404340000000005</c:v>
                </c:pt>
                <c:pt idx="28">
                  <c:v>59.229610000000015</c:v>
                </c:pt>
                <c:pt idx="29">
                  <c:v>63.859439999999999</c:v>
                </c:pt>
                <c:pt idx="30">
                  <c:v>62.593780000000002</c:v>
                </c:pt>
                <c:pt idx="31">
                  <c:v>61.861400000000003</c:v>
                </c:pt>
                <c:pt idx="32">
                  <c:v>63.24492</c:v>
                </c:pt>
                <c:pt idx="33">
                  <c:v>63.280650000000001</c:v>
                </c:pt>
                <c:pt idx="34">
                  <c:v>63.48771</c:v>
                </c:pt>
                <c:pt idx="35">
                  <c:v>63.543130000000012</c:v>
                </c:pt>
                <c:pt idx="36">
                  <c:v>62.472450000000002</c:v>
                </c:pt>
                <c:pt idx="37">
                  <c:v>63.805430000000001</c:v>
                </c:pt>
                <c:pt idx="38">
                  <c:v>67.061359999999993</c:v>
                </c:pt>
                <c:pt idx="39">
                  <c:v>61.809150000000002</c:v>
                </c:pt>
                <c:pt idx="40">
                  <c:v>58.986190000000001</c:v>
                </c:pt>
                <c:pt idx="41">
                  <c:v>55.124920000000003</c:v>
                </c:pt>
                <c:pt idx="42">
                  <c:v>55.518300000000011</c:v>
                </c:pt>
                <c:pt idx="43">
                  <c:v>55.218960000000003</c:v>
                </c:pt>
                <c:pt idx="44">
                  <c:v>55.616630000000001</c:v>
                </c:pt>
                <c:pt idx="45">
                  <c:v>58.478860000000005</c:v>
                </c:pt>
                <c:pt idx="46">
                  <c:v>60.127080000000007</c:v>
                </c:pt>
                <c:pt idx="47">
                  <c:v>62.944619999999993</c:v>
                </c:pt>
                <c:pt idx="48">
                  <c:v>67.213740000000001</c:v>
                </c:pt>
                <c:pt idx="49">
                  <c:v>70.559439999999981</c:v>
                </c:pt>
                <c:pt idx="50">
                  <c:v>72.65025</c:v>
                </c:pt>
                <c:pt idx="51">
                  <c:v>75.563800000000001</c:v>
                </c:pt>
                <c:pt idx="52">
                  <c:v>75.353749999999977</c:v>
                </c:pt>
                <c:pt idx="53">
                  <c:v>74.826610000000002</c:v>
                </c:pt>
                <c:pt idx="54">
                  <c:v>76.341949999999997</c:v>
                </c:pt>
                <c:pt idx="55">
                  <c:v>79.310130000000001</c:v>
                </c:pt>
                <c:pt idx="56">
                  <c:v>78.60948999999998</c:v>
                </c:pt>
                <c:pt idx="57">
                  <c:v>78.870959999999982</c:v>
                </c:pt>
                <c:pt idx="58">
                  <c:v>80.220220000000026</c:v>
                </c:pt>
                <c:pt idx="59">
                  <c:v>78.998650000000026</c:v>
                </c:pt>
                <c:pt idx="60">
                  <c:v>78.022299999999987</c:v>
                </c:pt>
                <c:pt idx="61">
                  <c:v>73.456860000000006</c:v>
                </c:pt>
                <c:pt idx="62">
                  <c:v>67.927279999999996</c:v>
                </c:pt>
                <c:pt idx="63">
                  <c:v>68.065160000000006</c:v>
                </c:pt>
                <c:pt idx="64">
                  <c:v>69.461430000000007</c:v>
                </c:pt>
                <c:pt idx="65">
                  <c:v>74.066019999999995</c:v>
                </c:pt>
                <c:pt idx="66">
                  <c:v>70.75179</c:v>
                </c:pt>
                <c:pt idx="67">
                  <c:v>70.800150000000002</c:v>
                </c:pt>
                <c:pt idx="68">
                  <c:v>71.769149999999996</c:v>
                </c:pt>
                <c:pt idx="69">
                  <c:v>74.458000000000013</c:v>
                </c:pt>
                <c:pt idx="70">
                  <c:v>74.16813999999998</c:v>
                </c:pt>
                <c:pt idx="71">
                  <c:v>75.732960000000006</c:v>
                </c:pt>
                <c:pt idx="72">
                  <c:v>80.768119999999996</c:v>
                </c:pt>
                <c:pt idx="73">
                  <c:v>81.999240000000029</c:v>
                </c:pt>
                <c:pt idx="74">
                  <c:v>86.508849999999981</c:v>
                </c:pt>
                <c:pt idx="75">
                  <c:v>85.621569999999991</c:v>
                </c:pt>
                <c:pt idx="76">
                  <c:v>88.562129999999996</c:v>
                </c:pt>
                <c:pt idx="77">
                  <c:v>86.030649999999994</c:v>
                </c:pt>
                <c:pt idx="78">
                  <c:v>88.019059999999996</c:v>
                </c:pt>
                <c:pt idx="79">
                  <c:v>84.627749999999978</c:v>
                </c:pt>
                <c:pt idx="80">
                  <c:v>82.429360000000003</c:v>
                </c:pt>
                <c:pt idx="81">
                  <c:v>79.370489999999975</c:v>
                </c:pt>
                <c:pt idx="82">
                  <c:v>76.971469999999997</c:v>
                </c:pt>
                <c:pt idx="83">
                  <c:v>72.960390000000004</c:v>
                </c:pt>
                <c:pt idx="84">
                  <c:v>68.40849</c:v>
                </c:pt>
                <c:pt idx="85">
                  <c:v>68.223640000000003</c:v>
                </c:pt>
                <c:pt idx="86">
                  <c:v>69.594309999999993</c:v>
                </c:pt>
                <c:pt idx="87">
                  <c:v>69.489750000000001</c:v>
                </c:pt>
                <c:pt idx="88">
                  <c:v>68.992000000000004</c:v>
                </c:pt>
                <c:pt idx="89">
                  <c:v>68.371260000000007</c:v>
                </c:pt>
                <c:pt idx="90">
                  <c:v>69.910170000000022</c:v>
                </c:pt>
                <c:pt idx="91">
                  <c:v>70.649190000000004</c:v>
                </c:pt>
                <c:pt idx="92">
                  <c:v>70.573489999999978</c:v>
                </c:pt>
                <c:pt idx="93">
                  <c:v>70.788889999999981</c:v>
                </c:pt>
                <c:pt idx="94">
                  <c:v>69.72387999999998</c:v>
                </c:pt>
                <c:pt idx="95">
                  <c:v>70.96110000000003</c:v>
                </c:pt>
                <c:pt idx="96">
                  <c:v>71.816059999999993</c:v>
                </c:pt>
                <c:pt idx="97">
                  <c:v>76.192149999999998</c:v>
                </c:pt>
                <c:pt idx="98">
                  <c:v>70.727279999999993</c:v>
                </c:pt>
                <c:pt idx="99">
                  <c:v>69.532619999999994</c:v>
                </c:pt>
                <c:pt idx="100">
                  <c:v>63.39687</c:v>
                </c:pt>
                <c:pt idx="101">
                  <c:v>66.265659999999997</c:v>
                </c:pt>
                <c:pt idx="102">
                  <c:v>60.481039999999993</c:v>
                </c:pt>
                <c:pt idx="103">
                  <c:v>59.941589999999998</c:v>
                </c:pt>
                <c:pt idx="104">
                  <c:v>60.140600000000006</c:v>
                </c:pt>
                <c:pt idx="105">
                  <c:v>51.83229</c:v>
                </c:pt>
                <c:pt idx="106">
                  <c:v>49.32602</c:v>
                </c:pt>
                <c:pt idx="107">
                  <c:v>44.113580000000006</c:v>
                </c:pt>
                <c:pt idx="108">
                  <c:v>17.50168</c:v>
                </c:pt>
                <c:pt idx="109">
                  <c:v>6.6526430000000003</c:v>
                </c:pt>
                <c:pt idx="110">
                  <c:v>3.7982710000000002</c:v>
                </c:pt>
                <c:pt idx="111">
                  <c:v>1.377548</c:v>
                </c:pt>
                <c:pt idx="112">
                  <c:v>1.889456</c:v>
                </c:pt>
                <c:pt idx="113">
                  <c:v>0</c:v>
                </c:pt>
                <c:pt idx="114">
                  <c:v>11.76017</c:v>
                </c:pt>
                <c:pt idx="115">
                  <c:v>16.609290000000001</c:v>
                </c:pt>
                <c:pt idx="116">
                  <c:v>19.940180000000002</c:v>
                </c:pt>
                <c:pt idx="117">
                  <c:v>30.339490000000001</c:v>
                </c:pt>
                <c:pt idx="118">
                  <c:v>38.570060000000005</c:v>
                </c:pt>
                <c:pt idx="119">
                  <c:v>48.042500000000011</c:v>
                </c:pt>
                <c:pt idx="120">
                  <c:v>72.186579999999978</c:v>
                </c:pt>
                <c:pt idx="121">
                  <c:v>79.540779999999998</c:v>
                </c:pt>
                <c:pt idx="122">
                  <c:v>86.141900000000007</c:v>
                </c:pt>
                <c:pt idx="123">
                  <c:v>96.206580000000002</c:v>
                </c:pt>
                <c:pt idx="124">
                  <c:v>100</c:v>
                </c:pt>
                <c:pt idx="125">
                  <c:v>99.373829999999998</c:v>
                </c:pt>
              </c:numCache>
            </c:numRef>
          </c:val>
        </c:ser>
        <c:ser>
          <c:idx val="1"/>
          <c:order val="1"/>
          <c:tx>
            <c:v>Financial Index</c:v>
          </c:tx>
          <c:marker>
            <c:symbol val="none"/>
          </c:marker>
          <c:cat>
            <c:numRef>
              <c:f>Mexico!$A$2:$A$127</c:f>
              <c:numCache>
                <c:formatCode>mmm\-yy</c:formatCode>
                <c:ptCount val="126"/>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numCache>
            </c:numRef>
          </c:cat>
          <c:val>
            <c:numRef>
              <c:f>Mexico!$C$2:$C$127</c:f>
              <c:numCache>
                <c:formatCode>General</c:formatCode>
                <c:ptCount val="126"/>
                <c:pt idx="0">
                  <c:v>64.281809999999993</c:v>
                </c:pt>
                <c:pt idx="1">
                  <c:v>61.821829999999999</c:v>
                </c:pt>
                <c:pt idx="2">
                  <c:v>66.113329999999991</c:v>
                </c:pt>
                <c:pt idx="3">
                  <c:v>38.738440000000011</c:v>
                </c:pt>
                <c:pt idx="4">
                  <c:v>24.85059</c:v>
                </c:pt>
                <c:pt idx="5">
                  <c:v>33.806280000000001</c:v>
                </c:pt>
                <c:pt idx="6">
                  <c:v>42.113210000000002</c:v>
                </c:pt>
                <c:pt idx="7">
                  <c:v>45.526720000000012</c:v>
                </c:pt>
                <c:pt idx="8">
                  <c:v>51.020110000000017</c:v>
                </c:pt>
                <c:pt idx="9">
                  <c:v>40.177080000000004</c:v>
                </c:pt>
                <c:pt idx="10">
                  <c:v>31.917120000000001</c:v>
                </c:pt>
                <c:pt idx="11">
                  <c:v>19.610600000000005</c:v>
                </c:pt>
                <c:pt idx="12">
                  <c:v>22.551819999999999</c:v>
                </c:pt>
                <c:pt idx="13">
                  <c:v>19.78919999999999</c:v>
                </c:pt>
                <c:pt idx="14">
                  <c:v>14.355070000000003</c:v>
                </c:pt>
                <c:pt idx="15">
                  <c:v>23.8565</c:v>
                </c:pt>
                <c:pt idx="16">
                  <c:v>37.169420000000002</c:v>
                </c:pt>
                <c:pt idx="17">
                  <c:v>38.554560000000002</c:v>
                </c:pt>
                <c:pt idx="18">
                  <c:v>31.528639999999985</c:v>
                </c:pt>
                <c:pt idx="19">
                  <c:v>34.155720000000002</c:v>
                </c:pt>
                <c:pt idx="20">
                  <c:v>20.388809999999992</c:v>
                </c:pt>
                <c:pt idx="21">
                  <c:v>22.904890000000005</c:v>
                </c:pt>
                <c:pt idx="22">
                  <c:v>27.933700000000002</c:v>
                </c:pt>
                <c:pt idx="23">
                  <c:v>42.704990000000002</c:v>
                </c:pt>
                <c:pt idx="24">
                  <c:v>42.847469999999994</c:v>
                </c:pt>
                <c:pt idx="25">
                  <c:v>43.924960000000006</c:v>
                </c:pt>
                <c:pt idx="26">
                  <c:v>56.200760000000002</c:v>
                </c:pt>
                <c:pt idx="27">
                  <c:v>58.810619999999993</c:v>
                </c:pt>
                <c:pt idx="28">
                  <c:v>52.400269999999999</c:v>
                </c:pt>
                <c:pt idx="29">
                  <c:v>39.707900000000002</c:v>
                </c:pt>
                <c:pt idx="30">
                  <c:v>31.27535</c:v>
                </c:pt>
                <c:pt idx="31">
                  <c:v>24.731549999999988</c:v>
                </c:pt>
                <c:pt idx="32">
                  <c:v>28.547339999999984</c:v>
                </c:pt>
                <c:pt idx="33">
                  <c:v>28.603840000000005</c:v>
                </c:pt>
                <c:pt idx="34">
                  <c:v>34.454540000000001</c:v>
                </c:pt>
                <c:pt idx="35">
                  <c:v>37.887129999999999</c:v>
                </c:pt>
                <c:pt idx="36">
                  <c:v>35.684879999999993</c:v>
                </c:pt>
                <c:pt idx="37">
                  <c:v>31.577880000000007</c:v>
                </c:pt>
                <c:pt idx="38">
                  <c:v>31.58762999999999</c:v>
                </c:pt>
                <c:pt idx="39">
                  <c:v>38.124360000000003</c:v>
                </c:pt>
                <c:pt idx="40">
                  <c:v>44.052010000000003</c:v>
                </c:pt>
                <c:pt idx="41">
                  <c:v>51.234730000000013</c:v>
                </c:pt>
                <c:pt idx="42">
                  <c:v>55.608930000000015</c:v>
                </c:pt>
                <c:pt idx="43">
                  <c:v>60.625890000000012</c:v>
                </c:pt>
                <c:pt idx="44">
                  <c:v>66.485889999999998</c:v>
                </c:pt>
                <c:pt idx="45">
                  <c:v>68.215610000000027</c:v>
                </c:pt>
                <c:pt idx="46">
                  <c:v>71.892489999999981</c:v>
                </c:pt>
                <c:pt idx="47">
                  <c:v>69.880739999999989</c:v>
                </c:pt>
                <c:pt idx="48">
                  <c:v>76.087999999999994</c:v>
                </c:pt>
                <c:pt idx="49">
                  <c:v>84.696379999999976</c:v>
                </c:pt>
                <c:pt idx="50">
                  <c:v>86.816970000000012</c:v>
                </c:pt>
                <c:pt idx="51">
                  <c:v>87.711889999999997</c:v>
                </c:pt>
                <c:pt idx="52">
                  <c:v>74.222049999999982</c:v>
                </c:pt>
                <c:pt idx="53">
                  <c:v>71.924700000000001</c:v>
                </c:pt>
                <c:pt idx="54">
                  <c:v>70.481539999999995</c:v>
                </c:pt>
                <c:pt idx="55">
                  <c:v>69.630290000000002</c:v>
                </c:pt>
                <c:pt idx="56">
                  <c:v>71.769909999999996</c:v>
                </c:pt>
                <c:pt idx="57">
                  <c:v>73.091769999999997</c:v>
                </c:pt>
                <c:pt idx="58">
                  <c:v>75.287610000000029</c:v>
                </c:pt>
                <c:pt idx="59">
                  <c:v>77.78913</c:v>
                </c:pt>
                <c:pt idx="60">
                  <c:v>73.872969999999981</c:v>
                </c:pt>
                <c:pt idx="61">
                  <c:v>75.815659999999994</c:v>
                </c:pt>
                <c:pt idx="62">
                  <c:v>71.713130000000007</c:v>
                </c:pt>
                <c:pt idx="63">
                  <c:v>61.470489999999998</c:v>
                </c:pt>
                <c:pt idx="64">
                  <c:v>68.006460000000004</c:v>
                </c:pt>
                <c:pt idx="65">
                  <c:v>70.834860000000006</c:v>
                </c:pt>
                <c:pt idx="66">
                  <c:v>76.966220000000035</c:v>
                </c:pt>
                <c:pt idx="67">
                  <c:v>81.846010000000007</c:v>
                </c:pt>
                <c:pt idx="68">
                  <c:v>83.963020000000029</c:v>
                </c:pt>
                <c:pt idx="69">
                  <c:v>80.413970000000006</c:v>
                </c:pt>
                <c:pt idx="70">
                  <c:v>82.864810000000006</c:v>
                </c:pt>
                <c:pt idx="71">
                  <c:v>83.202449999999999</c:v>
                </c:pt>
                <c:pt idx="72">
                  <c:v>85.907570000000007</c:v>
                </c:pt>
                <c:pt idx="73">
                  <c:v>82.134640000000005</c:v>
                </c:pt>
                <c:pt idx="74">
                  <c:v>84.542900000000003</c:v>
                </c:pt>
                <c:pt idx="75">
                  <c:v>93.156879999999973</c:v>
                </c:pt>
                <c:pt idx="76">
                  <c:v>92.563030000000012</c:v>
                </c:pt>
                <c:pt idx="77">
                  <c:v>77.181439999999981</c:v>
                </c:pt>
                <c:pt idx="78">
                  <c:v>81.619399999999999</c:v>
                </c:pt>
                <c:pt idx="79">
                  <c:v>82.23456000000003</c:v>
                </c:pt>
                <c:pt idx="80">
                  <c:v>79.924379999999999</c:v>
                </c:pt>
                <c:pt idx="81">
                  <c:v>85.137100000000004</c:v>
                </c:pt>
                <c:pt idx="82">
                  <c:v>83.20247999999998</c:v>
                </c:pt>
                <c:pt idx="83">
                  <c:v>83.229100000000003</c:v>
                </c:pt>
                <c:pt idx="84">
                  <c:v>82.606520000000003</c:v>
                </c:pt>
                <c:pt idx="85">
                  <c:v>86.621669999999995</c:v>
                </c:pt>
                <c:pt idx="86">
                  <c:v>81.430819999999997</c:v>
                </c:pt>
                <c:pt idx="87">
                  <c:v>85.576999999999998</c:v>
                </c:pt>
                <c:pt idx="88">
                  <c:v>87.456249999999997</c:v>
                </c:pt>
                <c:pt idx="89">
                  <c:v>100</c:v>
                </c:pt>
                <c:pt idx="90">
                  <c:v>92.253919999999994</c:v>
                </c:pt>
                <c:pt idx="91">
                  <c:v>80.489289999999997</c:v>
                </c:pt>
                <c:pt idx="92">
                  <c:v>80.804760000000002</c:v>
                </c:pt>
                <c:pt idx="93">
                  <c:v>80.458469999999991</c:v>
                </c:pt>
                <c:pt idx="94">
                  <c:v>67.572339999999954</c:v>
                </c:pt>
                <c:pt idx="95">
                  <c:v>65.223079999999982</c:v>
                </c:pt>
                <c:pt idx="96">
                  <c:v>56.974440000000001</c:v>
                </c:pt>
                <c:pt idx="97">
                  <c:v>55.895130000000016</c:v>
                </c:pt>
                <c:pt idx="98">
                  <c:v>57.144489999999998</c:v>
                </c:pt>
                <c:pt idx="99">
                  <c:v>58.96734</c:v>
                </c:pt>
                <c:pt idx="100">
                  <c:v>58.933530000000012</c:v>
                </c:pt>
                <c:pt idx="101">
                  <c:v>53.421100000000003</c:v>
                </c:pt>
                <c:pt idx="102">
                  <c:v>44.818380000000005</c:v>
                </c:pt>
                <c:pt idx="103">
                  <c:v>46.639430000000011</c:v>
                </c:pt>
                <c:pt idx="104">
                  <c:v>37.844819999999999</c:v>
                </c:pt>
                <c:pt idx="105">
                  <c:v>1.6743440000000001</c:v>
                </c:pt>
                <c:pt idx="106">
                  <c:v>0</c:v>
                </c:pt>
                <c:pt idx="107">
                  <c:v>1.5696429999999999</c:v>
                </c:pt>
                <c:pt idx="108">
                  <c:v>8.6656940000000038</c:v>
                </c:pt>
                <c:pt idx="109">
                  <c:v>3.2070180000000001</c:v>
                </c:pt>
                <c:pt idx="110">
                  <c:v>0.33613790000000016</c:v>
                </c:pt>
                <c:pt idx="111">
                  <c:v>13.10088</c:v>
                </c:pt>
                <c:pt idx="112">
                  <c:v>27.922409999999985</c:v>
                </c:pt>
                <c:pt idx="113">
                  <c:v>34.385770000000001</c:v>
                </c:pt>
                <c:pt idx="114">
                  <c:v>40.946750000000002</c:v>
                </c:pt>
                <c:pt idx="115">
                  <c:v>51.012070000000001</c:v>
                </c:pt>
                <c:pt idx="116">
                  <c:v>55.067970000000003</c:v>
                </c:pt>
                <c:pt idx="117">
                  <c:v>73.619820000000004</c:v>
                </c:pt>
                <c:pt idx="118">
                  <c:v>80.498739999999998</c:v>
                </c:pt>
                <c:pt idx="119">
                  <c:v>77.579949999999982</c:v>
                </c:pt>
                <c:pt idx="120">
                  <c:v>78.571359999999999</c:v>
                </c:pt>
                <c:pt idx="121">
                  <c:v>80.159879999999973</c:v>
                </c:pt>
                <c:pt idx="122">
                  <c:v>91.869349999999983</c:v>
                </c:pt>
                <c:pt idx="123">
                  <c:v>86.481550000000027</c:v>
                </c:pt>
                <c:pt idx="124">
                  <c:v>67.901830000000004</c:v>
                </c:pt>
                <c:pt idx="125">
                  <c:v>66.912220000000048</c:v>
                </c:pt>
              </c:numCache>
            </c:numRef>
          </c:val>
        </c:ser>
        <c:ser>
          <c:idx val="2"/>
          <c:order val="2"/>
          <c:tx>
            <c:v>Confidence Index</c:v>
          </c:tx>
          <c:marker>
            <c:symbol val="none"/>
          </c:marker>
          <c:cat>
            <c:numRef>
              <c:f>Mexico!$A$2:$A$127</c:f>
              <c:numCache>
                <c:formatCode>mmm\-yy</c:formatCode>
                <c:ptCount val="126"/>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numCache>
            </c:numRef>
          </c:cat>
          <c:val>
            <c:numRef>
              <c:f>Mexico!$D$2:$D$127</c:f>
              <c:numCache>
                <c:formatCode>General</c:formatCode>
                <c:ptCount val="126"/>
                <c:pt idx="15">
                  <c:v>90.711940000000027</c:v>
                </c:pt>
                <c:pt idx="16">
                  <c:v>83.728769999999983</c:v>
                </c:pt>
                <c:pt idx="17">
                  <c:v>81.767670000000024</c:v>
                </c:pt>
                <c:pt idx="18">
                  <c:v>81.494210000000038</c:v>
                </c:pt>
                <c:pt idx="19">
                  <c:v>76.730850000000004</c:v>
                </c:pt>
                <c:pt idx="20">
                  <c:v>65.499660000000034</c:v>
                </c:pt>
                <c:pt idx="21">
                  <c:v>53.314899999999994</c:v>
                </c:pt>
                <c:pt idx="22">
                  <c:v>47.135630000000013</c:v>
                </c:pt>
                <c:pt idx="23">
                  <c:v>44.318150000000003</c:v>
                </c:pt>
                <c:pt idx="24">
                  <c:v>42.510730000000002</c:v>
                </c:pt>
                <c:pt idx="25">
                  <c:v>47.526780000000002</c:v>
                </c:pt>
                <c:pt idx="26">
                  <c:v>57.364550000000001</c:v>
                </c:pt>
                <c:pt idx="27">
                  <c:v>65.755579999999981</c:v>
                </c:pt>
                <c:pt idx="28">
                  <c:v>71.379599999999982</c:v>
                </c:pt>
                <c:pt idx="29">
                  <c:v>73.055589999999981</c:v>
                </c:pt>
                <c:pt idx="30">
                  <c:v>73.776200000000003</c:v>
                </c:pt>
                <c:pt idx="31">
                  <c:v>72.985720000000001</c:v>
                </c:pt>
                <c:pt idx="32">
                  <c:v>70.930620000000047</c:v>
                </c:pt>
                <c:pt idx="33">
                  <c:v>69.925169999999994</c:v>
                </c:pt>
                <c:pt idx="34">
                  <c:v>69.094170000000005</c:v>
                </c:pt>
                <c:pt idx="35">
                  <c:v>65.35266</c:v>
                </c:pt>
                <c:pt idx="36">
                  <c:v>56.583800000000004</c:v>
                </c:pt>
                <c:pt idx="37">
                  <c:v>48.094840000000005</c:v>
                </c:pt>
                <c:pt idx="38">
                  <c:v>44.972120000000011</c:v>
                </c:pt>
                <c:pt idx="39">
                  <c:v>50.25667</c:v>
                </c:pt>
                <c:pt idx="40">
                  <c:v>56.978790000000011</c:v>
                </c:pt>
                <c:pt idx="41">
                  <c:v>60.110370000000003</c:v>
                </c:pt>
                <c:pt idx="42">
                  <c:v>60.056840000000001</c:v>
                </c:pt>
                <c:pt idx="43">
                  <c:v>58.159400000000005</c:v>
                </c:pt>
                <c:pt idx="44">
                  <c:v>55.935870000000001</c:v>
                </c:pt>
                <c:pt idx="45">
                  <c:v>54.625960000000013</c:v>
                </c:pt>
                <c:pt idx="46">
                  <c:v>54.94943</c:v>
                </c:pt>
                <c:pt idx="47">
                  <c:v>58.25806</c:v>
                </c:pt>
                <c:pt idx="48">
                  <c:v>62.128420000000013</c:v>
                </c:pt>
                <c:pt idx="49">
                  <c:v>64.278639999999982</c:v>
                </c:pt>
                <c:pt idx="50">
                  <c:v>66.411980000000028</c:v>
                </c:pt>
                <c:pt idx="51">
                  <c:v>69.916489999999996</c:v>
                </c:pt>
                <c:pt idx="52">
                  <c:v>73.740190000000027</c:v>
                </c:pt>
                <c:pt idx="53">
                  <c:v>74.546639999999996</c:v>
                </c:pt>
                <c:pt idx="54">
                  <c:v>71.598010000000002</c:v>
                </c:pt>
                <c:pt idx="55">
                  <c:v>68.899010000000004</c:v>
                </c:pt>
                <c:pt idx="56">
                  <c:v>68.302199999999999</c:v>
                </c:pt>
                <c:pt idx="57">
                  <c:v>69.056129999999996</c:v>
                </c:pt>
                <c:pt idx="58">
                  <c:v>73.679409999999976</c:v>
                </c:pt>
                <c:pt idx="59">
                  <c:v>81.483869999999996</c:v>
                </c:pt>
                <c:pt idx="60">
                  <c:v>88.845439999999982</c:v>
                </c:pt>
                <c:pt idx="61">
                  <c:v>92.132509999999982</c:v>
                </c:pt>
                <c:pt idx="62">
                  <c:v>90.729979999999998</c:v>
                </c:pt>
                <c:pt idx="63">
                  <c:v>85.277450000000002</c:v>
                </c:pt>
                <c:pt idx="64">
                  <c:v>80.869670000000013</c:v>
                </c:pt>
                <c:pt idx="65">
                  <c:v>79.528429999999986</c:v>
                </c:pt>
                <c:pt idx="66">
                  <c:v>79.412170000000003</c:v>
                </c:pt>
                <c:pt idx="67">
                  <c:v>80.348860000000002</c:v>
                </c:pt>
                <c:pt idx="68">
                  <c:v>83.342000000000013</c:v>
                </c:pt>
                <c:pt idx="69">
                  <c:v>85.309560000000005</c:v>
                </c:pt>
                <c:pt idx="70">
                  <c:v>87.724360000000004</c:v>
                </c:pt>
                <c:pt idx="71">
                  <c:v>91.639560000000003</c:v>
                </c:pt>
                <c:pt idx="72">
                  <c:v>94.851979999999998</c:v>
                </c:pt>
                <c:pt idx="73">
                  <c:v>97.284670000000006</c:v>
                </c:pt>
                <c:pt idx="74">
                  <c:v>99.896699999999996</c:v>
                </c:pt>
                <c:pt idx="75">
                  <c:v>99.03</c:v>
                </c:pt>
                <c:pt idx="76">
                  <c:v>97.10342</c:v>
                </c:pt>
                <c:pt idx="77">
                  <c:v>95.900270000000006</c:v>
                </c:pt>
                <c:pt idx="78">
                  <c:v>97.99333</c:v>
                </c:pt>
                <c:pt idx="79">
                  <c:v>99.719830000000002</c:v>
                </c:pt>
                <c:pt idx="80">
                  <c:v>100</c:v>
                </c:pt>
                <c:pt idx="81">
                  <c:v>99.608989999999977</c:v>
                </c:pt>
                <c:pt idx="82">
                  <c:v>98.586529999999996</c:v>
                </c:pt>
                <c:pt idx="83">
                  <c:v>99.783879999999982</c:v>
                </c:pt>
                <c:pt idx="84">
                  <c:v>98.865539999999982</c:v>
                </c:pt>
                <c:pt idx="85">
                  <c:v>97.869900000000001</c:v>
                </c:pt>
                <c:pt idx="86">
                  <c:v>97.603200000000001</c:v>
                </c:pt>
                <c:pt idx="87">
                  <c:v>97.805109999999999</c:v>
                </c:pt>
                <c:pt idx="88">
                  <c:v>98.267070000000004</c:v>
                </c:pt>
                <c:pt idx="89">
                  <c:v>97.933719999999994</c:v>
                </c:pt>
                <c:pt idx="90">
                  <c:v>97.144810000000007</c:v>
                </c:pt>
                <c:pt idx="91">
                  <c:v>95.255169999999993</c:v>
                </c:pt>
                <c:pt idx="92">
                  <c:v>90.471819999999994</c:v>
                </c:pt>
                <c:pt idx="93">
                  <c:v>86.320579999999978</c:v>
                </c:pt>
                <c:pt idx="94">
                  <c:v>84.222979999999978</c:v>
                </c:pt>
                <c:pt idx="95">
                  <c:v>83.911870000000022</c:v>
                </c:pt>
                <c:pt idx="96">
                  <c:v>83.332239999999999</c:v>
                </c:pt>
                <c:pt idx="97">
                  <c:v>82.24714000000003</c:v>
                </c:pt>
                <c:pt idx="98">
                  <c:v>81.68238999999997</c:v>
                </c:pt>
                <c:pt idx="99">
                  <c:v>78.687650000000005</c:v>
                </c:pt>
                <c:pt idx="100">
                  <c:v>71.469960000000029</c:v>
                </c:pt>
                <c:pt idx="101">
                  <c:v>63.495870000000011</c:v>
                </c:pt>
                <c:pt idx="102">
                  <c:v>55.881149999999998</c:v>
                </c:pt>
                <c:pt idx="103">
                  <c:v>47.355479999999993</c:v>
                </c:pt>
                <c:pt idx="104">
                  <c:v>32.94153</c:v>
                </c:pt>
                <c:pt idx="105">
                  <c:v>15.89456</c:v>
                </c:pt>
                <c:pt idx="106">
                  <c:v>6.1091199999999981</c:v>
                </c:pt>
                <c:pt idx="107">
                  <c:v>2.7116370000000001</c:v>
                </c:pt>
                <c:pt idx="108">
                  <c:v>0.87525080000000022</c:v>
                </c:pt>
                <c:pt idx="109">
                  <c:v>0</c:v>
                </c:pt>
                <c:pt idx="110">
                  <c:v>4.6660749999999975</c:v>
                </c:pt>
                <c:pt idx="111">
                  <c:v>12.28505</c:v>
                </c:pt>
                <c:pt idx="112">
                  <c:v>17.80752</c:v>
                </c:pt>
                <c:pt idx="113">
                  <c:v>25.406719999999989</c:v>
                </c:pt>
                <c:pt idx="114">
                  <c:v>32.270240000000001</c:v>
                </c:pt>
                <c:pt idx="115">
                  <c:v>33.378130000000013</c:v>
                </c:pt>
                <c:pt idx="116">
                  <c:v>31.49446</c:v>
                </c:pt>
                <c:pt idx="117">
                  <c:v>29.730360000000001</c:v>
                </c:pt>
                <c:pt idx="118">
                  <c:v>33.329650000000001</c:v>
                </c:pt>
                <c:pt idx="119">
                  <c:v>40.814340000000001</c:v>
                </c:pt>
                <c:pt idx="120">
                  <c:v>47.755800000000001</c:v>
                </c:pt>
                <c:pt idx="121">
                  <c:v>53.224450000000012</c:v>
                </c:pt>
                <c:pt idx="122">
                  <c:v>58.152170000000012</c:v>
                </c:pt>
                <c:pt idx="123">
                  <c:v>60.802710000000012</c:v>
                </c:pt>
                <c:pt idx="124">
                  <c:v>62.472540000000002</c:v>
                </c:pt>
                <c:pt idx="125">
                  <c:v>64.492549999999994</c:v>
                </c:pt>
              </c:numCache>
            </c:numRef>
          </c:val>
        </c:ser>
        <c:marker val="1"/>
        <c:axId val="193168896"/>
        <c:axId val="193170432"/>
      </c:lineChart>
      <c:dateAx>
        <c:axId val="193168896"/>
        <c:scaling>
          <c:orientation val="minMax"/>
        </c:scaling>
        <c:axPos val="b"/>
        <c:numFmt formatCode="mmm\-yy" sourceLinked="1"/>
        <c:tickLblPos val="nextTo"/>
        <c:crossAx val="193170432"/>
        <c:crosses val="autoZero"/>
        <c:auto val="1"/>
        <c:lblOffset val="100"/>
      </c:dateAx>
      <c:valAx>
        <c:axId val="193170432"/>
        <c:scaling>
          <c:orientation val="minMax"/>
          <c:max val="100"/>
        </c:scaling>
        <c:axPos val="l"/>
        <c:majorGridlines>
          <c:spPr>
            <a:ln>
              <a:solidFill>
                <a:prstClr val="white"/>
              </a:solidFill>
            </a:ln>
          </c:spPr>
        </c:majorGridlines>
        <c:numFmt formatCode="General" sourceLinked="1"/>
        <c:tickLblPos val="nextTo"/>
        <c:crossAx val="193168896"/>
        <c:crosses val="autoZero"/>
        <c:crossBetween val="between"/>
      </c:valAx>
    </c:plotArea>
    <c:legend>
      <c:legendPos val="b"/>
      <c:layout/>
      <c:spPr>
        <a:ln>
          <a:noFill/>
        </a:ln>
      </c:spPr>
    </c:legend>
    <c:plotVisOnly val="1"/>
  </c:chart>
  <c:spPr>
    <a:ln>
      <a:noFill/>
    </a:ln>
  </c:spPr>
  <c:txPr>
    <a:bodyPr/>
    <a:lstStyle/>
    <a:p>
      <a:pPr>
        <a:defRPr sz="1000">
          <a:latin typeface="Arial" pitchFamily="34" charset="0"/>
          <a:cs typeface="Arial" pitchFamily="34" charset="0"/>
        </a:defRPr>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tx>
            <c:strRef>
              <c:f>Mexico!$B$1</c:f>
              <c:strCache>
                <c:ptCount val="1"/>
                <c:pt idx="0">
                  <c:v>Business Confidence</c:v>
                </c:pt>
              </c:strCache>
            </c:strRef>
          </c:tx>
          <c:marker>
            <c:symbol val="none"/>
          </c:marker>
          <c:cat>
            <c:numRef>
              <c:f>Mexico!$A$2:$A$125</c:f>
              <c:numCache>
                <c:formatCode>mmm\-yy</c:formatCode>
                <c:ptCount val="124"/>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numCache>
            </c:numRef>
          </c:cat>
          <c:val>
            <c:numRef>
              <c:f>Mexico!$B$2:$B$125</c:f>
              <c:numCache>
                <c:formatCode>General</c:formatCode>
                <c:ptCount val="124"/>
                <c:pt idx="0">
                  <c:v>91.565669999999997</c:v>
                </c:pt>
                <c:pt idx="1">
                  <c:v>95.45286999999999</c:v>
                </c:pt>
                <c:pt idx="2">
                  <c:v>95.610389999999981</c:v>
                </c:pt>
                <c:pt idx="3">
                  <c:v>92.901410000000027</c:v>
                </c:pt>
                <c:pt idx="4">
                  <c:v>90.679329999999979</c:v>
                </c:pt>
                <c:pt idx="5">
                  <c:v>91.575149999999979</c:v>
                </c:pt>
                <c:pt idx="6">
                  <c:v>97.24633</c:v>
                </c:pt>
                <c:pt idx="7">
                  <c:v>100</c:v>
                </c:pt>
                <c:pt idx="8">
                  <c:v>95.832409999999982</c:v>
                </c:pt>
                <c:pt idx="9">
                  <c:v>94.016940000000005</c:v>
                </c:pt>
                <c:pt idx="10">
                  <c:v>97.780029999999996</c:v>
                </c:pt>
                <c:pt idx="11">
                  <c:v>98.006069999999994</c:v>
                </c:pt>
                <c:pt idx="12">
                  <c:v>90.450610000000026</c:v>
                </c:pt>
                <c:pt idx="13">
                  <c:v>84.455699999999993</c:v>
                </c:pt>
                <c:pt idx="14">
                  <c:v>78.603359999999981</c:v>
                </c:pt>
                <c:pt idx="15">
                  <c:v>64.376139999999978</c:v>
                </c:pt>
                <c:pt idx="16">
                  <c:v>54.43056</c:v>
                </c:pt>
                <c:pt idx="17">
                  <c:v>54.055910000000011</c:v>
                </c:pt>
                <c:pt idx="18">
                  <c:v>50.704090000000001</c:v>
                </c:pt>
                <c:pt idx="19">
                  <c:v>42.920790000000011</c:v>
                </c:pt>
                <c:pt idx="20">
                  <c:v>32.517120000000006</c:v>
                </c:pt>
                <c:pt idx="21">
                  <c:v>22.86993</c:v>
                </c:pt>
                <c:pt idx="22">
                  <c:v>20.38589</c:v>
                </c:pt>
                <c:pt idx="23">
                  <c:v>23.621250000000007</c:v>
                </c:pt>
                <c:pt idx="24">
                  <c:v>32.367310000000003</c:v>
                </c:pt>
                <c:pt idx="25">
                  <c:v>45.158750000000012</c:v>
                </c:pt>
                <c:pt idx="26">
                  <c:v>56.852989999999998</c:v>
                </c:pt>
                <c:pt idx="27">
                  <c:v>64.096459999999993</c:v>
                </c:pt>
                <c:pt idx="28">
                  <c:v>64.246130000000022</c:v>
                </c:pt>
                <c:pt idx="29">
                  <c:v>60.454529999999998</c:v>
                </c:pt>
                <c:pt idx="30">
                  <c:v>58.447009999999999</c:v>
                </c:pt>
                <c:pt idx="31">
                  <c:v>56.152820000000006</c:v>
                </c:pt>
                <c:pt idx="32">
                  <c:v>54.072280000000006</c:v>
                </c:pt>
                <c:pt idx="33">
                  <c:v>53.723420000000011</c:v>
                </c:pt>
                <c:pt idx="34">
                  <c:v>51.384969999999996</c:v>
                </c:pt>
                <c:pt idx="35">
                  <c:v>47.500880000000002</c:v>
                </c:pt>
                <c:pt idx="36">
                  <c:v>43.228690000000014</c:v>
                </c:pt>
                <c:pt idx="37">
                  <c:v>37.774750000000012</c:v>
                </c:pt>
                <c:pt idx="38">
                  <c:v>35.438210000000012</c:v>
                </c:pt>
                <c:pt idx="39">
                  <c:v>42.469200000000001</c:v>
                </c:pt>
                <c:pt idx="40">
                  <c:v>50.132680000000001</c:v>
                </c:pt>
                <c:pt idx="41">
                  <c:v>49.791190000000014</c:v>
                </c:pt>
                <c:pt idx="42">
                  <c:v>47.206130000000016</c:v>
                </c:pt>
                <c:pt idx="43">
                  <c:v>46.663390000000014</c:v>
                </c:pt>
                <c:pt idx="44">
                  <c:v>48.155730000000013</c:v>
                </c:pt>
                <c:pt idx="45">
                  <c:v>49.40099</c:v>
                </c:pt>
                <c:pt idx="46">
                  <c:v>50.887829999999994</c:v>
                </c:pt>
                <c:pt idx="47">
                  <c:v>57.561810000000001</c:v>
                </c:pt>
                <c:pt idx="48">
                  <c:v>65.395110000000003</c:v>
                </c:pt>
                <c:pt idx="49">
                  <c:v>66.854869999999991</c:v>
                </c:pt>
                <c:pt idx="50">
                  <c:v>66.379879999999972</c:v>
                </c:pt>
                <c:pt idx="51">
                  <c:v>69.386619999999994</c:v>
                </c:pt>
                <c:pt idx="52">
                  <c:v>73.924080000000004</c:v>
                </c:pt>
                <c:pt idx="53">
                  <c:v>75.813609999999997</c:v>
                </c:pt>
                <c:pt idx="54">
                  <c:v>73.432199999999995</c:v>
                </c:pt>
                <c:pt idx="55">
                  <c:v>71.756649999999993</c:v>
                </c:pt>
                <c:pt idx="56">
                  <c:v>72.350250000000003</c:v>
                </c:pt>
                <c:pt idx="57">
                  <c:v>73.781300000000002</c:v>
                </c:pt>
                <c:pt idx="58">
                  <c:v>76.647800000000004</c:v>
                </c:pt>
                <c:pt idx="59">
                  <c:v>81.892939999999982</c:v>
                </c:pt>
                <c:pt idx="60">
                  <c:v>87.734170000000006</c:v>
                </c:pt>
                <c:pt idx="61">
                  <c:v>89.877779999999973</c:v>
                </c:pt>
                <c:pt idx="62">
                  <c:v>88.826160000000002</c:v>
                </c:pt>
                <c:pt idx="63">
                  <c:v>84.404880000000006</c:v>
                </c:pt>
                <c:pt idx="64">
                  <c:v>80.622089999999972</c:v>
                </c:pt>
                <c:pt idx="65">
                  <c:v>81.016070000000013</c:v>
                </c:pt>
                <c:pt idx="66">
                  <c:v>80.790220000000048</c:v>
                </c:pt>
                <c:pt idx="67">
                  <c:v>81.23263</c:v>
                </c:pt>
                <c:pt idx="68">
                  <c:v>83.48026000000003</c:v>
                </c:pt>
                <c:pt idx="69">
                  <c:v>82.93374</c:v>
                </c:pt>
                <c:pt idx="70">
                  <c:v>81.348519999999994</c:v>
                </c:pt>
                <c:pt idx="71">
                  <c:v>82.386349999999979</c:v>
                </c:pt>
                <c:pt idx="72">
                  <c:v>83.27173999999998</c:v>
                </c:pt>
                <c:pt idx="73">
                  <c:v>83.899119999999996</c:v>
                </c:pt>
                <c:pt idx="74">
                  <c:v>86.230009999999993</c:v>
                </c:pt>
                <c:pt idx="75">
                  <c:v>86.07841999999998</c:v>
                </c:pt>
                <c:pt idx="76">
                  <c:v>82.049589999999995</c:v>
                </c:pt>
                <c:pt idx="77">
                  <c:v>80.719309999999993</c:v>
                </c:pt>
                <c:pt idx="78">
                  <c:v>84.843549999999993</c:v>
                </c:pt>
                <c:pt idx="79">
                  <c:v>86.743230000000025</c:v>
                </c:pt>
                <c:pt idx="80">
                  <c:v>87.321330000000003</c:v>
                </c:pt>
                <c:pt idx="81">
                  <c:v>88.783680000000004</c:v>
                </c:pt>
                <c:pt idx="82">
                  <c:v>89.444460000000035</c:v>
                </c:pt>
                <c:pt idx="83">
                  <c:v>93.846980000000002</c:v>
                </c:pt>
                <c:pt idx="84">
                  <c:v>97.451980000000006</c:v>
                </c:pt>
                <c:pt idx="85">
                  <c:v>96.084379999999982</c:v>
                </c:pt>
                <c:pt idx="86">
                  <c:v>93.054140000000004</c:v>
                </c:pt>
                <c:pt idx="87">
                  <c:v>91.767880000000005</c:v>
                </c:pt>
                <c:pt idx="88">
                  <c:v>92.748199999999997</c:v>
                </c:pt>
                <c:pt idx="89">
                  <c:v>93.530810000000002</c:v>
                </c:pt>
                <c:pt idx="90">
                  <c:v>93.343909999999994</c:v>
                </c:pt>
                <c:pt idx="91">
                  <c:v>89.604849999999999</c:v>
                </c:pt>
                <c:pt idx="92">
                  <c:v>83.976349999999982</c:v>
                </c:pt>
                <c:pt idx="93">
                  <c:v>82.787509999999997</c:v>
                </c:pt>
                <c:pt idx="94">
                  <c:v>81.584509999999995</c:v>
                </c:pt>
                <c:pt idx="95">
                  <c:v>78.020759999999981</c:v>
                </c:pt>
                <c:pt idx="96">
                  <c:v>76.578799999999973</c:v>
                </c:pt>
                <c:pt idx="97">
                  <c:v>76.285679999999999</c:v>
                </c:pt>
                <c:pt idx="98">
                  <c:v>80.424090000000007</c:v>
                </c:pt>
                <c:pt idx="99">
                  <c:v>84.605459999999979</c:v>
                </c:pt>
                <c:pt idx="100">
                  <c:v>79.790580000000006</c:v>
                </c:pt>
                <c:pt idx="101">
                  <c:v>72.028809999999979</c:v>
                </c:pt>
                <c:pt idx="102">
                  <c:v>67.392200000000003</c:v>
                </c:pt>
                <c:pt idx="103">
                  <c:v>60.638700000000014</c:v>
                </c:pt>
                <c:pt idx="104">
                  <c:v>40.003810000000001</c:v>
                </c:pt>
                <c:pt idx="105">
                  <c:v>12.590390000000001</c:v>
                </c:pt>
                <c:pt idx="106">
                  <c:v>0</c:v>
                </c:pt>
                <c:pt idx="107">
                  <c:v>2.1829860000000001</c:v>
                </c:pt>
                <c:pt idx="108">
                  <c:v>2.561035</c:v>
                </c:pt>
                <c:pt idx="109">
                  <c:v>0.20708770000000001</c:v>
                </c:pt>
                <c:pt idx="110">
                  <c:v>9.7285759999999986</c:v>
                </c:pt>
                <c:pt idx="111">
                  <c:v>23.393920000000001</c:v>
                </c:pt>
                <c:pt idx="112">
                  <c:v>28.947109999999988</c:v>
                </c:pt>
                <c:pt idx="113">
                  <c:v>37.516889999999997</c:v>
                </c:pt>
                <c:pt idx="114">
                  <c:v>48.623360000000012</c:v>
                </c:pt>
                <c:pt idx="115">
                  <c:v>52.177440000000004</c:v>
                </c:pt>
                <c:pt idx="116">
                  <c:v>50.437380000000005</c:v>
                </c:pt>
                <c:pt idx="117">
                  <c:v>50.108140000000013</c:v>
                </c:pt>
                <c:pt idx="118">
                  <c:v>57.713060000000006</c:v>
                </c:pt>
                <c:pt idx="119">
                  <c:v>69.468440000000001</c:v>
                </c:pt>
                <c:pt idx="120">
                  <c:v>76.87106</c:v>
                </c:pt>
                <c:pt idx="121">
                  <c:v>83.895389999999978</c:v>
                </c:pt>
                <c:pt idx="122">
                  <c:v>94.218860000000006</c:v>
                </c:pt>
                <c:pt idx="123">
                  <c:v>94.218959999999996</c:v>
                </c:pt>
              </c:numCache>
            </c:numRef>
          </c:val>
        </c:ser>
        <c:ser>
          <c:idx val="1"/>
          <c:order val="1"/>
          <c:tx>
            <c:strRef>
              <c:f>Mexico!$C$1</c:f>
              <c:strCache>
                <c:ptCount val="1"/>
                <c:pt idx="0">
                  <c:v>Consumer Confidence</c:v>
                </c:pt>
              </c:strCache>
            </c:strRef>
          </c:tx>
          <c:marker>
            <c:symbol val="none"/>
          </c:marker>
          <c:cat>
            <c:numRef>
              <c:f>Mexico!$A$2:$A$125</c:f>
              <c:numCache>
                <c:formatCode>mmm\-yy</c:formatCode>
                <c:ptCount val="124"/>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numCache>
            </c:numRef>
          </c:cat>
          <c:val>
            <c:numRef>
              <c:f>Mexico!$C$2:$C$125</c:f>
              <c:numCache>
                <c:formatCode>General</c:formatCode>
                <c:ptCount val="124"/>
                <c:pt idx="15">
                  <c:v>98.976749999999981</c:v>
                </c:pt>
                <c:pt idx="16">
                  <c:v>91.253320000000002</c:v>
                </c:pt>
                <c:pt idx="17">
                  <c:v>92.074420000000003</c:v>
                </c:pt>
                <c:pt idx="18">
                  <c:v>99.247630000000029</c:v>
                </c:pt>
                <c:pt idx="19">
                  <c:v>100</c:v>
                </c:pt>
                <c:pt idx="20">
                  <c:v>88.163420000000002</c:v>
                </c:pt>
                <c:pt idx="21">
                  <c:v>73.259609999999995</c:v>
                </c:pt>
                <c:pt idx="22">
                  <c:v>70.811440000000005</c:v>
                </c:pt>
                <c:pt idx="23">
                  <c:v>59.238580000000013</c:v>
                </c:pt>
                <c:pt idx="24">
                  <c:v>48.825920000000011</c:v>
                </c:pt>
                <c:pt idx="25">
                  <c:v>39.890689999999999</c:v>
                </c:pt>
                <c:pt idx="26">
                  <c:v>46.61506</c:v>
                </c:pt>
                <c:pt idx="27">
                  <c:v>57.291950000000014</c:v>
                </c:pt>
                <c:pt idx="28">
                  <c:v>62.286150000000013</c:v>
                </c:pt>
                <c:pt idx="29">
                  <c:v>69.307599999999994</c:v>
                </c:pt>
                <c:pt idx="30">
                  <c:v>73.034090000000006</c:v>
                </c:pt>
                <c:pt idx="31">
                  <c:v>74.129179999999977</c:v>
                </c:pt>
                <c:pt idx="32">
                  <c:v>71.202539999999999</c:v>
                </c:pt>
                <c:pt idx="33">
                  <c:v>70.760250000000028</c:v>
                </c:pt>
                <c:pt idx="34">
                  <c:v>74.613799999999998</c:v>
                </c:pt>
                <c:pt idx="35">
                  <c:v>73.379130000000004</c:v>
                </c:pt>
                <c:pt idx="36">
                  <c:v>62.726830000000014</c:v>
                </c:pt>
                <c:pt idx="37">
                  <c:v>47.50141</c:v>
                </c:pt>
                <c:pt idx="38">
                  <c:v>44.589930000000003</c:v>
                </c:pt>
                <c:pt idx="39">
                  <c:v>48.993260000000006</c:v>
                </c:pt>
                <c:pt idx="40">
                  <c:v>57.332360000000001</c:v>
                </c:pt>
                <c:pt idx="41">
                  <c:v>60.601940000000006</c:v>
                </c:pt>
                <c:pt idx="42">
                  <c:v>61.133720000000011</c:v>
                </c:pt>
                <c:pt idx="43">
                  <c:v>57.986380000000004</c:v>
                </c:pt>
                <c:pt idx="44">
                  <c:v>53.786770000000011</c:v>
                </c:pt>
                <c:pt idx="45">
                  <c:v>48.766870000000011</c:v>
                </c:pt>
                <c:pt idx="46">
                  <c:v>47.529130000000016</c:v>
                </c:pt>
                <c:pt idx="47">
                  <c:v>47.072670000000002</c:v>
                </c:pt>
                <c:pt idx="48">
                  <c:v>47.806649999999998</c:v>
                </c:pt>
                <c:pt idx="49">
                  <c:v>48.118040000000001</c:v>
                </c:pt>
                <c:pt idx="50">
                  <c:v>48.836849999999998</c:v>
                </c:pt>
                <c:pt idx="51">
                  <c:v>53.675610000000013</c:v>
                </c:pt>
                <c:pt idx="52">
                  <c:v>57.585100000000011</c:v>
                </c:pt>
                <c:pt idx="53">
                  <c:v>57.648180000000011</c:v>
                </c:pt>
                <c:pt idx="54">
                  <c:v>52.907620000000001</c:v>
                </c:pt>
                <c:pt idx="55">
                  <c:v>50.036810000000003</c:v>
                </c:pt>
                <c:pt idx="56">
                  <c:v>48.317969999999995</c:v>
                </c:pt>
                <c:pt idx="57">
                  <c:v>47.862880000000004</c:v>
                </c:pt>
                <c:pt idx="58">
                  <c:v>52.292260000000013</c:v>
                </c:pt>
                <c:pt idx="59">
                  <c:v>59.699010000000015</c:v>
                </c:pt>
                <c:pt idx="60">
                  <c:v>70.178889999999939</c:v>
                </c:pt>
                <c:pt idx="61">
                  <c:v>72.870829999999998</c:v>
                </c:pt>
                <c:pt idx="62">
                  <c:v>70.809520000000006</c:v>
                </c:pt>
                <c:pt idx="63">
                  <c:v>64.070139999999981</c:v>
                </c:pt>
                <c:pt idx="64">
                  <c:v>59.711110000000012</c:v>
                </c:pt>
                <c:pt idx="65">
                  <c:v>59.346409999999999</c:v>
                </c:pt>
                <c:pt idx="66">
                  <c:v>59.090750000000014</c:v>
                </c:pt>
                <c:pt idx="67">
                  <c:v>61.205060000000003</c:v>
                </c:pt>
                <c:pt idx="68">
                  <c:v>63.685790000000011</c:v>
                </c:pt>
                <c:pt idx="69">
                  <c:v>67.451769999999996</c:v>
                </c:pt>
                <c:pt idx="70">
                  <c:v>73.131630000000001</c:v>
                </c:pt>
                <c:pt idx="71">
                  <c:v>78.099239999999995</c:v>
                </c:pt>
                <c:pt idx="72">
                  <c:v>83.504990000000006</c:v>
                </c:pt>
                <c:pt idx="73">
                  <c:v>87.570269999999994</c:v>
                </c:pt>
                <c:pt idx="74">
                  <c:v>89.279269999999997</c:v>
                </c:pt>
                <c:pt idx="75">
                  <c:v>91.017709999999994</c:v>
                </c:pt>
                <c:pt idx="76">
                  <c:v>86.582189999999983</c:v>
                </c:pt>
                <c:pt idx="77">
                  <c:v>86.865669999999994</c:v>
                </c:pt>
                <c:pt idx="78">
                  <c:v>87.639200000000002</c:v>
                </c:pt>
                <c:pt idx="79">
                  <c:v>90.253140000000002</c:v>
                </c:pt>
                <c:pt idx="80">
                  <c:v>89.190399999999983</c:v>
                </c:pt>
                <c:pt idx="81">
                  <c:v>84.700660000000028</c:v>
                </c:pt>
                <c:pt idx="82">
                  <c:v>83.794110000000046</c:v>
                </c:pt>
                <c:pt idx="83">
                  <c:v>79.689030000000002</c:v>
                </c:pt>
                <c:pt idx="84">
                  <c:v>77.538729999999987</c:v>
                </c:pt>
                <c:pt idx="85">
                  <c:v>74.587000000000003</c:v>
                </c:pt>
                <c:pt idx="86">
                  <c:v>76.490690000000029</c:v>
                </c:pt>
                <c:pt idx="87">
                  <c:v>79.914250000000038</c:v>
                </c:pt>
                <c:pt idx="88">
                  <c:v>78.715459999999993</c:v>
                </c:pt>
                <c:pt idx="89">
                  <c:v>77.272489999999976</c:v>
                </c:pt>
                <c:pt idx="90">
                  <c:v>77.988779999999977</c:v>
                </c:pt>
                <c:pt idx="91">
                  <c:v>78.066379999999981</c:v>
                </c:pt>
                <c:pt idx="92">
                  <c:v>74.922569999999993</c:v>
                </c:pt>
                <c:pt idx="93">
                  <c:v>67.320160000000001</c:v>
                </c:pt>
                <c:pt idx="94">
                  <c:v>67.587810000000005</c:v>
                </c:pt>
                <c:pt idx="95">
                  <c:v>69.516400000000004</c:v>
                </c:pt>
                <c:pt idx="96">
                  <c:v>70.522419999999983</c:v>
                </c:pt>
                <c:pt idx="97">
                  <c:v>67.74432000000003</c:v>
                </c:pt>
                <c:pt idx="98">
                  <c:v>62.398720000000012</c:v>
                </c:pt>
                <c:pt idx="99">
                  <c:v>55.969360000000002</c:v>
                </c:pt>
                <c:pt idx="100">
                  <c:v>44.681640000000002</c:v>
                </c:pt>
                <c:pt idx="101">
                  <c:v>35.809089999999998</c:v>
                </c:pt>
                <c:pt idx="102">
                  <c:v>31.47237999999999</c:v>
                </c:pt>
                <c:pt idx="103">
                  <c:v>29.54050999999999</c:v>
                </c:pt>
                <c:pt idx="104">
                  <c:v>23.518219999999992</c:v>
                </c:pt>
                <c:pt idx="105">
                  <c:v>18.103339999999992</c:v>
                </c:pt>
                <c:pt idx="106">
                  <c:v>13.80226</c:v>
                </c:pt>
                <c:pt idx="107">
                  <c:v>13.77117</c:v>
                </c:pt>
                <c:pt idx="108">
                  <c:v>9.113092</c:v>
                </c:pt>
                <c:pt idx="109">
                  <c:v>4.7516430000000023</c:v>
                </c:pt>
                <c:pt idx="110">
                  <c:v>4.9171620000000003</c:v>
                </c:pt>
                <c:pt idx="111">
                  <c:v>4.3197299999999998</c:v>
                </c:pt>
                <c:pt idx="112">
                  <c:v>5.8308200000000001</c:v>
                </c:pt>
                <c:pt idx="113">
                  <c:v>8.9427370000000028</c:v>
                </c:pt>
                <c:pt idx="114">
                  <c:v>12.021700000000001</c:v>
                </c:pt>
                <c:pt idx="115">
                  <c:v>12.83297</c:v>
                </c:pt>
                <c:pt idx="116">
                  <c:v>4.8582609999999997</c:v>
                </c:pt>
                <c:pt idx="117">
                  <c:v>1.668093</c:v>
                </c:pt>
                <c:pt idx="118">
                  <c:v>0</c:v>
                </c:pt>
                <c:pt idx="119">
                  <c:v>4.8612839999999995</c:v>
                </c:pt>
                <c:pt idx="120">
                  <c:v>7.1851559999999974</c:v>
                </c:pt>
                <c:pt idx="121">
                  <c:v>8.7698100000000014</c:v>
                </c:pt>
                <c:pt idx="122">
                  <c:v>8.3517540000000032</c:v>
                </c:pt>
              </c:numCache>
            </c:numRef>
          </c:val>
        </c:ser>
        <c:marker val="1"/>
        <c:axId val="193350272"/>
        <c:axId val="193360256"/>
      </c:lineChart>
      <c:dateAx>
        <c:axId val="193350272"/>
        <c:scaling>
          <c:orientation val="minMax"/>
        </c:scaling>
        <c:axPos val="b"/>
        <c:numFmt formatCode="mmm\-yy" sourceLinked="1"/>
        <c:tickLblPos val="nextTo"/>
        <c:crossAx val="193360256"/>
        <c:crosses val="autoZero"/>
        <c:auto val="1"/>
        <c:lblOffset val="100"/>
      </c:dateAx>
      <c:valAx>
        <c:axId val="193360256"/>
        <c:scaling>
          <c:orientation val="minMax"/>
        </c:scaling>
        <c:axPos val="l"/>
        <c:majorGridlines>
          <c:spPr>
            <a:ln>
              <a:solidFill>
                <a:schemeClr val="bg1"/>
              </a:solidFill>
            </a:ln>
          </c:spPr>
        </c:majorGridlines>
        <c:numFmt formatCode="General" sourceLinked="1"/>
        <c:tickLblPos val="nextTo"/>
        <c:crossAx val="193350272"/>
        <c:crosses val="autoZero"/>
        <c:crossBetween val="between"/>
      </c:valAx>
    </c:plotArea>
    <c:legend>
      <c:legendPos val="b"/>
      <c:layout/>
    </c:legend>
    <c:plotVisOnly val="1"/>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strRef>
              <c:f>Venezuela!$B$1</c:f>
              <c:strCache>
                <c:ptCount val="1"/>
                <c:pt idx="0">
                  <c:v>Real Index</c:v>
                </c:pt>
              </c:strCache>
            </c:strRef>
          </c:tx>
          <c:marker>
            <c:symbol val="none"/>
          </c:marker>
          <c:cat>
            <c:numRef>
              <c:f>Venezuela!$A$3:$A$128</c:f>
              <c:numCache>
                <c:formatCode>mmm\-yy</c:formatCode>
                <c:ptCount val="126"/>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numCache>
            </c:numRef>
          </c:cat>
          <c:val>
            <c:numRef>
              <c:f>Venezuela!$B$3:$B$128</c:f>
              <c:numCache>
                <c:formatCode>General</c:formatCode>
                <c:ptCount val="126"/>
                <c:pt idx="60">
                  <c:v>94.24933</c:v>
                </c:pt>
                <c:pt idx="61">
                  <c:v>98.163579999999982</c:v>
                </c:pt>
                <c:pt idx="62">
                  <c:v>97.466179999999994</c:v>
                </c:pt>
                <c:pt idx="63">
                  <c:v>100</c:v>
                </c:pt>
                <c:pt idx="64">
                  <c:v>97.496640000000028</c:v>
                </c:pt>
                <c:pt idx="65">
                  <c:v>94.069890000000001</c:v>
                </c:pt>
                <c:pt idx="66">
                  <c:v>90.419370000000001</c:v>
                </c:pt>
                <c:pt idx="67">
                  <c:v>90.664779999999979</c:v>
                </c:pt>
                <c:pt idx="68">
                  <c:v>91.424580000000006</c:v>
                </c:pt>
                <c:pt idx="69">
                  <c:v>88.836519999999993</c:v>
                </c:pt>
                <c:pt idx="70">
                  <c:v>86.395250000000004</c:v>
                </c:pt>
                <c:pt idx="71">
                  <c:v>77.415180000000007</c:v>
                </c:pt>
                <c:pt idx="72">
                  <c:v>69.409189999999995</c:v>
                </c:pt>
                <c:pt idx="73">
                  <c:v>62.128990000000016</c:v>
                </c:pt>
                <c:pt idx="74">
                  <c:v>61.840969999999999</c:v>
                </c:pt>
                <c:pt idx="75">
                  <c:v>68.832579999999979</c:v>
                </c:pt>
                <c:pt idx="76">
                  <c:v>78.773020000000002</c:v>
                </c:pt>
                <c:pt idx="77">
                  <c:v>87.614279999999994</c:v>
                </c:pt>
                <c:pt idx="78">
                  <c:v>83.646820000000005</c:v>
                </c:pt>
                <c:pt idx="79">
                  <c:v>80.125949999999989</c:v>
                </c:pt>
                <c:pt idx="80">
                  <c:v>77.372989999999973</c:v>
                </c:pt>
                <c:pt idx="81">
                  <c:v>86.762879999999981</c:v>
                </c:pt>
                <c:pt idx="82">
                  <c:v>84.579599999999999</c:v>
                </c:pt>
                <c:pt idx="83">
                  <c:v>81.702280000000002</c:v>
                </c:pt>
                <c:pt idx="84">
                  <c:v>64.725539999999981</c:v>
                </c:pt>
                <c:pt idx="85">
                  <c:v>57.046689999999998</c:v>
                </c:pt>
                <c:pt idx="86">
                  <c:v>54.532120000000013</c:v>
                </c:pt>
                <c:pt idx="87">
                  <c:v>57.710350000000012</c:v>
                </c:pt>
                <c:pt idx="88">
                  <c:v>64.851379999999978</c:v>
                </c:pt>
                <c:pt idx="89">
                  <c:v>66.99020000000003</c:v>
                </c:pt>
                <c:pt idx="90">
                  <c:v>77.273539999999983</c:v>
                </c:pt>
                <c:pt idx="91">
                  <c:v>79.527930000000012</c:v>
                </c:pt>
                <c:pt idx="92">
                  <c:v>81.552349999999976</c:v>
                </c:pt>
                <c:pt idx="93">
                  <c:v>73.105189999999979</c:v>
                </c:pt>
                <c:pt idx="94">
                  <c:v>71.623499999999979</c:v>
                </c:pt>
                <c:pt idx="95">
                  <c:v>70.646389999999982</c:v>
                </c:pt>
                <c:pt idx="96">
                  <c:v>70.746510000000029</c:v>
                </c:pt>
                <c:pt idx="97">
                  <c:v>77.114879999999999</c:v>
                </c:pt>
                <c:pt idx="98">
                  <c:v>79.725469999999987</c:v>
                </c:pt>
                <c:pt idx="99">
                  <c:v>81.011579999999995</c:v>
                </c:pt>
                <c:pt idx="100">
                  <c:v>76.641220000000047</c:v>
                </c:pt>
                <c:pt idx="101">
                  <c:v>75.864379999999983</c:v>
                </c:pt>
                <c:pt idx="102">
                  <c:v>65.640410000000003</c:v>
                </c:pt>
                <c:pt idx="103">
                  <c:v>63.575910000000015</c:v>
                </c:pt>
                <c:pt idx="104">
                  <c:v>61.001629999999999</c:v>
                </c:pt>
                <c:pt idx="105">
                  <c:v>58.290900000000015</c:v>
                </c:pt>
                <c:pt idx="106">
                  <c:v>55.987029999999997</c:v>
                </c:pt>
                <c:pt idx="107">
                  <c:v>54.202910000000017</c:v>
                </c:pt>
                <c:pt idx="108">
                  <c:v>45.138920000000013</c:v>
                </c:pt>
                <c:pt idx="109">
                  <c:v>44.113950000000003</c:v>
                </c:pt>
                <c:pt idx="110">
                  <c:v>44.818310000000011</c:v>
                </c:pt>
                <c:pt idx="111">
                  <c:v>32.571400000000004</c:v>
                </c:pt>
                <c:pt idx="112">
                  <c:v>28.817530000000001</c:v>
                </c:pt>
                <c:pt idx="113">
                  <c:v>24.056239999999988</c:v>
                </c:pt>
                <c:pt idx="114">
                  <c:v>21.03293</c:v>
                </c:pt>
                <c:pt idx="115">
                  <c:v>22.735800000000001</c:v>
                </c:pt>
                <c:pt idx="116">
                  <c:v>24.70277999999999</c:v>
                </c:pt>
                <c:pt idx="117">
                  <c:v>23.564219999999988</c:v>
                </c:pt>
                <c:pt idx="118">
                  <c:v>18.929459999999988</c:v>
                </c:pt>
                <c:pt idx="119">
                  <c:v>7.3451299999999984</c:v>
                </c:pt>
                <c:pt idx="120">
                  <c:v>0</c:v>
                </c:pt>
                <c:pt idx="121">
                  <c:v>0.15277879999999999</c:v>
                </c:pt>
                <c:pt idx="122">
                  <c:v>3.5546719999999992</c:v>
                </c:pt>
                <c:pt idx="123">
                  <c:v>19.393879999999999</c:v>
                </c:pt>
                <c:pt idx="124">
                  <c:v>26.039400000000001</c:v>
                </c:pt>
              </c:numCache>
            </c:numRef>
          </c:val>
        </c:ser>
        <c:ser>
          <c:idx val="1"/>
          <c:order val="1"/>
          <c:tx>
            <c:strRef>
              <c:f>Venezuela!$C$1</c:f>
              <c:strCache>
                <c:ptCount val="1"/>
                <c:pt idx="0">
                  <c:v>Financial </c:v>
                </c:pt>
              </c:strCache>
            </c:strRef>
          </c:tx>
          <c:marker>
            <c:symbol val="none"/>
          </c:marker>
          <c:cat>
            <c:numRef>
              <c:f>Venezuela!$A$3:$A$128</c:f>
              <c:numCache>
                <c:formatCode>mmm\-yy</c:formatCode>
                <c:ptCount val="126"/>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numCache>
            </c:numRef>
          </c:cat>
          <c:val>
            <c:numRef>
              <c:f>Venezuela!$C$3:$C$128</c:f>
              <c:numCache>
                <c:formatCode>General</c:formatCode>
                <c:ptCount val="126"/>
                <c:pt idx="0">
                  <c:v>39.671810000000001</c:v>
                </c:pt>
                <c:pt idx="1">
                  <c:v>45.943809999999999</c:v>
                </c:pt>
                <c:pt idx="2">
                  <c:v>42.934609999999999</c:v>
                </c:pt>
                <c:pt idx="3">
                  <c:v>30.844840000000001</c:v>
                </c:pt>
                <c:pt idx="4">
                  <c:v>33.552770000000002</c:v>
                </c:pt>
                <c:pt idx="5">
                  <c:v>40.23366</c:v>
                </c:pt>
                <c:pt idx="6">
                  <c:v>43.361289999999997</c:v>
                </c:pt>
                <c:pt idx="7">
                  <c:v>48.954019999999993</c:v>
                </c:pt>
                <c:pt idx="8">
                  <c:v>40.879049999999999</c:v>
                </c:pt>
                <c:pt idx="9">
                  <c:v>37.628440000000012</c:v>
                </c:pt>
                <c:pt idx="10">
                  <c:v>38.520070000000011</c:v>
                </c:pt>
                <c:pt idx="11">
                  <c:v>36.972550000000012</c:v>
                </c:pt>
                <c:pt idx="12">
                  <c:v>44.966940000000001</c:v>
                </c:pt>
                <c:pt idx="13">
                  <c:v>42.42116</c:v>
                </c:pt>
                <c:pt idx="14">
                  <c:v>41.82452</c:v>
                </c:pt>
                <c:pt idx="15">
                  <c:v>42.959310000000002</c:v>
                </c:pt>
                <c:pt idx="16">
                  <c:v>38.403260000000003</c:v>
                </c:pt>
                <c:pt idx="17">
                  <c:v>36.738190000000017</c:v>
                </c:pt>
                <c:pt idx="18">
                  <c:v>35.252370000000013</c:v>
                </c:pt>
                <c:pt idx="19">
                  <c:v>34.249110000000016</c:v>
                </c:pt>
                <c:pt idx="20">
                  <c:v>31.36633999999999</c:v>
                </c:pt>
                <c:pt idx="21">
                  <c:v>29.014790000000001</c:v>
                </c:pt>
                <c:pt idx="22">
                  <c:v>27.308709999999991</c:v>
                </c:pt>
                <c:pt idx="23">
                  <c:v>25.136939999999999</c:v>
                </c:pt>
                <c:pt idx="24">
                  <c:v>19.124960000000016</c:v>
                </c:pt>
                <c:pt idx="25">
                  <c:v>21.125389999999992</c:v>
                </c:pt>
                <c:pt idx="26">
                  <c:v>29.291789999999988</c:v>
                </c:pt>
                <c:pt idx="27">
                  <c:v>29.927579999999988</c:v>
                </c:pt>
                <c:pt idx="28">
                  <c:v>32.039010000000012</c:v>
                </c:pt>
                <c:pt idx="29">
                  <c:v>26.639430000000001</c:v>
                </c:pt>
                <c:pt idx="30">
                  <c:v>21.221309999999988</c:v>
                </c:pt>
                <c:pt idx="31">
                  <c:v>24.230979999999999</c:v>
                </c:pt>
                <c:pt idx="32">
                  <c:v>27.248059999999988</c:v>
                </c:pt>
                <c:pt idx="33">
                  <c:v>29.325579999999988</c:v>
                </c:pt>
                <c:pt idx="34">
                  <c:v>34.239980000000003</c:v>
                </c:pt>
                <c:pt idx="35">
                  <c:v>32.90354</c:v>
                </c:pt>
                <c:pt idx="36">
                  <c:v>25.46910999999999</c:v>
                </c:pt>
                <c:pt idx="37">
                  <c:v>21.76077999999999</c:v>
                </c:pt>
                <c:pt idx="38">
                  <c:v>23.442979999999988</c:v>
                </c:pt>
                <c:pt idx="39">
                  <c:v>26.772870000000001</c:v>
                </c:pt>
                <c:pt idx="40">
                  <c:v>41.544080000000001</c:v>
                </c:pt>
                <c:pt idx="41">
                  <c:v>49.584020000000002</c:v>
                </c:pt>
                <c:pt idx="42">
                  <c:v>54.964460000000003</c:v>
                </c:pt>
                <c:pt idx="43">
                  <c:v>61.974850000000004</c:v>
                </c:pt>
                <c:pt idx="44">
                  <c:v>66.449399999999997</c:v>
                </c:pt>
                <c:pt idx="45">
                  <c:v>76.19835999999998</c:v>
                </c:pt>
                <c:pt idx="46">
                  <c:v>78.95684</c:v>
                </c:pt>
                <c:pt idx="47">
                  <c:v>85.10881999999998</c:v>
                </c:pt>
                <c:pt idx="48">
                  <c:v>100</c:v>
                </c:pt>
                <c:pt idx="49">
                  <c:v>94.202910000000003</c:v>
                </c:pt>
                <c:pt idx="50">
                  <c:v>91.091670000000022</c:v>
                </c:pt>
                <c:pt idx="51">
                  <c:v>89.546960000000027</c:v>
                </c:pt>
                <c:pt idx="52">
                  <c:v>63.518450000000001</c:v>
                </c:pt>
                <c:pt idx="53">
                  <c:v>62.345910000000003</c:v>
                </c:pt>
                <c:pt idx="54">
                  <c:v>62.098560000000013</c:v>
                </c:pt>
                <c:pt idx="55">
                  <c:v>65.211389999999994</c:v>
                </c:pt>
                <c:pt idx="56">
                  <c:v>64.51576</c:v>
                </c:pt>
                <c:pt idx="57">
                  <c:v>58.32705</c:v>
                </c:pt>
                <c:pt idx="58">
                  <c:v>57.668150000000018</c:v>
                </c:pt>
                <c:pt idx="59">
                  <c:v>57.635750000000016</c:v>
                </c:pt>
                <c:pt idx="60">
                  <c:v>49.454429999999995</c:v>
                </c:pt>
                <c:pt idx="61">
                  <c:v>50.413440000000001</c:v>
                </c:pt>
                <c:pt idx="62">
                  <c:v>50.663650000000011</c:v>
                </c:pt>
                <c:pt idx="63">
                  <c:v>46.484780000000001</c:v>
                </c:pt>
                <c:pt idx="64">
                  <c:v>43.597200000000001</c:v>
                </c:pt>
                <c:pt idx="65">
                  <c:v>43.480089999999997</c:v>
                </c:pt>
                <c:pt idx="66">
                  <c:v>43.550289999999997</c:v>
                </c:pt>
                <c:pt idx="67">
                  <c:v>42.37032</c:v>
                </c:pt>
                <c:pt idx="68">
                  <c:v>43.632470000000012</c:v>
                </c:pt>
                <c:pt idx="69">
                  <c:v>44.091250000000002</c:v>
                </c:pt>
                <c:pt idx="70">
                  <c:v>45.269110000000019</c:v>
                </c:pt>
                <c:pt idx="71">
                  <c:v>44.925490000000003</c:v>
                </c:pt>
                <c:pt idx="72">
                  <c:v>50.380940000000002</c:v>
                </c:pt>
                <c:pt idx="73">
                  <c:v>53.517780000000002</c:v>
                </c:pt>
                <c:pt idx="74">
                  <c:v>57.549110000000013</c:v>
                </c:pt>
                <c:pt idx="75">
                  <c:v>62.784710000000011</c:v>
                </c:pt>
                <c:pt idx="76">
                  <c:v>65.143460000000005</c:v>
                </c:pt>
                <c:pt idx="77">
                  <c:v>65.899729999999991</c:v>
                </c:pt>
                <c:pt idx="78">
                  <c:v>72.114999999999995</c:v>
                </c:pt>
                <c:pt idx="79">
                  <c:v>75.531790000000001</c:v>
                </c:pt>
                <c:pt idx="80">
                  <c:v>72.464870000000005</c:v>
                </c:pt>
                <c:pt idx="81">
                  <c:v>78.323660000000004</c:v>
                </c:pt>
                <c:pt idx="82">
                  <c:v>83.352779999999939</c:v>
                </c:pt>
                <c:pt idx="83">
                  <c:v>93.854290000000006</c:v>
                </c:pt>
                <c:pt idx="84">
                  <c:v>74.316609999999997</c:v>
                </c:pt>
                <c:pt idx="85">
                  <c:v>75.039000000000001</c:v>
                </c:pt>
                <c:pt idx="86">
                  <c:v>69.829419999999999</c:v>
                </c:pt>
                <c:pt idx="87">
                  <c:v>65.272429999999986</c:v>
                </c:pt>
                <c:pt idx="88">
                  <c:v>62.382930000000002</c:v>
                </c:pt>
                <c:pt idx="89">
                  <c:v>60.569930000000014</c:v>
                </c:pt>
                <c:pt idx="90">
                  <c:v>57.405430000000003</c:v>
                </c:pt>
                <c:pt idx="91">
                  <c:v>50.96763</c:v>
                </c:pt>
                <c:pt idx="92">
                  <c:v>48.901669999999996</c:v>
                </c:pt>
                <c:pt idx="93">
                  <c:v>50.130810000000011</c:v>
                </c:pt>
                <c:pt idx="94">
                  <c:v>43.446720000000006</c:v>
                </c:pt>
                <c:pt idx="95">
                  <c:v>38.65258</c:v>
                </c:pt>
                <c:pt idx="96">
                  <c:v>40.470210000000002</c:v>
                </c:pt>
                <c:pt idx="97">
                  <c:v>36.663710000000016</c:v>
                </c:pt>
                <c:pt idx="98">
                  <c:v>35.064510000000013</c:v>
                </c:pt>
                <c:pt idx="99">
                  <c:v>38.529290000000003</c:v>
                </c:pt>
                <c:pt idx="100">
                  <c:v>38.40934</c:v>
                </c:pt>
                <c:pt idx="101">
                  <c:v>41.912780000000005</c:v>
                </c:pt>
                <c:pt idx="102">
                  <c:v>40.633240000000001</c:v>
                </c:pt>
                <c:pt idx="103">
                  <c:v>40.667510000000014</c:v>
                </c:pt>
                <c:pt idx="104">
                  <c:v>35.669840000000001</c:v>
                </c:pt>
                <c:pt idx="105">
                  <c:v>11.680210000000001</c:v>
                </c:pt>
                <c:pt idx="106">
                  <c:v>8.5916759999999996</c:v>
                </c:pt>
                <c:pt idx="107">
                  <c:v>0</c:v>
                </c:pt>
                <c:pt idx="108">
                  <c:v>4.6668239999999983</c:v>
                </c:pt>
                <c:pt idx="109">
                  <c:v>5.1071199999999974</c:v>
                </c:pt>
                <c:pt idx="110">
                  <c:v>14.467230000000002</c:v>
                </c:pt>
                <c:pt idx="111">
                  <c:v>20.16958</c:v>
                </c:pt>
                <c:pt idx="112">
                  <c:v>24.614039999999999</c:v>
                </c:pt>
                <c:pt idx="113">
                  <c:v>27.73967</c:v>
                </c:pt>
                <c:pt idx="114">
                  <c:v>25.401589999999988</c:v>
                </c:pt>
                <c:pt idx="115">
                  <c:v>33.5366</c:v>
                </c:pt>
                <c:pt idx="116">
                  <c:v>38.81532</c:v>
                </c:pt>
                <c:pt idx="117">
                  <c:v>40.982680000000002</c:v>
                </c:pt>
                <c:pt idx="118">
                  <c:v>40.071660000000001</c:v>
                </c:pt>
                <c:pt idx="119">
                  <c:v>38.473860000000002</c:v>
                </c:pt>
                <c:pt idx="120">
                  <c:v>47.379000000000005</c:v>
                </c:pt>
                <c:pt idx="121">
                  <c:v>41.70702</c:v>
                </c:pt>
                <c:pt idx="122">
                  <c:v>40.144730000000003</c:v>
                </c:pt>
                <c:pt idx="123">
                  <c:v>43.340849999999996</c:v>
                </c:pt>
                <c:pt idx="124">
                  <c:v>36.065570000000015</c:v>
                </c:pt>
                <c:pt idx="125">
                  <c:v>32.447120000000005</c:v>
                </c:pt>
              </c:numCache>
            </c:numRef>
          </c:val>
        </c:ser>
        <c:marker val="1"/>
        <c:axId val="135009408"/>
        <c:axId val="135010944"/>
      </c:lineChart>
      <c:dateAx>
        <c:axId val="135009408"/>
        <c:scaling>
          <c:orientation val="minMax"/>
        </c:scaling>
        <c:axPos val="b"/>
        <c:numFmt formatCode="mmm\-yy" sourceLinked="1"/>
        <c:tickLblPos val="nextTo"/>
        <c:crossAx val="135010944"/>
        <c:crosses val="autoZero"/>
        <c:auto val="1"/>
        <c:lblOffset val="100"/>
      </c:dateAx>
      <c:valAx>
        <c:axId val="135010944"/>
        <c:scaling>
          <c:orientation val="minMax"/>
        </c:scaling>
        <c:axPos val="l"/>
        <c:majorGridlines/>
        <c:numFmt formatCode="General" sourceLinked="1"/>
        <c:tickLblPos val="nextTo"/>
        <c:crossAx val="135009408"/>
        <c:crosses val="autoZero"/>
        <c:crossBetween val="between"/>
      </c:valAx>
    </c:plotArea>
    <c:legend>
      <c:legendPos val="b"/>
      <c:layout/>
    </c:legend>
    <c:plotVisOnly val="1"/>
  </c:chart>
  <c:spPr>
    <a:ln>
      <a:noFill/>
    </a:ln>
  </c:sp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6.34595701125895E-2"/>
          <c:y val="2.1943573667711769E-2"/>
          <c:w val="0.92118730808597549"/>
          <c:h val="0.82131661442006199"/>
        </c:manualLayout>
      </c:layout>
      <c:areaChart>
        <c:grouping val="standard"/>
        <c:ser>
          <c:idx val="8"/>
          <c:order val="1"/>
          <c:tx>
            <c:strRef>
              <c:f>'ven aux'!$F$36</c:f>
              <c:strCache>
                <c:ptCount val="1"/>
                <c:pt idx="0">
                  <c:v>Official Reserves</c:v>
                </c:pt>
              </c:strCache>
            </c:strRef>
          </c:tx>
          <c:spPr>
            <a:solidFill>
              <a:srgbClr val="FFC000"/>
            </a:solidFill>
          </c:spPr>
          <c:cat>
            <c:numRef>
              <c:f>'arg aux'!$G$1:$AU$1</c:f>
              <c:numCache>
                <c:formatCode>mmm\-yy</c:formatCode>
                <c:ptCount val="41"/>
                <c:pt idx="0">
                  <c:v>36586</c:v>
                </c:pt>
                <c:pt idx="1">
                  <c:v>36678</c:v>
                </c:pt>
                <c:pt idx="2">
                  <c:v>36770</c:v>
                </c:pt>
                <c:pt idx="3">
                  <c:v>36861</c:v>
                </c:pt>
                <c:pt idx="4">
                  <c:v>36951</c:v>
                </c:pt>
                <c:pt idx="5">
                  <c:v>37043</c:v>
                </c:pt>
                <c:pt idx="6">
                  <c:v>37135</c:v>
                </c:pt>
                <c:pt idx="7">
                  <c:v>37226</c:v>
                </c:pt>
                <c:pt idx="8">
                  <c:v>37316</c:v>
                </c:pt>
                <c:pt idx="9">
                  <c:v>37408</c:v>
                </c:pt>
                <c:pt idx="10">
                  <c:v>37500</c:v>
                </c:pt>
                <c:pt idx="11">
                  <c:v>37591</c:v>
                </c:pt>
                <c:pt idx="12">
                  <c:v>37681</c:v>
                </c:pt>
                <c:pt idx="13">
                  <c:v>37773</c:v>
                </c:pt>
                <c:pt idx="14">
                  <c:v>37865</c:v>
                </c:pt>
                <c:pt idx="15">
                  <c:v>37956</c:v>
                </c:pt>
                <c:pt idx="16">
                  <c:v>38047</c:v>
                </c:pt>
                <c:pt idx="17">
                  <c:v>38139</c:v>
                </c:pt>
                <c:pt idx="18">
                  <c:v>38231</c:v>
                </c:pt>
                <c:pt idx="19">
                  <c:v>38322</c:v>
                </c:pt>
                <c:pt idx="20">
                  <c:v>38412</c:v>
                </c:pt>
                <c:pt idx="21">
                  <c:v>38504</c:v>
                </c:pt>
                <c:pt idx="22">
                  <c:v>38596</c:v>
                </c:pt>
                <c:pt idx="23">
                  <c:v>38687</c:v>
                </c:pt>
                <c:pt idx="24">
                  <c:v>38777</c:v>
                </c:pt>
                <c:pt idx="25">
                  <c:v>38869</c:v>
                </c:pt>
                <c:pt idx="26">
                  <c:v>38961</c:v>
                </c:pt>
                <c:pt idx="27">
                  <c:v>39052</c:v>
                </c:pt>
                <c:pt idx="28">
                  <c:v>39142</c:v>
                </c:pt>
                <c:pt idx="29">
                  <c:v>39234</c:v>
                </c:pt>
                <c:pt idx="30">
                  <c:v>39326</c:v>
                </c:pt>
                <c:pt idx="31">
                  <c:v>39417</c:v>
                </c:pt>
                <c:pt idx="32">
                  <c:v>39508</c:v>
                </c:pt>
                <c:pt idx="33">
                  <c:v>39600</c:v>
                </c:pt>
                <c:pt idx="34">
                  <c:v>39692</c:v>
                </c:pt>
                <c:pt idx="35">
                  <c:v>39783</c:v>
                </c:pt>
                <c:pt idx="36">
                  <c:v>39873</c:v>
                </c:pt>
                <c:pt idx="37">
                  <c:v>39965</c:v>
                </c:pt>
                <c:pt idx="38">
                  <c:v>40057</c:v>
                </c:pt>
                <c:pt idx="39">
                  <c:v>40148</c:v>
                </c:pt>
                <c:pt idx="40">
                  <c:v>40238</c:v>
                </c:pt>
              </c:numCache>
            </c:numRef>
          </c:cat>
          <c:val>
            <c:numRef>
              <c:f>'ven aux'!$G$36:$AU$36</c:f>
              <c:numCache>
                <c:formatCode>0.000</c:formatCode>
                <c:ptCount val="41"/>
                <c:pt idx="0">
                  <c:v>673.44599999999787</c:v>
                </c:pt>
                <c:pt idx="1">
                  <c:v>1548.87</c:v>
                </c:pt>
                <c:pt idx="2">
                  <c:v>2146.4500000000012</c:v>
                </c:pt>
                <c:pt idx="3">
                  <c:v>1080.6499999999999</c:v>
                </c:pt>
                <c:pt idx="4">
                  <c:v>376.79399999999777</c:v>
                </c:pt>
                <c:pt idx="5">
                  <c:v>-805.54</c:v>
                </c:pt>
                <c:pt idx="6">
                  <c:v>-1058.1899999999998</c:v>
                </c:pt>
                <c:pt idx="7">
                  <c:v>-540.17200000000003</c:v>
                </c:pt>
                <c:pt idx="8">
                  <c:v>-3672.59</c:v>
                </c:pt>
                <c:pt idx="9">
                  <c:v>-238.62300000000002</c:v>
                </c:pt>
                <c:pt idx="10">
                  <c:v>-339.48499999999899</c:v>
                </c:pt>
                <c:pt idx="11">
                  <c:v>-177.58500000000001</c:v>
                </c:pt>
                <c:pt idx="12">
                  <c:v>5.4510000000000014</c:v>
                </c:pt>
                <c:pt idx="13">
                  <c:v>2658.46</c:v>
                </c:pt>
                <c:pt idx="14">
                  <c:v>1131.54</c:v>
                </c:pt>
                <c:pt idx="15">
                  <c:v>1658.54</c:v>
                </c:pt>
                <c:pt idx="16">
                  <c:v>1774.5</c:v>
                </c:pt>
                <c:pt idx="17">
                  <c:v>182.47900000000001</c:v>
                </c:pt>
                <c:pt idx="18">
                  <c:v>-1610.55</c:v>
                </c:pt>
                <c:pt idx="19">
                  <c:v>1808.36</c:v>
                </c:pt>
                <c:pt idx="20">
                  <c:v>1571.28</c:v>
                </c:pt>
                <c:pt idx="21">
                  <c:v>3120.21</c:v>
                </c:pt>
                <c:pt idx="22">
                  <c:v>1609.1899999999998</c:v>
                </c:pt>
                <c:pt idx="23">
                  <c:v>-875.86599999999737</c:v>
                </c:pt>
                <c:pt idx="24">
                  <c:v>922.01900000000001</c:v>
                </c:pt>
                <c:pt idx="25">
                  <c:v>-1295.26</c:v>
                </c:pt>
                <c:pt idx="26">
                  <c:v>3129.71</c:v>
                </c:pt>
                <c:pt idx="27">
                  <c:v>2146.65</c:v>
                </c:pt>
                <c:pt idx="28">
                  <c:v>-5536.08</c:v>
                </c:pt>
                <c:pt idx="29">
                  <c:v>-7122.6100000000024</c:v>
                </c:pt>
                <c:pt idx="30">
                  <c:v>4349.09</c:v>
                </c:pt>
                <c:pt idx="31">
                  <c:v>2952.9300000000012</c:v>
                </c:pt>
                <c:pt idx="32">
                  <c:v>-4056.3300000000022</c:v>
                </c:pt>
                <c:pt idx="33">
                  <c:v>3028.09</c:v>
                </c:pt>
                <c:pt idx="34">
                  <c:v>5614.18</c:v>
                </c:pt>
                <c:pt idx="35">
                  <c:v>4866.3100000000004</c:v>
                </c:pt>
                <c:pt idx="36">
                  <c:v>-15510.3</c:v>
                </c:pt>
                <c:pt idx="37">
                  <c:v>1363.84</c:v>
                </c:pt>
                <c:pt idx="38">
                  <c:v>2325.9900000000002</c:v>
                </c:pt>
                <c:pt idx="39">
                  <c:v>1013.92</c:v>
                </c:pt>
                <c:pt idx="40">
                  <c:v>-6080.07</c:v>
                </c:pt>
              </c:numCache>
            </c:numRef>
          </c:val>
        </c:ser>
        <c:axId val="135056000"/>
        <c:axId val="191889792"/>
      </c:areaChart>
      <c:barChart>
        <c:barDir val="col"/>
        <c:grouping val="stacked"/>
        <c:ser>
          <c:idx val="4"/>
          <c:order val="0"/>
          <c:tx>
            <c:strRef>
              <c:f>'ven aux'!$F$32</c:f>
              <c:strCache>
                <c:ptCount val="1"/>
                <c:pt idx="0">
                  <c:v>FDI</c:v>
                </c:pt>
              </c:strCache>
            </c:strRef>
          </c:tx>
          <c:cat>
            <c:numRef>
              <c:f>'arg aux'!$G$1:$AU$1</c:f>
              <c:numCache>
                <c:formatCode>mmm\-yy</c:formatCode>
                <c:ptCount val="41"/>
                <c:pt idx="0">
                  <c:v>36586</c:v>
                </c:pt>
                <c:pt idx="1">
                  <c:v>36678</c:v>
                </c:pt>
                <c:pt idx="2">
                  <c:v>36770</c:v>
                </c:pt>
                <c:pt idx="3">
                  <c:v>36861</c:v>
                </c:pt>
                <c:pt idx="4">
                  <c:v>36951</c:v>
                </c:pt>
                <c:pt idx="5">
                  <c:v>37043</c:v>
                </c:pt>
                <c:pt idx="6">
                  <c:v>37135</c:v>
                </c:pt>
                <c:pt idx="7">
                  <c:v>37226</c:v>
                </c:pt>
                <c:pt idx="8">
                  <c:v>37316</c:v>
                </c:pt>
                <c:pt idx="9">
                  <c:v>37408</c:v>
                </c:pt>
                <c:pt idx="10">
                  <c:v>37500</c:v>
                </c:pt>
                <c:pt idx="11">
                  <c:v>37591</c:v>
                </c:pt>
                <c:pt idx="12">
                  <c:v>37681</c:v>
                </c:pt>
                <c:pt idx="13">
                  <c:v>37773</c:v>
                </c:pt>
                <c:pt idx="14">
                  <c:v>37865</c:v>
                </c:pt>
                <c:pt idx="15">
                  <c:v>37956</c:v>
                </c:pt>
                <c:pt idx="16">
                  <c:v>38047</c:v>
                </c:pt>
                <c:pt idx="17">
                  <c:v>38139</c:v>
                </c:pt>
                <c:pt idx="18">
                  <c:v>38231</c:v>
                </c:pt>
                <c:pt idx="19">
                  <c:v>38322</c:v>
                </c:pt>
                <c:pt idx="20">
                  <c:v>38412</c:v>
                </c:pt>
                <c:pt idx="21">
                  <c:v>38504</c:v>
                </c:pt>
                <c:pt idx="22">
                  <c:v>38596</c:v>
                </c:pt>
                <c:pt idx="23">
                  <c:v>38687</c:v>
                </c:pt>
                <c:pt idx="24">
                  <c:v>38777</c:v>
                </c:pt>
                <c:pt idx="25">
                  <c:v>38869</c:v>
                </c:pt>
                <c:pt idx="26">
                  <c:v>38961</c:v>
                </c:pt>
                <c:pt idx="27">
                  <c:v>39052</c:v>
                </c:pt>
                <c:pt idx="28">
                  <c:v>39142</c:v>
                </c:pt>
                <c:pt idx="29">
                  <c:v>39234</c:v>
                </c:pt>
                <c:pt idx="30">
                  <c:v>39326</c:v>
                </c:pt>
                <c:pt idx="31">
                  <c:v>39417</c:v>
                </c:pt>
                <c:pt idx="32">
                  <c:v>39508</c:v>
                </c:pt>
                <c:pt idx="33">
                  <c:v>39600</c:v>
                </c:pt>
                <c:pt idx="34">
                  <c:v>39692</c:v>
                </c:pt>
                <c:pt idx="35">
                  <c:v>39783</c:v>
                </c:pt>
                <c:pt idx="36">
                  <c:v>39873</c:v>
                </c:pt>
                <c:pt idx="37">
                  <c:v>39965</c:v>
                </c:pt>
                <c:pt idx="38">
                  <c:v>40057</c:v>
                </c:pt>
                <c:pt idx="39">
                  <c:v>40148</c:v>
                </c:pt>
                <c:pt idx="40">
                  <c:v>40238</c:v>
                </c:pt>
              </c:numCache>
            </c:numRef>
          </c:cat>
          <c:val>
            <c:numRef>
              <c:f>'ven aux'!$G$32:$AU$32</c:f>
              <c:numCache>
                <c:formatCode>0.000</c:formatCode>
                <c:ptCount val="41"/>
                <c:pt idx="0">
                  <c:v>412</c:v>
                </c:pt>
                <c:pt idx="1">
                  <c:v>1354</c:v>
                </c:pt>
                <c:pt idx="2">
                  <c:v>779</c:v>
                </c:pt>
                <c:pt idx="3">
                  <c:v>1635</c:v>
                </c:pt>
                <c:pt idx="4">
                  <c:v>256</c:v>
                </c:pt>
                <c:pt idx="5">
                  <c:v>683</c:v>
                </c:pt>
                <c:pt idx="6">
                  <c:v>1403</c:v>
                </c:pt>
                <c:pt idx="7">
                  <c:v>1137</c:v>
                </c:pt>
                <c:pt idx="8">
                  <c:v>-221</c:v>
                </c:pt>
                <c:pt idx="9">
                  <c:v>-53</c:v>
                </c:pt>
                <c:pt idx="10">
                  <c:v>-69</c:v>
                </c:pt>
                <c:pt idx="11">
                  <c:v>99</c:v>
                </c:pt>
                <c:pt idx="12">
                  <c:v>405</c:v>
                </c:pt>
                <c:pt idx="13">
                  <c:v>494</c:v>
                </c:pt>
                <c:pt idx="14">
                  <c:v>-63</c:v>
                </c:pt>
                <c:pt idx="15">
                  <c:v>-114</c:v>
                </c:pt>
                <c:pt idx="16">
                  <c:v>244</c:v>
                </c:pt>
                <c:pt idx="17">
                  <c:v>471</c:v>
                </c:pt>
                <c:pt idx="18">
                  <c:v>8</c:v>
                </c:pt>
                <c:pt idx="19">
                  <c:v>141</c:v>
                </c:pt>
                <c:pt idx="20">
                  <c:v>39</c:v>
                </c:pt>
                <c:pt idx="21">
                  <c:v>700</c:v>
                </c:pt>
                <c:pt idx="22">
                  <c:v>615</c:v>
                </c:pt>
                <c:pt idx="23">
                  <c:v>81</c:v>
                </c:pt>
                <c:pt idx="24">
                  <c:v>-1944</c:v>
                </c:pt>
                <c:pt idx="25">
                  <c:v>-309</c:v>
                </c:pt>
                <c:pt idx="26">
                  <c:v>156</c:v>
                </c:pt>
                <c:pt idx="27">
                  <c:v>65</c:v>
                </c:pt>
                <c:pt idx="28">
                  <c:v>-516</c:v>
                </c:pt>
                <c:pt idx="29">
                  <c:v>-1360</c:v>
                </c:pt>
                <c:pt idx="30">
                  <c:v>538</c:v>
                </c:pt>
                <c:pt idx="31">
                  <c:v>2316</c:v>
                </c:pt>
                <c:pt idx="32">
                  <c:v>-320</c:v>
                </c:pt>
                <c:pt idx="33">
                  <c:v>-1272</c:v>
                </c:pt>
                <c:pt idx="34">
                  <c:v>-857</c:v>
                </c:pt>
                <c:pt idx="35">
                  <c:v>1526</c:v>
                </c:pt>
                <c:pt idx="36">
                  <c:v>206</c:v>
                </c:pt>
                <c:pt idx="37">
                  <c:v>-2330</c:v>
                </c:pt>
                <c:pt idx="38">
                  <c:v>-2143</c:v>
                </c:pt>
                <c:pt idx="39">
                  <c:v>-672</c:v>
                </c:pt>
                <c:pt idx="40">
                  <c:v>-1123</c:v>
                </c:pt>
              </c:numCache>
            </c:numRef>
          </c:val>
        </c:ser>
        <c:ser>
          <c:idx val="3"/>
          <c:order val="4"/>
          <c:tx>
            <c:v>Portfolio</c:v>
          </c:tx>
          <c:val>
            <c:numRef>
              <c:f>'ven aux'!$G$43:$AU$43</c:f>
              <c:numCache>
                <c:formatCode>0.000</c:formatCode>
                <c:ptCount val="41"/>
                <c:pt idx="0">
                  <c:v>-1892</c:v>
                </c:pt>
                <c:pt idx="1">
                  <c:v>-1458</c:v>
                </c:pt>
                <c:pt idx="2">
                  <c:v>-1425</c:v>
                </c:pt>
                <c:pt idx="3">
                  <c:v>-2374</c:v>
                </c:pt>
                <c:pt idx="4">
                  <c:v>-505</c:v>
                </c:pt>
                <c:pt idx="5">
                  <c:v>-1176</c:v>
                </c:pt>
                <c:pt idx="6">
                  <c:v>-2388</c:v>
                </c:pt>
                <c:pt idx="7">
                  <c:v>379</c:v>
                </c:pt>
                <c:pt idx="8">
                  <c:v>-2521</c:v>
                </c:pt>
                <c:pt idx="9">
                  <c:v>-2149</c:v>
                </c:pt>
                <c:pt idx="10">
                  <c:v>-2627</c:v>
                </c:pt>
                <c:pt idx="11">
                  <c:v>-1705</c:v>
                </c:pt>
                <c:pt idx="12">
                  <c:v>-473</c:v>
                </c:pt>
                <c:pt idx="13">
                  <c:v>-1736</c:v>
                </c:pt>
                <c:pt idx="14">
                  <c:v>-3053</c:v>
                </c:pt>
                <c:pt idx="15">
                  <c:v>-1007</c:v>
                </c:pt>
                <c:pt idx="16">
                  <c:v>-2647</c:v>
                </c:pt>
                <c:pt idx="17">
                  <c:v>-2430</c:v>
                </c:pt>
                <c:pt idx="18">
                  <c:v>-5067</c:v>
                </c:pt>
                <c:pt idx="19">
                  <c:v>-1581</c:v>
                </c:pt>
                <c:pt idx="20">
                  <c:v>-2022</c:v>
                </c:pt>
                <c:pt idx="21">
                  <c:v>-3290</c:v>
                </c:pt>
                <c:pt idx="22">
                  <c:v>-5614</c:v>
                </c:pt>
                <c:pt idx="23">
                  <c:v>-6989</c:v>
                </c:pt>
                <c:pt idx="24">
                  <c:v>-4794</c:v>
                </c:pt>
                <c:pt idx="25">
                  <c:v>-7702</c:v>
                </c:pt>
                <c:pt idx="26">
                  <c:v>-4444</c:v>
                </c:pt>
                <c:pt idx="27">
                  <c:v>-376</c:v>
                </c:pt>
                <c:pt idx="28">
                  <c:v>-6550</c:v>
                </c:pt>
                <c:pt idx="29">
                  <c:v>-10847</c:v>
                </c:pt>
                <c:pt idx="30">
                  <c:v>-1316</c:v>
                </c:pt>
                <c:pt idx="31">
                  <c:v>-3939</c:v>
                </c:pt>
                <c:pt idx="32">
                  <c:v>-12074</c:v>
                </c:pt>
                <c:pt idx="33">
                  <c:v>-11127</c:v>
                </c:pt>
                <c:pt idx="34">
                  <c:v>-9508</c:v>
                </c:pt>
                <c:pt idx="35">
                  <c:v>8994</c:v>
                </c:pt>
                <c:pt idx="36">
                  <c:v>-11173</c:v>
                </c:pt>
                <c:pt idx="37">
                  <c:v>4139</c:v>
                </c:pt>
                <c:pt idx="38">
                  <c:v>-666.90000000000009</c:v>
                </c:pt>
                <c:pt idx="39">
                  <c:v>-1943</c:v>
                </c:pt>
                <c:pt idx="40">
                  <c:v>-10347</c:v>
                </c:pt>
              </c:numCache>
            </c:numRef>
          </c:val>
        </c:ser>
        <c:gapWidth val="0"/>
        <c:overlap val="100"/>
        <c:axId val="135056000"/>
        <c:axId val="191889792"/>
      </c:barChart>
      <c:lineChart>
        <c:grouping val="standard"/>
        <c:ser>
          <c:idx val="11"/>
          <c:order val="2"/>
          <c:tx>
            <c:strRef>
              <c:f>'ven aux'!$F$26</c:f>
              <c:strCache>
                <c:ptCount val="1"/>
                <c:pt idx="0">
                  <c:v>Current Account</c:v>
                </c:pt>
              </c:strCache>
            </c:strRef>
          </c:tx>
          <c:marker>
            <c:symbol val="none"/>
          </c:marker>
          <c:val>
            <c:numRef>
              <c:f>'ven aux'!$G$26:$AU$26</c:f>
              <c:numCache>
                <c:formatCode>0.000</c:formatCode>
                <c:ptCount val="41"/>
                <c:pt idx="0">
                  <c:v>3147</c:v>
                </c:pt>
                <c:pt idx="1">
                  <c:v>2690</c:v>
                </c:pt>
                <c:pt idx="2">
                  <c:v>3030</c:v>
                </c:pt>
                <c:pt idx="3">
                  <c:v>2986</c:v>
                </c:pt>
                <c:pt idx="4">
                  <c:v>1922</c:v>
                </c:pt>
                <c:pt idx="5">
                  <c:v>969</c:v>
                </c:pt>
                <c:pt idx="6">
                  <c:v>283</c:v>
                </c:pt>
                <c:pt idx="7">
                  <c:v>-1191</c:v>
                </c:pt>
                <c:pt idx="8">
                  <c:v>318</c:v>
                </c:pt>
                <c:pt idx="9">
                  <c:v>1436</c:v>
                </c:pt>
                <c:pt idx="10">
                  <c:v>3764</c:v>
                </c:pt>
                <c:pt idx="11">
                  <c:v>2081</c:v>
                </c:pt>
                <c:pt idx="12">
                  <c:v>586</c:v>
                </c:pt>
                <c:pt idx="13">
                  <c:v>4048</c:v>
                </c:pt>
                <c:pt idx="14">
                  <c:v>4015</c:v>
                </c:pt>
                <c:pt idx="15">
                  <c:v>3147</c:v>
                </c:pt>
                <c:pt idx="16">
                  <c:v>3712</c:v>
                </c:pt>
                <c:pt idx="17">
                  <c:v>3478</c:v>
                </c:pt>
                <c:pt idx="18">
                  <c:v>4019</c:v>
                </c:pt>
                <c:pt idx="19">
                  <c:v>4310</c:v>
                </c:pt>
                <c:pt idx="20">
                  <c:v>4460</c:v>
                </c:pt>
                <c:pt idx="21">
                  <c:v>6245</c:v>
                </c:pt>
                <c:pt idx="22">
                  <c:v>8154</c:v>
                </c:pt>
                <c:pt idx="23">
                  <c:v>6251</c:v>
                </c:pt>
                <c:pt idx="24">
                  <c:v>7325</c:v>
                </c:pt>
                <c:pt idx="25">
                  <c:v>7338</c:v>
                </c:pt>
                <c:pt idx="26">
                  <c:v>8903.9989999999161</c:v>
                </c:pt>
                <c:pt idx="27">
                  <c:v>2895</c:v>
                </c:pt>
                <c:pt idx="28">
                  <c:v>2260</c:v>
                </c:pt>
                <c:pt idx="29">
                  <c:v>5613</c:v>
                </c:pt>
                <c:pt idx="30">
                  <c:v>5279</c:v>
                </c:pt>
                <c:pt idx="31">
                  <c:v>4911</c:v>
                </c:pt>
                <c:pt idx="32">
                  <c:v>8659</c:v>
                </c:pt>
                <c:pt idx="33">
                  <c:v>16408</c:v>
                </c:pt>
                <c:pt idx="34">
                  <c:v>17273</c:v>
                </c:pt>
                <c:pt idx="35">
                  <c:v>-4948</c:v>
                </c:pt>
                <c:pt idx="36">
                  <c:v>-3711</c:v>
                </c:pt>
                <c:pt idx="37">
                  <c:v>1311</c:v>
                </c:pt>
                <c:pt idx="38">
                  <c:v>5377</c:v>
                </c:pt>
                <c:pt idx="39">
                  <c:v>5584</c:v>
                </c:pt>
                <c:pt idx="40">
                  <c:v>7181</c:v>
                </c:pt>
              </c:numCache>
            </c:numRef>
          </c:val>
        </c:ser>
        <c:ser>
          <c:idx val="12"/>
          <c:order val="3"/>
          <c:tx>
            <c:strRef>
              <c:f>'ven aux'!$F$31</c:f>
              <c:strCache>
                <c:ptCount val="1"/>
                <c:pt idx="0">
                  <c:v>Capital Account +Financial Account</c:v>
                </c:pt>
              </c:strCache>
            </c:strRef>
          </c:tx>
          <c:marker>
            <c:symbol val="none"/>
          </c:marker>
          <c:val>
            <c:numRef>
              <c:f>'ven aux'!$G$31:$AU$31</c:f>
              <c:numCache>
                <c:formatCode>0.000</c:formatCode>
                <c:ptCount val="41"/>
                <c:pt idx="0">
                  <c:v>-1480</c:v>
                </c:pt>
                <c:pt idx="1">
                  <c:v>-104</c:v>
                </c:pt>
                <c:pt idx="2">
                  <c:v>-646</c:v>
                </c:pt>
                <c:pt idx="3">
                  <c:v>-739</c:v>
                </c:pt>
                <c:pt idx="4">
                  <c:v>-249</c:v>
                </c:pt>
                <c:pt idx="5">
                  <c:v>-493</c:v>
                </c:pt>
                <c:pt idx="6">
                  <c:v>-985</c:v>
                </c:pt>
                <c:pt idx="7">
                  <c:v>1516</c:v>
                </c:pt>
                <c:pt idx="8">
                  <c:v>-2742</c:v>
                </c:pt>
                <c:pt idx="9">
                  <c:v>-2202</c:v>
                </c:pt>
                <c:pt idx="10">
                  <c:v>-2696</c:v>
                </c:pt>
                <c:pt idx="11">
                  <c:v>-1606</c:v>
                </c:pt>
                <c:pt idx="12">
                  <c:v>-68</c:v>
                </c:pt>
                <c:pt idx="13">
                  <c:v>-1242</c:v>
                </c:pt>
                <c:pt idx="14">
                  <c:v>-3116</c:v>
                </c:pt>
                <c:pt idx="15">
                  <c:v>-1121</c:v>
                </c:pt>
                <c:pt idx="16">
                  <c:v>-2403</c:v>
                </c:pt>
                <c:pt idx="17">
                  <c:v>-1959</c:v>
                </c:pt>
                <c:pt idx="18">
                  <c:v>-5059</c:v>
                </c:pt>
                <c:pt idx="19">
                  <c:v>-1440</c:v>
                </c:pt>
                <c:pt idx="20">
                  <c:v>-1983</c:v>
                </c:pt>
                <c:pt idx="21">
                  <c:v>-2590</c:v>
                </c:pt>
                <c:pt idx="22">
                  <c:v>-4999</c:v>
                </c:pt>
                <c:pt idx="23">
                  <c:v>-6908</c:v>
                </c:pt>
                <c:pt idx="24">
                  <c:v>-6738</c:v>
                </c:pt>
                <c:pt idx="25">
                  <c:v>-8011</c:v>
                </c:pt>
                <c:pt idx="26">
                  <c:v>-4288</c:v>
                </c:pt>
                <c:pt idx="27">
                  <c:v>-311</c:v>
                </c:pt>
                <c:pt idx="28">
                  <c:v>-7066</c:v>
                </c:pt>
                <c:pt idx="29">
                  <c:v>-12207</c:v>
                </c:pt>
                <c:pt idx="30">
                  <c:v>-778</c:v>
                </c:pt>
                <c:pt idx="31">
                  <c:v>-1623</c:v>
                </c:pt>
                <c:pt idx="32">
                  <c:v>-12394</c:v>
                </c:pt>
                <c:pt idx="33">
                  <c:v>-12399</c:v>
                </c:pt>
                <c:pt idx="34">
                  <c:v>-10365</c:v>
                </c:pt>
                <c:pt idx="35">
                  <c:v>10520</c:v>
                </c:pt>
                <c:pt idx="36">
                  <c:v>-10967</c:v>
                </c:pt>
                <c:pt idx="37">
                  <c:v>1809</c:v>
                </c:pt>
                <c:pt idx="38">
                  <c:v>-2809.9</c:v>
                </c:pt>
                <c:pt idx="39">
                  <c:v>-2615</c:v>
                </c:pt>
                <c:pt idx="40">
                  <c:v>-11470</c:v>
                </c:pt>
              </c:numCache>
            </c:numRef>
          </c:val>
        </c:ser>
        <c:marker val="1"/>
        <c:axId val="135056000"/>
        <c:axId val="191889792"/>
      </c:lineChart>
      <c:dateAx>
        <c:axId val="135056000"/>
        <c:scaling>
          <c:orientation val="minMax"/>
        </c:scaling>
        <c:axPos val="b"/>
        <c:numFmt formatCode="mmm\-yy" sourceLinked="0"/>
        <c:majorTickMark val="none"/>
        <c:tickLblPos val="low"/>
        <c:txPr>
          <a:bodyPr/>
          <a:lstStyle/>
          <a:p>
            <a:pPr>
              <a:defRPr sz="1000"/>
            </a:pPr>
            <a:endParaRPr lang="en-US"/>
          </a:p>
        </c:txPr>
        <c:crossAx val="191889792"/>
        <c:crosses val="autoZero"/>
        <c:auto val="1"/>
        <c:lblOffset val="100"/>
      </c:dateAx>
      <c:valAx>
        <c:axId val="191889792"/>
        <c:scaling>
          <c:orientation val="minMax"/>
        </c:scaling>
        <c:axPos val="l"/>
        <c:majorGridlines/>
        <c:numFmt formatCode="0" sourceLinked="0"/>
        <c:majorTickMark val="none"/>
        <c:tickLblPos val="nextTo"/>
        <c:spPr>
          <a:ln w="9525">
            <a:noFill/>
          </a:ln>
        </c:spPr>
        <c:crossAx val="135056000"/>
        <c:crosses val="autoZero"/>
        <c:crossBetween val="between"/>
      </c:valAx>
    </c:plotArea>
    <c:legend>
      <c:legendPos val="b"/>
      <c:layout>
        <c:manualLayout>
          <c:xMode val="edge"/>
          <c:yMode val="edge"/>
          <c:x val="9.1058496160202992E-2"/>
          <c:y val="0.95059313282560998"/>
          <c:w val="0.82405584718576963"/>
          <c:h val="4.9406867174390114E-2"/>
        </c:manualLayout>
      </c:layout>
    </c:legend>
    <c:plotVisOnly val="1"/>
    <c:dispBlanksAs val="gap"/>
  </c:chart>
  <c:txPr>
    <a:bodyPr/>
    <a:lstStyle/>
    <a:p>
      <a:pPr>
        <a:defRPr sz="1100">
          <a:latin typeface="Arial" pitchFamily="34" charset="0"/>
          <a:cs typeface="Arial" pitchFamily="34" charset="0"/>
        </a:defRPr>
      </a:pPr>
      <a:endParaRPr lang="en-US"/>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strRef>
              <c:f>Sheet3!$C$1</c:f>
              <c:strCache>
                <c:ptCount val="1"/>
                <c:pt idx="0">
                  <c:v>Private consumption (yoy growth %)</c:v>
                </c:pt>
              </c:strCache>
            </c:strRef>
          </c:tx>
          <c:marker>
            <c:symbol val="none"/>
          </c:marker>
          <c:cat>
            <c:multiLvlStrRef>
              <c:f>Sheet3!$A$2:$B$15</c:f>
              <c:multiLvlStrCache>
                <c:ptCount val="14"/>
                <c:lvl>
                  <c:pt idx="0">
                    <c:v>II</c:v>
                  </c:pt>
                  <c:pt idx="1">
                    <c:v>I</c:v>
                  </c:pt>
                  <c:pt idx="2">
                    <c:v>IV</c:v>
                  </c:pt>
                  <c:pt idx="3">
                    <c:v>III</c:v>
                  </c:pt>
                  <c:pt idx="4">
                    <c:v>II</c:v>
                  </c:pt>
                  <c:pt idx="5">
                    <c:v>I</c:v>
                  </c:pt>
                  <c:pt idx="6">
                    <c:v>IV</c:v>
                  </c:pt>
                  <c:pt idx="7">
                    <c:v>III</c:v>
                  </c:pt>
                  <c:pt idx="8">
                    <c:v>II</c:v>
                  </c:pt>
                  <c:pt idx="9">
                    <c:v>I</c:v>
                  </c:pt>
                  <c:pt idx="10">
                    <c:v>IV</c:v>
                  </c:pt>
                  <c:pt idx="11">
                    <c:v>III</c:v>
                  </c:pt>
                  <c:pt idx="12">
                    <c:v>II</c:v>
                  </c:pt>
                  <c:pt idx="13">
                    <c:v>I</c:v>
                  </c:pt>
                </c:lvl>
                <c:lvl>
                  <c:pt idx="0">
                    <c:v>2010 (*)</c:v>
                  </c:pt>
                  <c:pt idx="2">
                    <c:v>2009 (*)</c:v>
                  </c:pt>
                  <c:pt idx="6">
                    <c:v>2008 (*)</c:v>
                  </c:pt>
                  <c:pt idx="10">
                    <c:v>2007 (*)</c:v>
                  </c:pt>
                </c:lvl>
              </c:multiLvlStrCache>
            </c:multiLvlStrRef>
          </c:cat>
          <c:val>
            <c:numRef>
              <c:f>Sheet3!$C$2:$C$15</c:f>
              <c:numCache>
                <c:formatCode>General_)</c:formatCode>
                <c:ptCount val="14"/>
                <c:pt idx="0">
                  <c:v>-2.3932352230264637</c:v>
                </c:pt>
                <c:pt idx="1">
                  <c:v>-5.5995937585150557</c:v>
                </c:pt>
                <c:pt idx="2">
                  <c:v>-6.7492405348742803</c:v>
                </c:pt>
                <c:pt idx="3">
                  <c:v>-4.4923561266288354</c:v>
                </c:pt>
                <c:pt idx="4">
                  <c:v>-2.5402170189009254</c:v>
                </c:pt>
                <c:pt idx="5">
                  <c:v>1.825035992035893</c:v>
                </c:pt>
                <c:pt idx="6">
                  <c:v>4.7899308080703076</c:v>
                </c:pt>
                <c:pt idx="7">
                  <c:v>5.646969953606316</c:v>
                </c:pt>
                <c:pt idx="8">
                  <c:v>8.2091346089154342</c:v>
                </c:pt>
                <c:pt idx="9">
                  <c:v>10.53122691184814</c:v>
                </c:pt>
                <c:pt idx="10">
                  <c:v>17.591277742109821</c:v>
                </c:pt>
                <c:pt idx="11">
                  <c:v>21.54070863151296</c:v>
                </c:pt>
                <c:pt idx="12">
                  <c:v>17.965087744138469</c:v>
                </c:pt>
                <c:pt idx="13">
                  <c:v>17.80550871429439</c:v>
                </c:pt>
              </c:numCache>
            </c:numRef>
          </c:val>
        </c:ser>
        <c:ser>
          <c:idx val="1"/>
          <c:order val="1"/>
          <c:tx>
            <c:strRef>
              <c:f>Sheet3!$D$1</c:f>
              <c:strCache>
                <c:ptCount val="1"/>
                <c:pt idx="0">
                  <c:v>Total investment  (yoy growth %)</c:v>
                </c:pt>
              </c:strCache>
            </c:strRef>
          </c:tx>
          <c:marker>
            <c:symbol val="none"/>
          </c:marker>
          <c:cat>
            <c:multiLvlStrRef>
              <c:f>Sheet3!$A$2:$B$15</c:f>
              <c:multiLvlStrCache>
                <c:ptCount val="14"/>
                <c:lvl>
                  <c:pt idx="0">
                    <c:v>II</c:v>
                  </c:pt>
                  <c:pt idx="1">
                    <c:v>I</c:v>
                  </c:pt>
                  <c:pt idx="2">
                    <c:v>IV</c:v>
                  </c:pt>
                  <c:pt idx="3">
                    <c:v>III</c:v>
                  </c:pt>
                  <c:pt idx="4">
                    <c:v>II</c:v>
                  </c:pt>
                  <c:pt idx="5">
                    <c:v>I</c:v>
                  </c:pt>
                  <c:pt idx="6">
                    <c:v>IV</c:v>
                  </c:pt>
                  <c:pt idx="7">
                    <c:v>III</c:v>
                  </c:pt>
                  <c:pt idx="8">
                    <c:v>II</c:v>
                  </c:pt>
                  <c:pt idx="9">
                    <c:v>I</c:v>
                  </c:pt>
                  <c:pt idx="10">
                    <c:v>IV</c:v>
                  </c:pt>
                  <c:pt idx="11">
                    <c:v>III</c:v>
                  </c:pt>
                  <c:pt idx="12">
                    <c:v>II</c:v>
                  </c:pt>
                  <c:pt idx="13">
                    <c:v>I</c:v>
                  </c:pt>
                </c:lvl>
                <c:lvl>
                  <c:pt idx="0">
                    <c:v>2010 (*)</c:v>
                  </c:pt>
                  <c:pt idx="2">
                    <c:v>2009 (*)</c:v>
                  </c:pt>
                  <c:pt idx="6">
                    <c:v>2008 (*)</c:v>
                  </c:pt>
                  <c:pt idx="10">
                    <c:v>2007 (*)</c:v>
                  </c:pt>
                </c:lvl>
              </c:multiLvlStrCache>
            </c:multiLvlStrRef>
          </c:cat>
          <c:val>
            <c:numRef>
              <c:f>Sheet3!$D$2:$D$15</c:f>
              <c:numCache>
                <c:formatCode>General_)</c:formatCode>
                <c:ptCount val="14"/>
                <c:pt idx="0">
                  <c:v>-0.78539474906322859</c:v>
                </c:pt>
                <c:pt idx="1">
                  <c:v>-23.829869473433828</c:v>
                </c:pt>
                <c:pt idx="2">
                  <c:v>-19.55317497623243</c:v>
                </c:pt>
                <c:pt idx="3">
                  <c:v>-13.60967996733034</c:v>
                </c:pt>
                <c:pt idx="4">
                  <c:v>-3.3966093054493167</c:v>
                </c:pt>
                <c:pt idx="5">
                  <c:v>10.725348756755448</c:v>
                </c:pt>
                <c:pt idx="6">
                  <c:v>2.1401055183398512</c:v>
                </c:pt>
                <c:pt idx="7">
                  <c:v>-5.2188736774206985</c:v>
                </c:pt>
                <c:pt idx="8">
                  <c:v>-1.286271115898586</c:v>
                </c:pt>
                <c:pt idx="9">
                  <c:v>-10.322921907540819</c:v>
                </c:pt>
                <c:pt idx="10">
                  <c:v>16.693477221162027</c:v>
                </c:pt>
                <c:pt idx="11">
                  <c:v>21.524425839620886</c:v>
                </c:pt>
                <c:pt idx="12">
                  <c:v>26.752378404373129</c:v>
                </c:pt>
                <c:pt idx="13">
                  <c:v>43.559672235368907</c:v>
                </c:pt>
              </c:numCache>
            </c:numRef>
          </c:val>
        </c:ser>
        <c:ser>
          <c:idx val="2"/>
          <c:order val="2"/>
          <c:tx>
            <c:strRef>
              <c:f>Sheet3!$E$1</c:f>
              <c:strCache>
                <c:ptCount val="1"/>
                <c:pt idx="0">
                  <c:v>Exports  (yoy growth %)</c:v>
                </c:pt>
              </c:strCache>
            </c:strRef>
          </c:tx>
          <c:marker>
            <c:symbol val="none"/>
          </c:marker>
          <c:cat>
            <c:multiLvlStrRef>
              <c:f>Sheet3!$A$2:$B$15</c:f>
              <c:multiLvlStrCache>
                <c:ptCount val="14"/>
                <c:lvl>
                  <c:pt idx="0">
                    <c:v>II</c:v>
                  </c:pt>
                  <c:pt idx="1">
                    <c:v>I</c:v>
                  </c:pt>
                  <c:pt idx="2">
                    <c:v>IV</c:v>
                  </c:pt>
                  <c:pt idx="3">
                    <c:v>III</c:v>
                  </c:pt>
                  <c:pt idx="4">
                    <c:v>II</c:v>
                  </c:pt>
                  <c:pt idx="5">
                    <c:v>I</c:v>
                  </c:pt>
                  <c:pt idx="6">
                    <c:v>IV</c:v>
                  </c:pt>
                  <c:pt idx="7">
                    <c:v>III</c:v>
                  </c:pt>
                  <c:pt idx="8">
                    <c:v>II</c:v>
                  </c:pt>
                  <c:pt idx="9">
                    <c:v>I</c:v>
                  </c:pt>
                  <c:pt idx="10">
                    <c:v>IV</c:v>
                  </c:pt>
                  <c:pt idx="11">
                    <c:v>III</c:v>
                  </c:pt>
                  <c:pt idx="12">
                    <c:v>II</c:v>
                  </c:pt>
                  <c:pt idx="13">
                    <c:v>I</c:v>
                  </c:pt>
                </c:lvl>
                <c:lvl>
                  <c:pt idx="0">
                    <c:v>2010 (*)</c:v>
                  </c:pt>
                  <c:pt idx="2">
                    <c:v>2009 (*)</c:v>
                  </c:pt>
                  <c:pt idx="6">
                    <c:v>2008 (*)</c:v>
                  </c:pt>
                  <c:pt idx="10">
                    <c:v>2007 (*)</c:v>
                  </c:pt>
                </c:lvl>
              </c:multiLvlStrCache>
            </c:multiLvlStrRef>
          </c:cat>
          <c:val>
            <c:numRef>
              <c:f>Sheet3!$E$2:$E$15</c:f>
              <c:numCache>
                <c:formatCode>General_)</c:formatCode>
                <c:ptCount val="14"/>
                <c:pt idx="0">
                  <c:v>-19.362384668544887</c:v>
                </c:pt>
                <c:pt idx="1">
                  <c:v>-7.0610716555021424</c:v>
                </c:pt>
                <c:pt idx="2">
                  <c:v>-6.5971137322293458</c:v>
                </c:pt>
                <c:pt idx="3">
                  <c:v>-14.971097993241752</c:v>
                </c:pt>
                <c:pt idx="4">
                  <c:v>-11.171950414347799</c:v>
                </c:pt>
                <c:pt idx="5">
                  <c:v>-17.877455546856634</c:v>
                </c:pt>
                <c:pt idx="6">
                  <c:v>-10.365119147074036</c:v>
                </c:pt>
                <c:pt idx="7">
                  <c:v>2.9532159373622386</c:v>
                </c:pt>
                <c:pt idx="8">
                  <c:v>-1.8082901839713801</c:v>
                </c:pt>
                <c:pt idx="9">
                  <c:v>-2.1881013841652952</c:v>
                </c:pt>
                <c:pt idx="10">
                  <c:v>-7.9114730940455589</c:v>
                </c:pt>
                <c:pt idx="11">
                  <c:v>-5.7271949316983486</c:v>
                </c:pt>
                <c:pt idx="12">
                  <c:v>-5.1914120225836804</c:v>
                </c:pt>
                <c:pt idx="13">
                  <c:v>-9.2527678146288395</c:v>
                </c:pt>
              </c:numCache>
            </c:numRef>
          </c:val>
        </c:ser>
        <c:marker val="1"/>
        <c:axId val="191937152"/>
        <c:axId val="191938944"/>
      </c:lineChart>
      <c:catAx>
        <c:axId val="191937152"/>
        <c:scaling>
          <c:orientation val="maxMin"/>
        </c:scaling>
        <c:axPos val="b"/>
        <c:majorTickMark val="none"/>
        <c:tickLblPos val="low"/>
        <c:txPr>
          <a:bodyPr/>
          <a:lstStyle/>
          <a:p>
            <a:pPr>
              <a:defRPr lang="en-US"/>
            </a:pPr>
            <a:endParaRPr lang="en-US"/>
          </a:p>
        </c:txPr>
        <c:crossAx val="191938944"/>
        <c:crosses val="autoZero"/>
        <c:auto val="1"/>
        <c:lblAlgn val="ctr"/>
        <c:lblOffset val="100"/>
      </c:catAx>
      <c:valAx>
        <c:axId val="191938944"/>
        <c:scaling>
          <c:orientation val="minMax"/>
        </c:scaling>
        <c:axPos val="r"/>
        <c:majorGridlines>
          <c:spPr>
            <a:ln>
              <a:solidFill>
                <a:sysClr val="window" lastClr="FFFFFF"/>
              </a:solidFill>
            </a:ln>
          </c:spPr>
        </c:majorGridlines>
        <c:numFmt formatCode="General_)" sourceLinked="1"/>
        <c:tickLblPos val="nextTo"/>
        <c:spPr>
          <a:noFill/>
        </c:spPr>
        <c:txPr>
          <a:bodyPr/>
          <a:lstStyle/>
          <a:p>
            <a:pPr>
              <a:defRPr lang="en-US"/>
            </a:pPr>
            <a:endParaRPr lang="en-US"/>
          </a:p>
        </c:txPr>
        <c:crossAx val="191937152"/>
        <c:crosses val="autoZero"/>
        <c:crossBetween val="between"/>
      </c:valAx>
    </c:plotArea>
    <c:legend>
      <c:legendPos val="b"/>
      <c:layout/>
      <c:txPr>
        <a:bodyPr/>
        <a:lstStyle/>
        <a:p>
          <a:pPr>
            <a:defRPr lang="en-US"/>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5.4685005385653386E-2"/>
          <c:y val="9.2197841757067064E-2"/>
          <c:w val="0.89605341732283605"/>
          <c:h val="0.79298392785647498"/>
        </c:manualLayout>
      </c:layout>
      <c:barChart>
        <c:barDir val="col"/>
        <c:grouping val="stacked"/>
        <c:ser>
          <c:idx val="0"/>
          <c:order val="0"/>
          <c:tx>
            <c:strRef>
              <c:f>'Aux Figure 5 (2)'!$A$2</c:f>
              <c:strCache>
                <c:ptCount val="1"/>
                <c:pt idx="0">
                  <c:v>Human Capital</c:v>
                </c:pt>
              </c:strCache>
            </c:strRef>
          </c:tx>
          <c:dLbls>
            <c:numFmt formatCode="0.0%" sourceLinked="0"/>
            <c:txPr>
              <a:bodyPr/>
              <a:lstStyle/>
              <a:p>
                <a:pPr>
                  <a:defRPr lang="en-US" sz="1000"/>
                </a:pPr>
                <a:endParaRPr lang="en-US"/>
              </a:p>
            </c:txPr>
            <c:showVal val="1"/>
          </c:dLbls>
          <c:cat>
            <c:strRef>
              <c:f>'Aux Figure 5 (2)'!$B$1:$F$1</c:f>
              <c:strCache>
                <c:ptCount val="5"/>
                <c:pt idx="0">
                  <c:v>LAC-7 minus Venezuela plus Uruguay</c:v>
                </c:pt>
                <c:pt idx="1">
                  <c:v>Rest of LAC</c:v>
                </c:pt>
                <c:pt idx="2">
                  <c:v>Emerging Asia (w/o China)</c:v>
                </c:pt>
                <c:pt idx="3">
                  <c:v>PCE</c:v>
                </c:pt>
                <c:pt idx="4">
                  <c:v>China</c:v>
                </c:pt>
              </c:strCache>
            </c:strRef>
          </c:cat>
          <c:val>
            <c:numRef>
              <c:f>'Aux Figure 5 (2)'!$B$2:$F$2</c:f>
              <c:numCache>
                <c:formatCode>0.0%</c:formatCode>
                <c:ptCount val="5"/>
                <c:pt idx="0">
                  <c:v>2.8516400859435378E-2</c:v>
                </c:pt>
                <c:pt idx="1">
                  <c:v>2.8166008737050868E-2</c:v>
                </c:pt>
                <c:pt idx="2">
                  <c:v>3.3262366469362405E-2</c:v>
                </c:pt>
                <c:pt idx="3">
                  <c:v>1.1819048359241599E-2</c:v>
                </c:pt>
                <c:pt idx="4">
                  <c:v>3.2528130132946607E-2</c:v>
                </c:pt>
              </c:numCache>
            </c:numRef>
          </c:val>
        </c:ser>
        <c:ser>
          <c:idx val="1"/>
          <c:order val="1"/>
          <c:tx>
            <c:strRef>
              <c:f>'Aux Figure 5 (2)'!$A$3</c:f>
              <c:strCache>
                <c:ptCount val="1"/>
                <c:pt idx="0">
                  <c:v>Physical Capital</c:v>
                </c:pt>
              </c:strCache>
            </c:strRef>
          </c:tx>
          <c:dLbls>
            <c:numFmt formatCode="0.0%" sourceLinked="0"/>
            <c:txPr>
              <a:bodyPr/>
              <a:lstStyle/>
              <a:p>
                <a:pPr>
                  <a:defRPr lang="en-US" sz="1000"/>
                </a:pPr>
                <a:endParaRPr lang="en-US"/>
              </a:p>
            </c:txPr>
            <c:showVal val="1"/>
          </c:dLbls>
          <c:cat>
            <c:strRef>
              <c:f>'Aux Figure 5 (2)'!$B$1:$F$1</c:f>
              <c:strCache>
                <c:ptCount val="5"/>
                <c:pt idx="0">
                  <c:v>LAC-7 minus Venezuela plus Uruguay</c:v>
                </c:pt>
                <c:pt idx="1">
                  <c:v>Rest of LAC</c:v>
                </c:pt>
                <c:pt idx="2">
                  <c:v>Emerging Asia (w/o China)</c:v>
                </c:pt>
                <c:pt idx="3">
                  <c:v>PCE</c:v>
                </c:pt>
                <c:pt idx="4">
                  <c:v>China</c:v>
                </c:pt>
              </c:strCache>
            </c:strRef>
          </c:cat>
          <c:val>
            <c:numRef>
              <c:f>'Aux Figure 5 (2)'!$B$3:$F$3</c:f>
              <c:numCache>
                <c:formatCode>0.0%</c:formatCode>
                <c:ptCount val="5"/>
                <c:pt idx="0">
                  <c:v>1.8317033356354404E-2</c:v>
                </c:pt>
                <c:pt idx="1">
                  <c:v>2.3523493256816387E-2</c:v>
                </c:pt>
                <c:pt idx="2">
                  <c:v>2.907828540621387E-2</c:v>
                </c:pt>
                <c:pt idx="3">
                  <c:v>6.3361879715374297E-2</c:v>
                </c:pt>
                <c:pt idx="4">
                  <c:v>0.23492497585781821</c:v>
                </c:pt>
              </c:numCache>
            </c:numRef>
          </c:val>
        </c:ser>
        <c:ser>
          <c:idx val="2"/>
          <c:order val="2"/>
          <c:tx>
            <c:strRef>
              <c:f>'Aux Figure 5 (2)'!$A$4</c:f>
              <c:strCache>
                <c:ptCount val="1"/>
                <c:pt idx="0">
                  <c:v>Labor Force/Population</c:v>
                </c:pt>
              </c:strCache>
            </c:strRef>
          </c:tx>
          <c:dLbls>
            <c:numFmt formatCode="0.0%" sourceLinked="0"/>
            <c:txPr>
              <a:bodyPr/>
              <a:lstStyle/>
              <a:p>
                <a:pPr>
                  <a:defRPr lang="en-US" sz="1000"/>
                </a:pPr>
                <a:endParaRPr lang="en-US"/>
              </a:p>
            </c:txPr>
            <c:showVal val="1"/>
          </c:dLbls>
          <c:cat>
            <c:strRef>
              <c:f>'Aux Figure 5 (2)'!$B$1:$F$1</c:f>
              <c:strCache>
                <c:ptCount val="5"/>
                <c:pt idx="0">
                  <c:v>LAC-7 minus Venezuela plus Uruguay</c:v>
                </c:pt>
                <c:pt idx="1">
                  <c:v>Rest of LAC</c:v>
                </c:pt>
                <c:pt idx="2">
                  <c:v>Emerging Asia (w/o China)</c:v>
                </c:pt>
                <c:pt idx="3">
                  <c:v>PCE</c:v>
                </c:pt>
                <c:pt idx="4">
                  <c:v>China</c:v>
                </c:pt>
              </c:strCache>
            </c:strRef>
          </c:cat>
          <c:val>
            <c:numRef>
              <c:f>'Aux Figure 5 (2)'!$B$4:$F$4</c:f>
              <c:numCache>
                <c:formatCode>0.0%</c:formatCode>
                <c:ptCount val="5"/>
                <c:pt idx="0">
                  <c:v>5.4850538250419932E-2</c:v>
                </c:pt>
                <c:pt idx="1">
                  <c:v>5.0910073994087902E-2</c:v>
                </c:pt>
                <c:pt idx="2">
                  <c:v>4.7038438722487509E-2</c:v>
                </c:pt>
                <c:pt idx="3">
                  <c:v>5.5798927117791906E-2</c:v>
                </c:pt>
                <c:pt idx="4">
                  <c:v>3.3623324083555631E-2</c:v>
                </c:pt>
              </c:numCache>
            </c:numRef>
          </c:val>
        </c:ser>
        <c:ser>
          <c:idx val="3"/>
          <c:order val="3"/>
          <c:tx>
            <c:strRef>
              <c:f>'Aux Figure 5 (2)'!$A$5</c:f>
              <c:strCache>
                <c:ptCount val="1"/>
                <c:pt idx="0">
                  <c:v>TFP</c:v>
                </c:pt>
              </c:strCache>
            </c:strRef>
          </c:tx>
          <c:dLbls>
            <c:numFmt formatCode="0.0%" sourceLinked="0"/>
            <c:txPr>
              <a:bodyPr/>
              <a:lstStyle/>
              <a:p>
                <a:pPr>
                  <a:defRPr lang="en-US" sz="1000"/>
                </a:pPr>
                <a:endParaRPr lang="en-US"/>
              </a:p>
            </c:txPr>
            <c:showVal val="1"/>
          </c:dLbls>
          <c:cat>
            <c:strRef>
              <c:f>'Aux Figure 5 (2)'!$B$1:$F$1</c:f>
              <c:strCache>
                <c:ptCount val="5"/>
                <c:pt idx="0">
                  <c:v>LAC-7 minus Venezuela plus Uruguay</c:v>
                </c:pt>
                <c:pt idx="1">
                  <c:v>Rest of LAC</c:v>
                </c:pt>
                <c:pt idx="2">
                  <c:v>Emerging Asia (w/o China)</c:v>
                </c:pt>
                <c:pt idx="3">
                  <c:v>PCE</c:v>
                </c:pt>
                <c:pt idx="4">
                  <c:v>China</c:v>
                </c:pt>
              </c:strCache>
            </c:strRef>
          </c:cat>
          <c:val>
            <c:numRef>
              <c:f>'Aux Figure 5 (2)'!$B$5:$F$5</c:f>
              <c:numCache>
                <c:formatCode>0.0%</c:formatCode>
                <c:ptCount val="5"/>
                <c:pt idx="0">
                  <c:v>7.1623874210562211E-2</c:v>
                </c:pt>
                <c:pt idx="1">
                  <c:v>6.4029558433384315E-2</c:v>
                </c:pt>
                <c:pt idx="2">
                  <c:v>0.14887186215934001</c:v>
                </c:pt>
                <c:pt idx="3">
                  <c:v>6.6767714490299113E-2</c:v>
                </c:pt>
                <c:pt idx="4">
                  <c:v>0.47780151295602402</c:v>
                </c:pt>
              </c:numCache>
            </c:numRef>
          </c:val>
        </c:ser>
        <c:dLbls>
          <c:showVal val="1"/>
        </c:dLbls>
        <c:gapWidth val="10"/>
        <c:overlap val="100"/>
        <c:axId val="111939968"/>
        <c:axId val="111942272"/>
      </c:barChart>
      <c:catAx>
        <c:axId val="111939968"/>
        <c:scaling>
          <c:orientation val="minMax"/>
        </c:scaling>
        <c:axPos val="b"/>
        <c:majorTickMark val="none"/>
        <c:tickLblPos val="nextTo"/>
        <c:txPr>
          <a:bodyPr rot="0" vert="horz" anchor="t" anchorCtr="1"/>
          <a:lstStyle/>
          <a:p>
            <a:pPr>
              <a:defRPr lang="en-US" sz="900"/>
            </a:pPr>
            <a:endParaRPr lang="en-US"/>
          </a:p>
        </c:txPr>
        <c:crossAx val="111942272"/>
        <c:crosses val="autoZero"/>
        <c:auto val="1"/>
        <c:lblAlgn val="ctr"/>
        <c:lblOffset val="100"/>
      </c:catAx>
      <c:valAx>
        <c:axId val="111942272"/>
        <c:scaling>
          <c:orientation val="minMax"/>
          <c:max val="0.8"/>
        </c:scaling>
        <c:axPos val="l"/>
        <c:numFmt formatCode="0%" sourceLinked="0"/>
        <c:majorTickMark val="none"/>
        <c:tickLblPos val="nextTo"/>
        <c:txPr>
          <a:bodyPr/>
          <a:lstStyle/>
          <a:p>
            <a:pPr>
              <a:defRPr lang="en-US" sz="900"/>
            </a:pPr>
            <a:endParaRPr lang="en-US"/>
          </a:p>
        </c:txPr>
        <c:crossAx val="111939968"/>
        <c:crosses val="autoZero"/>
        <c:crossBetween val="between"/>
      </c:valAx>
    </c:plotArea>
    <c:legend>
      <c:legendPos val="t"/>
      <c:layout>
        <c:manualLayout>
          <c:xMode val="edge"/>
          <c:yMode val="edge"/>
          <c:x val="1.8643820497164246E-2"/>
          <c:y val="0.3983782058591156"/>
          <c:w val="0.36954700122316902"/>
          <c:h val="0.20251937743260434"/>
        </c:manualLayout>
      </c:layout>
      <c:txPr>
        <a:bodyPr/>
        <a:lstStyle/>
        <a:p>
          <a:pPr>
            <a:defRPr lang="en-US" sz="1200"/>
          </a:pPr>
          <a:endParaRPr lang="en-US"/>
        </a:p>
      </c:txPr>
    </c:legend>
    <c:plotVisOnly val="1"/>
    <c:dispBlanksAs val="gap"/>
  </c:chart>
  <c:txPr>
    <a:bodyPr/>
    <a:lstStyle/>
    <a:p>
      <a:pPr>
        <a:defRPr sz="1000">
          <a:latin typeface="Arial" pitchFamily="34" charset="0"/>
          <a:cs typeface="Arial" pitchFamily="34" charset="0"/>
        </a:defRPr>
      </a:pPr>
      <a:endParaRPr lang="en-US"/>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5.5060135594740676E-2"/>
          <c:y val="6.1032855791856667E-2"/>
          <c:w val="0.90026632639735571"/>
          <c:h val="0.61148948659285285"/>
        </c:manualLayout>
      </c:layout>
      <c:barChart>
        <c:barDir val="col"/>
        <c:grouping val="clustered"/>
        <c:ser>
          <c:idx val="0"/>
          <c:order val="0"/>
          <c:tx>
            <c:strRef>
              <c:f>'Risk adjusted GDP'!$B$1</c:f>
              <c:strCache>
                <c:ptCount val="1"/>
                <c:pt idx="0">
                  <c:v>Risk Adj GDP</c:v>
                </c:pt>
              </c:strCache>
            </c:strRef>
          </c:tx>
          <c:dPt>
            <c:idx val="12"/>
            <c:spPr>
              <a:solidFill>
                <a:srgbClr val="C00000"/>
              </a:solidFill>
            </c:spPr>
          </c:dPt>
          <c:dPt>
            <c:idx val="13"/>
            <c:spPr>
              <a:solidFill>
                <a:srgbClr val="C00000"/>
              </a:solidFill>
            </c:spPr>
          </c:dPt>
          <c:dPt>
            <c:idx val="14"/>
            <c:spPr>
              <a:solidFill>
                <a:srgbClr val="C00000"/>
              </a:solidFill>
            </c:spPr>
          </c:dPt>
          <c:dPt>
            <c:idx val="21"/>
            <c:spPr>
              <a:solidFill>
                <a:srgbClr val="C00000"/>
              </a:solidFill>
            </c:spPr>
          </c:dPt>
          <c:dPt>
            <c:idx val="23"/>
            <c:spPr>
              <a:solidFill>
                <a:srgbClr val="C00000"/>
              </a:solidFill>
            </c:spPr>
          </c:dPt>
          <c:dPt>
            <c:idx val="27"/>
            <c:spPr>
              <a:solidFill>
                <a:srgbClr val="C00000"/>
              </a:solidFill>
            </c:spPr>
          </c:dPt>
          <c:dPt>
            <c:idx val="31"/>
            <c:spPr>
              <a:solidFill>
                <a:srgbClr val="C00000"/>
              </a:solidFill>
            </c:spPr>
          </c:dPt>
          <c:dPt>
            <c:idx val="32"/>
            <c:spPr>
              <a:solidFill>
                <a:srgbClr val="C00000"/>
              </a:solidFill>
            </c:spPr>
          </c:dPt>
          <c:dPt>
            <c:idx val="33"/>
            <c:spPr>
              <a:solidFill>
                <a:srgbClr val="C00000"/>
              </a:solidFill>
            </c:spPr>
          </c:dPt>
          <c:cat>
            <c:strRef>
              <c:f>'Risk adjusted GDP'!$A$2:$A$35</c:f>
              <c:strCache>
                <c:ptCount val="34"/>
                <c:pt idx="0">
                  <c:v>Vietnam</c:v>
                </c:pt>
                <c:pt idx="1">
                  <c:v>China</c:v>
                </c:pt>
                <c:pt idx="2">
                  <c:v>Egypt</c:v>
                </c:pt>
                <c:pt idx="3">
                  <c:v>India</c:v>
                </c:pt>
                <c:pt idx="4">
                  <c:v>Indonesia</c:v>
                </c:pt>
                <c:pt idx="5">
                  <c:v>Philippines</c:v>
                </c:pt>
                <c:pt idx="6">
                  <c:v>Poland</c:v>
                </c:pt>
                <c:pt idx="7">
                  <c:v>Korea</c:v>
                </c:pt>
                <c:pt idx="8">
                  <c:v>South Africa</c:v>
                </c:pt>
                <c:pt idx="9">
                  <c:v>Malaysia</c:v>
                </c:pt>
                <c:pt idx="10">
                  <c:v>Developed (avg)</c:v>
                </c:pt>
                <c:pt idx="11">
                  <c:v>Thailand</c:v>
                </c:pt>
                <c:pt idx="12">
                  <c:v>Peru</c:v>
                </c:pt>
                <c:pt idx="13">
                  <c:v>Brazil</c:v>
                </c:pt>
                <c:pt idx="14">
                  <c:v>Chile</c:v>
                </c:pt>
                <c:pt idx="15">
                  <c:v>Singapore</c:v>
                </c:pt>
                <c:pt idx="16">
                  <c:v>Bulgaria</c:v>
                </c:pt>
                <c:pt idx="17">
                  <c:v>Israel</c:v>
                </c:pt>
                <c:pt idx="18">
                  <c:v>Taiwan</c:v>
                </c:pt>
                <c:pt idx="19">
                  <c:v>Russia</c:v>
                </c:pt>
                <c:pt idx="20">
                  <c:v>Czech Republic</c:v>
                </c:pt>
                <c:pt idx="21">
                  <c:v>Colombia</c:v>
                </c:pt>
                <c:pt idx="22">
                  <c:v>Romania</c:v>
                </c:pt>
                <c:pt idx="23">
                  <c:v>Ecuador</c:v>
                </c:pt>
                <c:pt idx="24">
                  <c:v>Hungary</c:v>
                </c:pt>
                <c:pt idx="25">
                  <c:v>Lithuania</c:v>
                </c:pt>
                <c:pt idx="26">
                  <c:v>Estonia</c:v>
                </c:pt>
                <c:pt idx="27">
                  <c:v>Mexico</c:v>
                </c:pt>
                <c:pt idx="28">
                  <c:v>Ukraine</c:v>
                </c:pt>
                <c:pt idx="29">
                  <c:v>Turkey</c:v>
                </c:pt>
                <c:pt idx="30">
                  <c:v>Latvia</c:v>
                </c:pt>
                <c:pt idx="31">
                  <c:v>Argentina</c:v>
                </c:pt>
                <c:pt idx="32">
                  <c:v>Uruguay</c:v>
                </c:pt>
                <c:pt idx="33">
                  <c:v>Venezuela</c:v>
                </c:pt>
              </c:strCache>
            </c:strRef>
          </c:cat>
          <c:val>
            <c:numRef>
              <c:f>'Risk adjusted GDP'!$B$2:$B$35</c:f>
              <c:numCache>
                <c:formatCode>0.0</c:formatCode>
                <c:ptCount val="34"/>
                <c:pt idx="0">
                  <c:v>5.8083063865604956</c:v>
                </c:pt>
                <c:pt idx="1">
                  <c:v>5.0856805540696763</c:v>
                </c:pt>
                <c:pt idx="2">
                  <c:v>3.3028502286143131</c:v>
                </c:pt>
                <c:pt idx="3">
                  <c:v>3.251762378340521</c:v>
                </c:pt>
                <c:pt idx="4">
                  <c:v>3.1268694106741952</c:v>
                </c:pt>
                <c:pt idx="5">
                  <c:v>2.3920810635834329</c:v>
                </c:pt>
                <c:pt idx="6">
                  <c:v>2.122979569737101</c:v>
                </c:pt>
                <c:pt idx="7">
                  <c:v>1.7759050412593718</c:v>
                </c:pt>
                <c:pt idx="8">
                  <c:v>1.6926455279767705</c:v>
                </c:pt>
                <c:pt idx="9">
                  <c:v>1.6556572484341678</c:v>
                </c:pt>
                <c:pt idx="10">
                  <c:v>1.612929225002719</c:v>
                </c:pt>
                <c:pt idx="11">
                  <c:v>1.6061619572898478</c:v>
                </c:pt>
                <c:pt idx="12">
                  <c:v>1.4299343580488506</c:v>
                </c:pt>
                <c:pt idx="13">
                  <c:v>1.3917112179913438</c:v>
                </c:pt>
                <c:pt idx="14">
                  <c:v>1.3563183324243671</c:v>
                </c:pt>
                <c:pt idx="15">
                  <c:v>1.3155620667514611</c:v>
                </c:pt>
                <c:pt idx="16">
                  <c:v>1.266169540589225</c:v>
                </c:pt>
                <c:pt idx="17">
                  <c:v>1.2012097161175386</c:v>
                </c:pt>
                <c:pt idx="18">
                  <c:v>1.1770825861722507</c:v>
                </c:pt>
                <c:pt idx="19">
                  <c:v>1.1746246461392957</c:v>
                </c:pt>
                <c:pt idx="20">
                  <c:v>1.0428000056684619</c:v>
                </c:pt>
                <c:pt idx="21">
                  <c:v>1.0089148440254019</c:v>
                </c:pt>
                <c:pt idx="22">
                  <c:v>0.86504706400175202</c:v>
                </c:pt>
                <c:pt idx="23">
                  <c:v>0.86457909888368722</c:v>
                </c:pt>
                <c:pt idx="24">
                  <c:v>0.81065431199632898</c:v>
                </c:pt>
                <c:pt idx="25">
                  <c:v>0.59674417503794741</c:v>
                </c:pt>
                <c:pt idx="26">
                  <c:v>0.59200484818496357</c:v>
                </c:pt>
                <c:pt idx="27">
                  <c:v>0.58219725774589803</c:v>
                </c:pt>
                <c:pt idx="28">
                  <c:v>0.57778955112694697</c:v>
                </c:pt>
                <c:pt idx="29">
                  <c:v>0.57221610187639527</c:v>
                </c:pt>
                <c:pt idx="30">
                  <c:v>0.53498212939037459</c:v>
                </c:pt>
                <c:pt idx="31">
                  <c:v>0.41844801090671202</c:v>
                </c:pt>
                <c:pt idx="32">
                  <c:v>0.35281468585405468</c:v>
                </c:pt>
                <c:pt idx="33">
                  <c:v>0.34453085839037401</c:v>
                </c:pt>
              </c:numCache>
            </c:numRef>
          </c:val>
        </c:ser>
        <c:axId val="192003072"/>
        <c:axId val="192008960"/>
      </c:barChart>
      <c:catAx>
        <c:axId val="192003072"/>
        <c:scaling>
          <c:orientation val="minMax"/>
        </c:scaling>
        <c:axPos val="b"/>
        <c:tickLblPos val="nextTo"/>
        <c:txPr>
          <a:bodyPr rot="-5400000"/>
          <a:lstStyle/>
          <a:p>
            <a:pPr>
              <a:defRPr lang="en-US" sz="800"/>
            </a:pPr>
            <a:endParaRPr lang="en-US"/>
          </a:p>
        </c:txPr>
        <c:crossAx val="192008960"/>
        <c:crosses val="autoZero"/>
        <c:auto val="1"/>
        <c:lblAlgn val="ctr"/>
        <c:lblOffset val="100"/>
      </c:catAx>
      <c:valAx>
        <c:axId val="192008960"/>
        <c:scaling>
          <c:orientation val="minMax"/>
          <c:max val="6"/>
        </c:scaling>
        <c:axPos val="l"/>
        <c:majorGridlines/>
        <c:numFmt formatCode="0" sourceLinked="0"/>
        <c:tickLblPos val="nextTo"/>
        <c:txPr>
          <a:bodyPr/>
          <a:lstStyle/>
          <a:p>
            <a:pPr>
              <a:defRPr lang="en-US"/>
            </a:pPr>
            <a:endParaRPr lang="en-US"/>
          </a:p>
        </c:txPr>
        <c:crossAx val="192003072"/>
        <c:crosses val="autoZero"/>
        <c:crossBetween val="between"/>
      </c:valAx>
    </c:plotArea>
    <c:plotVisOnly val="1"/>
  </c:chart>
  <c:txPr>
    <a:bodyPr/>
    <a:lstStyle/>
    <a:p>
      <a:pPr>
        <a:defRPr sz="900">
          <a:latin typeface="Arial" pitchFamily="34" charset="0"/>
          <a:cs typeface="Arial" pitchFamily="34" charset="0"/>
        </a:defRPr>
      </a:pPr>
      <a:endParaRPr lang="en-US"/>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'Risk adjusted CPI '!$B$1</c:f>
              <c:strCache>
                <c:ptCount val="1"/>
                <c:pt idx="0">
                  <c:v>Risk Adj CPI</c:v>
                </c:pt>
              </c:strCache>
            </c:strRef>
          </c:tx>
          <c:spPr>
            <a:solidFill>
              <a:srgbClr val="4F81BD"/>
            </a:solidFill>
          </c:spPr>
          <c:dPt>
            <c:idx val="6"/>
            <c:spPr>
              <a:solidFill>
                <a:srgbClr val="C00000"/>
              </a:solidFill>
            </c:spPr>
          </c:dPt>
          <c:dPt>
            <c:idx val="10"/>
            <c:spPr>
              <a:solidFill>
                <a:srgbClr val="C00000"/>
              </a:solidFill>
            </c:spPr>
          </c:dPt>
          <c:dPt>
            <c:idx val="16"/>
            <c:spPr>
              <a:solidFill>
                <a:srgbClr val="C00000"/>
              </a:solidFill>
            </c:spPr>
          </c:dPt>
          <c:dPt>
            <c:idx val="21"/>
            <c:spPr>
              <a:solidFill>
                <a:srgbClr val="C00000"/>
              </a:solidFill>
            </c:spPr>
          </c:dPt>
          <c:dPt>
            <c:idx val="22"/>
            <c:spPr>
              <a:solidFill>
                <a:srgbClr val="C00000"/>
              </a:solidFill>
            </c:spPr>
          </c:dPt>
          <c:dPt>
            <c:idx val="24"/>
            <c:spPr>
              <a:solidFill>
                <a:srgbClr val="C00000"/>
              </a:solidFill>
            </c:spPr>
          </c:dPt>
          <c:dPt>
            <c:idx val="27"/>
            <c:spPr>
              <a:solidFill>
                <a:srgbClr val="C00000"/>
              </a:solidFill>
            </c:spPr>
          </c:dPt>
          <c:dPt>
            <c:idx val="29"/>
            <c:spPr>
              <a:solidFill>
                <a:srgbClr val="C00000"/>
              </a:solidFill>
            </c:spPr>
          </c:dPt>
          <c:dPt>
            <c:idx val="33"/>
            <c:spPr>
              <a:solidFill>
                <a:srgbClr val="C00000"/>
              </a:solidFill>
            </c:spPr>
          </c:dPt>
          <c:cat>
            <c:strRef>
              <c:f>'Risk adjusted CPI '!$A$2:$A$35</c:f>
              <c:strCache>
                <c:ptCount val="34"/>
                <c:pt idx="0">
                  <c:v>Taiwan</c:v>
                </c:pt>
                <c:pt idx="1">
                  <c:v>Singapore</c:v>
                </c:pt>
                <c:pt idx="2">
                  <c:v>Developed (avg)</c:v>
                </c:pt>
                <c:pt idx="3">
                  <c:v>Malaysia</c:v>
                </c:pt>
                <c:pt idx="4">
                  <c:v>China</c:v>
                </c:pt>
                <c:pt idx="5">
                  <c:v>Korea</c:v>
                </c:pt>
                <c:pt idx="6">
                  <c:v>Peru</c:v>
                </c:pt>
                <c:pt idx="7">
                  <c:v>Thailand</c:v>
                </c:pt>
                <c:pt idx="8">
                  <c:v>Israel</c:v>
                </c:pt>
                <c:pt idx="9">
                  <c:v>Czech Republic</c:v>
                </c:pt>
                <c:pt idx="10">
                  <c:v>Chile</c:v>
                </c:pt>
                <c:pt idx="11">
                  <c:v>Lithuania</c:v>
                </c:pt>
                <c:pt idx="12">
                  <c:v>Poland</c:v>
                </c:pt>
                <c:pt idx="13">
                  <c:v>Estonia</c:v>
                </c:pt>
                <c:pt idx="14">
                  <c:v>Philippines</c:v>
                </c:pt>
                <c:pt idx="15">
                  <c:v>India</c:v>
                </c:pt>
                <c:pt idx="16">
                  <c:v>Colombia</c:v>
                </c:pt>
                <c:pt idx="17">
                  <c:v>South Africa</c:v>
                </c:pt>
                <c:pt idx="18">
                  <c:v>Hungary</c:v>
                </c:pt>
                <c:pt idx="19">
                  <c:v>Bulgaria</c:v>
                </c:pt>
                <c:pt idx="20">
                  <c:v>Latvia</c:v>
                </c:pt>
                <c:pt idx="21">
                  <c:v>Brazil</c:v>
                </c:pt>
                <c:pt idx="22">
                  <c:v>Mexico</c:v>
                </c:pt>
                <c:pt idx="23">
                  <c:v>Egypt</c:v>
                </c:pt>
                <c:pt idx="24">
                  <c:v>Uruguay</c:v>
                </c:pt>
                <c:pt idx="25">
                  <c:v>Vietnam</c:v>
                </c:pt>
                <c:pt idx="26">
                  <c:v>Indonesia</c:v>
                </c:pt>
                <c:pt idx="27">
                  <c:v>Argentina</c:v>
                </c:pt>
                <c:pt idx="28">
                  <c:v>Ukraine</c:v>
                </c:pt>
                <c:pt idx="29">
                  <c:v>Venezuela</c:v>
                </c:pt>
                <c:pt idx="30">
                  <c:v>Romania</c:v>
                </c:pt>
                <c:pt idx="31">
                  <c:v>Russia</c:v>
                </c:pt>
                <c:pt idx="32">
                  <c:v>Turkey</c:v>
                </c:pt>
                <c:pt idx="33">
                  <c:v>Ecuador</c:v>
                </c:pt>
              </c:strCache>
            </c:strRef>
          </c:cat>
          <c:val>
            <c:numRef>
              <c:f>'Risk adjusted CPI '!$B$2:$B$35</c:f>
              <c:numCache>
                <c:formatCode>0.0</c:formatCode>
                <c:ptCount val="34"/>
                <c:pt idx="0">
                  <c:v>2.223509639853968</c:v>
                </c:pt>
                <c:pt idx="1">
                  <c:v>3.1861492207288467</c:v>
                </c:pt>
                <c:pt idx="2" formatCode="0.00">
                  <c:v>3.2025452369766221</c:v>
                </c:pt>
                <c:pt idx="3">
                  <c:v>3.6169568304421569</c:v>
                </c:pt>
                <c:pt idx="4">
                  <c:v>3.94009436468078</c:v>
                </c:pt>
                <c:pt idx="5">
                  <c:v>3.9434653893089577</c:v>
                </c:pt>
                <c:pt idx="6">
                  <c:v>4.1833508289133299</c:v>
                </c:pt>
                <c:pt idx="7">
                  <c:v>4.2118205502422406</c:v>
                </c:pt>
                <c:pt idx="8">
                  <c:v>4.3799084061134304</c:v>
                </c:pt>
                <c:pt idx="9">
                  <c:v>4.4461322274609865</c:v>
                </c:pt>
                <c:pt idx="10">
                  <c:v>5.4658945073219538</c:v>
                </c:pt>
                <c:pt idx="11">
                  <c:v>6.2465948653461965</c:v>
                </c:pt>
                <c:pt idx="12">
                  <c:v>6.6828417608635107</c:v>
                </c:pt>
                <c:pt idx="13">
                  <c:v>6.9648673585169947</c:v>
                </c:pt>
                <c:pt idx="14">
                  <c:v>7.5219172957003018</c:v>
                </c:pt>
                <c:pt idx="15">
                  <c:v>7.7903325379977346</c:v>
                </c:pt>
                <c:pt idx="16">
                  <c:v>8.7469908986486828</c:v>
                </c:pt>
                <c:pt idx="17">
                  <c:v>8.7550467481033483</c:v>
                </c:pt>
                <c:pt idx="18">
                  <c:v>8.9089317642026984</c:v>
                </c:pt>
                <c:pt idx="19">
                  <c:v>9.471206345874883</c:v>
                </c:pt>
                <c:pt idx="20">
                  <c:v>9.6442884389370409</c:v>
                </c:pt>
                <c:pt idx="21">
                  <c:v>9.743824003724793</c:v>
                </c:pt>
                <c:pt idx="22">
                  <c:v>10.035962943207284</c:v>
                </c:pt>
                <c:pt idx="23">
                  <c:v>11.467484405120162</c:v>
                </c:pt>
                <c:pt idx="24">
                  <c:v>12.882787777598335</c:v>
                </c:pt>
                <c:pt idx="25">
                  <c:v>12.99032864372561</c:v>
                </c:pt>
                <c:pt idx="26">
                  <c:v>14.387917298603965</c:v>
                </c:pt>
                <c:pt idx="27">
                  <c:v>15.5945546635415</c:v>
                </c:pt>
                <c:pt idx="28">
                  <c:v>22.496721576506008</c:v>
                </c:pt>
                <c:pt idx="29">
                  <c:v>27.652805991551933</c:v>
                </c:pt>
                <c:pt idx="30">
                  <c:v>34.871604316150624</c:v>
                </c:pt>
                <c:pt idx="31">
                  <c:v>42.513848861827313</c:v>
                </c:pt>
                <c:pt idx="32">
                  <c:v>50.030573948552579</c:v>
                </c:pt>
                <c:pt idx="33">
                  <c:v>50.780691657510744</c:v>
                </c:pt>
              </c:numCache>
            </c:numRef>
          </c:val>
        </c:ser>
        <c:axId val="191831040"/>
        <c:axId val="191836928"/>
      </c:barChart>
      <c:catAx>
        <c:axId val="191831040"/>
        <c:scaling>
          <c:orientation val="minMax"/>
        </c:scaling>
        <c:axPos val="b"/>
        <c:tickLblPos val="nextTo"/>
        <c:txPr>
          <a:bodyPr rot="-5400000"/>
          <a:lstStyle/>
          <a:p>
            <a:pPr>
              <a:defRPr lang="en-US" sz="800"/>
            </a:pPr>
            <a:endParaRPr lang="en-US"/>
          </a:p>
        </c:txPr>
        <c:crossAx val="191836928"/>
        <c:crosses val="autoZero"/>
        <c:auto val="1"/>
        <c:lblAlgn val="ctr"/>
        <c:lblOffset val="100"/>
      </c:catAx>
      <c:valAx>
        <c:axId val="191836928"/>
        <c:scaling>
          <c:orientation val="minMax"/>
        </c:scaling>
        <c:axPos val="l"/>
        <c:majorGridlines/>
        <c:numFmt formatCode="0" sourceLinked="0"/>
        <c:tickLblPos val="nextTo"/>
        <c:txPr>
          <a:bodyPr/>
          <a:lstStyle/>
          <a:p>
            <a:pPr>
              <a:defRPr lang="en-US"/>
            </a:pPr>
            <a:endParaRPr lang="en-US"/>
          </a:p>
        </c:txPr>
        <c:crossAx val="191831040"/>
        <c:crosses val="autoZero"/>
        <c:crossBetween val="between"/>
      </c:valAx>
    </c:plotArea>
    <c:plotVisOnly val="1"/>
  </c:chart>
  <c:txPr>
    <a:bodyPr/>
    <a:lstStyle/>
    <a:p>
      <a:pPr>
        <a:defRPr sz="900">
          <a:latin typeface="Arial" pitchFamily="34" charset="0"/>
          <a:cs typeface="Arial" pitchFamily="34" charset="0"/>
        </a:defRPr>
      </a:pPr>
      <a:endParaRPr lang="en-US"/>
    </a:p>
  </c:txPr>
  <c:externalData r:id="rId1"/>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'Cyclically adj fiscal deficit'!$B$1</c:f>
              <c:strCache>
                <c:ptCount val="1"/>
                <c:pt idx="0">
                  <c:v>Cyclically adj. fiscal balance (% GDP)</c:v>
                </c:pt>
              </c:strCache>
            </c:strRef>
          </c:tx>
          <c:dPt>
            <c:idx val="3"/>
            <c:spPr>
              <a:solidFill>
                <a:srgbClr val="C00000"/>
              </a:solidFill>
            </c:spPr>
          </c:dPt>
          <c:dPt>
            <c:idx val="4"/>
            <c:spPr>
              <a:solidFill>
                <a:srgbClr val="C00000"/>
              </a:solidFill>
            </c:spPr>
          </c:dPt>
          <c:dPt>
            <c:idx val="5"/>
            <c:spPr>
              <a:solidFill>
                <a:srgbClr val="C00000"/>
              </a:solidFill>
            </c:spPr>
          </c:dPt>
          <c:dPt>
            <c:idx val="6"/>
            <c:spPr>
              <a:solidFill>
                <a:srgbClr val="C00000"/>
              </a:solidFill>
            </c:spPr>
          </c:dPt>
          <c:dPt>
            <c:idx val="7"/>
            <c:spPr>
              <a:solidFill>
                <a:srgbClr val="C00000"/>
              </a:solidFill>
            </c:spPr>
          </c:dPt>
          <c:dPt>
            <c:idx val="11"/>
            <c:spPr>
              <a:solidFill>
                <a:srgbClr val="C00000"/>
              </a:solidFill>
            </c:spPr>
          </c:dPt>
          <c:dPt>
            <c:idx val="15"/>
            <c:spPr>
              <a:solidFill>
                <a:srgbClr val="C00000"/>
              </a:solidFill>
            </c:spPr>
          </c:dPt>
          <c:dPt>
            <c:idx val="31"/>
            <c:spPr>
              <a:solidFill>
                <a:srgbClr val="C00000"/>
              </a:solidFill>
            </c:spPr>
          </c:dPt>
          <c:dPt>
            <c:idx val="33"/>
            <c:spPr>
              <a:solidFill>
                <a:srgbClr val="C00000"/>
              </a:solidFill>
            </c:spPr>
          </c:dPt>
          <c:cat>
            <c:strRef>
              <c:f>'Cyclically adj fiscal deficit'!$A$2:$A$35</c:f>
              <c:strCache>
                <c:ptCount val="34"/>
                <c:pt idx="0">
                  <c:v>Developed (avg)</c:v>
                </c:pt>
                <c:pt idx="1">
                  <c:v>Russia</c:v>
                </c:pt>
                <c:pt idx="2">
                  <c:v>Bulgaria</c:v>
                </c:pt>
                <c:pt idx="3">
                  <c:v>Chile</c:v>
                </c:pt>
                <c:pt idx="4">
                  <c:v>Brazil</c:v>
                </c:pt>
                <c:pt idx="5">
                  <c:v>Argentina</c:v>
                </c:pt>
                <c:pt idx="6">
                  <c:v>Colombia</c:v>
                </c:pt>
                <c:pt idx="7">
                  <c:v>Peru</c:v>
                </c:pt>
                <c:pt idx="8">
                  <c:v>Turkey</c:v>
                </c:pt>
                <c:pt idx="9">
                  <c:v>Israel</c:v>
                </c:pt>
                <c:pt idx="10">
                  <c:v>Estonia</c:v>
                </c:pt>
                <c:pt idx="11">
                  <c:v>Mexico</c:v>
                </c:pt>
                <c:pt idx="12">
                  <c:v>Taiwan</c:v>
                </c:pt>
                <c:pt idx="13">
                  <c:v>Philippines</c:v>
                </c:pt>
                <c:pt idx="14">
                  <c:v>Singapore</c:v>
                </c:pt>
                <c:pt idx="15">
                  <c:v>Uruguay</c:v>
                </c:pt>
                <c:pt idx="16">
                  <c:v>Poland</c:v>
                </c:pt>
                <c:pt idx="17">
                  <c:v>South Africa</c:v>
                </c:pt>
                <c:pt idx="18">
                  <c:v>Indonesia</c:v>
                </c:pt>
                <c:pt idx="19">
                  <c:v>Thailand</c:v>
                </c:pt>
                <c:pt idx="20">
                  <c:v>Hungary</c:v>
                </c:pt>
                <c:pt idx="21">
                  <c:v>Korea</c:v>
                </c:pt>
                <c:pt idx="22">
                  <c:v>Ukraine</c:v>
                </c:pt>
                <c:pt idx="23">
                  <c:v>Lithuania</c:v>
                </c:pt>
                <c:pt idx="24">
                  <c:v>China</c:v>
                </c:pt>
                <c:pt idx="25">
                  <c:v>Latvia</c:v>
                </c:pt>
                <c:pt idx="26">
                  <c:v>Egypt</c:v>
                </c:pt>
                <c:pt idx="27">
                  <c:v>Vietnam</c:v>
                </c:pt>
                <c:pt idx="28">
                  <c:v>Romania</c:v>
                </c:pt>
                <c:pt idx="29">
                  <c:v>Czech Republic</c:v>
                </c:pt>
                <c:pt idx="30">
                  <c:v>India</c:v>
                </c:pt>
                <c:pt idx="31">
                  <c:v>Ecuador</c:v>
                </c:pt>
                <c:pt idx="32">
                  <c:v>Malaysia</c:v>
                </c:pt>
                <c:pt idx="33">
                  <c:v>Venezuela</c:v>
                </c:pt>
              </c:strCache>
            </c:strRef>
          </c:cat>
          <c:val>
            <c:numRef>
              <c:f>'Cyclically adj fiscal deficit'!$B$2:$B$35</c:f>
              <c:numCache>
                <c:formatCode>General</c:formatCode>
                <c:ptCount val="34"/>
                <c:pt idx="0" formatCode="_-* #,##0.00_-;\-* #,##0.00_-;_-* &quot;-&quot;??_-;_-@_-">
                  <c:v>4.1601563271257822</c:v>
                </c:pt>
                <c:pt idx="1">
                  <c:v>3.6791127177127851</c:v>
                </c:pt>
                <c:pt idx="2">
                  <c:v>3.4134907483847052</c:v>
                </c:pt>
                <c:pt idx="3">
                  <c:v>3.0675240377080253</c:v>
                </c:pt>
                <c:pt idx="4">
                  <c:v>2.5585589256348622</c:v>
                </c:pt>
                <c:pt idx="5">
                  <c:v>1.963886133716547</c:v>
                </c:pt>
                <c:pt idx="6">
                  <c:v>1.898739384799333</c:v>
                </c:pt>
                <c:pt idx="7">
                  <c:v>1.7112009185776598</c:v>
                </c:pt>
                <c:pt idx="8">
                  <c:v>1.6582303043186133</c:v>
                </c:pt>
                <c:pt idx="9">
                  <c:v>1.6430658323220111</c:v>
                </c:pt>
                <c:pt idx="10">
                  <c:v>1.614392919302388</c:v>
                </c:pt>
                <c:pt idx="11">
                  <c:v>1.4545171287692564</c:v>
                </c:pt>
                <c:pt idx="12">
                  <c:v>1.2985752754167481</c:v>
                </c:pt>
                <c:pt idx="13">
                  <c:v>1.1726741205518627</c:v>
                </c:pt>
                <c:pt idx="14">
                  <c:v>1.1700000000000021</c:v>
                </c:pt>
                <c:pt idx="15">
                  <c:v>1.1155603825907559</c:v>
                </c:pt>
                <c:pt idx="16">
                  <c:v>0.88620423508096458</c:v>
                </c:pt>
                <c:pt idx="17">
                  <c:v>0.25790694742444586</c:v>
                </c:pt>
                <c:pt idx="18">
                  <c:v>-6.0858998139540925E-2</c:v>
                </c:pt>
                <c:pt idx="19">
                  <c:v>-0.28907989296805786</c:v>
                </c:pt>
                <c:pt idx="20">
                  <c:v>-0.32099054208883532</c:v>
                </c:pt>
                <c:pt idx="21">
                  <c:v>-0.43418571632879832</c:v>
                </c:pt>
                <c:pt idx="22">
                  <c:v>-0.57000000000000062</c:v>
                </c:pt>
                <c:pt idx="23">
                  <c:v>-0.84000000000000163</c:v>
                </c:pt>
                <c:pt idx="24">
                  <c:v>-0.91</c:v>
                </c:pt>
                <c:pt idx="25">
                  <c:v>-1.1599999999999955</c:v>
                </c:pt>
                <c:pt idx="26">
                  <c:v>-1.4516084889088579</c:v>
                </c:pt>
                <c:pt idx="27">
                  <c:v>-1.77</c:v>
                </c:pt>
                <c:pt idx="28">
                  <c:v>-1.909901428443546</c:v>
                </c:pt>
                <c:pt idx="29">
                  <c:v>-2.8705211411043612</c:v>
                </c:pt>
                <c:pt idx="30">
                  <c:v>-3.2840782873741801</c:v>
                </c:pt>
                <c:pt idx="31">
                  <c:v>-3.3441785070398709</c:v>
                </c:pt>
                <c:pt idx="32">
                  <c:v>-3.4643556127679802</c:v>
                </c:pt>
                <c:pt idx="33">
                  <c:v>-3.9219285454987207</c:v>
                </c:pt>
              </c:numCache>
            </c:numRef>
          </c:val>
        </c:ser>
        <c:axId val="191881216"/>
        <c:axId val="191882752"/>
      </c:barChart>
      <c:catAx>
        <c:axId val="191881216"/>
        <c:scaling>
          <c:orientation val="minMax"/>
        </c:scaling>
        <c:axPos val="b"/>
        <c:tickLblPos val="low"/>
        <c:txPr>
          <a:bodyPr rot="-5400000"/>
          <a:lstStyle/>
          <a:p>
            <a:pPr>
              <a:defRPr lang="en-US" sz="800"/>
            </a:pPr>
            <a:endParaRPr lang="en-US"/>
          </a:p>
        </c:txPr>
        <c:crossAx val="191882752"/>
        <c:crosses val="autoZero"/>
        <c:auto val="1"/>
        <c:lblAlgn val="ctr"/>
        <c:lblOffset val="100"/>
      </c:catAx>
      <c:valAx>
        <c:axId val="191882752"/>
        <c:scaling>
          <c:orientation val="minMax"/>
        </c:scaling>
        <c:axPos val="l"/>
        <c:majorGridlines/>
        <c:numFmt formatCode="#,##0" sourceLinked="0"/>
        <c:tickLblPos val="nextTo"/>
        <c:txPr>
          <a:bodyPr/>
          <a:lstStyle/>
          <a:p>
            <a:pPr>
              <a:defRPr lang="en-US"/>
            </a:pPr>
            <a:endParaRPr lang="en-US"/>
          </a:p>
        </c:txPr>
        <c:crossAx val="191881216"/>
        <c:crosses val="autoZero"/>
        <c:crossBetween val="between"/>
      </c:valAx>
    </c:plotArea>
    <c:plotVisOnly val="1"/>
  </c:chart>
  <c:txPr>
    <a:bodyPr/>
    <a:lstStyle/>
    <a:p>
      <a:pPr>
        <a:defRPr sz="900">
          <a:latin typeface="Arial" pitchFamily="34" charset="0"/>
          <a:cs typeface="Arial" pitchFamily="34" charset="0"/>
        </a:defRPr>
      </a:pPr>
      <a:endParaRPr lang="en-US"/>
    </a:p>
  </c:txPr>
  <c:externalData r:id="rId1"/>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WGI!$B$1</c:f>
              <c:strCache>
                <c:ptCount val="1"/>
                <c:pt idx="0">
                  <c:v>WGI</c:v>
                </c:pt>
              </c:strCache>
            </c:strRef>
          </c:tx>
          <c:dPt>
            <c:idx val="1"/>
            <c:spPr>
              <a:solidFill>
                <a:srgbClr val="C00000"/>
              </a:solidFill>
            </c:spPr>
          </c:dPt>
          <c:dPt>
            <c:idx val="8"/>
            <c:spPr>
              <a:solidFill>
                <a:srgbClr val="C00000"/>
              </a:solidFill>
            </c:spPr>
          </c:dPt>
          <c:dPt>
            <c:idx val="15"/>
            <c:spPr>
              <a:solidFill>
                <a:srgbClr val="C00000"/>
              </a:solidFill>
            </c:spPr>
          </c:dPt>
          <c:dPt>
            <c:idx val="17"/>
            <c:spPr>
              <a:solidFill>
                <a:srgbClr val="C00000"/>
              </a:solidFill>
            </c:spPr>
          </c:dPt>
          <c:dPt>
            <c:idx val="19"/>
            <c:spPr>
              <a:solidFill>
                <a:srgbClr val="C00000"/>
              </a:solidFill>
            </c:spPr>
          </c:dPt>
          <c:dPt>
            <c:idx val="21"/>
            <c:spPr>
              <a:solidFill>
                <a:srgbClr val="C00000"/>
              </a:solidFill>
            </c:spPr>
          </c:dPt>
          <c:dPt>
            <c:idx val="22"/>
            <c:spPr>
              <a:solidFill>
                <a:srgbClr val="C00000"/>
              </a:solidFill>
            </c:spPr>
          </c:dPt>
          <c:dPt>
            <c:idx val="30"/>
            <c:spPr>
              <a:solidFill>
                <a:srgbClr val="C00000"/>
              </a:solidFill>
            </c:spPr>
          </c:dPt>
          <c:dPt>
            <c:idx val="31"/>
            <c:spPr>
              <a:solidFill>
                <a:srgbClr val="C00000"/>
              </a:solidFill>
            </c:spPr>
          </c:dPt>
          <c:cat>
            <c:strRef>
              <c:f>WGI!$A$2:$A$34</c:f>
              <c:strCache>
                <c:ptCount val="33"/>
                <c:pt idx="0">
                  <c:v>Singapore</c:v>
                </c:pt>
                <c:pt idx="1">
                  <c:v>Chile</c:v>
                </c:pt>
                <c:pt idx="2">
                  <c:v>Estonia</c:v>
                </c:pt>
                <c:pt idx="3">
                  <c:v>Czech Republic</c:v>
                </c:pt>
                <c:pt idx="4">
                  <c:v>Hungary</c:v>
                </c:pt>
                <c:pt idx="5">
                  <c:v>Taiwan</c:v>
                </c:pt>
                <c:pt idx="6">
                  <c:v>Korea</c:v>
                </c:pt>
                <c:pt idx="7">
                  <c:v>Lithuania</c:v>
                </c:pt>
                <c:pt idx="8">
                  <c:v>Uruguay</c:v>
                </c:pt>
                <c:pt idx="9">
                  <c:v>Latvia</c:v>
                </c:pt>
                <c:pt idx="10">
                  <c:v>Poland</c:v>
                </c:pt>
                <c:pt idx="11">
                  <c:v>Israel</c:v>
                </c:pt>
                <c:pt idx="12">
                  <c:v>Malaysia</c:v>
                </c:pt>
                <c:pt idx="13">
                  <c:v>Bulgaria</c:v>
                </c:pt>
                <c:pt idx="14">
                  <c:v>Romania</c:v>
                </c:pt>
                <c:pt idx="15">
                  <c:v>Brazil</c:v>
                </c:pt>
                <c:pt idx="16">
                  <c:v>Turkey</c:v>
                </c:pt>
                <c:pt idx="17">
                  <c:v>Mexico</c:v>
                </c:pt>
                <c:pt idx="18">
                  <c:v>India</c:v>
                </c:pt>
                <c:pt idx="19">
                  <c:v>Argentina</c:v>
                </c:pt>
                <c:pt idx="20">
                  <c:v>Thailand</c:v>
                </c:pt>
                <c:pt idx="21">
                  <c:v>Peru</c:v>
                </c:pt>
                <c:pt idx="22">
                  <c:v>Colombia</c:v>
                </c:pt>
                <c:pt idx="23">
                  <c:v>Ukraine</c:v>
                </c:pt>
                <c:pt idx="24">
                  <c:v>China</c:v>
                </c:pt>
                <c:pt idx="25">
                  <c:v>Philippines</c:v>
                </c:pt>
                <c:pt idx="26">
                  <c:v>Indonesia</c:v>
                </c:pt>
                <c:pt idx="27">
                  <c:v>Egypt</c:v>
                </c:pt>
                <c:pt idx="28">
                  <c:v>Vietnam</c:v>
                </c:pt>
                <c:pt idx="29">
                  <c:v>Russia</c:v>
                </c:pt>
                <c:pt idx="30">
                  <c:v>Ecuador</c:v>
                </c:pt>
                <c:pt idx="31">
                  <c:v>Venezuela</c:v>
                </c:pt>
                <c:pt idx="32">
                  <c:v>South Africa</c:v>
                </c:pt>
              </c:strCache>
            </c:strRef>
          </c:cat>
          <c:val>
            <c:numRef>
              <c:f>WGI!$B$2:$B$34</c:f>
              <c:numCache>
                <c:formatCode>General</c:formatCode>
                <c:ptCount val="33"/>
                <c:pt idx="0">
                  <c:v>1.574075883842976</c:v>
                </c:pt>
                <c:pt idx="1">
                  <c:v>1.1531521839400487</c:v>
                </c:pt>
                <c:pt idx="2">
                  <c:v>1.0363728137636461</c:v>
                </c:pt>
                <c:pt idx="3">
                  <c:v>0.88763719831660048</c:v>
                </c:pt>
                <c:pt idx="4">
                  <c:v>0.81306040472557262</c:v>
                </c:pt>
                <c:pt idx="5">
                  <c:v>0.78245468484952196</c:v>
                </c:pt>
                <c:pt idx="6">
                  <c:v>0.70340118240831562</c:v>
                </c:pt>
                <c:pt idx="7">
                  <c:v>0.6872404907875721</c:v>
                </c:pt>
                <c:pt idx="8">
                  <c:v>0.67286059684803723</c:v>
                </c:pt>
                <c:pt idx="9">
                  <c:v>0.65112786165060665</c:v>
                </c:pt>
                <c:pt idx="10">
                  <c:v>0.62857645632639636</c:v>
                </c:pt>
                <c:pt idx="11">
                  <c:v>0.59196731909656886</c:v>
                </c:pt>
                <c:pt idx="12">
                  <c:v>0.26328800963257731</c:v>
                </c:pt>
                <c:pt idx="13">
                  <c:v>0.25626411732741738</c:v>
                </c:pt>
                <c:pt idx="14">
                  <c:v>0.1780976000050643</c:v>
                </c:pt>
                <c:pt idx="15">
                  <c:v>3.9060895683964397E-2</c:v>
                </c:pt>
                <c:pt idx="16">
                  <c:v>-5.2630458744868915E-2</c:v>
                </c:pt>
                <c:pt idx="17">
                  <c:v>-0.13747299555268824</c:v>
                </c:pt>
                <c:pt idx="18">
                  <c:v>-0.17144888485232299</c:v>
                </c:pt>
                <c:pt idx="19">
                  <c:v>-0.26623525499793738</c:v>
                </c:pt>
                <c:pt idx="20">
                  <c:v>-0.29825616940422262</c:v>
                </c:pt>
                <c:pt idx="21">
                  <c:v>-0.29831123219685662</c:v>
                </c:pt>
                <c:pt idx="22">
                  <c:v>-0.38294389691846786</c:v>
                </c:pt>
                <c:pt idx="23">
                  <c:v>-0.39492870361946791</c:v>
                </c:pt>
                <c:pt idx="24">
                  <c:v>-0.46528417176091674</c:v>
                </c:pt>
                <c:pt idx="25">
                  <c:v>-0.48366617618516838</c:v>
                </c:pt>
                <c:pt idx="26">
                  <c:v>-0.50090922221573664</c:v>
                </c:pt>
                <c:pt idx="27">
                  <c:v>-0.52801938231963297</c:v>
                </c:pt>
                <c:pt idx="28">
                  <c:v>-0.55543922323138262</c:v>
                </c:pt>
                <c:pt idx="29">
                  <c:v>-0.72684484049974474</c:v>
                </c:pt>
                <c:pt idx="30">
                  <c:v>-0.86450833171304498</c:v>
                </c:pt>
                <c:pt idx="31">
                  <c:v>-1.145336465650538</c:v>
                </c:pt>
                <c:pt idx="32">
                  <c:v>-1.6874158207307204</c:v>
                </c:pt>
              </c:numCache>
            </c:numRef>
          </c:val>
        </c:ser>
        <c:axId val="192114688"/>
        <c:axId val="192116224"/>
      </c:barChart>
      <c:catAx>
        <c:axId val="192114688"/>
        <c:scaling>
          <c:orientation val="minMax"/>
        </c:scaling>
        <c:axPos val="b"/>
        <c:tickLblPos val="low"/>
        <c:txPr>
          <a:bodyPr rot="-5400000"/>
          <a:lstStyle/>
          <a:p>
            <a:pPr>
              <a:defRPr lang="en-US" sz="800"/>
            </a:pPr>
            <a:endParaRPr lang="en-US"/>
          </a:p>
        </c:txPr>
        <c:crossAx val="192116224"/>
        <c:crosses val="autoZero"/>
        <c:auto val="1"/>
        <c:lblAlgn val="ctr"/>
        <c:lblOffset val="100"/>
      </c:catAx>
      <c:valAx>
        <c:axId val="192116224"/>
        <c:scaling>
          <c:orientation val="minMax"/>
        </c:scaling>
        <c:axPos val="l"/>
        <c:majorGridlines/>
        <c:numFmt formatCode="General" sourceLinked="1"/>
        <c:tickLblPos val="nextTo"/>
        <c:txPr>
          <a:bodyPr/>
          <a:lstStyle/>
          <a:p>
            <a:pPr>
              <a:defRPr lang="en-US"/>
            </a:pPr>
            <a:endParaRPr lang="en-US"/>
          </a:p>
        </c:txPr>
        <c:crossAx val="192114688"/>
        <c:crosses val="autoZero"/>
        <c:crossBetween val="between"/>
      </c:valAx>
    </c:plotArea>
    <c:plotVisOnly val="1"/>
  </c:chart>
  <c:txPr>
    <a:bodyPr/>
    <a:lstStyle/>
    <a:p>
      <a:pPr>
        <a:defRPr sz="900">
          <a:latin typeface="Arial" pitchFamily="34" charset="0"/>
          <a:cs typeface="Arial" pitchFamily="34" charset="0"/>
        </a:defRPr>
      </a:pPr>
      <a:endParaRPr lang="en-US"/>
    </a:p>
  </c:txPr>
  <c:externalData r:id="rId1"/>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Sheet7!$B$1</c:f>
              <c:strCache>
                <c:ptCount val="1"/>
                <c:pt idx="0">
                  <c:v>Weighted score (rescaled)</c:v>
                </c:pt>
              </c:strCache>
            </c:strRef>
          </c:tx>
          <c:dPt>
            <c:idx val="2"/>
            <c:spPr>
              <a:solidFill>
                <a:srgbClr val="C00000"/>
              </a:solidFill>
            </c:spPr>
          </c:dPt>
          <c:dPt>
            <c:idx val="6"/>
            <c:spPr>
              <a:solidFill>
                <a:srgbClr val="C00000"/>
              </a:solidFill>
            </c:spPr>
          </c:dPt>
          <c:dPt>
            <c:idx val="10"/>
            <c:spPr>
              <a:solidFill>
                <a:srgbClr val="C00000"/>
              </a:solidFill>
            </c:spPr>
          </c:dPt>
          <c:dPt>
            <c:idx val="16"/>
            <c:spPr>
              <a:solidFill>
                <a:srgbClr val="C00000"/>
              </a:solidFill>
            </c:spPr>
          </c:dPt>
          <c:dPt>
            <c:idx val="18"/>
            <c:spPr>
              <a:solidFill>
                <a:srgbClr val="C00000"/>
              </a:solidFill>
            </c:spPr>
          </c:dPt>
          <c:dPt>
            <c:idx val="21"/>
            <c:spPr>
              <a:solidFill>
                <a:srgbClr val="C00000"/>
              </a:solidFill>
            </c:spPr>
          </c:dPt>
          <c:dPt>
            <c:idx val="22"/>
            <c:spPr>
              <a:solidFill>
                <a:srgbClr val="C00000"/>
              </a:solidFill>
            </c:spPr>
          </c:dPt>
          <c:dPt>
            <c:idx val="31"/>
            <c:spPr>
              <a:solidFill>
                <a:srgbClr val="C00000"/>
              </a:solidFill>
            </c:spPr>
          </c:dPt>
          <c:dPt>
            <c:idx val="32"/>
            <c:spPr>
              <a:solidFill>
                <a:srgbClr val="C00000"/>
              </a:solidFill>
            </c:spPr>
          </c:dPt>
          <c:cat>
            <c:strRef>
              <c:f>Sheet7!$A$2:$A$34</c:f>
              <c:strCache>
                <c:ptCount val="33"/>
                <c:pt idx="0">
                  <c:v>Singapore</c:v>
                </c:pt>
                <c:pt idx="1">
                  <c:v>Taiwan</c:v>
                </c:pt>
                <c:pt idx="2">
                  <c:v>Chile</c:v>
                </c:pt>
                <c:pt idx="3">
                  <c:v>China</c:v>
                </c:pt>
                <c:pt idx="4">
                  <c:v>Korea</c:v>
                </c:pt>
                <c:pt idx="5">
                  <c:v>Israel</c:v>
                </c:pt>
                <c:pt idx="6">
                  <c:v>Brazil</c:v>
                </c:pt>
                <c:pt idx="7">
                  <c:v>Malaysia</c:v>
                </c:pt>
                <c:pt idx="8">
                  <c:v>Poland</c:v>
                </c:pt>
                <c:pt idx="9">
                  <c:v>Thailand</c:v>
                </c:pt>
                <c:pt idx="10">
                  <c:v>Peru</c:v>
                </c:pt>
                <c:pt idx="11">
                  <c:v>Vietnam</c:v>
                </c:pt>
                <c:pt idx="12">
                  <c:v>Egypt</c:v>
                </c:pt>
                <c:pt idx="13">
                  <c:v>India</c:v>
                </c:pt>
                <c:pt idx="14">
                  <c:v>Bulgaria</c:v>
                </c:pt>
                <c:pt idx="15">
                  <c:v>Czech Republic</c:v>
                </c:pt>
                <c:pt idx="16">
                  <c:v>Mexico</c:v>
                </c:pt>
                <c:pt idx="17">
                  <c:v>Indonesia</c:v>
                </c:pt>
                <c:pt idx="18">
                  <c:v>Uruguay</c:v>
                </c:pt>
                <c:pt idx="19">
                  <c:v>Estonia</c:v>
                </c:pt>
                <c:pt idx="20">
                  <c:v>Philippines</c:v>
                </c:pt>
                <c:pt idx="21">
                  <c:v>Colombia</c:v>
                </c:pt>
                <c:pt idx="22">
                  <c:v>Argentina</c:v>
                </c:pt>
                <c:pt idx="23">
                  <c:v>Hungary</c:v>
                </c:pt>
                <c:pt idx="24">
                  <c:v>Russia</c:v>
                </c:pt>
                <c:pt idx="25">
                  <c:v>South Africa</c:v>
                </c:pt>
                <c:pt idx="26">
                  <c:v>Turkey</c:v>
                </c:pt>
                <c:pt idx="27">
                  <c:v>Lithuania</c:v>
                </c:pt>
                <c:pt idx="28">
                  <c:v>Ukraine</c:v>
                </c:pt>
                <c:pt idx="29">
                  <c:v>Romania</c:v>
                </c:pt>
                <c:pt idx="30">
                  <c:v>Latvia</c:v>
                </c:pt>
                <c:pt idx="31">
                  <c:v>Ecuador</c:v>
                </c:pt>
                <c:pt idx="32">
                  <c:v>Venezuela</c:v>
                </c:pt>
              </c:strCache>
            </c:strRef>
          </c:cat>
          <c:val>
            <c:numRef>
              <c:f>Sheet7!$B$2:$B$34</c:f>
              <c:numCache>
                <c:formatCode>0.00</c:formatCode>
                <c:ptCount val="33"/>
                <c:pt idx="0">
                  <c:v>0.92227430187584358</c:v>
                </c:pt>
                <c:pt idx="1">
                  <c:v>0.83681964764025463</c:v>
                </c:pt>
                <c:pt idx="2">
                  <c:v>0.72936578962172249</c:v>
                </c:pt>
                <c:pt idx="3">
                  <c:v>0.72782244256431172</c:v>
                </c:pt>
                <c:pt idx="4">
                  <c:v>0.68683948870671796</c:v>
                </c:pt>
                <c:pt idx="5">
                  <c:v>0.68183044460188724</c:v>
                </c:pt>
                <c:pt idx="6">
                  <c:v>0.66601442103387398</c:v>
                </c:pt>
                <c:pt idx="7">
                  <c:v>0.60919930538460265</c:v>
                </c:pt>
                <c:pt idx="8">
                  <c:v>0.60329832535932804</c:v>
                </c:pt>
                <c:pt idx="9">
                  <c:v>0.6030051135001796</c:v>
                </c:pt>
                <c:pt idx="10">
                  <c:v>0.60062139703224804</c:v>
                </c:pt>
                <c:pt idx="11">
                  <c:v>0.59972580781401164</c:v>
                </c:pt>
                <c:pt idx="12">
                  <c:v>0.58277581567159886</c:v>
                </c:pt>
                <c:pt idx="13">
                  <c:v>0.58084753753521401</c:v>
                </c:pt>
                <c:pt idx="14">
                  <c:v>0.57617711029749463</c:v>
                </c:pt>
                <c:pt idx="15">
                  <c:v>0.57587267126630304</c:v>
                </c:pt>
                <c:pt idx="16">
                  <c:v>0.57534142167460622</c:v>
                </c:pt>
                <c:pt idx="17">
                  <c:v>0.56484818567102402</c:v>
                </c:pt>
                <c:pt idx="18">
                  <c:v>0.56289444282234402</c:v>
                </c:pt>
                <c:pt idx="19">
                  <c:v>0.56147282258687836</c:v>
                </c:pt>
                <c:pt idx="20">
                  <c:v>0.557114921083675</c:v>
                </c:pt>
                <c:pt idx="21">
                  <c:v>0.55444729522700498</c:v>
                </c:pt>
                <c:pt idx="22">
                  <c:v>0.51004328613786099</c:v>
                </c:pt>
                <c:pt idx="23">
                  <c:v>0.48014757823977255</c:v>
                </c:pt>
                <c:pt idx="24">
                  <c:v>0.45712150768360132</c:v>
                </c:pt>
                <c:pt idx="25">
                  <c:v>0.456639915014588</c:v>
                </c:pt>
                <c:pt idx="26">
                  <c:v>0.41870993041032645</c:v>
                </c:pt>
                <c:pt idx="27">
                  <c:v>0.41140867617436311</c:v>
                </c:pt>
                <c:pt idx="28">
                  <c:v>0.39764793003224974</c:v>
                </c:pt>
                <c:pt idx="29">
                  <c:v>0.36970636850816402</c:v>
                </c:pt>
                <c:pt idx="30">
                  <c:v>0.36376080283389062</c:v>
                </c:pt>
                <c:pt idx="31">
                  <c:v>0.21754059659729977</c:v>
                </c:pt>
                <c:pt idx="32">
                  <c:v>0.20287546631227504</c:v>
                </c:pt>
              </c:numCache>
            </c:numRef>
          </c:val>
        </c:ser>
        <c:axId val="192422656"/>
        <c:axId val="192424192"/>
      </c:barChart>
      <c:catAx>
        <c:axId val="192422656"/>
        <c:scaling>
          <c:orientation val="minMax"/>
        </c:scaling>
        <c:axPos val="b"/>
        <c:tickLblPos val="nextTo"/>
        <c:txPr>
          <a:bodyPr rot="-5400000"/>
          <a:lstStyle/>
          <a:p>
            <a:pPr>
              <a:defRPr lang="en-US" sz="1000"/>
            </a:pPr>
            <a:endParaRPr lang="en-US"/>
          </a:p>
        </c:txPr>
        <c:crossAx val="192424192"/>
        <c:crosses val="autoZero"/>
        <c:auto val="1"/>
        <c:lblAlgn val="ctr"/>
        <c:lblOffset val="100"/>
      </c:catAx>
      <c:valAx>
        <c:axId val="192424192"/>
        <c:scaling>
          <c:orientation val="minMax"/>
        </c:scaling>
        <c:axPos val="l"/>
        <c:majorGridlines/>
        <c:numFmt formatCode="0.0" sourceLinked="0"/>
        <c:tickLblPos val="nextTo"/>
        <c:txPr>
          <a:bodyPr/>
          <a:lstStyle/>
          <a:p>
            <a:pPr>
              <a:defRPr lang="en-US"/>
            </a:pPr>
            <a:endParaRPr lang="en-US"/>
          </a:p>
        </c:txPr>
        <c:crossAx val="192422656"/>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4"/>
          <c:order val="4"/>
          <c:tx>
            <c:strRef>
              <c:f>'TOTS- LAC G7 CHINA-original'!$I$41</c:f>
              <c:strCache>
                <c:ptCount val="1"/>
              </c:strCache>
            </c:strRef>
          </c:tx>
          <c:spPr>
            <a:solidFill>
              <a:schemeClr val="bg1">
                <a:lumMod val="75000"/>
              </a:schemeClr>
            </a:solidFill>
            <a:ln>
              <a:noFill/>
            </a:ln>
          </c:spPr>
          <c:cat>
            <c:strRef>
              <c:f>'TOTS- LAC G7 CHINA-original'!$J$36:$AB$36</c:f>
              <c:strCache>
                <c:ptCount val="19"/>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strCache>
            </c:strRef>
          </c:cat>
          <c:val>
            <c:numRef>
              <c:f>'TOTS- LAC G7 CHINA-original'!$J$41:$AB$41</c:f>
              <c:numCache>
                <c:formatCode>General</c:formatCode>
                <c:ptCount val="19"/>
                <c:pt idx="14">
                  <c:v>300</c:v>
                </c:pt>
                <c:pt idx="15">
                  <c:v>300</c:v>
                </c:pt>
                <c:pt idx="16">
                  <c:v>300</c:v>
                </c:pt>
                <c:pt idx="17">
                  <c:v>300</c:v>
                </c:pt>
                <c:pt idx="18">
                  <c:v>300</c:v>
                </c:pt>
              </c:numCache>
            </c:numRef>
          </c:val>
        </c:ser>
        <c:gapWidth val="0"/>
        <c:axId val="113903488"/>
        <c:axId val="113934336"/>
      </c:barChart>
      <c:lineChart>
        <c:grouping val="standard"/>
        <c:ser>
          <c:idx val="0"/>
          <c:order val="0"/>
          <c:tx>
            <c:strRef>
              <c:f>'TOTS- LAC G7 CHINA-original'!$I$37</c:f>
              <c:strCache>
                <c:ptCount val="1"/>
                <c:pt idx="0">
                  <c:v>ToT LAC7  (1999=100)</c:v>
                </c:pt>
              </c:strCache>
            </c:strRef>
          </c:tx>
          <c:marker>
            <c:symbol val="none"/>
          </c:marker>
          <c:cat>
            <c:strRef>
              <c:f>'TOTS- LAC G7 CHINA-original'!$J$36:$AB$36</c:f>
              <c:strCache>
                <c:ptCount val="19"/>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strCache>
            </c:strRef>
          </c:cat>
          <c:val>
            <c:numRef>
              <c:f>'TOTS- LAC G7 CHINA-original'!$J$37:$AB$37</c:f>
              <c:numCache>
                <c:formatCode>#,##0.00</c:formatCode>
                <c:ptCount val="19"/>
                <c:pt idx="0">
                  <c:v>104.9376512428547</c:v>
                </c:pt>
                <c:pt idx="1">
                  <c:v>108.56629895514952</c:v>
                </c:pt>
                <c:pt idx="2">
                  <c:v>100.18634962485878</c:v>
                </c:pt>
                <c:pt idx="3">
                  <c:v>100</c:v>
                </c:pt>
                <c:pt idx="4">
                  <c:v>113.13044949091862</c:v>
                </c:pt>
                <c:pt idx="5">
                  <c:v>108.9762394260281</c:v>
                </c:pt>
                <c:pt idx="6">
                  <c:v>112.76893179280538</c:v>
                </c:pt>
                <c:pt idx="7">
                  <c:v>120.04206616886478</c:v>
                </c:pt>
                <c:pt idx="8">
                  <c:v>136.9617242113159</c:v>
                </c:pt>
                <c:pt idx="9">
                  <c:v>158.04157991566404</c:v>
                </c:pt>
                <c:pt idx="10">
                  <c:v>185.55191221577081</c:v>
                </c:pt>
                <c:pt idx="11">
                  <c:v>190.6757564270201</c:v>
                </c:pt>
                <c:pt idx="12">
                  <c:v>196.07094402346598</c:v>
                </c:pt>
                <c:pt idx="13">
                  <c:v>168.05104024158001</c:v>
                </c:pt>
                <c:pt idx="14">
                  <c:v>181.74118362900774</c:v>
                </c:pt>
                <c:pt idx="15">
                  <c:v>183.2025491485654</c:v>
                </c:pt>
                <c:pt idx="16">
                  <c:v>184.66405080894918</c:v>
                </c:pt>
                <c:pt idx="17">
                  <c:v>181.06245144324521</c:v>
                </c:pt>
                <c:pt idx="18">
                  <c:v>178.05444262626921</c:v>
                </c:pt>
              </c:numCache>
            </c:numRef>
          </c:val>
        </c:ser>
        <c:ser>
          <c:idx val="1"/>
          <c:order val="1"/>
          <c:tx>
            <c:strRef>
              <c:f>'TOTS- LAC G7 CHINA-original'!$I$38</c:f>
              <c:strCache>
                <c:ptCount val="1"/>
                <c:pt idx="0">
                  <c:v>TOT Other LAC (1999=100)</c:v>
                </c:pt>
              </c:strCache>
            </c:strRef>
          </c:tx>
          <c:marker>
            <c:symbol val="none"/>
          </c:marker>
          <c:cat>
            <c:strRef>
              <c:f>'TOTS- LAC G7 CHINA-original'!$J$36:$AB$36</c:f>
              <c:strCache>
                <c:ptCount val="19"/>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strCache>
            </c:strRef>
          </c:cat>
          <c:val>
            <c:numRef>
              <c:f>'TOTS- LAC G7 CHINA-original'!$J$38:$AB$38</c:f>
              <c:numCache>
                <c:formatCode>#,##0.00</c:formatCode>
                <c:ptCount val="19"/>
                <c:pt idx="0">
                  <c:v>90.379078997338794</c:v>
                </c:pt>
                <c:pt idx="1">
                  <c:v>99.440089324987326</c:v>
                </c:pt>
                <c:pt idx="2">
                  <c:v>101.53529761644926</c:v>
                </c:pt>
                <c:pt idx="3">
                  <c:v>100</c:v>
                </c:pt>
                <c:pt idx="4">
                  <c:v>98.182615009315725</c:v>
                </c:pt>
                <c:pt idx="5">
                  <c:v>93.817843811926551</c:v>
                </c:pt>
                <c:pt idx="6">
                  <c:v>98.410266500641427</c:v>
                </c:pt>
                <c:pt idx="7">
                  <c:v>99.110105733820888</c:v>
                </c:pt>
                <c:pt idx="8">
                  <c:v>91.695332710413084</c:v>
                </c:pt>
                <c:pt idx="9">
                  <c:v>99.840351361336573</c:v>
                </c:pt>
                <c:pt idx="10">
                  <c:v>98.846640891857234</c:v>
                </c:pt>
                <c:pt idx="11">
                  <c:v>104.85376118962895</c:v>
                </c:pt>
                <c:pt idx="12">
                  <c:v>103.7286254481977</c:v>
                </c:pt>
                <c:pt idx="13">
                  <c:v>107.96780771296058</c:v>
                </c:pt>
                <c:pt idx="14">
                  <c:v>107.81541109583668</c:v>
                </c:pt>
                <c:pt idx="15">
                  <c:v>107.85390419370728</c:v>
                </c:pt>
                <c:pt idx="16">
                  <c:v>108.08849984965366</c:v>
                </c:pt>
                <c:pt idx="17">
                  <c:v>108.29452558601967</c:v>
                </c:pt>
                <c:pt idx="18">
                  <c:v>108.32090520185598</c:v>
                </c:pt>
              </c:numCache>
            </c:numRef>
          </c:val>
        </c:ser>
        <c:marker val="1"/>
        <c:axId val="113903488"/>
        <c:axId val="113934336"/>
      </c:lineChart>
      <c:lineChart>
        <c:grouping val="standard"/>
        <c:ser>
          <c:idx val="2"/>
          <c:order val="2"/>
          <c:tx>
            <c:strRef>
              <c:f>'TOTS- LAC G7 CHINA-original'!$I$39</c:f>
              <c:strCache>
                <c:ptCount val="1"/>
                <c:pt idx="0">
                  <c:v>China GDP (% real change pa)</c:v>
                </c:pt>
              </c:strCache>
            </c:strRef>
          </c:tx>
          <c:marker>
            <c:symbol val="none"/>
          </c:marker>
          <c:cat>
            <c:strRef>
              <c:f>'TOTS- LAC G7 CHINA-original'!$J$36:$AB$36</c:f>
              <c:strCache>
                <c:ptCount val="19"/>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strCache>
            </c:strRef>
          </c:cat>
          <c:val>
            <c:numRef>
              <c:f>'TOTS- LAC G7 CHINA-original'!$J$39:$AB$39</c:f>
              <c:numCache>
                <c:formatCode>General</c:formatCode>
                <c:ptCount val="19"/>
                <c:pt idx="0">
                  <c:v>0.10014000000000002</c:v>
                </c:pt>
                <c:pt idx="1">
                  <c:v>9.2830000000000024E-2</c:v>
                </c:pt>
                <c:pt idx="2">
                  <c:v>7.8320000000000028E-2</c:v>
                </c:pt>
                <c:pt idx="3">
                  <c:v>7.6320000000000013E-2</c:v>
                </c:pt>
                <c:pt idx="4">
                  <c:v>8.4180000000000033E-2</c:v>
                </c:pt>
                <c:pt idx="5">
                  <c:v>8.3040000000000044E-2</c:v>
                </c:pt>
                <c:pt idx="6">
                  <c:v>9.0890000000000026E-2</c:v>
                </c:pt>
                <c:pt idx="7">
                  <c:v>0.10025000000000002</c:v>
                </c:pt>
                <c:pt idx="8">
                  <c:v>0.10083</c:v>
                </c:pt>
                <c:pt idx="9">
                  <c:v>0.11311</c:v>
                </c:pt>
                <c:pt idx="10">
                  <c:v>0.12673000000000001</c:v>
                </c:pt>
                <c:pt idx="11">
                  <c:v>0.14166000000000001</c:v>
                </c:pt>
                <c:pt idx="12">
                  <c:v>9.6340000000000009E-2</c:v>
                </c:pt>
                <c:pt idx="13">
                  <c:v>9.1000000000000025E-2</c:v>
                </c:pt>
                <c:pt idx="14">
                  <c:v>9.9000000000000046E-2</c:v>
                </c:pt>
                <c:pt idx="15">
                  <c:v>8.4000000000000047E-2</c:v>
                </c:pt>
                <c:pt idx="16">
                  <c:v>8.7000000000000022E-2</c:v>
                </c:pt>
                <c:pt idx="17">
                  <c:v>8.3000000000000046E-2</c:v>
                </c:pt>
                <c:pt idx="18">
                  <c:v>8.2000000000000017E-2</c:v>
                </c:pt>
              </c:numCache>
            </c:numRef>
          </c:val>
        </c:ser>
        <c:ser>
          <c:idx val="3"/>
          <c:order val="3"/>
          <c:tx>
            <c:strRef>
              <c:f>'TOTS- LAC G7 CHINA-original'!$I$40</c:f>
              <c:strCache>
                <c:ptCount val="1"/>
                <c:pt idx="0">
                  <c:v>G7 GDP (% real change pa)</c:v>
                </c:pt>
              </c:strCache>
            </c:strRef>
          </c:tx>
          <c:marker>
            <c:symbol val="none"/>
          </c:marker>
          <c:cat>
            <c:strRef>
              <c:f>'TOTS- LAC G7 CHINA-original'!$J$36:$AB$36</c:f>
              <c:strCache>
                <c:ptCount val="19"/>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strCache>
            </c:strRef>
          </c:cat>
          <c:val>
            <c:numRef>
              <c:f>'TOTS- LAC G7 CHINA-original'!$J$40:$AB$40</c:f>
              <c:numCache>
                <c:formatCode>#,##0.00</c:formatCode>
                <c:ptCount val="19"/>
                <c:pt idx="0">
                  <c:v>2.6000000000000016E-2</c:v>
                </c:pt>
                <c:pt idx="1">
                  <c:v>3.0000000000000002E-2</c:v>
                </c:pt>
                <c:pt idx="2">
                  <c:v>2.2000000000000016E-2</c:v>
                </c:pt>
                <c:pt idx="3">
                  <c:v>3.0000000000000002E-2</c:v>
                </c:pt>
                <c:pt idx="4">
                  <c:v>3.8000000000000006E-2</c:v>
                </c:pt>
                <c:pt idx="5">
                  <c:v>1.1000000000000027E-2</c:v>
                </c:pt>
                <c:pt idx="6">
                  <c:v>1.2000000000000005E-2</c:v>
                </c:pt>
                <c:pt idx="7">
                  <c:v>1.8000000000000023E-2</c:v>
                </c:pt>
                <c:pt idx="8">
                  <c:v>2.9000000000000012E-2</c:v>
                </c:pt>
                <c:pt idx="9">
                  <c:v>2.300000000000001E-2</c:v>
                </c:pt>
                <c:pt idx="10">
                  <c:v>2.6000000000000016E-2</c:v>
                </c:pt>
                <c:pt idx="11">
                  <c:v>2.2000000000000016E-2</c:v>
                </c:pt>
                <c:pt idx="12">
                  <c:v>1.0000000000000024E-3</c:v>
                </c:pt>
                <c:pt idx="13">
                  <c:v>-3.500000000000001E-2</c:v>
                </c:pt>
                <c:pt idx="14">
                  <c:v>2.4000000000000011E-2</c:v>
                </c:pt>
                <c:pt idx="15">
                  <c:v>1.6000000000000021E-2</c:v>
                </c:pt>
                <c:pt idx="16">
                  <c:v>1.7000000000000005E-2</c:v>
                </c:pt>
                <c:pt idx="17">
                  <c:v>2.0000000000000011E-2</c:v>
                </c:pt>
                <c:pt idx="18">
                  <c:v>2.0000000000000011E-2</c:v>
                </c:pt>
              </c:numCache>
            </c:numRef>
          </c:val>
        </c:ser>
        <c:marker val="1"/>
        <c:axId val="114480640"/>
        <c:axId val="113937024"/>
      </c:lineChart>
      <c:catAx>
        <c:axId val="113903488"/>
        <c:scaling>
          <c:orientation val="minMax"/>
        </c:scaling>
        <c:axPos val="b"/>
        <c:tickLblPos val="nextTo"/>
        <c:crossAx val="113934336"/>
        <c:crosses val="autoZero"/>
        <c:auto val="1"/>
        <c:lblAlgn val="ctr"/>
        <c:lblOffset val="100"/>
      </c:catAx>
      <c:valAx>
        <c:axId val="113934336"/>
        <c:scaling>
          <c:orientation val="minMax"/>
          <c:max val="300"/>
        </c:scaling>
        <c:axPos val="l"/>
        <c:majorGridlines/>
        <c:title>
          <c:tx>
            <c:rich>
              <a:bodyPr rot="-5400000" vert="horz"/>
              <a:lstStyle/>
              <a:p>
                <a:pPr>
                  <a:defRPr/>
                </a:pPr>
                <a:r>
                  <a:rPr lang="en-US"/>
                  <a:t>Terms of Trade index 1999=100</a:t>
                </a:r>
              </a:p>
            </c:rich>
          </c:tx>
          <c:layout/>
        </c:title>
        <c:numFmt formatCode="General" sourceLinked="1"/>
        <c:tickLblPos val="nextTo"/>
        <c:crossAx val="113903488"/>
        <c:crosses val="autoZero"/>
        <c:crossBetween val="between"/>
      </c:valAx>
      <c:valAx>
        <c:axId val="113937024"/>
        <c:scaling>
          <c:orientation val="minMax"/>
        </c:scaling>
        <c:axPos val="r"/>
        <c:title>
          <c:tx>
            <c:rich>
              <a:bodyPr rot="-5400000" vert="horz"/>
              <a:lstStyle/>
              <a:p>
                <a:pPr>
                  <a:defRPr/>
                </a:pPr>
                <a:r>
                  <a:rPr lang="en-US"/>
                  <a:t>Real GDP growth (%)</a:t>
                </a:r>
              </a:p>
            </c:rich>
          </c:tx>
          <c:layout/>
        </c:title>
        <c:numFmt formatCode="0%" sourceLinked="0"/>
        <c:tickLblPos val="nextTo"/>
        <c:crossAx val="114480640"/>
        <c:crosses val="max"/>
        <c:crossBetween val="between"/>
      </c:valAx>
      <c:catAx>
        <c:axId val="114480640"/>
        <c:scaling>
          <c:orientation val="minMax"/>
        </c:scaling>
        <c:delete val="1"/>
        <c:axPos val="b"/>
        <c:tickLblPos val="none"/>
        <c:crossAx val="113937024"/>
        <c:crosses val="autoZero"/>
        <c:auto val="1"/>
        <c:lblAlgn val="ctr"/>
        <c:lblOffset val="100"/>
      </c:catAx>
    </c:plotArea>
    <c:legend>
      <c:legendPos val="b"/>
      <c:legendEntry>
        <c:idx val="0"/>
        <c:delete val="1"/>
      </c:legendEntry>
      <c:layout/>
    </c:legend>
    <c:plotVisOnly val="1"/>
    <c:dispBlanksAs val="gap"/>
  </c:chart>
  <c:txPr>
    <a:bodyPr/>
    <a:lstStyle/>
    <a:p>
      <a:pPr>
        <a:defRPr sz="1100">
          <a:latin typeface="Arial" pitchFamily="34" charset="0"/>
          <a:cs typeface="Arial" pitchFamily="34" charset="0"/>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7"/>
          <c:order val="7"/>
          <c:tx>
            <c:strRef>
              <c:f>'Fig.4.6 final'!$B$10</c:f>
              <c:strCache>
                <c:ptCount val="1"/>
              </c:strCache>
            </c:strRef>
          </c:tx>
          <c:spPr>
            <a:solidFill>
              <a:prstClr val="white">
                <a:lumMod val="75000"/>
                <a:alpha val="70000"/>
              </a:prstClr>
            </a:solidFill>
          </c:spPr>
          <c:cat>
            <c:numRef>
              <c:f>'Fig.4.6 final'!$C$2:$I$2</c:f>
              <c:numCache>
                <c:formatCode>General</c:formatCode>
                <c:ptCount val="7"/>
                <c:pt idx="0">
                  <c:v>2005</c:v>
                </c:pt>
                <c:pt idx="1">
                  <c:v>2006</c:v>
                </c:pt>
                <c:pt idx="2">
                  <c:v>2007</c:v>
                </c:pt>
                <c:pt idx="3">
                  <c:v>2008</c:v>
                </c:pt>
                <c:pt idx="4">
                  <c:v>2009</c:v>
                </c:pt>
                <c:pt idx="5">
                  <c:v>2010</c:v>
                </c:pt>
                <c:pt idx="6">
                  <c:v>2011</c:v>
                </c:pt>
              </c:numCache>
            </c:numRef>
          </c:cat>
          <c:val>
            <c:numRef>
              <c:f>'Fig.4.6 final'!$C$10:$I$10</c:f>
              <c:numCache>
                <c:formatCode>General</c:formatCode>
                <c:ptCount val="7"/>
                <c:pt idx="5">
                  <c:v>9</c:v>
                </c:pt>
                <c:pt idx="6">
                  <c:v>9</c:v>
                </c:pt>
              </c:numCache>
            </c:numRef>
          </c:val>
        </c:ser>
        <c:gapWidth val="0"/>
        <c:axId val="120173696"/>
        <c:axId val="124278656"/>
      </c:barChart>
      <c:lineChart>
        <c:grouping val="standard"/>
        <c:ser>
          <c:idx val="0"/>
          <c:order val="0"/>
          <c:tx>
            <c:strRef>
              <c:f>'Fig.4.6 final'!$B$3</c:f>
              <c:strCache>
                <c:ptCount val="1"/>
                <c:pt idx="0">
                  <c:v>Brazil</c:v>
                </c:pt>
              </c:strCache>
            </c:strRef>
          </c:tx>
          <c:marker>
            <c:symbol val="none"/>
          </c:marker>
          <c:cat>
            <c:numRef>
              <c:f>'Fig.4.6 final'!$C$2:$I$2</c:f>
              <c:numCache>
                <c:formatCode>General</c:formatCode>
                <c:ptCount val="7"/>
                <c:pt idx="0">
                  <c:v>2005</c:v>
                </c:pt>
                <c:pt idx="1">
                  <c:v>2006</c:v>
                </c:pt>
                <c:pt idx="2">
                  <c:v>2007</c:v>
                </c:pt>
                <c:pt idx="3">
                  <c:v>2008</c:v>
                </c:pt>
                <c:pt idx="4">
                  <c:v>2009</c:v>
                </c:pt>
                <c:pt idx="5">
                  <c:v>2010</c:v>
                </c:pt>
                <c:pt idx="6">
                  <c:v>2011</c:v>
                </c:pt>
              </c:numCache>
            </c:numRef>
          </c:cat>
          <c:val>
            <c:numRef>
              <c:f>'Fig.4.6 final'!$C$3:$I$3</c:f>
              <c:numCache>
                <c:formatCode>General</c:formatCode>
                <c:ptCount val="7"/>
                <c:pt idx="0">
                  <c:v>6.8839999999999986</c:v>
                </c:pt>
                <c:pt idx="1">
                  <c:v>4.1959999999999846</c:v>
                </c:pt>
                <c:pt idx="2">
                  <c:v>3.6379999999999999</c:v>
                </c:pt>
                <c:pt idx="3">
                  <c:v>5.6719999999999997</c:v>
                </c:pt>
                <c:pt idx="4">
                  <c:v>4.899</c:v>
                </c:pt>
                <c:pt idx="5">
                  <c:v>5.0999999999999996</c:v>
                </c:pt>
                <c:pt idx="6">
                  <c:v>4.5999999999999996</c:v>
                </c:pt>
              </c:numCache>
            </c:numRef>
          </c:val>
        </c:ser>
        <c:ser>
          <c:idx val="1"/>
          <c:order val="1"/>
          <c:tx>
            <c:strRef>
              <c:f>'Fig.4.6 final'!$B$4</c:f>
              <c:strCache>
                <c:ptCount val="1"/>
                <c:pt idx="0">
                  <c:v>Chile</c:v>
                </c:pt>
              </c:strCache>
            </c:strRef>
          </c:tx>
          <c:marker>
            <c:symbol val="none"/>
          </c:marker>
          <c:cat>
            <c:numRef>
              <c:f>'Fig.4.6 final'!$C$2:$I$2</c:f>
              <c:numCache>
                <c:formatCode>General</c:formatCode>
                <c:ptCount val="7"/>
                <c:pt idx="0">
                  <c:v>2005</c:v>
                </c:pt>
                <c:pt idx="1">
                  <c:v>2006</c:v>
                </c:pt>
                <c:pt idx="2">
                  <c:v>2007</c:v>
                </c:pt>
                <c:pt idx="3">
                  <c:v>2008</c:v>
                </c:pt>
                <c:pt idx="4">
                  <c:v>2009</c:v>
                </c:pt>
                <c:pt idx="5">
                  <c:v>2010</c:v>
                </c:pt>
                <c:pt idx="6">
                  <c:v>2011</c:v>
                </c:pt>
              </c:numCache>
            </c:numRef>
          </c:cat>
          <c:val>
            <c:numRef>
              <c:f>'Fig.4.6 final'!$C$4:$I$4</c:f>
              <c:numCache>
                <c:formatCode>General</c:formatCode>
                <c:ptCount val="7"/>
                <c:pt idx="0">
                  <c:v>3.0529999999999977</c:v>
                </c:pt>
                <c:pt idx="1">
                  <c:v>3.3919999999999977</c:v>
                </c:pt>
                <c:pt idx="2">
                  <c:v>4.4080000000000004</c:v>
                </c:pt>
                <c:pt idx="3">
                  <c:v>8.7160000000000011</c:v>
                </c:pt>
                <c:pt idx="4">
                  <c:v>1.6800000000000053</c:v>
                </c:pt>
                <c:pt idx="5">
                  <c:v>1.9510000000000001</c:v>
                </c:pt>
                <c:pt idx="6">
                  <c:v>3</c:v>
                </c:pt>
              </c:numCache>
            </c:numRef>
          </c:val>
        </c:ser>
        <c:ser>
          <c:idx val="2"/>
          <c:order val="2"/>
          <c:tx>
            <c:strRef>
              <c:f>'Fig.4.6 final'!$B$5</c:f>
              <c:strCache>
                <c:ptCount val="1"/>
                <c:pt idx="0">
                  <c:v>Colombia</c:v>
                </c:pt>
              </c:strCache>
            </c:strRef>
          </c:tx>
          <c:marker>
            <c:symbol val="none"/>
          </c:marker>
          <c:cat>
            <c:numRef>
              <c:f>'Fig.4.6 final'!$C$2:$I$2</c:f>
              <c:numCache>
                <c:formatCode>General</c:formatCode>
                <c:ptCount val="7"/>
                <c:pt idx="0">
                  <c:v>2005</c:v>
                </c:pt>
                <c:pt idx="1">
                  <c:v>2006</c:v>
                </c:pt>
                <c:pt idx="2">
                  <c:v>2007</c:v>
                </c:pt>
                <c:pt idx="3">
                  <c:v>2008</c:v>
                </c:pt>
                <c:pt idx="4">
                  <c:v>2009</c:v>
                </c:pt>
                <c:pt idx="5">
                  <c:v>2010</c:v>
                </c:pt>
                <c:pt idx="6">
                  <c:v>2011</c:v>
                </c:pt>
              </c:numCache>
            </c:numRef>
          </c:cat>
          <c:val>
            <c:numRef>
              <c:f>'Fig.4.6 final'!$C$5:$I$5</c:f>
              <c:numCache>
                <c:formatCode>General</c:formatCode>
                <c:ptCount val="7"/>
                <c:pt idx="0">
                  <c:v>5.048</c:v>
                </c:pt>
                <c:pt idx="1">
                  <c:v>4.2960000000000003</c:v>
                </c:pt>
                <c:pt idx="2">
                  <c:v>5.5439999999999996</c:v>
                </c:pt>
                <c:pt idx="3">
                  <c:v>6.9980000000000002</c:v>
                </c:pt>
                <c:pt idx="4">
                  <c:v>4.202</c:v>
                </c:pt>
                <c:pt idx="5">
                  <c:v>3.5</c:v>
                </c:pt>
                <c:pt idx="6">
                  <c:v>3.7</c:v>
                </c:pt>
              </c:numCache>
            </c:numRef>
          </c:val>
        </c:ser>
        <c:ser>
          <c:idx val="3"/>
          <c:order val="3"/>
          <c:tx>
            <c:strRef>
              <c:f>'Fig.4.6 final'!$B$6</c:f>
              <c:strCache>
                <c:ptCount val="1"/>
                <c:pt idx="0">
                  <c:v>Mexico</c:v>
                </c:pt>
              </c:strCache>
            </c:strRef>
          </c:tx>
          <c:marker>
            <c:symbol val="none"/>
          </c:marker>
          <c:cat>
            <c:numRef>
              <c:f>'Fig.4.6 final'!$C$2:$I$2</c:f>
              <c:numCache>
                <c:formatCode>General</c:formatCode>
                <c:ptCount val="7"/>
                <c:pt idx="0">
                  <c:v>2005</c:v>
                </c:pt>
                <c:pt idx="1">
                  <c:v>2006</c:v>
                </c:pt>
                <c:pt idx="2">
                  <c:v>2007</c:v>
                </c:pt>
                <c:pt idx="3">
                  <c:v>2008</c:v>
                </c:pt>
                <c:pt idx="4">
                  <c:v>2009</c:v>
                </c:pt>
                <c:pt idx="5">
                  <c:v>2010</c:v>
                </c:pt>
                <c:pt idx="6">
                  <c:v>2011</c:v>
                </c:pt>
              </c:numCache>
            </c:numRef>
          </c:cat>
          <c:val>
            <c:numRef>
              <c:f>'Fig.4.6 final'!$C$6:$I$6</c:f>
              <c:numCache>
                <c:formatCode>General</c:formatCode>
                <c:ptCount val="7"/>
                <c:pt idx="0">
                  <c:v>3.988</c:v>
                </c:pt>
                <c:pt idx="1">
                  <c:v>3.629</c:v>
                </c:pt>
                <c:pt idx="2">
                  <c:v>3.9670000000000001</c:v>
                </c:pt>
                <c:pt idx="3">
                  <c:v>5.1249999999999654</c:v>
                </c:pt>
                <c:pt idx="4">
                  <c:v>5.2969999999999997</c:v>
                </c:pt>
                <c:pt idx="5">
                  <c:v>4.5910000000000002</c:v>
                </c:pt>
                <c:pt idx="6">
                  <c:v>3.669</c:v>
                </c:pt>
              </c:numCache>
            </c:numRef>
          </c:val>
        </c:ser>
        <c:ser>
          <c:idx val="4"/>
          <c:order val="4"/>
          <c:tx>
            <c:strRef>
              <c:f>'Fig.4.6 final'!$B$7</c:f>
              <c:strCache>
                <c:ptCount val="1"/>
                <c:pt idx="0">
                  <c:v>Peru</c:v>
                </c:pt>
              </c:strCache>
            </c:strRef>
          </c:tx>
          <c:marker>
            <c:symbol val="none"/>
          </c:marker>
          <c:cat>
            <c:numRef>
              <c:f>'Fig.4.6 final'!$C$2:$I$2</c:f>
              <c:numCache>
                <c:formatCode>General</c:formatCode>
                <c:ptCount val="7"/>
                <c:pt idx="0">
                  <c:v>2005</c:v>
                </c:pt>
                <c:pt idx="1">
                  <c:v>2006</c:v>
                </c:pt>
                <c:pt idx="2">
                  <c:v>2007</c:v>
                </c:pt>
                <c:pt idx="3">
                  <c:v>2008</c:v>
                </c:pt>
                <c:pt idx="4">
                  <c:v>2009</c:v>
                </c:pt>
                <c:pt idx="5">
                  <c:v>2010</c:v>
                </c:pt>
                <c:pt idx="6">
                  <c:v>2011</c:v>
                </c:pt>
              </c:numCache>
            </c:numRef>
          </c:cat>
          <c:val>
            <c:numRef>
              <c:f>'Fig.4.6 final'!$C$7:$I$7</c:f>
              <c:numCache>
                <c:formatCode>General</c:formatCode>
                <c:ptCount val="7"/>
                <c:pt idx="0">
                  <c:v>1.623</c:v>
                </c:pt>
                <c:pt idx="1">
                  <c:v>2.004</c:v>
                </c:pt>
                <c:pt idx="2">
                  <c:v>1.78</c:v>
                </c:pt>
                <c:pt idx="3">
                  <c:v>5.7880000000000003</c:v>
                </c:pt>
                <c:pt idx="4">
                  <c:v>2.9369999999999967</c:v>
                </c:pt>
                <c:pt idx="5">
                  <c:v>1.548</c:v>
                </c:pt>
                <c:pt idx="6">
                  <c:v>1.839</c:v>
                </c:pt>
              </c:numCache>
            </c:numRef>
          </c:val>
        </c:ser>
        <c:ser>
          <c:idx val="5"/>
          <c:order val="5"/>
          <c:tx>
            <c:strRef>
              <c:f>'Fig.4.6 final'!$B$8</c:f>
              <c:strCache>
                <c:ptCount val="1"/>
                <c:pt idx="0">
                  <c:v>United States</c:v>
                </c:pt>
              </c:strCache>
            </c:strRef>
          </c:tx>
          <c:marker>
            <c:symbol val="none"/>
          </c:marker>
          <c:cat>
            <c:numRef>
              <c:f>'Fig.4.6 final'!$C$2:$I$2</c:f>
              <c:numCache>
                <c:formatCode>General</c:formatCode>
                <c:ptCount val="7"/>
                <c:pt idx="0">
                  <c:v>2005</c:v>
                </c:pt>
                <c:pt idx="1">
                  <c:v>2006</c:v>
                </c:pt>
                <c:pt idx="2">
                  <c:v>2007</c:v>
                </c:pt>
                <c:pt idx="3">
                  <c:v>2008</c:v>
                </c:pt>
                <c:pt idx="4">
                  <c:v>2009</c:v>
                </c:pt>
                <c:pt idx="5">
                  <c:v>2010</c:v>
                </c:pt>
                <c:pt idx="6">
                  <c:v>2011</c:v>
                </c:pt>
              </c:numCache>
            </c:numRef>
          </c:cat>
          <c:val>
            <c:numRef>
              <c:f>'Fig.4.6 final'!$C$8:$I$8</c:f>
              <c:numCache>
                <c:formatCode>General</c:formatCode>
                <c:ptCount val="7"/>
                <c:pt idx="0">
                  <c:v>3.3659999999999997</c:v>
                </c:pt>
                <c:pt idx="1">
                  <c:v>3.218</c:v>
                </c:pt>
                <c:pt idx="2">
                  <c:v>2.8699999999999997</c:v>
                </c:pt>
                <c:pt idx="3">
                  <c:v>3.8159999999999967</c:v>
                </c:pt>
                <c:pt idx="4">
                  <c:v>-0.32400000000000162</c:v>
                </c:pt>
                <c:pt idx="5">
                  <c:v>2.1349999999999998</c:v>
                </c:pt>
                <c:pt idx="6">
                  <c:v>1.7369999999999941</c:v>
                </c:pt>
              </c:numCache>
            </c:numRef>
          </c:val>
        </c:ser>
        <c:ser>
          <c:idx val="6"/>
          <c:order val="6"/>
          <c:tx>
            <c:strRef>
              <c:f>'Fig.4.6 final'!$B$9</c:f>
              <c:strCache>
                <c:ptCount val="1"/>
                <c:pt idx="0">
                  <c:v>Uruguay</c:v>
                </c:pt>
              </c:strCache>
            </c:strRef>
          </c:tx>
          <c:marker>
            <c:symbol val="none"/>
          </c:marker>
          <c:cat>
            <c:numRef>
              <c:f>'Fig.4.6 final'!$C$2:$I$2</c:f>
              <c:numCache>
                <c:formatCode>General</c:formatCode>
                <c:ptCount val="7"/>
                <c:pt idx="0">
                  <c:v>2005</c:v>
                </c:pt>
                <c:pt idx="1">
                  <c:v>2006</c:v>
                </c:pt>
                <c:pt idx="2">
                  <c:v>2007</c:v>
                </c:pt>
                <c:pt idx="3">
                  <c:v>2008</c:v>
                </c:pt>
                <c:pt idx="4">
                  <c:v>2009</c:v>
                </c:pt>
                <c:pt idx="5">
                  <c:v>2010</c:v>
                </c:pt>
                <c:pt idx="6">
                  <c:v>2011</c:v>
                </c:pt>
              </c:numCache>
            </c:numRef>
          </c:cat>
          <c:val>
            <c:numRef>
              <c:f>'Fig.4.6 final'!$C$9:$I$9</c:f>
              <c:numCache>
                <c:formatCode>General</c:formatCode>
                <c:ptCount val="7"/>
                <c:pt idx="0">
                  <c:v>4.6989999999999856</c:v>
                </c:pt>
                <c:pt idx="1">
                  <c:v>6.4</c:v>
                </c:pt>
                <c:pt idx="2">
                  <c:v>8.11</c:v>
                </c:pt>
                <c:pt idx="3">
                  <c:v>7.8760000000000003</c:v>
                </c:pt>
                <c:pt idx="4">
                  <c:v>7.0639999999999956</c:v>
                </c:pt>
                <c:pt idx="5">
                  <c:v>6.234</c:v>
                </c:pt>
                <c:pt idx="6">
                  <c:v>5.9569999999999999</c:v>
                </c:pt>
              </c:numCache>
            </c:numRef>
          </c:val>
        </c:ser>
        <c:marker val="1"/>
        <c:axId val="120173696"/>
        <c:axId val="124278656"/>
      </c:lineChart>
      <c:catAx>
        <c:axId val="120173696"/>
        <c:scaling>
          <c:orientation val="minMax"/>
        </c:scaling>
        <c:axPos val="b"/>
        <c:numFmt formatCode="General" sourceLinked="1"/>
        <c:tickLblPos val="nextTo"/>
        <c:crossAx val="124278656"/>
        <c:crosses val="autoZero"/>
        <c:auto val="1"/>
        <c:lblAlgn val="ctr"/>
        <c:lblOffset val="100"/>
      </c:catAx>
      <c:valAx>
        <c:axId val="124278656"/>
        <c:scaling>
          <c:orientation val="minMax"/>
          <c:max val="9"/>
        </c:scaling>
        <c:axPos val="l"/>
        <c:majorGridlines/>
        <c:numFmt formatCode="General" sourceLinked="1"/>
        <c:tickLblPos val="nextTo"/>
        <c:crossAx val="120173696"/>
        <c:crosses val="autoZero"/>
        <c:crossBetween val="between"/>
      </c:valAx>
    </c:plotArea>
    <c:legend>
      <c:legendPos val="b"/>
      <c:legendEntry>
        <c:idx val="0"/>
        <c:delete val="1"/>
      </c:legendEntry>
      <c:layout/>
    </c:legend>
    <c:plotVisOnly val="1"/>
    <c:dispBlanksAs val="gap"/>
  </c:chart>
  <c:txPr>
    <a:bodyPr/>
    <a:lstStyle/>
    <a:p>
      <a:pPr>
        <a:defRPr>
          <a:latin typeface="Arial" pitchFamily="34" charset="0"/>
          <a:cs typeface="Arial" pitchFamily="34" charset="0"/>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6"/>
          <c:order val="6"/>
          <c:tx>
            <c:strRef>
              <c:f>'Fig4.7'!$H$1</c:f>
              <c:strCache>
                <c:ptCount val="1"/>
              </c:strCache>
            </c:strRef>
          </c:tx>
          <c:spPr>
            <a:solidFill>
              <a:prstClr val="white">
                <a:lumMod val="75000"/>
                <a:alpha val="70000"/>
              </a:prstClr>
            </a:solidFill>
          </c:spPr>
          <c:cat>
            <c:strRef>
              <c:f>'Fig4.7'!$A$2:$A$72</c:f>
              <c:strCache>
                <c:ptCount val="71"/>
                <c:pt idx="0">
                  <c:v>Jan-05</c:v>
                </c:pt>
                <c:pt idx="1">
                  <c:v>Feb-05</c:v>
                </c:pt>
                <c:pt idx="2">
                  <c:v>Mar-05</c:v>
                </c:pt>
                <c:pt idx="3">
                  <c:v>Apr-05</c:v>
                </c:pt>
                <c:pt idx="4">
                  <c:v>May-05</c:v>
                </c:pt>
                <c:pt idx="5">
                  <c:v>Jun-05</c:v>
                </c:pt>
                <c:pt idx="6">
                  <c:v>Jul-05</c:v>
                </c:pt>
                <c:pt idx="7">
                  <c:v>Aug-05</c:v>
                </c:pt>
                <c:pt idx="8">
                  <c:v>Sep-05</c:v>
                </c:pt>
                <c:pt idx="9">
                  <c:v>Oct-05</c:v>
                </c:pt>
                <c:pt idx="10">
                  <c:v>Nov-05</c:v>
                </c:pt>
                <c:pt idx="11">
                  <c:v>Dec-05</c:v>
                </c:pt>
                <c:pt idx="12">
                  <c:v>Jan-06</c:v>
                </c:pt>
                <c:pt idx="13">
                  <c:v>Feb-06</c:v>
                </c:pt>
                <c:pt idx="14">
                  <c:v>Mar-06</c:v>
                </c:pt>
                <c:pt idx="15">
                  <c:v>Apr-06</c:v>
                </c:pt>
                <c:pt idx="16">
                  <c:v>May-06</c:v>
                </c:pt>
                <c:pt idx="17">
                  <c:v>Jun-06</c:v>
                </c:pt>
                <c:pt idx="18">
                  <c:v>Jul-06</c:v>
                </c:pt>
                <c:pt idx="19">
                  <c:v>Aug-06</c:v>
                </c:pt>
                <c:pt idx="20">
                  <c:v>Sep-06</c:v>
                </c:pt>
                <c:pt idx="21">
                  <c:v>Oct-06</c:v>
                </c:pt>
                <c:pt idx="22">
                  <c:v>Nov-06</c:v>
                </c:pt>
                <c:pt idx="23">
                  <c:v>Dec-06</c:v>
                </c:pt>
                <c:pt idx="24">
                  <c:v>Jan-07</c:v>
                </c:pt>
                <c:pt idx="25">
                  <c:v>Feb-07</c:v>
                </c:pt>
                <c:pt idx="26">
                  <c:v>Mar-07</c:v>
                </c:pt>
                <c:pt idx="27">
                  <c:v>Apr-07</c:v>
                </c:pt>
                <c:pt idx="28">
                  <c:v>May-07</c:v>
                </c:pt>
                <c:pt idx="29">
                  <c:v>Jun-07</c:v>
                </c:pt>
                <c:pt idx="30">
                  <c:v>Jul-07</c:v>
                </c:pt>
                <c:pt idx="31">
                  <c:v>Aug-07</c:v>
                </c:pt>
                <c:pt idx="32">
                  <c:v>Sep-07</c:v>
                </c:pt>
                <c:pt idx="33">
                  <c:v>Oct-07</c:v>
                </c:pt>
                <c:pt idx="34">
                  <c:v>Nov-07</c:v>
                </c:pt>
                <c:pt idx="35">
                  <c:v>Dec-07</c:v>
                </c:pt>
                <c:pt idx="36">
                  <c:v>Jan-08</c:v>
                </c:pt>
                <c:pt idx="37">
                  <c:v>Feb-08</c:v>
                </c:pt>
                <c:pt idx="38">
                  <c:v>Mar-08</c:v>
                </c:pt>
                <c:pt idx="39">
                  <c:v>Apr-08</c:v>
                </c:pt>
                <c:pt idx="40">
                  <c:v>May-08</c:v>
                </c:pt>
                <c:pt idx="41">
                  <c:v>Jun-08</c:v>
                </c:pt>
                <c:pt idx="42">
                  <c:v>Jul-08</c:v>
                </c:pt>
                <c:pt idx="43">
                  <c:v>Aug-08</c:v>
                </c:pt>
                <c:pt idx="44">
                  <c:v>Sep-08</c:v>
                </c:pt>
                <c:pt idx="45">
                  <c:v>Oct-08</c:v>
                </c:pt>
                <c:pt idx="46">
                  <c:v>Nov-08</c:v>
                </c:pt>
                <c:pt idx="47">
                  <c:v>Dec-08</c:v>
                </c:pt>
                <c:pt idx="48">
                  <c:v>Jan-09</c:v>
                </c:pt>
                <c:pt idx="49">
                  <c:v>Feb-09</c:v>
                </c:pt>
                <c:pt idx="50">
                  <c:v>Mar-09</c:v>
                </c:pt>
                <c:pt idx="51">
                  <c:v>Apr-09</c:v>
                </c:pt>
                <c:pt idx="52">
                  <c:v>May-09</c:v>
                </c:pt>
                <c:pt idx="53">
                  <c:v>Jun-09</c:v>
                </c:pt>
                <c:pt idx="54">
                  <c:v>Jul-09</c:v>
                </c:pt>
                <c:pt idx="55">
                  <c:v>Aug-09</c:v>
                </c:pt>
                <c:pt idx="56">
                  <c:v>Sep-09</c:v>
                </c:pt>
                <c:pt idx="57">
                  <c:v>Oct-09</c:v>
                </c:pt>
                <c:pt idx="58">
                  <c:v>Nov-09</c:v>
                </c:pt>
                <c:pt idx="59">
                  <c:v>Dec-09</c:v>
                </c:pt>
                <c:pt idx="60">
                  <c:v>Jan-10</c:v>
                </c:pt>
                <c:pt idx="61">
                  <c:v>Feb-10</c:v>
                </c:pt>
                <c:pt idx="62">
                  <c:v>Mar-10</c:v>
                </c:pt>
                <c:pt idx="63">
                  <c:v>Apr-10</c:v>
                </c:pt>
                <c:pt idx="64">
                  <c:v>May-10</c:v>
                </c:pt>
                <c:pt idx="65">
                  <c:v>Jun-10</c:v>
                </c:pt>
                <c:pt idx="66">
                  <c:v>Jul-10</c:v>
                </c:pt>
                <c:pt idx="67">
                  <c:v>Aug-10</c:v>
                </c:pt>
                <c:pt idx="68">
                  <c:v>Sep-10</c:v>
                </c:pt>
                <c:pt idx="69">
                  <c:v>2010f</c:v>
                </c:pt>
                <c:pt idx="70">
                  <c:v>2011f</c:v>
                </c:pt>
              </c:strCache>
            </c:strRef>
          </c:cat>
          <c:val>
            <c:numRef>
              <c:f>'Fig4.7'!$H$2:$H$72</c:f>
              <c:numCache>
                <c:formatCode>General</c:formatCode>
                <c:ptCount val="71"/>
                <c:pt idx="69">
                  <c:v>23</c:v>
                </c:pt>
                <c:pt idx="70">
                  <c:v>23</c:v>
                </c:pt>
              </c:numCache>
            </c:numRef>
          </c:val>
        </c:ser>
        <c:gapWidth val="0"/>
        <c:axId val="151975808"/>
        <c:axId val="151977344"/>
      </c:barChart>
      <c:lineChart>
        <c:grouping val="standard"/>
        <c:ser>
          <c:idx val="0"/>
          <c:order val="0"/>
          <c:tx>
            <c:strRef>
              <c:f>'Fig4.7'!$B$1</c:f>
              <c:strCache>
                <c:ptCount val="1"/>
                <c:pt idx="0">
                  <c:v>Brasil</c:v>
                </c:pt>
              </c:strCache>
            </c:strRef>
          </c:tx>
          <c:marker>
            <c:symbol val="none"/>
          </c:marker>
          <c:cat>
            <c:strRef>
              <c:f>'Fig4.7'!$A$2:$A$72</c:f>
              <c:strCache>
                <c:ptCount val="71"/>
                <c:pt idx="0">
                  <c:v>Jan-05</c:v>
                </c:pt>
                <c:pt idx="1">
                  <c:v>Feb-05</c:v>
                </c:pt>
                <c:pt idx="2">
                  <c:v>Mar-05</c:v>
                </c:pt>
                <c:pt idx="3">
                  <c:v>Apr-05</c:v>
                </c:pt>
                <c:pt idx="4">
                  <c:v>May-05</c:v>
                </c:pt>
                <c:pt idx="5">
                  <c:v>Jun-05</c:v>
                </c:pt>
                <c:pt idx="6">
                  <c:v>Jul-05</c:v>
                </c:pt>
                <c:pt idx="7">
                  <c:v>Aug-05</c:v>
                </c:pt>
                <c:pt idx="8">
                  <c:v>Sep-05</c:v>
                </c:pt>
                <c:pt idx="9">
                  <c:v>Oct-05</c:v>
                </c:pt>
                <c:pt idx="10">
                  <c:v>Nov-05</c:v>
                </c:pt>
                <c:pt idx="11">
                  <c:v>Dec-05</c:v>
                </c:pt>
                <c:pt idx="12">
                  <c:v>Jan-06</c:v>
                </c:pt>
                <c:pt idx="13">
                  <c:v>Feb-06</c:v>
                </c:pt>
                <c:pt idx="14">
                  <c:v>Mar-06</c:v>
                </c:pt>
                <c:pt idx="15">
                  <c:v>Apr-06</c:v>
                </c:pt>
                <c:pt idx="16">
                  <c:v>May-06</c:v>
                </c:pt>
                <c:pt idx="17">
                  <c:v>Jun-06</c:v>
                </c:pt>
                <c:pt idx="18">
                  <c:v>Jul-06</c:v>
                </c:pt>
                <c:pt idx="19">
                  <c:v>Aug-06</c:v>
                </c:pt>
                <c:pt idx="20">
                  <c:v>Sep-06</c:v>
                </c:pt>
                <c:pt idx="21">
                  <c:v>Oct-06</c:v>
                </c:pt>
                <c:pt idx="22">
                  <c:v>Nov-06</c:v>
                </c:pt>
                <c:pt idx="23">
                  <c:v>Dec-06</c:v>
                </c:pt>
                <c:pt idx="24">
                  <c:v>Jan-07</c:v>
                </c:pt>
                <c:pt idx="25">
                  <c:v>Feb-07</c:v>
                </c:pt>
                <c:pt idx="26">
                  <c:v>Mar-07</c:v>
                </c:pt>
                <c:pt idx="27">
                  <c:v>Apr-07</c:v>
                </c:pt>
                <c:pt idx="28">
                  <c:v>May-07</c:v>
                </c:pt>
                <c:pt idx="29">
                  <c:v>Jun-07</c:v>
                </c:pt>
                <c:pt idx="30">
                  <c:v>Jul-07</c:v>
                </c:pt>
                <c:pt idx="31">
                  <c:v>Aug-07</c:v>
                </c:pt>
                <c:pt idx="32">
                  <c:v>Sep-07</c:v>
                </c:pt>
                <c:pt idx="33">
                  <c:v>Oct-07</c:v>
                </c:pt>
                <c:pt idx="34">
                  <c:v>Nov-07</c:v>
                </c:pt>
                <c:pt idx="35">
                  <c:v>Dec-07</c:v>
                </c:pt>
                <c:pt idx="36">
                  <c:v>Jan-08</c:v>
                </c:pt>
                <c:pt idx="37">
                  <c:v>Feb-08</c:v>
                </c:pt>
                <c:pt idx="38">
                  <c:v>Mar-08</c:v>
                </c:pt>
                <c:pt idx="39">
                  <c:v>Apr-08</c:v>
                </c:pt>
                <c:pt idx="40">
                  <c:v>May-08</c:v>
                </c:pt>
                <c:pt idx="41">
                  <c:v>Jun-08</c:v>
                </c:pt>
                <c:pt idx="42">
                  <c:v>Jul-08</c:v>
                </c:pt>
                <c:pt idx="43">
                  <c:v>Aug-08</c:v>
                </c:pt>
                <c:pt idx="44">
                  <c:v>Sep-08</c:v>
                </c:pt>
                <c:pt idx="45">
                  <c:v>Oct-08</c:v>
                </c:pt>
                <c:pt idx="46">
                  <c:v>Nov-08</c:v>
                </c:pt>
                <c:pt idx="47">
                  <c:v>Dec-08</c:v>
                </c:pt>
                <c:pt idx="48">
                  <c:v>Jan-09</c:v>
                </c:pt>
                <c:pt idx="49">
                  <c:v>Feb-09</c:v>
                </c:pt>
                <c:pt idx="50">
                  <c:v>Mar-09</c:v>
                </c:pt>
                <c:pt idx="51">
                  <c:v>Apr-09</c:v>
                </c:pt>
                <c:pt idx="52">
                  <c:v>May-09</c:v>
                </c:pt>
                <c:pt idx="53">
                  <c:v>Jun-09</c:v>
                </c:pt>
                <c:pt idx="54">
                  <c:v>Jul-09</c:v>
                </c:pt>
                <c:pt idx="55">
                  <c:v>Aug-09</c:v>
                </c:pt>
                <c:pt idx="56">
                  <c:v>Sep-09</c:v>
                </c:pt>
                <c:pt idx="57">
                  <c:v>Oct-09</c:v>
                </c:pt>
                <c:pt idx="58">
                  <c:v>Nov-09</c:v>
                </c:pt>
                <c:pt idx="59">
                  <c:v>Dec-09</c:v>
                </c:pt>
                <c:pt idx="60">
                  <c:v>Jan-10</c:v>
                </c:pt>
                <c:pt idx="61">
                  <c:v>Feb-10</c:v>
                </c:pt>
                <c:pt idx="62">
                  <c:v>Mar-10</c:v>
                </c:pt>
                <c:pt idx="63">
                  <c:v>Apr-10</c:v>
                </c:pt>
                <c:pt idx="64">
                  <c:v>May-10</c:v>
                </c:pt>
                <c:pt idx="65">
                  <c:v>Jun-10</c:v>
                </c:pt>
                <c:pt idx="66">
                  <c:v>Jul-10</c:v>
                </c:pt>
                <c:pt idx="67">
                  <c:v>Aug-10</c:v>
                </c:pt>
                <c:pt idx="68">
                  <c:v>Sep-10</c:v>
                </c:pt>
                <c:pt idx="69">
                  <c:v>2010f</c:v>
                </c:pt>
                <c:pt idx="70">
                  <c:v>2011f</c:v>
                </c:pt>
              </c:strCache>
            </c:strRef>
          </c:cat>
          <c:val>
            <c:numRef>
              <c:f>'Fig4.7'!$B$2:$B$72</c:f>
              <c:numCache>
                <c:formatCode>General</c:formatCode>
                <c:ptCount val="71"/>
                <c:pt idx="0">
                  <c:v>17.94354999999975</c:v>
                </c:pt>
                <c:pt idx="1">
                  <c:v>18.464279999999903</c:v>
                </c:pt>
                <c:pt idx="2">
                  <c:v>18.99194</c:v>
                </c:pt>
                <c:pt idx="3">
                  <c:v>19.341670000000001</c:v>
                </c:pt>
                <c:pt idx="4">
                  <c:v>19.604840000000031</c:v>
                </c:pt>
                <c:pt idx="5">
                  <c:v>19.75</c:v>
                </c:pt>
                <c:pt idx="6">
                  <c:v>19.75</c:v>
                </c:pt>
                <c:pt idx="7">
                  <c:v>19.75</c:v>
                </c:pt>
                <c:pt idx="8">
                  <c:v>19.616670000000031</c:v>
                </c:pt>
                <c:pt idx="9">
                  <c:v>19.30645000000003</c:v>
                </c:pt>
                <c:pt idx="10">
                  <c:v>18.883329999999873</c:v>
                </c:pt>
                <c:pt idx="11">
                  <c:v>18.225809999999953</c:v>
                </c:pt>
                <c:pt idx="12">
                  <c:v>17.685479999999881</c:v>
                </c:pt>
                <c:pt idx="13">
                  <c:v>17.25</c:v>
                </c:pt>
                <c:pt idx="14">
                  <c:v>16.669360000000001</c:v>
                </c:pt>
                <c:pt idx="15">
                  <c:v>16.2</c:v>
                </c:pt>
                <c:pt idx="16">
                  <c:v>15.75</c:v>
                </c:pt>
                <c:pt idx="17">
                  <c:v>15.25</c:v>
                </c:pt>
                <c:pt idx="18">
                  <c:v>15.056450000000051</c:v>
                </c:pt>
                <c:pt idx="19">
                  <c:v>14.73387</c:v>
                </c:pt>
                <c:pt idx="20">
                  <c:v>14.25</c:v>
                </c:pt>
                <c:pt idx="21">
                  <c:v>14.024190000000001</c:v>
                </c:pt>
                <c:pt idx="22">
                  <c:v>13.716670000000001</c:v>
                </c:pt>
                <c:pt idx="23">
                  <c:v>13.25</c:v>
                </c:pt>
                <c:pt idx="24">
                  <c:v>13.185480000000052</c:v>
                </c:pt>
                <c:pt idx="25">
                  <c:v>13</c:v>
                </c:pt>
                <c:pt idx="26">
                  <c:v>12.798389999999999</c:v>
                </c:pt>
                <c:pt idx="27">
                  <c:v>12.65</c:v>
                </c:pt>
                <c:pt idx="28">
                  <c:v>12.5</c:v>
                </c:pt>
                <c:pt idx="29">
                  <c:v>12.08333</c:v>
                </c:pt>
                <c:pt idx="30">
                  <c:v>11.790319999999999</c:v>
                </c:pt>
                <c:pt idx="31">
                  <c:v>11.5</c:v>
                </c:pt>
                <c:pt idx="32">
                  <c:v>11.29167</c:v>
                </c:pt>
                <c:pt idx="33">
                  <c:v>11.25</c:v>
                </c:pt>
                <c:pt idx="34">
                  <c:v>11.25</c:v>
                </c:pt>
                <c:pt idx="35">
                  <c:v>11.25</c:v>
                </c:pt>
                <c:pt idx="36">
                  <c:v>11.25</c:v>
                </c:pt>
                <c:pt idx="37">
                  <c:v>11.25</c:v>
                </c:pt>
                <c:pt idx="38">
                  <c:v>11.25</c:v>
                </c:pt>
                <c:pt idx="39">
                  <c:v>11.48333</c:v>
                </c:pt>
                <c:pt idx="40">
                  <c:v>11.75</c:v>
                </c:pt>
                <c:pt idx="41">
                  <c:v>12.18333</c:v>
                </c:pt>
                <c:pt idx="42">
                  <c:v>12.44355</c:v>
                </c:pt>
                <c:pt idx="43">
                  <c:v>13</c:v>
                </c:pt>
                <c:pt idx="44">
                  <c:v>13.5</c:v>
                </c:pt>
                <c:pt idx="45">
                  <c:v>13.75</c:v>
                </c:pt>
                <c:pt idx="46">
                  <c:v>13.75</c:v>
                </c:pt>
                <c:pt idx="47">
                  <c:v>13.75</c:v>
                </c:pt>
                <c:pt idx="48">
                  <c:v>13.395160000000002</c:v>
                </c:pt>
                <c:pt idx="49">
                  <c:v>12.75</c:v>
                </c:pt>
                <c:pt idx="50">
                  <c:v>11.73387</c:v>
                </c:pt>
                <c:pt idx="51">
                  <c:v>11.18333</c:v>
                </c:pt>
                <c:pt idx="52">
                  <c:v>10.25</c:v>
                </c:pt>
                <c:pt idx="53">
                  <c:v>9.5500000000000007</c:v>
                </c:pt>
                <c:pt idx="54">
                  <c:v>9.088709999999999</c:v>
                </c:pt>
                <c:pt idx="55">
                  <c:v>8.75</c:v>
                </c:pt>
                <c:pt idx="56">
                  <c:v>8.75</c:v>
                </c:pt>
                <c:pt idx="57">
                  <c:v>8.75</c:v>
                </c:pt>
                <c:pt idx="58">
                  <c:v>8.75</c:v>
                </c:pt>
                <c:pt idx="59">
                  <c:v>8.75</c:v>
                </c:pt>
                <c:pt idx="60">
                  <c:v>8.75</c:v>
                </c:pt>
                <c:pt idx="61">
                  <c:v>8.75</c:v>
                </c:pt>
                <c:pt idx="62">
                  <c:v>8.75</c:v>
                </c:pt>
                <c:pt idx="63">
                  <c:v>8.8250000000000028</c:v>
                </c:pt>
                <c:pt idx="64">
                  <c:v>9.5</c:v>
                </c:pt>
                <c:pt idx="65">
                  <c:v>10.050000000000002</c:v>
                </c:pt>
                <c:pt idx="66">
                  <c:v>10.42742</c:v>
                </c:pt>
                <c:pt idx="67">
                  <c:v>10.75</c:v>
                </c:pt>
                <c:pt idx="68">
                  <c:v>10.75</c:v>
                </c:pt>
                <c:pt idx="69">
                  <c:v>11.25</c:v>
                </c:pt>
                <c:pt idx="70">
                  <c:v>11.75</c:v>
                </c:pt>
              </c:numCache>
            </c:numRef>
          </c:val>
        </c:ser>
        <c:ser>
          <c:idx val="1"/>
          <c:order val="1"/>
          <c:tx>
            <c:strRef>
              <c:f>'Fig4.7'!$C$1</c:f>
              <c:strCache>
                <c:ptCount val="1"/>
                <c:pt idx="0">
                  <c:v>Chile</c:v>
                </c:pt>
              </c:strCache>
            </c:strRef>
          </c:tx>
          <c:marker>
            <c:symbol val="none"/>
          </c:marker>
          <c:cat>
            <c:strRef>
              <c:f>'Fig4.7'!$A$2:$A$72</c:f>
              <c:strCache>
                <c:ptCount val="71"/>
                <c:pt idx="0">
                  <c:v>Jan-05</c:v>
                </c:pt>
                <c:pt idx="1">
                  <c:v>Feb-05</c:v>
                </c:pt>
                <c:pt idx="2">
                  <c:v>Mar-05</c:v>
                </c:pt>
                <c:pt idx="3">
                  <c:v>Apr-05</c:v>
                </c:pt>
                <c:pt idx="4">
                  <c:v>May-05</c:v>
                </c:pt>
                <c:pt idx="5">
                  <c:v>Jun-05</c:v>
                </c:pt>
                <c:pt idx="6">
                  <c:v>Jul-05</c:v>
                </c:pt>
                <c:pt idx="7">
                  <c:v>Aug-05</c:v>
                </c:pt>
                <c:pt idx="8">
                  <c:v>Sep-05</c:v>
                </c:pt>
                <c:pt idx="9">
                  <c:v>Oct-05</c:v>
                </c:pt>
                <c:pt idx="10">
                  <c:v>Nov-05</c:v>
                </c:pt>
                <c:pt idx="11">
                  <c:v>Dec-05</c:v>
                </c:pt>
                <c:pt idx="12">
                  <c:v>Jan-06</c:v>
                </c:pt>
                <c:pt idx="13">
                  <c:v>Feb-06</c:v>
                </c:pt>
                <c:pt idx="14">
                  <c:v>Mar-06</c:v>
                </c:pt>
                <c:pt idx="15">
                  <c:v>Apr-06</c:v>
                </c:pt>
                <c:pt idx="16">
                  <c:v>May-06</c:v>
                </c:pt>
                <c:pt idx="17">
                  <c:v>Jun-06</c:v>
                </c:pt>
                <c:pt idx="18">
                  <c:v>Jul-06</c:v>
                </c:pt>
                <c:pt idx="19">
                  <c:v>Aug-06</c:v>
                </c:pt>
                <c:pt idx="20">
                  <c:v>Sep-06</c:v>
                </c:pt>
                <c:pt idx="21">
                  <c:v>Oct-06</c:v>
                </c:pt>
                <c:pt idx="22">
                  <c:v>Nov-06</c:v>
                </c:pt>
                <c:pt idx="23">
                  <c:v>Dec-06</c:v>
                </c:pt>
                <c:pt idx="24">
                  <c:v>Jan-07</c:v>
                </c:pt>
                <c:pt idx="25">
                  <c:v>Feb-07</c:v>
                </c:pt>
                <c:pt idx="26">
                  <c:v>Mar-07</c:v>
                </c:pt>
                <c:pt idx="27">
                  <c:v>Apr-07</c:v>
                </c:pt>
                <c:pt idx="28">
                  <c:v>May-07</c:v>
                </c:pt>
                <c:pt idx="29">
                  <c:v>Jun-07</c:v>
                </c:pt>
                <c:pt idx="30">
                  <c:v>Jul-07</c:v>
                </c:pt>
                <c:pt idx="31">
                  <c:v>Aug-07</c:v>
                </c:pt>
                <c:pt idx="32">
                  <c:v>Sep-07</c:v>
                </c:pt>
                <c:pt idx="33">
                  <c:v>Oct-07</c:v>
                </c:pt>
                <c:pt idx="34">
                  <c:v>Nov-07</c:v>
                </c:pt>
                <c:pt idx="35">
                  <c:v>Dec-07</c:v>
                </c:pt>
                <c:pt idx="36">
                  <c:v>Jan-08</c:v>
                </c:pt>
                <c:pt idx="37">
                  <c:v>Feb-08</c:v>
                </c:pt>
                <c:pt idx="38">
                  <c:v>Mar-08</c:v>
                </c:pt>
                <c:pt idx="39">
                  <c:v>Apr-08</c:v>
                </c:pt>
                <c:pt idx="40">
                  <c:v>May-08</c:v>
                </c:pt>
                <c:pt idx="41">
                  <c:v>Jun-08</c:v>
                </c:pt>
                <c:pt idx="42">
                  <c:v>Jul-08</c:v>
                </c:pt>
                <c:pt idx="43">
                  <c:v>Aug-08</c:v>
                </c:pt>
                <c:pt idx="44">
                  <c:v>Sep-08</c:v>
                </c:pt>
                <c:pt idx="45">
                  <c:v>Oct-08</c:v>
                </c:pt>
                <c:pt idx="46">
                  <c:v>Nov-08</c:v>
                </c:pt>
                <c:pt idx="47">
                  <c:v>Dec-08</c:v>
                </c:pt>
                <c:pt idx="48">
                  <c:v>Jan-09</c:v>
                </c:pt>
                <c:pt idx="49">
                  <c:v>Feb-09</c:v>
                </c:pt>
                <c:pt idx="50">
                  <c:v>Mar-09</c:v>
                </c:pt>
                <c:pt idx="51">
                  <c:v>Apr-09</c:v>
                </c:pt>
                <c:pt idx="52">
                  <c:v>May-09</c:v>
                </c:pt>
                <c:pt idx="53">
                  <c:v>Jun-09</c:v>
                </c:pt>
                <c:pt idx="54">
                  <c:v>Jul-09</c:v>
                </c:pt>
                <c:pt idx="55">
                  <c:v>Aug-09</c:v>
                </c:pt>
                <c:pt idx="56">
                  <c:v>Sep-09</c:v>
                </c:pt>
                <c:pt idx="57">
                  <c:v>Oct-09</c:v>
                </c:pt>
                <c:pt idx="58">
                  <c:v>Nov-09</c:v>
                </c:pt>
                <c:pt idx="59">
                  <c:v>Dec-09</c:v>
                </c:pt>
                <c:pt idx="60">
                  <c:v>Jan-10</c:v>
                </c:pt>
                <c:pt idx="61">
                  <c:v>Feb-10</c:v>
                </c:pt>
                <c:pt idx="62">
                  <c:v>Mar-10</c:v>
                </c:pt>
                <c:pt idx="63">
                  <c:v>Apr-10</c:v>
                </c:pt>
                <c:pt idx="64">
                  <c:v>May-10</c:v>
                </c:pt>
                <c:pt idx="65">
                  <c:v>Jun-10</c:v>
                </c:pt>
                <c:pt idx="66">
                  <c:v>Jul-10</c:v>
                </c:pt>
                <c:pt idx="67">
                  <c:v>Aug-10</c:v>
                </c:pt>
                <c:pt idx="68">
                  <c:v>Sep-10</c:v>
                </c:pt>
                <c:pt idx="69">
                  <c:v>2010f</c:v>
                </c:pt>
                <c:pt idx="70">
                  <c:v>2011f</c:v>
                </c:pt>
              </c:strCache>
            </c:strRef>
          </c:cat>
          <c:val>
            <c:numRef>
              <c:f>'Fig4.7'!$C$2:$C$72</c:f>
              <c:numCache>
                <c:formatCode>General</c:formatCode>
                <c:ptCount val="71"/>
                <c:pt idx="0">
                  <c:v>2.4112899999999891</c:v>
                </c:pt>
                <c:pt idx="1">
                  <c:v>2.6696429999999967</c:v>
                </c:pt>
                <c:pt idx="2">
                  <c:v>2.75</c:v>
                </c:pt>
                <c:pt idx="3">
                  <c:v>2.9416669999999967</c:v>
                </c:pt>
                <c:pt idx="4">
                  <c:v>3.1532260000000001</c:v>
                </c:pt>
                <c:pt idx="5">
                  <c:v>3.25</c:v>
                </c:pt>
                <c:pt idx="6">
                  <c:v>3.4112899999999891</c:v>
                </c:pt>
                <c:pt idx="7">
                  <c:v>3.6693549999999999</c:v>
                </c:pt>
                <c:pt idx="8">
                  <c:v>3.9333330000000002</c:v>
                </c:pt>
                <c:pt idx="9">
                  <c:v>4.1693549999999755</c:v>
                </c:pt>
                <c:pt idx="10">
                  <c:v>4.4166670000000261</c:v>
                </c:pt>
                <c:pt idx="11">
                  <c:v>4.5</c:v>
                </c:pt>
                <c:pt idx="12">
                  <c:v>4.5</c:v>
                </c:pt>
                <c:pt idx="13">
                  <c:v>4.6696430000000024</c:v>
                </c:pt>
                <c:pt idx="14">
                  <c:v>4.75</c:v>
                </c:pt>
                <c:pt idx="15">
                  <c:v>4.8666670000000014</c:v>
                </c:pt>
                <c:pt idx="16">
                  <c:v>5</c:v>
                </c:pt>
                <c:pt idx="17">
                  <c:v>5</c:v>
                </c:pt>
                <c:pt idx="18">
                  <c:v>5.1451609999999945</c:v>
                </c:pt>
                <c:pt idx="19">
                  <c:v>5.25</c:v>
                </c:pt>
                <c:pt idx="20">
                  <c:v>5.25</c:v>
                </c:pt>
                <c:pt idx="21">
                  <c:v>5.25</c:v>
                </c:pt>
                <c:pt idx="22">
                  <c:v>5.25</c:v>
                </c:pt>
                <c:pt idx="23">
                  <c:v>5.25</c:v>
                </c:pt>
                <c:pt idx="24">
                  <c:v>5.0806450000000014</c:v>
                </c:pt>
                <c:pt idx="25">
                  <c:v>5</c:v>
                </c:pt>
                <c:pt idx="26">
                  <c:v>5</c:v>
                </c:pt>
                <c:pt idx="27">
                  <c:v>5</c:v>
                </c:pt>
                <c:pt idx="28">
                  <c:v>5</c:v>
                </c:pt>
                <c:pt idx="29">
                  <c:v>5</c:v>
                </c:pt>
                <c:pt idx="30">
                  <c:v>5.1532260000000001</c:v>
                </c:pt>
                <c:pt idx="31">
                  <c:v>5.4274189999999845</c:v>
                </c:pt>
                <c:pt idx="32">
                  <c:v>5.6416670000000124</c:v>
                </c:pt>
                <c:pt idx="33">
                  <c:v>5.75</c:v>
                </c:pt>
                <c:pt idx="34">
                  <c:v>5.75</c:v>
                </c:pt>
                <c:pt idx="35">
                  <c:v>5.9032260000000134</c:v>
                </c:pt>
                <c:pt idx="36">
                  <c:v>6.1693549999999755</c:v>
                </c:pt>
                <c:pt idx="37">
                  <c:v>6.25</c:v>
                </c:pt>
                <c:pt idx="38">
                  <c:v>6.25</c:v>
                </c:pt>
                <c:pt idx="39">
                  <c:v>6.25</c:v>
                </c:pt>
                <c:pt idx="40">
                  <c:v>6.25</c:v>
                </c:pt>
                <c:pt idx="41">
                  <c:v>6.6</c:v>
                </c:pt>
                <c:pt idx="42">
                  <c:v>7.1048389999999682</c:v>
                </c:pt>
                <c:pt idx="43">
                  <c:v>7.5403230000000034</c:v>
                </c:pt>
                <c:pt idx="44">
                  <c:v>8.2000000000000011</c:v>
                </c:pt>
                <c:pt idx="45">
                  <c:v>8.25</c:v>
                </c:pt>
                <c:pt idx="46">
                  <c:v>8.25</c:v>
                </c:pt>
                <c:pt idx="47">
                  <c:v>8.25</c:v>
                </c:pt>
                <c:pt idx="48">
                  <c:v>7.5080650000000002</c:v>
                </c:pt>
                <c:pt idx="49">
                  <c:v>5.7321430000000024</c:v>
                </c:pt>
                <c:pt idx="50">
                  <c:v>3.1370970000000002</c:v>
                </c:pt>
                <c:pt idx="51">
                  <c:v>1.8833329999999999</c:v>
                </c:pt>
                <c:pt idx="52">
                  <c:v>1.3467739999999999</c:v>
                </c:pt>
                <c:pt idx="53">
                  <c:v>1</c:v>
                </c:pt>
                <c:pt idx="54">
                  <c:v>0.56451609999999675</c:v>
                </c:pt>
                <c:pt idx="55">
                  <c:v>0.5</c:v>
                </c:pt>
                <c:pt idx="56">
                  <c:v>0.5</c:v>
                </c:pt>
                <c:pt idx="57">
                  <c:v>0.5</c:v>
                </c:pt>
                <c:pt idx="58">
                  <c:v>0.5</c:v>
                </c:pt>
                <c:pt idx="59">
                  <c:v>0.5</c:v>
                </c:pt>
                <c:pt idx="60">
                  <c:v>0.5</c:v>
                </c:pt>
                <c:pt idx="61">
                  <c:v>0.5</c:v>
                </c:pt>
                <c:pt idx="62">
                  <c:v>0.5</c:v>
                </c:pt>
                <c:pt idx="63">
                  <c:v>0.5</c:v>
                </c:pt>
                <c:pt idx="64">
                  <c:v>0.5</c:v>
                </c:pt>
                <c:pt idx="65">
                  <c:v>0.76666670000000003</c:v>
                </c:pt>
                <c:pt idx="66">
                  <c:v>1.2741939999999998</c:v>
                </c:pt>
                <c:pt idx="67">
                  <c:v>1.822581</c:v>
                </c:pt>
                <c:pt idx="68">
                  <c:v>2</c:v>
                </c:pt>
                <c:pt idx="69">
                  <c:v>3.5</c:v>
                </c:pt>
                <c:pt idx="70">
                  <c:v>5.75</c:v>
                </c:pt>
              </c:numCache>
            </c:numRef>
          </c:val>
        </c:ser>
        <c:ser>
          <c:idx val="2"/>
          <c:order val="2"/>
          <c:tx>
            <c:strRef>
              <c:f>'Fig4.7'!$D$1</c:f>
              <c:strCache>
                <c:ptCount val="1"/>
                <c:pt idx="0">
                  <c:v>Colombia</c:v>
                </c:pt>
              </c:strCache>
            </c:strRef>
          </c:tx>
          <c:marker>
            <c:symbol val="none"/>
          </c:marker>
          <c:cat>
            <c:strRef>
              <c:f>'Fig4.7'!$A$2:$A$72</c:f>
              <c:strCache>
                <c:ptCount val="71"/>
                <c:pt idx="0">
                  <c:v>Jan-05</c:v>
                </c:pt>
                <c:pt idx="1">
                  <c:v>Feb-05</c:v>
                </c:pt>
                <c:pt idx="2">
                  <c:v>Mar-05</c:v>
                </c:pt>
                <c:pt idx="3">
                  <c:v>Apr-05</c:v>
                </c:pt>
                <c:pt idx="4">
                  <c:v>May-05</c:v>
                </c:pt>
                <c:pt idx="5">
                  <c:v>Jun-05</c:v>
                </c:pt>
                <c:pt idx="6">
                  <c:v>Jul-05</c:v>
                </c:pt>
                <c:pt idx="7">
                  <c:v>Aug-05</c:v>
                </c:pt>
                <c:pt idx="8">
                  <c:v>Sep-05</c:v>
                </c:pt>
                <c:pt idx="9">
                  <c:v>Oct-05</c:v>
                </c:pt>
                <c:pt idx="10">
                  <c:v>Nov-05</c:v>
                </c:pt>
                <c:pt idx="11">
                  <c:v>Dec-05</c:v>
                </c:pt>
                <c:pt idx="12">
                  <c:v>Jan-06</c:v>
                </c:pt>
                <c:pt idx="13">
                  <c:v>Feb-06</c:v>
                </c:pt>
                <c:pt idx="14">
                  <c:v>Mar-06</c:v>
                </c:pt>
                <c:pt idx="15">
                  <c:v>Apr-06</c:v>
                </c:pt>
                <c:pt idx="16">
                  <c:v>May-06</c:v>
                </c:pt>
                <c:pt idx="17">
                  <c:v>Jun-06</c:v>
                </c:pt>
                <c:pt idx="18">
                  <c:v>Jul-06</c:v>
                </c:pt>
                <c:pt idx="19">
                  <c:v>Aug-06</c:v>
                </c:pt>
                <c:pt idx="20">
                  <c:v>Sep-06</c:v>
                </c:pt>
                <c:pt idx="21">
                  <c:v>Oct-06</c:v>
                </c:pt>
                <c:pt idx="22">
                  <c:v>Nov-06</c:v>
                </c:pt>
                <c:pt idx="23">
                  <c:v>Dec-06</c:v>
                </c:pt>
                <c:pt idx="24">
                  <c:v>Jan-07</c:v>
                </c:pt>
                <c:pt idx="25">
                  <c:v>Feb-07</c:v>
                </c:pt>
                <c:pt idx="26">
                  <c:v>Mar-07</c:v>
                </c:pt>
                <c:pt idx="27">
                  <c:v>Apr-07</c:v>
                </c:pt>
                <c:pt idx="28">
                  <c:v>May-07</c:v>
                </c:pt>
                <c:pt idx="29">
                  <c:v>Jun-07</c:v>
                </c:pt>
                <c:pt idx="30">
                  <c:v>Jul-07</c:v>
                </c:pt>
                <c:pt idx="31">
                  <c:v>Aug-07</c:v>
                </c:pt>
                <c:pt idx="32">
                  <c:v>Sep-07</c:v>
                </c:pt>
                <c:pt idx="33">
                  <c:v>Oct-07</c:v>
                </c:pt>
                <c:pt idx="34">
                  <c:v>Nov-07</c:v>
                </c:pt>
                <c:pt idx="35">
                  <c:v>Dec-07</c:v>
                </c:pt>
                <c:pt idx="36">
                  <c:v>Jan-08</c:v>
                </c:pt>
                <c:pt idx="37">
                  <c:v>Feb-08</c:v>
                </c:pt>
                <c:pt idx="38">
                  <c:v>Mar-08</c:v>
                </c:pt>
                <c:pt idx="39">
                  <c:v>Apr-08</c:v>
                </c:pt>
                <c:pt idx="40">
                  <c:v>May-08</c:v>
                </c:pt>
                <c:pt idx="41">
                  <c:v>Jun-08</c:v>
                </c:pt>
                <c:pt idx="42">
                  <c:v>Jul-08</c:v>
                </c:pt>
                <c:pt idx="43">
                  <c:v>Aug-08</c:v>
                </c:pt>
                <c:pt idx="44">
                  <c:v>Sep-08</c:v>
                </c:pt>
                <c:pt idx="45">
                  <c:v>Oct-08</c:v>
                </c:pt>
                <c:pt idx="46">
                  <c:v>Nov-08</c:v>
                </c:pt>
                <c:pt idx="47">
                  <c:v>Dec-08</c:v>
                </c:pt>
                <c:pt idx="48">
                  <c:v>Jan-09</c:v>
                </c:pt>
                <c:pt idx="49">
                  <c:v>Feb-09</c:v>
                </c:pt>
                <c:pt idx="50">
                  <c:v>Mar-09</c:v>
                </c:pt>
                <c:pt idx="51">
                  <c:v>Apr-09</c:v>
                </c:pt>
                <c:pt idx="52">
                  <c:v>May-09</c:v>
                </c:pt>
                <c:pt idx="53">
                  <c:v>Jun-09</c:v>
                </c:pt>
                <c:pt idx="54">
                  <c:v>Jul-09</c:v>
                </c:pt>
                <c:pt idx="55">
                  <c:v>Aug-09</c:v>
                </c:pt>
                <c:pt idx="56">
                  <c:v>Sep-09</c:v>
                </c:pt>
                <c:pt idx="57">
                  <c:v>Oct-09</c:v>
                </c:pt>
                <c:pt idx="58">
                  <c:v>Nov-09</c:v>
                </c:pt>
                <c:pt idx="59">
                  <c:v>Dec-09</c:v>
                </c:pt>
                <c:pt idx="60">
                  <c:v>Jan-10</c:v>
                </c:pt>
                <c:pt idx="61">
                  <c:v>Feb-10</c:v>
                </c:pt>
                <c:pt idx="62">
                  <c:v>Mar-10</c:v>
                </c:pt>
                <c:pt idx="63">
                  <c:v>Apr-10</c:v>
                </c:pt>
                <c:pt idx="64">
                  <c:v>May-10</c:v>
                </c:pt>
                <c:pt idx="65">
                  <c:v>Jun-10</c:v>
                </c:pt>
                <c:pt idx="66">
                  <c:v>Jul-10</c:v>
                </c:pt>
                <c:pt idx="67">
                  <c:v>Aug-10</c:v>
                </c:pt>
                <c:pt idx="68">
                  <c:v>Sep-10</c:v>
                </c:pt>
                <c:pt idx="69">
                  <c:v>2010f</c:v>
                </c:pt>
                <c:pt idx="70">
                  <c:v>2011f</c:v>
                </c:pt>
              </c:strCache>
            </c:strRef>
          </c:cat>
          <c:val>
            <c:numRef>
              <c:f>'Fig4.7'!$D$2:$D$72</c:f>
              <c:numCache>
                <c:formatCode>General</c:formatCode>
                <c:ptCount val="71"/>
                <c:pt idx="0">
                  <c:v>6.5</c:v>
                </c:pt>
                <c:pt idx="1">
                  <c:v>6.5</c:v>
                </c:pt>
                <c:pt idx="2">
                  <c:v>6.5</c:v>
                </c:pt>
                <c:pt idx="3">
                  <c:v>6.5</c:v>
                </c:pt>
                <c:pt idx="4">
                  <c:v>6.5</c:v>
                </c:pt>
                <c:pt idx="5">
                  <c:v>6.5</c:v>
                </c:pt>
                <c:pt idx="6">
                  <c:v>6.5</c:v>
                </c:pt>
                <c:pt idx="7">
                  <c:v>6.5</c:v>
                </c:pt>
                <c:pt idx="8">
                  <c:v>6.25</c:v>
                </c:pt>
                <c:pt idx="9">
                  <c:v>6</c:v>
                </c:pt>
                <c:pt idx="10">
                  <c:v>6</c:v>
                </c:pt>
                <c:pt idx="11">
                  <c:v>6</c:v>
                </c:pt>
                <c:pt idx="12">
                  <c:v>6</c:v>
                </c:pt>
                <c:pt idx="13">
                  <c:v>6</c:v>
                </c:pt>
                <c:pt idx="14">
                  <c:v>6</c:v>
                </c:pt>
                <c:pt idx="15">
                  <c:v>6.0249999999999755</c:v>
                </c:pt>
                <c:pt idx="16">
                  <c:v>6.25</c:v>
                </c:pt>
                <c:pt idx="17">
                  <c:v>6.375</c:v>
                </c:pt>
                <c:pt idx="18">
                  <c:v>6.5</c:v>
                </c:pt>
                <c:pt idx="19">
                  <c:v>6.6129029999999682</c:v>
                </c:pt>
                <c:pt idx="20">
                  <c:v>6.7666670000000124</c:v>
                </c:pt>
                <c:pt idx="21">
                  <c:v>7.0403230000000034</c:v>
                </c:pt>
                <c:pt idx="22">
                  <c:v>7.25</c:v>
                </c:pt>
                <c:pt idx="23">
                  <c:v>7.3870969999999856</c:v>
                </c:pt>
                <c:pt idx="24">
                  <c:v>7.548387</c:v>
                </c:pt>
                <c:pt idx="25">
                  <c:v>7.8035709999999856</c:v>
                </c:pt>
                <c:pt idx="26">
                  <c:v>8.0725800000000518</c:v>
                </c:pt>
                <c:pt idx="27">
                  <c:v>8.283334</c:v>
                </c:pt>
                <c:pt idx="28">
                  <c:v>8.6129040000000003</c:v>
                </c:pt>
                <c:pt idx="29">
                  <c:v>8.8833330000000004</c:v>
                </c:pt>
                <c:pt idx="30">
                  <c:v>9.040321999999998</c:v>
                </c:pt>
                <c:pt idx="31">
                  <c:v>9.25</c:v>
                </c:pt>
                <c:pt idx="32">
                  <c:v>9.25</c:v>
                </c:pt>
                <c:pt idx="33">
                  <c:v>9.25</c:v>
                </c:pt>
                <c:pt idx="34">
                  <c:v>9.3166670000000007</c:v>
                </c:pt>
                <c:pt idx="35">
                  <c:v>9.5</c:v>
                </c:pt>
                <c:pt idx="36">
                  <c:v>9.5</c:v>
                </c:pt>
                <c:pt idx="37">
                  <c:v>9.5689659999999996</c:v>
                </c:pt>
                <c:pt idx="38">
                  <c:v>9.75</c:v>
                </c:pt>
                <c:pt idx="39">
                  <c:v>9.75</c:v>
                </c:pt>
                <c:pt idx="40">
                  <c:v>9.75</c:v>
                </c:pt>
                <c:pt idx="41">
                  <c:v>9.75</c:v>
                </c:pt>
                <c:pt idx="42">
                  <c:v>9.8064520000000268</c:v>
                </c:pt>
                <c:pt idx="43">
                  <c:v>10</c:v>
                </c:pt>
                <c:pt idx="44">
                  <c:v>10</c:v>
                </c:pt>
                <c:pt idx="45">
                  <c:v>10</c:v>
                </c:pt>
                <c:pt idx="46">
                  <c:v>10</c:v>
                </c:pt>
                <c:pt idx="47">
                  <c:v>9.790321999999998</c:v>
                </c:pt>
                <c:pt idx="48">
                  <c:v>9.4677420000000048</c:v>
                </c:pt>
                <c:pt idx="49">
                  <c:v>8.9285719999999991</c:v>
                </c:pt>
                <c:pt idx="50">
                  <c:v>7.6129029999999682</c:v>
                </c:pt>
                <c:pt idx="51">
                  <c:v>7</c:v>
                </c:pt>
                <c:pt idx="52">
                  <c:v>5.9032260000000134</c:v>
                </c:pt>
                <c:pt idx="53">
                  <c:v>4.8</c:v>
                </c:pt>
                <c:pt idx="54">
                  <c:v>4.5</c:v>
                </c:pt>
                <c:pt idx="55">
                  <c:v>4.5</c:v>
                </c:pt>
                <c:pt idx="56">
                  <c:v>4.4000000000000004</c:v>
                </c:pt>
                <c:pt idx="57">
                  <c:v>4</c:v>
                </c:pt>
                <c:pt idx="58">
                  <c:v>3.8166669999999718</c:v>
                </c:pt>
                <c:pt idx="59">
                  <c:v>3.5</c:v>
                </c:pt>
                <c:pt idx="60">
                  <c:v>3.5</c:v>
                </c:pt>
                <c:pt idx="61">
                  <c:v>3.5</c:v>
                </c:pt>
                <c:pt idx="62">
                  <c:v>3.5</c:v>
                </c:pt>
                <c:pt idx="63">
                  <c:v>3.4833330000000116</c:v>
                </c:pt>
                <c:pt idx="64">
                  <c:v>3</c:v>
                </c:pt>
                <c:pt idx="65">
                  <c:v>3</c:v>
                </c:pt>
                <c:pt idx="66">
                  <c:v>3</c:v>
                </c:pt>
                <c:pt idx="67">
                  <c:v>3</c:v>
                </c:pt>
                <c:pt idx="68">
                  <c:v>3</c:v>
                </c:pt>
                <c:pt idx="69">
                  <c:v>3.75</c:v>
                </c:pt>
                <c:pt idx="70">
                  <c:v>6</c:v>
                </c:pt>
              </c:numCache>
            </c:numRef>
          </c:val>
        </c:ser>
        <c:ser>
          <c:idx val="3"/>
          <c:order val="3"/>
          <c:tx>
            <c:strRef>
              <c:f>'Fig4.7'!$E$1</c:f>
              <c:strCache>
                <c:ptCount val="1"/>
                <c:pt idx="0">
                  <c:v>Mexico</c:v>
                </c:pt>
              </c:strCache>
            </c:strRef>
          </c:tx>
          <c:marker>
            <c:symbol val="none"/>
          </c:marker>
          <c:cat>
            <c:strRef>
              <c:f>'Fig4.7'!$A$2:$A$72</c:f>
              <c:strCache>
                <c:ptCount val="71"/>
                <c:pt idx="0">
                  <c:v>Jan-05</c:v>
                </c:pt>
                <c:pt idx="1">
                  <c:v>Feb-05</c:v>
                </c:pt>
                <c:pt idx="2">
                  <c:v>Mar-05</c:v>
                </c:pt>
                <c:pt idx="3">
                  <c:v>Apr-05</c:v>
                </c:pt>
                <c:pt idx="4">
                  <c:v>May-05</c:v>
                </c:pt>
                <c:pt idx="5">
                  <c:v>Jun-05</c:v>
                </c:pt>
                <c:pt idx="6">
                  <c:v>Jul-05</c:v>
                </c:pt>
                <c:pt idx="7">
                  <c:v>Aug-05</c:v>
                </c:pt>
                <c:pt idx="8">
                  <c:v>Sep-05</c:v>
                </c:pt>
                <c:pt idx="9">
                  <c:v>Oct-05</c:v>
                </c:pt>
                <c:pt idx="10">
                  <c:v>Nov-05</c:v>
                </c:pt>
                <c:pt idx="11">
                  <c:v>Dec-05</c:v>
                </c:pt>
                <c:pt idx="12">
                  <c:v>Jan-06</c:v>
                </c:pt>
                <c:pt idx="13">
                  <c:v>Feb-06</c:v>
                </c:pt>
                <c:pt idx="14">
                  <c:v>Mar-06</c:v>
                </c:pt>
                <c:pt idx="15">
                  <c:v>Apr-06</c:v>
                </c:pt>
                <c:pt idx="16">
                  <c:v>May-06</c:v>
                </c:pt>
                <c:pt idx="17">
                  <c:v>Jun-06</c:v>
                </c:pt>
                <c:pt idx="18">
                  <c:v>Jul-06</c:v>
                </c:pt>
                <c:pt idx="19">
                  <c:v>Aug-06</c:v>
                </c:pt>
                <c:pt idx="20">
                  <c:v>Sep-06</c:v>
                </c:pt>
                <c:pt idx="21">
                  <c:v>Oct-06</c:v>
                </c:pt>
                <c:pt idx="22">
                  <c:v>Nov-06</c:v>
                </c:pt>
                <c:pt idx="23">
                  <c:v>Dec-06</c:v>
                </c:pt>
                <c:pt idx="24">
                  <c:v>Jan-07</c:v>
                </c:pt>
                <c:pt idx="25">
                  <c:v>Feb-07</c:v>
                </c:pt>
                <c:pt idx="26">
                  <c:v>Mar-07</c:v>
                </c:pt>
                <c:pt idx="27">
                  <c:v>Apr-07</c:v>
                </c:pt>
                <c:pt idx="28">
                  <c:v>May-07</c:v>
                </c:pt>
                <c:pt idx="29">
                  <c:v>Jun-07</c:v>
                </c:pt>
                <c:pt idx="30">
                  <c:v>Jul-07</c:v>
                </c:pt>
                <c:pt idx="31">
                  <c:v>Aug-07</c:v>
                </c:pt>
                <c:pt idx="32">
                  <c:v>Sep-07</c:v>
                </c:pt>
                <c:pt idx="33">
                  <c:v>Oct-07</c:v>
                </c:pt>
                <c:pt idx="34">
                  <c:v>Nov-07</c:v>
                </c:pt>
                <c:pt idx="35">
                  <c:v>Dec-07</c:v>
                </c:pt>
                <c:pt idx="36">
                  <c:v>Jan-08</c:v>
                </c:pt>
                <c:pt idx="37">
                  <c:v>Feb-08</c:v>
                </c:pt>
                <c:pt idx="38">
                  <c:v>Mar-08</c:v>
                </c:pt>
                <c:pt idx="39">
                  <c:v>Apr-08</c:v>
                </c:pt>
                <c:pt idx="40">
                  <c:v>May-08</c:v>
                </c:pt>
                <c:pt idx="41">
                  <c:v>Jun-08</c:v>
                </c:pt>
                <c:pt idx="42">
                  <c:v>Jul-08</c:v>
                </c:pt>
                <c:pt idx="43">
                  <c:v>Aug-08</c:v>
                </c:pt>
                <c:pt idx="44">
                  <c:v>Sep-08</c:v>
                </c:pt>
                <c:pt idx="45">
                  <c:v>Oct-08</c:v>
                </c:pt>
                <c:pt idx="46">
                  <c:v>Nov-08</c:v>
                </c:pt>
                <c:pt idx="47">
                  <c:v>Dec-08</c:v>
                </c:pt>
                <c:pt idx="48">
                  <c:v>Jan-09</c:v>
                </c:pt>
                <c:pt idx="49">
                  <c:v>Feb-09</c:v>
                </c:pt>
                <c:pt idx="50">
                  <c:v>Mar-09</c:v>
                </c:pt>
                <c:pt idx="51">
                  <c:v>Apr-09</c:v>
                </c:pt>
                <c:pt idx="52">
                  <c:v>May-09</c:v>
                </c:pt>
                <c:pt idx="53">
                  <c:v>Jun-09</c:v>
                </c:pt>
                <c:pt idx="54">
                  <c:v>Jul-09</c:v>
                </c:pt>
                <c:pt idx="55">
                  <c:v>Aug-09</c:v>
                </c:pt>
                <c:pt idx="56">
                  <c:v>Sep-09</c:v>
                </c:pt>
                <c:pt idx="57">
                  <c:v>Oct-09</c:v>
                </c:pt>
                <c:pt idx="58">
                  <c:v>Nov-09</c:v>
                </c:pt>
                <c:pt idx="59">
                  <c:v>Dec-09</c:v>
                </c:pt>
                <c:pt idx="60">
                  <c:v>Jan-10</c:v>
                </c:pt>
                <c:pt idx="61">
                  <c:v>Feb-10</c:v>
                </c:pt>
                <c:pt idx="62">
                  <c:v>Mar-10</c:v>
                </c:pt>
                <c:pt idx="63">
                  <c:v>Apr-10</c:v>
                </c:pt>
                <c:pt idx="64">
                  <c:v>May-10</c:v>
                </c:pt>
                <c:pt idx="65">
                  <c:v>Jun-10</c:v>
                </c:pt>
                <c:pt idx="66">
                  <c:v>Jul-10</c:v>
                </c:pt>
                <c:pt idx="67">
                  <c:v>Aug-10</c:v>
                </c:pt>
                <c:pt idx="68">
                  <c:v>Sep-10</c:v>
                </c:pt>
                <c:pt idx="69">
                  <c:v>2010f</c:v>
                </c:pt>
                <c:pt idx="70">
                  <c:v>2011f</c:v>
                </c:pt>
              </c:strCache>
            </c:strRef>
          </c:cat>
          <c:val>
            <c:numRef>
              <c:f>'Fig4.7'!$E$2:$E$72</c:f>
              <c:numCache>
                <c:formatCode>General</c:formatCode>
                <c:ptCount val="71"/>
                <c:pt idx="9">
                  <c:v>9.194445</c:v>
                </c:pt>
                <c:pt idx="10">
                  <c:v>8.9500000000000028</c:v>
                </c:pt>
                <c:pt idx="11">
                  <c:v>8.379032000000052</c:v>
                </c:pt>
                <c:pt idx="12">
                  <c:v>8.1693540000000002</c:v>
                </c:pt>
                <c:pt idx="13">
                  <c:v>7.7053570000000002</c:v>
                </c:pt>
                <c:pt idx="14">
                  <c:v>7.4354839999999998</c:v>
                </c:pt>
                <c:pt idx="15">
                  <c:v>7.1666670000000003</c:v>
                </c:pt>
                <c:pt idx="16">
                  <c:v>7</c:v>
                </c:pt>
                <c:pt idx="17">
                  <c:v>7</c:v>
                </c:pt>
                <c:pt idx="18">
                  <c:v>7</c:v>
                </c:pt>
                <c:pt idx="19">
                  <c:v>7</c:v>
                </c:pt>
                <c:pt idx="20">
                  <c:v>7</c:v>
                </c:pt>
                <c:pt idx="21">
                  <c:v>7</c:v>
                </c:pt>
                <c:pt idx="22">
                  <c:v>7</c:v>
                </c:pt>
                <c:pt idx="23">
                  <c:v>7</c:v>
                </c:pt>
                <c:pt idx="24">
                  <c:v>7</c:v>
                </c:pt>
                <c:pt idx="25">
                  <c:v>7</c:v>
                </c:pt>
                <c:pt idx="26">
                  <c:v>7</c:v>
                </c:pt>
                <c:pt idx="27">
                  <c:v>7.0333330000000034</c:v>
                </c:pt>
                <c:pt idx="28">
                  <c:v>7.25</c:v>
                </c:pt>
                <c:pt idx="29">
                  <c:v>7.25</c:v>
                </c:pt>
                <c:pt idx="30">
                  <c:v>7.25</c:v>
                </c:pt>
                <c:pt idx="31">
                  <c:v>7.25</c:v>
                </c:pt>
                <c:pt idx="32">
                  <c:v>7.25</c:v>
                </c:pt>
                <c:pt idx="33">
                  <c:v>7.298387</c:v>
                </c:pt>
                <c:pt idx="34">
                  <c:v>7.5</c:v>
                </c:pt>
                <c:pt idx="35">
                  <c:v>7.5</c:v>
                </c:pt>
                <c:pt idx="36">
                  <c:v>7.5</c:v>
                </c:pt>
                <c:pt idx="37">
                  <c:v>7.5</c:v>
                </c:pt>
                <c:pt idx="38">
                  <c:v>7.5</c:v>
                </c:pt>
                <c:pt idx="39">
                  <c:v>7.5</c:v>
                </c:pt>
                <c:pt idx="40">
                  <c:v>7.5</c:v>
                </c:pt>
                <c:pt idx="41">
                  <c:v>7.5916670000000224</c:v>
                </c:pt>
                <c:pt idx="42">
                  <c:v>7.8629029999999682</c:v>
                </c:pt>
                <c:pt idx="43">
                  <c:v>8.1370959999999997</c:v>
                </c:pt>
                <c:pt idx="44">
                  <c:v>8.25</c:v>
                </c:pt>
                <c:pt idx="45">
                  <c:v>8.25</c:v>
                </c:pt>
                <c:pt idx="46">
                  <c:v>8.25</c:v>
                </c:pt>
                <c:pt idx="47">
                  <c:v>8.25</c:v>
                </c:pt>
                <c:pt idx="48">
                  <c:v>7.9919349999999856</c:v>
                </c:pt>
                <c:pt idx="49">
                  <c:v>7.6696430000000024</c:v>
                </c:pt>
                <c:pt idx="50">
                  <c:v>7.2096770000000134</c:v>
                </c:pt>
                <c:pt idx="51">
                  <c:v>6.4</c:v>
                </c:pt>
                <c:pt idx="52">
                  <c:v>5.5887099999999998</c:v>
                </c:pt>
                <c:pt idx="53">
                  <c:v>5.05</c:v>
                </c:pt>
                <c:pt idx="54">
                  <c:v>4.6290319999999765</c:v>
                </c:pt>
                <c:pt idx="55">
                  <c:v>4.5</c:v>
                </c:pt>
                <c:pt idx="56">
                  <c:v>4.5</c:v>
                </c:pt>
                <c:pt idx="57">
                  <c:v>4.5</c:v>
                </c:pt>
                <c:pt idx="58">
                  <c:v>4.5</c:v>
                </c:pt>
                <c:pt idx="59">
                  <c:v>4.5</c:v>
                </c:pt>
                <c:pt idx="60">
                  <c:v>4.5</c:v>
                </c:pt>
                <c:pt idx="61">
                  <c:v>4.5</c:v>
                </c:pt>
                <c:pt idx="62">
                  <c:v>4.5</c:v>
                </c:pt>
                <c:pt idx="63">
                  <c:v>4.5</c:v>
                </c:pt>
                <c:pt idx="64">
                  <c:v>4.5</c:v>
                </c:pt>
                <c:pt idx="65">
                  <c:v>4.5</c:v>
                </c:pt>
                <c:pt idx="66">
                  <c:v>4.5</c:v>
                </c:pt>
                <c:pt idx="67">
                  <c:v>4.5</c:v>
                </c:pt>
                <c:pt idx="68">
                  <c:v>4.5</c:v>
                </c:pt>
                <c:pt idx="69">
                  <c:v>4.5</c:v>
                </c:pt>
                <c:pt idx="70">
                  <c:v>5.5</c:v>
                </c:pt>
              </c:numCache>
            </c:numRef>
          </c:val>
        </c:ser>
        <c:ser>
          <c:idx val="4"/>
          <c:order val="4"/>
          <c:tx>
            <c:strRef>
              <c:f>'Fig4.7'!$F$1</c:f>
              <c:strCache>
                <c:ptCount val="1"/>
                <c:pt idx="0">
                  <c:v>Peru</c:v>
                </c:pt>
              </c:strCache>
            </c:strRef>
          </c:tx>
          <c:marker>
            <c:symbol val="none"/>
          </c:marker>
          <c:cat>
            <c:strRef>
              <c:f>'Fig4.7'!$A$2:$A$72</c:f>
              <c:strCache>
                <c:ptCount val="71"/>
                <c:pt idx="0">
                  <c:v>Jan-05</c:v>
                </c:pt>
                <c:pt idx="1">
                  <c:v>Feb-05</c:v>
                </c:pt>
                <c:pt idx="2">
                  <c:v>Mar-05</c:v>
                </c:pt>
                <c:pt idx="3">
                  <c:v>Apr-05</c:v>
                </c:pt>
                <c:pt idx="4">
                  <c:v>May-05</c:v>
                </c:pt>
                <c:pt idx="5">
                  <c:v>Jun-05</c:v>
                </c:pt>
                <c:pt idx="6">
                  <c:v>Jul-05</c:v>
                </c:pt>
                <c:pt idx="7">
                  <c:v>Aug-05</c:v>
                </c:pt>
                <c:pt idx="8">
                  <c:v>Sep-05</c:v>
                </c:pt>
                <c:pt idx="9">
                  <c:v>Oct-05</c:v>
                </c:pt>
                <c:pt idx="10">
                  <c:v>Nov-05</c:v>
                </c:pt>
                <c:pt idx="11">
                  <c:v>Dec-05</c:v>
                </c:pt>
                <c:pt idx="12">
                  <c:v>Jan-06</c:v>
                </c:pt>
                <c:pt idx="13">
                  <c:v>Feb-06</c:v>
                </c:pt>
                <c:pt idx="14">
                  <c:v>Mar-06</c:v>
                </c:pt>
                <c:pt idx="15">
                  <c:v>Apr-06</c:v>
                </c:pt>
                <c:pt idx="16">
                  <c:v>May-06</c:v>
                </c:pt>
                <c:pt idx="17">
                  <c:v>Jun-06</c:v>
                </c:pt>
                <c:pt idx="18">
                  <c:v>Jul-06</c:v>
                </c:pt>
                <c:pt idx="19">
                  <c:v>Aug-06</c:v>
                </c:pt>
                <c:pt idx="20">
                  <c:v>Sep-06</c:v>
                </c:pt>
                <c:pt idx="21">
                  <c:v>Oct-06</c:v>
                </c:pt>
                <c:pt idx="22">
                  <c:v>Nov-06</c:v>
                </c:pt>
                <c:pt idx="23">
                  <c:v>Dec-06</c:v>
                </c:pt>
                <c:pt idx="24">
                  <c:v>Jan-07</c:v>
                </c:pt>
                <c:pt idx="25">
                  <c:v>Feb-07</c:v>
                </c:pt>
                <c:pt idx="26">
                  <c:v>Mar-07</c:v>
                </c:pt>
                <c:pt idx="27">
                  <c:v>Apr-07</c:v>
                </c:pt>
                <c:pt idx="28">
                  <c:v>May-07</c:v>
                </c:pt>
                <c:pt idx="29">
                  <c:v>Jun-07</c:v>
                </c:pt>
                <c:pt idx="30">
                  <c:v>Jul-07</c:v>
                </c:pt>
                <c:pt idx="31">
                  <c:v>Aug-07</c:v>
                </c:pt>
                <c:pt idx="32">
                  <c:v>Sep-07</c:v>
                </c:pt>
                <c:pt idx="33">
                  <c:v>Oct-07</c:v>
                </c:pt>
                <c:pt idx="34">
                  <c:v>Nov-07</c:v>
                </c:pt>
                <c:pt idx="35">
                  <c:v>Dec-07</c:v>
                </c:pt>
                <c:pt idx="36">
                  <c:v>Jan-08</c:v>
                </c:pt>
                <c:pt idx="37">
                  <c:v>Feb-08</c:v>
                </c:pt>
                <c:pt idx="38">
                  <c:v>Mar-08</c:v>
                </c:pt>
                <c:pt idx="39">
                  <c:v>Apr-08</c:v>
                </c:pt>
                <c:pt idx="40">
                  <c:v>May-08</c:v>
                </c:pt>
                <c:pt idx="41">
                  <c:v>Jun-08</c:v>
                </c:pt>
                <c:pt idx="42">
                  <c:v>Jul-08</c:v>
                </c:pt>
                <c:pt idx="43">
                  <c:v>Aug-08</c:v>
                </c:pt>
                <c:pt idx="44">
                  <c:v>Sep-08</c:v>
                </c:pt>
                <c:pt idx="45">
                  <c:v>Oct-08</c:v>
                </c:pt>
                <c:pt idx="46">
                  <c:v>Nov-08</c:v>
                </c:pt>
                <c:pt idx="47">
                  <c:v>Dec-08</c:v>
                </c:pt>
                <c:pt idx="48">
                  <c:v>Jan-09</c:v>
                </c:pt>
                <c:pt idx="49">
                  <c:v>Feb-09</c:v>
                </c:pt>
                <c:pt idx="50">
                  <c:v>Mar-09</c:v>
                </c:pt>
                <c:pt idx="51">
                  <c:v>Apr-09</c:v>
                </c:pt>
                <c:pt idx="52">
                  <c:v>May-09</c:v>
                </c:pt>
                <c:pt idx="53">
                  <c:v>Jun-09</c:v>
                </c:pt>
                <c:pt idx="54">
                  <c:v>Jul-09</c:v>
                </c:pt>
                <c:pt idx="55">
                  <c:v>Aug-09</c:v>
                </c:pt>
                <c:pt idx="56">
                  <c:v>Sep-09</c:v>
                </c:pt>
                <c:pt idx="57">
                  <c:v>Oct-09</c:v>
                </c:pt>
                <c:pt idx="58">
                  <c:v>Nov-09</c:v>
                </c:pt>
                <c:pt idx="59">
                  <c:v>Dec-09</c:v>
                </c:pt>
                <c:pt idx="60">
                  <c:v>Jan-10</c:v>
                </c:pt>
                <c:pt idx="61">
                  <c:v>Feb-10</c:v>
                </c:pt>
                <c:pt idx="62">
                  <c:v>Mar-10</c:v>
                </c:pt>
                <c:pt idx="63">
                  <c:v>Apr-10</c:v>
                </c:pt>
                <c:pt idx="64">
                  <c:v>May-10</c:v>
                </c:pt>
                <c:pt idx="65">
                  <c:v>Jun-10</c:v>
                </c:pt>
                <c:pt idx="66">
                  <c:v>Jul-10</c:v>
                </c:pt>
                <c:pt idx="67">
                  <c:v>Aug-10</c:v>
                </c:pt>
                <c:pt idx="68">
                  <c:v>Sep-10</c:v>
                </c:pt>
                <c:pt idx="69">
                  <c:v>2010f</c:v>
                </c:pt>
                <c:pt idx="70">
                  <c:v>2011f</c:v>
                </c:pt>
              </c:strCache>
            </c:strRef>
          </c:cat>
          <c:val>
            <c:numRef>
              <c:f>'Fig4.7'!$F$2:$F$72</c:f>
              <c:numCache>
                <c:formatCode>General</c:formatCode>
                <c:ptCount val="71"/>
                <c:pt idx="0">
                  <c:v>2.2032260000000012</c:v>
                </c:pt>
                <c:pt idx="1">
                  <c:v>2.3071429999999977</c:v>
                </c:pt>
                <c:pt idx="2">
                  <c:v>2.5032260000000002</c:v>
                </c:pt>
                <c:pt idx="3">
                  <c:v>2.6066669999999967</c:v>
                </c:pt>
                <c:pt idx="4">
                  <c:v>2.8064519999999855</c:v>
                </c:pt>
                <c:pt idx="5">
                  <c:v>3.01</c:v>
                </c:pt>
                <c:pt idx="6">
                  <c:v>3.2903230000000012</c:v>
                </c:pt>
                <c:pt idx="7">
                  <c:v>3</c:v>
                </c:pt>
                <c:pt idx="8">
                  <c:v>3</c:v>
                </c:pt>
                <c:pt idx="9">
                  <c:v>3</c:v>
                </c:pt>
                <c:pt idx="10">
                  <c:v>3.0083330000000092</c:v>
                </c:pt>
                <c:pt idx="11">
                  <c:v>3.25</c:v>
                </c:pt>
                <c:pt idx="12">
                  <c:v>3.2580649999999998</c:v>
                </c:pt>
                <c:pt idx="13">
                  <c:v>3.5089290000000002</c:v>
                </c:pt>
                <c:pt idx="14">
                  <c:v>3.7580649999999998</c:v>
                </c:pt>
                <c:pt idx="15">
                  <c:v>4.0083330000000004</c:v>
                </c:pt>
                <c:pt idx="16">
                  <c:v>4.2580650000000002</c:v>
                </c:pt>
                <c:pt idx="17">
                  <c:v>4.5</c:v>
                </c:pt>
                <c:pt idx="18">
                  <c:v>4.5</c:v>
                </c:pt>
                <c:pt idx="19">
                  <c:v>4.5</c:v>
                </c:pt>
                <c:pt idx="20">
                  <c:v>4.5</c:v>
                </c:pt>
                <c:pt idx="21">
                  <c:v>4.5</c:v>
                </c:pt>
                <c:pt idx="22">
                  <c:v>4.5</c:v>
                </c:pt>
                <c:pt idx="23">
                  <c:v>4.5</c:v>
                </c:pt>
                <c:pt idx="24">
                  <c:v>4.5</c:v>
                </c:pt>
                <c:pt idx="25">
                  <c:v>4.5</c:v>
                </c:pt>
                <c:pt idx="26">
                  <c:v>4.5</c:v>
                </c:pt>
                <c:pt idx="27">
                  <c:v>4.5</c:v>
                </c:pt>
                <c:pt idx="28">
                  <c:v>4.5</c:v>
                </c:pt>
                <c:pt idx="29">
                  <c:v>4.5</c:v>
                </c:pt>
                <c:pt idx="30">
                  <c:v>4.5080650000000002</c:v>
                </c:pt>
                <c:pt idx="31">
                  <c:v>4.75</c:v>
                </c:pt>
                <c:pt idx="32">
                  <c:v>4.7583330000000004</c:v>
                </c:pt>
                <c:pt idx="33">
                  <c:v>5</c:v>
                </c:pt>
                <c:pt idx="34">
                  <c:v>5</c:v>
                </c:pt>
                <c:pt idx="35">
                  <c:v>5</c:v>
                </c:pt>
                <c:pt idx="36">
                  <c:v>5.0080650000000002</c:v>
                </c:pt>
                <c:pt idx="37">
                  <c:v>5.25</c:v>
                </c:pt>
                <c:pt idx="38">
                  <c:v>5.25</c:v>
                </c:pt>
                <c:pt idx="39">
                  <c:v>5.2583330000000004</c:v>
                </c:pt>
                <c:pt idx="40">
                  <c:v>5.5</c:v>
                </c:pt>
                <c:pt idx="41">
                  <c:v>5.5083330000000004</c:v>
                </c:pt>
                <c:pt idx="42">
                  <c:v>5.7580650000000002</c:v>
                </c:pt>
                <c:pt idx="43">
                  <c:v>6.0080650000000002</c:v>
                </c:pt>
                <c:pt idx="44">
                  <c:v>6.2583330000000004</c:v>
                </c:pt>
                <c:pt idx="45">
                  <c:v>6.5</c:v>
                </c:pt>
                <c:pt idx="46">
                  <c:v>6.5</c:v>
                </c:pt>
                <c:pt idx="47">
                  <c:v>6.5</c:v>
                </c:pt>
                <c:pt idx="48">
                  <c:v>6.5</c:v>
                </c:pt>
                <c:pt idx="49">
                  <c:v>6.4910710000000034</c:v>
                </c:pt>
                <c:pt idx="50">
                  <c:v>6.2419349999999856</c:v>
                </c:pt>
                <c:pt idx="51">
                  <c:v>5.9666670000000224</c:v>
                </c:pt>
                <c:pt idx="52">
                  <c:v>4.9677420000000003</c:v>
                </c:pt>
                <c:pt idx="53">
                  <c:v>3.9666669999999895</c:v>
                </c:pt>
                <c:pt idx="54">
                  <c:v>2.9677419999999999</c:v>
                </c:pt>
                <c:pt idx="55">
                  <c:v>1.975806</c:v>
                </c:pt>
                <c:pt idx="56">
                  <c:v>1.25</c:v>
                </c:pt>
                <c:pt idx="57">
                  <c:v>1.25</c:v>
                </c:pt>
                <c:pt idx="58">
                  <c:v>1.25</c:v>
                </c:pt>
                <c:pt idx="59">
                  <c:v>1.25</c:v>
                </c:pt>
                <c:pt idx="60">
                  <c:v>1.25</c:v>
                </c:pt>
                <c:pt idx="61">
                  <c:v>1.25</c:v>
                </c:pt>
                <c:pt idx="62">
                  <c:v>1.25</c:v>
                </c:pt>
                <c:pt idx="63">
                  <c:v>1.25</c:v>
                </c:pt>
                <c:pt idx="64">
                  <c:v>1.258065</c:v>
                </c:pt>
                <c:pt idx="65">
                  <c:v>1.5083329999999999</c:v>
                </c:pt>
                <c:pt idx="66">
                  <c:v>1.758065</c:v>
                </c:pt>
                <c:pt idx="67">
                  <c:v>2.0161289999999967</c:v>
                </c:pt>
                <c:pt idx="68">
                  <c:v>2.5</c:v>
                </c:pt>
                <c:pt idx="69">
                  <c:v>3.5</c:v>
                </c:pt>
                <c:pt idx="70">
                  <c:v>5.5</c:v>
                </c:pt>
              </c:numCache>
            </c:numRef>
          </c:val>
        </c:ser>
        <c:ser>
          <c:idx val="5"/>
          <c:order val="5"/>
          <c:tx>
            <c:strRef>
              <c:f>'Fig4.7'!$G$1</c:f>
              <c:strCache>
                <c:ptCount val="1"/>
                <c:pt idx="0">
                  <c:v>US</c:v>
                </c:pt>
              </c:strCache>
            </c:strRef>
          </c:tx>
          <c:marker>
            <c:symbol val="none"/>
          </c:marker>
          <c:cat>
            <c:strRef>
              <c:f>'Fig4.7'!$A$2:$A$72</c:f>
              <c:strCache>
                <c:ptCount val="71"/>
                <c:pt idx="0">
                  <c:v>Jan-05</c:v>
                </c:pt>
                <c:pt idx="1">
                  <c:v>Feb-05</c:v>
                </c:pt>
                <c:pt idx="2">
                  <c:v>Mar-05</c:v>
                </c:pt>
                <c:pt idx="3">
                  <c:v>Apr-05</c:v>
                </c:pt>
                <c:pt idx="4">
                  <c:v>May-05</c:v>
                </c:pt>
                <c:pt idx="5">
                  <c:v>Jun-05</c:v>
                </c:pt>
                <c:pt idx="6">
                  <c:v>Jul-05</c:v>
                </c:pt>
                <c:pt idx="7">
                  <c:v>Aug-05</c:v>
                </c:pt>
                <c:pt idx="8">
                  <c:v>Sep-05</c:v>
                </c:pt>
                <c:pt idx="9">
                  <c:v>Oct-05</c:v>
                </c:pt>
                <c:pt idx="10">
                  <c:v>Nov-05</c:v>
                </c:pt>
                <c:pt idx="11">
                  <c:v>Dec-05</c:v>
                </c:pt>
                <c:pt idx="12">
                  <c:v>Jan-06</c:v>
                </c:pt>
                <c:pt idx="13">
                  <c:v>Feb-06</c:v>
                </c:pt>
                <c:pt idx="14">
                  <c:v>Mar-06</c:v>
                </c:pt>
                <c:pt idx="15">
                  <c:v>Apr-06</c:v>
                </c:pt>
                <c:pt idx="16">
                  <c:v>May-06</c:v>
                </c:pt>
                <c:pt idx="17">
                  <c:v>Jun-06</c:v>
                </c:pt>
                <c:pt idx="18">
                  <c:v>Jul-06</c:v>
                </c:pt>
                <c:pt idx="19">
                  <c:v>Aug-06</c:v>
                </c:pt>
                <c:pt idx="20">
                  <c:v>Sep-06</c:v>
                </c:pt>
                <c:pt idx="21">
                  <c:v>Oct-06</c:v>
                </c:pt>
                <c:pt idx="22">
                  <c:v>Nov-06</c:v>
                </c:pt>
                <c:pt idx="23">
                  <c:v>Dec-06</c:v>
                </c:pt>
                <c:pt idx="24">
                  <c:v>Jan-07</c:v>
                </c:pt>
                <c:pt idx="25">
                  <c:v>Feb-07</c:v>
                </c:pt>
                <c:pt idx="26">
                  <c:v>Mar-07</c:v>
                </c:pt>
                <c:pt idx="27">
                  <c:v>Apr-07</c:v>
                </c:pt>
                <c:pt idx="28">
                  <c:v>May-07</c:v>
                </c:pt>
                <c:pt idx="29">
                  <c:v>Jun-07</c:v>
                </c:pt>
                <c:pt idx="30">
                  <c:v>Jul-07</c:v>
                </c:pt>
                <c:pt idx="31">
                  <c:v>Aug-07</c:v>
                </c:pt>
                <c:pt idx="32">
                  <c:v>Sep-07</c:v>
                </c:pt>
                <c:pt idx="33">
                  <c:v>Oct-07</c:v>
                </c:pt>
                <c:pt idx="34">
                  <c:v>Nov-07</c:v>
                </c:pt>
                <c:pt idx="35">
                  <c:v>Dec-07</c:v>
                </c:pt>
                <c:pt idx="36">
                  <c:v>Jan-08</c:v>
                </c:pt>
                <c:pt idx="37">
                  <c:v>Feb-08</c:v>
                </c:pt>
                <c:pt idx="38">
                  <c:v>Mar-08</c:v>
                </c:pt>
                <c:pt idx="39">
                  <c:v>Apr-08</c:v>
                </c:pt>
                <c:pt idx="40">
                  <c:v>May-08</c:v>
                </c:pt>
                <c:pt idx="41">
                  <c:v>Jun-08</c:v>
                </c:pt>
                <c:pt idx="42">
                  <c:v>Jul-08</c:v>
                </c:pt>
                <c:pt idx="43">
                  <c:v>Aug-08</c:v>
                </c:pt>
                <c:pt idx="44">
                  <c:v>Sep-08</c:v>
                </c:pt>
                <c:pt idx="45">
                  <c:v>Oct-08</c:v>
                </c:pt>
                <c:pt idx="46">
                  <c:v>Nov-08</c:v>
                </c:pt>
                <c:pt idx="47">
                  <c:v>Dec-08</c:v>
                </c:pt>
                <c:pt idx="48">
                  <c:v>Jan-09</c:v>
                </c:pt>
                <c:pt idx="49">
                  <c:v>Feb-09</c:v>
                </c:pt>
                <c:pt idx="50">
                  <c:v>Mar-09</c:v>
                </c:pt>
                <c:pt idx="51">
                  <c:v>Apr-09</c:v>
                </c:pt>
                <c:pt idx="52">
                  <c:v>May-09</c:v>
                </c:pt>
                <c:pt idx="53">
                  <c:v>Jun-09</c:v>
                </c:pt>
                <c:pt idx="54">
                  <c:v>Jul-09</c:v>
                </c:pt>
                <c:pt idx="55">
                  <c:v>Aug-09</c:v>
                </c:pt>
                <c:pt idx="56">
                  <c:v>Sep-09</c:v>
                </c:pt>
                <c:pt idx="57">
                  <c:v>Oct-09</c:v>
                </c:pt>
                <c:pt idx="58">
                  <c:v>Nov-09</c:v>
                </c:pt>
                <c:pt idx="59">
                  <c:v>Dec-09</c:v>
                </c:pt>
                <c:pt idx="60">
                  <c:v>Jan-10</c:v>
                </c:pt>
                <c:pt idx="61">
                  <c:v>Feb-10</c:v>
                </c:pt>
                <c:pt idx="62">
                  <c:v>Mar-10</c:v>
                </c:pt>
                <c:pt idx="63">
                  <c:v>Apr-10</c:v>
                </c:pt>
                <c:pt idx="64">
                  <c:v>May-10</c:v>
                </c:pt>
                <c:pt idx="65">
                  <c:v>Jun-10</c:v>
                </c:pt>
                <c:pt idx="66">
                  <c:v>Jul-10</c:v>
                </c:pt>
                <c:pt idx="67">
                  <c:v>Aug-10</c:v>
                </c:pt>
                <c:pt idx="68">
                  <c:v>Sep-10</c:v>
                </c:pt>
                <c:pt idx="69">
                  <c:v>2010f</c:v>
                </c:pt>
                <c:pt idx="70">
                  <c:v>2011f</c:v>
                </c:pt>
              </c:strCache>
            </c:strRef>
          </c:cat>
          <c:val>
            <c:numRef>
              <c:f>'Fig4.7'!$G$2:$G$72</c:f>
              <c:numCache>
                <c:formatCode>General</c:formatCode>
                <c:ptCount val="71"/>
                <c:pt idx="0">
                  <c:v>2.2800000000000002</c:v>
                </c:pt>
                <c:pt idx="1">
                  <c:v>2.5</c:v>
                </c:pt>
                <c:pt idx="2">
                  <c:v>2.63</c:v>
                </c:pt>
                <c:pt idx="3">
                  <c:v>2.79</c:v>
                </c:pt>
                <c:pt idx="4">
                  <c:v>3</c:v>
                </c:pt>
                <c:pt idx="5">
                  <c:v>3.04</c:v>
                </c:pt>
                <c:pt idx="6">
                  <c:v>3.2600000000000002</c:v>
                </c:pt>
                <c:pt idx="7">
                  <c:v>3.5</c:v>
                </c:pt>
                <c:pt idx="8">
                  <c:v>3.62</c:v>
                </c:pt>
                <c:pt idx="9">
                  <c:v>3.7800000000000002</c:v>
                </c:pt>
                <c:pt idx="10">
                  <c:v>4</c:v>
                </c:pt>
                <c:pt idx="11">
                  <c:v>4.1599999999999966</c:v>
                </c:pt>
                <c:pt idx="12">
                  <c:v>4.29</c:v>
                </c:pt>
                <c:pt idx="13">
                  <c:v>4.49</c:v>
                </c:pt>
                <c:pt idx="14">
                  <c:v>4.59</c:v>
                </c:pt>
                <c:pt idx="15">
                  <c:v>4.79</c:v>
                </c:pt>
                <c:pt idx="16">
                  <c:v>4.9400000000000004</c:v>
                </c:pt>
                <c:pt idx="17">
                  <c:v>4.99</c:v>
                </c:pt>
                <c:pt idx="18">
                  <c:v>5.24</c:v>
                </c:pt>
                <c:pt idx="19">
                  <c:v>5.25</c:v>
                </c:pt>
                <c:pt idx="20">
                  <c:v>5.25</c:v>
                </c:pt>
                <c:pt idx="21">
                  <c:v>5.25</c:v>
                </c:pt>
                <c:pt idx="22">
                  <c:v>5.25</c:v>
                </c:pt>
                <c:pt idx="23">
                  <c:v>5.24</c:v>
                </c:pt>
                <c:pt idx="24">
                  <c:v>5.25</c:v>
                </c:pt>
                <c:pt idx="25">
                  <c:v>5.26</c:v>
                </c:pt>
                <c:pt idx="26">
                  <c:v>5.26</c:v>
                </c:pt>
                <c:pt idx="27">
                  <c:v>5.25</c:v>
                </c:pt>
                <c:pt idx="28">
                  <c:v>5.25</c:v>
                </c:pt>
                <c:pt idx="29">
                  <c:v>5.25</c:v>
                </c:pt>
                <c:pt idx="30">
                  <c:v>5.26</c:v>
                </c:pt>
                <c:pt idx="31">
                  <c:v>5.0199999999999996</c:v>
                </c:pt>
                <c:pt idx="32">
                  <c:v>4.9400000000000004</c:v>
                </c:pt>
                <c:pt idx="33">
                  <c:v>4.76</c:v>
                </c:pt>
                <c:pt idx="34">
                  <c:v>4.49</c:v>
                </c:pt>
                <c:pt idx="35">
                  <c:v>4.24</c:v>
                </c:pt>
                <c:pt idx="36">
                  <c:v>3.94</c:v>
                </c:pt>
                <c:pt idx="37">
                  <c:v>2.98</c:v>
                </c:pt>
                <c:pt idx="38">
                  <c:v>2.61</c:v>
                </c:pt>
                <c:pt idx="39">
                  <c:v>2.2800000000000002</c:v>
                </c:pt>
                <c:pt idx="40">
                  <c:v>1.9800000000000055</c:v>
                </c:pt>
                <c:pt idx="41">
                  <c:v>2</c:v>
                </c:pt>
                <c:pt idx="42">
                  <c:v>2.0099999999999998</c:v>
                </c:pt>
                <c:pt idx="43">
                  <c:v>2</c:v>
                </c:pt>
                <c:pt idx="44">
                  <c:v>1.81</c:v>
                </c:pt>
                <c:pt idx="45">
                  <c:v>0.97000000000000064</c:v>
                </c:pt>
                <c:pt idx="46">
                  <c:v>0.39000000000000162</c:v>
                </c:pt>
                <c:pt idx="47">
                  <c:v>0.16</c:v>
                </c:pt>
                <c:pt idx="48">
                  <c:v>0.15000000000000024</c:v>
                </c:pt>
                <c:pt idx="49">
                  <c:v>0.22</c:v>
                </c:pt>
                <c:pt idx="50">
                  <c:v>0.18000000000000024</c:v>
                </c:pt>
                <c:pt idx="51">
                  <c:v>0.15000000000000024</c:v>
                </c:pt>
                <c:pt idx="52">
                  <c:v>0.18000000000000024</c:v>
                </c:pt>
                <c:pt idx="53">
                  <c:v>0.21000000000000021</c:v>
                </c:pt>
                <c:pt idx="54">
                  <c:v>0.16</c:v>
                </c:pt>
                <c:pt idx="55">
                  <c:v>0.16</c:v>
                </c:pt>
                <c:pt idx="56">
                  <c:v>0.15000000000000024</c:v>
                </c:pt>
                <c:pt idx="57">
                  <c:v>0.12000000000000002</c:v>
                </c:pt>
                <c:pt idx="58">
                  <c:v>0.12000000000000002</c:v>
                </c:pt>
                <c:pt idx="59">
                  <c:v>0.12000000000000002</c:v>
                </c:pt>
                <c:pt idx="60">
                  <c:v>0.11</c:v>
                </c:pt>
                <c:pt idx="61">
                  <c:v>0.13</c:v>
                </c:pt>
                <c:pt idx="62">
                  <c:v>0.16</c:v>
                </c:pt>
                <c:pt idx="63">
                  <c:v>0.2</c:v>
                </c:pt>
                <c:pt idx="64">
                  <c:v>0.2</c:v>
                </c:pt>
                <c:pt idx="65">
                  <c:v>0.18000000000000024</c:v>
                </c:pt>
                <c:pt idx="66">
                  <c:v>0.18000000000000024</c:v>
                </c:pt>
                <c:pt idx="67">
                  <c:v>0.19</c:v>
                </c:pt>
              </c:numCache>
            </c:numRef>
          </c:val>
        </c:ser>
        <c:marker val="1"/>
        <c:axId val="151975808"/>
        <c:axId val="151977344"/>
      </c:lineChart>
      <c:catAx>
        <c:axId val="151975808"/>
        <c:scaling>
          <c:orientation val="minMax"/>
        </c:scaling>
        <c:axPos val="b"/>
        <c:numFmt formatCode="mmm\-yy" sourceLinked="1"/>
        <c:tickLblPos val="nextTo"/>
        <c:txPr>
          <a:bodyPr/>
          <a:lstStyle/>
          <a:p>
            <a:pPr>
              <a:defRPr lang="en-US"/>
            </a:pPr>
            <a:endParaRPr lang="en-US"/>
          </a:p>
        </c:txPr>
        <c:crossAx val="151977344"/>
        <c:crosses val="autoZero"/>
        <c:auto val="1"/>
        <c:lblAlgn val="ctr"/>
        <c:lblOffset val="100"/>
      </c:catAx>
      <c:valAx>
        <c:axId val="151977344"/>
        <c:scaling>
          <c:orientation val="minMax"/>
          <c:max val="23"/>
        </c:scaling>
        <c:axPos val="l"/>
        <c:majorGridlines/>
        <c:numFmt formatCode="General" sourceLinked="1"/>
        <c:tickLblPos val="nextTo"/>
        <c:txPr>
          <a:bodyPr/>
          <a:lstStyle/>
          <a:p>
            <a:pPr>
              <a:defRPr lang="en-US"/>
            </a:pPr>
            <a:endParaRPr lang="en-US"/>
          </a:p>
        </c:txPr>
        <c:crossAx val="151975808"/>
        <c:crosses val="autoZero"/>
        <c:crossBetween val="between"/>
      </c:valAx>
    </c:plotArea>
    <c:legend>
      <c:legendPos val="b"/>
      <c:legendEntry>
        <c:idx val="0"/>
        <c:delete val="1"/>
      </c:legendEntry>
      <c:layout/>
      <c:txPr>
        <a:bodyPr/>
        <a:lstStyle/>
        <a:p>
          <a:pPr>
            <a:defRPr lang="en-US"/>
          </a:pPr>
          <a:endParaRPr lang="en-US"/>
        </a:p>
      </c:txPr>
    </c:legend>
    <c:plotVisOnly val="1"/>
    <c:dispBlanksAs val="gap"/>
  </c:chart>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strRef>
              <c:f>monthly!$C$1</c:f>
              <c:strCache>
                <c:ptCount val="1"/>
                <c:pt idx="0">
                  <c:v>Argentina</c:v>
                </c:pt>
              </c:strCache>
            </c:strRef>
          </c:tx>
          <c:marker>
            <c:symbol val="none"/>
          </c:marker>
          <c:cat>
            <c:strRef>
              <c:f>monthly!$A$2:$A$238</c:f>
              <c:strCache>
                <c:ptCount val="237"/>
                <c:pt idx="0">
                  <c:v>1991M01</c:v>
                </c:pt>
                <c:pt idx="1">
                  <c:v>1991M02</c:v>
                </c:pt>
                <c:pt idx="2">
                  <c:v>1991M03</c:v>
                </c:pt>
                <c:pt idx="3">
                  <c:v>1991M04</c:v>
                </c:pt>
                <c:pt idx="4">
                  <c:v>1991M05</c:v>
                </c:pt>
                <c:pt idx="5">
                  <c:v>1991M06</c:v>
                </c:pt>
                <c:pt idx="6">
                  <c:v>1991M07</c:v>
                </c:pt>
                <c:pt idx="7">
                  <c:v>1991M08</c:v>
                </c:pt>
                <c:pt idx="8">
                  <c:v>1991M09</c:v>
                </c:pt>
                <c:pt idx="9">
                  <c:v>1991M10</c:v>
                </c:pt>
                <c:pt idx="10">
                  <c:v>1991M11</c:v>
                </c:pt>
                <c:pt idx="11">
                  <c:v>1991M12</c:v>
                </c:pt>
                <c:pt idx="12">
                  <c:v>1992M01</c:v>
                </c:pt>
                <c:pt idx="13">
                  <c:v>1992M02</c:v>
                </c:pt>
                <c:pt idx="14">
                  <c:v>1992M03</c:v>
                </c:pt>
                <c:pt idx="15">
                  <c:v>1992M04</c:v>
                </c:pt>
                <c:pt idx="16">
                  <c:v>1992M05</c:v>
                </c:pt>
                <c:pt idx="17">
                  <c:v>1992M06</c:v>
                </c:pt>
                <c:pt idx="18">
                  <c:v>1992M07</c:v>
                </c:pt>
                <c:pt idx="19">
                  <c:v>1992M08</c:v>
                </c:pt>
                <c:pt idx="20">
                  <c:v>1992M09</c:v>
                </c:pt>
                <c:pt idx="21">
                  <c:v>1992M10</c:v>
                </c:pt>
                <c:pt idx="22">
                  <c:v>1992M11</c:v>
                </c:pt>
                <c:pt idx="23">
                  <c:v>1992M12</c:v>
                </c:pt>
                <c:pt idx="24">
                  <c:v>1993M01</c:v>
                </c:pt>
                <c:pt idx="25">
                  <c:v>1993M02</c:v>
                </c:pt>
                <c:pt idx="26">
                  <c:v>1993M03</c:v>
                </c:pt>
                <c:pt idx="27">
                  <c:v>1993M04</c:v>
                </c:pt>
                <c:pt idx="28">
                  <c:v>1993M05</c:v>
                </c:pt>
                <c:pt idx="29">
                  <c:v>1993M06</c:v>
                </c:pt>
                <c:pt idx="30">
                  <c:v>1993M07</c:v>
                </c:pt>
                <c:pt idx="31">
                  <c:v>1993M08</c:v>
                </c:pt>
                <c:pt idx="32">
                  <c:v>1993M09</c:v>
                </c:pt>
                <c:pt idx="33">
                  <c:v>1993M10</c:v>
                </c:pt>
                <c:pt idx="34">
                  <c:v>1993M11</c:v>
                </c:pt>
                <c:pt idx="35">
                  <c:v>1993M12</c:v>
                </c:pt>
                <c:pt idx="36">
                  <c:v>1994M01</c:v>
                </c:pt>
                <c:pt idx="37">
                  <c:v>1994M02</c:v>
                </c:pt>
                <c:pt idx="38">
                  <c:v>1994M03</c:v>
                </c:pt>
                <c:pt idx="39">
                  <c:v>1994M04</c:v>
                </c:pt>
                <c:pt idx="40">
                  <c:v>1994M05</c:v>
                </c:pt>
                <c:pt idx="41">
                  <c:v>1994M06</c:v>
                </c:pt>
                <c:pt idx="42">
                  <c:v>1994M07</c:v>
                </c:pt>
                <c:pt idx="43">
                  <c:v>1994M08</c:v>
                </c:pt>
                <c:pt idx="44">
                  <c:v>1994M09</c:v>
                </c:pt>
                <c:pt idx="45">
                  <c:v>1994M10</c:v>
                </c:pt>
                <c:pt idx="46">
                  <c:v>1994M11</c:v>
                </c:pt>
                <c:pt idx="47">
                  <c:v>1994M12</c:v>
                </c:pt>
                <c:pt idx="48">
                  <c:v>1995M01</c:v>
                </c:pt>
                <c:pt idx="49">
                  <c:v>1995M02</c:v>
                </c:pt>
                <c:pt idx="50">
                  <c:v>1995M03</c:v>
                </c:pt>
                <c:pt idx="51">
                  <c:v>1995M04</c:v>
                </c:pt>
                <c:pt idx="52">
                  <c:v>1995M05</c:v>
                </c:pt>
                <c:pt idx="53">
                  <c:v>1995M06</c:v>
                </c:pt>
                <c:pt idx="54">
                  <c:v>1995M07</c:v>
                </c:pt>
                <c:pt idx="55">
                  <c:v>1995M08</c:v>
                </c:pt>
                <c:pt idx="56">
                  <c:v>1995M09</c:v>
                </c:pt>
                <c:pt idx="57">
                  <c:v>1995M10</c:v>
                </c:pt>
                <c:pt idx="58">
                  <c:v>1995M11</c:v>
                </c:pt>
                <c:pt idx="59">
                  <c:v>1995M12</c:v>
                </c:pt>
                <c:pt idx="60">
                  <c:v>1996M01</c:v>
                </c:pt>
                <c:pt idx="61">
                  <c:v>1996M02</c:v>
                </c:pt>
                <c:pt idx="62">
                  <c:v>1996M03</c:v>
                </c:pt>
                <c:pt idx="63">
                  <c:v>1996M04</c:v>
                </c:pt>
                <c:pt idx="64">
                  <c:v>1996M05</c:v>
                </c:pt>
                <c:pt idx="65">
                  <c:v>1996M06</c:v>
                </c:pt>
                <c:pt idx="66">
                  <c:v>1996M07</c:v>
                </c:pt>
                <c:pt idx="67">
                  <c:v>1996M08</c:v>
                </c:pt>
                <c:pt idx="68">
                  <c:v>1996M09</c:v>
                </c:pt>
                <c:pt idx="69">
                  <c:v>1996M10</c:v>
                </c:pt>
                <c:pt idx="70">
                  <c:v>1996M11</c:v>
                </c:pt>
                <c:pt idx="71">
                  <c:v>1996M12</c:v>
                </c:pt>
                <c:pt idx="72">
                  <c:v>1997M01</c:v>
                </c:pt>
                <c:pt idx="73">
                  <c:v>1997M02</c:v>
                </c:pt>
                <c:pt idx="74">
                  <c:v>1997M03</c:v>
                </c:pt>
                <c:pt idx="75">
                  <c:v>1997M04</c:v>
                </c:pt>
                <c:pt idx="76">
                  <c:v>1997M05</c:v>
                </c:pt>
                <c:pt idx="77">
                  <c:v>1997M06</c:v>
                </c:pt>
                <c:pt idx="78">
                  <c:v>1997M07</c:v>
                </c:pt>
                <c:pt idx="79">
                  <c:v>1997M08</c:v>
                </c:pt>
                <c:pt idx="80">
                  <c:v>1997M09</c:v>
                </c:pt>
                <c:pt idx="81">
                  <c:v>1997M10</c:v>
                </c:pt>
                <c:pt idx="82">
                  <c:v>1997M11</c:v>
                </c:pt>
                <c:pt idx="83">
                  <c:v>1997M12</c:v>
                </c:pt>
                <c:pt idx="84">
                  <c:v>1998M01</c:v>
                </c:pt>
                <c:pt idx="85">
                  <c:v>1998M02</c:v>
                </c:pt>
                <c:pt idx="86">
                  <c:v>1998M03</c:v>
                </c:pt>
                <c:pt idx="87">
                  <c:v>1998M04</c:v>
                </c:pt>
                <c:pt idx="88">
                  <c:v>1998M05</c:v>
                </c:pt>
                <c:pt idx="89">
                  <c:v>1998M06</c:v>
                </c:pt>
                <c:pt idx="90">
                  <c:v>1998M07</c:v>
                </c:pt>
                <c:pt idx="91">
                  <c:v>1998M08</c:v>
                </c:pt>
                <c:pt idx="92">
                  <c:v>1998M09</c:v>
                </c:pt>
                <c:pt idx="93">
                  <c:v>1998M10</c:v>
                </c:pt>
                <c:pt idx="94">
                  <c:v>1998M11</c:v>
                </c:pt>
                <c:pt idx="95">
                  <c:v>1998M12</c:v>
                </c:pt>
                <c:pt idx="96">
                  <c:v>1999M01</c:v>
                </c:pt>
                <c:pt idx="97">
                  <c:v>1999M02</c:v>
                </c:pt>
                <c:pt idx="98">
                  <c:v>1999M03</c:v>
                </c:pt>
                <c:pt idx="99">
                  <c:v>1999M04</c:v>
                </c:pt>
                <c:pt idx="100">
                  <c:v>1999M05</c:v>
                </c:pt>
                <c:pt idx="101">
                  <c:v>1999M06</c:v>
                </c:pt>
                <c:pt idx="102">
                  <c:v>1999M07</c:v>
                </c:pt>
                <c:pt idx="103">
                  <c:v>1999M08</c:v>
                </c:pt>
                <c:pt idx="104">
                  <c:v>1999M09</c:v>
                </c:pt>
                <c:pt idx="105">
                  <c:v>1999M10</c:v>
                </c:pt>
                <c:pt idx="106">
                  <c:v>1999M11</c:v>
                </c:pt>
                <c:pt idx="107">
                  <c:v>1999M12</c:v>
                </c:pt>
                <c:pt idx="108">
                  <c:v>2000M01</c:v>
                </c:pt>
                <c:pt idx="109">
                  <c:v>2000M02</c:v>
                </c:pt>
                <c:pt idx="110">
                  <c:v>2000M03</c:v>
                </c:pt>
                <c:pt idx="111">
                  <c:v>2000M04</c:v>
                </c:pt>
                <c:pt idx="112">
                  <c:v>2000M05</c:v>
                </c:pt>
                <c:pt idx="113">
                  <c:v>2000M06</c:v>
                </c:pt>
                <c:pt idx="114">
                  <c:v>2000M07</c:v>
                </c:pt>
                <c:pt idx="115">
                  <c:v>2000M08</c:v>
                </c:pt>
                <c:pt idx="116">
                  <c:v>2000M09</c:v>
                </c:pt>
                <c:pt idx="117">
                  <c:v>2000M10</c:v>
                </c:pt>
                <c:pt idx="118">
                  <c:v>2000M11</c:v>
                </c:pt>
                <c:pt idx="119">
                  <c:v>2000M12</c:v>
                </c:pt>
                <c:pt idx="120">
                  <c:v>2001M01</c:v>
                </c:pt>
                <c:pt idx="121">
                  <c:v>2001M02</c:v>
                </c:pt>
                <c:pt idx="122">
                  <c:v>2001M03</c:v>
                </c:pt>
                <c:pt idx="123">
                  <c:v>2001M04</c:v>
                </c:pt>
                <c:pt idx="124">
                  <c:v>2001M05</c:v>
                </c:pt>
                <c:pt idx="125">
                  <c:v>2001M06</c:v>
                </c:pt>
                <c:pt idx="126">
                  <c:v>2001M07</c:v>
                </c:pt>
                <c:pt idx="127">
                  <c:v>2001M08</c:v>
                </c:pt>
                <c:pt idx="128">
                  <c:v>2001M09</c:v>
                </c:pt>
                <c:pt idx="129">
                  <c:v>2001M10</c:v>
                </c:pt>
                <c:pt idx="130">
                  <c:v>2001M11</c:v>
                </c:pt>
                <c:pt idx="131">
                  <c:v>2001M12</c:v>
                </c:pt>
                <c:pt idx="132">
                  <c:v>2002M01</c:v>
                </c:pt>
                <c:pt idx="133">
                  <c:v>2002M02</c:v>
                </c:pt>
                <c:pt idx="134">
                  <c:v>2002M03</c:v>
                </c:pt>
                <c:pt idx="135">
                  <c:v>2002M04</c:v>
                </c:pt>
                <c:pt idx="136">
                  <c:v>2002M05</c:v>
                </c:pt>
                <c:pt idx="137">
                  <c:v>2002M06</c:v>
                </c:pt>
                <c:pt idx="138">
                  <c:v>2002M07</c:v>
                </c:pt>
                <c:pt idx="139">
                  <c:v>2002M08</c:v>
                </c:pt>
                <c:pt idx="140">
                  <c:v>2002M09</c:v>
                </c:pt>
                <c:pt idx="141">
                  <c:v>2002M10</c:v>
                </c:pt>
                <c:pt idx="142">
                  <c:v>2002M11</c:v>
                </c:pt>
                <c:pt idx="143">
                  <c:v>2002M12</c:v>
                </c:pt>
                <c:pt idx="144">
                  <c:v>2003M01</c:v>
                </c:pt>
                <c:pt idx="145">
                  <c:v>2003M02</c:v>
                </c:pt>
                <c:pt idx="146">
                  <c:v>2003M03</c:v>
                </c:pt>
                <c:pt idx="147">
                  <c:v>2003M04</c:v>
                </c:pt>
                <c:pt idx="148">
                  <c:v>2003M05</c:v>
                </c:pt>
                <c:pt idx="149">
                  <c:v>2003M06</c:v>
                </c:pt>
                <c:pt idx="150">
                  <c:v>2003M07</c:v>
                </c:pt>
                <c:pt idx="151">
                  <c:v>2003M08</c:v>
                </c:pt>
                <c:pt idx="152">
                  <c:v>2003M09</c:v>
                </c:pt>
                <c:pt idx="153">
                  <c:v>2003M10</c:v>
                </c:pt>
                <c:pt idx="154">
                  <c:v>2003M11</c:v>
                </c:pt>
                <c:pt idx="155">
                  <c:v>2003M12</c:v>
                </c:pt>
                <c:pt idx="156">
                  <c:v>2004M01</c:v>
                </c:pt>
                <c:pt idx="157">
                  <c:v>2004M02</c:v>
                </c:pt>
                <c:pt idx="158">
                  <c:v>2004M03</c:v>
                </c:pt>
                <c:pt idx="159">
                  <c:v>2004M04</c:v>
                </c:pt>
                <c:pt idx="160">
                  <c:v>2004M05</c:v>
                </c:pt>
                <c:pt idx="161">
                  <c:v>2004M06</c:v>
                </c:pt>
                <c:pt idx="162">
                  <c:v>2004M07</c:v>
                </c:pt>
                <c:pt idx="163">
                  <c:v>2004M08</c:v>
                </c:pt>
                <c:pt idx="164">
                  <c:v>2004M09</c:v>
                </c:pt>
                <c:pt idx="165">
                  <c:v>2004M10</c:v>
                </c:pt>
                <c:pt idx="166">
                  <c:v>2004M11</c:v>
                </c:pt>
                <c:pt idx="167">
                  <c:v>2004M12</c:v>
                </c:pt>
                <c:pt idx="168">
                  <c:v>2005M01</c:v>
                </c:pt>
                <c:pt idx="169">
                  <c:v>2005M02</c:v>
                </c:pt>
                <c:pt idx="170">
                  <c:v>2005M03</c:v>
                </c:pt>
                <c:pt idx="171">
                  <c:v>2005M04</c:v>
                </c:pt>
                <c:pt idx="172">
                  <c:v>2005M05</c:v>
                </c:pt>
                <c:pt idx="173">
                  <c:v>2005M06</c:v>
                </c:pt>
                <c:pt idx="174">
                  <c:v>2005M07</c:v>
                </c:pt>
                <c:pt idx="175">
                  <c:v>2005M08</c:v>
                </c:pt>
                <c:pt idx="176">
                  <c:v>2005M09</c:v>
                </c:pt>
                <c:pt idx="177">
                  <c:v>2005M10</c:v>
                </c:pt>
                <c:pt idx="178">
                  <c:v>2005M11</c:v>
                </c:pt>
                <c:pt idx="179">
                  <c:v>2005M12</c:v>
                </c:pt>
                <c:pt idx="180">
                  <c:v>2006M01</c:v>
                </c:pt>
                <c:pt idx="181">
                  <c:v>2006M02</c:v>
                </c:pt>
                <c:pt idx="182">
                  <c:v>2006M03</c:v>
                </c:pt>
                <c:pt idx="183">
                  <c:v>2006M04</c:v>
                </c:pt>
                <c:pt idx="184">
                  <c:v>2006M05</c:v>
                </c:pt>
                <c:pt idx="185">
                  <c:v>2006M06</c:v>
                </c:pt>
                <c:pt idx="186">
                  <c:v>2006M07</c:v>
                </c:pt>
                <c:pt idx="187">
                  <c:v>2006M08</c:v>
                </c:pt>
                <c:pt idx="188">
                  <c:v>2006M09</c:v>
                </c:pt>
                <c:pt idx="189">
                  <c:v>2006M10</c:v>
                </c:pt>
                <c:pt idx="190">
                  <c:v>2006M11</c:v>
                </c:pt>
                <c:pt idx="191">
                  <c:v>2006M12</c:v>
                </c:pt>
                <c:pt idx="192">
                  <c:v>2007M01</c:v>
                </c:pt>
                <c:pt idx="193">
                  <c:v>2007M02</c:v>
                </c:pt>
                <c:pt idx="194">
                  <c:v>2007M03</c:v>
                </c:pt>
                <c:pt idx="195">
                  <c:v>2007M04</c:v>
                </c:pt>
                <c:pt idx="196">
                  <c:v>2007M05</c:v>
                </c:pt>
                <c:pt idx="197">
                  <c:v>2007M06</c:v>
                </c:pt>
                <c:pt idx="198">
                  <c:v>2007M07</c:v>
                </c:pt>
                <c:pt idx="199">
                  <c:v>2007M08</c:v>
                </c:pt>
                <c:pt idx="200">
                  <c:v>2007M09</c:v>
                </c:pt>
                <c:pt idx="201">
                  <c:v>2007M10</c:v>
                </c:pt>
                <c:pt idx="202">
                  <c:v>2007M11</c:v>
                </c:pt>
                <c:pt idx="203">
                  <c:v>2007M12</c:v>
                </c:pt>
                <c:pt idx="204">
                  <c:v>2008M01</c:v>
                </c:pt>
                <c:pt idx="205">
                  <c:v>2008M02</c:v>
                </c:pt>
                <c:pt idx="206">
                  <c:v>2008M03</c:v>
                </c:pt>
                <c:pt idx="207">
                  <c:v>2008M04</c:v>
                </c:pt>
                <c:pt idx="208">
                  <c:v>2008M05</c:v>
                </c:pt>
                <c:pt idx="209">
                  <c:v>2008M06</c:v>
                </c:pt>
                <c:pt idx="210">
                  <c:v>2008M07</c:v>
                </c:pt>
                <c:pt idx="211">
                  <c:v>2008M08</c:v>
                </c:pt>
                <c:pt idx="212">
                  <c:v>2008M09</c:v>
                </c:pt>
                <c:pt idx="213">
                  <c:v>2008M10</c:v>
                </c:pt>
                <c:pt idx="214">
                  <c:v>2008M11</c:v>
                </c:pt>
                <c:pt idx="215">
                  <c:v>2008M12</c:v>
                </c:pt>
                <c:pt idx="216">
                  <c:v>2009M01</c:v>
                </c:pt>
                <c:pt idx="217">
                  <c:v>2009M02</c:v>
                </c:pt>
                <c:pt idx="218">
                  <c:v>2009M03</c:v>
                </c:pt>
                <c:pt idx="219">
                  <c:v>2009M04</c:v>
                </c:pt>
                <c:pt idx="220">
                  <c:v>2009M05</c:v>
                </c:pt>
                <c:pt idx="221">
                  <c:v>2009M06</c:v>
                </c:pt>
                <c:pt idx="222">
                  <c:v>2009M07</c:v>
                </c:pt>
                <c:pt idx="223">
                  <c:v>2009M08</c:v>
                </c:pt>
                <c:pt idx="224">
                  <c:v>2009M09</c:v>
                </c:pt>
                <c:pt idx="225">
                  <c:v>2009M10</c:v>
                </c:pt>
                <c:pt idx="226">
                  <c:v>2009M11</c:v>
                </c:pt>
                <c:pt idx="227">
                  <c:v>2009M12</c:v>
                </c:pt>
                <c:pt idx="228">
                  <c:v>2010M01</c:v>
                </c:pt>
                <c:pt idx="229">
                  <c:v>2010M02</c:v>
                </c:pt>
                <c:pt idx="230">
                  <c:v>2010M03</c:v>
                </c:pt>
                <c:pt idx="231">
                  <c:v>2010M04</c:v>
                </c:pt>
                <c:pt idx="232">
                  <c:v>2010M05</c:v>
                </c:pt>
                <c:pt idx="233">
                  <c:v>2010M06</c:v>
                </c:pt>
                <c:pt idx="234">
                  <c:v>2010M07</c:v>
                </c:pt>
                <c:pt idx="235">
                  <c:v>2010M08</c:v>
                </c:pt>
                <c:pt idx="236">
                  <c:v>2010M09</c:v>
                </c:pt>
              </c:strCache>
            </c:strRef>
          </c:cat>
          <c:val>
            <c:numRef>
              <c:f>monthly!$C$2:$C$238</c:f>
              <c:numCache>
                <c:formatCode>General</c:formatCode>
                <c:ptCount val="237"/>
                <c:pt idx="0">
                  <c:v>158.80070000000001</c:v>
                </c:pt>
                <c:pt idx="1">
                  <c:v>152.34230000000039</c:v>
                </c:pt>
                <c:pt idx="2">
                  <c:v>155.2962</c:v>
                </c:pt>
                <c:pt idx="3">
                  <c:v>154.63150000000002</c:v>
                </c:pt>
                <c:pt idx="4">
                  <c:v>155.0728</c:v>
                </c:pt>
                <c:pt idx="5">
                  <c:v>157.12120000000004</c:v>
                </c:pt>
                <c:pt idx="6">
                  <c:v>156.57089999999999</c:v>
                </c:pt>
                <c:pt idx="7">
                  <c:v>153.60240000000024</c:v>
                </c:pt>
                <c:pt idx="8">
                  <c:v>152.4427</c:v>
                </c:pt>
                <c:pt idx="9">
                  <c:v>154.35400000000001</c:v>
                </c:pt>
                <c:pt idx="10">
                  <c:v>151.9221000000004</c:v>
                </c:pt>
                <c:pt idx="11">
                  <c:v>149.7723</c:v>
                </c:pt>
                <c:pt idx="12">
                  <c:v>149.13319999999999</c:v>
                </c:pt>
                <c:pt idx="13">
                  <c:v>149.9024000000004</c:v>
                </c:pt>
                <c:pt idx="14">
                  <c:v>153.68270000000001</c:v>
                </c:pt>
                <c:pt idx="15">
                  <c:v>154.89860000000004</c:v>
                </c:pt>
                <c:pt idx="16">
                  <c:v>153.6114</c:v>
                </c:pt>
                <c:pt idx="17">
                  <c:v>153.30200000000039</c:v>
                </c:pt>
                <c:pt idx="18">
                  <c:v>150.85150000000004</c:v>
                </c:pt>
                <c:pt idx="19">
                  <c:v>148.31050000000002</c:v>
                </c:pt>
                <c:pt idx="20">
                  <c:v>148.48720000000048</c:v>
                </c:pt>
                <c:pt idx="21">
                  <c:v>151.23449999999997</c:v>
                </c:pt>
                <c:pt idx="22">
                  <c:v>152.64840000000001</c:v>
                </c:pt>
                <c:pt idx="23">
                  <c:v>152.49240000000052</c:v>
                </c:pt>
                <c:pt idx="24">
                  <c:v>152.2021</c:v>
                </c:pt>
                <c:pt idx="25">
                  <c:v>155.00120000000001</c:v>
                </c:pt>
                <c:pt idx="26">
                  <c:v>154.9246</c:v>
                </c:pt>
                <c:pt idx="27">
                  <c:v>152.61150000000001</c:v>
                </c:pt>
                <c:pt idx="28">
                  <c:v>151.99040000000039</c:v>
                </c:pt>
                <c:pt idx="29">
                  <c:v>153.584</c:v>
                </c:pt>
                <c:pt idx="30">
                  <c:v>155.56440000000001</c:v>
                </c:pt>
                <c:pt idx="31">
                  <c:v>155.50949999999997</c:v>
                </c:pt>
                <c:pt idx="32">
                  <c:v>152.41669999999999</c:v>
                </c:pt>
                <c:pt idx="33">
                  <c:v>153.65140000000039</c:v>
                </c:pt>
                <c:pt idx="34">
                  <c:v>154.11369999999962</c:v>
                </c:pt>
                <c:pt idx="35">
                  <c:v>153.4032</c:v>
                </c:pt>
                <c:pt idx="36">
                  <c:v>154.04050000000001</c:v>
                </c:pt>
                <c:pt idx="37">
                  <c:v>152.43540000000004</c:v>
                </c:pt>
                <c:pt idx="38">
                  <c:v>151.10399999999998</c:v>
                </c:pt>
                <c:pt idx="39">
                  <c:v>152.59820000000039</c:v>
                </c:pt>
                <c:pt idx="40">
                  <c:v>153.1891</c:v>
                </c:pt>
                <c:pt idx="41">
                  <c:v>154.3186</c:v>
                </c:pt>
                <c:pt idx="42">
                  <c:v>149.20479999999998</c:v>
                </c:pt>
                <c:pt idx="43">
                  <c:v>145.4049</c:v>
                </c:pt>
                <c:pt idx="44">
                  <c:v>142.33860000000001</c:v>
                </c:pt>
                <c:pt idx="45">
                  <c:v>139.81890000000001</c:v>
                </c:pt>
                <c:pt idx="46">
                  <c:v>139.55230000000051</c:v>
                </c:pt>
                <c:pt idx="47">
                  <c:v>142.10220000000001</c:v>
                </c:pt>
                <c:pt idx="48">
                  <c:v>142.08280000000039</c:v>
                </c:pt>
                <c:pt idx="49">
                  <c:v>141.31909999999999</c:v>
                </c:pt>
                <c:pt idx="50">
                  <c:v>141.56220000000027</c:v>
                </c:pt>
                <c:pt idx="51">
                  <c:v>143.0008</c:v>
                </c:pt>
                <c:pt idx="52">
                  <c:v>143.08020000000027</c:v>
                </c:pt>
                <c:pt idx="53">
                  <c:v>143.142</c:v>
                </c:pt>
                <c:pt idx="54">
                  <c:v>143.17429999999999</c:v>
                </c:pt>
                <c:pt idx="55">
                  <c:v>144.4958</c:v>
                </c:pt>
                <c:pt idx="56">
                  <c:v>145.78</c:v>
                </c:pt>
                <c:pt idx="57">
                  <c:v>145.51339999999999</c:v>
                </c:pt>
                <c:pt idx="58">
                  <c:v>145.40780000000001</c:v>
                </c:pt>
                <c:pt idx="59">
                  <c:v>146.46110000000004</c:v>
                </c:pt>
                <c:pt idx="60">
                  <c:v>146.4024000000004</c:v>
                </c:pt>
                <c:pt idx="61">
                  <c:v>146.71099999999998</c:v>
                </c:pt>
                <c:pt idx="62">
                  <c:v>147.03230000000039</c:v>
                </c:pt>
                <c:pt idx="63">
                  <c:v>148.42780000000027</c:v>
                </c:pt>
                <c:pt idx="64">
                  <c:v>149.5615</c:v>
                </c:pt>
                <c:pt idx="65">
                  <c:v>148.68260000000001</c:v>
                </c:pt>
                <c:pt idx="66">
                  <c:v>147.21969999999951</c:v>
                </c:pt>
                <c:pt idx="67">
                  <c:v>146.3296</c:v>
                </c:pt>
                <c:pt idx="68">
                  <c:v>147.96190000000001</c:v>
                </c:pt>
                <c:pt idx="69">
                  <c:v>151.15940000000001</c:v>
                </c:pt>
                <c:pt idx="70">
                  <c:v>150.76679999999999</c:v>
                </c:pt>
                <c:pt idx="71">
                  <c:v>151.29339999999999</c:v>
                </c:pt>
                <c:pt idx="72">
                  <c:v>152.39410000000001</c:v>
                </c:pt>
                <c:pt idx="73">
                  <c:v>154.83230000000052</c:v>
                </c:pt>
                <c:pt idx="74">
                  <c:v>155.07820000000001</c:v>
                </c:pt>
                <c:pt idx="75">
                  <c:v>154.9178</c:v>
                </c:pt>
                <c:pt idx="76">
                  <c:v>154.5849</c:v>
                </c:pt>
                <c:pt idx="77">
                  <c:v>154.62459999999999</c:v>
                </c:pt>
                <c:pt idx="78">
                  <c:v>155.70409999999998</c:v>
                </c:pt>
                <c:pt idx="79">
                  <c:v>157.59110000000001</c:v>
                </c:pt>
                <c:pt idx="80">
                  <c:v>156.76859999999999</c:v>
                </c:pt>
                <c:pt idx="81">
                  <c:v>156.02010000000001</c:v>
                </c:pt>
                <c:pt idx="82">
                  <c:v>156.16979999999998</c:v>
                </c:pt>
                <c:pt idx="83">
                  <c:v>158.93630000000024</c:v>
                </c:pt>
                <c:pt idx="84">
                  <c:v>160.62610000000001</c:v>
                </c:pt>
                <c:pt idx="85">
                  <c:v>160.2517</c:v>
                </c:pt>
                <c:pt idx="86">
                  <c:v>160.6061</c:v>
                </c:pt>
                <c:pt idx="87">
                  <c:v>160.33700000000024</c:v>
                </c:pt>
                <c:pt idx="88">
                  <c:v>160.67899999999997</c:v>
                </c:pt>
                <c:pt idx="89">
                  <c:v>162.35090000000039</c:v>
                </c:pt>
                <c:pt idx="90">
                  <c:v>162.30930000000001</c:v>
                </c:pt>
                <c:pt idx="91">
                  <c:v>163.13130000000001</c:v>
                </c:pt>
                <c:pt idx="92">
                  <c:v>160.27349999999996</c:v>
                </c:pt>
                <c:pt idx="93">
                  <c:v>156.8597</c:v>
                </c:pt>
                <c:pt idx="94">
                  <c:v>157.4478</c:v>
                </c:pt>
                <c:pt idx="95">
                  <c:v>156.14169999999999</c:v>
                </c:pt>
                <c:pt idx="96">
                  <c:v>165.58870000000024</c:v>
                </c:pt>
                <c:pt idx="97">
                  <c:v>175.1242</c:v>
                </c:pt>
                <c:pt idx="98">
                  <c:v>174.0959</c:v>
                </c:pt>
                <c:pt idx="99">
                  <c:v>168.57130000000001</c:v>
                </c:pt>
                <c:pt idx="100">
                  <c:v>168.52930000000001</c:v>
                </c:pt>
                <c:pt idx="101">
                  <c:v>170.54830000000001</c:v>
                </c:pt>
                <c:pt idx="102">
                  <c:v>170.14379999999963</c:v>
                </c:pt>
                <c:pt idx="103">
                  <c:v>169.72200000000001</c:v>
                </c:pt>
                <c:pt idx="104">
                  <c:v>168.08359999999999</c:v>
                </c:pt>
                <c:pt idx="105">
                  <c:v>168.0866</c:v>
                </c:pt>
                <c:pt idx="106">
                  <c:v>166.1422</c:v>
                </c:pt>
                <c:pt idx="107">
                  <c:v>164.23240000000001</c:v>
                </c:pt>
                <c:pt idx="108">
                  <c:v>163.91409999999999</c:v>
                </c:pt>
                <c:pt idx="109">
                  <c:v>164.5179</c:v>
                </c:pt>
                <c:pt idx="110">
                  <c:v>164.03489999999999</c:v>
                </c:pt>
                <c:pt idx="111">
                  <c:v>164.78969999999998</c:v>
                </c:pt>
                <c:pt idx="112">
                  <c:v>168.09190000000001</c:v>
                </c:pt>
                <c:pt idx="113">
                  <c:v>164.69959999999998</c:v>
                </c:pt>
                <c:pt idx="114">
                  <c:v>163.73979999999978</c:v>
                </c:pt>
                <c:pt idx="115">
                  <c:v>164.13319999999999</c:v>
                </c:pt>
                <c:pt idx="116">
                  <c:v>165.82420000000027</c:v>
                </c:pt>
                <c:pt idx="117">
                  <c:v>168.18520000000001</c:v>
                </c:pt>
                <c:pt idx="118">
                  <c:v>169.57079999999999</c:v>
                </c:pt>
                <c:pt idx="119">
                  <c:v>168.268</c:v>
                </c:pt>
                <c:pt idx="120">
                  <c:v>166.54369999999975</c:v>
                </c:pt>
                <c:pt idx="121">
                  <c:v>168.69329999999999</c:v>
                </c:pt>
                <c:pt idx="122">
                  <c:v>171.49420000000001</c:v>
                </c:pt>
                <c:pt idx="123">
                  <c:v>173.49590000000001</c:v>
                </c:pt>
                <c:pt idx="124">
                  <c:v>175.06540000000001</c:v>
                </c:pt>
                <c:pt idx="125">
                  <c:v>176.631</c:v>
                </c:pt>
                <c:pt idx="126">
                  <c:v>177.37130000000039</c:v>
                </c:pt>
                <c:pt idx="127">
                  <c:v>175.03450000000001</c:v>
                </c:pt>
                <c:pt idx="128">
                  <c:v>178.38580000000024</c:v>
                </c:pt>
                <c:pt idx="129">
                  <c:v>179.14459999999963</c:v>
                </c:pt>
                <c:pt idx="130">
                  <c:v>175.30100000000004</c:v>
                </c:pt>
                <c:pt idx="131">
                  <c:v>171.3357</c:v>
                </c:pt>
                <c:pt idx="132">
                  <c:v>134.92190000000039</c:v>
                </c:pt>
                <c:pt idx="133">
                  <c:v>102.208</c:v>
                </c:pt>
                <c:pt idx="134">
                  <c:v>87.375279999999918</c:v>
                </c:pt>
                <c:pt idx="135">
                  <c:v>85.31953</c:v>
                </c:pt>
                <c:pt idx="136">
                  <c:v>84.292000000000002</c:v>
                </c:pt>
                <c:pt idx="137">
                  <c:v>83.043200000000027</c:v>
                </c:pt>
                <c:pt idx="138">
                  <c:v>88.228359999999981</c:v>
                </c:pt>
                <c:pt idx="139">
                  <c:v>92.148399999999981</c:v>
                </c:pt>
                <c:pt idx="140">
                  <c:v>93.617999999999995</c:v>
                </c:pt>
                <c:pt idx="141">
                  <c:v>96.697630000000004</c:v>
                </c:pt>
                <c:pt idx="142">
                  <c:v>94.954420000000027</c:v>
                </c:pt>
                <c:pt idx="143">
                  <c:v>94.405050000000003</c:v>
                </c:pt>
                <c:pt idx="144">
                  <c:v>98.160560000000004</c:v>
                </c:pt>
                <c:pt idx="145">
                  <c:v>102.78100000000002</c:v>
                </c:pt>
                <c:pt idx="146">
                  <c:v>104.2731</c:v>
                </c:pt>
                <c:pt idx="147">
                  <c:v>106.866</c:v>
                </c:pt>
                <c:pt idx="148">
                  <c:v>106.0399</c:v>
                </c:pt>
                <c:pt idx="149">
                  <c:v>105.99690000000002</c:v>
                </c:pt>
                <c:pt idx="150">
                  <c:v>107.29810000000002</c:v>
                </c:pt>
                <c:pt idx="151">
                  <c:v>104.425</c:v>
                </c:pt>
                <c:pt idx="152">
                  <c:v>102.9383</c:v>
                </c:pt>
                <c:pt idx="153">
                  <c:v>103.24780000000024</c:v>
                </c:pt>
                <c:pt idx="154">
                  <c:v>103.35979999999998</c:v>
                </c:pt>
                <c:pt idx="155">
                  <c:v>99.809029999999993</c:v>
                </c:pt>
                <c:pt idx="156">
                  <c:v>100.2654</c:v>
                </c:pt>
                <c:pt idx="157">
                  <c:v>100.4526</c:v>
                </c:pt>
                <c:pt idx="158">
                  <c:v>102.4054</c:v>
                </c:pt>
                <c:pt idx="159">
                  <c:v>105.0745</c:v>
                </c:pt>
                <c:pt idx="160">
                  <c:v>105.1177</c:v>
                </c:pt>
                <c:pt idx="161">
                  <c:v>103.5779</c:v>
                </c:pt>
                <c:pt idx="162">
                  <c:v>102.563</c:v>
                </c:pt>
                <c:pt idx="163">
                  <c:v>99.065349999999981</c:v>
                </c:pt>
                <c:pt idx="164">
                  <c:v>98.843990000000005</c:v>
                </c:pt>
                <c:pt idx="165">
                  <c:v>100.1292</c:v>
                </c:pt>
                <c:pt idx="166">
                  <c:v>98.483779999999982</c:v>
                </c:pt>
                <c:pt idx="167">
                  <c:v>96.894280000000023</c:v>
                </c:pt>
                <c:pt idx="168">
                  <c:v>98.401900000000026</c:v>
                </c:pt>
                <c:pt idx="169">
                  <c:v>98.759100000000004</c:v>
                </c:pt>
                <c:pt idx="170">
                  <c:v>99.559359999999998</c:v>
                </c:pt>
                <c:pt idx="171">
                  <c:v>99.584650000000025</c:v>
                </c:pt>
                <c:pt idx="172">
                  <c:v>99.702910000000003</c:v>
                </c:pt>
                <c:pt idx="173">
                  <c:v>101.119</c:v>
                </c:pt>
                <c:pt idx="174">
                  <c:v>101.96440000000024</c:v>
                </c:pt>
                <c:pt idx="175">
                  <c:v>101.19589999999998</c:v>
                </c:pt>
                <c:pt idx="176">
                  <c:v>100.01600000000002</c:v>
                </c:pt>
                <c:pt idx="177">
                  <c:v>99.091290000000228</c:v>
                </c:pt>
                <c:pt idx="178">
                  <c:v>100.45920000000002</c:v>
                </c:pt>
                <c:pt idx="179">
                  <c:v>100.14620000000002</c:v>
                </c:pt>
                <c:pt idx="180">
                  <c:v>97.649550000000005</c:v>
                </c:pt>
                <c:pt idx="181">
                  <c:v>96.527349999999998</c:v>
                </c:pt>
                <c:pt idx="182">
                  <c:v>96.77688999999998</c:v>
                </c:pt>
                <c:pt idx="183">
                  <c:v>96.397500000000022</c:v>
                </c:pt>
                <c:pt idx="184">
                  <c:v>96.631779999999978</c:v>
                </c:pt>
                <c:pt idx="185">
                  <c:v>98.006979999999999</c:v>
                </c:pt>
                <c:pt idx="186">
                  <c:v>97.471020000000024</c:v>
                </c:pt>
                <c:pt idx="187">
                  <c:v>97.334060000000022</c:v>
                </c:pt>
                <c:pt idx="188">
                  <c:v>97.43844</c:v>
                </c:pt>
                <c:pt idx="189">
                  <c:v>97.668489999999949</c:v>
                </c:pt>
                <c:pt idx="190">
                  <c:v>97.624099999999999</c:v>
                </c:pt>
                <c:pt idx="191">
                  <c:v>97.612939999999981</c:v>
                </c:pt>
                <c:pt idx="192">
                  <c:v>97.756240000000005</c:v>
                </c:pt>
                <c:pt idx="193">
                  <c:v>96.671879999999888</c:v>
                </c:pt>
                <c:pt idx="194">
                  <c:v>96.501020000000025</c:v>
                </c:pt>
                <c:pt idx="195">
                  <c:v>96.191079999999999</c:v>
                </c:pt>
                <c:pt idx="196">
                  <c:v>96.637140000000002</c:v>
                </c:pt>
                <c:pt idx="197">
                  <c:v>97.453590000000005</c:v>
                </c:pt>
                <c:pt idx="198">
                  <c:v>96.39367</c:v>
                </c:pt>
                <c:pt idx="199">
                  <c:v>97.683429999999987</c:v>
                </c:pt>
                <c:pt idx="200">
                  <c:v>96.495000000000005</c:v>
                </c:pt>
                <c:pt idx="201">
                  <c:v>94.261740000000003</c:v>
                </c:pt>
                <c:pt idx="202">
                  <c:v>94.159300000000002</c:v>
                </c:pt>
                <c:pt idx="203">
                  <c:v>95.286950000000004</c:v>
                </c:pt>
                <c:pt idx="204">
                  <c:v>94.695660000000004</c:v>
                </c:pt>
                <c:pt idx="205">
                  <c:v>93.529769999999985</c:v>
                </c:pt>
                <c:pt idx="206">
                  <c:v>92.384969999999996</c:v>
                </c:pt>
                <c:pt idx="207">
                  <c:v>92.281190000000024</c:v>
                </c:pt>
                <c:pt idx="208">
                  <c:v>92.653639999999982</c:v>
                </c:pt>
                <c:pt idx="209">
                  <c:v>95.771869999999993</c:v>
                </c:pt>
                <c:pt idx="210">
                  <c:v>95.612769999999983</c:v>
                </c:pt>
                <c:pt idx="211">
                  <c:v>98.298400000000001</c:v>
                </c:pt>
                <c:pt idx="212">
                  <c:v>102.0467</c:v>
                </c:pt>
                <c:pt idx="213">
                  <c:v>106.61269999999999</c:v>
                </c:pt>
                <c:pt idx="214">
                  <c:v>107.7834</c:v>
                </c:pt>
                <c:pt idx="215">
                  <c:v>105.3417</c:v>
                </c:pt>
                <c:pt idx="216">
                  <c:v>103.7073</c:v>
                </c:pt>
                <c:pt idx="217">
                  <c:v>104.16069999999999</c:v>
                </c:pt>
                <c:pt idx="218">
                  <c:v>100.74900000000002</c:v>
                </c:pt>
                <c:pt idx="219">
                  <c:v>98.289180000000002</c:v>
                </c:pt>
                <c:pt idx="220">
                  <c:v>95.16292</c:v>
                </c:pt>
                <c:pt idx="221">
                  <c:v>92.893069999999994</c:v>
                </c:pt>
                <c:pt idx="222">
                  <c:v>92.454580000000007</c:v>
                </c:pt>
                <c:pt idx="223">
                  <c:v>90.891760000000005</c:v>
                </c:pt>
                <c:pt idx="224">
                  <c:v>90.584910000000022</c:v>
                </c:pt>
                <c:pt idx="225">
                  <c:v>90.084650000000025</c:v>
                </c:pt>
                <c:pt idx="226">
                  <c:v>90.757420000000025</c:v>
                </c:pt>
                <c:pt idx="227">
                  <c:v>92.679989999999918</c:v>
                </c:pt>
                <c:pt idx="228">
                  <c:v>93.978339999999918</c:v>
                </c:pt>
                <c:pt idx="229">
                  <c:v>95.78762000000026</c:v>
                </c:pt>
                <c:pt idx="230">
                  <c:v>95.359789999999919</c:v>
                </c:pt>
                <c:pt idx="231">
                  <c:v>95.408620000000127</c:v>
                </c:pt>
                <c:pt idx="232">
                  <c:v>98.125139999999959</c:v>
                </c:pt>
                <c:pt idx="233">
                  <c:v>99.014420000000243</c:v>
                </c:pt>
                <c:pt idx="234">
                  <c:v>97.770579999999981</c:v>
                </c:pt>
                <c:pt idx="235">
                  <c:v>96.999140000000025</c:v>
                </c:pt>
                <c:pt idx="236">
                  <c:v>95.993430000000004</c:v>
                </c:pt>
              </c:numCache>
            </c:numRef>
          </c:val>
        </c:ser>
        <c:ser>
          <c:idx val="1"/>
          <c:order val="1"/>
          <c:tx>
            <c:strRef>
              <c:f>monthly!$O$1</c:f>
              <c:strCache>
                <c:ptCount val="1"/>
                <c:pt idx="0">
                  <c:v>Brazil</c:v>
                </c:pt>
              </c:strCache>
            </c:strRef>
          </c:tx>
          <c:marker>
            <c:symbol val="none"/>
          </c:marker>
          <c:cat>
            <c:strRef>
              <c:f>monthly!$A$2:$A$238</c:f>
              <c:strCache>
                <c:ptCount val="237"/>
                <c:pt idx="0">
                  <c:v>1991M01</c:v>
                </c:pt>
                <c:pt idx="1">
                  <c:v>1991M02</c:v>
                </c:pt>
                <c:pt idx="2">
                  <c:v>1991M03</c:v>
                </c:pt>
                <c:pt idx="3">
                  <c:v>1991M04</c:v>
                </c:pt>
                <c:pt idx="4">
                  <c:v>1991M05</c:v>
                </c:pt>
                <c:pt idx="5">
                  <c:v>1991M06</c:v>
                </c:pt>
                <c:pt idx="6">
                  <c:v>1991M07</c:v>
                </c:pt>
                <c:pt idx="7">
                  <c:v>1991M08</c:v>
                </c:pt>
                <c:pt idx="8">
                  <c:v>1991M09</c:v>
                </c:pt>
                <c:pt idx="9">
                  <c:v>1991M10</c:v>
                </c:pt>
                <c:pt idx="10">
                  <c:v>1991M11</c:v>
                </c:pt>
                <c:pt idx="11">
                  <c:v>1991M12</c:v>
                </c:pt>
                <c:pt idx="12">
                  <c:v>1992M01</c:v>
                </c:pt>
                <c:pt idx="13">
                  <c:v>1992M02</c:v>
                </c:pt>
                <c:pt idx="14">
                  <c:v>1992M03</c:v>
                </c:pt>
                <c:pt idx="15">
                  <c:v>1992M04</c:v>
                </c:pt>
                <c:pt idx="16">
                  <c:v>1992M05</c:v>
                </c:pt>
                <c:pt idx="17">
                  <c:v>1992M06</c:v>
                </c:pt>
                <c:pt idx="18">
                  <c:v>1992M07</c:v>
                </c:pt>
                <c:pt idx="19">
                  <c:v>1992M08</c:v>
                </c:pt>
                <c:pt idx="20">
                  <c:v>1992M09</c:v>
                </c:pt>
                <c:pt idx="21">
                  <c:v>1992M10</c:v>
                </c:pt>
                <c:pt idx="22">
                  <c:v>1992M11</c:v>
                </c:pt>
                <c:pt idx="23">
                  <c:v>1992M12</c:v>
                </c:pt>
                <c:pt idx="24">
                  <c:v>1993M01</c:v>
                </c:pt>
                <c:pt idx="25">
                  <c:v>1993M02</c:v>
                </c:pt>
                <c:pt idx="26">
                  <c:v>1993M03</c:v>
                </c:pt>
                <c:pt idx="27">
                  <c:v>1993M04</c:v>
                </c:pt>
                <c:pt idx="28">
                  <c:v>1993M05</c:v>
                </c:pt>
                <c:pt idx="29">
                  <c:v>1993M06</c:v>
                </c:pt>
                <c:pt idx="30">
                  <c:v>1993M07</c:v>
                </c:pt>
                <c:pt idx="31">
                  <c:v>1993M08</c:v>
                </c:pt>
                <c:pt idx="32">
                  <c:v>1993M09</c:v>
                </c:pt>
                <c:pt idx="33">
                  <c:v>1993M10</c:v>
                </c:pt>
                <c:pt idx="34">
                  <c:v>1993M11</c:v>
                </c:pt>
                <c:pt idx="35">
                  <c:v>1993M12</c:v>
                </c:pt>
                <c:pt idx="36">
                  <c:v>1994M01</c:v>
                </c:pt>
                <c:pt idx="37">
                  <c:v>1994M02</c:v>
                </c:pt>
                <c:pt idx="38">
                  <c:v>1994M03</c:v>
                </c:pt>
                <c:pt idx="39">
                  <c:v>1994M04</c:v>
                </c:pt>
                <c:pt idx="40">
                  <c:v>1994M05</c:v>
                </c:pt>
                <c:pt idx="41">
                  <c:v>1994M06</c:v>
                </c:pt>
                <c:pt idx="42">
                  <c:v>1994M07</c:v>
                </c:pt>
                <c:pt idx="43">
                  <c:v>1994M08</c:v>
                </c:pt>
                <c:pt idx="44">
                  <c:v>1994M09</c:v>
                </c:pt>
                <c:pt idx="45">
                  <c:v>1994M10</c:v>
                </c:pt>
                <c:pt idx="46">
                  <c:v>1994M11</c:v>
                </c:pt>
                <c:pt idx="47">
                  <c:v>1994M12</c:v>
                </c:pt>
                <c:pt idx="48">
                  <c:v>1995M01</c:v>
                </c:pt>
                <c:pt idx="49">
                  <c:v>1995M02</c:v>
                </c:pt>
                <c:pt idx="50">
                  <c:v>1995M03</c:v>
                </c:pt>
                <c:pt idx="51">
                  <c:v>1995M04</c:v>
                </c:pt>
                <c:pt idx="52">
                  <c:v>1995M05</c:v>
                </c:pt>
                <c:pt idx="53">
                  <c:v>1995M06</c:v>
                </c:pt>
                <c:pt idx="54">
                  <c:v>1995M07</c:v>
                </c:pt>
                <c:pt idx="55">
                  <c:v>1995M08</c:v>
                </c:pt>
                <c:pt idx="56">
                  <c:v>1995M09</c:v>
                </c:pt>
                <c:pt idx="57">
                  <c:v>1995M10</c:v>
                </c:pt>
                <c:pt idx="58">
                  <c:v>1995M11</c:v>
                </c:pt>
                <c:pt idx="59">
                  <c:v>1995M12</c:v>
                </c:pt>
                <c:pt idx="60">
                  <c:v>1996M01</c:v>
                </c:pt>
                <c:pt idx="61">
                  <c:v>1996M02</c:v>
                </c:pt>
                <c:pt idx="62">
                  <c:v>1996M03</c:v>
                </c:pt>
                <c:pt idx="63">
                  <c:v>1996M04</c:v>
                </c:pt>
                <c:pt idx="64">
                  <c:v>1996M05</c:v>
                </c:pt>
                <c:pt idx="65">
                  <c:v>1996M06</c:v>
                </c:pt>
                <c:pt idx="66">
                  <c:v>1996M07</c:v>
                </c:pt>
                <c:pt idx="67">
                  <c:v>1996M08</c:v>
                </c:pt>
                <c:pt idx="68">
                  <c:v>1996M09</c:v>
                </c:pt>
                <c:pt idx="69">
                  <c:v>1996M10</c:v>
                </c:pt>
                <c:pt idx="70">
                  <c:v>1996M11</c:v>
                </c:pt>
                <c:pt idx="71">
                  <c:v>1996M12</c:v>
                </c:pt>
                <c:pt idx="72">
                  <c:v>1997M01</c:v>
                </c:pt>
                <c:pt idx="73">
                  <c:v>1997M02</c:v>
                </c:pt>
                <c:pt idx="74">
                  <c:v>1997M03</c:v>
                </c:pt>
                <c:pt idx="75">
                  <c:v>1997M04</c:v>
                </c:pt>
                <c:pt idx="76">
                  <c:v>1997M05</c:v>
                </c:pt>
                <c:pt idx="77">
                  <c:v>1997M06</c:v>
                </c:pt>
                <c:pt idx="78">
                  <c:v>1997M07</c:v>
                </c:pt>
                <c:pt idx="79">
                  <c:v>1997M08</c:v>
                </c:pt>
                <c:pt idx="80">
                  <c:v>1997M09</c:v>
                </c:pt>
                <c:pt idx="81">
                  <c:v>1997M10</c:v>
                </c:pt>
                <c:pt idx="82">
                  <c:v>1997M11</c:v>
                </c:pt>
                <c:pt idx="83">
                  <c:v>1997M12</c:v>
                </c:pt>
                <c:pt idx="84">
                  <c:v>1998M01</c:v>
                </c:pt>
                <c:pt idx="85">
                  <c:v>1998M02</c:v>
                </c:pt>
                <c:pt idx="86">
                  <c:v>1998M03</c:v>
                </c:pt>
                <c:pt idx="87">
                  <c:v>1998M04</c:v>
                </c:pt>
                <c:pt idx="88">
                  <c:v>1998M05</c:v>
                </c:pt>
                <c:pt idx="89">
                  <c:v>1998M06</c:v>
                </c:pt>
                <c:pt idx="90">
                  <c:v>1998M07</c:v>
                </c:pt>
                <c:pt idx="91">
                  <c:v>1998M08</c:v>
                </c:pt>
                <c:pt idx="92">
                  <c:v>1998M09</c:v>
                </c:pt>
                <c:pt idx="93">
                  <c:v>1998M10</c:v>
                </c:pt>
                <c:pt idx="94">
                  <c:v>1998M11</c:v>
                </c:pt>
                <c:pt idx="95">
                  <c:v>1998M12</c:v>
                </c:pt>
                <c:pt idx="96">
                  <c:v>1999M01</c:v>
                </c:pt>
                <c:pt idx="97">
                  <c:v>1999M02</c:v>
                </c:pt>
                <c:pt idx="98">
                  <c:v>1999M03</c:v>
                </c:pt>
                <c:pt idx="99">
                  <c:v>1999M04</c:v>
                </c:pt>
                <c:pt idx="100">
                  <c:v>1999M05</c:v>
                </c:pt>
                <c:pt idx="101">
                  <c:v>1999M06</c:v>
                </c:pt>
                <c:pt idx="102">
                  <c:v>1999M07</c:v>
                </c:pt>
                <c:pt idx="103">
                  <c:v>1999M08</c:v>
                </c:pt>
                <c:pt idx="104">
                  <c:v>1999M09</c:v>
                </c:pt>
                <c:pt idx="105">
                  <c:v>1999M10</c:v>
                </c:pt>
                <c:pt idx="106">
                  <c:v>1999M11</c:v>
                </c:pt>
                <c:pt idx="107">
                  <c:v>1999M12</c:v>
                </c:pt>
                <c:pt idx="108">
                  <c:v>2000M01</c:v>
                </c:pt>
                <c:pt idx="109">
                  <c:v>2000M02</c:v>
                </c:pt>
                <c:pt idx="110">
                  <c:v>2000M03</c:v>
                </c:pt>
                <c:pt idx="111">
                  <c:v>2000M04</c:v>
                </c:pt>
                <c:pt idx="112">
                  <c:v>2000M05</c:v>
                </c:pt>
                <c:pt idx="113">
                  <c:v>2000M06</c:v>
                </c:pt>
                <c:pt idx="114">
                  <c:v>2000M07</c:v>
                </c:pt>
                <c:pt idx="115">
                  <c:v>2000M08</c:v>
                </c:pt>
                <c:pt idx="116">
                  <c:v>2000M09</c:v>
                </c:pt>
                <c:pt idx="117">
                  <c:v>2000M10</c:v>
                </c:pt>
                <c:pt idx="118">
                  <c:v>2000M11</c:v>
                </c:pt>
                <c:pt idx="119">
                  <c:v>2000M12</c:v>
                </c:pt>
                <c:pt idx="120">
                  <c:v>2001M01</c:v>
                </c:pt>
                <c:pt idx="121">
                  <c:v>2001M02</c:v>
                </c:pt>
                <c:pt idx="122">
                  <c:v>2001M03</c:v>
                </c:pt>
                <c:pt idx="123">
                  <c:v>2001M04</c:v>
                </c:pt>
                <c:pt idx="124">
                  <c:v>2001M05</c:v>
                </c:pt>
                <c:pt idx="125">
                  <c:v>2001M06</c:v>
                </c:pt>
                <c:pt idx="126">
                  <c:v>2001M07</c:v>
                </c:pt>
                <c:pt idx="127">
                  <c:v>2001M08</c:v>
                </c:pt>
                <c:pt idx="128">
                  <c:v>2001M09</c:v>
                </c:pt>
                <c:pt idx="129">
                  <c:v>2001M10</c:v>
                </c:pt>
                <c:pt idx="130">
                  <c:v>2001M11</c:v>
                </c:pt>
                <c:pt idx="131">
                  <c:v>2001M12</c:v>
                </c:pt>
                <c:pt idx="132">
                  <c:v>2002M01</c:v>
                </c:pt>
                <c:pt idx="133">
                  <c:v>2002M02</c:v>
                </c:pt>
                <c:pt idx="134">
                  <c:v>2002M03</c:v>
                </c:pt>
                <c:pt idx="135">
                  <c:v>2002M04</c:v>
                </c:pt>
                <c:pt idx="136">
                  <c:v>2002M05</c:v>
                </c:pt>
                <c:pt idx="137">
                  <c:v>2002M06</c:v>
                </c:pt>
                <c:pt idx="138">
                  <c:v>2002M07</c:v>
                </c:pt>
                <c:pt idx="139">
                  <c:v>2002M08</c:v>
                </c:pt>
                <c:pt idx="140">
                  <c:v>2002M09</c:v>
                </c:pt>
                <c:pt idx="141">
                  <c:v>2002M10</c:v>
                </c:pt>
                <c:pt idx="142">
                  <c:v>2002M11</c:v>
                </c:pt>
                <c:pt idx="143">
                  <c:v>2002M12</c:v>
                </c:pt>
                <c:pt idx="144">
                  <c:v>2003M01</c:v>
                </c:pt>
                <c:pt idx="145">
                  <c:v>2003M02</c:v>
                </c:pt>
                <c:pt idx="146">
                  <c:v>2003M03</c:v>
                </c:pt>
                <c:pt idx="147">
                  <c:v>2003M04</c:v>
                </c:pt>
                <c:pt idx="148">
                  <c:v>2003M05</c:v>
                </c:pt>
                <c:pt idx="149">
                  <c:v>2003M06</c:v>
                </c:pt>
                <c:pt idx="150">
                  <c:v>2003M07</c:v>
                </c:pt>
                <c:pt idx="151">
                  <c:v>2003M08</c:v>
                </c:pt>
                <c:pt idx="152">
                  <c:v>2003M09</c:v>
                </c:pt>
                <c:pt idx="153">
                  <c:v>2003M10</c:v>
                </c:pt>
                <c:pt idx="154">
                  <c:v>2003M11</c:v>
                </c:pt>
                <c:pt idx="155">
                  <c:v>2003M12</c:v>
                </c:pt>
                <c:pt idx="156">
                  <c:v>2004M01</c:v>
                </c:pt>
                <c:pt idx="157">
                  <c:v>2004M02</c:v>
                </c:pt>
                <c:pt idx="158">
                  <c:v>2004M03</c:v>
                </c:pt>
                <c:pt idx="159">
                  <c:v>2004M04</c:v>
                </c:pt>
                <c:pt idx="160">
                  <c:v>2004M05</c:v>
                </c:pt>
                <c:pt idx="161">
                  <c:v>2004M06</c:v>
                </c:pt>
                <c:pt idx="162">
                  <c:v>2004M07</c:v>
                </c:pt>
                <c:pt idx="163">
                  <c:v>2004M08</c:v>
                </c:pt>
                <c:pt idx="164">
                  <c:v>2004M09</c:v>
                </c:pt>
                <c:pt idx="165">
                  <c:v>2004M10</c:v>
                </c:pt>
                <c:pt idx="166">
                  <c:v>2004M11</c:v>
                </c:pt>
                <c:pt idx="167">
                  <c:v>2004M12</c:v>
                </c:pt>
                <c:pt idx="168">
                  <c:v>2005M01</c:v>
                </c:pt>
                <c:pt idx="169">
                  <c:v>2005M02</c:v>
                </c:pt>
                <c:pt idx="170">
                  <c:v>2005M03</c:v>
                </c:pt>
                <c:pt idx="171">
                  <c:v>2005M04</c:v>
                </c:pt>
                <c:pt idx="172">
                  <c:v>2005M05</c:v>
                </c:pt>
                <c:pt idx="173">
                  <c:v>2005M06</c:v>
                </c:pt>
                <c:pt idx="174">
                  <c:v>2005M07</c:v>
                </c:pt>
                <c:pt idx="175">
                  <c:v>2005M08</c:v>
                </c:pt>
                <c:pt idx="176">
                  <c:v>2005M09</c:v>
                </c:pt>
                <c:pt idx="177">
                  <c:v>2005M10</c:v>
                </c:pt>
                <c:pt idx="178">
                  <c:v>2005M11</c:v>
                </c:pt>
                <c:pt idx="179">
                  <c:v>2005M12</c:v>
                </c:pt>
                <c:pt idx="180">
                  <c:v>2006M01</c:v>
                </c:pt>
                <c:pt idx="181">
                  <c:v>2006M02</c:v>
                </c:pt>
                <c:pt idx="182">
                  <c:v>2006M03</c:v>
                </c:pt>
                <c:pt idx="183">
                  <c:v>2006M04</c:v>
                </c:pt>
                <c:pt idx="184">
                  <c:v>2006M05</c:v>
                </c:pt>
                <c:pt idx="185">
                  <c:v>2006M06</c:v>
                </c:pt>
                <c:pt idx="186">
                  <c:v>2006M07</c:v>
                </c:pt>
                <c:pt idx="187">
                  <c:v>2006M08</c:v>
                </c:pt>
                <c:pt idx="188">
                  <c:v>2006M09</c:v>
                </c:pt>
                <c:pt idx="189">
                  <c:v>2006M10</c:v>
                </c:pt>
                <c:pt idx="190">
                  <c:v>2006M11</c:v>
                </c:pt>
                <c:pt idx="191">
                  <c:v>2006M12</c:v>
                </c:pt>
                <c:pt idx="192">
                  <c:v>2007M01</c:v>
                </c:pt>
                <c:pt idx="193">
                  <c:v>2007M02</c:v>
                </c:pt>
                <c:pt idx="194">
                  <c:v>2007M03</c:v>
                </c:pt>
                <c:pt idx="195">
                  <c:v>2007M04</c:v>
                </c:pt>
                <c:pt idx="196">
                  <c:v>2007M05</c:v>
                </c:pt>
                <c:pt idx="197">
                  <c:v>2007M06</c:v>
                </c:pt>
                <c:pt idx="198">
                  <c:v>2007M07</c:v>
                </c:pt>
                <c:pt idx="199">
                  <c:v>2007M08</c:v>
                </c:pt>
                <c:pt idx="200">
                  <c:v>2007M09</c:v>
                </c:pt>
                <c:pt idx="201">
                  <c:v>2007M10</c:v>
                </c:pt>
                <c:pt idx="202">
                  <c:v>2007M11</c:v>
                </c:pt>
                <c:pt idx="203">
                  <c:v>2007M12</c:v>
                </c:pt>
                <c:pt idx="204">
                  <c:v>2008M01</c:v>
                </c:pt>
                <c:pt idx="205">
                  <c:v>2008M02</c:v>
                </c:pt>
                <c:pt idx="206">
                  <c:v>2008M03</c:v>
                </c:pt>
                <c:pt idx="207">
                  <c:v>2008M04</c:v>
                </c:pt>
                <c:pt idx="208">
                  <c:v>2008M05</c:v>
                </c:pt>
                <c:pt idx="209">
                  <c:v>2008M06</c:v>
                </c:pt>
                <c:pt idx="210">
                  <c:v>2008M07</c:v>
                </c:pt>
                <c:pt idx="211">
                  <c:v>2008M08</c:v>
                </c:pt>
                <c:pt idx="212">
                  <c:v>2008M09</c:v>
                </c:pt>
                <c:pt idx="213">
                  <c:v>2008M10</c:v>
                </c:pt>
                <c:pt idx="214">
                  <c:v>2008M11</c:v>
                </c:pt>
                <c:pt idx="215">
                  <c:v>2008M12</c:v>
                </c:pt>
                <c:pt idx="216">
                  <c:v>2009M01</c:v>
                </c:pt>
                <c:pt idx="217">
                  <c:v>2009M02</c:v>
                </c:pt>
                <c:pt idx="218">
                  <c:v>2009M03</c:v>
                </c:pt>
                <c:pt idx="219">
                  <c:v>2009M04</c:v>
                </c:pt>
                <c:pt idx="220">
                  <c:v>2009M05</c:v>
                </c:pt>
                <c:pt idx="221">
                  <c:v>2009M06</c:v>
                </c:pt>
                <c:pt idx="222">
                  <c:v>2009M07</c:v>
                </c:pt>
                <c:pt idx="223">
                  <c:v>2009M08</c:v>
                </c:pt>
                <c:pt idx="224">
                  <c:v>2009M09</c:v>
                </c:pt>
                <c:pt idx="225">
                  <c:v>2009M10</c:v>
                </c:pt>
                <c:pt idx="226">
                  <c:v>2009M11</c:v>
                </c:pt>
                <c:pt idx="227">
                  <c:v>2009M12</c:v>
                </c:pt>
                <c:pt idx="228">
                  <c:v>2010M01</c:v>
                </c:pt>
                <c:pt idx="229">
                  <c:v>2010M02</c:v>
                </c:pt>
                <c:pt idx="230">
                  <c:v>2010M03</c:v>
                </c:pt>
                <c:pt idx="231">
                  <c:v>2010M04</c:v>
                </c:pt>
                <c:pt idx="232">
                  <c:v>2010M05</c:v>
                </c:pt>
                <c:pt idx="233">
                  <c:v>2010M06</c:v>
                </c:pt>
                <c:pt idx="234">
                  <c:v>2010M07</c:v>
                </c:pt>
                <c:pt idx="235">
                  <c:v>2010M08</c:v>
                </c:pt>
                <c:pt idx="236">
                  <c:v>2010M09</c:v>
                </c:pt>
              </c:strCache>
            </c:strRef>
          </c:cat>
          <c:val>
            <c:numRef>
              <c:f>monthly!$O$2:$O$238</c:f>
              <c:numCache>
                <c:formatCode>General</c:formatCode>
                <c:ptCount val="237"/>
                <c:pt idx="0">
                  <c:v>62.659860000000002</c:v>
                </c:pt>
                <c:pt idx="1">
                  <c:v>65.801490000000001</c:v>
                </c:pt>
                <c:pt idx="2">
                  <c:v>70.283930000000012</c:v>
                </c:pt>
                <c:pt idx="3">
                  <c:v>71.42834999999998</c:v>
                </c:pt>
                <c:pt idx="4">
                  <c:v>69.940540000000027</c:v>
                </c:pt>
                <c:pt idx="5">
                  <c:v>70.844510000000213</c:v>
                </c:pt>
                <c:pt idx="6">
                  <c:v>72.015469999999993</c:v>
                </c:pt>
                <c:pt idx="7">
                  <c:v>72.884540000000001</c:v>
                </c:pt>
                <c:pt idx="8">
                  <c:v>70.991950000000259</c:v>
                </c:pt>
                <c:pt idx="9">
                  <c:v>66.646910000000005</c:v>
                </c:pt>
                <c:pt idx="10">
                  <c:v>65.365430000000003</c:v>
                </c:pt>
                <c:pt idx="11">
                  <c:v>60.961360000000006</c:v>
                </c:pt>
                <c:pt idx="12">
                  <c:v>61.544789999999999</c:v>
                </c:pt>
                <c:pt idx="13">
                  <c:v>62.7367500000001</c:v>
                </c:pt>
                <c:pt idx="14">
                  <c:v>62.4229500000001</c:v>
                </c:pt>
                <c:pt idx="15">
                  <c:v>59.820330000000013</c:v>
                </c:pt>
                <c:pt idx="16">
                  <c:v>60.646590000000003</c:v>
                </c:pt>
                <c:pt idx="17">
                  <c:v>59.544060000000002</c:v>
                </c:pt>
                <c:pt idx="18">
                  <c:v>58.642830000000011</c:v>
                </c:pt>
                <c:pt idx="19">
                  <c:v>60.6828</c:v>
                </c:pt>
                <c:pt idx="20">
                  <c:v>62.761050000000012</c:v>
                </c:pt>
                <c:pt idx="21">
                  <c:v>63.980600000000003</c:v>
                </c:pt>
                <c:pt idx="22">
                  <c:v>66.192859999999982</c:v>
                </c:pt>
                <c:pt idx="23">
                  <c:v>65.888669999999991</c:v>
                </c:pt>
                <c:pt idx="24">
                  <c:v>66.830839999999981</c:v>
                </c:pt>
                <c:pt idx="25">
                  <c:v>66.035230000000013</c:v>
                </c:pt>
                <c:pt idx="26">
                  <c:v>67.532139999999998</c:v>
                </c:pt>
                <c:pt idx="27">
                  <c:v>66.812489999999983</c:v>
                </c:pt>
                <c:pt idx="28">
                  <c:v>68.188609999999983</c:v>
                </c:pt>
                <c:pt idx="29">
                  <c:v>68.738240000000005</c:v>
                </c:pt>
                <c:pt idx="30">
                  <c:v>70.688479999999785</c:v>
                </c:pt>
                <c:pt idx="31">
                  <c:v>71.801810000000003</c:v>
                </c:pt>
                <c:pt idx="32">
                  <c:v>72.511120000000275</c:v>
                </c:pt>
                <c:pt idx="33">
                  <c:v>72.103039999999979</c:v>
                </c:pt>
                <c:pt idx="34">
                  <c:v>74.306330000000003</c:v>
                </c:pt>
                <c:pt idx="35">
                  <c:v>73.282230000000013</c:v>
                </c:pt>
                <c:pt idx="36">
                  <c:v>73.855149999999981</c:v>
                </c:pt>
                <c:pt idx="37">
                  <c:v>74.722469999999987</c:v>
                </c:pt>
                <c:pt idx="38">
                  <c:v>76.027979999999999</c:v>
                </c:pt>
                <c:pt idx="39">
                  <c:v>74.745200000000025</c:v>
                </c:pt>
                <c:pt idx="40">
                  <c:v>72.262039999999999</c:v>
                </c:pt>
                <c:pt idx="41">
                  <c:v>71.496650000000244</c:v>
                </c:pt>
                <c:pt idx="42">
                  <c:v>76.668349999999919</c:v>
                </c:pt>
                <c:pt idx="43">
                  <c:v>82.867490000000004</c:v>
                </c:pt>
                <c:pt idx="44">
                  <c:v>86.774510000000006</c:v>
                </c:pt>
                <c:pt idx="45">
                  <c:v>90.478489999999979</c:v>
                </c:pt>
                <c:pt idx="46">
                  <c:v>92.980810000000005</c:v>
                </c:pt>
                <c:pt idx="47">
                  <c:v>92.745130000000003</c:v>
                </c:pt>
                <c:pt idx="48">
                  <c:v>93.324489999999983</c:v>
                </c:pt>
                <c:pt idx="49">
                  <c:v>93.542650000000023</c:v>
                </c:pt>
                <c:pt idx="50">
                  <c:v>87.874610000000004</c:v>
                </c:pt>
                <c:pt idx="51">
                  <c:v>85.886439999999979</c:v>
                </c:pt>
                <c:pt idx="52">
                  <c:v>84.793630000000007</c:v>
                </c:pt>
                <c:pt idx="53">
                  <c:v>84.139309999999981</c:v>
                </c:pt>
                <c:pt idx="54">
                  <c:v>84.16086</c:v>
                </c:pt>
                <c:pt idx="55">
                  <c:v>85.613160000000022</c:v>
                </c:pt>
                <c:pt idx="56">
                  <c:v>83.201860000000025</c:v>
                </c:pt>
                <c:pt idx="57">
                  <c:v>81.842969999999994</c:v>
                </c:pt>
                <c:pt idx="58">
                  <c:v>82.87469999999999</c:v>
                </c:pt>
                <c:pt idx="59">
                  <c:v>82.44799000000026</c:v>
                </c:pt>
                <c:pt idx="60">
                  <c:v>83.213100000000026</c:v>
                </c:pt>
                <c:pt idx="61">
                  <c:v>83.015869999999993</c:v>
                </c:pt>
                <c:pt idx="62">
                  <c:v>82.513810000000007</c:v>
                </c:pt>
                <c:pt idx="63">
                  <c:v>82.755929999999992</c:v>
                </c:pt>
                <c:pt idx="64">
                  <c:v>83.696169999999995</c:v>
                </c:pt>
                <c:pt idx="65">
                  <c:v>84.060699999999997</c:v>
                </c:pt>
                <c:pt idx="66">
                  <c:v>84.551590000000004</c:v>
                </c:pt>
                <c:pt idx="67">
                  <c:v>83.605309999999918</c:v>
                </c:pt>
                <c:pt idx="68">
                  <c:v>83.698570000000004</c:v>
                </c:pt>
                <c:pt idx="69">
                  <c:v>83.530650000000023</c:v>
                </c:pt>
                <c:pt idx="70">
                  <c:v>82.993780000000001</c:v>
                </c:pt>
                <c:pt idx="71">
                  <c:v>84.111710000000002</c:v>
                </c:pt>
                <c:pt idx="72">
                  <c:v>85.81241</c:v>
                </c:pt>
                <c:pt idx="73">
                  <c:v>86.847930000000005</c:v>
                </c:pt>
                <c:pt idx="74">
                  <c:v>88.10826999999999</c:v>
                </c:pt>
                <c:pt idx="75">
                  <c:v>88.40249</c:v>
                </c:pt>
                <c:pt idx="76">
                  <c:v>87.420310000000001</c:v>
                </c:pt>
                <c:pt idx="77">
                  <c:v>87.122059999999948</c:v>
                </c:pt>
                <c:pt idx="78">
                  <c:v>87.527600000000007</c:v>
                </c:pt>
                <c:pt idx="79">
                  <c:v>87.667920000000024</c:v>
                </c:pt>
                <c:pt idx="80">
                  <c:v>87.522869999999983</c:v>
                </c:pt>
                <c:pt idx="81">
                  <c:v>87.165939999999978</c:v>
                </c:pt>
                <c:pt idx="82">
                  <c:v>87.779250000000005</c:v>
                </c:pt>
                <c:pt idx="83">
                  <c:v>90.277000000000001</c:v>
                </c:pt>
                <c:pt idx="84">
                  <c:v>91.803420000000003</c:v>
                </c:pt>
                <c:pt idx="85">
                  <c:v>90.353439999999978</c:v>
                </c:pt>
                <c:pt idx="86">
                  <c:v>89.864090000000004</c:v>
                </c:pt>
                <c:pt idx="87">
                  <c:v>88.788260000000022</c:v>
                </c:pt>
                <c:pt idx="88">
                  <c:v>88.288139999999999</c:v>
                </c:pt>
                <c:pt idx="89">
                  <c:v>88.860590000000002</c:v>
                </c:pt>
                <c:pt idx="90">
                  <c:v>87.881360000000001</c:v>
                </c:pt>
                <c:pt idx="91">
                  <c:v>87.590320000000006</c:v>
                </c:pt>
                <c:pt idx="92">
                  <c:v>85.755110000000002</c:v>
                </c:pt>
                <c:pt idx="93">
                  <c:v>83.356369999999984</c:v>
                </c:pt>
                <c:pt idx="94">
                  <c:v>83.349000000000004</c:v>
                </c:pt>
                <c:pt idx="95">
                  <c:v>83.44002000000026</c:v>
                </c:pt>
                <c:pt idx="96">
                  <c:v>67.767060000000228</c:v>
                </c:pt>
                <c:pt idx="97">
                  <c:v>57.945880000000002</c:v>
                </c:pt>
                <c:pt idx="98">
                  <c:v>60.692570000000138</c:v>
                </c:pt>
                <c:pt idx="99">
                  <c:v>67.73509</c:v>
                </c:pt>
                <c:pt idx="100">
                  <c:v>67.864080000000001</c:v>
                </c:pt>
                <c:pt idx="101">
                  <c:v>65.975539999999981</c:v>
                </c:pt>
                <c:pt idx="102">
                  <c:v>65.922849999999983</c:v>
                </c:pt>
                <c:pt idx="103">
                  <c:v>63.67407</c:v>
                </c:pt>
                <c:pt idx="104">
                  <c:v>64.385469999999984</c:v>
                </c:pt>
                <c:pt idx="105">
                  <c:v>63.091130000000099</c:v>
                </c:pt>
                <c:pt idx="106">
                  <c:v>67.056779999999918</c:v>
                </c:pt>
                <c:pt idx="107">
                  <c:v>71.476730000000003</c:v>
                </c:pt>
                <c:pt idx="108">
                  <c:v>73.518200000000007</c:v>
                </c:pt>
                <c:pt idx="109">
                  <c:v>75.473869999999991</c:v>
                </c:pt>
                <c:pt idx="110">
                  <c:v>76.933670000000006</c:v>
                </c:pt>
                <c:pt idx="111">
                  <c:v>76.157120000000006</c:v>
                </c:pt>
                <c:pt idx="112">
                  <c:v>75.307829999999996</c:v>
                </c:pt>
                <c:pt idx="113">
                  <c:v>75.994870000000006</c:v>
                </c:pt>
                <c:pt idx="114">
                  <c:v>78.807120000000026</c:v>
                </c:pt>
                <c:pt idx="115">
                  <c:v>81.115929999999992</c:v>
                </c:pt>
                <c:pt idx="116">
                  <c:v>81.191520000000025</c:v>
                </c:pt>
                <c:pt idx="117">
                  <c:v>80.414240000000277</c:v>
                </c:pt>
                <c:pt idx="118">
                  <c:v>78.00976</c:v>
                </c:pt>
                <c:pt idx="119">
                  <c:v>77.393280000000004</c:v>
                </c:pt>
                <c:pt idx="120">
                  <c:v>77.351190000000003</c:v>
                </c:pt>
                <c:pt idx="121">
                  <c:v>76.10732999999999</c:v>
                </c:pt>
                <c:pt idx="122">
                  <c:v>74.275779999999742</c:v>
                </c:pt>
                <c:pt idx="123">
                  <c:v>72.383079999999978</c:v>
                </c:pt>
                <c:pt idx="124">
                  <c:v>69.496370000000013</c:v>
                </c:pt>
                <c:pt idx="125">
                  <c:v>68.920280000000005</c:v>
                </c:pt>
                <c:pt idx="126">
                  <c:v>67.737480000000005</c:v>
                </c:pt>
                <c:pt idx="127">
                  <c:v>66.472210000000004</c:v>
                </c:pt>
                <c:pt idx="128">
                  <c:v>62.451069999999945</c:v>
                </c:pt>
                <c:pt idx="129">
                  <c:v>62.65325</c:v>
                </c:pt>
                <c:pt idx="130">
                  <c:v>68.372439999999742</c:v>
                </c:pt>
                <c:pt idx="131">
                  <c:v>73.906369999999995</c:v>
                </c:pt>
                <c:pt idx="132">
                  <c:v>75.586789999999979</c:v>
                </c:pt>
                <c:pt idx="133">
                  <c:v>76.914730000000006</c:v>
                </c:pt>
                <c:pt idx="134">
                  <c:v>79.942340000000002</c:v>
                </c:pt>
                <c:pt idx="135">
                  <c:v>80.706900000000005</c:v>
                </c:pt>
                <c:pt idx="136">
                  <c:v>75.827010000000001</c:v>
                </c:pt>
                <c:pt idx="137">
                  <c:v>70.170779999999638</c:v>
                </c:pt>
                <c:pt idx="138">
                  <c:v>65.249110000000243</c:v>
                </c:pt>
                <c:pt idx="139">
                  <c:v>64.093550000000022</c:v>
                </c:pt>
                <c:pt idx="140">
                  <c:v>61.574260000000002</c:v>
                </c:pt>
                <c:pt idx="141">
                  <c:v>57.570720000000001</c:v>
                </c:pt>
                <c:pt idx="142">
                  <c:v>64.716420000000127</c:v>
                </c:pt>
                <c:pt idx="143">
                  <c:v>65.736270000000005</c:v>
                </c:pt>
                <c:pt idx="144">
                  <c:v>69.307630000000003</c:v>
                </c:pt>
                <c:pt idx="145">
                  <c:v>66.631290000000007</c:v>
                </c:pt>
                <c:pt idx="146">
                  <c:v>70.073079999999948</c:v>
                </c:pt>
                <c:pt idx="147">
                  <c:v>77.636620000000022</c:v>
                </c:pt>
                <c:pt idx="148">
                  <c:v>78.505690000000001</c:v>
                </c:pt>
                <c:pt idx="149">
                  <c:v>79.100319999999982</c:v>
                </c:pt>
                <c:pt idx="150">
                  <c:v>79.297700000000006</c:v>
                </c:pt>
                <c:pt idx="151">
                  <c:v>77.441650000000337</c:v>
                </c:pt>
                <c:pt idx="152">
                  <c:v>79.994510000000275</c:v>
                </c:pt>
                <c:pt idx="153">
                  <c:v>80.316250000000025</c:v>
                </c:pt>
                <c:pt idx="154">
                  <c:v>79.09854</c:v>
                </c:pt>
                <c:pt idx="155">
                  <c:v>78.166589999999999</c:v>
                </c:pt>
                <c:pt idx="156">
                  <c:v>79.266690000000025</c:v>
                </c:pt>
                <c:pt idx="157">
                  <c:v>78.062709999999981</c:v>
                </c:pt>
                <c:pt idx="158">
                  <c:v>79.90876999999999</c:v>
                </c:pt>
                <c:pt idx="159">
                  <c:v>81.009799999999998</c:v>
                </c:pt>
                <c:pt idx="160">
                  <c:v>77.610500000000002</c:v>
                </c:pt>
                <c:pt idx="161">
                  <c:v>77.539640000000006</c:v>
                </c:pt>
                <c:pt idx="162">
                  <c:v>80.404630000000026</c:v>
                </c:pt>
                <c:pt idx="163">
                  <c:v>82.887879999999981</c:v>
                </c:pt>
                <c:pt idx="164">
                  <c:v>86.060180000000003</c:v>
                </c:pt>
                <c:pt idx="165">
                  <c:v>86.191429999999997</c:v>
                </c:pt>
                <c:pt idx="166">
                  <c:v>87.207260000000275</c:v>
                </c:pt>
                <c:pt idx="167">
                  <c:v>88.786630000000002</c:v>
                </c:pt>
                <c:pt idx="168">
                  <c:v>89.888199999999998</c:v>
                </c:pt>
                <c:pt idx="169">
                  <c:v>93.363020000000006</c:v>
                </c:pt>
                <c:pt idx="170">
                  <c:v>89.795479999999998</c:v>
                </c:pt>
                <c:pt idx="171">
                  <c:v>94.960920000000243</c:v>
                </c:pt>
                <c:pt idx="172">
                  <c:v>99.186189999999982</c:v>
                </c:pt>
                <c:pt idx="173">
                  <c:v>101.44100000000024</c:v>
                </c:pt>
                <c:pt idx="174">
                  <c:v>102.87949999999998</c:v>
                </c:pt>
                <c:pt idx="175">
                  <c:v>101.04780000000002</c:v>
                </c:pt>
                <c:pt idx="176">
                  <c:v>103.5194</c:v>
                </c:pt>
                <c:pt idx="177">
                  <c:v>107.12229999999998</c:v>
                </c:pt>
                <c:pt idx="178">
                  <c:v>110.3295</c:v>
                </c:pt>
                <c:pt idx="179">
                  <c:v>106.46680000000002</c:v>
                </c:pt>
                <c:pt idx="180">
                  <c:v>106.3699</c:v>
                </c:pt>
                <c:pt idx="181">
                  <c:v>111.90560000000002</c:v>
                </c:pt>
                <c:pt idx="182">
                  <c:v>110.74000000000002</c:v>
                </c:pt>
                <c:pt idx="183">
                  <c:v>110.3505</c:v>
                </c:pt>
                <c:pt idx="184">
                  <c:v>106.37469999999999</c:v>
                </c:pt>
                <c:pt idx="185">
                  <c:v>104.35429999999999</c:v>
                </c:pt>
                <c:pt idx="186">
                  <c:v>107.1168</c:v>
                </c:pt>
                <c:pt idx="187">
                  <c:v>108.50069999999999</c:v>
                </c:pt>
                <c:pt idx="188">
                  <c:v>108.4584</c:v>
                </c:pt>
                <c:pt idx="189">
                  <c:v>111.3805</c:v>
                </c:pt>
                <c:pt idx="190">
                  <c:v>110.334</c:v>
                </c:pt>
                <c:pt idx="191">
                  <c:v>109.70420000000024</c:v>
                </c:pt>
                <c:pt idx="192">
                  <c:v>111.3373</c:v>
                </c:pt>
                <c:pt idx="193">
                  <c:v>113.242</c:v>
                </c:pt>
                <c:pt idx="194">
                  <c:v>112.74080000000002</c:v>
                </c:pt>
                <c:pt idx="195">
                  <c:v>114.22529999999999</c:v>
                </c:pt>
                <c:pt idx="196">
                  <c:v>116.17939999999976</c:v>
                </c:pt>
                <c:pt idx="197">
                  <c:v>119.392</c:v>
                </c:pt>
                <c:pt idx="198">
                  <c:v>121.6151</c:v>
                </c:pt>
                <c:pt idx="199">
                  <c:v>119.1046</c:v>
                </c:pt>
                <c:pt idx="200">
                  <c:v>123.4157</c:v>
                </c:pt>
                <c:pt idx="201">
                  <c:v>129.77009999999999</c:v>
                </c:pt>
                <c:pt idx="202">
                  <c:v>131.62559999999999</c:v>
                </c:pt>
                <c:pt idx="203">
                  <c:v>132.9941</c:v>
                </c:pt>
                <c:pt idx="204">
                  <c:v>133.84830000000039</c:v>
                </c:pt>
                <c:pt idx="205">
                  <c:v>136.72640000000001</c:v>
                </c:pt>
                <c:pt idx="206">
                  <c:v>135.70659999999998</c:v>
                </c:pt>
                <c:pt idx="207">
                  <c:v>137.64689999999999</c:v>
                </c:pt>
                <c:pt idx="208">
                  <c:v>142.83180000000004</c:v>
                </c:pt>
                <c:pt idx="209">
                  <c:v>148.5855</c:v>
                </c:pt>
                <c:pt idx="210">
                  <c:v>150.9263000000004</c:v>
                </c:pt>
                <c:pt idx="211">
                  <c:v>150.83000000000001</c:v>
                </c:pt>
                <c:pt idx="212">
                  <c:v>137.9957</c:v>
                </c:pt>
                <c:pt idx="213">
                  <c:v>121.18279999999976</c:v>
                </c:pt>
                <c:pt idx="214">
                  <c:v>119.43380000000002</c:v>
                </c:pt>
                <c:pt idx="215">
                  <c:v>111.3385</c:v>
                </c:pt>
                <c:pt idx="216">
                  <c:v>116.52199999999999</c:v>
                </c:pt>
                <c:pt idx="217">
                  <c:v>117.90320000000024</c:v>
                </c:pt>
                <c:pt idx="218">
                  <c:v>116.85899999999998</c:v>
                </c:pt>
                <c:pt idx="219">
                  <c:v>121.26790000000022</c:v>
                </c:pt>
                <c:pt idx="220">
                  <c:v>126.63329999999999</c:v>
                </c:pt>
                <c:pt idx="221">
                  <c:v>131.21279999999999</c:v>
                </c:pt>
                <c:pt idx="222">
                  <c:v>131.0343</c:v>
                </c:pt>
                <c:pt idx="223">
                  <c:v>135.93190000000001</c:v>
                </c:pt>
                <c:pt idx="224">
                  <c:v>136.70419999999999</c:v>
                </c:pt>
                <c:pt idx="225">
                  <c:v>141.8159</c:v>
                </c:pt>
                <c:pt idx="226">
                  <c:v>141.35290000000052</c:v>
                </c:pt>
                <c:pt idx="227">
                  <c:v>139.86330000000001</c:v>
                </c:pt>
                <c:pt idx="228">
                  <c:v>139.23750000000001</c:v>
                </c:pt>
                <c:pt idx="229">
                  <c:v>138.42690000000024</c:v>
                </c:pt>
                <c:pt idx="230">
                  <c:v>142.80450000000002</c:v>
                </c:pt>
                <c:pt idx="231">
                  <c:v>145.42860000000024</c:v>
                </c:pt>
                <c:pt idx="232">
                  <c:v>146.63720000000001</c:v>
                </c:pt>
                <c:pt idx="233">
                  <c:v>149.08969999999999</c:v>
                </c:pt>
                <c:pt idx="234">
                  <c:v>149.64469999999972</c:v>
                </c:pt>
                <c:pt idx="235">
                  <c:v>151.64830000000001</c:v>
                </c:pt>
                <c:pt idx="236">
                  <c:v>155.02459999999999</c:v>
                </c:pt>
              </c:numCache>
            </c:numRef>
          </c:val>
        </c:ser>
        <c:ser>
          <c:idx val="2"/>
          <c:order val="2"/>
          <c:tx>
            <c:strRef>
              <c:f>monthly!$S$1</c:f>
              <c:strCache>
                <c:ptCount val="1"/>
                <c:pt idx="0">
                  <c:v>Chile</c:v>
                </c:pt>
              </c:strCache>
            </c:strRef>
          </c:tx>
          <c:marker>
            <c:symbol val="none"/>
          </c:marker>
          <c:cat>
            <c:strRef>
              <c:f>monthly!$A$2:$A$238</c:f>
              <c:strCache>
                <c:ptCount val="237"/>
                <c:pt idx="0">
                  <c:v>1991M01</c:v>
                </c:pt>
                <c:pt idx="1">
                  <c:v>1991M02</c:v>
                </c:pt>
                <c:pt idx="2">
                  <c:v>1991M03</c:v>
                </c:pt>
                <c:pt idx="3">
                  <c:v>1991M04</c:v>
                </c:pt>
                <c:pt idx="4">
                  <c:v>1991M05</c:v>
                </c:pt>
                <c:pt idx="5">
                  <c:v>1991M06</c:v>
                </c:pt>
                <c:pt idx="6">
                  <c:v>1991M07</c:v>
                </c:pt>
                <c:pt idx="7">
                  <c:v>1991M08</c:v>
                </c:pt>
                <c:pt idx="8">
                  <c:v>1991M09</c:v>
                </c:pt>
                <c:pt idx="9">
                  <c:v>1991M10</c:v>
                </c:pt>
                <c:pt idx="10">
                  <c:v>1991M11</c:v>
                </c:pt>
                <c:pt idx="11">
                  <c:v>1991M12</c:v>
                </c:pt>
                <c:pt idx="12">
                  <c:v>1992M01</c:v>
                </c:pt>
                <c:pt idx="13">
                  <c:v>1992M02</c:v>
                </c:pt>
                <c:pt idx="14">
                  <c:v>1992M03</c:v>
                </c:pt>
                <c:pt idx="15">
                  <c:v>1992M04</c:v>
                </c:pt>
                <c:pt idx="16">
                  <c:v>1992M05</c:v>
                </c:pt>
                <c:pt idx="17">
                  <c:v>1992M06</c:v>
                </c:pt>
                <c:pt idx="18">
                  <c:v>1992M07</c:v>
                </c:pt>
                <c:pt idx="19">
                  <c:v>1992M08</c:v>
                </c:pt>
                <c:pt idx="20">
                  <c:v>1992M09</c:v>
                </c:pt>
                <c:pt idx="21">
                  <c:v>1992M10</c:v>
                </c:pt>
                <c:pt idx="22">
                  <c:v>1992M11</c:v>
                </c:pt>
                <c:pt idx="23">
                  <c:v>1992M12</c:v>
                </c:pt>
                <c:pt idx="24">
                  <c:v>1993M01</c:v>
                </c:pt>
                <c:pt idx="25">
                  <c:v>1993M02</c:v>
                </c:pt>
                <c:pt idx="26">
                  <c:v>1993M03</c:v>
                </c:pt>
                <c:pt idx="27">
                  <c:v>1993M04</c:v>
                </c:pt>
                <c:pt idx="28">
                  <c:v>1993M05</c:v>
                </c:pt>
                <c:pt idx="29">
                  <c:v>1993M06</c:v>
                </c:pt>
                <c:pt idx="30">
                  <c:v>1993M07</c:v>
                </c:pt>
                <c:pt idx="31">
                  <c:v>1993M08</c:v>
                </c:pt>
                <c:pt idx="32">
                  <c:v>1993M09</c:v>
                </c:pt>
                <c:pt idx="33">
                  <c:v>1993M10</c:v>
                </c:pt>
                <c:pt idx="34">
                  <c:v>1993M11</c:v>
                </c:pt>
                <c:pt idx="35">
                  <c:v>1993M12</c:v>
                </c:pt>
                <c:pt idx="36">
                  <c:v>1994M01</c:v>
                </c:pt>
                <c:pt idx="37">
                  <c:v>1994M02</c:v>
                </c:pt>
                <c:pt idx="38">
                  <c:v>1994M03</c:v>
                </c:pt>
                <c:pt idx="39">
                  <c:v>1994M04</c:v>
                </c:pt>
                <c:pt idx="40">
                  <c:v>1994M05</c:v>
                </c:pt>
                <c:pt idx="41">
                  <c:v>1994M06</c:v>
                </c:pt>
                <c:pt idx="42">
                  <c:v>1994M07</c:v>
                </c:pt>
                <c:pt idx="43">
                  <c:v>1994M08</c:v>
                </c:pt>
                <c:pt idx="44">
                  <c:v>1994M09</c:v>
                </c:pt>
                <c:pt idx="45">
                  <c:v>1994M10</c:v>
                </c:pt>
                <c:pt idx="46">
                  <c:v>1994M11</c:v>
                </c:pt>
                <c:pt idx="47">
                  <c:v>1994M12</c:v>
                </c:pt>
                <c:pt idx="48">
                  <c:v>1995M01</c:v>
                </c:pt>
                <c:pt idx="49">
                  <c:v>1995M02</c:v>
                </c:pt>
                <c:pt idx="50">
                  <c:v>1995M03</c:v>
                </c:pt>
                <c:pt idx="51">
                  <c:v>1995M04</c:v>
                </c:pt>
                <c:pt idx="52">
                  <c:v>1995M05</c:v>
                </c:pt>
                <c:pt idx="53">
                  <c:v>1995M06</c:v>
                </c:pt>
                <c:pt idx="54">
                  <c:v>1995M07</c:v>
                </c:pt>
                <c:pt idx="55">
                  <c:v>1995M08</c:v>
                </c:pt>
                <c:pt idx="56">
                  <c:v>1995M09</c:v>
                </c:pt>
                <c:pt idx="57">
                  <c:v>1995M10</c:v>
                </c:pt>
                <c:pt idx="58">
                  <c:v>1995M11</c:v>
                </c:pt>
                <c:pt idx="59">
                  <c:v>1995M12</c:v>
                </c:pt>
                <c:pt idx="60">
                  <c:v>1996M01</c:v>
                </c:pt>
                <c:pt idx="61">
                  <c:v>1996M02</c:v>
                </c:pt>
                <c:pt idx="62">
                  <c:v>1996M03</c:v>
                </c:pt>
                <c:pt idx="63">
                  <c:v>1996M04</c:v>
                </c:pt>
                <c:pt idx="64">
                  <c:v>1996M05</c:v>
                </c:pt>
                <c:pt idx="65">
                  <c:v>1996M06</c:v>
                </c:pt>
                <c:pt idx="66">
                  <c:v>1996M07</c:v>
                </c:pt>
                <c:pt idx="67">
                  <c:v>1996M08</c:v>
                </c:pt>
                <c:pt idx="68">
                  <c:v>1996M09</c:v>
                </c:pt>
                <c:pt idx="69">
                  <c:v>1996M10</c:v>
                </c:pt>
                <c:pt idx="70">
                  <c:v>1996M11</c:v>
                </c:pt>
                <c:pt idx="71">
                  <c:v>1996M12</c:v>
                </c:pt>
                <c:pt idx="72">
                  <c:v>1997M01</c:v>
                </c:pt>
                <c:pt idx="73">
                  <c:v>1997M02</c:v>
                </c:pt>
                <c:pt idx="74">
                  <c:v>1997M03</c:v>
                </c:pt>
                <c:pt idx="75">
                  <c:v>1997M04</c:v>
                </c:pt>
                <c:pt idx="76">
                  <c:v>1997M05</c:v>
                </c:pt>
                <c:pt idx="77">
                  <c:v>1997M06</c:v>
                </c:pt>
                <c:pt idx="78">
                  <c:v>1997M07</c:v>
                </c:pt>
                <c:pt idx="79">
                  <c:v>1997M08</c:v>
                </c:pt>
                <c:pt idx="80">
                  <c:v>1997M09</c:v>
                </c:pt>
                <c:pt idx="81">
                  <c:v>1997M10</c:v>
                </c:pt>
                <c:pt idx="82">
                  <c:v>1997M11</c:v>
                </c:pt>
                <c:pt idx="83">
                  <c:v>1997M12</c:v>
                </c:pt>
                <c:pt idx="84">
                  <c:v>1998M01</c:v>
                </c:pt>
                <c:pt idx="85">
                  <c:v>1998M02</c:v>
                </c:pt>
                <c:pt idx="86">
                  <c:v>1998M03</c:v>
                </c:pt>
                <c:pt idx="87">
                  <c:v>1998M04</c:v>
                </c:pt>
                <c:pt idx="88">
                  <c:v>1998M05</c:v>
                </c:pt>
                <c:pt idx="89">
                  <c:v>1998M06</c:v>
                </c:pt>
                <c:pt idx="90">
                  <c:v>1998M07</c:v>
                </c:pt>
                <c:pt idx="91">
                  <c:v>1998M08</c:v>
                </c:pt>
                <c:pt idx="92">
                  <c:v>1998M09</c:v>
                </c:pt>
                <c:pt idx="93">
                  <c:v>1998M10</c:v>
                </c:pt>
                <c:pt idx="94">
                  <c:v>1998M11</c:v>
                </c:pt>
                <c:pt idx="95">
                  <c:v>1998M12</c:v>
                </c:pt>
                <c:pt idx="96">
                  <c:v>1999M01</c:v>
                </c:pt>
                <c:pt idx="97">
                  <c:v>1999M02</c:v>
                </c:pt>
                <c:pt idx="98">
                  <c:v>1999M03</c:v>
                </c:pt>
                <c:pt idx="99">
                  <c:v>1999M04</c:v>
                </c:pt>
                <c:pt idx="100">
                  <c:v>1999M05</c:v>
                </c:pt>
                <c:pt idx="101">
                  <c:v>1999M06</c:v>
                </c:pt>
                <c:pt idx="102">
                  <c:v>1999M07</c:v>
                </c:pt>
                <c:pt idx="103">
                  <c:v>1999M08</c:v>
                </c:pt>
                <c:pt idx="104">
                  <c:v>1999M09</c:v>
                </c:pt>
                <c:pt idx="105">
                  <c:v>1999M10</c:v>
                </c:pt>
                <c:pt idx="106">
                  <c:v>1999M11</c:v>
                </c:pt>
                <c:pt idx="107">
                  <c:v>1999M12</c:v>
                </c:pt>
                <c:pt idx="108">
                  <c:v>2000M01</c:v>
                </c:pt>
                <c:pt idx="109">
                  <c:v>2000M02</c:v>
                </c:pt>
                <c:pt idx="110">
                  <c:v>2000M03</c:v>
                </c:pt>
                <c:pt idx="111">
                  <c:v>2000M04</c:v>
                </c:pt>
                <c:pt idx="112">
                  <c:v>2000M05</c:v>
                </c:pt>
                <c:pt idx="113">
                  <c:v>2000M06</c:v>
                </c:pt>
                <c:pt idx="114">
                  <c:v>2000M07</c:v>
                </c:pt>
                <c:pt idx="115">
                  <c:v>2000M08</c:v>
                </c:pt>
                <c:pt idx="116">
                  <c:v>2000M09</c:v>
                </c:pt>
                <c:pt idx="117">
                  <c:v>2000M10</c:v>
                </c:pt>
                <c:pt idx="118">
                  <c:v>2000M11</c:v>
                </c:pt>
                <c:pt idx="119">
                  <c:v>2000M12</c:v>
                </c:pt>
                <c:pt idx="120">
                  <c:v>2001M01</c:v>
                </c:pt>
                <c:pt idx="121">
                  <c:v>2001M02</c:v>
                </c:pt>
                <c:pt idx="122">
                  <c:v>2001M03</c:v>
                </c:pt>
                <c:pt idx="123">
                  <c:v>2001M04</c:v>
                </c:pt>
                <c:pt idx="124">
                  <c:v>2001M05</c:v>
                </c:pt>
                <c:pt idx="125">
                  <c:v>2001M06</c:v>
                </c:pt>
                <c:pt idx="126">
                  <c:v>2001M07</c:v>
                </c:pt>
                <c:pt idx="127">
                  <c:v>2001M08</c:v>
                </c:pt>
                <c:pt idx="128">
                  <c:v>2001M09</c:v>
                </c:pt>
                <c:pt idx="129">
                  <c:v>2001M10</c:v>
                </c:pt>
                <c:pt idx="130">
                  <c:v>2001M11</c:v>
                </c:pt>
                <c:pt idx="131">
                  <c:v>2001M12</c:v>
                </c:pt>
                <c:pt idx="132">
                  <c:v>2002M01</c:v>
                </c:pt>
                <c:pt idx="133">
                  <c:v>2002M02</c:v>
                </c:pt>
                <c:pt idx="134">
                  <c:v>2002M03</c:v>
                </c:pt>
                <c:pt idx="135">
                  <c:v>2002M04</c:v>
                </c:pt>
                <c:pt idx="136">
                  <c:v>2002M05</c:v>
                </c:pt>
                <c:pt idx="137">
                  <c:v>2002M06</c:v>
                </c:pt>
                <c:pt idx="138">
                  <c:v>2002M07</c:v>
                </c:pt>
                <c:pt idx="139">
                  <c:v>2002M08</c:v>
                </c:pt>
                <c:pt idx="140">
                  <c:v>2002M09</c:v>
                </c:pt>
                <c:pt idx="141">
                  <c:v>2002M10</c:v>
                </c:pt>
                <c:pt idx="142">
                  <c:v>2002M11</c:v>
                </c:pt>
                <c:pt idx="143">
                  <c:v>2002M12</c:v>
                </c:pt>
                <c:pt idx="144">
                  <c:v>2003M01</c:v>
                </c:pt>
                <c:pt idx="145">
                  <c:v>2003M02</c:v>
                </c:pt>
                <c:pt idx="146">
                  <c:v>2003M03</c:v>
                </c:pt>
                <c:pt idx="147">
                  <c:v>2003M04</c:v>
                </c:pt>
                <c:pt idx="148">
                  <c:v>2003M05</c:v>
                </c:pt>
                <c:pt idx="149">
                  <c:v>2003M06</c:v>
                </c:pt>
                <c:pt idx="150">
                  <c:v>2003M07</c:v>
                </c:pt>
                <c:pt idx="151">
                  <c:v>2003M08</c:v>
                </c:pt>
                <c:pt idx="152">
                  <c:v>2003M09</c:v>
                </c:pt>
                <c:pt idx="153">
                  <c:v>2003M10</c:v>
                </c:pt>
                <c:pt idx="154">
                  <c:v>2003M11</c:v>
                </c:pt>
                <c:pt idx="155">
                  <c:v>2003M12</c:v>
                </c:pt>
                <c:pt idx="156">
                  <c:v>2004M01</c:v>
                </c:pt>
                <c:pt idx="157">
                  <c:v>2004M02</c:v>
                </c:pt>
                <c:pt idx="158">
                  <c:v>2004M03</c:v>
                </c:pt>
                <c:pt idx="159">
                  <c:v>2004M04</c:v>
                </c:pt>
                <c:pt idx="160">
                  <c:v>2004M05</c:v>
                </c:pt>
                <c:pt idx="161">
                  <c:v>2004M06</c:v>
                </c:pt>
                <c:pt idx="162">
                  <c:v>2004M07</c:v>
                </c:pt>
                <c:pt idx="163">
                  <c:v>2004M08</c:v>
                </c:pt>
                <c:pt idx="164">
                  <c:v>2004M09</c:v>
                </c:pt>
                <c:pt idx="165">
                  <c:v>2004M10</c:v>
                </c:pt>
                <c:pt idx="166">
                  <c:v>2004M11</c:v>
                </c:pt>
                <c:pt idx="167">
                  <c:v>2004M12</c:v>
                </c:pt>
                <c:pt idx="168">
                  <c:v>2005M01</c:v>
                </c:pt>
                <c:pt idx="169">
                  <c:v>2005M02</c:v>
                </c:pt>
                <c:pt idx="170">
                  <c:v>2005M03</c:v>
                </c:pt>
                <c:pt idx="171">
                  <c:v>2005M04</c:v>
                </c:pt>
                <c:pt idx="172">
                  <c:v>2005M05</c:v>
                </c:pt>
                <c:pt idx="173">
                  <c:v>2005M06</c:v>
                </c:pt>
                <c:pt idx="174">
                  <c:v>2005M07</c:v>
                </c:pt>
                <c:pt idx="175">
                  <c:v>2005M08</c:v>
                </c:pt>
                <c:pt idx="176">
                  <c:v>2005M09</c:v>
                </c:pt>
                <c:pt idx="177">
                  <c:v>2005M10</c:v>
                </c:pt>
                <c:pt idx="178">
                  <c:v>2005M11</c:v>
                </c:pt>
                <c:pt idx="179">
                  <c:v>2005M12</c:v>
                </c:pt>
                <c:pt idx="180">
                  <c:v>2006M01</c:v>
                </c:pt>
                <c:pt idx="181">
                  <c:v>2006M02</c:v>
                </c:pt>
                <c:pt idx="182">
                  <c:v>2006M03</c:v>
                </c:pt>
                <c:pt idx="183">
                  <c:v>2006M04</c:v>
                </c:pt>
                <c:pt idx="184">
                  <c:v>2006M05</c:v>
                </c:pt>
                <c:pt idx="185">
                  <c:v>2006M06</c:v>
                </c:pt>
                <c:pt idx="186">
                  <c:v>2006M07</c:v>
                </c:pt>
                <c:pt idx="187">
                  <c:v>2006M08</c:v>
                </c:pt>
                <c:pt idx="188">
                  <c:v>2006M09</c:v>
                </c:pt>
                <c:pt idx="189">
                  <c:v>2006M10</c:v>
                </c:pt>
                <c:pt idx="190">
                  <c:v>2006M11</c:v>
                </c:pt>
                <c:pt idx="191">
                  <c:v>2006M12</c:v>
                </c:pt>
                <c:pt idx="192">
                  <c:v>2007M01</c:v>
                </c:pt>
                <c:pt idx="193">
                  <c:v>2007M02</c:v>
                </c:pt>
                <c:pt idx="194">
                  <c:v>2007M03</c:v>
                </c:pt>
                <c:pt idx="195">
                  <c:v>2007M04</c:v>
                </c:pt>
                <c:pt idx="196">
                  <c:v>2007M05</c:v>
                </c:pt>
                <c:pt idx="197">
                  <c:v>2007M06</c:v>
                </c:pt>
                <c:pt idx="198">
                  <c:v>2007M07</c:v>
                </c:pt>
                <c:pt idx="199">
                  <c:v>2007M08</c:v>
                </c:pt>
                <c:pt idx="200">
                  <c:v>2007M09</c:v>
                </c:pt>
                <c:pt idx="201">
                  <c:v>2007M10</c:v>
                </c:pt>
                <c:pt idx="202">
                  <c:v>2007M11</c:v>
                </c:pt>
                <c:pt idx="203">
                  <c:v>2007M12</c:v>
                </c:pt>
                <c:pt idx="204">
                  <c:v>2008M01</c:v>
                </c:pt>
                <c:pt idx="205">
                  <c:v>2008M02</c:v>
                </c:pt>
                <c:pt idx="206">
                  <c:v>2008M03</c:v>
                </c:pt>
                <c:pt idx="207">
                  <c:v>2008M04</c:v>
                </c:pt>
                <c:pt idx="208">
                  <c:v>2008M05</c:v>
                </c:pt>
                <c:pt idx="209">
                  <c:v>2008M06</c:v>
                </c:pt>
                <c:pt idx="210">
                  <c:v>2008M07</c:v>
                </c:pt>
                <c:pt idx="211">
                  <c:v>2008M08</c:v>
                </c:pt>
                <c:pt idx="212">
                  <c:v>2008M09</c:v>
                </c:pt>
                <c:pt idx="213">
                  <c:v>2008M10</c:v>
                </c:pt>
                <c:pt idx="214">
                  <c:v>2008M11</c:v>
                </c:pt>
                <c:pt idx="215">
                  <c:v>2008M12</c:v>
                </c:pt>
                <c:pt idx="216">
                  <c:v>2009M01</c:v>
                </c:pt>
                <c:pt idx="217">
                  <c:v>2009M02</c:v>
                </c:pt>
                <c:pt idx="218">
                  <c:v>2009M03</c:v>
                </c:pt>
                <c:pt idx="219">
                  <c:v>2009M04</c:v>
                </c:pt>
                <c:pt idx="220">
                  <c:v>2009M05</c:v>
                </c:pt>
                <c:pt idx="221">
                  <c:v>2009M06</c:v>
                </c:pt>
                <c:pt idx="222">
                  <c:v>2009M07</c:v>
                </c:pt>
                <c:pt idx="223">
                  <c:v>2009M08</c:v>
                </c:pt>
                <c:pt idx="224">
                  <c:v>2009M09</c:v>
                </c:pt>
                <c:pt idx="225">
                  <c:v>2009M10</c:v>
                </c:pt>
                <c:pt idx="226">
                  <c:v>2009M11</c:v>
                </c:pt>
                <c:pt idx="227">
                  <c:v>2009M12</c:v>
                </c:pt>
                <c:pt idx="228">
                  <c:v>2010M01</c:v>
                </c:pt>
                <c:pt idx="229">
                  <c:v>2010M02</c:v>
                </c:pt>
                <c:pt idx="230">
                  <c:v>2010M03</c:v>
                </c:pt>
                <c:pt idx="231">
                  <c:v>2010M04</c:v>
                </c:pt>
                <c:pt idx="232">
                  <c:v>2010M05</c:v>
                </c:pt>
                <c:pt idx="233">
                  <c:v>2010M06</c:v>
                </c:pt>
                <c:pt idx="234">
                  <c:v>2010M07</c:v>
                </c:pt>
                <c:pt idx="235">
                  <c:v>2010M08</c:v>
                </c:pt>
                <c:pt idx="236">
                  <c:v>2010M09</c:v>
                </c:pt>
              </c:strCache>
            </c:strRef>
          </c:cat>
          <c:val>
            <c:numRef>
              <c:f>monthly!$S$2:$S$238</c:f>
              <c:numCache>
                <c:formatCode>General</c:formatCode>
                <c:ptCount val="237"/>
                <c:pt idx="0">
                  <c:v>86.579279999999983</c:v>
                </c:pt>
                <c:pt idx="1">
                  <c:v>85.139290000000003</c:v>
                </c:pt>
                <c:pt idx="2">
                  <c:v>88.039270000000002</c:v>
                </c:pt>
                <c:pt idx="3">
                  <c:v>91.979230000000001</c:v>
                </c:pt>
                <c:pt idx="4">
                  <c:v>94.339210000000023</c:v>
                </c:pt>
                <c:pt idx="5">
                  <c:v>96.129199999999983</c:v>
                </c:pt>
                <c:pt idx="6">
                  <c:v>96.199200000000005</c:v>
                </c:pt>
                <c:pt idx="7">
                  <c:v>94.96921000000026</c:v>
                </c:pt>
                <c:pt idx="8">
                  <c:v>92.999230000000026</c:v>
                </c:pt>
                <c:pt idx="9">
                  <c:v>93.869220000000027</c:v>
                </c:pt>
                <c:pt idx="10">
                  <c:v>91.369240000000005</c:v>
                </c:pt>
                <c:pt idx="11">
                  <c:v>89.65925</c:v>
                </c:pt>
                <c:pt idx="12">
                  <c:v>92.539230000000003</c:v>
                </c:pt>
                <c:pt idx="13">
                  <c:v>98.419180000000026</c:v>
                </c:pt>
                <c:pt idx="14">
                  <c:v>100.41920000000027</c:v>
                </c:pt>
                <c:pt idx="15">
                  <c:v>101.67919999999998</c:v>
                </c:pt>
                <c:pt idx="16">
                  <c:v>100.8292</c:v>
                </c:pt>
                <c:pt idx="17">
                  <c:v>97.419190000000214</c:v>
                </c:pt>
                <c:pt idx="18">
                  <c:v>94.37921</c:v>
                </c:pt>
                <c:pt idx="19">
                  <c:v>92.359229999999997</c:v>
                </c:pt>
                <c:pt idx="20">
                  <c:v>92.449230000000213</c:v>
                </c:pt>
                <c:pt idx="21">
                  <c:v>95.5792</c:v>
                </c:pt>
                <c:pt idx="22">
                  <c:v>99.219170000000005</c:v>
                </c:pt>
                <c:pt idx="23">
                  <c:v>99.009169999999997</c:v>
                </c:pt>
                <c:pt idx="24">
                  <c:v>99.139169999999993</c:v>
                </c:pt>
                <c:pt idx="25">
                  <c:v>99.919170000000022</c:v>
                </c:pt>
                <c:pt idx="26">
                  <c:v>97.619190000000003</c:v>
                </c:pt>
                <c:pt idx="27">
                  <c:v>95.799200000000027</c:v>
                </c:pt>
                <c:pt idx="28">
                  <c:v>95.759200000000007</c:v>
                </c:pt>
                <c:pt idx="29">
                  <c:v>97.469190000000026</c:v>
                </c:pt>
                <c:pt idx="30">
                  <c:v>99.609169999999992</c:v>
                </c:pt>
                <c:pt idx="31">
                  <c:v>100.24920000000024</c:v>
                </c:pt>
                <c:pt idx="32">
                  <c:v>99.419170000000022</c:v>
                </c:pt>
                <c:pt idx="33">
                  <c:v>100.99920000000024</c:v>
                </c:pt>
                <c:pt idx="34">
                  <c:v>102.41910000000024</c:v>
                </c:pt>
                <c:pt idx="35">
                  <c:v>99.739170000000001</c:v>
                </c:pt>
                <c:pt idx="36">
                  <c:v>100.81920000000002</c:v>
                </c:pt>
                <c:pt idx="37">
                  <c:v>101.26920000000024</c:v>
                </c:pt>
                <c:pt idx="38">
                  <c:v>100.6392</c:v>
                </c:pt>
                <c:pt idx="39">
                  <c:v>102.7291</c:v>
                </c:pt>
                <c:pt idx="40">
                  <c:v>102.67909999999998</c:v>
                </c:pt>
                <c:pt idx="41">
                  <c:v>103.24910000000024</c:v>
                </c:pt>
                <c:pt idx="42">
                  <c:v>102.0791</c:v>
                </c:pt>
                <c:pt idx="43">
                  <c:v>102.20910000000002</c:v>
                </c:pt>
                <c:pt idx="44">
                  <c:v>102.34910000000002</c:v>
                </c:pt>
                <c:pt idx="45">
                  <c:v>101.67919999999998</c:v>
                </c:pt>
                <c:pt idx="46">
                  <c:v>102.3891</c:v>
                </c:pt>
                <c:pt idx="47">
                  <c:v>107.23910000000002</c:v>
                </c:pt>
                <c:pt idx="48">
                  <c:v>106.34910000000002</c:v>
                </c:pt>
                <c:pt idx="49">
                  <c:v>104.6691</c:v>
                </c:pt>
                <c:pt idx="50">
                  <c:v>103.45910000000002</c:v>
                </c:pt>
                <c:pt idx="51">
                  <c:v>106.01910000000002</c:v>
                </c:pt>
                <c:pt idx="52">
                  <c:v>111.06910000000002</c:v>
                </c:pt>
                <c:pt idx="53">
                  <c:v>112.5391</c:v>
                </c:pt>
                <c:pt idx="54">
                  <c:v>111.71910000000022</c:v>
                </c:pt>
                <c:pt idx="55">
                  <c:v>112.3691</c:v>
                </c:pt>
                <c:pt idx="56">
                  <c:v>111.94910000000024</c:v>
                </c:pt>
                <c:pt idx="57">
                  <c:v>107.6391</c:v>
                </c:pt>
                <c:pt idx="58">
                  <c:v>106.70910000000002</c:v>
                </c:pt>
                <c:pt idx="59">
                  <c:v>108.5891</c:v>
                </c:pt>
                <c:pt idx="60">
                  <c:v>109.6891</c:v>
                </c:pt>
                <c:pt idx="61">
                  <c:v>109.6491</c:v>
                </c:pt>
                <c:pt idx="62">
                  <c:v>109.87909999999998</c:v>
                </c:pt>
                <c:pt idx="63">
                  <c:v>111.74910000000024</c:v>
                </c:pt>
                <c:pt idx="64">
                  <c:v>113.0891</c:v>
                </c:pt>
                <c:pt idx="65">
                  <c:v>112.59910000000002</c:v>
                </c:pt>
                <c:pt idx="66">
                  <c:v>112.04910000000002</c:v>
                </c:pt>
                <c:pt idx="67">
                  <c:v>111.29910000000002</c:v>
                </c:pt>
                <c:pt idx="68">
                  <c:v>111.7891</c:v>
                </c:pt>
                <c:pt idx="69">
                  <c:v>111.3891</c:v>
                </c:pt>
                <c:pt idx="70">
                  <c:v>110.37909999999998</c:v>
                </c:pt>
                <c:pt idx="71">
                  <c:v>111.04910000000002</c:v>
                </c:pt>
                <c:pt idx="72">
                  <c:v>112.56910000000002</c:v>
                </c:pt>
                <c:pt idx="73">
                  <c:v>117.699</c:v>
                </c:pt>
                <c:pt idx="74">
                  <c:v>119.12899999999998</c:v>
                </c:pt>
                <c:pt idx="75">
                  <c:v>118.51900000000002</c:v>
                </c:pt>
                <c:pt idx="76">
                  <c:v>117.709</c:v>
                </c:pt>
                <c:pt idx="77">
                  <c:v>118.279</c:v>
                </c:pt>
                <c:pt idx="78">
                  <c:v>120.029</c:v>
                </c:pt>
                <c:pt idx="79">
                  <c:v>122.07899999999998</c:v>
                </c:pt>
                <c:pt idx="80">
                  <c:v>122.209</c:v>
                </c:pt>
                <c:pt idx="81">
                  <c:v>122.76900000000002</c:v>
                </c:pt>
                <c:pt idx="82">
                  <c:v>120.779</c:v>
                </c:pt>
                <c:pt idx="83">
                  <c:v>120.459</c:v>
                </c:pt>
                <c:pt idx="84">
                  <c:v>118.67899999999985</c:v>
                </c:pt>
                <c:pt idx="85">
                  <c:v>119.599</c:v>
                </c:pt>
                <c:pt idx="86">
                  <c:v>118.43900000000002</c:v>
                </c:pt>
                <c:pt idx="87">
                  <c:v>118.15899999999998</c:v>
                </c:pt>
                <c:pt idx="88">
                  <c:v>118.18899999999998</c:v>
                </c:pt>
                <c:pt idx="89">
                  <c:v>118.889</c:v>
                </c:pt>
                <c:pt idx="90">
                  <c:v>116.94900000000024</c:v>
                </c:pt>
                <c:pt idx="91">
                  <c:v>116.319</c:v>
                </c:pt>
                <c:pt idx="92">
                  <c:v>115.429</c:v>
                </c:pt>
                <c:pt idx="93">
                  <c:v>115.259</c:v>
                </c:pt>
                <c:pt idx="94">
                  <c:v>116.119</c:v>
                </c:pt>
                <c:pt idx="95">
                  <c:v>113.90910000000002</c:v>
                </c:pt>
                <c:pt idx="96">
                  <c:v>114.619</c:v>
                </c:pt>
                <c:pt idx="97">
                  <c:v>113.99910000000024</c:v>
                </c:pt>
                <c:pt idx="98">
                  <c:v>115.68899999999998</c:v>
                </c:pt>
                <c:pt idx="99">
                  <c:v>117.18899999999998</c:v>
                </c:pt>
                <c:pt idx="100">
                  <c:v>116.91900000000012</c:v>
                </c:pt>
                <c:pt idx="101">
                  <c:v>114.26900000000002</c:v>
                </c:pt>
                <c:pt idx="102">
                  <c:v>111.12909999999998</c:v>
                </c:pt>
                <c:pt idx="103">
                  <c:v>111.0791</c:v>
                </c:pt>
                <c:pt idx="104">
                  <c:v>108.34910000000002</c:v>
                </c:pt>
                <c:pt idx="105">
                  <c:v>105.0091</c:v>
                </c:pt>
                <c:pt idx="106">
                  <c:v>104.8391</c:v>
                </c:pt>
                <c:pt idx="107">
                  <c:v>106.3291</c:v>
                </c:pt>
                <c:pt idx="108">
                  <c:v>109.5891</c:v>
                </c:pt>
                <c:pt idx="109">
                  <c:v>113.0791</c:v>
                </c:pt>
                <c:pt idx="110">
                  <c:v>115.319</c:v>
                </c:pt>
                <c:pt idx="111">
                  <c:v>115.389</c:v>
                </c:pt>
                <c:pt idx="112">
                  <c:v>115.039</c:v>
                </c:pt>
                <c:pt idx="113">
                  <c:v>113.41910000000024</c:v>
                </c:pt>
                <c:pt idx="114">
                  <c:v>108.90910000000002</c:v>
                </c:pt>
                <c:pt idx="115">
                  <c:v>108.59910000000002</c:v>
                </c:pt>
                <c:pt idx="116">
                  <c:v>107.1891</c:v>
                </c:pt>
                <c:pt idx="117">
                  <c:v>107.43910000000002</c:v>
                </c:pt>
                <c:pt idx="118">
                  <c:v>107.70910000000002</c:v>
                </c:pt>
                <c:pt idx="119">
                  <c:v>106.8991</c:v>
                </c:pt>
                <c:pt idx="120">
                  <c:v>107.20910000000002</c:v>
                </c:pt>
                <c:pt idx="121">
                  <c:v>108.87909999999998</c:v>
                </c:pt>
                <c:pt idx="122">
                  <c:v>105.6991</c:v>
                </c:pt>
                <c:pt idx="123">
                  <c:v>105.06910000000002</c:v>
                </c:pt>
                <c:pt idx="124">
                  <c:v>104.79910000000002</c:v>
                </c:pt>
                <c:pt idx="125">
                  <c:v>103.8091</c:v>
                </c:pt>
                <c:pt idx="126">
                  <c:v>97.259190000000004</c:v>
                </c:pt>
                <c:pt idx="127">
                  <c:v>94.189220000000006</c:v>
                </c:pt>
                <c:pt idx="128">
                  <c:v>93.479220000000026</c:v>
                </c:pt>
                <c:pt idx="129">
                  <c:v>90.519250000000127</c:v>
                </c:pt>
                <c:pt idx="130">
                  <c:v>93.759220000000127</c:v>
                </c:pt>
                <c:pt idx="131">
                  <c:v>95.6892</c:v>
                </c:pt>
                <c:pt idx="132">
                  <c:v>96.359200000000001</c:v>
                </c:pt>
                <c:pt idx="133">
                  <c:v>98.439180000000007</c:v>
                </c:pt>
                <c:pt idx="134">
                  <c:v>101.08920000000002</c:v>
                </c:pt>
                <c:pt idx="135">
                  <c:v>102.6991</c:v>
                </c:pt>
                <c:pt idx="136">
                  <c:v>101.74920000000024</c:v>
                </c:pt>
                <c:pt idx="137">
                  <c:v>97.999180000000024</c:v>
                </c:pt>
                <c:pt idx="138">
                  <c:v>94.109220000000022</c:v>
                </c:pt>
                <c:pt idx="139">
                  <c:v>94.779210000000006</c:v>
                </c:pt>
                <c:pt idx="140">
                  <c:v>92.049230000000023</c:v>
                </c:pt>
                <c:pt idx="141">
                  <c:v>91.889230000000012</c:v>
                </c:pt>
                <c:pt idx="142">
                  <c:v>94.87921</c:v>
                </c:pt>
                <c:pt idx="143">
                  <c:v>94.509210000000024</c:v>
                </c:pt>
                <c:pt idx="144">
                  <c:v>89.679249999999982</c:v>
                </c:pt>
                <c:pt idx="145">
                  <c:v>87.319270000000003</c:v>
                </c:pt>
                <c:pt idx="146">
                  <c:v>90.889240000000001</c:v>
                </c:pt>
                <c:pt idx="147">
                  <c:v>89.419250000000275</c:v>
                </c:pt>
                <c:pt idx="148">
                  <c:v>87.969270000000023</c:v>
                </c:pt>
                <c:pt idx="149">
                  <c:v>86.969280000000026</c:v>
                </c:pt>
                <c:pt idx="150">
                  <c:v>88.21926000000029</c:v>
                </c:pt>
                <c:pt idx="151">
                  <c:v>89.059260000000023</c:v>
                </c:pt>
                <c:pt idx="152">
                  <c:v>91.909230000000022</c:v>
                </c:pt>
                <c:pt idx="153">
                  <c:v>93.789220000000213</c:v>
                </c:pt>
                <c:pt idx="154">
                  <c:v>96.409200000000027</c:v>
                </c:pt>
                <c:pt idx="155">
                  <c:v>98.409180000000006</c:v>
                </c:pt>
                <c:pt idx="156">
                  <c:v>101.6692</c:v>
                </c:pt>
                <c:pt idx="157">
                  <c:v>100.0292</c:v>
                </c:pt>
                <c:pt idx="158">
                  <c:v>97.559190000000001</c:v>
                </c:pt>
                <c:pt idx="159">
                  <c:v>97.199190000000002</c:v>
                </c:pt>
                <c:pt idx="160">
                  <c:v>94.529210000000006</c:v>
                </c:pt>
                <c:pt idx="161">
                  <c:v>92.779230000000013</c:v>
                </c:pt>
                <c:pt idx="162">
                  <c:v>93.76922000000026</c:v>
                </c:pt>
                <c:pt idx="163">
                  <c:v>92.67922999999999</c:v>
                </c:pt>
                <c:pt idx="164">
                  <c:v>95.389210000000006</c:v>
                </c:pt>
                <c:pt idx="165">
                  <c:v>95.799200000000027</c:v>
                </c:pt>
                <c:pt idx="166">
                  <c:v>95.529200000000003</c:v>
                </c:pt>
                <c:pt idx="167">
                  <c:v>97.429190000000006</c:v>
                </c:pt>
                <c:pt idx="168">
                  <c:v>97.939180000000007</c:v>
                </c:pt>
                <c:pt idx="169">
                  <c:v>97.329189999999983</c:v>
                </c:pt>
                <c:pt idx="170">
                  <c:v>95.329210000000003</c:v>
                </c:pt>
                <c:pt idx="171">
                  <c:v>95.179209999999998</c:v>
                </c:pt>
                <c:pt idx="172">
                  <c:v>94.959210000000027</c:v>
                </c:pt>
                <c:pt idx="173">
                  <c:v>95.859200000000001</c:v>
                </c:pt>
                <c:pt idx="174">
                  <c:v>96.039200000000022</c:v>
                </c:pt>
                <c:pt idx="175">
                  <c:v>102.1991</c:v>
                </c:pt>
                <c:pt idx="176">
                  <c:v>103.92910000000002</c:v>
                </c:pt>
                <c:pt idx="177">
                  <c:v>104.8591</c:v>
                </c:pt>
                <c:pt idx="178">
                  <c:v>106.46910000000022</c:v>
                </c:pt>
                <c:pt idx="179">
                  <c:v>109.90910000000002</c:v>
                </c:pt>
                <c:pt idx="180">
                  <c:v>106.73910000000002</c:v>
                </c:pt>
                <c:pt idx="181">
                  <c:v>106.2891</c:v>
                </c:pt>
                <c:pt idx="182">
                  <c:v>105.6091</c:v>
                </c:pt>
                <c:pt idx="183">
                  <c:v>106.96910000000022</c:v>
                </c:pt>
                <c:pt idx="184">
                  <c:v>104.8591</c:v>
                </c:pt>
                <c:pt idx="185">
                  <c:v>102.12909999999998</c:v>
                </c:pt>
                <c:pt idx="186">
                  <c:v>101.79920000000024</c:v>
                </c:pt>
                <c:pt idx="187">
                  <c:v>101.40920000000024</c:v>
                </c:pt>
                <c:pt idx="188">
                  <c:v>101.3892</c:v>
                </c:pt>
                <c:pt idx="189">
                  <c:v>102.6491</c:v>
                </c:pt>
                <c:pt idx="190">
                  <c:v>102.20910000000002</c:v>
                </c:pt>
                <c:pt idx="191">
                  <c:v>101.1892</c:v>
                </c:pt>
                <c:pt idx="192">
                  <c:v>99.839169999999996</c:v>
                </c:pt>
                <c:pt idx="193">
                  <c:v>98.999180000000024</c:v>
                </c:pt>
                <c:pt idx="194">
                  <c:v>99.039170000000013</c:v>
                </c:pt>
                <c:pt idx="195">
                  <c:v>99.009169999999997</c:v>
                </c:pt>
                <c:pt idx="196">
                  <c:v>100.6592</c:v>
                </c:pt>
                <c:pt idx="197">
                  <c:v>99.299170000000004</c:v>
                </c:pt>
                <c:pt idx="198">
                  <c:v>100.45920000000002</c:v>
                </c:pt>
                <c:pt idx="199">
                  <c:v>101.49920000000024</c:v>
                </c:pt>
                <c:pt idx="200">
                  <c:v>101.72920000000002</c:v>
                </c:pt>
                <c:pt idx="201">
                  <c:v>102.7891</c:v>
                </c:pt>
                <c:pt idx="202">
                  <c:v>100.6092</c:v>
                </c:pt>
                <c:pt idx="203">
                  <c:v>103.1391</c:v>
                </c:pt>
                <c:pt idx="204">
                  <c:v>106.31910000000002</c:v>
                </c:pt>
                <c:pt idx="205">
                  <c:v>108.8891</c:v>
                </c:pt>
                <c:pt idx="206">
                  <c:v>112.6191</c:v>
                </c:pt>
                <c:pt idx="207">
                  <c:v>111.06910000000002</c:v>
                </c:pt>
                <c:pt idx="208">
                  <c:v>106.1691</c:v>
                </c:pt>
                <c:pt idx="209">
                  <c:v>100.83920000000002</c:v>
                </c:pt>
                <c:pt idx="210">
                  <c:v>98.739180000000005</c:v>
                </c:pt>
                <c:pt idx="211">
                  <c:v>98.649180000000001</c:v>
                </c:pt>
                <c:pt idx="212">
                  <c:v>100.46920000000024</c:v>
                </c:pt>
                <c:pt idx="213">
                  <c:v>93.559220000000025</c:v>
                </c:pt>
                <c:pt idx="214">
                  <c:v>91.809230000000014</c:v>
                </c:pt>
                <c:pt idx="215">
                  <c:v>91.129239999999982</c:v>
                </c:pt>
                <c:pt idx="216">
                  <c:v>94.959210000000027</c:v>
                </c:pt>
                <c:pt idx="217">
                  <c:v>99.169169999999994</c:v>
                </c:pt>
                <c:pt idx="218">
                  <c:v>101.86920000000002</c:v>
                </c:pt>
                <c:pt idx="219">
                  <c:v>101.39920000000002</c:v>
                </c:pt>
                <c:pt idx="220">
                  <c:v>101.29920000000024</c:v>
                </c:pt>
                <c:pt idx="221">
                  <c:v>100.75920000000002</c:v>
                </c:pt>
                <c:pt idx="222">
                  <c:v>102.06910000000002</c:v>
                </c:pt>
                <c:pt idx="223">
                  <c:v>99.049170000000004</c:v>
                </c:pt>
                <c:pt idx="224">
                  <c:v>98.019180000000006</c:v>
                </c:pt>
                <c:pt idx="225">
                  <c:v>96.849190000000007</c:v>
                </c:pt>
                <c:pt idx="226">
                  <c:v>102.99910000000024</c:v>
                </c:pt>
                <c:pt idx="227">
                  <c:v>104.8391</c:v>
                </c:pt>
                <c:pt idx="228">
                  <c:v>107.37909999999998</c:v>
                </c:pt>
                <c:pt idx="229">
                  <c:v>103.3891</c:v>
                </c:pt>
                <c:pt idx="230">
                  <c:v>103.8691</c:v>
                </c:pt>
                <c:pt idx="231">
                  <c:v>104.42910000000002</c:v>
                </c:pt>
                <c:pt idx="232">
                  <c:v>104.91910000000024</c:v>
                </c:pt>
                <c:pt idx="233">
                  <c:v>104.06910000000002</c:v>
                </c:pt>
                <c:pt idx="234">
                  <c:v>102.81910000000002</c:v>
                </c:pt>
                <c:pt idx="235">
                  <c:v>102.8252</c:v>
                </c:pt>
                <c:pt idx="236">
                  <c:v>104.87539999999976</c:v>
                </c:pt>
              </c:numCache>
            </c:numRef>
          </c:val>
        </c:ser>
        <c:ser>
          <c:idx val="3"/>
          <c:order val="3"/>
          <c:tx>
            <c:strRef>
              <c:f>monthly!$W$1</c:f>
              <c:strCache>
                <c:ptCount val="1"/>
                <c:pt idx="0">
                  <c:v>Colombia</c:v>
                </c:pt>
              </c:strCache>
            </c:strRef>
          </c:tx>
          <c:marker>
            <c:symbol val="none"/>
          </c:marker>
          <c:cat>
            <c:strRef>
              <c:f>monthly!$A$2:$A$238</c:f>
              <c:strCache>
                <c:ptCount val="237"/>
                <c:pt idx="0">
                  <c:v>1991M01</c:v>
                </c:pt>
                <c:pt idx="1">
                  <c:v>1991M02</c:v>
                </c:pt>
                <c:pt idx="2">
                  <c:v>1991M03</c:v>
                </c:pt>
                <c:pt idx="3">
                  <c:v>1991M04</c:v>
                </c:pt>
                <c:pt idx="4">
                  <c:v>1991M05</c:v>
                </c:pt>
                <c:pt idx="5">
                  <c:v>1991M06</c:v>
                </c:pt>
                <c:pt idx="6">
                  <c:v>1991M07</c:v>
                </c:pt>
                <c:pt idx="7">
                  <c:v>1991M08</c:v>
                </c:pt>
                <c:pt idx="8">
                  <c:v>1991M09</c:v>
                </c:pt>
                <c:pt idx="9">
                  <c:v>1991M10</c:v>
                </c:pt>
                <c:pt idx="10">
                  <c:v>1991M11</c:v>
                </c:pt>
                <c:pt idx="11">
                  <c:v>1991M12</c:v>
                </c:pt>
                <c:pt idx="12">
                  <c:v>1992M01</c:v>
                </c:pt>
                <c:pt idx="13">
                  <c:v>1992M02</c:v>
                </c:pt>
                <c:pt idx="14">
                  <c:v>1992M03</c:v>
                </c:pt>
                <c:pt idx="15">
                  <c:v>1992M04</c:v>
                </c:pt>
                <c:pt idx="16">
                  <c:v>1992M05</c:v>
                </c:pt>
                <c:pt idx="17">
                  <c:v>1992M06</c:v>
                </c:pt>
                <c:pt idx="18">
                  <c:v>1992M07</c:v>
                </c:pt>
                <c:pt idx="19">
                  <c:v>1992M08</c:v>
                </c:pt>
                <c:pt idx="20">
                  <c:v>1992M09</c:v>
                </c:pt>
                <c:pt idx="21">
                  <c:v>1992M10</c:v>
                </c:pt>
                <c:pt idx="22">
                  <c:v>1992M11</c:v>
                </c:pt>
                <c:pt idx="23">
                  <c:v>1992M12</c:v>
                </c:pt>
                <c:pt idx="24">
                  <c:v>1993M01</c:v>
                </c:pt>
                <c:pt idx="25">
                  <c:v>1993M02</c:v>
                </c:pt>
                <c:pt idx="26">
                  <c:v>1993M03</c:v>
                </c:pt>
                <c:pt idx="27">
                  <c:v>1993M04</c:v>
                </c:pt>
                <c:pt idx="28">
                  <c:v>1993M05</c:v>
                </c:pt>
                <c:pt idx="29">
                  <c:v>1993M06</c:v>
                </c:pt>
                <c:pt idx="30">
                  <c:v>1993M07</c:v>
                </c:pt>
                <c:pt idx="31">
                  <c:v>1993M08</c:v>
                </c:pt>
                <c:pt idx="32">
                  <c:v>1993M09</c:v>
                </c:pt>
                <c:pt idx="33">
                  <c:v>1993M10</c:v>
                </c:pt>
                <c:pt idx="34">
                  <c:v>1993M11</c:v>
                </c:pt>
                <c:pt idx="35">
                  <c:v>1993M12</c:v>
                </c:pt>
                <c:pt idx="36">
                  <c:v>1994M01</c:v>
                </c:pt>
                <c:pt idx="37">
                  <c:v>1994M02</c:v>
                </c:pt>
                <c:pt idx="38">
                  <c:v>1994M03</c:v>
                </c:pt>
                <c:pt idx="39">
                  <c:v>1994M04</c:v>
                </c:pt>
                <c:pt idx="40">
                  <c:v>1994M05</c:v>
                </c:pt>
                <c:pt idx="41">
                  <c:v>1994M06</c:v>
                </c:pt>
                <c:pt idx="42">
                  <c:v>1994M07</c:v>
                </c:pt>
                <c:pt idx="43">
                  <c:v>1994M08</c:v>
                </c:pt>
                <c:pt idx="44">
                  <c:v>1994M09</c:v>
                </c:pt>
                <c:pt idx="45">
                  <c:v>1994M10</c:v>
                </c:pt>
                <c:pt idx="46">
                  <c:v>1994M11</c:v>
                </c:pt>
                <c:pt idx="47">
                  <c:v>1994M12</c:v>
                </c:pt>
                <c:pt idx="48">
                  <c:v>1995M01</c:v>
                </c:pt>
                <c:pt idx="49">
                  <c:v>1995M02</c:v>
                </c:pt>
                <c:pt idx="50">
                  <c:v>1995M03</c:v>
                </c:pt>
                <c:pt idx="51">
                  <c:v>1995M04</c:v>
                </c:pt>
                <c:pt idx="52">
                  <c:v>1995M05</c:v>
                </c:pt>
                <c:pt idx="53">
                  <c:v>1995M06</c:v>
                </c:pt>
                <c:pt idx="54">
                  <c:v>1995M07</c:v>
                </c:pt>
                <c:pt idx="55">
                  <c:v>1995M08</c:v>
                </c:pt>
                <c:pt idx="56">
                  <c:v>1995M09</c:v>
                </c:pt>
                <c:pt idx="57">
                  <c:v>1995M10</c:v>
                </c:pt>
                <c:pt idx="58">
                  <c:v>1995M11</c:v>
                </c:pt>
                <c:pt idx="59">
                  <c:v>1995M12</c:v>
                </c:pt>
                <c:pt idx="60">
                  <c:v>1996M01</c:v>
                </c:pt>
                <c:pt idx="61">
                  <c:v>1996M02</c:v>
                </c:pt>
                <c:pt idx="62">
                  <c:v>1996M03</c:v>
                </c:pt>
                <c:pt idx="63">
                  <c:v>1996M04</c:v>
                </c:pt>
                <c:pt idx="64">
                  <c:v>1996M05</c:v>
                </c:pt>
                <c:pt idx="65">
                  <c:v>1996M06</c:v>
                </c:pt>
                <c:pt idx="66">
                  <c:v>1996M07</c:v>
                </c:pt>
                <c:pt idx="67">
                  <c:v>1996M08</c:v>
                </c:pt>
                <c:pt idx="68">
                  <c:v>1996M09</c:v>
                </c:pt>
                <c:pt idx="69">
                  <c:v>1996M10</c:v>
                </c:pt>
                <c:pt idx="70">
                  <c:v>1996M11</c:v>
                </c:pt>
                <c:pt idx="71">
                  <c:v>1996M12</c:v>
                </c:pt>
                <c:pt idx="72">
                  <c:v>1997M01</c:v>
                </c:pt>
                <c:pt idx="73">
                  <c:v>1997M02</c:v>
                </c:pt>
                <c:pt idx="74">
                  <c:v>1997M03</c:v>
                </c:pt>
                <c:pt idx="75">
                  <c:v>1997M04</c:v>
                </c:pt>
                <c:pt idx="76">
                  <c:v>1997M05</c:v>
                </c:pt>
                <c:pt idx="77">
                  <c:v>1997M06</c:v>
                </c:pt>
                <c:pt idx="78">
                  <c:v>1997M07</c:v>
                </c:pt>
                <c:pt idx="79">
                  <c:v>1997M08</c:v>
                </c:pt>
                <c:pt idx="80">
                  <c:v>1997M09</c:v>
                </c:pt>
                <c:pt idx="81">
                  <c:v>1997M10</c:v>
                </c:pt>
                <c:pt idx="82">
                  <c:v>1997M11</c:v>
                </c:pt>
                <c:pt idx="83">
                  <c:v>1997M12</c:v>
                </c:pt>
                <c:pt idx="84">
                  <c:v>1998M01</c:v>
                </c:pt>
                <c:pt idx="85">
                  <c:v>1998M02</c:v>
                </c:pt>
                <c:pt idx="86">
                  <c:v>1998M03</c:v>
                </c:pt>
                <c:pt idx="87">
                  <c:v>1998M04</c:v>
                </c:pt>
                <c:pt idx="88">
                  <c:v>1998M05</c:v>
                </c:pt>
                <c:pt idx="89">
                  <c:v>1998M06</c:v>
                </c:pt>
                <c:pt idx="90">
                  <c:v>1998M07</c:v>
                </c:pt>
                <c:pt idx="91">
                  <c:v>1998M08</c:v>
                </c:pt>
                <c:pt idx="92">
                  <c:v>1998M09</c:v>
                </c:pt>
                <c:pt idx="93">
                  <c:v>1998M10</c:v>
                </c:pt>
                <c:pt idx="94">
                  <c:v>1998M11</c:v>
                </c:pt>
                <c:pt idx="95">
                  <c:v>1998M12</c:v>
                </c:pt>
                <c:pt idx="96">
                  <c:v>1999M01</c:v>
                </c:pt>
                <c:pt idx="97">
                  <c:v>1999M02</c:v>
                </c:pt>
                <c:pt idx="98">
                  <c:v>1999M03</c:v>
                </c:pt>
                <c:pt idx="99">
                  <c:v>1999M04</c:v>
                </c:pt>
                <c:pt idx="100">
                  <c:v>1999M05</c:v>
                </c:pt>
                <c:pt idx="101">
                  <c:v>1999M06</c:v>
                </c:pt>
                <c:pt idx="102">
                  <c:v>1999M07</c:v>
                </c:pt>
                <c:pt idx="103">
                  <c:v>1999M08</c:v>
                </c:pt>
                <c:pt idx="104">
                  <c:v>1999M09</c:v>
                </c:pt>
                <c:pt idx="105">
                  <c:v>1999M10</c:v>
                </c:pt>
                <c:pt idx="106">
                  <c:v>1999M11</c:v>
                </c:pt>
                <c:pt idx="107">
                  <c:v>1999M12</c:v>
                </c:pt>
                <c:pt idx="108">
                  <c:v>2000M01</c:v>
                </c:pt>
                <c:pt idx="109">
                  <c:v>2000M02</c:v>
                </c:pt>
                <c:pt idx="110">
                  <c:v>2000M03</c:v>
                </c:pt>
                <c:pt idx="111">
                  <c:v>2000M04</c:v>
                </c:pt>
                <c:pt idx="112">
                  <c:v>2000M05</c:v>
                </c:pt>
                <c:pt idx="113">
                  <c:v>2000M06</c:v>
                </c:pt>
                <c:pt idx="114">
                  <c:v>2000M07</c:v>
                </c:pt>
                <c:pt idx="115">
                  <c:v>2000M08</c:v>
                </c:pt>
                <c:pt idx="116">
                  <c:v>2000M09</c:v>
                </c:pt>
                <c:pt idx="117">
                  <c:v>2000M10</c:v>
                </c:pt>
                <c:pt idx="118">
                  <c:v>2000M11</c:v>
                </c:pt>
                <c:pt idx="119">
                  <c:v>2000M12</c:v>
                </c:pt>
                <c:pt idx="120">
                  <c:v>2001M01</c:v>
                </c:pt>
                <c:pt idx="121">
                  <c:v>2001M02</c:v>
                </c:pt>
                <c:pt idx="122">
                  <c:v>2001M03</c:v>
                </c:pt>
                <c:pt idx="123">
                  <c:v>2001M04</c:v>
                </c:pt>
                <c:pt idx="124">
                  <c:v>2001M05</c:v>
                </c:pt>
                <c:pt idx="125">
                  <c:v>2001M06</c:v>
                </c:pt>
                <c:pt idx="126">
                  <c:v>2001M07</c:v>
                </c:pt>
                <c:pt idx="127">
                  <c:v>2001M08</c:v>
                </c:pt>
                <c:pt idx="128">
                  <c:v>2001M09</c:v>
                </c:pt>
                <c:pt idx="129">
                  <c:v>2001M10</c:v>
                </c:pt>
                <c:pt idx="130">
                  <c:v>2001M11</c:v>
                </c:pt>
                <c:pt idx="131">
                  <c:v>2001M12</c:v>
                </c:pt>
                <c:pt idx="132">
                  <c:v>2002M01</c:v>
                </c:pt>
                <c:pt idx="133">
                  <c:v>2002M02</c:v>
                </c:pt>
                <c:pt idx="134">
                  <c:v>2002M03</c:v>
                </c:pt>
                <c:pt idx="135">
                  <c:v>2002M04</c:v>
                </c:pt>
                <c:pt idx="136">
                  <c:v>2002M05</c:v>
                </c:pt>
                <c:pt idx="137">
                  <c:v>2002M06</c:v>
                </c:pt>
                <c:pt idx="138">
                  <c:v>2002M07</c:v>
                </c:pt>
                <c:pt idx="139">
                  <c:v>2002M08</c:v>
                </c:pt>
                <c:pt idx="140">
                  <c:v>2002M09</c:v>
                </c:pt>
                <c:pt idx="141">
                  <c:v>2002M10</c:v>
                </c:pt>
                <c:pt idx="142">
                  <c:v>2002M11</c:v>
                </c:pt>
                <c:pt idx="143">
                  <c:v>2002M12</c:v>
                </c:pt>
                <c:pt idx="144">
                  <c:v>2003M01</c:v>
                </c:pt>
                <c:pt idx="145">
                  <c:v>2003M02</c:v>
                </c:pt>
                <c:pt idx="146">
                  <c:v>2003M03</c:v>
                </c:pt>
                <c:pt idx="147">
                  <c:v>2003M04</c:v>
                </c:pt>
                <c:pt idx="148">
                  <c:v>2003M05</c:v>
                </c:pt>
                <c:pt idx="149">
                  <c:v>2003M06</c:v>
                </c:pt>
                <c:pt idx="150">
                  <c:v>2003M07</c:v>
                </c:pt>
                <c:pt idx="151">
                  <c:v>2003M08</c:v>
                </c:pt>
                <c:pt idx="152">
                  <c:v>2003M09</c:v>
                </c:pt>
                <c:pt idx="153">
                  <c:v>2003M10</c:v>
                </c:pt>
                <c:pt idx="154">
                  <c:v>2003M11</c:v>
                </c:pt>
                <c:pt idx="155">
                  <c:v>2003M12</c:v>
                </c:pt>
                <c:pt idx="156">
                  <c:v>2004M01</c:v>
                </c:pt>
                <c:pt idx="157">
                  <c:v>2004M02</c:v>
                </c:pt>
                <c:pt idx="158">
                  <c:v>2004M03</c:v>
                </c:pt>
                <c:pt idx="159">
                  <c:v>2004M04</c:v>
                </c:pt>
                <c:pt idx="160">
                  <c:v>2004M05</c:v>
                </c:pt>
                <c:pt idx="161">
                  <c:v>2004M06</c:v>
                </c:pt>
                <c:pt idx="162">
                  <c:v>2004M07</c:v>
                </c:pt>
                <c:pt idx="163">
                  <c:v>2004M08</c:v>
                </c:pt>
                <c:pt idx="164">
                  <c:v>2004M09</c:v>
                </c:pt>
                <c:pt idx="165">
                  <c:v>2004M10</c:v>
                </c:pt>
                <c:pt idx="166">
                  <c:v>2004M11</c:v>
                </c:pt>
                <c:pt idx="167">
                  <c:v>2004M12</c:v>
                </c:pt>
                <c:pt idx="168">
                  <c:v>2005M01</c:v>
                </c:pt>
                <c:pt idx="169">
                  <c:v>2005M02</c:v>
                </c:pt>
                <c:pt idx="170">
                  <c:v>2005M03</c:v>
                </c:pt>
                <c:pt idx="171">
                  <c:v>2005M04</c:v>
                </c:pt>
                <c:pt idx="172">
                  <c:v>2005M05</c:v>
                </c:pt>
                <c:pt idx="173">
                  <c:v>2005M06</c:v>
                </c:pt>
                <c:pt idx="174">
                  <c:v>2005M07</c:v>
                </c:pt>
                <c:pt idx="175">
                  <c:v>2005M08</c:v>
                </c:pt>
                <c:pt idx="176">
                  <c:v>2005M09</c:v>
                </c:pt>
                <c:pt idx="177">
                  <c:v>2005M10</c:v>
                </c:pt>
                <c:pt idx="178">
                  <c:v>2005M11</c:v>
                </c:pt>
                <c:pt idx="179">
                  <c:v>2005M12</c:v>
                </c:pt>
                <c:pt idx="180">
                  <c:v>2006M01</c:v>
                </c:pt>
                <c:pt idx="181">
                  <c:v>2006M02</c:v>
                </c:pt>
                <c:pt idx="182">
                  <c:v>2006M03</c:v>
                </c:pt>
                <c:pt idx="183">
                  <c:v>2006M04</c:v>
                </c:pt>
                <c:pt idx="184">
                  <c:v>2006M05</c:v>
                </c:pt>
                <c:pt idx="185">
                  <c:v>2006M06</c:v>
                </c:pt>
                <c:pt idx="186">
                  <c:v>2006M07</c:v>
                </c:pt>
                <c:pt idx="187">
                  <c:v>2006M08</c:v>
                </c:pt>
                <c:pt idx="188">
                  <c:v>2006M09</c:v>
                </c:pt>
                <c:pt idx="189">
                  <c:v>2006M10</c:v>
                </c:pt>
                <c:pt idx="190">
                  <c:v>2006M11</c:v>
                </c:pt>
                <c:pt idx="191">
                  <c:v>2006M12</c:v>
                </c:pt>
                <c:pt idx="192">
                  <c:v>2007M01</c:v>
                </c:pt>
                <c:pt idx="193">
                  <c:v>2007M02</c:v>
                </c:pt>
                <c:pt idx="194">
                  <c:v>2007M03</c:v>
                </c:pt>
                <c:pt idx="195">
                  <c:v>2007M04</c:v>
                </c:pt>
                <c:pt idx="196">
                  <c:v>2007M05</c:v>
                </c:pt>
                <c:pt idx="197">
                  <c:v>2007M06</c:v>
                </c:pt>
                <c:pt idx="198">
                  <c:v>2007M07</c:v>
                </c:pt>
                <c:pt idx="199">
                  <c:v>2007M08</c:v>
                </c:pt>
                <c:pt idx="200">
                  <c:v>2007M09</c:v>
                </c:pt>
                <c:pt idx="201">
                  <c:v>2007M10</c:v>
                </c:pt>
                <c:pt idx="202">
                  <c:v>2007M11</c:v>
                </c:pt>
                <c:pt idx="203">
                  <c:v>2007M12</c:v>
                </c:pt>
                <c:pt idx="204">
                  <c:v>2008M01</c:v>
                </c:pt>
                <c:pt idx="205">
                  <c:v>2008M02</c:v>
                </c:pt>
                <c:pt idx="206">
                  <c:v>2008M03</c:v>
                </c:pt>
                <c:pt idx="207">
                  <c:v>2008M04</c:v>
                </c:pt>
                <c:pt idx="208">
                  <c:v>2008M05</c:v>
                </c:pt>
                <c:pt idx="209">
                  <c:v>2008M06</c:v>
                </c:pt>
                <c:pt idx="210">
                  <c:v>2008M07</c:v>
                </c:pt>
                <c:pt idx="211">
                  <c:v>2008M08</c:v>
                </c:pt>
                <c:pt idx="212">
                  <c:v>2008M09</c:v>
                </c:pt>
                <c:pt idx="213">
                  <c:v>2008M10</c:v>
                </c:pt>
                <c:pt idx="214">
                  <c:v>2008M11</c:v>
                </c:pt>
                <c:pt idx="215">
                  <c:v>2008M12</c:v>
                </c:pt>
                <c:pt idx="216">
                  <c:v>2009M01</c:v>
                </c:pt>
                <c:pt idx="217">
                  <c:v>2009M02</c:v>
                </c:pt>
                <c:pt idx="218">
                  <c:v>2009M03</c:v>
                </c:pt>
                <c:pt idx="219">
                  <c:v>2009M04</c:v>
                </c:pt>
                <c:pt idx="220">
                  <c:v>2009M05</c:v>
                </c:pt>
                <c:pt idx="221">
                  <c:v>2009M06</c:v>
                </c:pt>
                <c:pt idx="222">
                  <c:v>2009M07</c:v>
                </c:pt>
                <c:pt idx="223">
                  <c:v>2009M08</c:v>
                </c:pt>
                <c:pt idx="224">
                  <c:v>2009M09</c:v>
                </c:pt>
                <c:pt idx="225">
                  <c:v>2009M10</c:v>
                </c:pt>
                <c:pt idx="226">
                  <c:v>2009M11</c:v>
                </c:pt>
                <c:pt idx="227">
                  <c:v>2009M12</c:v>
                </c:pt>
                <c:pt idx="228">
                  <c:v>2010M01</c:v>
                </c:pt>
                <c:pt idx="229">
                  <c:v>2010M02</c:v>
                </c:pt>
                <c:pt idx="230">
                  <c:v>2010M03</c:v>
                </c:pt>
                <c:pt idx="231">
                  <c:v>2010M04</c:v>
                </c:pt>
                <c:pt idx="232">
                  <c:v>2010M05</c:v>
                </c:pt>
                <c:pt idx="233">
                  <c:v>2010M06</c:v>
                </c:pt>
                <c:pt idx="234">
                  <c:v>2010M07</c:v>
                </c:pt>
                <c:pt idx="235">
                  <c:v>2010M08</c:v>
                </c:pt>
                <c:pt idx="236">
                  <c:v>2010M09</c:v>
                </c:pt>
              </c:strCache>
            </c:strRef>
          </c:cat>
          <c:val>
            <c:numRef>
              <c:f>monthly!$W$2:$W$237</c:f>
              <c:numCache>
                <c:formatCode>General</c:formatCode>
                <c:ptCount val="236"/>
                <c:pt idx="0">
                  <c:v>78.239350000000002</c:v>
                </c:pt>
                <c:pt idx="1">
                  <c:v>76.489360000000005</c:v>
                </c:pt>
                <c:pt idx="2">
                  <c:v>79.149339999999981</c:v>
                </c:pt>
                <c:pt idx="3">
                  <c:v>81.249320000000026</c:v>
                </c:pt>
                <c:pt idx="4">
                  <c:v>81.769320000000022</c:v>
                </c:pt>
                <c:pt idx="5">
                  <c:v>82.939310000000006</c:v>
                </c:pt>
                <c:pt idx="6">
                  <c:v>83.209310000000002</c:v>
                </c:pt>
                <c:pt idx="7">
                  <c:v>82.239310000000003</c:v>
                </c:pt>
                <c:pt idx="8">
                  <c:v>80.819329999999994</c:v>
                </c:pt>
                <c:pt idx="9">
                  <c:v>80.569329999999994</c:v>
                </c:pt>
                <c:pt idx="10">
                  <c:v>78.75933999999998</c:v>
                </c:pt>
                <c:pt idx="11">
                  <c:v>77.56935</c:v>
                </c:pt>
                <c:pt idx="12">
                  <c:v>77.979349999999982</c:v>
                </c:pt>
                <c:pt idx="13">
                  <c:v>79.11933999999998</c:v>
                </c:pt>
                <c:pt idx="14">
                  <c:v>80.74933</c:v>
                </c:pt>
                <c:pt idx="15">
                  <c:v>81.209320000000005</c:v>
                </c:pt>
                <c:pt idx="16">
                  <c:v>80.989329999999995</c:v>
                </c:pt>
                <c:pt idx="17">
                  <c:v>80.529329999999987</c:v>
                </c:pt>
                <c:pt idx="18">
                  <c:v>79.76934</c:v>
                </c:pt>
                <c:pt idx="19">
                  <c:v>79.109339999999918</c:v>
                </c:pt>
                <c:pt idx="20">
                  <c:v>79.349339999999998</c:v>
                </c:pt>
                <c:pt idx="21">
                  <c:v>81.089320000000001</c:v>
                </c:pt>
                <c:pt idx="22">
                  <c:v>83.839299999999994</c:v>
                </c:pt>
                <c:pt idx="23">
                  <c:v>79.589339999999979</c:v>
                </c:pt>
                <c:pt idx="24">
                  <c:v>85.089290000000005</c:v>
                </c:pt>
                <c:pt idx="25">
                  <c:v>85.929280000000006</c:v>
                </c:pt>
                <c:pt idx="26">
                  <c:v>85.849280000000007</c:v>
                </c:pt>
                <c:pt idx="27">
                  <c:v>84.349300000000014</c:v>
                </c:pt>
                <c:pt idx="28">
                  <c:v>84.989290000000025</c:v>
                </c:pt>
                <c:pt idx="29">
                  <c:v>85.699290000000005</c:v>
                </c:pt>
                <c:pt idx="30">
                  <c:v>87.549270000000007</c:v>
                </c:pt>
                <c:pt idx="31">
                  <c:v>87.809270000000012</c:v>
                </c:pt>
                <c:pt idx="32">
                  <c:v>87.089270000000013</c:v>
                </c:pt>
                <c:pt idx="33">
                  <c:v>88.259260000000026</c:v>
                </c:pt>
                <c:pt idx="34">
                  <c:v>90.599250000000026</c:v>
                </c:pt>
                <c:pt idx="35">
                  <c:v>90.519250000000127</c:v>
                </c:pt>
                <c:pt idx="36">
                  <c:v>91.939230000000023</c:v>
                </c:pt>
                <c:pt idx="37">
                  <c:v>92.019230000000007</c:v>
                </c:pt>
                <c:pt idx="38">
                  <c:v>104.7791</c:v>
                </c:pt>
                <c:pt idx="39">
                  <c:v>105.3091</c:v>
                </c:pt>
                <c:pt idx="40">
                  <c:v>105.0391</c:v>
                </c:pt>
                <c:pt idx="41">
                  <c:v>107.12909999999998</c:v>
                </c:pt>
                <c:pt idx="42">
                  <c:v>108.3391</c:v>
                </c:pt>
                <c:pt idx="43">
                  <c:v>109.7291</c:v>
                </c:pt>
                <c:pt idx="44">
                  <c:v>108.2891</c:v>
                </c:pt>
                <c:pt idx="45">
                  <c:v>107.41910000000024</c:v>
                </c:pt>
                <c:pt idx="46">
                  <c:v>110.6991</c:v>
                </c:pt>
                <c:pt idx="47">
                  <c:v>114.369</c:v>
                </c:pt>
                <c:pt idx="48">
                  <c:v>112.73910000000002</c:v>
                </c:pt>
                <c:pt idx="49">
                  <c:v>112.70910000000002</c:v>
                </c:pt>
                <c:pt idx="50">
                  <c:v>110.3891</c:v>
                </c:pt>
                <c:pt idx="51">
                  <c:v>108.8691</c:v>
                </c:pt>
                <c:pt idx="52">
                  <c:v>110.0391</c:v>
                </c:pt>
                <c:pt idx="53">
                  <c:v>111.3691</c:v>
                </c:pt>
                <c:pt idx="54">
                  <c:v>110.0891</c:v>
                </c:pt>
                <c:pt idx="55">
                  <c:v>108.3991</c:v>
                </c:pt>
                <c:pt idx="56">
                  <c:v>107.31910000000002</c:v>
                </c:pt>
                <c:pt idx="57">
                  <c:v>105.2591</c:v>
                </c:pt>
                <c:pt idx="58">
                  <c:v>105.1491</c:v>
                </c:pt>
                <c:pt idx="59">
                  <c:v>109.59910000000002</c:v>
                </c:pt>
                <c:pt idx="60">
                  <c:v>109.71910000000022</c:v>
                </c:pt>
                <c:pt idx="61">
                  <c:v>108.54910000000002</c:v>
                </c:pt>
                <c:pt idx="62">
                  <c:v>107.6491</c:v>
                </c:pt>
                <c:pt idx="63">
                  <c:v>110.0891</c:v>
                </c:pt>
                <c:pt idx="64">
                  <c:v>112.1991</c:v>
                </c:pt>
                <c:pt idx="65">
                  <c:v>112.3391</c:v>
                </c:pt>
                <c:pt idx="66">
                  <c:v>114.279</c:v>
                </c:pt>
                <c:pt idx="67">
                  <c:v>117.169</c:v>
                </c:pt>
                <c:pt idx="68">
                  <c:v>119.239</c:v>
                </c:pt>
                <c:pt idx="69">
                  <c:v>123.809</c:v>
                </c:pt>
                <c:pt idx="70">
                  <c:v>126.7289</c:v>
                </c:pt>
                <c:pt idx="71">
                  <c:v>128.33890000000039</c:v>
                </c:pt>
                <c:pt idx="72">
                  <c:v>126.68889999999998</c:v>
                </c:pt>
                <c:pt idx="73">
                  <c:v>123.429</c:v>
                </c:pt>
                <c:pt idx="74">
                  <c:v>126.68889999999998</c:v>
                </c:pt>
                <c:pt idx="75">
                  <c:v>127.8189</c:v>
                </c:pt>
                <c:pt idx="76">
                  <c:v>127.32889999999998</c:v>
                </c:pt>
                <c:pt idx="77">
                  <c:v>127.9589</c:v>
                </c:pt>
                <c:pt idx="78">
                  <c:v>127.52889999999998</c:v>
                </c:pt>
                <c:pt idx="79">
                  <c:v>126.7389</c:v>
                </c:pt>
                <c:pt idx="80">
                  <c:v>118.26900000000002</c:v>
                </c:pt>
                <c:pt idx="81">
                  <c:v>115.069</c:v>
                </c:pt>
                <c:pt idx="82">
                  <c:v>113.91910000000024</c:v>
                </c:pt>
                <c:pt idx="83">
                  <c:v>116.41900000000012</c:v>
                </c:pt>
                <c:pt idx="84">
                  <c:v>116.43900000000002</c:v>
                </c:pt>
                <c:pt idx="85">
                  <c:v>115.46900000000002</c:v>
                </c:pt>
                <c:pt idx="86">
                  <c:v>116.99900000000002</c:v>
                </c:pt>
                <c:pt idx="87">
                  <c:v>118.639</c:v>
                </c:pt>
                <c:pt idx="88">
                  <c:v>117.74900000000002</c:v>
                </c:pt>
                <c:pt idx="89">
                  <c:v>120.279</c:v>
                </c:pt>
                <c:pt idx="90">
                  <c:v>122.729</c:v>
                </c:pt>
                <c:pt idx="91">
                  <c:v>122.279</c:v>
                </c:pt>
                <c:pt idx="92">
                  <c:v>111.7791</c:v>
                </c:pt>
                <c:pt idx="93">
                  <c:v>105.6491</c:v>
                </c:pt>
                <c:pt idx="94">
                  <c:v>107.5791</c:v>
                </c:pt>
                <c:pt idx="95">
                  <c:v>111.42910000000002</c:v>
                </c:pt>
                <c:pt idx="96">
                  <c:v>110.84910000000002</c:v>
                </c:pt>
                <c:pt idx="97">
                  <c:v>113.3291</c:v>
                </c:pt>
                <c:pt idx="98">
                  <c:v>116.85899999999998</c:v>
                </c:pt>
                <c:pt idx="99">
                  <c:v>113.3891</c:v>
                </c:pt>
                <c:pt idx="100">
                  <c:v>109.59910000000002</c:v>
                </c:pt>
                <c:pt idx="101">
                  <c:v>108.1191</c:v>
                </c:pt>
                <c:pt idx="102">
                  <c:v>101.6392</c:v>
                </c:pt>
                <c:pt idx="103">
                  <c:v>98.07917999999998</c:v>
                </c:pt>
                <c:pt idx="104">
                  <c:v>93.659220000000005</c:v>
                </c:pt>
                <c:pt idx="105">
                  <c:v>94.71921000000026</c:v>
                </c:pt>
                <c:pt idx="106">
                  <c:v>96.689189999999982</c:v>
                </c:pt>
                <c:pt idx="107">
                  <c:v>100.98920000000012</c:v>
                </c:pt>
                <c:pt idx="108">
                  <c:v>100.33920000000002</c:v>
                </c:pt>
                <c:pt idx="109">
                  <c:v>99.45917</c:v>
                </c:pt>
                <c:pt idx="110">
                  <c:v>100.1992</c:v>
                </c:pt>
                <c:pt idx="111">
                  <c:v>98.649180000000001</c:v>
                </c:pt>
                <c:pt idx="112">
                  <c:v>98.529179999999982</c:v>
                </c:pt>
                <c:pt idx="113">
                  <c:v>93.319220000000243</c:v>
                </c:pt>
                <c:pt idx="114">
                  <c:v>91.559240000000003</c:v>
                </c:pt>
                <c:pt idx="115">
                  <c:v>92.669230000000013</c:v>
                </c:pt>
                <c:pt idx="116">
                  <c:v>91.959230000000005</c:v>
                </c:pt>
                <c:pt idx="117">
                  <c:v>94.589210000000023</c:v>
                </c:pt>
                <c:pt idx="118">
                  <c:v>97.179189999999949</c:v>
                </c:pt>
                <c:pt idx="119">
                  <c:v>94.619210000000024</c:v>
                </c:pt>
                <c:pt idx="120">
                  <c:v>92.219230000000024</c:v>
                </c:pt>
                <c:pt idx="121">
                  <c:v>93.009220000000127</c:v>
                </c:pt>
                <c:pt idx="122">
                  <c:v>92.419230000000027</c:v>
                </c:pt>
                <c:pt idx="123">
                  <c:v>91.289240000000007</c:v>
                </c:pt>
                <c:pt idx="124">
                  <c:v>91.799240000000026</c:v>
                </c:pt>
                <c:pt idx="125">
                  <c:v>92.639230000000012</c:v>
                </c:pt>
                <c:pt idx="126">
                  <c:v>93.389220000000023</c:v>
                </c:pt>
                <c:pt idx="127">
                  <c:v>94.979210000000023</c:v>
                </c:pt>
                <c:pt idx="128">
                  <c:v>93.359220000000022</c:v>
                </c:pt>
                <c:pt idx="129">
                  <c:v>94.089220000000026</c:v>
                </c:pt>
                <c:pt idx="130">
                  <c:v>94.559210000000007</c:v>
                </c:pt>
                <c:pt idx="131">
                  <c:v>94.329210000000003</c:v>
                </c:pt>
                <c:pt idx="132">
                  <c:v>96.849190000000007</c:v>
                </c:pt>
                <c:pt idx="133">
                  <c:v>100.1292</c:v>
                </c:pt>
                <c:pt idx="134">
                  <c:v>100.1592</c:v>
                </c:pt>
                <c:pt idx="135">
                  <c:v>98.909180000000006</c:v>
                </c:pt>
                <c:pt idx="136">
                  <c:v>97.609189999999998</c:v>
                </c:pt>
                <c:pt idx="137">
                  <c:v>97.739190000000022</c:v>
                </c:pt>
                <c:pt idx="138">
                  <c:v>93.409220000000275</c:v>
                </c:pt>
                <c:pt idx="139">
                  <c:v>70.769410000000022</c:v>
                </c:pt>
                <c:pt idx="140">
                  <c:v>85.989280000000022</c:v>
                </c:pt>
                <c:pt idx="141">
                  <c:v>84.289299999999997</c:v>
                </c:pt>
                <c:pt idx="142">
                  <c:v>88.399260000000027</c:v>
                </c:pt>
                <c:pt idx="143">
                  <c:v>85.119290000000007</c:v>
                </c:pt>
                <c:pt idx="144">
                  <c:v>82.239310000000003</c:v>
                </c:pt>
                <c:pt idx="145">
                  <c:v>80.709329999999994</c:v>
                </c:pt>
                <c:pt idx="146">
                  <c:v>80.159329999999983</c:v>
                </c:pt>
                <c:pt idx="147">
                  <c:v>80.599329999999995</c:v>
                </c:pt>
                <c:pt idx="148">
                  <c:v>81.509320000000002</c:v>
                </c:pt>
                <c:pt idx="149">
                  <c:v>82.219310000000007</c:v>
                </c:pt>
                <c:pt idx="150">
                  <c:v>81.839320000000001</c:v>
                </c:pt>
                <c:pt idx="151">
                  <c:v>82.739310000000003</c:v>
                </c:pt>
                <c:pt idx="152">
                  <c:v>82.309309999999982</c:v>
                </c:pt>
                <c:pt idx="153">
                  <c:v>81.239320000000006</c:v>
                </c:pt>
                <c:pt idx="154">
                  <c:v>81.319320000000005</c:v>
                </c:pt>
                <c:pt idx="155">
                  <c:v>82.879309999999919</c:v>
                </c:pt>
                <c:pt idx="156">
                  <c:v>81.979320000000001</c:v>
                </c:pt>
                <c:pt idx="157">
                  <c:v>86.189279999999982</c:v>
                </c:pt>
                <c:pt idx="158">
                  <c:v>86.929280000000006</c:v>
                </c:pt>
                <c:pt idx="159">
                  <c:v>89.559250000000006</c:v>
                </c:pt>
                <c:pt idx="160">
                  <c:v>87.47927</c:v>
                </c:pt>
                <c:pt idx="161">
                  <c:v>87.819270000000003</c:v>
                </c:pt>
                <c:pt idx="162">
                  <c:v>89.239260000000243</c:v>
                </c:pt>
                <c:pt idx="163">
                  <c:v>90.879239999999982</c:v>
                </c:pt>
                <c:pt idx="164">
                  <c:v>92.479230000000001</c:v>
                </c:pt>
                <c:pt idx="165">
                  <c:v>91.039240000000007</c:v>
                </c:pt>
                <c:pt idx="166">
                  <c:v>92.549230000000023</c:v>
                </c:pt>
                <c:pt idx="167">
                  <c:v>93.919220000000337</c:v>
                </c:pt>
                <c:pt idx="168">
                  <c:v>97.459190000000007</c:v>
                </c:pt>
                <c:pt idx="169">
                  <c:v>98.319180000000003</c:v>
                </c:pt>
                <c:pt idx="170">
                  <c:v>97.799190000000024</c:v>
                </c:pt>
                <c:pt idx="171">
                  <c:v>97.939180000000007</c:v>
                </c:pt>
                <c:pt idx="172">
                  <c:v>98.689179999999979</c:v>
                </c:pt>
                <c:pt idx="173">
                  <c:v>100.34920000000002</c:v>
                </c:pt>
                <c:pt idx="174">
                  <c:v>100.56920000000002</c:v>
                </c:pt>
                <c:pt idx="175">
                  <c:v>99.769170000000003</c:v>
                </c:pt>
                <c:pt idx="176">
                  <c:v>101.6592</c:v>
                </c:pt>
                <c:pt idx="177">
                  <c:v>101.78920000000002</c:v>
                </c:pt>
                <c:pt idx="178">
                  <c:v>102.7891</c:v>
                </c:pt>
                <c:pt idx="179">
                  <c:v>102.8691</c:v>
                </c:pt>
                <c:pt idx="180">
                  <c:v>102.09910000000002</c:v>
                </c:pt>
                <c:pt idx="181">
                  <c:v>102.5591</c:v>
                </c:pt>
                <c:pt idx="182">
                  <c:v>102.45910000000002</c:v>
                </c:pt>
                <c:pt idx="183">
                  <c:v>97.159189999999981</c:v>
                </c:pt>
                <c:pt idx="184">
                  <c:v>96.339200000000005</c:v>
                </c:pt>
                <c:pt idx="185">
                  <c:v>91.099240000000023</c:v>
                </c:pt>
                <c:pt idx="186">
                  <c:v>93.119220000000027</c:v>
                </c:pt>
                <c:pt idx="187">
                  <c:v>97.359189999999998</c:v>
                </c:pt>
                <c:pt idx="188">
                  <c:v>98.11918</c:v>
                </c:pt>
                <c:pt idx="189">
                  <c:v>98.519180000000006</c:v>
                </c:pt>
                <c:pt idx="190">
                  <c:v>101.48920000000012</c:v>
                </c:pt>
                <c:pt idx="191">
                  <c:v>101.8292</c:v>
                </c:pt>
                <c:pt idx="192">
                  <c:v>103.7791</c:v>
                </c:pt>
                <c:pt idx="193">
                  <c:v>104.04910000000002</c:v>
                </c:pt>
                <c:pt idx="194">
                  <c:v>105.2891</c:v>
                </c:pt>
                <c:pt idx="195">
                  <c:v>107.0391</c:v>
                </c:pt>
                <c:pt idx="196">
                  <c:v>114.289</c:v>
                </c:pt>
                <c:pt idx="197">
                  <c:v>117.849</c:v>
                </c:pt>
                <c:pt idx="198">
                  <c:v>115.889</c:v>
                </c:pt>
                <c:pt idx="199">
                  <c:v>109.1391</c:v>
                </c:pt>
                <c:pt idx="200">
                  <c:v>107.2791</c:v>
                </c:pt>
                <c:pt idx="201">
                  <c:v>111.2291</c:v>
                </c:pt>
                <c:pt idx="202">
                  <c:v>107.6391</c:v>
                </c:pt>
                <c:pt idx="203">
                  <c:v>109.70910000000002</c:v>
                </c:pt>
                <c:pt idx="204">
                  <c:v>111.3891</c:v>
                </c:pt>
                <c:pt idx="205">
                  <c:v>115.10899999999998</c:v>
                </c:pt>
                <c:pt idx="206">
                  <c:v>116.839</c:v>
                </c:pt>
                <c:pt idx="207">
                  <c:v>119.37899999999998</c:v>
                </c:pt>
                <c:pt idx="208">
                  <c:v>121.35899999999998</c:v>
                </c:pt>
                <c:pt idx="209">
                  <c:v>125.789</c:v>
                </c:pt>
                <c:pt idx="210">
                  <c:v>120.87899999999998</c:v>
                </c:pt>
                <c:pt idx="211">
                  <c:v>119.44900000000024</c:v>
                </c:pt>
                <c:pt idx="212">
                  <c:v>110.3391</c:v>
                </c:pt>
                <c:pt idx="213">
                  <c:v>106.5891</c:v>
                </c:pt>
                <c:pt idx="214">
                  <c:v>107.92910000000002</c:v>
                </c:pt>
                <c:pt idx="215">
                  <c:v>110.09910000000002</c:v>
                </c:pt>
                <c:pt idx="216">
                  <c:v>110.6691</c:v>
                </c:pt>
                <c:pt idx="217">
                  <c:v>102.20910000000002</c:v>
                </c:pt>
                <c:pt idx="218">
                  <c:v>100.20920000000002</c:v>
                </c:pt>
                <c:pt idx="219">
                  <c:v>106.12909999999998</c:v>
                </c:pt>
                <c:pt idx="220">
                  <c:v>110.1891</c:v>
                </c:pt>
                <c:pt idx="221">
                  <c:v>115.79900000000002</c:v>
                </c:pt>
                <c:pt idx="222">
                  <c:v>117.489</c:v>
                </c:pt>
                <c:pt idx="223">
                  <c:v>118.009</c:v>
                </c:pt>
                <c:pt idx="224">
                  <c:v>119.54900000000002</c:v>
                </c:pt>
                <c:pt idx="225">
                  <c:v>123.01900000000002</c:v>
                </c:pt>
                <c:pt idx="226">
                  <c:v>117.789</c:v>
                </c:pt>
                <c:pt idx="227">
                  <c:v>115.849</c:v>
                </c:pt>
                <c:pt idx="228">
                  <c:v>118.459</c:v>
                </c:pt>
                <c:pt idx="229">
                  <c:v>121.51900000000002</c:v>
                </c:pt>
                <c:pt idx="230">
                  <c:v>123.319</c:v>
                </c:pt>
                <c:pt idx="231">
                  <c:v>121.819</c:v>
                </c:pt>
                <c:pt idx="232">
                  <c:v>121.82899999999998</c:v>
                </c:pt>
                <c:pt idx="233">
                  <c:v>126.35889999999998</c:v>
                </c:pt>
                <c:pt idx="234">
                  <c:v>127.74890000000002</c:v>
                </c:pt>
                <c:pt idx="235">
                  <c:v>136.6824000000004</c:v>
                </c:pt>
              </c:numCache>
            </c:numRef>
          </c:val>
        </c:ser>
        <c:ser>
          <c:idx val="4"/>
          <c:order val="4"/>
          <c:tx>
            <c:strRef>
              <c:f>monthly!$BO$1</c:f>
              <c:strCache>
                <c:ptCount val="1"/>
                <c:pt idx="0">
                  <c:v>Mexico</c:v>
                </c:pt>
              </c:strCache>
            </c:strRef>
          </c:tx>
          <c:marker>
            <c:symbol val="none"/>
          </c:marker>
          <c:cat>
            <c:strRef>
              <c:f>monthly!$A$2:$A$238</c:f>
              <c:strCache>
                <c:ptCount val="237"/>
                <c:pt idx="0">
                  <c:v>1991M01</c:v>
                </c:pt>
                <c:pt idx="1">
                  <c:v>1991M02</c:v>
                </c:pt>
                <c:pt idx="2">
                  <c:v>1991M03</c:v>
                </c:pt>
                <c:pt idx="3">
                  <c:v>1991M04</c:v>
                </c:pt>
                <c:pt idx="4">
                  <c:v>1991M05</c:v>
                </c:pt>
                <c:pt idx="5">
                  <c:v>1991M06</c:v>
                </c:pt>
                <c:pt idx="6">
                  <c:v>1991M07</c:v>
                </c:pt>
                <c:pt idx="7">
                  <c:v>1991M08</c:v>
                </c:pt>
                <c:pt idx="8">
                  <c:v>1991M09</c:v>
                </c:pt>
                <c:pt idx="9">
                  <c:v>1991M10</c:v>
                </c:pt>
                <c:pt idx="10">
                  <c:v>1991M11</c:v>
                </c:pt>
                <c:pt idx="11">
                  <c:v>1991M12</c:v>
                </c:pt>
                <c:pt idx="12">
                  <c:v>1992M01</c:v>
                </c:pt>
                <c:pt idx="13">
                  <c:v>1992M02</c:v>
                </c:pt>
                <c:pt idx="14">
                  <c:v>1992M03</c:v>
                </c:pt>
                <c:pt idx="15">
                  <c:v>1992M04</c:v>
                </c:pt>
                <c:pt idx="16">
                  <c:v>1992M05</c:v>
                </c:pt>
                <c:pt idx="17">
                  <c:v>1992M06</c:v>
                </c:pt>
                <c:pt idx="18">
                  <c:v>1992M07</c:v>
                </c:pt>
                <c:pt idx="19">
                  <c:v>1992M08</c:v>
                </c:pt>
                <c:pt idx="20">
                  <c:v>1992M09</c:v>
                </c:pt>
                <c:pt idx="21">
                  <c:v>1992M10</c:v>
                </c:pt>
                <c:pt idx="22">
                  <c:v>1992M11</c:v>
                </c:pt>
                <c:pt idx="23">
                  <c:v>1992M12</c:v>
                </c:pt>
                <c:pt idx="24">
                  <c:v>1993M01</c:v>
                </c:pt>
                <c:pt idx="25">
                  <c:v>1993M02</c:v>
                </c:pt>
                <c:pt idx="26">
                  <c:v>1993M03</c:v>
                </c:pt>
                <c:pt idx="27">
                  <c:v>1993M04</c:v>
                </c:pt>
                <c:pt idx="28">
                  <c:v>1993M05</c:v>
                </c:pt>
                <c:pt idx="29">
                  <c:v>1993M06</c:v>
                </c:pt>
                <c:pt idx="30">
                  <c:v>1993M07</c:v>
                </c:pt>
                <c:pt idx="31">
                  <c:v>1993M08</c:v>
                </c:pt>
                <c:pt idx="32">
                  <c:v>1993M09</c:v>
                </c:pt>
                <c:pt idx="33">
                  <c:v>1993M10</c:v>
                </c:pt>
                <c:pt idx="34">
                  <c:v>1993M11</c:v>
                </c:pt>
                <c:pt idx="35">
                  <c:v>1993M12</c:v>
                </c:pt>
                <c:pt idx="36">
                  <c:v>1994M01</c:v>
                </c:pt>
                <c:pt idx="37">
                  <c:v>1994M02</c:v>
                </c:pt>
                <c:pt idx="38">
                  <c:v>1994M03</c:v>
                </c:pt>
                <c:pt idx="39">
                  <c:v>1994M04</c:v>
                </c:pt>
                <c:pt idx="40">
                  <c:v>1994M05</c:v>
                </c:pt>
                <c:pt idx="41">
                  <c:v>1994M06</c:v>
                </c:pt>
                <c:pt idx="42">
                  <c:v>1994M07</c:v>
                </c:pt>
                <c:pt idx="43">
                  <c:v>1994M08</c:v>
                </c:pt>
                <c:pt idx="44">
                  <c:v>1994M09</c:v>
                </c:pt>
                <c:pt idx="45">
                  <c:v>1994M10</c:v>
                </c:pt>
                <c:pt idx="46">
                  <c:v>1994M11</c:v>
                </c:pt>
                <c:pt idx="47">
                  <c:v>1994M12</c:v>
                </c:pt>
                <c:pt idx="48">
                  <c:v>1995M01</c:v>
                </c:pt>
                <c:pt idx="49">
                  <c:v>1995M02</c:v>
                </c:pt>
                <c:pt idx="50">
                  <c:v>1995M03</c:v>
                </c:pt>
                <c:pt idx="51">
                  <c:v>1995M04</c:v>
                </c:pt>
                <c:pt idx="52">
                  <c:v>1995M05</c:v>
                </c:pt>
                <c:pt idx="53">
                  <c:v>1995M06</c:v>
                </c:pt>
                <c:pt idx="54">
                  <c:v>1995M07</c:v>
                </c:pt>
                <c:pt idx="55">
                  <c:v>1995M08</c:v>
                </c:pt>
                <c:pt idx="56">
                  <c:v>1995M09</c:v>
                </c:pt>
                <c:pt idx="57">
                  <c:v>1995M10</c:v>
                </c:pt>
                <c:pt idx="58">
                  <c:v>1995M11</c:v>
                </c:pt>
                <c:pt idx="59">
                  <c:v>1995M12</c:v>
                </c:pt>
                <c:pt idx="60">
                  <c:v>1996M01</c:v>
                </c:pt>
                <c:pt idx="61">
                  <c:v>1996M02</c:v>
                </c:pt>
                <c:pt idx="62">
                  <c:v>1996M03</c:v>
                </c:pt>
                <c:pt idx="63">
                  <c:v>1996M04</c:v>
                </c:pt>
                <c:pt idx="64">
                  <c:v>1996M05</c:v>
                </c:pt>
                <c:pt idx="65">
                  <c:v>1996M06</c:v>
                </c:pt>
                <c:pt idx="66">
                  <c:v>1996M07</c:v>
                </c:pt>
                <c:pt idx="67">
                  <c:v>1996M08</c:v>
                </c:pt>
                <c:pt idx="68">
                  <c:v>1996M09</c:v>
                </c:pt>
                <c:pt idx="69">
                  <c:v>1996M10</c:v>
                </c:pt>
                <c:pt idx="70">
                  <c:v>1996M11</c:v>
                </c:pt>
                <c:pt idx="71">
                  <c:v>1996M12</c:v>
                </c:pt>
                <c:pt idx="72">
                  <c:v>1997M01</c:v>
                </c:pt>
                <c:pt idx="73">
                  <c:v>1997M02</c:v>
                </c:pt>
                <c:pt idx="74">
                  <c:v>1997M03</c:v>
                </c:pt>
                <c:pt idx="75">
                  <c:v>1997M04</c:v>
                </c:pt>
                <c:pt idx="76">
                  <c:v>1997M05</c:v>
                </c:pt>
                <c:pt idx="77">
                  <c:v>1997M06</c:v>
                </c:pt>
                <c:pt idx="78">
                  <c:v>1997M07</c:v>
                </c:pt>
                <c:pt idx="79">
                  <c:v>1997M08</c:v>
                </c:pt>
                <c:pt idx="80">
                  <c:v>1997M09</c:v>
                </c:pt>
                <c:pt idx="81">
                  <c:v>1997M10</c:v>
                </c:pt>
                <c:pt idx="82">
                  <c:v>1997M11</c:v>
                </c:pt>
                <c:pt idx="83">
                  <c:v>1997M12</c:v>
                </c:pt>
                <c:pt idx="84">
                  <c:v>1998M01</c:v>
                </c:pt>
                <c:pt idx="85">
                  <c:v>1998M02</c:v>
                </c:pt>
                <c:pt idx="86">
                  <c:v>1998M03</c:v>
                </c:pt>
                <c:pt idx="87">
                  <c:v>1998M04</c:v>
                </c:pt>
                <c:pt idx="88">
                  <c:v>1998M05</c:v>
                </c:pt>
                <c:pt idx="89">
                  <c:v>1998M06</c:v>
                </c:pt>
                <c:pt idx="90">
                  <c:v>1998M07</c:v>
                </c:pt>
                <c:pt idx="91">
                  <c:v>1998M08</c:v>
                </c:pt>
                <c:pt idx="92">
                  <c:v>1998M09</c:v>
                </c:pt>
                <c:pt idx="93">
                  <c:v>1998M10</c:v>
                </c:pt>
                <c:pt idx="94">
                  <c:v>1998M11</c:v>
                </c:pt>
                <c:pt idx="95">
                  <c:v>1998M12</c:v>
                </c:pt>
                <c:pt idx="96">
                  <c:v>1999M01</c:v>
                </c:pt>
                <c:pt idx="97">
                  <c:v>1999M02</c:v>
                </c:pt>
                <c:pt idx="98">
                  <c:v>1999M03</c:v>
                </c:pt>
                <c:pt idx="99">
                  <c:v>1999M04</c:v>
                </c:pt>
                <c:pt idx="100">
                  <c:v>1999M05</c:v>
                </c:pt>
                <c:pt idx="101">
                  <c:v>1999M06</c:v>
                </c:pt>
                <c:pt idx="102">
                  <c:v>1999M07</c:v>
                </c:pt>
                <c:pt idx="103">
                  <c:v>1999M08</c:v>
                </c:pt>
                <c:pt idx="104">
                  <c:v>1999M09</c:v>
                </c:pt>
                <c:pt idx="105">
                  <c:v>1999M10</c:v>
                </c:pt>
                <c:pt idx="106">
                  <c:v>1999M11</c:v>
                </c:pt>
                <c:pt idx="107">
                  <c:v>1999M12</c:v>
                </c:pt>
                <c:pt idx="108">
                  <c:v>2000M01</c:v>
                </c:pt>
                <c:pt idx="109">
                  <c:v>2000M02</c:v>
                </c:pt>
                <c:pt idx="110">
                  <c:v>2000M03</c:v>
                </c:pt>
                <c:pt idx="111">
                  <c:v>2000M04</c:v>
                </c:pt>
                <c:pt idx="112">
                  <c:v>2000M05</c:v>
                </c:pt>
                <c:pt idx="113">
                  <c:v>2000M06</c:v>
                </c:pt>
                <c:pt idx="114">
                  <c:v>2000M07</c:v>
                </c:pt>
                <c:pt idx="115">
                  <c:v>2000M08</c:v>
                </c:pt>
                <c:pt idx="116">
                  <c:v>2000M09</c:v>
                </c:pt>
                <c:pt idx="117">
                  <c:v>2000M10</c:v>
                </c:pt>
                <c:pt idx="118">
                  <c:v>2000M11</c:v>
                </c:pt>
                <c:pt idx="119">
                  <c:v>2000M12</c:v>
                </c:pt>
                <c:pt idx="120">
                  <c:v>2001M01</c:v>
                </c:pt>
                <c:pt idx="121">
                  <c:v>2001M02</c:v>
                </c:pt>
                <c:pt idx="122">
                  <c:v>2001M03</c:v>
                </c:pt>
                <c:pt idx="123">
                  <c:v>2001M04</c:v>
                </c:pt>
                <c:pt idx="124">
                  <c:v>2001M05</c:v>
                </c:pt>
                <c:pt idx="125">
                  <c:v>2001M06</c:v>
                </c:pt>
                <c:pt idx="126">
                  <c:v>2001M07</c:v>
                </c:pt>
                <c:pt idx="127">
                  <c:v>2001M08</c:v>
                </c:pt>
                <c:pt idx="128">
                  <c:v>2001M09</c:v>
                </c:pt>
                <c:pt idx="129">
                  <c:v>2001M10</c:v>
                </c:pt>
                <c:pt idx="130">
                  <c:v>2001M11</c:v>
                </c:pt>
                <c:pt idx="131">
                  <c:v>2001M12</c:v>
                </c:pt>
                <c:pt idx="132">
                  <c:v>2002M01</c:v>
                </c:pt>
                <c:pt idx="133">
                  <c:v>2002M02</c:v>
                </c:pt>
                <c:pt idx="134">
                  <c:v>2002M03</c:v>
                </c:pt>
                <c:pt idx="135">
                  <c:v>2002M04</c:v>
                </c:pt>
                <c:pt idx="136">
                  <c:v>2002M05</c:v>
                </c:pt>
                <c:pt idx="137">
                  <c:v>2002M06</c:v>
                </c:pt>
                <c:pt idx="138">
                  <c:v>2002M07</c:v>
                </c:pt>
                <c:pt idx="139">
                  <c:v>2002M08</c:v>
                </c:pt>
                <c:pt idx="140">
                  <c:v>2002M09</c:v>
                </c:pt>
                <c:pt idx="141">
                  <c:v>2002M10</c:v>
                </c:pt>
                <c:pt idx="142">
                  <c:v>2002M11</c:v>
                </c:pt>
                <c:pt idx="143">
                  <c:v>2002M12</c:v>
                </c:pt>
                <c:pt idx="144">
                  <c:v>2003M01</c:v>
                </c:pt>
                <c:pt idx="145">
                  <c:v>2003M02</c:v>
                </c:pt>
                <c:pt idx="146">
                  <c:v>2003M03</c:v>
                </c:pt>
                <c:pt idx="147">
                  <c:v>2003M04</c:v>
                </c:pt>
                <c:pt idx="148">
                  <c:v>2003M05</c:v>
                </c:pt>
                <c:pt idx="149">
                  <c:v>2003M06</c:v>
                </c:pt>
                <c:pt idx="150">
                  <c:v>2003M07</c:v>
                </c:pt>
                <c:pt idx="151">
                  <c:v>2003M08</c:v>
                </c:pt>
                <c:pt idx="152">
                  <c:v>2003M09</c:v>
                </c:pt>
                <c:pt idx="153">
                  <c:v>2003M10</c:v>
                </c:pt>
                <c:pt idx="154">
                  <c:v>2003M11</c:v>
                </c:pt>
                <c:pt idx="155">
                  <c:v>2003M12</c:v>
                </c:pt>
                <c:pt idx="156">
                  <c:v>2004M01</c:v>
                </c:pt>
                <c:pt idx="157">
                  <c:v>2004M02</c:v>
                </c:pt>
                <c:pt idx="158">
                  <c:v>2004M03</c:v>
                </c:pt>
                <c:pt idx="159">
                  <c:v>2004M04</c:v>
                </c:pt>
                <c:pt idx="160">
                  <c:v>2004M05</c:v>
                </c:pt>
                <c:pt idx="161">
                  <c:v>2004M06</c:v>
                </c:pt>
                <c:pt idx="162">
                  <c:v>2004M07</c:v>
                </c:pt>
                <c:pt idx="163">
                  <c:v>2004M08</c:v>
                </c:pt>
                <c:pt idx="164">
                  <c:v>2004M09</c:v>
                </c:pt>
                <c:pt idx="165">
                  <c:v>2004M10</c:v>
                </c:pt>
                <c:pt idx="166">
                  <c:v>2004M11</c:v>
                </c:pt>
                <c:pt idx="167">
                  <c:v>2004M12</c:v>
                </c:pt>
                <c:pt idx="168">
                  <c:v>2005M01</c:v>
                </c:pt>
                <c:pt idx="169">
                  <c:v>2005M02</c:v>
                </c:pt>
                <c:pt idx="170">
                  <c:v>2005M03</c:v>
                </c:pt>
                <c:pt idx="171">
                  <c:v>2005M04</c:v>
                </c:pt>
                <c:pt idx="172">
                  <c:v>2005M05</c:v>
                </c:pt>
                <c:pt idx="173">
                  <c:v>2005M06</c:v>
                </c:pt>
                <c:pt idx="174">
                  <c:v>2005M07</c:v>
                </c:pt>
                <c:pt idx="175">
                  <c:v>2005M08</c:v>
                </c:pt>
                <c:pt idx="176">
                  <c:v>2005M09</c:v>
                </c:pt>
                <c:pt idx="177">
                  <c:v>2005M10</c:v>
                </c:pt>
                <c:pt idx="178">
                  <c:v>2005M11</c:v>
                </c:pt>
                <c:pt idx="179">
                  <c:v>2005M12</c:v>
                </c:pt>
                <c:pt idx="180">
                  <c:v>2006M01</c:v>
                </c:pt>
                <c:pt idx="181">
                  <c:v>2006M02</c:v>
                </c:pt>
                <c:pt idx="182">
                  <c:v>2006M03</c:v>
                </c:pt>
                <c:pt idx="183">
                  <c:v>2006M04</c:v>
                </c:pt>
                <c:pt idx="184">
                  <c:v>2006M05</c:v>
                </c:pt>
                <c:pt idx="185">
                  <c:v>2006M06</c:v>
                </c:pt>
                <c:pt idx="186">
                  <c:v>2006M07</c:v>
                </c:pt>
                <c:pt idx="187">
                  <c:v>2006M08</c:v>
                </c:pt>
                <c:pt idx="188">
                  <c:v>2006M09</c:v>
                </c:pt>
                <c:pt idx="189">
                  <c:v>2006M10</c:v>
                </c:pt>
                <c:pt idx="190">
                  <c:v>2006M11</c:v>
                </c:pt>
                <c:pt idx="191">
                  <c:v>2006M12</c:v>
                </c:pt>
                <c:pt idx="192">
                  <c:v>2007M01</c:v>
                </c:pt>
                <c:pt idx="193">
                  <c:v>2007M02</c:v>
                </c:pt>
                <c:pt idx="194">
                  <c:v>2007M03</c:v>
                </c:pt>
                <c:pt idx="195">
                  <c:v>2007M04</c:v>
                </c:pt>
                <c:pt idx="196">
                  <c:v>2007M05</c:v>
                </c:pt>
                <c:pt idx="197">
                  <c:v>2007M06</c:v>
                </c:pt>
                <c:pt idx="198">
                  <c:v>2007M07</c:v>
                </c:pt>
                <c:pt idx="199">
                  <c:v>2007M08</c:v>
                </c:pt>
                <c:pt idx="200">
                  <c:v>2007M09</c:v>
                </c:pt>
                <c:pt idx="201">
                  <c:v>2007M10</c:v>
                </c:pt>
                <c:pt idx="202">
                  <c:v>2007M11</c:v>
                </c:pt>
                <c:pt idx="203">
                  <c:v>2007M12</c:v>
                </c:pt>
                <c:pt idx="204">
                  <c:v>2008M01</c:v>
                </c:pt>
                <c:pt idx="205">
                  <c:v>2008M02</c:v>
                </c:pt>
                <c:pt idx="206">
                  <c:v>2008M03</c:v>
                </c:pt>
                <c:pt idx="207">
                  <c:v>2008M04</c:v>
                </c:pt>
                <c:pt idx="208">
                  <c:v>2008M05</c:v>
                </c:pt>
                <c:pt idx="209">
                  <c:v>2008M06</c:v>
                </c:pt>
                <c:pt idx="210">
                  <c:v>2008M07</c:v>
                </c:pt>
                <c:pt idx="211">
                  <c:v>2008M08</c:v>
                </c:pt>
                <c:pt idx="212">
                  <c:v>2008M09</c:v>
                </c:pt>
                <c:pt idx="213">
                  <c:v>2008M10</c:v>
                </c:pt>
                <c:pt idx="214">
                  <c:v>2008M11</c:v>
                </c:pt>
                <c:pt idx="215">
                  <c:v>2008M12</c:v>
                </c:pt>
                <c:pt idx="216">
                  <c:v>2009M01</c:v>
                </c:pt>
                <c:pt idx="217">
                  <c:v>2009M02</c:v>
                </c:pt>
                <c:pt idx="218">
                  <c:v>2009M03</c:v>
                </c:pt>
                <c:pt idx="219">
                  <c:v>2009M04</c:v>
                </c:pt>
                <c:pt idx="220">
                  <c:v>2009M05</c:v>
                </c:pt>
                <c:pt idx="221">
                  <c:v>2009M06</c:v>
                </c:pt>
                <c:pt idx="222">
                  <c:v>2009M07</c:v>
                </c:pt>
                <c:pt idx="223">
                  <c:v>2009M08</c:v>
                </c:pt>
                <c:pt idx="224">
                  <c:v>2009M09</c:v>
                </c:pt>
                <c:pt idx="225">
                  <c:v>2009M10</c:v>
                </c:pt>
                <c:pt idx="226">
                  <c:v>2009M11</c:v>
                </c:pt>
                <c:pt idx="227">
                  <c:v>2009M12</c:v>
                </c:pt>
                <c:pt idx="228">
                  <c:v>2010M01</c:v>
                </c:pt>
                <c:pt idx="229">
                  <c:v>2010M02</c:v>
                </c:pt>
                <c:pt idx="230">
                  <c:v>2010M03</c:v>
                </c:pt>
                <c:pt idx="231">
                  <c:v>2010M04</c:v>
                </c:pt>
                <c:pt idx="232">
                  <c:v>2010M05</c:v>
                </c:pt>
                <c:pt idx="233">
                  <c:v>2010M06</c:v>
                </c:pt>
                <c:pt idx="234">
                  <c:v>2010M07</c:v>
                </c:pt>
                <c:pt idx="235">
                  <c:v>2010M08</c:v>
                </c:pt>
                <c:pt idx="236">
                  <c:v>2010M09</c:v>
                </c:pt>
              </c:strCache>
            </c:strRef>
          </c:cat>
          <c:val>
            <c:numRef>
              <c:f>monthly!$BO$2:$BO$238</c:f>
              <c:numCache>
                <c:formatCode>General</c:formatCode>
                <c:ptCount val="237"/>
                <c:pt idx="0">
                  <c:v>78.555459999999982</c:v>
                </c:pt>
                <c:pt idx="1">
                  <c:v>79.319839999999999</c:v>
                </c:pt>
                <c:pt idx="2">
                  <c:v>81.214390000000023</c:v>
                </c:pt>
                <c:pt idx="3">
                  <c:v>82.442900000000023</c:v>
                </c:pt>
                <c:pt idx="4">
                  <c:v>82.936180000000007</c:v>
                </c:pt>
                <c:pt idx="5">
                  <c:v>83.903910000000025</c:v>
                </c:pt>
                <c:pt idx="6">
                  <c:v>84.126759999999948</c:v>
                </c:pt>
                <c:pt idx="7">
                  <c:v>83.673529999999985</c:v>
                </c:pt>
                <c:pt idx="8">
                  <c:v>83.114920000000026</c:v>
                </c:pt>
                <c:pt idx="9">
                  <c:v>83.293820000000025</c:v>
                </c:pt>
                <c:pt idx="10">
                  <c:v>80.703479999999999</c:v>
                </c:pt>
                <c:pt idx="11">
                  <c:v>80.133299999999991</c:v>
                </c:pt>
                <c:pt idx="12">
                  <c:v>80.819960000000023</c:v>
                </c:pt>
                <c:pt idx="13">
                  <c:v>82.468810000000005</c:v>
                </c:pt>
                <c:pt idx="14">
                  <c:v>83.312610000000006</c:v>
                </c:pt>
                <c:pt idx="15">
                  <c:v>83.723010000000002</c:v>
                </c:pt>
                <c:pt idx="16">
                  <c:v>82.782120000000006</c:v>
                </c:pt>
                <c:pt idx="17">
                  <c:v>82.033869999999993</c:v>
                </c:pt>
                <c:pt idx="18">
                  <c:v>81.698749999999919</c:v>
                </c:pt>
                <c:pt idx="19">
                  <c:v>82.552769999999981</c:v>
                </c:pt>
                <c:pt idx="20">
                  <c:v>83.07392999999999</c:v>
                </c:pt>
                <c:pt idx="21">
                  <c:v>83.600889999999978</c:v>
                </c:pt>
                <c:pt idx="22">
                  <c:v>85.593170000000001</c:v>
                </c:pt>
                <c:pt idx="23">
                  <c:v>86.178249999999949</c:v>
                </c:pt>
                <c:pt idx="24">
                  <c:v>87.594640000000027</c:v>
                </c:pt>
                <c:pt idx="25">
                  <c:v>88.691580000000002</c:v>
                </c:pt>
                <c:pt idx="26">
                  <c:v>88.704120000000245</c:v>
                </c:pt>
                <c:pt idx="27">
                  <c:v>88.610160000000022</c:v>
                </c:pt>
                <c:pt idx="28">
                  <c:v>88.347750000000005</c:v>
                </c:pt>
                <c:pt idx="29">
                  <c:v>88.967340000000007</c:v>
                </c:pt>
                <c:pt idx="30">
                  <c:v>90.037360000000007</c:v>
                </c:pt>
                <c:pt idx="31">
                  <c:v>91.367789999999999</c:v>
                </c:pt>
                <c:pt idx="32">
                  <c:v>91.204480000000004</c:v>
                </c:pt>
                <c:pt idx="33">
                  <c:v>91.722049999999982</c:v>
                </c:pt>
                <c:pt idx="34">
                  <c:v>91.627520000000004</c:v>
                </c:pt>
                <c:pt idx="35">
                  <c:v>93.263190000000023</c:v>
                </c:pt>
                <c:pt idx="36">
                  <c:v>93.420610000000025</c:v>
                </c:pt>
                <c:pt idx="37">
                  <c:v>93.081829999999997</c:v>
                </c:pt>
                <c:pt idx="38">
                  <c:v>88.086730000000003</c:v>
                </c:pt>
                <c:pt idx="39">
                  <c:v>87.399020000000007</c:v>
                </c:pt>
                <c:pt idx="40">
                  <c:v>88.408900000000003</c:v>
                </c:pt>
                <c:pt idx="41">
                  <c:v>87.34939</c:v>
                </c:pt>
                <c:pt idx="42">
                  <c:v>86.306439999999981</c:v>
                </c:pt>
                <c:pt idx="43">
                  <c:v>86.65128</c:v>
                </c:pt>
                <c:pt idx="44">
                  <c:v>86.295920000000024</c:v>
                </c:pt>
                <c:pt idx="45">
                  <c:v>86.158519999999982</c:v>
                </c:pt>
                <c:pt idx="46">
                  <c:v>86.012799999999999</c:v>
                </c:pt>
                <c:pt idx="47">
                  <c:v>75.921320000000023</c:v>
                </c:pt>
                <c:pt idx="48">
                  <c:v>56.675210000000099</c:v>
                </c:pt>
                <c:pt idx="49">
                  <c:v>58.1667500000001</c:v>
                </c:pt>
                <c:pt idx="50">
                  <c:v>51.329610000000002</c:v>
                </c:pt>
                <c:pt idx="51">
                  <c:v>59.355620000000002</c:v>
                </c:pt>
                <c:pt idx="52">
                  <c:v>63.866930000000011</c:v>
                </c:pt>
                <c:pt idx="53">
                  <c:v>62.64246</c:v>
                </c:pt>
                <c:pt idx="54">
                  <c:v>64.35566</c:v>
                </c:pt>
                <c:pt idx="55">
                  <c:v>64.838489999999979</c:v>
                </c:pt>
                <c:pt idx="56">
                  <c:v>64.991350000000025</c:v>
                </c:pt>
                <c:pt idx="57">
                  <c:v>61.660120000000013</c:v>
                </c:pt>
                <c:pt idx="58">
                  <c:v>55.695720000000115</c:v>
                </c:pt>
                <c:pt idx="59">
                  <c:v>57.689120000000003</c:v>
                </c:pt>
                <c:pt idx="60">
                  <c:v>61.300220000000003</c:v>
                </c:pt>
                <c:pt idx="61">
                  <c:v>62.320750000000011</c:v>
                </c:pt>
                <c:pt idx="62">
                  <c:v>63.43609</c:v>
                </c:pt>
                <c:pt idx="63">
                  <c:v>66.31574999999998</c:v>
                </c:pt>
                <c:pt idx="64">
                  <c:v>67.383110000000002</c:v>
                </c:pt>
                <c:pt idx="65">
                  <c:v>67.153909999999982</c:v>
                </c:pt>
                <c:pt idx="66">
                  <c:v>67.600639999999999</c:v>
                </c:pt>
                <c:pt idx="67">
                  <c:v>69.294030000000006</c:v>
                </c:pt>
                <c:pt idx="68">
                  <c:v>70.368139999999983</c:v>
                </c:pt>
                <c:pt idx="69">
                  <c:v>69.793250000000214</c:v>
                </c:pt>
                <c:pt idx="70">
                  <c:v>69.071529999999996</c:v>
                </c:pt>
                <c:pt idx="71">
                  <c:v>71.766620000000245</c:v>
                </c:pt>
                <c:pt idx="72">
                  <c:v>74.081190000000007</c:v>
                </c:pt>
                <c:pt idx="73">
                  <c:v>75.738370000000003</c:v>
                </c:pt>
                <c:pt idx="74">
                  <c:v>75.040860000000023</c:v>
                </c:pt>
                <c:pt idx="75">
                  <c:v>76.283240000000006</c:v>
                </c:pt>
                <c:pt idx="76">
                  <c:v>76.995940000000004</c:v>
                </c:pt>
                <c:pt idx="77">
                  <c:v>77.043990000000022</c:v>
                </c:pt>
                <c:pt idx="78">
                  <c:v>78.823499999999981</c:v>
                </c:pt>
                <c:pt idx="79">
                  <c:v>80.745850000000004</c:v>
                </c:pt>
                <c:pt idx="80">
                  <c:v>81.483150000000023</c:v>
                </c:pt>
                <c:pt idx="81">
                  <c:v>81.451450000000023</c:v>
                </c:pt>
                <c:pt idx="82">
                  <c:v>78.887450000000001</c:v>
                </c:pt>
                <c:pt idx="83">
                  <c:v>82.10172</c:v>
                </c:pt>
                <c:pt idx="84">
                  <c:v>83.437780000000004</c:v>
                </c:pt>
                <c:pt idx="85">
                  <c:v>81.596869999999996</c:v>
                </c:pt>
                <c:pt idx="86">
                  <c:v>81.358799999999889</c:v>
                </c:pt>
                <c:pt idx="87">
                  <c:v>82.731400000000022</c:v>
                </c:pt>
                <c:pt idx="88">
                  <c:v>82.697290000000024</c:v>
                </c:pt>
                <c:pt idx="89">
                  <c:v>81.046060000000026</c:v>
                </c:pt>
                <c:pt idx="90">
                  <c:v>81.909729999999996</c:v>
                </c:pt>
                <c:pt idx="91">
                  <c:v>79.046610000000229</c:v>
                </c:pt>
                <c:pt idx="92">
                  <c:v>73.544430000000006</c:v>
                </c:pt>
                <c:pt idx="93">
                  <c:v>74.045310000000001</c:v>
                </c:pt>
                <c:pt idx="94">
                  <c:v>76.359799999999979</c:v>
                </c:pt>
                <c:pt idx="95">
                  <c:v>77.534870000000012</c:v>
                </c:pt>
                <c:pt idx="96">
                  <c:v>77.901100000000127</c:v>
                </c:pt>
                <c:pt idx="97">
                  <c:v>80.233190000000022</c:v>
                </c:pt>
                <c:pt idx="98">
                  <c:v>83.930800000000005</c:v>
                </c:pt>
                <c:pt idx="99">
                  <c:v>87.298210000000026</c:v>
                </c:pt>
                <c:pt idx="100">
                  <c:v>88.332339999999959</c:v>
                </c:pt>
                <c:pt idx="101">
                  <c:v>88.215600000000023</c:v>
                </c:pt>
                <c:pt idx="102">
                  <c:v>90.388120000000001</c:v>
                </c:pt>
                <c:pt idx="103">
                  <c:v>90.417060000000276</c:v>
                </c:pt>
                <c:pt idx="104">
                  <c:v>91.264670000000024</c:v>
                </c:pt>
                <c:pt idx="105">
                  <c:v>89.295460000000006</c:v>
                </c:pt>
                <c:pt idx="106">
                  <c:v>91.66292</c:v>
                </c:pt>
                <c:pt idx="107">
                  <c:v>92.359560000000002</c:v>
                </c:pt>
                <c:pt idx="108">
                  <c:v>92.906060000000025</c:v>
                </c:pt>
                <c:pt idx="109">
                  <c:v>94.85718</c:v>
                </c:pt>
                <c:pt idx="110">
                  <c:v>96.442310000000006</c:v>
                </c:pt>
                <c:pt idx="111">
                  <c:v>95.886569999999992</c:v>
                </c:pt>
                <c:pt idx="112">
                  <c:v>96.160620000000023</c:v>
                </c:pt>
                <c:pt idx="113">
                  <c:v>93.355229999999992</c:v>
                </c:pt>
                <c:pt idx="114">
                  <c:v>97.579369999999983</c:v>
                </c:pt>
                <c:pt idx="115">
                  <c:v>99.985510000000005</c:v>
                </c:pt>
                <c:pt idx="116">
                  <c:v>99.688009999999949</c:v>
                </c:pt>
                <c:pt idx="117">
                  <c:v>98.955529999999996</c:v>
                </c:pt>
                <c:pt idx="118">
                  <c:v>99.903700000000001</c:v>
                </c:pt>
                <c:pt idx="119">
                  <c:v>100.1875</c:v>
                </c:pt>
                <c:pt idx="120">
                  <c:v>97.770189999999999</c:v>
                </c:pt>
                <c:pt idx="121">
                  <c:v>98.579229999999995</c:v>
                </c:pt>
                <c:pt idx="122">
                  <c:v>100.6271</c:v>
                </c:pt>
                <c:pt idx="123">
                  <c:v>104.17029999999998</c:v>
                </c:pt>
                <c:pt idx="124">
                  <c:v>106.5498</c:v>
                </c:pt>
                <c:pt idx="125">
                  <c:v>107.79010000000002</c:v>
                </c:pt>
                <c:pt idx="126">
                  <c:v>106.68499999999999</c:v>
                </c:pt>
                <c:pt idx="127">
                  <c:v>107.1194</c:v>
                </c:pt>
                <c:pt idx="128">
                  <c:v>104.4526</c:v>
                </c:pt>
                <c:pt idx="129">
                  <c:v>106.36450000000002</c:v>
                </c:pt>
                <c:pt idx="130">
                  <c:v>107.7867</c:v>
                </c:pt>
                <c:pt idx="131">
                  <c:v>108.754</c:v>
                </c:pt>
                <c:pt idx="132">
                  <c:v>110.319</c:v>
                </c:pt>
                <c:pt idx="133">
                  <c:v>111.35429999999999</c:v>
                </c:pt>
                <c:pt idx="134">
                  <c:v>112.43560000000002</c:v>
                </c:pt>
                <c:pt idx="135">
                  <c:v>111.49660000000024</c:v>
                </c:pt>
                <c:pt idx="136">
                  <c:v>107.43820000000002</c:v>
                </c:pt>
                <c:pt idx="137">
                  <c:v>104.598</c:v>
                </c:pt>
                <c:pt idx="138">
                  <c:v>104.3997</c:v>
                </c:pt>
                <c:pt idx="139">
                  <c:v>104.75700000000002</c:v>
                </c:pt>
                <c:pt idx="140">
                  <c:v>102.9709</c:v>
                </c:pt>
                <c:pt idx="141">
                  <c:v>102.9599</c:v>
                </c:pt>
                <c:pt idx="142">
                  <c:v>102.1019</c:v>
                </c:pt>
                <c:pt idx="143">
                  <c:v>102.7337</c:v>
                </c:pt>
                <c:pt idx="144">
                  <c:v>98.789389999999983</c:v>
                </c:pt>
                <c:pt idx="145">
                  <c:v>96.308849999999978</c:v>
                </c:pt>
                <c:pt idx="146">
                  <c:v>96.346550000000022</c:v>
                </c:pt>
                <c:pt idx="147">
                  <c:v>99.121569999999991</c:v>
                </c:pt>
                <c:pt idx="148">
                  <c:v>101.1279</c:v>
                </c:pt>
                <c:pt idx="149">
                  <c:v>99.047340000000005</c:v>
                </c:pt>
                <c:pt idx="150">
                  <c:v>99.859200000000001</c:v>
                </c:pt>
                <c:pt idx="151">
                  <c:v>97.416920000000275</c:v>
                </c:pt>
                <c:pt idx="152">
                  <c:v>96.225279999999998</c:v>
                </c:pt>
                <c:pt idx="153">
                  <c:v>93.491590000000244</c:v>
                </c:pt>
                <c:pt idx="154">
                  <c:v>94.219290000000228</c:v>
                </c:pt>
                <c:pt idx="155">
                  <c:v>93.429230000000004</c:v>
                </c:pt>
                <c:pt idx="156">
                  <c:v>95.910670000000025</c:v>
                </c:pt>
                <c:pt idx="157">
                  <c:v>96.019630000000006</c:v>
                </c:pt>
                <c:pt idx="158">
                  <c:v>96.952150000000003</c:v>
                </c:pt>
                <c:pt idx="159">
                  <c:v>95.550240000000002</c:v>
                </c:pt>
                <c:pt idx="160">
                  <c:v>94.077730000000003</c:v>
                </c:pt>
                <c:pt idx="161">
                  <c:v>95.048779999999979</c:v>
                </c:pt>
                <c:pt idx="162">
                  <c:v>94.653419999999983</c:v>
                </c:pt>
                <c:pt idx="163">
                  <c:v>95.613529999999997</c:v>
                </c:pt>
                <c:pt idx="164">
                  <c:v>94.815010000000001</c:v>
                </c:pt>
                <c:pt idx="165">
                  <c:v>95.094410000000025</c:v>
                </c:pt>
                <c:pt idx="166">
                  <c:v>94.493570000000005</c:v>
                </c:pt>
                <c:pt idx="167">
                  <c:v>95.317800000000005</c:v>
                </c:pt>
                <c:pt idx="168">
                  <c:v>94.924900000000022</c:v>
                </c:pt>
                <c:pt idx="169">
                  <c:v>96.570520000000002</c:v>
                </c:pt>
                <c:pt idx="170">
                  <c:v>96.405290000000022</c:v>
                </c:pt>
                <c:pt idx="171">
                  <c:v>97.208510000000004</c:v>
                </c:pt>
                <c:pt idx="172">
                  <c:v>98.455839999999981</c:v>
                </c:pt>
                <c:pt idx="173">
                  <c:v>100.6306</c:v>
                </c:pt>
                <c:pt idx="174">
                  <c:v>102.6431</c:v>
                </c:pt>
                <c:pt idx="175">
                  <c:v>102.149</c:v>
                </c:pt>
                <c:pt idx="176">
                  <c:v>101.3467</c:v>
                </c:pt>
                <c:pt idx="177">
                  <c:v>101.6118</c:v>
                </c:pt>
                <c:pt idx="178">
                  <c:v>103.70360000000002</c:v>
                </c:pt>
                <c:pt idx="179">
                  <c:v>104.3501</c:v>
                </c:pt>
                <c:pt idx="180">
                  <c:v>104.85329999999999</c:v>
                </c:pt>
                <c:pt idx="181">
                  <c:v>105.58369999999999</c:v>
                </c:pt>
                <c:pt idx="182">
                  <c:v>103.26010000000002</c:v>
                </c:pt>
                <c:pt idx="183">
                  <c:v>100.9851</c:v>
                </c:pt>
                <c:pt idx="184">
                  <c:v>100.20150000000002</c:v>
                </c:pt>
                <c:pt idx="185">
                  <c:v>98.501890000000003</c:v>
                </c:pt>
                <c:pt idx="186">
                  <c:v>103.12369999999999</c:v>
                </c:pt>
                <c:pt idx="187">
                  <c:v>104.01660000000012</c:v>
                </c:pt>
                <c:pt idx="188">
                  <c:v>102.85509999999998</c:v>
                </c:pt>
                <c:pt idx="189">
                  <c:v>104.34140000000002</c:v>
                </c:pt>
                <c:pt idx="190">
                  <c:v>103.1212</c:v>
                </c:pt>
                <c:pt idx="191">
                  <c:v>103.6236</c:v>
                </c:pt>
                <c:pt idx="192">
                  <c:v>103.02079999999998</c:v>
                </c:pt>
                <c:pt idx="193">
                  <c:v>102.71790000000024</c:v>
                </c:pt>
                <c:pt idx="194">
                  <c:v>101.66579999999998</c:v>
                </c:pt>
                <c:pt idx="195">
                  <c:v>102.43220000000002</c:v>
                </c:pt>
                <c:pt idx="196">
                  <c:v>103.22410000000002</c:v>
                </c:pt>
                <c:pt idx="197">
                  <c:v>103.7313</c:v>
                </c:pt>
                <c:pt idx="198">
                  <c:v>103.73220000000002</c:v>
                </c:pt>
                <c:pt idx="199">
                  <c:v>102.15219999999998</c:v>
                </c:pt>
                <c:pt idx="200">
                  <c:v>102.0513</c:v>
                </c:pt>
                <c:pt idx="201">
                  <c:v>103.54180000000002</c:v>
                </c:pt>
                <c:pt idx="202">
                  <c:v>102.63879999999988</c:v>
                </c:pt>
                <c:pt idx="203">
                  <c:v>103.31120000000024</c:v>
                </c:pt>
                <c:pt idx="204">
                  <c:v>102.54790000000024</c:v>
                </c:pt>
                <c:pt idx="205">
                  <c:v>103.8681</c:v>
                </c:pt>
                <c:pt idx="206">
                  <c:v>103.9663</c:v>
                </c:pt>
                <c:pt idx="207">
                  <c:v>106.095</c:v>
                </c:pt>
                <c:pt idx="208">
                  <c:v>107.2967</c:v>
                </c:pt>
                <c:pt idx="209">
                  <c:v>109.3429</c:v>
                </c:pt>
                <c:pt idx="210">
                  <c:v>110.38379999999998</c:v>
                </c:pt>
                <c:pt idx="211">
                  <c:v>111.99780000000024</c:v>
                </c:pt>
                <c:pt idx="212">
                  <c:v>106.71470000000002</c:v>
                </c:pt>
                <c:pt idx="213">
                  <c:v>92.299210000000244</c:v>
                </c:pt>
                <c:pt idx="214">
                  <c:v>90.255319999999998</c:v>
                </c:pt>
                <c:pt idx="215">
                  <c:v>87.874279999999999</c:v>
                </c:pt>
                <c:pt idx="216">
                  <c:v>85.582629999999995</c:v>
                </c:pt>
                <c:pt idx="217">
                  <c:v>82.567690000000027</c:v>
                </c:pt>
                <c:pt idx="218">
                  <c:v>83.191310000000001</c:v>
                </c:pt>
                <c:pt idx="219">
                  <c:v>89.887550000000005</c:v>
                </c:pt>
                <c:pt idx="220">
                  <c:v>90.582210000000003</c:v>
                </c:pt>
                <c:pt idx="221">
                  <c:v>89.367440000000002</c:v>
                </c:pt>
                <c:pt idx="222">
                  <c:v>89.411500000000245</c:v>
                </c:pt>
                <c:pt idx="223">
                  <c:v>91.575079999999858</c:v>
                </c:pt>
                <c:pt idx="224">
                  <c:v>88.858299999999986</c:v>
                </c:pt>
                <c:pt idx="225">
                  <c:v>90.055289999999999</c:v>
                </c:pt>
                <c:pt idx="226">
                  <c:v>90.774200000000022</c:v>
                </c:pt>
                <c:pt idx="227">
                  <c:v>92.986090000000004</c:v>
                </c:pt>
                <c:pt idx="228">
                  <c:v>93.615169999999992</c:v>
                </c:pt>
                <c:pt idx="229">
                  <c:v>93.636220000000023</c:v>
                </c:pt>
                <c:pt idx="230">
                  <c:v>96.677709999999948</c:v>
                </c:pt>
                <c:pt idx="231">
                  <c:v>98.719240000000127</c:v>
                </c:pt>
                <c:pt idx="232">
                  <c:v>95.81286999999999</c:v>
                </c:pt>
                <c:pt idx="233">
                  <c:v>96.365479999999948</c:v>
                </c:pt>
                <c:pt idx="234">
                  <c:v>95.213610000000244</c:v>
                </c:pt>
                <c:pt idx="235">
                  <c:v>95.065330000000003</c:v>
                </c:pt>
                <c:pt idx="236">
                  <c:v>94.412440000000004</c:v>
                </c:pt>
              </c:numCache>
            </c:numRef>
          </c:val>
        </c:ser>
        <c:ser>
          <c:idx val="5"/>
          <c:order val="5"/>
          <c:tx>
            <c:strRef>
              <c:f>monthly!$BZ$1</c:f>
              <c:strCache>
                <c:ptCount val="1"/>
                <c:pt idx="0">
                  <c:v>Peru</c:v>
                </c:pt>
              </c:strCache>
            </c:strRef>
          </c:tx>
          <c:marker>
            <c:symbol val="none"/>
          </c:marker>
          <c:cat>
            <c:strRef>
              <c:f>monthly!$A$2:$A$238</c:f>
              <c:strCache>
                <c:ptCount val="237"/>
                <c:pt idx="0">
                  <c:v>1991M01</c:v>
                </c:pt>
                <c:pt idx="1">
                  <c:v>1991M02</c:v>
                </c:pt>
                <c:pt idx="2">
                  <c:v>1991M03</c:v>
                </c:pt>
                <c:pt idx="3">
                  <c:v>1991M04</c:v>
                </c:pt>
                <c:pt idx="4">
                  <c:v>1991M05</c:v>
                </c:pt>
                <c:pt idx="5">
                  <c:v>1991M06</c:v>
                </c:pt>
                <c:pt idx="6">
                  <c:v>1991M07</c:v>
                </c:pt>
                <c:pt idx="7">
                  <c:v>1991M08</c:v>
                </c:pt>
                <c:pt idx="8">
                  <c:v>1991M09</c:v>
                </c:pt>
                <c:pt idx="9">
                  <c:v>1991M10</c:v>
                </c:pt>
                <c:pt idx="10">
                  <c:v>1991M11</c:v>
                </c:pt>
                <c:pt idx="11">
                  <c:v>1991M12</c:v>
                </c:pt>
                <c:pt idx="12">
                  <c:v>1992M01</c:v>
                </c:pt>
                <c:pt idx="13">
                  <c:v>1992M02</c:v>
                </c:pt>
                <c:pt idx="14">
                  <c:v>1992M03</c:v>
                </c:pt>
                <c:pt idx="15">
                  <c:v>1992M04</c:v>
                </c:pt>
                <c:pt idx="16">
                  <c:v>1992M05</c:v>
                </c:pt>
                <c:pt idx="17">
                  <c:v>1992M06</c:v>
                </c:pt>
                <c:pt idx="18">
                  <c:v>1992M07</c:v>
                </c:pt>
                <c:pt idx="19">
                  <c:v>1992M08</c:v>
                </c:pt>
                <c:pt idx="20">
                  <c:v>1992M09</c:v>
                </c:pt>
                <c:pt idx="21">
                  <c:v>1992M10</c:v>
                </c:pt>
                <c:pt idx="22">
                  <c:v>1992M11</c:v>
                </c:pt>
                <c:pt idx="23">
                  <c:v>1992M12</c:v>
                </c:pt>
                <c:pt idx="24">
                  <c:v>1993M01</c:v>
                </c:pt>
                <c:pt idx="25">
                  <c:v>1993M02</c:v>
                </c:pt>
                <c:pt idx="26">
                  <c:v>1993M03</c:v>
                </c:pt>
                <c:pt idx="27">
                  <c:v>1993M04</c:v>
                </c:pt>
                <c:pt idx="28">
                  <c:v>1993M05</c:v>
                </c:pt>
                <c:pt idx="29">
                  <c:v>1993M06</c:v>
                </c:pt>
                <c:pt idx="30">
                  <c:v>1993M07</c:v>
                </c:pt>
                <c:pt idx="31">
                  <c:v>1993M08</c:v>
                </c:pt>
                <c:pt idx="32">
                  <c:v>1993M09</c:v>
                </c:pt>
                <c:pt idx="33">
                  <c:v>1993M10</c:v>
                </c:pt>
                <c:pt idx="34">
                  <c:v>1993M11</c:v>
                </c:pt>
                <c:pt idx="35">
                  <c:v>1993M12</c:v>
                </c:pt>
                <c:pt idx="36">
                  <c:v>1994M01</c:v>
                </c:pt>
                <c:pt idx="37">
                  <c:v>1994M02</c:v>
                </c:pt>
                <c:pt idx="38">
                  <c:v>1994M03</c:v>
                </c:pt>
                <c:pt idx="39">
                  <c:v>1994M04</c:v>
                </c:pt>
                <c:pt idx="40">
                  <c:v>1994M05</c:v>
                </c:pt>
                <c:pt idx="41">
                  <c:v>1994M06</c:v>
                </c:pt>
                <c:pt idx="42">
                  <c:v>1994M07</c:v>
                </c:pt>
                <c:pt idx="43">
                  <c:v>1994M08</c:v>
                </c:pt>
                <c:pt idx="44">
                  <c:v>1994M09</c:v>
                </c:pt>
                <c:pt idx="45">
                  <c:v>1994M10</c:v>
                </c:pt>
                <c:pt idx="46">
                  <c:v>1994M11</c:v>
                </c:pt>
                <c:pt idx="47">
                  <c:v>1994M12</c:v>
                </c:pt>
                <c:pt idx="48">
                  <c:v>1995M01</c:v>
                </c:pt>
                <c:pt idx="49">
                  <c:v>1995M02</c:v>
                </c:pt>
                <c:pt idx="50">
                  <c:v>1995M03</c:v>
                </c:pt>
                <c:pt idx="51">
                  <c:v>1995M04</c:v>
                </c:pt>
                <c:pt idx="52">
                  <c:v>1995M05</c:v>
                </c:pt>
                <c:pt idx="53">
                  <c:v>1995M06</c:v>
                </c:pt>
                <c:pt idx="54">
                  <c:v>1995M07</c:v>
                </c:pt>
                <c:pt idx="55">
                  <c:v>1995M08</c:v>
                </c:pt>
                <c:pt idx="56">
                  <c:v>1995M09</c:v>
                </c:pt>
                <c:pt idx="57">
                  <c:v>1995M10</c:v>
                </c:pt>
                <c:pt idx="58">
                  <c:v>1995M11</c:v>
                </c:pt>
                <c:pt idx="59">
                  <c:v>1995M12</c:v>
                </c:pt>
                <c:pt idx="60">
                  <c:v>1996M01</c:v>
                </c:pt>
                <c:pt idx="61">
                  <c:v>1996M02</c:v>
                </c:pt>
                <c:pt idx="62">
                  <c:v>1996M03</c:v>
                </c:pt>
                <c:pt idx="63">
                  <c:v>1996M04</c:v>
                </c:pt>
                <c:pt idx="64">
                  <c:v>1996M05</c:v>
                </c:pt>
                <c:pt idx="65">
                  <c:v>1996M06</c:v>
                </c:pt>
                <c:pt idx="66">
                  <c:v>1996M07</c:v>
                </c:pt>
                <c:pt idx="67">
                  <c:v>1996M08</c:v>
                </c:pt>
                <c:pt idx="68">
                  <c:v>1996M09</c:v>
                </c:pt>
                <c:pt idx="69">
                  <c:v>1996M10</c:v>
                </c:pt>
                <c:pt idx="70">
                  <c:v>1996M11</c:v>
                </c:pt>
                <c:pt idx="71">
                  <c:v>1996M12</c:v>
                </c:pt>
                <c:pt idx="72">
                  <c:v>1997M01</c:v>
                </c:pt>
                <c:pt idx="73">
                  <c:v>1997M02</c:v>
                </c:pt>
                <c:pt idx="74">
                  <c:v>1997M03</c:v>
                </c:pt>
                <c:pt idx="75">
                  <c:v>1997M04</c:v>
                </c:pt>
                <c:pt idx="76">
                  <c:v>1997M05</c:v>
                </c:pt>
                <c:pt idx="77">
                  <c:v>1997M06</c:v>
                </c:pt>
                <c:pt idx="78">
                  <c:v>1997M07</c:v>
                </c:pt>
                <c:pt idx="79">
                  <c:v>1997M08</c:v>
                </c:pt>
                <c:pt idx="80">
                  <c:v>1997M09</c:v>
                </c:pt>
                <c:pt idx="81">
                  <c:v>1997M10</c:v>
                </c:pt>
                <c:pt idx="82">
                  <c:v>1997M11</c:v>
                </c:pt>
                <c:pt idx="83">
                  <c:v>1997M12</c:v>
                </c:pt>
                <c:pt idx="84">
                  <c:v>1998M01</c:v>
                </c:pt>
                <c:pt idx="85">
                  <c:v>1998M02</c:v>
                </c:pt>
                <c:pt idx="86">
                  <c:v>1998M03</c:v>
                </c:pt>
                <c:pt idx="87">
                  <c:v>1998M04</c:v>
                </c:pt>
                <c:pt idx="88">
                  <c:v>1998M05</c:v>
                </c:pt>
                <c:pt idx="89">
                  <c:v>1998M06</c:v>
                </c:pt>
                <c:pt idx="90">
                  <c:v>1998M07</c:v>
                </c:pt>
                <c:pt idx="91">
                  <c:v>1998M08</c:v>
                </c:pt>
                <c:pt idx="92">
                  <c:v>1998M09</c:v>
                </c:pt>
                <c:pt idx="93">
                  <c:v>1998M10</c:v>
                </c:pt>
                <c:pt idx="94">
                  <c:v>1998M11</c:v>
                </c:pt>
                <c:pt idx="95">
                  <c:v>1998M12</c:v>
                </c:pt>
                <c:pt idx="96">
                  <c:v>1999M01</c:v>
                </c:pt>
                <c:pt idx="97">
                  <c:v>1999M02</c:v>
                </c:pt>
                <c:pt idx="98">
                  <c:v>1999M03</c:v>
                </c:pt>
                <c:pt idx="99">
                  <c:v>1999M04</c:v>
                </c:pt>
                <c:pt idx="100">
                  <c:v>1999M05</c:v>
                </c:pt>
                <c:pt idx="101">
                  <c:v>1999M06</c:v>
                </c:pt>
                <c:pt idx="102">
                  <c:v>1999M07</c:v>
                </c:pt>
                <c:pt idx="103">
                  <c:v>1999M08</c:v>
                </c:pt>
                <c:pt idx="104">
                  <c:v>1999M09</c:v>
                </c:pt>
                <c:pt idx="105">
                  <c:v>1999M10</c:v>
                </c:pt>
                <c:pt idx="106">
                  <c:v>1999M11</c:v>
                </c:pt>
                <c:pt idx="107">
                  <c:v>1999M12</c:v>
                </c:pt>
                <c:pt idx="108">
                  <c:v>2000M01</c:v>
                </c:pt>
                <c:pt idx="109">
                  <c:v>2000M02</c:v>
                </c:pt>
                <c:pt idx="110">
                  <c:v>2000M03</c:v>
                </c:pt>
                <c:pt idx="111">
                  <c:v>2000M04</c:v>
                </c:pt>
                <c:pt idx="112">
                  <c:v>2000M05</c:v>
                </c:pt>
                <c:pt idx="113">
                  <c:v>2000M06</c:v>
                </c:pt>
                <c:pt idx="114">
                  <c:v>2000M07</c:v>
                </c:pt>
                <c:pt idx="115">
                  <c:v>2000M08</c:v>
                </c:pt>
                <c:pt idx="116">
                  <c:v>2000M09</c:v>
                </c:pt>
                <c:pt idx="117">
                  <c:v>2000M10</c:v>
                </c:pt>
                <c:pt idx="118">
                  <c:v>2000M11</c:v>
                </c:pt>
                <c:pt idx="119">
                  <c:v>2000M12</c:v>
                </c:pt>
                <c:pt idx="120">
                  <c:v>2001M01</c:v>
                </c:pt>
                <c:pt idx="121">
                  <c:v>2001M02</c:v>
                </c:pt>
                <c:pt idx="122">
                  <c:v>2001M03</c:v>
                </c:pt>
                <c:pt idx="123">
                  <c:v>2001M04</c:v>
                </c:pt>
                <c:pt idx="124">
                  <c:v>2001M05</c:v>
                </c:pt>
                <c:pt idx="125">
                  <c:v>2001M06</c:v>
                </c:pt>
                <c:pt idx="126">
                  <c:v>2001M07</c:v>
                </c:pt>
                <c:pt idx="127">
                  <c:v>2001M08</c:v>
                </c:pt>
                <c:pt idx="128">
                  <c:v>2001M09</c:v>
                </c:pt>
                <c:pt idx="129">
                  <c:v>2001M10</c:v>
                </c:pt>
                <c:pt idx="130">
                  <c:v>2001M11</c:v>
                </c:pt>
                <c:pt idx="131">
                  <c:v>2001M12</c:v>
                </c:pt>
                <c:pt idx="132">
                  <c:v>2002M01</c:v>
                </c:pt>
                <c:pt idx="133">
                  <c:v>2002M02</c:v>
                </c:pt>
                <c:pt idx="134">
                  <c:v>2002M03</c:v>
                </c:pt>
                <c:pt idx="135">
                  <c:v>2002M04</c:v>
                </c:pt>
                <c:pt idx="136">
                  <c:v>2002M05</c:v>
                </c:pt>
                <c:pt idx="137">
                  <c:v>2002M06</c:v>
                </c:pt>
                <c:pt idx="138">
                  <c:v>2002M07</c:v>
                </c:pt>
                <c:pt idx="139">
                  <c:v>2002M08</c:v>
                </c:pt>
                <c:pt idx="140">
                  <c:v>2002M09</c:v>
                </c:pt>
                <c:pt idx="141">
                  <c:v>2002M10</c:v>
                </c:pt>
                <c:pt idx="142">
                  <c:v>2002M11</c:v>
                </c:pt>
                <c:pt idx="143">
                  <c:v>2002M12</c:v>
                </c:pt>
                <c:pt idx="144">
                  <c:v>2003M01</c:v>
                </c:pt>
                <c:pt idx="145">
                  <c:v>2003M02</c:v>
                </c:pt>
                <c:pt idx="146">
                  <c:v>2003M03</c:v>
                </c:pt>
                <c:pt idx="147">
                  <c:v>2003M04</c:v>
                </c:pt>
                <c:pt idx="148">
                  <c:v>2003M05</c:v>
                </c:pt>
                <c:pt idx="149">
                  <c:v>2003M06</c:v>
                </c:pt>
                <c:pt idx="150">
                  <c:v>2003M07</c:v>
                </c:pt>
                <c:pt idx="151">
                  <c:v>2003M08</c:v>
                </c:pt>
                <c:pt idx="152">
                  <c:v>2003M09</c:v>
                </c:pt>
                <c:pt idx="153">
                  <c:v>2003M10</c:v>
                </c:pt>
                <c:pt idx="154">
                  <c:v>2003M11</c:v>
                </c:pt>
                <c:pt idx="155">
                  <c:v>2003M12</c:v>
                </c:pt>
                <c:pt idx="156">
                  <c:v>2004M01</c:v>
                </c:pt>
                <c:pt idx="157">
                  <c:v>2004M02</c:v>
                </c:pt>
                <c:pt idx="158">
                  <c:v>2004M03</c:v>
                </c:pt>
                <c:pt idx="159">
                  <c:v>2004M04</c:v>
                </c:pt>
                <c:pt idx="160">
                  <c:v>2004M05</c:v>
                </c:pt>
                <c:pt idx="161">
                  <c:v>2004M06</c:v>
                </c:pt>
                <c:pt idx="162">
                  <c:v>2004M07</c:v>
                </c:pt>
                <c:pt idx="163">
                  <c:v>2004M08</c:v>
                </c:pt>
                <c:pt idx="164">
                  <c:v>2004M09</c:v>
                </c:pt>
                <c:pt idx="165">
                  <c:v>2004M10</c:v>
                </c:pt>
                <c:pt idx="166">
                  <c:v>2004M11</c:v>
                </c:pt>
                <c:pt idx="167">
                  <c:v>2004M12</c:v>
                </c:pt>
                <c:pt idx="168">
                  <c:v>2005M01</c:v>
                </c:pt>
                <c:pt idx="169">
                  <c:v>2005M02</c:v>
                </c:pt>
                <c:pt idx="170">
                  <c:v>2005M03</c:v>
                </c:pt>
                <c:pt idx="171">
                  <c:v>2005M04</c:v>
                </c:pt>
                <c:pt idx="172">
                  <c:v>2005M05</c:v>
                </c:pt>
                <c:pt idx="173">
                  <c:v>2005M06</c:v>
                </c:pt>
                <c:pt idx="174">
                  <c:v>2005M07</c:v>
                </c:pt>
                <c:pt idx="175">
                  <c:v>2005M08</c:v>
                </c:pt>
                <c:pt idx="176">
                  <c:v>2005M09</c:v>
                </c:pt>
                <c:pt idx="177">
                  <c:v>2005M10</c:v>
                </c:pt>
                <c:pt idx="178">
                  <c:v>2005M11</c:v>
                </c:pt>
                <c:pt idx="179">
                  <c:v>2005M12</c:v>
                </c:pt>
                <c:pt idx="180">
                  <c:v>2006M01</c:v>
                </c:pt>
                <c:pt idx="181">
                  <c:v>2006M02</c:v>
                </c:pt>
                <c:pt idx="182">
                  <c:v>2006M03</c:v>
                </c:pt>
                <c:pt idx="183">
                  <c:v>2006M04</c:v>
                </c:pt>
                <c:pt idx="184">
                  <c:v>2006M05</c:v>
                </c:pt>
                <c:pt idx="185">
                  <c:v>2006M06</c:v>
                </c:pt>
                <c:pt idx="186">
                  <c:v>2006M07</c:v>
                </c:pt>
                <c:pt idx="187">
                  <c:v>2006M08</c:v>
                </c:pt>
                <c:pt idx="188">
                  <c:v>2006M09</c:v>
                </c:pt>
                <c:pt idx="189">
                  <c:v>2006M10</c:v>
                </c:pt>
                <c:pt idx="190">
                  <c:v>2006M11</c:v>
                </c:pt>
                <c:pt idx="191">
                  <c:v>2006M12</c:v>
                </c:pt>
                <c:pt idx="192">
                  <c:v>2007M01</c:v>
                </c:pt>
                <c:pt idx="193">
                  <c:v>2007M02</c:v>
                </c:pt>
                <c:pt idx="194">
                  <c:v>2007M03</c:v>
                </c:pt>
                <c:pt idx="195">
                  <c:v>2007M04</c:v>
                </c:pt>
                <c:pt idx="196">
                  <c:v>2007M05</c:v>
                </c:pt>
                <c:pt idx="197">
                  <c:v>2007M06</c:v>
                </c:pt>
                <c:pt idx="198">
                  <c:v>2007M07</c:v>
                </c:pt>
                <c:pt idx="199">
                  <c:v>2007M08</c:v>
                </c:pt>
                <c:pt idx="200">
                  <c:v>2007M09</c:v>
                </c:pt>
                <c:pt idx="201">
                  <c:v>2007M10</c:v>
                </c:pt>
                <c:pt idx="202">
                  <c:v>2007M11</c:v>
                </c:pt>
                <c:pt idx="203">
                  <c:v>2007M12</c:v>
                </c:pt>
                <c:pt idx="204">
                  <c:v>2008M01</c:v>
                </c:pt>
                <c:pt idx="205">
                  <c:v>2008M02</c:v>
                </c:pt>
                <c:pt idx="206">
                  <c:v>2008M03</c:v>
                </c:pt>
                <c:pt idx="207">
                  <c:v>2008M04</c:v>
                </c:pt>
                <c:pt idx="208">
                  <c:v>2008M05</c:v>
                </c:pt>
                <c:pt idx="209">
                  <c:v>2008M06</c:v>
                </c:pt>
                <c:pt idx="210">
                  <c:v>2008M07</c:v>
                </c:pt>
                <c:pt idx="211">
                  <c:v>2008M08</c:v>
                </c:pt>
                <c:pt idx="212">
                  <c:v>2008M09</c:v>
                </c:pt>
                <c:pt idx="213">
                  <c:v>2008M10</c:v>
                </c:pt>
                <c:pt idx="214">
                  <c:v>2008M11</c:v>
                </c:pt>
                <c:pt idx="215">
                  <c:v>2008M12</c:v>
                </c:pt>
                <c:pt idx="216">
                  <c:v>2009M01</c:v>
                </c:pt>
                <c:pt idx="217">
                  <c:v>2009M02</c:v>
                </c:pt>
                <c:pt idx="218">
                  <c:v>2009M03</c:v>
                </c:pt>
                <c:pt idx="219">
                  <c:v>2009M04</c:v>
                </c:pt>
                <c:pt idx="220">
                  <c:v>2009M05</c:v>
                </c:pt>
                <c:pt idx="221">
                  <c:v>2009M06</c:v>
                </c:pt>
                <c:pt idx="222">
                  <c:v>2009M07</c:v>
                </c:pt>
                <c:pt idx="223">
                  <c:v>2009M08</c:v>
                </c:pt>
                <c:pt idx="224">
                  <c:v>2009M09</c:v>
                </c:pt>
                <c:pt idx="225">
                  <c:v>2009M10</c:v>
                </c:pt>
                <c:pt idx="226">
                  <c:v>2009M11</c:v>
                </c:pt>
                <c:pt idx="227">
                  <c:v>2009M12</c:v>
                </c:pt>
                <c:pt idx="228">
                  <c:v>2010M01</c:v>
                </c:pt>
                <c:pt idx="229">
                  <c:v>2010M02</c:v>
                </c:pt>
                <c:pt idx="230">
                  <c:v>2010M03</c:v>
                </c:pt>
                <c:pt idx="231">
                  <c:v>2010M04</c:v>
                </c:pt>
                <c:pt idx="232">
                  <c:v>2010M05</c:v>
                </c:pt>
                <c:pt idx="233">
                  <c:v>2010M06</c:v>
                </c:pt>
                <c:pt idx="234">
                  <c:v>2010M07</c:v>
                </c:pt>
                <c:pt idx="235">
                  <c:v>2010M08</c:v>
                </c:pt>
                <c:pt idx="236">
                  <c:v>2010M09</c:v>
                </c:pt>
              </c:strCache>
            </c:strRef>
          </c:cat>
          <c:val>
            <c:numRef>
              <c:f>monthly!$BZ$2:$BZ$238</c:f>
              <c:numCache>
                <c:formatCode>General</c:formatCode>
                <c:ptCount val="237"/>
                <c:pt idx="0">
                  <c:v>97.725889999999978</c:v>
                </c:pt>
                <c:pt idx="1">
                  <c:v>100.14060000000002</c:v>
                </c:pt>
                <c:pt idx="2">
                  <c:v>106.30829999999999</c:v>
                </c:pt>
                <c:pt idx="3">
                  <c:v>104.37849999999985</c:v>
                </c:pt>
                <c:pt idx="4">
                  <c:v>89.098379999999949</c:v>
                </c:pt>
                <c:pt idx="5">
                  <c:v>90.526520000000005</c:v>
                </c:pt>
                <c:pt idx="6">
                  <c:v>101.01560000000002</c:v>
                </c:pt>
                <c:pt idx="7">
                  <c:v>110.12049999999998</c:v>
                </c:pt>
                <c:pt idx="8">
                  <c:v>115.5964</c:v>
                </c:pt>
                <c:pt idx="9">
                  <c:v>105.44060000000027</c:v>
                </c:pt>
                <c:pt idx="10">
                  <c:v>96.490870000000001</c:v>
                </c:pt>
                <c:pt idx="11">
                  <c:v>100.48190000000002</c:v>
                </c:pt>
                <c:pt idx="12">
                  <c:v>106.23920000000012</c:v>
                </c:pt>
                <c:pt idx="13">
                  <c:v>112.43520000000002</c:v>
                </c:pt>
                <c:pt idx="14">
                  <c:v>129.9408</c:v>
                </c:pt>
                <c:pt idx="15">
                  <c:v>121.10579999999985</c:v>
                </c:pt>
                <c:pt idx="16">
                  <c:v>111.16760000000002</c:v>
                </c:pt>
                <c:pt idx="17">
                  <c:v>109.27579999999998</c:v>
                </c:pt>
                <c:pt idx="18">
                  <c:v>105.94400000000024</c:v>
                </c:pt>
                <c:pt idx="19">
                  <c:v>103.04450000000024</c:v>
                </c:pt>
                <c:pt idx="20">
                  <c:v>99.827920000000006</c:v>
                </c:pt>
                <c:pt idx="21">
                  <c:v>93.090680000000006</c:v>
                </c:pt>
                <c:pt idx="22">
                  <c:v>94.445150000000027</c:v>
                </c:pt>
                <c:pt idx="23">
                  <c:v>97.649410000000003</c:v>
                </c:pt>
                <c:pt idx="24">
                  <c:v>99.568150000000003</c:v>
                </c:pt>
                <c:pt idx="25">
                  <c:v>99.351910000000004</c:v>
                </c:pt>
                <c:pt idx="26">
                  <c:v>98.633939999999981</c:v>
                </c:pt>
                <c:pt idx="27">
                  <c:v>97.279290000000003</c:v>
                </c:pt>
                <c:pt idx="28">
                  <c:v>96.566920000000025</c:v>
                </c:pt>
                <c:pt idx="29">
                  <c:v>96.881920000000022</c:v>
                </c:pt>
                <c:pt idx="30">
                  <c:v>98.605159999999998</c:v>
                </c:pt>
                <c:pt idx="31">
                  <c:v>99.915560000000127</c:v>
                </c:pt>
                <c:pt idx="32">
                  <c:v>99.398910000000001</c:v>
                </c:pt>
                <c:pt idx="33">
                  <c:v>99.095469999999992</c:v>
                </c:pt>
                <c:pt idx="34">
                  <c:v>100.09820000000002</c:v>
                </c:pt>
                <c:pt idx="35">
                  <c:v>103.12309999999998</c:v>
                </c:pt>
                <c:pt idx="36">
                  <c:v>104.315</c:v>
                </c:pt>
                <c:pt idx="37">
                  <c:v>103.8425</c:v>
                </c:pt>
                <c:pt idx="38">
                  <c:v>104.72029999999999</c:v>
                </c:pt>
                <c:pt idx="39">
                  <c:v>104.87869999999998</c:v>
                </c:pt>
                <c:pt idx="40">
                  <c:v>104.739</c:v>
                </c:pt>
                <c:pt idx="41">
                  <c:v>104.5322</c:v>
                </c:pt>
                <c:pt idx="42">
                  <c:v>103.1165</c:v>
                </c:pt>
                <c:pt idx="43">
                  <c:v>103.2518</c:v>
                </c:pt>
                <c:pt idx="44">
                  <c:v>102.88249999999998</c:v>
                </c:pt>
                <c:pt idx="45">
                  <c:v>102.7953</c:v>
                </c:pt>
                <c:pt idx="46">
                  <c:v>104.4255</c:v>
                </c:pt>
                <c:pt idx="47">
                  <c:v>108.0424</c:v>
                </c:pt>
                <c:pt idx="48">
                  <c:v>107.24080000000002</c:v>
                </c:pt>
                <c:pt idx="49">
                  <c:v>106.45350000000002</c:v>
                </c:pt>
                <c:pt idx="50">
                  <c:v>104.4508</c:v>
                </c:pt>
                <c:pt idx="51">
                  <c:v>102.71010000000012</c:v>
                </c:pt>
                <c:pt idx="52">
                  <c:v>102.96080000000002</c:v>
                </c:pt>
                <c:pt idx="53">
                  <c:v>103.45700000000002</c:v>
                </c:pt>
                <c:pt idx="54">
                  <c:v>103.85529999999999</c:v>
                </c:pt>
                <c:pt idx="55">
                  <c:v>105.44550000000002</c:v>
                </c:pt>
                <c:pt idx="56">
                  <c:v>106.68859999999998</c:v>
                </c:pt>
                <c:pt idx="57">
                  <c:v>106.52289999999998</c:v>
                </c:pt>
                <c:pt idx="58">
                  <c:v>104.94690000000024</c:v>
                </c:pt>
                <c:pt idx="59">
                  <c:v>106.0385</c:v>
                </c:pt>
                <c:pt idx="60">
                  <c:v>106.34920000000002</c:v>
                </c:pt>
                <c:pt idx="61">
                  <c:v>107.13279999999988</c:v>
                </c:pt>
                <c:pt idx="62">
                  <c:v>107.65589999999985</c:v>
                </c:pt>
                <c:pt idx="63">
                  <c:v>108.25069999999999</c:v>
                </c:pt>
                <c:pt idx="64">
                  <c:v>107.587</c:v>
                </c:pt>
                <c:pt idx="65">
                  <c:v>107.2568</c:v>
                </c:pt>
                <c:pt idx="66">
                  <c:v>107.73460000000024</c:v>
                </c:pt>
                <c:pt idx="67">
                  <c:v>106.9684</c:v>
                </c:pt>
                <c:pt idx="68">
                  <c:v>106.9388</c:v>
                </c:pt>
                <c:pt idx="69">
                  <c:v>105.6469</c:v>
                </c:pt>
                <c:pt idx="70">
                  <c:v>105.0549</c:v>
                </c:pt>
                <c:pt idx="71">
                  <c:v>106.37969999999999</c:v>
                </c:pt>
                <c:pt idx="72">
                  <c:v>105.5363</c:v>
                </c:pt>
                <c:pt idx="73">
                  <c:v>106.4324</c:v>
                </c:pt>
                <c:pt idx="74">
                  <c:v>106.99130000000002</c:v>
                </c:pt>
                <c:pt idx="75">
                  <c:v>106.19160000000002</c:v>
                </c:pt>
                <c:pt idx="76">
                  <c:v>106.5163</c:v>
                </c:pt>
                <c:pt idx="77">
                  <c:v>107.32169999999999</c:v>
                </c:pt>
                <c:pt idx="78">
                  <c:v>108.73660000000002</c:v>
                </c:pt>
                <c:pt idx="79">
                  <c:v>109.7741</c:v>
                </c:pt>
                <c:pt idx="80">
                  <c:v>110.4089</c:v>
                </c:pt>
                <c:pt idx="81">
                  <c:v>109.94930000000002</c:v>
                </c:pt>
                <c:pt idx="82">
                  <c:v>109.11499999999999</c:v>
                </c:pt>
                <c:pt idx="83">
                  <c:v>112.49440000000024</c:v>
                </c:pt>
                <c:pt idx="84">
                  <c:v>114.1035</c:v>
                </c:pt>
                <c:pt idx="85">
                  <c:v>111.95650000000002</c:v>
                </c:pt>
                <c:pt idx="86">
                  <c:v>113.07509999999998</c:v>
                </c:pt>
                <c:pt idx="87">
                  <c:v>112.56440000000002</c:v>
                </c:pt>
                <c:pt idx="88">
                  <c:v>112.20020000000002</c:v>
                </c:pt>
                <c:pt idx="89">
                  <c:v>111.05199999999999</c:v>
                </c:pt>
                <c:pt idx="90">
                  <c:v>111.59780000000002</c:v>
                </c:pt>
                <c:pt idx="91">
                  <c:v>111.5347</c:v>
                </c:pt>
                <c:pt idx="92">
                  <c:v>108.15179999999998</c:v>
                </c:pt>
                <c:pt idx="93">
                  <c:v>105.8835</c:v>
                </c:pt>
                <c:pt idx="94">
                  <c:v>104.5286</c:v>
                </c:pt>
                <c:pt idx="95">
                  <c:v>102.42720000000024</c:v>
                </c:pt>
                <c:pt idx="96">
                  <c:v>99.927000000000007</c:v>
                </c:pt>
                <c:pt idx="97">
                  <c:v>98.914250000000337</c:v>
                </c:pt>
                <c:pt idx="98">
                  <c:v>100.8506</c:v>
                </c:pt>
                <c:pt idx="99">
                  <c:v>101.21310000000022</c:v>
                </c:pt>
                <c:pt idx="100">
                  <c:v>102.1401</c:v>
                </c:pt>
                <c:pt idx="101">
                  <c:v>102.8047</c:v>
                </c:pt>
                <c:pt idx="102">
                  <c:v>103.90170000000002</c:v>
                </c:pt>
                <c:pt idx="103">
                  <c:v>101.9299</c:v>
                </c:pt>
                <c:pt idx="104">
                  <c:v>99.984820000000127</c:v>
                </c:pt>
                <c:pt idx="105">
                  <c:v>98.462230000000005</c:v>
                </c:pt>
                <c:pt idx="106">
                  <c:v>98.317500000000024</c:v>
                </c:pt>
                <c:pt idx="107">
                  <c:v>98.221320000000006</c:v>
                </c:pt>
                <c:pt idx="108">
                  <c:v>97.394290000000026</c:v>
                </c:pt>
                <c:pt idx="109">
                  <c:v>99.330569999999994</c:v>
                </c:pt>
                <c:pt idx="110">
                  <c:v>99.743780000000001</c:v>
                </c:pt>
                <c:pt idx="111">
                  <c:v>99.714720000000213</c:v>
                </c:pt>
                <c:pt idx="112">
                  <c:v>100.40690000000002</c:v>
                </c:pt>
                <c:pt idx="113">
                  <c:v>99.836500000000001</c:v>
                </c:pt>
                <c:pt idx="114">
                  <c:v>100.5749</c:v>
                </c:pt>
                <c:pt idx="115">
                  <c:v>101.12859999999998</c:v>
                </c:pt>
                <c:pt idx="116">
                  <c:v>101.87909999999998</c:v>
                </c:pt>
                <c:pt idx="117">
                  <c:v>102.4508</c:v>
                </c:pt>
                <c:pt idx="118">
                  <c:v>102.21210000000002</c:v>
                </c:pt>
                <c:pt idx="119">
                  <c:v>102.5693</c:v>
                </c:pt>
                <c:pt idx="120">
                  <c:v>102.25</c:v>
                </c:pt>
                <c:pt idx="121">
                  <c:v>102.7286</c:v>
                </c:pt>
                <c:pt idx="122">
                  <c:v>104.34220000000002</c:v>
                </c:pt>
                <c:pt idx="123">
                  <c:v>103.6917</c:v>
                </c:pt>
                <c:pt idx="124">
                  <c:v>102.68839999999985</c:v>
                </c:pt>
                <c:pt idx="125">
                  <c:v>105.3361</c:v>
                </c:pt>
                <c:pt idx="126">
                  <c:v>105.99220000000012</c:v>
                </c:pt>
                <c:pt idx="127">
                  <c:v>104.8336</c:v>
                </c:pt>
                <c:pt idx="128">
                  <c:v>105.13679999999998</c:v>
                </c:pt>
                <c:pt idx="129">
                  <c:v>106.59740000000002</c:v>
                </c:pt>
                <c:pt idx="130">
                  <c:v>106.6318</c:v>
                </c:pt>
                <c:pt idx="131">
                  <c:v>106.0677</c:v>
                </c:pt>
                <c:pt idx="132">
                  <c:v>106.0398</c:v>
                </c:pt>
                <c:pt idx="133">
                  <c:v>106.3922</c:v>
                </c:pt>
                <c:pt idx="134">
                  <c:v>106.24940000000002</c:v>
                </c:pt>
                <c:pt idx="135">
                  <c:v>106.3351</c:v>
                </c:pt>
                <c:pt idx="136">
                  <c:v>105.53660000000002</c:v>
                </c:pt>
                <c:pt idx="137">
                  <c:v>104.62769999999999</c:v>
                </c:pt>
                <c:pt idx="138">
                  <c:v>103.0338</c:v>
                </c:pt>
                <c:pt idx="139">
                  <c:v>102.9537</c:v>
                </c:pt>
                <c:pt idx="140">
                  <c:v>102.92569999999999</c:v>
                </c:pt>
                <c:pt idx="141">
                  <c:v>104.10629999999999</c:v>
                </c:pt>
                <c:pt idx="142">
                  <c:v>102.89579999999998</c:v>
                </c:pt>
                <c:pt idx="143">
                  <c:v>104.15769999999999</c:v>
                </c:pt>
                <c:pt idx="144">
                  <c:v>103.23690000000002</c:v>
                </c:pt>
                <c:pt idx="145">
                  <c:v>103.4234</c:v>
                </c:pt>
                <c:pt idx="146">
                  <c:v>103.1014</c:v>
                </c:pt>
                <c:pt idx="147">
                  <c:v>102.7454</c:v>
                </c:pt>
                <c:pt idx="148">
                  <c:v>100.08620000000002</c:v>
                </c:pt>
                <c:pt idx="149">
                  <c:v>99.609309999999979</c:v>
                </c:pt>
                <c:pt idx="150">
                  <c:v>99.932490000000001</c:v>
                </c:pt>
                <c:pt idx="151">
                  <c:v>100.5457</c:v>
                </c:pt>
                <c:pt idx="152">
                  <c:v>99.997300000000024</c:v>
                </c:pt>
                <c:pt idx="153">
                  <c:v>98.525599999999983</c:v>
                </c:pt>
                <c:pt idx="154">
                  <c:v>98.450010000000006</c:v>
                </c:pt>
                <c:pt idx="155">
                  <c:v>97.921000000000006</c:v>
                </c:pt>
                <c:pt idx="156">
                  <c:v>96.767530000000022</c:v>
                </c:pt>
                <c:pt idx="157">
                  <c:v>97.708529999999996</c:v>
                </c:pt>
                <c:pt idx="158">
                  <c:v>99.342920000000007</c:v>
                </c:pt>
                <c:pt idx="159">
                  <c:v>99.455129999999997</c:v>
                </c:pt>
                <c:pt idx="160">
                  <c:v>100.48020000000002</c:v>
                </c:pt>
                <c:pt idx="161">
                  <c:v>100.6016</c:v>
                </c:pt>
                <c:pt idx="162">
                  <c:v>101.12879999999976</c:v>
                </c:pt>
                <c:pt idx="163">
                  <c:v>101.93480000000002</c:v>
                </c:pt>
                <c:pt idx="164">
                  <c:v>102.3365</c:v>
                </c:pt>
                <c:pt idx="165">
                  <c:v>101.85679999999998</c:v>
                </c:pt>
                <c:pt idx="166">
                  <c:v>100.6335</c:v>
                </c:pt>
                <c:pt idx="167">
                  <c:v>99.720220000000026</c:v>
                </c:pt>
                <c:pt idx="168">
                  <c:v>100.40020000000024</c:v>
                </c:pt>
                <c:pt idx="169">
                  <c:v>99.986110000000025</c:v>
                </c:pt>
                <c:pt idx="170">
                  <c:v>99.864310000000003</c:v>
                </c:pt>
                <c:pt idx="171">
                  <c:v>99.942940000000007</c:v>
                </c:pt>
                <c:pt idx="172">
                  <c:v>100.3164</c:v>
                </c:pt>
                <c:pt idx="173">
                  <c:v>101.46480000000012</c:v>
                </c:pt>
                <c:pt idx="174">
                  <c:v>101.54130000000002</c:v>
                </c:pt>
                <c:pt idx="175">
                  <c:v>100.7745</c:v>
                </c:pt>
                <c:pt idx="176">
                  <c:v>99.604910000000004</c:v>
                </c:pt>
                <c:pt idx="177">
                  <c:v>98.438620000000213</c:v>
                </c:pt>
                <c:pt idx="178">
                  <c:v>99.170899999999918</c:v>
                </c:pt>
                <c:pt idx="179">
                  <c:v>98.494990000000243</c:v>
                </c:pt>
                <c:pt idx="180">
                  <c:v>98.537580000000005</c:v>
                </c:pt>
                <c:pt idx="181">
                  <c:v>101.14460000000012</c:v>
                </c:pt>
                <c:pt idx="182">
                  <c:v>99.633379999999889</c:v>
                </c:pt>
                <c:pt idx="183">
                  <c:v>99.247900000000243</c:v>
                </c:pt>
                <c:pt idx="184">
                  <c:v>98.956620000000228</c:v>
                </c:pt>
                <c:pt idx="185">
                  <c:v>100.45820000000002</c:v>
                </c:pt>
                <c:pt idx="186">
                  <c:v>100.4903</c:v>
                </c:pt>
                <c:pt idx="187">
                  <c:v>100.08669999999999</c:v>
                </c:pt>
                <c:pt idx="188">
                  <c:v>100.12559999999998</c:v>
                </c:pt>
                <c:pt idx="189">
                  <c:v>100.7884</c:v>
                </c:pt>
                <c:pt idx="190">
                  <c:v>100.02509999999998</c:v>
                </c:pt>
                <c:pt idx="191">
                  <c:v>99.911100000000275</c:v>
                </c:pt>
                <c:pt idx="192">
                  <c:v>100.5321</c:v>
                </c:pt>
                <c:pt idx="193">
                  <c:v>99.445070000000001</c:v>
                </c:pt>
                <c:pt idx="194">
                  <c:v>99.117070000000012</c:v>
                </c:pt>
                <c:pt idx="195">
                  <c:v>98.20223</c:v>
                </c:pt>
                <c:pt idx="196">
                  <c:v>98.62406</c:v>
                </c:pt>
                <c:pt idx="197">
                  <c:v>99.533670000000001</c:v>
                </c:pt>
                <c:pt idx="198">
                  <c:v>99.454800000000006</c:v>
                </c:pt>
                <c:pt idx="199">
                  <c:v>100.61229999999999</c:v>
                </c:pt>
                <c:pt idx="200">
                  <c:v>100.6404</c:v>
                </c:pt>
                <c:pt idx="201">
                  <c:v>102.74810000000002</c:v>
                </c:pt>
                <c:pt idx="202">
                  <c:v>101.96180000000012</c:v>
                </c:pt>
                <c:pt idx="203">
                  <c:v>103.49420000000032</c:v>
                </c:pt>
                <c:pt idx="204">
                  <c:v>103.5241</c:v>
                </c:pt>
                <c:pt idx="205">
                  <c:v>104.9008</c:v>
                </c:pt>
                <c:pt idx="206">
                  <c:v>106.7281</c:v>
                </c:pt>
                <c:pt idx="207">
                  <c:v>108.06760000000024</c:v>
                </c:pt>
                <c:pt idx="208">
                  <c:v>106.8817</c:v>
                </c:pt>
                <c:pt idx="209">
                  <c:v>104.41620000000027</c:v>
                </c:pt>
                <c:pt idx="210">
                  <c:v>105.99120000000032</c:v>
                </c:pt>
                <c:pt idx="211">
                  <c:v>107.65559999999998</c:v>
                </c:pt>
                <c:pt idx="212">
                  <c:v>108.6932</c:v>
                </c:pt>
                <c:pt idx="213">
                  <c:v>110.3617</c:v>
                </c:pt>
                <c:pt idx="214">
                  <c:v>112.1091</c:v>
                </c:pt>
                <c:pt idx="215">
                  <c:v>110.0188</c:v>
                </c:pt>
                <c:pt idx="216">
                  <c:v>107.71080000000002</c:v>
                </c:pt>
                <c:pt idx="217">
                  <c:v>105.38869999999999</c:v>
                </c:pt>
                <c:pt idx="218">
                  <c:v>106.96110000000024</c:v>
                </c:pt>
                <c:pt idx="219">
                  <c:v>107.5368</c:v>
                </c:pt>
                <c:pt idx="220">
                  <c:v>107.75790000000002</c:v>
                </c:pt>
                <c:pt idx="221">
                  <c:v>105.77029999999999</c:v>
                </c:pt>
                <c:pt idx="222">
                  <c:v>104.6841</c:v>
                </c:pt>
                <c:pt idx="223">
                  <c:v>105.09660000000002</c:v>
                </c:pt>
                <c:pt idx="224">
                  <c:v>105.40790000000024</c:v>
                </c:pt>
                <c:pt idx="225">
                  <c:v>105.92060000000002</c:v>
                </c:pt>
                <c:pt idx="226">
                  <c:v>104.6459</c:v>
                </c:pt>
                <c:pt idx="227">
                  <c:v>105.9623</c:v>
                </c:pt>
                <c:pt idx="228">
                  <c:v>108.96400000000024</c:v>
                </c:pt>
                <c:pt idx="229">
                  <c:v>110.58369999999999</c:v>
                </c:pt>
                <c:pt idx="230">
                  <c:v>110.4258</c:v>
                </c:pt>
                <c:pt idx="231">
                  <c:v>110.0005</c:v>
                </c:pt>
                <c:pt idx="232">
                  <c:v>112.4411000000003</c:v>
                </c:pt>
                <c:pt idx="233">
                  <c:v>113.17999999999998</c:v>
                </c:pt>
                <c:pt idx="234">
                  <c:v>111.8189</c:v>
                </c:pt>
                <c:pt idx="235">
                  <c:v>111.8875</c:v>
                </c:pt>
                <c:pt idx="236">
                  <c:v>111.2551</c:v>
                </c:pt>
              </c:numCache>
            </c:numRef>
          </c:val>
        </c:ser>
        <c:marker val="1"/>
        <c:axId val="188138240"/>
        <c:axId val="188139776"/>
      </c:lineChart>
      <c:catAx>
        <c:axId val="188138240"/>
        <c:scaling>
          <c:orientation val="minMax"/>
        </c:scaling>
        <c:axPos val="b"/>
        <c:majorTickMark val="none"/>
        <c:tickLblPos val="nextTo"/>
        <c:crossAx val="188139776"/>
        <c:crosses val="autoZero"/>
        <c:auto val="1"/>
        <c:lblAlgn val="ctr"/>
        <c:lblOffset val="100"/>
      </c:catAx>
      <c:valAx>
        <c:axId val="188139776"/>
        <c:scaling>
          <c:orientation val="minMax"/>
          <c:max val="180"/>
          <c:min val="40"/>
        </c:scaling>
        <c:axPos val="l"/>
        <c:majorGridlines>
          <c:spPr>
            <a:ln>
              <a:solidFill>
                <a:sysClr val="window" lastClr="FFFFFF"/>
              </a:solidFill>
            </a:ln>
          </c:spPr>
        </c:majorGridlines>
        <c:numFmt formatCode="General" sourceLinked="1"/>
        <c:tickLblPos val="nextTo"/>
        <c:crossAx val="188138240"/>
        <c:crosses val="autoZero"/>
        <c:crossBetween val="between"/>
      </c:valAx>
    </c:plotArea>
    <c:legend>
      <c:legendPos val="b"/>
      <c:layout/>
    </c:legend>
    <c:plotVisOnly val="1"/>
  </c:chart>
  <c:txPr>
    <a:bodyPr/>
    <a:lstStyle/>
    <a:p>
      <a:pPr>
        <a:defRPr sz="1100">
          <a:latin typeface="Arial" pitchFamily="34" charset="0"/>
          <a:cs typeface="Arial" pitchFamily="34" charset="0"/>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tx>
            <c:v>Real Index</c:v>
          </c:tx>
          <c:marker>
            <c:symbol val="none"/>
          </c:marker>
          <c:cat>
            <c:numRef>
              <c:f>Argentina!$A$2:$A$129</c:f>
              <c:numCache>
                <c:formatCode>mmm\-yy</c:formatCode>
                <c:ptCount val="12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numCache>
            </c:numRef>
          </c:cat>
          <c:val>
            <c:numRef>
              <c:f>Argentina!$B$2:$B$129</c:f>
              <c:numCache>
                <c:formatCode>General</c:formatCode>
                <c:ptCount val="128"/>
                <c:pt idx="0">
                  <c:v>55.321180000000005</c:v>
                </c:pt>
                <c:pt idx="1">
                  <c:v>58.152270000000001</c:v>
                </c:pt>
                <c:pt idx="2">
                  <c:v>55.854739999999993</c:v>
                </c:pt>
                <c:pt idx="3">
                  <c:v>54.98272</c:v>
                </c:pt>
                <c:pt idx="4">
                  <c:v>52.917349999999999</c:v>
                </c:pt>
                <c:pt idx="5">
                  <c:v>50.765880000000003</c:v>
                </c:pt>
                <c:pt idx="6">
                  <c:v>49.678910000000023</c:v>
                </c:pt>
                <c:pt idx="7">
                  <c:v>48.807229999999997</c:v>
                </c:pt>
                <c:pt idx="8">
                  <c:v>48.11327</c:v>
                </c:pt>
                <c:pt idx="9">
                  <c:v>46.55865</c:v>
                </c:pt>
                <c:pt idx="10">
                  <c:v>45.033520000000003</c:v>
                </c:pt>
                <c:pt idx="11">
                  <c:v>43.334949999999999</c:v>
                </c:pt>
                <c:pt idx="12">
                  <c:v>44.827879999999993</c:v>
                </c:pt>
                <c:pt idx="13">
                  <c:v>45.323340000000002</c:v>
                </c:pt>
                <c:pt idx="14">
                  <c:v>46.552010000000003</c:v>
                </c:pt>
                <c:pt idx="15">
                  <c:v>48.915649999999999</c:v>
                </c:pt>
                <c:pt idx="16">
                  <c:v>50.764030000000012</c:v>
                </c:pt>
                <c:pt idx="17">
                  <c:v>50.949740000000006</c:v>
                </c:pt>
                <c:pt idx="18">
                  <c:v>43.602650000000011</c:v>
                </c:pt>
                <c:pt idx="19">
                  <c:v>40.606530000000021</c:v>
                </c:pt>
                <c:pt idx="20">
                  <c:v>37.027420000000006</c:v>
                </c:pt>
                <c:pt idx="21">
                  <c:v>27.18995000000001</c:v>
                </c:pt>
                <c:pt idx="22">
                  <c:v>24.503979999999999</c:v>
                </c:pt>
                <c:pt idx="23">
                  <c:v>18.463089999999983</c:v>
                </c:pt>
                <c:pt idx="24">
                  <c:v>5.6775549999999946</c:v>
                </c:pt>
                <c:pt idx="25">
                  <c:v>0.54493539999999996</c:v>
                </c:pt>
                <c:pt idx="26">
                  <c:v>0</c:v>
                </c:pt>
                <c:pt idx="27">
                  <c:v>4.4610649999999996</c:v>
                </c:pt>
                <c:pt idx="28">
                  <c:v>6.340525999999997</c:v>
                </c:pt>
                <c:pt idx="29">
                  <c:v>9.2149050000000017</c:v>
                </c:pt>
                <c:pt idx="30">
                  <c:v>15.75606</c:v>
                </c:pt>
                <c:pt idx="31">
                  <c:v>16.707380000000001</c:v>
                </c:pt>
                <c:pt idx="32">
                  <c:v>20.599499999999985</c:v>
                </c:pt>
                <c:pt idx="33">
                  <c:v>30.280609999999978</c:v>
                </c:pt>
                <c:pt idx="34">
                  <c:v>33.545140000000011</c:v>
                </c:pt>
                <c:pt idx="35">
                  <c:v>39.25949</c:v>
                </c:pt>
                <c:pt idx="36">
                  <c:v>58.412390000000002</c:v>
                </c:pt>
                <c:pt idx="37">
                  <c:v>69.812809999999999</c:v>
                </c:pt>
                <c:pt idx="38">
                  <c:v>77.494600000000048</c:v>
                </c:pt>
                <c:pt idx="39">
                  <c:v>86.866420000000005</c:v>
                </c:pt>
                <c:pt idx="40">
                  <c:v>86.05489</c:v>
                </c:pt>
                <c:pt idx="41">
                  <c:v>84.883960000000002</c:v>
                </c:pt>
                <c:pt idx="42">
                  <c:v>86.021130000000014</c:v>
                </c:pt>
                <c:pt idx="43">
                  <c:v>87.62336999999998</c:v>
                </c:pt>
                <c:pt idx="44">
                  <c:v>89.617180000000005</c:v>
                </c:pt>
                <c:pt idx="45">
                  <c:v>93.83893999999998</c:v>
                </c:pt>
                <c:pt idx="46">
                  <c:v>97.431590000000043</c:v>
                </c:pt>
                <c:pt idx="47">
                  <c:v>98.285079999999979</c:v>
                </c:pt>
                <c:pt idx="48">
                  <c:v>100</c:v>
                </c:pt>
                <c:pt idx="49">
                  <c:v>98.574809999999999</c:v>
                </c:pt>
                <c:pt idx="50">
                  <c:v>96.802019999999999</c:v>
                </c:pt>
                <c:pt idx="51">
                  <c:v>83.700620000000043</c:v>
                </c:pt>
                <c:pt idx="52">
                  <c:v>81.081379999999982</c:v>
                </c:pt>
                <c:pt idx="53">
                  <c:v>81.339179999999999</c:v>
                </c:pt>
                <c:pt idx="54">
                  <c:v>84.167820000000006</c:v>
                </c:pt>
                <c:pt idx="55">
                  <c:v>87.166640000000001</c:v>
                </c:pt>
                <c:pt idx="56">
                  <c:v>83.939130000000006</c:v>
                </c:pt>
                <c:pt idx="57">
                  <c:v>82.80137999999998</c:v>
                </c:pt>
                <c:pt idx="58">
                  <c:v>79.226929999999996</c:v>
                </c:pt>
                <c:pt idx="59">
                  <c:v>77.648669999999996</c:v>
                </c:pt>
                <c:pt idx="60">
                  <c:v>72.602199999999982</c:v>
                </c:pt>
                <c:pt idx="61">
                  <c:v>71.040189999999996</c:v>
                </c:pt>
                <c:pt idx="62">
                  <c:v>70.670299999999983</c:v>
                </c:pt>
                <c:pt idx="63">
                  <c:v>79.835479999999961</c:v>
                </c:pt>
                <c:pt idx="64">
                  <c:v>81.156939999999963</c:v>
                </c:pt>
                <c:pt idx="65">
                  <c:v>79.630099999999999</c:v>
                </c:pt>
                <c:pt idx="66">
                  <c:v>74.936369999999997</c:v>
                </c:pt>
                <c:pt idx="67">
                  <c:v>74.430560000000042</c:v>
                </c:pt>
                <c:pt idx="68">
                  <c:v>74.707800000000006</c:v>
                </c:pt>
                <c:pt idx="69">
                  <c:v>74.221419999999995</c:v>
                </c:pt>
                <c:pt idx="70">
                  <c:v>74.229130000000012</c:v>
                </c:pt>
                <c:pt idx="71">
                  <c:v>73.768799999999999</c:v>
                </c:pt>
                <c:pt idx="72">
                  <c:v>73.292360000000002</c:v>
                </c:pt>
                <c:pt idx="73">
                  <c:v>73.452150000000003</c:v>
                </c:pt>
                <c:pt idx="74">
                  <c:v>73.681200000000004</c:v>
                </c:pt>
                <c:pt idx="75">
                  <c:v>70.260599999999997</c:v>
                </c:pt>
                <c:pt idx="76">
                  <c:v>69.206850000000003</c:v>
                </c:pt>
                <c:pt idx="77">
                  <c:v>70.180309999999963</c:v>
                </c:pt>
                <c:pt idx="78">
                  <c:v>74.528079999999989</c:v>
                </c:pt>
                <c:pt idx="79">
                  <c:v>75.589550000000003</c:v>
                </c:pt>
                <c:pt idx="80">
                  <c:v>76.402289999999994</c:v>
                </c:pt>
                <c:pt idx="81">
                  <c:v>76.438059999999993</c:v>
                </c:pt>
                <c:pt idx="82">
                  <c:v>75.166759999999982</c:v>
                </c:pt>
                <c:pt idx="83">
                  <c:v>73.437610000000049</c:v>
                </c:pt>
                <c:pt idx="84">
                  <c:v>71.601569999999995</c:v>
                </c:pt>
                <c:pt idx="85">
                  <c:v>70.320849999999979</c:v>
                </c:pt>
                <c:pt idx="86">
                  <c:v>71.329250000000002</c:v>
                </c:pt>
                <c:pt idx="87">
                  <c:v>72.033069999999995</c:v>
                </c:pt>
                <c:pt idx="88">
                  <c:v>74.014500000000027</c:v>
                </c:pt>
                <c:pt idx="89">
                  <c:v>72.239410000000007</c:v>
                </c:pt>
                <c:pt idx="90">
                  <c:v>71.0685</c:v>
                </c:pt>
                <c:pt idx="91">
                  <c:v>70.904960000000045</c:v>
                </c:pt>
                <c:pt idx="92">
                  <c:v>70.275939999999963</c:v>
                </c:pt>
                <c:pt idx="93">
                  <c:v>73.557839999999999</c:v>
                </c:pt>
                <c:pt idx="94">
                  <c:v>74.412890000000004</c:v>
                </c:pt>
                <c:pt idx="95">
                  <c:v>77.454030000000003</c:v>
                </c:pt>
                <c:pt idx="96">
                  <c:v>79.713510000000042</c:v>
                </c:pt>
                <c:pt idx="97">
                  <c:v>80.615069999999989</c:v>
                </c:pt>
                <c:pt idx="98">
                  <c:v>75.691429999999997</c:v>
                </c:pt>
                <c:pt idx="99">
                  <c:v>73.003910000000005</c:v>
                </c:pt>
                <c:pt idx="100">
                  <c:v>70.964439999999996</c:v>
                </c:pt>
                <c:pt idx="101">
                  <c:v>72.119140000000002</c:v>
                </c:pt>
                <c:pt idx="102">
                  <c:v>69.775429999999986</c:v>
                </c:pt>
                <c:pt idx="103">
                  <c:v>64.426810000000003</c:v>
                </c:pt>
                <c:pt idx="104">
                  <c:v>66.068240000000003</c:v>
                </c:pt>
                <c:pt idx="105">
                  <c:v>56.776690000000002</c:v>
                </c:pt>
                <c:pt idx="106">
                  <c:v>51.810619999999993</c:v>
                </c:pt>
                <c:pt idx="107">
                  <c:v>42.949089999999998</c:v>
                </c:pt>
                <c:pt idx="108">
                  <c:v>32.645130000000023</c:v>
                </c:pt>
                <c:pt idx="109">
                  <c:v>30.732119999999981</c:v>
                </c:pt>
                <c:pt idx="110">
                  <c:v>32.397500000000001</c:v>
                </c:pt>
                <c:pt idx="111">
                  <c:v>31.245789999999985</c:v>
                </c:pt>
                <c:pt idx="112">
                  <c:v>31.944900000000001</c:v>
                </c:pt>
                <c:pt idx="113">
                  <c:v>34.489689999999996</c:v>
                </c:pt>
                <c:pt idx="114">
                  <c:v>37.295640000000013</c:v>
                </c:pt>
                <c:pt idx="115">
                  <c:v>41.96049</c:v>
                </c:pt>
                <c:pt idx="116">
                  <c:v>40.307130000000001</c:v>
                </c:pt>
                <c:pt idx="117">
                  <c:v>46.248910000000024</c:v>
                </c:pt>
                <c:pt idx="118">
                  <c:v>51.363960000000006</c:v>
                </c:pt>
                <c:pt idx="119">
                  <c:v>60.291160000000012</c:v>
                </c:pt>
                <c:pt idx="120">
                  <c:v>73.326039999999978</c:v>
                </c:pt>
                <c:pt idx="121">
                  <c:v>78.147739999999999</c:v>
                </c:pt>
                <c:pt idx="122">
                  <c:v>80.261799999999994</c:v>
                </c:pt>
                <c:pt idx="123">
                  <c:v>85.855809999999963</c:v>
                </c:pt>
                <c:pt idx="124">
                  <c:v>85.511340000000004</c:v>
                </c:pt>
                <c:pt idx="125">
                  <c:v>81.37945999999998</c:v>
                </c:pt>
              </c:numCache>
            </c:numRef>
          </c:val>
        </c:ser>
        <c:ser>
          <c:idx val="1"/>
          <c:order val="1"/>
          <c:tx>
            <c:v>Financial Index</c:v>
          </c:tx>
          <c:marker>
            <c:symbol val="none"/>
          </c:marker>
          <c:cat>
            <c:numRef>
              <c:f>Argentina!$A$2:$A$129</c:f>
              <c:numCache>
                <c:formatCode>mmm\-yy</c:formatCode>
                <c:ptCount val="12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numCache>
            </c:numRef>
          </c:cat>
          <c:val>
            <c:numRef>
              <c:f>Argentina!$C$2:$C$129</c:f>
              <c:numCache>
                <c:formatCode>General</c:formatCode>
                <c:ptCount val="128"/>
                <c:pt idx="66">
                  <c:v>82.212620000000044</c:v>
                </c:pt>
                <c:pt idx="67">
                  <c:v>86.284999999999997</c:v>
                </c:pt>
                <c:pt idx="68">
                  <c:v>89.251099999999994</c:v>
                </c:pt>
                <c:pt idx="69">
                  <c:v>85.13585999999998</c:v>
                </c:pt>
                <c:pt idx="70">
                  <c:v>82.785319999999999</c:v>
                </c:pt>
                <c:pt idx="71">
                  <c:v>79.359789999999961</c:v>
                </c:pt>
                <c:pt idx="72">
                  <c:v>86.813030000000012</c:v>
                </c:pt>
                <c:pt idx="73">
                  <c:v>84.796700000000001</c:v>
                </c:pt>
                <c:pt idx="74">
                  <c:v>88.129679999999979</c:v>
                </c:pt>
                <c:pt idx="75">
                  <c:v>100</c:v>
                </c:pt>
                <c:pt idx="76">
                  <c:v>91.234570000000005</c:v>
                </c:pt>
                <c:pt idx="77">
                  <c:v>82.732640000000004</c:v>
                </c:pt>
                <c:pt idx="78">
                  <c:v>82.802369999999982</c:v>
                </c:pt>
                <c:pt idx="79">
                  <c:v>77.686160000000001</c:v>
                </c:pt>
                <c:pt idx="80">
                  <c:v>71.997460000000061</c:v>
                </c:pt>
                <c:pt idx="81">
                  <c:v>74.46106000000006</c:v>
                </c:pt>
                <c:pt idx="82">
                  <c:v>81.335809999999981</c:v>
                </c:pt>
                <c:pt idx="83">
                  <c:v>85.520560000000003</c:v>
                </c:pt>
                <c:pt idx="84">
                  <c:v>82.358539999999962</c:v>
                </c:pt>
                <c:pt idx="85">
                  <c:v>81.027600000000007</c:v>
                </c:pt>
                <c:pt idx="86">
                  <c:v>75.140559999999994</c:v>
                </c:pt>
                <c:pt idx="87">
                  <c:v>72.713070000000002</c:v>
                </c:pt>
                <c:pt idx="88">
                  <c:v>73.716489999999993</c:v>
                </c:pt>
                <c:pt idx="89">
                  <c:v>78.139489999999981</c:v>
                </c:pt>
                <c:pt idx="90">
                  <c:v>74.571889999999982</c:v>
                </c:pt>
                <c:pt idx="91">
                  <c:v>69.353429999999989</c:v>
                </c:pt>
                <c:pt idx="92">
                  <c:v>71.936139999999995</c:v>
                </c:pt>
                <c:pt idx="93">
                  <c:v>75.53828</c:v>
                </c:pt>
                <c:pt idx="94">
                  <c:v>67.061130000000006</c:v>
                </c:pt>
                <c:pt idx="95">
                  <c:v>63.266380000000012</c:v>
                </c:pt>
                <c:pt idx="96">
                  <c:v>58.966540000000002</c:v>
                </c:pt>
                <c:pt idx="97">
                  <c:v>57.635560000000012</c:v>
                </c:pt>
                <c:pt idx="98">
                  <c:v>60.022630000000021</c:v>
                </c:pt>
                <c:pt idx="99">
                  <c:v>59.191380000000002</c:v>
                </c:pt>
                <c:pt idx="100">
                  <c:v>61.51249</c:v>
                </c:pt>
                <c:pt idx="101">
                  <c:v>62.44753</c:v>
                </c:pt>
                <c:pt idx="102">
                  <c:v>57.739400000000003</c:v>
                </c:pt>
                <c:pt idx="103">
                  <c:v>53.909700000000001</c:v>
                </c:pt>
                <c:pt idx="104">
                  <c:v>45.936190000000003</c:v>
                </c:pt>
                <c:pt idx="105">
                  <c:v>14.37847</c:v>
                </c:pt>
                <c:pt idx="106">
                  <c:v>4.7343580000000003</c:v>
                </c:pt>
                <c:pt idx="107">
                  <c:v>3.6038619999999999</c:v>
                </c:pt>
                <c:pt idx="108">
                  <c:v>12.418900000000001</c:v>
                </c:pt>
                <c:pt idx="109">
                  <c:v>8.9598720000000007</c:v>
                </c:pt>
                <c:pt idx="110">
                  <c:v>0</c:v>
                </c:pt>
                <c:pt idx="111">
                  <c:v>2.7039469999999999</c:v>
                </c:pt>
                <c:pt idx="112">
                  <c:v>14.636349999999998</c:v>
                </c:pt>
                <c:pt idx="113">
                  <c:v>24.036069999999999</c:v>
                </c:pt>
                <c:pt idx="114">
                  <c:v>29.398790000000002</c:v>
                </c:pt>
                <c:pt idx="115">
                  <c:v>38.184130000000003</c:v>
                </c:pt>
                <c:pt idx="116">
                  <c:v>45.389849999999996</c:v>
                </c:pt>
                <c:pt idx="117">
                  <c:v>67.502459999999999</c:v>
                </c:pt>
                <c:pt idx="118">
                  <c:v>72.742720000000006</c:v>
                </c:pt>
                <c:pt idx="119">
                  <c:v>72.608759999999961</c:v>
                </c:pt>
                <c:pt idx="120">
                  <c:v>75.071719999999999</c:v>
                </c:pt>
                <c:pt idx="121">
                  <c:v>73.172339999999934</c:v>
                </c:pt>
                <c:pt idx="122">
                  <c:v>83.971120000000042</c:v>
                </c:pt>
                <c:pt idx="123">
                  <c:v>85.978650000000002</c:v>
                </c:pt>
                <c:pt idx="124">
                  <c:v>64.948170000000005</c:v>
                </c:pt>
                <c:pt idx="125">
                  <c:v>63.916599999999995</c:v>
                </c:pt>
                <c:pt idx="126">
                  <c:v>63.254599999999996</c:v>
                </c:pt>
                <c:pt idx="127">
                  <c:v>65.658159999999981</c:v>
                </c:pt>
              </c:numCache>
            </c:numRef>
          </c:val>
        </c:ser>
        <c:ser>
          <c:idx val="2"/>
          <c:order val="2"/>
          <c:tx>
            <c:v>Confidence Index</c:v>
          </c:tx>
          <c:marker>
            <c:symbol val="none"/>
          </c:marker>
          <c:cat>
            <c:numRef>
              <c:f>Argentina!$A$2:$A$129</c:f>
              <c:numCache>
                <c:formatCode>mmm\-yy</c:formatCode>
                <c:ptCount val="12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numCache>
            </c:numRef>
          </c:cat>
          <c:val>
            <c:numRef>
              <c:f>Argentina!$D$2:$D$129</c:f>
              <c:numCache>
                <c:formatCode>General</c:formatCode>
                <c:ptCount val="128"/>
                <c:pt idx="69">
                  <c:v>87.95093</c:v>
                </c:pt>
                <c:pt idx="70">
                  <c:v>95.438970000000012</c:v>
                </c:pt>
                <c:pt idx="71">
                  <c:v>89.993340000000003</c:v>
                </c:pt>
                <c:pt idx="72">
                  <c:v>91.968660000000042</c:v>
                </c:pt>
                <c:pt idx="73">
                  <c:v>90.023569999999992</c:v>
                </c:pt>
                <c:pt idx="74">
                  <c:v>98.420280000000005</c:v>
                </c:pt>
                <c:pt idx="75">
                  <c:v>87.163699999999992</c:v>
                </c:pt>
                <c:pt idx="76">
                  <c:v>93.486930000000001</c:v>
                </c:pt>
                <c:pt idx="77">
                  <c:v>97.551109999999994</c:v>
                </c:pt>
                <c:pt idx="78">
                  <c:v>92.493700000000004</c:v>
                </c:pt>
                <c:pt idx="79">
                  <c:v>88.161580000000001</c:v>
                </c:pt>
                <c:pt idx="80">
                  <c:v>95.291979999999995</c:v>
                </c:pt>
                <c:pt idx="81">
                  <c:v>97.116820000000004</c:v>
                </c:pt>
                <c:pt idx="82">
                  <c:v>92.185389999999956</c:v>
                </c:pt>
                <c:pt idx="83">
                  <c:v>91.083290000000005</c:v>
                </c:pt>
                <c:pt idx="84">
                  <c:v>100</c:v>
                </c:pt>
                <c:pt idx="85">
                  <c:v>99.75855</c:v>
                </c:pt>
                <c:pt idx="86">
                  <c:v>98.158439999999956</c:v>
                </c:pt>
                <c:pt idx="87">
                  <c:v>84.215369999999993</c:v>
                </c:pt>
                <c:pt idx="88">
                  <c:v>64.796899999999994</c:v>
                </c:pt>
                <c:pt idx="89">
                  <c:v>61.100700000000003</c:v>
                </c:pt>
                <c:pt idx="90">
                  <c:v>58.474589999999999</c:v>
                </c:pt>
                <c:pt idx="91">
                  <c:v>50.234520000000003</c:v>
                </c:pt>
                <c:pt idx="92">
                  <c:v>40.49729</c:v>
                </c:pt>
                <c:pt idx="93">
                  <c:v>37.493640000000006</c:v>
                </c:pt>
                <c:pt idx="94">
                  <c:v>45.689540000000001</c:v>
                </c:pt>
                <c:pt idx="95">
                  <c:v>69.287189999999995</c:v>
                </c:pt>
                <c:pt idx="96">
                  <c:v>77.44163000000006</c:v>
                </c:pt>
                <c:pt idx="97">
                  <c:v>70.481449999999995</c:v>
                </c:pt>
                <c:pt idx="98">
                  <c:v>40.783120000000011</c:v>
                </c:pt>
                <c:pt idx="99">
                  <c:v>41.028900000000021</c:v>
                </c:pt>
                <c:pt idx="100">
                  <c:v>28.769479999999984</c:v>
                </c:pt>
                <c:pt idx="101">
                  <c:v>14.495680000000005</c:v>
                </c:pt>
                <c:pt idx="102">
                  <c:v>16.51446000000001</c:v>
                </c:pt>
                <c:pt idx="103">
                  <c:v>18.607450000000011</c:v>
                </c:pt>
                <c:pt idx="104">
                  <c:v>25.593529999999983</c:v>
                </c:pt>
                <c:pt idx="105">
                  <c:v>7.0503830000000001</c:v>
                </c:pt>
                <c:pt idx="106">
                  <c:v>4.7597449999999997</c:v>
                </c:pt>
                <c:pt idx="107">
                  <c:v>0</c:v>
                </c:pt>
                <c:pt idx="108">
                  <c:v>9.5388629999999992</c:v>
                </c:pt>
                <c:pt idx="109">
                  <c:v>6.3784960000000002</c:v>
                </c:pt>
                <c:pt idx="110">
                  <c:v>1.7825880000000001</c:v>
                </c:pt>
                <c:pt idx="111">
                  <c:v>1.9937689999999999</c:v>
                </c:pt>
                <c:pt idx="112">
                  <c:v>5.5631179999999967</c:v>
                </c:pt>
                <c:pt idx="113">
                  <c:v>31.913589999999989</c:v>
                </c:pt>
                <c:pt idx="114">
                  <c:v>37.314819999999997</c:v>
                </c:pt>
                <c:pt idx="115">
                  <c:v>33.488279999999996</c:v>
                </c:pt>
                <c:pt idx="116">
                  <c:v>36.47589</c:v>
                </c:pt>
                <c:pt idx="117">
                  <c:v>34.187760000000004</c:v>
                </c:pt>
                <c:pt idx="118">
                  <c:v>37.55715</c:v>
                </c:pt>
                <c:pt idx="119">
                  <c:v>36.935040000000001</c:v>
                </c:pt>
                <c:pt idx="120">
                  <c:v>49.256220000000006</c:v>
                </c:pt>
                <c:pt idx="121">
                  <c:v>35.462760000000003</c:v>
                </c:pt>
                <c:pt idx="122">
                  <c:v>30.485159999999983</c:v>
                </c:pt>
                <c:pt idx="123">
                  <c:v>35.314609999999995</c:v>
                </c:pt>
              </c:numCache>
            </c:numRef>
          </c:val>
        </c:ser>
        <c:marker val="1"/>
        <c:axId val="192052608"/>
        <c:axId val="192058496"/>
      </c:lineChart>
      <c:dateAx>
        <c:axId val="192052608"/>
        <c:scaling>
          <c:orientation val="minMax"/>
        </c:scaling>
        <c:axPos val="b"/>
        <c:numFmt formatCode="mmm\-yy" sourceLinked="1"/>
        <c:tickLblPos val="nextTo"/>
        <c:crossAx val="192058496"/>
        <c:crosses val="autoZero"/>
        <c:auto val="1"/>
        <c:lblOffset val="100"/>
      </c:dateAx>
      <c:valAx>
        <c:axId val="192058496"/>
        <c:scaling>
          <c:orientation val="minMax"/>
          <c:max val="100"/>
        </c:scaling>
        <c:axPos val="l"/>
        <c:majorGridlines>
          <c:spPr>
            <a:ln>
              <a:solidFill>
                <a:prstClr val="white"/>
              </a:solidFill>
            </a:ln>
          </c:spPr>
        </c:majorGridlines>
        <c:numFmt formatCode="General" sourceLinked="1"/>
        <c:tickLblPos val="nextTo"/>
        <c:crossAx val="192052608"/>
        <c:crosses val="autoZero"/>
        <c:crossBetween val="between"/>
      </c:valAx>
    </c:plotArea>
    <c:legend>
      <c:legendPos val="b"/>
      <c:layout/>
    </c:legend>
    <c:plotVisOnly val="1"/>
  </c:chart>
  <c:spPr>
    <a:ln>
      <a:noFill/>
    </a:ln>
  </c:spPr>
  <c:txPr>
    <a:bodyPr/>
    <a:lstStyle/>
    <a:p>
      <a:pPr>
        <a:defRPr sz="1100">
          <a:latin typeface="Arial" pitchFamily="34" charset="0"/>
          <a:cs typeface="Arial" pitchFamily="34" charset="0"/>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strRef>
              <c:f>Brazil!$B$1</c:f>
              <c:strCache>
                <c:ptCount val="1"/>
                <c:pt idx="0">
                  <c:v>Real Index</c:v>
                </c:pt>
              </c:strCache>
            </c:strRef>
          </c:tx>
          <c:marker>
            <c:symbol val="none"/>
          </c:marker>
          <c:cat>
            <c:numRef>
              <c:f>Brazil!$A$3:$A$130</c:f>
              <c:numCache>
                <c:formatCode>mmm\-yy</c:formatCode>
                <c:ptCount val="12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numCache>
            </c:numRef>
          </c:cat>
          <c:val>
            <c:numRef>
              <c:f>Brazil!$B$3:$B$130</c:f>
              <c:numCache>
                <c:formatCode>General</c:formatCode>
                <c:ptCount val="128"/>
                <c:pt idx="38">
                  <c:v>49.958120000000001</c:v>
                </c:pt>
                <c:pt idx="39">
                  <c:v>41.651829999999997</c:v>
                </c:pt>
                <c:pt idx="40">
                  <c:v>39.321839999999995</c:v>
                </c:pt>
                <c:pt idx="41">
                  <c:v>38.528590000000023</c:v>
                </c:pt>
                <c:pt idx="42">
                  <c:v>35.532520000000012</c:v>
                </c:pt>
                <c:pt idx="43">
                  <c:v>31.702809999999989</c:v>
                </c:pt>
                <c:pt idx="44">
                  <c:v>37.940560000000005</c:v>
                </c:pt>
                <c:pt idx="45">
                  <c:v>41.007380000000005</c:v>
                </c:pt>
                <c:pt idx="46">
                  <c:v>46.300910000000002</c:v>
                </c:pt>
                <c:pt idx="47">
                  <c:v>49.765670000000021</c:v>
                </c:pt>
                <c:pt idx="48">
                  <c:v>49.270400000000002</c:v>
                </c:pt>
                <c:pt idx="49">
                  <c:v>48.395650000000003</c:v>
                </c:pt>
                <c:pt idx="50">
                  <c:v>55.480699999999999</c:v>
                </c:pt>
                <c:pt idx="51">
                  <c:v>63.941039999999994</c:v>
                </c:pt>
                <c:pt idx="52">
                  <c:v>70.917950000000062</c:v>
                </c:pt>
                <c:pt idx="53">
                  <c:v>72.007610000000042</c:v>
                </c:pt>
                <c:pt idx="54">
                  <c:v>73.384110000000007</c:v>
                </c:pt>
                <c:pt idx="55">
                  <c:v>75.517650000000046</c:v>
                </c:pt>
                <c:pt idx="56">
                  <c:v>68.970320000000001</c:v>
                </c:pt>
                <c:pt idx="57">
                  <c:v>63.91375</c:v>
                </c:pt>
                <c:pt idx="58">
                  <c:v>58.824780000000004</c:v>
                </c:pt>
                <c:pt idx="59">
                  <c:v>60.42389</c:v>
                </c:pt>
                <c:pt idx="60">
                  <c:v>60.885669999999998</c:v>
                </c:pt>
                <c:pt idx="61">
                  <c:v>57.985669999999999</c:v>
                </c:pt>
                <c:pt idx="62">
                  <c:v>52.459089999999996</c:v>
                </c:pt>
                <c:pt idx="63">
                  <c:v>50.224180000000011</c:v>
                </c:pt>
                <c:pt idx="64">
                  <c:v>51.820620000000005</c:v>
                </c:pt>
                <c:pt idx="65">
                  <c:v>52.587069999999997</c:v>
                </c:pt>
                <c:pt idx="66">
                  <c:v>46.913999999999994</c:v>
                </c:pt>
                <c:pt idx="67">
                  <c:v>47.189310000000013</c:v>
                </c:pt>
                <c:pt idx="68">
                  <c:v>44.047000000000004</c:v>
                </c:pt>
                <c:pt idx="69">
                  <c:v>43.422310000000024</c:v>
                </c:pt>
                <c:pt idx="70">
                  <c:v>39.441979999999994</c:v>
                </c:pt>
                <c:pt idx="71">
                  <c:v>42.796060000000011</c:v>
                </c:pt>
                <c:pt idx="72">
                  <c:v>48.365520000000011</c:v>
                </c:pt>
                <c:pt idx="73">
                  <c:v>51.23122</c:v>
                </c:pt>
                <c:pt idx="74">
                  <c:v>51.50544</c:v>
                </c:pt>
                <c:pt idx="75">
                  <c:v>44.916150000000002</c:v>
                </c:pt>
                <c:pt idx="76">
                  <c:v>41.400100000000002</c:v>
                </c:pt>
                <c:pt idx="77">
                  <c:v>40.965090000000011</c:v>
                </c:pt>
                <c:pt idx="78">
                  <c:v>49.377749999999999</c:v>
                </c:pt>
                <c:pt idx="79">
                  <c:v>51.984229999999997</c:v>
                </c:pt>
                <c:pt idx="80">
                  <c:v>55.560120000000012</c:v>
                </c:pt>
                <c:pt idx="81">
                  <c:v>57.625830000000022</c:v>
                </c:pt>
                <c:pt idx="82">
                  <c:v>60.39246</c:v>
                </c:pt>
                <c:pt idx="83">
                  <c:v>56.387709999999998</c:v>
                </c:pt>
                <c:pt idx="84">
                  <c:v>56.471959999999996</c:v>
                </c:pt>
                <c:pt idx="85">
                  <c:v>54.869580000000006</c:v>
                </c:pt>
                <c:pt idx="86">
                  <c:v>60.271410000000003</c:v>
                </c:pt>
                <c:pt idx="87">
                  <c:v>62.698900000000023</c:v>
                </c:pt>
                <c:pt idx="88">
                  <c:v>63.265670000000021</c:v>
                </c:pt>
                <c:pt idx="89">
                  <c:v>65.259479999999982</c:v>
                </c:pt>
                <c:pt idx="90">
                  <c:v>63.01643</c:v>
                </c:pt>
                <c:pt idx="91">
                  <c:v>61.770870000000002</c:v>
                </c:pt>
                <c:pt idx="92">
                  <c:v>60.9788</c:v>
                </c:pt>
                <c:pt idx="93">
                  <c:v>66.125849999999957</c:v>
                </c:pt>
                <c:pt idx="94">
                  <c:v>68.32438999999998</c:v>
                </c:pt>
                <c:pt idx="95">
                  <c:v>67.674539999999979</c:v>
                </c:pt>
                <c:pt idx="96">
                  <c:v>69.590990000000005</c:v>
                </c:pt>
                <c:pt idx="97">
                  <c:v>72.478979999999979</c:v>
                </c:pt>
                <c:pt idx="98">
                  <c:v>66.250450000000001</c:v>
                </c:pt>
                <c:pt idx="99">
                  <c:v>68.393410000000003</c:v>
                </c:pt>
                <c:pt idx="100">
                  <c:v>65.713340000000002</c:v>
                </c:pt>
                <c:pt idx="101">
                  <c:v>71.894300000000001</c:v>
                </c:pt>
                <c:pt idx="102">
                  <c:v>70.488759999999999</c:v>
                </c:pt>
                <c:pt idx="103">
                  <c:v>67.926000000000002</c:v>
                </c:pt>
                <c:pt idx="104">
                  <c:v>66.882159999999999</c:v>
                </c:pt>
                <c:pt idx="105">
                  <c:v>51.532950000000021</c:v>
                </c:pt>
                <c:pt idx="106">
                  <c:v>41.801809999999996</c:v>
                </c:pt>
                <c:pt idx="107">
                  <c:v>33.284289999999999</c:v>
                </c:pt>
                <c:pt idx="108">
                  <c:v>12.88602</c:v>
                </c:pt>
                <c:pt idx="109">
                  <c:v>3.6737899999999999</c:v>
                </c:pt>
                <c:pt idx="110">
                  <c:v>2.097226</c:v>
                </c:pt>
                <c:pt idx="111">
                  <c:v>1.400387</c:v>
                </c:pt>
                <c:pt idx="112">
                  <c:v>3.8228539999999978</c:v>
                </c:pt>
                <c:pt idx="113">
                  <c:v>0</c:v>
                </c:pt>
                <c:pt idx="114">
                  <c:v>5.8318279999999998</c:v>
                </c:pt>
                <c:pt idx="115">
                  <c:v>7.0388460000000004</c:v>
                </c:pt>
                <c:pt idx="116">
                  <c:v>8.9565650000000048</c:v>
                </c:pt>
                <c:pt idx="117">
                  <c:v>21.916779999999989</c:v>
                </c:pt>
                <c:pt idx="118">
                  <c:v>32.235410000000023</c:v>
                </c:pt>
                <c:pt idx="119">
                  <c:v>46.567710000000012</c:v>
                </c:pt>
                <c:pt idx="120">
                  <c:v>71.260480000000001</c:v>
                </c:pt>
                <c:pt idx="121">
                  <c:v>86.618339999999989</c:v>
                </c:pt>
                <c:pt idx="122">
                  <c:v>93.539270000000002</c:v>
                </c:pt>
                <c:pt idx="123">
                  <c:v>100</c:v>
                </c:pt>
                <c:pt idx="124">
                  <c:v>97.438670000000002</c:v>
                </c:pt>
                <c:pt idx="125">
                  <c:v>91.090260000000043</c:v>
                </c:pt>
              </c:numCache>
            </c:numRef>
          </c:val>
        </c:ser>
        <c:ser>
          <c:idx val="1"/>
          <c:order val="1"/>
          <c:tx>
            <c:strRef>
              <c:f>Brazil!$C$1</c:f>
              <c:strCache>
                <c:ptCount val="1"/>
                <c:pt idx="0">
                  <c:v>Financial Index</c:v>
                </c:pt>
              </c:strCache>
            </c:strRef>
          </c:tx>
          <c:marker>
            <c:symbol val="none"/>
          </c:marker>
          <c:cat>
            <c:numRef>
              <c:f>Brazil!$A$3:$A$130</c:f>
              <c:numCache>
                <c:formatCode>mmm\-yy</c:formatCode>
                <c:ptCount val="12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numCache>
            </c:numRef>
          </c:cat>
          <c:val>
            <c:numRef>
              <c:f>Brazil!$C$3:$C$130</c:f>
              <c:numCache>
                <c:formatCode>General</c:formatCode>
                <c:ptCount val="128"/>
                <c:pt idx="0">
                  <c:v>100</c:v>
                </c:pt>
                <c:pt idx="1">
                  <c:v>80.188039999999958</c:v>
                </c:pt>
                <c:pt idx="2">
                  <c:v>75.323369999999983</c:v>
                </c:pt>
                <c:pt idx="3">
                  <c:v>60.16048</c:v>
                </c:pt>
                <c:pt idx="4">
                  <c:v>52.179260000000006</c:v>
                </c:pt>
                <c:pt idx="5">
                  <c:v>62.273030000000013</c:v>
                </c:pt>
                <c:pt idx="6">
                  <c:v>63.652670000000001</c:v>
                </c:pt>
                <c:pt idx="7">
                  <c:v>68.691429999999997</c:v>
                </c:pt>
                <c:pt idx="8">
                  <c:v>62.441359999999996</c:v>
                </c:pt>
                <c:pt idx="9">
                  <c:v>56.559489999999997</c:v>
                </c:pt>
                <c:pt idx="10">
                  <c:v>47.352989999999998</c:v>
                </c:pt>
                <c:pt idx="11">
                  <c:v>43.642040000000001</c:v>
                </c:pt>
                <c:pt idx="12">
                  <c:v>46.687609999999999</c:v>
                </c:pt>
                <c:pt idx="13">
                  <c:v>46.869659999999996</c:v>
                </c:pt>
                <c:pt idx="14">
                  <c:v>43.217030000000001</c:v>
                </c:pt>
                <c:pt idx="15">
                  <c:v>44.103070000000002</c:v>
                </c:pt>
                <c:pt idx="16">
                  <c:v>47.059560000000005</c:v>
                </c:pt>
                <c:pt idx="17">
                  <c:v>42.128700000000023</c:v>
                </c:pt>
                <c:pt idx="18">
                  <c:v>35.608010000000021</c:v>
                </c:pt>
                <c:pt idx="19">
                  <c:v>35.184310000000011</c:v>
                </c:pt>
                <c:pt idx="20">
                  <c:v>28.003399999999989</c:v>
                </c:pt>
                <c:pt idx="21">
                  <c:v>26.83202</c:v>
                </c:pt>
                <c:pt idx="22">
                  <c:v>35.529640000000001</c:v>
                </c:pt>
                <c:pt idx="23">
                  <c:v>38.398110000000024</c:v>
                </c:pt>
                <c:pt idx="24">
                  <c:v>35.826920000000001</c:v>
                </c:pt>
                <c:pt idx="25">
                  <c:v>36.89067</c:v>
                </c:pt>
                <c:pt idx="26">
                  <c:v>44.761010000000013</c:v>
                </c:pt>
                <c:pt idx="27">
                  <c:v>45.162580000000013</c:v>
                </c:pt>
                <c:pt idx="28">
                  <c:v>36.342780000000005</c:v>
                </c:pt>
                <c:pt idx="29">
                  <c:v>21.081510000000002</c:v>
                </c:pt>
                <c:pt idx="30">
                  <c:v>8.5409699999999997</c:v>
                </c:pt>
                <c:pt idx="31">
                  <c:v>0</c:v>
                </c:pt>
                <c:pt idx="32">
                  <c:v>6.6966890000000001</c:v>
                </c:pt>
                <c:pt idx="33">
                  <c:v>2.3634469999999985</c:v>
                </c:pt>
                <c:pt idx="34">
                  <c:v>13.491910000000001</c:v>
                </c:pt>
                <c:pt idx="35">
                  <c:v>21.291219999999988</c:v>
                </c:pt>
                <c:pt idx="36">
                  <c:v>27.202089999999981</c:v>
                </c:pt>
                <c:pt idx="37">
                  <c:v>25.385719999999978</c:v>
                </c:pt>
                <c:pt idx="38">
                  <c:v>30.277339999999985</c:v>
                </c:pt>
                <c:pt idx="39">
                  <c:v>38.217839999999995</c:v>
                </c:pt>
                <c:pt idx="40">
                  <c:v>44.998670000000011</c:v>
                </c:pt>
                <c:pt idx="41">
                  <c:v>48.946869999999997</c:v>
                </c:pt>
                <c:pt idx="42">
                  <c:v>53.310049999999997</c:v>
                </c:pt>
                <c:pt idx="43">
                  <c:v>58.569390000000013</c:v>
                </c:pt>
                <c:pt idx="44">
                  <c:v>66.634799999999998</c:v>
                </c:pt>
                <c:pt idx="45">
                  <c:v>72.915009999999995</c:v>
                </c:pt>
                <c:pt idx="46">
                  <c:v>71.421170000000004</c:v>
                </c:pt>
                <c:pt idx="47">
                  <c:v>77.278569999999988</c:v>
                </c:pt>
                <c:pt idx="48">
                  <c:v>84.347399999999993</c:v>
                </c:pt>
                <c:pt idx="49">
                  <c:v>81.463769999999997</c:v>
                </c:pt>
                <c:pt idx="50">
                  <c:v>78.523139999999998</c:v>
                </c:pt>
                <c:pt idx="51">
                  <c:v>73.214490000000026</c:v>
                </c:pt>
                <c:pt idx="52">
                  <c:v>58.911239999999999</c:v>
                </c:pt>
                <c:pt idx="53">
                  <c:v>63.1404</c:v>
                </c:pt>
                <c:pt idx="54">
                  <c:v>66.18665</c:v>
                </c:pt>
                <c:pt idx="55">
                  <c:v>67.359729999999999</c:v>
                </c:pt>
                <c:pt idx="56">
                  <c:v>66.309560000000005</c:v>
                </c:pt>
                <c:pt idx="57">
                  <c:v>66.417850000000044</c:v>
                </c:pt>
                <c:pt idx="58">
                  <c:v>66.807239999999993</c:v>
                </c:pt>
                <c:pt idx="59">
                  <c:v>65.183069999999987</c:v>
                </c:pt>
                <c:pt idx="60">
                  <c:v>59.332970000000003</c:v>
                </c:pt>
                <c:pt idx="61">
                  <c:v>65.908220000000043</c:v>
                </c:pt>
                <c:pt idx="62">
                  <c:v>68.285809999999998</c:v>
                </c:pt>
                <c:pt idx="63">
                  <c:v>63.216879999999996</c:v>
                </c:pt>
                <c:pt idx="64">
                  <c:v>68.073039999999978</c:v>
                </c:pt>
                <c:pt idx="65">
                  <c:v>67.75891</c:v>
                </c:pt>
                <c:pt idx="66">
                  <c:v>66.148899999999998</c:v>
                </c:pt>
                <c:pt idx="67">
                  <c:v>68.115679999999998</c:v>
                </c:pt>
                <c:pt idx="68">
                  <c:v>72.252610000000004</c:v>
                </c:pt>
                <c:pt idx="69">
                  <c:v>68.675539999999955</c:v>
                </c:pt>
                <c:pt idx="70">
                  <c:v>70.811359999999993</c:v>
                </c:pt>
                <c:pt idx="71">
                  <c:v>72.07316999999999</c:v>
                </c:pt>
                <c:pt idx="72">
                  <c:v>80.133420000000001</c:v>
                </c:pt>
                <c:pt idx="73">
                  <c:v>77.957390000000004</c:v>
                </c:pt>
                <c:pt idx="74">
                  <c:v>75.13691</c:v>
                </c:pt>
                <c:pt idx="75">
                  <c:v>82.502129999999994</c:v>
                </c:pt>
                <c:pt idx="76">
                  <c:v>84.874099999999999</c:v>
                </c:pt>
                <c:pt idx="77">
                  <c:v>74.651690000000002</c:v>
                </c:pt>
                <c:pt idx="78">
                  <c:v>77.358969999999999</c:v>
                </c:pt>
                <c:pt idx="79">
                  <c:v>74.411830000000023</c:v>
                </c:pt>
                <c:pt idx="80">
                  <c:v>67.6006</c:v>
                </c:pt>
                <c:pt idx="81">
                  <c:v>71.387829999999994</c:v>
                </c:pt>
                <c:pt idx="82">
                  <c:v>71.998320000000007</c:v>
                </c:pt>
                <c:pt idx="83">
                  <c:v>71.89864</c:v>
                </c:pt>
                <c:pt idx="84">
                  <c:v>67.510480000000001</c:v>
                </c:pt>
                <c:pt idx="85">
                  <c:v>67.755160000000004</c:v>
                </c:pt>
                <c:pt idx="86">
                  <c:v>66.549149999999997</c:v>
                </c:pt>
                <c:pt idx="87">
                  <c:v>70.04576999999999</c:v>
                </c:pt>
                <c:pt idx="88">
                  <c:v>72.668909999999983</c:v>
                </c:pt>
                <c:pt idx="89">
                  <c:v>81.570789999999988</c:v>
                </c:pt>
                <c:pt idx="90">
                  <c:v>81.348990000000001</c:v>
                </c:pt>
                <c:pt idx="91">
                  <c:v>75.407430000000005</c:v>
                </c:pt>
                <c:pt idx="92">
                  <c:v>82.419780000000003</c:v>
                </c:pt>
                <c:pt idx="93">
                  <c:v>87.113100000000003</c:v>
                </c:pt>
                <c:pt idx="94">
                  <c:v>82.919030000000006</c:v>
                </c:pt>
                <c:pt idx="95">
                  <c:v>80.775179999999978</c:v>
                </c:pt>
                <c:pt idx="96">
                  <c:v>74.975009999999983</c:v>
                </c:pt>
                <c:pt idx="97">
                  <c:v>75.481190000000026</c:v>
                </c:pt>
                <c:pt idx="98">
                  <c:v>75.32392999999999</c:v>
                </c:pt>
                <c:pt idx="99">
                  <c:v>74.830879999999979</c:v>
                </c:pt>
                <c:pt idx="100">
                  <c:v>79.062190000000001</c:v>
                </c:pt>
                <c:pt idx="101">
                  <c:v>73.493750000000006</c:v>
                </c:pt>
                <c:pt idx="102">
                  <c:v>63.195160000000023</c:v>
                </c:pt>
                <c:pt idx="103">
                  <c:v>62.157550000000001</c:v>
                </c:pt>
                <c:pt idx="104">
                  <c:v>54.118570000000012</c:v>
                </c:pt>
                <c:pt idx="105">
                  <c:v>36.345360000000007</c:v>
                </c:pt>
                <c:pt idx="106">
                  <c:v>35.191210000000012</c:v>
                </c:pt>
                <c:pt idx="107">
                  <c:v>35.327249999999999</c:v>
                </c:pt>
                <c:pt idx="108">
                  <c:v>39.724700000000013</c:v>
                </c:pt>
                <c:pt idx="109">
                  <c:v>39.423860000000005</c:v>
                </c:pt>
                <c:pt idx="110">
                  <c:v>39.904150000000001</c:v>
                </c:pt>
                <c:pt idx="111">
                  <c:v>42.983969999999999</c:v>
                </c:pt>
                <c:pt idx="112">
                  <c:v>44.788420000000002</c:v>
                </c:pt>
                <c:pt idx="113">
                  <c:v>48.038270000000011</c:v>
                </c:pt>
                <c:pt idx="114">
                  <c:v>51.819619999999993</c:v>
                </c:pt>
                <c:pt idx="115">
                  <c:v>57.995530000000024</c:v>
                </c:pt>
                <c:pt idx="116">
                  <c:v>62.998520000000013</c:v>
                </c:pt>
                <c:pt idx="117">
                  <c:v>81.872689999999963</c:v>
                </c:pt>
                <c:pt idx="118">
                  <c:v>88.368709999999979</c:v>
                </c:pt>
                <c:pt idx="119">
                  <c:v>87.820439999999962</c:v>
                </c:pt>
                <c:pt idx="120">
                  <c:v>84.939230000000023</c:v>
                </c:pt>
                <c:pt idx="121">
                  <c:v>80.088319999999982</c:v>
                </c:pt>
                <c:pt idx="122">
                  <c:v>83.933909999999997</c:v>
                </c:pt>
                <c:pt idx="123">
                  <c:v>78.052099999999982</c:v>
                </c:pt>
                <c:pt idx="124">
                  <c:v>66.25597999999998</c:v>
                </c:pt>
                <c:pt idx="125">
                  <c:v>65.360759999999999</c:v>
                </c:pt>
                <c:pt idx="126">
                  <c:v>67.241430000000022</c:v>
                </c:pt>
                <c:pt idx="127">
                  <c:v>67.650579999999962</c:v>
                </c:pt>
              </c:numCache>
            </c:numRef>
          </c:val>
        </c:ser>
        <c:ser>
          <c:idx val="2"/>
          <c:order val="2"/>
          <c:tx>
            <c:strRef>
              <c:f>Brazil!$D$1</c:f>
              <c:strCache>
                <c:ptCount val="1"/>
                <c:pt idx="0">
                  <c:v>Confidence Index</c:v>
                </c:pt>
              </c:strCache>
            </c:strRef>
          </c:tx>
          <c:marker>
            <c:symbol val="none"/>
          </c:marker>
          <c:cat>
            <c:numRef>
              <c:f>Brazil!$A$3:$A$130</c:f>
              <c:numCache>
                <c:formatCode>mmm\-yy</c:formatCode>
                <c:ptCount val="12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numCache>
            </c:numRef>
          </c:cat>
          <c:val>
            <c:numRef>
              <c:f>Brazil!$D$3:$D$130</c:f>
              <c:numCache>
                <c:formatCode>General</c:formatCode>
                <c:ptCount val="128"/>
                <c:pt idx="0">
                  <c:v>27.980979999999985</c:v>
                </c:pt>
                <c:pt idx="1">
                  <c:v>31.528479999999981</c:v>
                </c:pt>
                <c:pt idx="2">
                  <c:v>33.332450000000001</c:v>
                </c:pt>
                <c:pt idx="3">
                  <c:v>33.287570000000002</c:v>
                </c:pt>
                <c:pt idx="4">
                  <c:v>33.964469999999999</c:v>
                </c:pt>
                <c:pt idx="5">
                  <c:v>36.488550000000011</c:v>
                </c:pt>
                <c:pt idx="6">
                  <c:v>39.171380000000006</c:v>
                </c:pt>
                <c:pt idx="7">
                  <c:v>38.725770000000026</c:v>
                </c:pt>
                <c:pt idx="8">
                  <c:v>37.055070000000001</c:v>
                </c:pt>
                <c:pt idx="9">
                  <c:v>36.830120000000001</c:v>
                </c:pt>
                <c:pt idx="10">
                  <c:v>38.146800000000006</c:v>
                </c:pt>
                <c:pt idx="11">
                  <c:v>40.374229999999997</c:v>
                </c:pt>
                <c:pt idx="12">
                  <c:v>43.483489999999996</c:v>
                </c:pt>
                <c:pt idx="13">
                  <c:v>45.320400000000006</c:v>
                </c:pt>
                <c:pt idx="14">
                  <c:v>43.203930000000021</c:v>
                </c:pt>
                <c:pt idx="15">
                  <c:v>36.127840000000006</c:v>
                </c:pt>
                <c:pt idx="16">
                  <c:v>24.55828</c:v>
                </c:pt>
                <c:pt idx="17">
                  <c:v>12.10005</c:v>
                </c:pt>
                <c:pt idx="18">
                  <c:v>5.2669899999999972</c:v>
                </c:pt>
                <c:pt idx="19">
                  <c:v>2.3869649999999987</c:v>
                </c:pt>
                <c:pt idx="20">
                  <c:v>0.97406870000000001</c:v>
                </c:pt>
                <c:pt idx="21">
                  <c:v>0</c:v>
                </c:pt>
                <c:pt idx="22">
                  <c:v>3.4626719999999986</c:v>
                </c:pt>
                <c:pt idx="23">
                  <c:v>10.371230000000002</c:v>
                </c:pt>
                <c:pt idx="24">
                  <c:v>18.127759999999999</c:v>
                </c:pt>
                <c:pt idx="25">
                  <c:v>23.220309999999984</c:v>
                </c:pt>
                <c:pt idx="26">
                  <c:v>25.413219999999985</c:v>
                </c:pt>
                <c:pt idx="27">
                  <c:v>24.54777</c:v>
                </c:pt>
                <c:pt idx="28">
                  <c:v>20.279199999999989</c:v>
                </c:pt>
                <c:pt idx="29">
                  <c:v>15.128789999999999</c:v>
                </c:pt>
                <c:pt idx="30">
                  <c:v>14.143359999999999</c:v>
                </c:pt>
                <c:pt idx="31">
                  <c:v>15.806890000000006</c:v>
                </c:pt>
                <c:pt idx="32">
                  <c:v>20.041910000000001</c:v>
                </c:pt>
                <c:pt idx="33">
                  <c:v>24.370909999999999</c:v>
                </c:pt>
                <c:pt idx="34">
                  <c:v>29.471619999999984</c:v>
                </c:pt>
                <c:pt idx="35">
                  <c:v>33.434180000000005</c:v>
                </c:pt>
                <c:pt idx="36">
                  <c:v>34.022510000000025</c:v>
                </c:pt>
                <c:pt idx="37">
                  <c:v>30.758839999999989</c:v>
                </c:pt>
                <c:pt idx="38">
                  <c:v>26.533660000000001</c:v>
                </c:pt>
                <c:pt idx="39">
                  <c:v>23.975719999999978</c:v>
                </c:pt>
                <c:pt idx="40">
                  <c:v>22.517499999999988</c:v>
                </c:pt>
                <c:pt idx="41">
                  <c:v>20.305409999999981</c:v>
                </c:pt>
                <c:pt idx="42">
                  <c:v>17.45721</c:v>
                </c:pt>
                <c:pt idx="43">
                  <c:v>21.552050000000001</c:v>
                </c:pt>
                <c:pt idx="44">
                  <c:v>27.080269999999985</c:v>
                </c:pt>
                <c:pt idx="45">
                  <c:v>33.020110000000024</c:v>
                </c:pt>
                <c:pt idx="46">
                  <c:v>40.121980000000001</c:v>
                </c:pt>
                <c:pt idx="47">
                  <c:v>47.824780000000004</c:v>
                </c:pt>
                <c:pt idx="48">
                  <c:v>53.369869999999999</c:v>
                </c:pt>
                <c:pt idx="49">
                  <c:v>53.490700000000011</c:v>
                </c:pt>
                <c:pt idx="50">
                  <c:v>49.972710000000021</c:v>
                </c:pt>
                <c:pt idx="51">
                  <c:v>48.266300000000022</c:v>
                </c:pt>
                <c:pt idx="52">
                  <c:v>52.159839999999996</c:v>
                </c:pt>
                <c:pt idx="53">
                  <c:v>55.830059999999996</c:v>
                </c:pt>
                <c:pt idx="54">
                  <c:v>59.683460000000004</c:v>
                </c:pt>
                <c:pt idx="55">
                  <c:v>64.014530000000022</c:v>
                </c:pt>
                <c:pt idx="56">
                  <c:v>70.115600000000001</c:v>
                </c:pt>
                <c:pt idx="57">
                  <c:v>76.335009999999983</c:v>
                </c:pt>
                <c:pt idx="58">
                  <c:v>78.228739999999988</c:v>
                </c:pt>
                <c:pt idx="59">
                  <c:v>77.378679999999989</c:v>
                </c:pt>
                <c:pt idx="60">
                  <c:v>76.36018</c:v>
                </c:pt>
                <c:pt idx="61">
                  <c:v>74.533540000000002</c:v>
                </c:pt>
                <c:pt idx="62">
                  <c:v>70.856669999999994</c:v>
                </c:pt>
                <c:pt idx="63">
                  <c:v>65.252839999999978</c:v>
                </c:pt>
                <c:pt idx="64">
                  <c:v>58.622380000000021</c:v>
                </c:pt>
                <c:pt idx="65">
                  <c:v>52.8703</c:v>
                </c:pt>
                <c:pt idx="66">
                  <c:v>46.984889999999979</c:v>
                </c:pt>
                <c:pt idx="67">
                  <c:v>39.804569999999998</c:v>
                </c:pt>
                <c:pt idx="68">
                  <c:v>32.728520000000024</c:v>
                </c:pt>
                <c:pt idx="69">
                  <c:v>30.900539999999978</c:v>
                </c:pt>
                <c:pt idx="70">
                  <c:v>35.816819999999993</c:v>
                </c:pt>
                <c:pt idx="71">
                  <c:v>44.807169999999999</c:v>
                </c:pt>
                <c:pt idx="72">
                  <c:v>52.429720000000003</c:v>
                </c:pt>
                <c:pt idx="73">
                  <c:v>58.336000000000006</c:v>
                </c:pt>
                <c:pt idx="74">
                  <c:v>59.789240000000007</c:v>
                </c:pt>
                <c:pt idx="75">
                  <c:v>58.949130000000011</c:v>
                </c:pt>
                <c:pt idx="76">
                  <c:v>57.224300000000021</c:v>
                </c:pt>
                <c:pt idx="77">
                  <c:v>55.04121</c:v>
                </c:pt>
                <c:pt idx="78">
                  <c:v>53.100070000000002</c:v>
                </c:pt>
                <c:pt idx="79">
                  <c:v>51.758840000000006</c:v>
                </c:pt>
                <c:pt idx="80">
                  <c:v>53.187910000000002</c:v>
                </c:pt>
                <c:pt idx="81">
                  <c:v>56.074370000000002</c:v>
                </c:pt>
                <c:pt idx="82">
                  <c:v>59.793970000000023</c:v>
                </c:pt>
                <c:pt idx="83">
                  <c:v>62.409000000000006</c:v>
                </c:pt>
                <c:pt idx="84">
                  <c:v>65.17192</c:v>
                </c:pt>
                <c:pt idx="85">
                  <c:v>67.371960000000001</c:v>
                </c:pt>
                <c:pt idx="86">
                  <c:v>68.204030000000003</c:v>
                </c:pt>
                <c:pt idx="87">
                  <c:v>69.239900000000006</c:v>
                </c:pt>
                <c:pt idx="88">
                  <c:v>70.43938</c:v>
                </c:pt>
                <c:pt idx="89">
                  <c:v>71.699789999999979</c:v>
                </c:pt>
                <c:pt idx="90">
                  <c:v>72.677979999999963</c:v>
                </c:pt>
                <c:pt idx="91">
                  <c:v>73.216300000000004</c:v>
                </c:pt>
                <c:pt idx="92">
                  <c:v>74.949879999999993</c:v>
                </c:pt>
                <c:pt idx="93">
                  <c:v>78.589609999999993</c:v>
                </c:pt>
                <c:pt idx="94">
                  <c:v>82.489109999999997</c:v>
                </c:pt>
                <c:pt idx="95">
                  <c:v>85.107349999999983</c:v>
                </c:pt>
                <c:pt idx="96">
                  <c:v>86.676459999999963</c:v>
                </c:pt>
                <c:pt idx="97">
                  <c:v>88.116820000000004</c:v>
                </c:pt>
                <c:pt idx="98">
                  <c:v>89.335549999999998</c:v>
                </c:pt>
                <c:pt idx="99">
                  <c:v>89.190100000000001</c:v>
                </c:pt>
                <c:pt idx="100">
                  <c:v>88.434430000000006</c:v>
                </c:pt>
                <c:pt idx="101">
                  <c:v>85.780590000000004</c:v>
                </c:pt>
                <c:pt idx="102">
                  <c:v>81.570409999999981</c:v>
                </c:pt>
                <c:pt idx="103">
                  <c:v>77.634410000000003</c:v>
                </c:pt>
                <c:pt idx="104">
                  <c:v>69.186689999999999</c:v>
                </c:pt>
                <c:pt idx="105">
                  <c:v>53.273890000000002</c:v>
                </c:pt>
                <c:pt idx="106">
                  <c:v>33.262280000000011</c:v>
                </c:pt>
                <c:pt idx="107">
                  <c:v>18.677669999999999</c:v>
                </c:pt>
                <c:pt idx="108">
                  <c:v>12.958320000000001</c:v>
                </c:pt>
                <c:pt idx="109">
                  <c:v>14.1266</c:v>
                </c:pt>
                <c:pt idx="110">
                  <c:v>17.376809999999999</c:v>
                </c:pt>
                <c:pt idx="111">
                  <c:v>22.83484000000001</c:v>
                </c:pt>
                <c:pt idx="112">
                  <c:v>31.037500000000001</c:v>
                </c:pt>
                <c:pt idx="113">
                  <c:v>41.660290000000003</c:v>
                </c:pt>
                <c:pt idx="114">
                  <c:v>52.698200000000021</c:v>
                </c:pt>
                <c:pt idx="115">
                  <c:v>62.832450000000001</c:v>
                </c:pt>
                <c:pt idx="116">
                  <c:v>72.764020000000045</c:v>
                </c:pt>
                <c:pt idx="117">
                  <c:v>81.847309999999993</c:v>
                </c:pt>
                <c:pt idx="118">
                  <c:v>88.708460000000002</c:v>
                </c:pt>
                <c:pt idx="119">
                  <c:v>94.337779999999981</c:v>
                </c:pt>
                <c:pt idx="120">
                  <c:v>98.164699999999996</c:v>
                </c:pt>
                <c:pt idx="121">
                  <c:v>100</c:v>
                </c:pt>
                <c:pt idx="122">
                  <c:v>99.506479999999982</c:v>
                </c:pt>
                <c:pt idx="123">
                  <c:v>97.963660000000061</c:v>
                </c:pt>
                <c:pt idx="124">
                  <c:v>97.870599999999982</c:v>
                </c:pt>
                <c:pt idx="125">
                  <c:v>98.728399999999979</c:v>
                </c:pt>
              </c:numCache>
            </c:numRef>
          </c:val>
        </c:ser>
        <c:marker val="1"/>
        <c:axId val="192227968"/>
        <c:axId val="192237952"/>
      </c:lineChart>
      <c:dateAx>
        <c:axId val="192227968"/>
        <c:scaling>
          <c:orientation val="minMax"/>
        </c:scaling>
        <c:axPos val="b"/>
        <c:numFmt formatCode="mmm\-yy" sourceLinked="1"/>
        <c:tickLblPos val="nextTo"/>
        <c:crossAx val="192237952"/>
        <c:crosses val="autoZero"/>
        <c:auto val="1"/>
        <c:lblOffset val="100"/>
      </c:dateAx>
      <c:valAx>
        <c:axId val="192237952"/>
        <c:scaling>
          <c:orientation val="minMax"/>
          <c:max val="100"/>
        </c:scaling>
        <c:axPos val="l"/>
        <c:majorGridlines>
          <c:spPr>
            <a:ln>
              <a:solidFill>
                <a:prstClr val="white"/>
              </a:solidFill>
            </a:ln>
          </c:spPr>
        </c:majorGridlines>
        <c:numFmt formatCode="General" sourceLinked="1"/>
        <c:tickLblPos val="nextTo"/>
        <c:crossAx val="192227968"/>
        <c:crosses val="autoZero"/>
        <c:crossBetween val="between"/>
      </c:valAx>
      <c:spPr>
        <a:noFill/>
        <a:ln>
          <a:noFill/>
        </a:ln>
      </c:spPr>
    </c:plotArea>
    <c:legend>
      <c:legendPos val="b"/>
      <c:layout/>
    </c:legend>
    <c:plotVisOnly val="1"/>
  </c:chart>
  <c:spPr>
    <a:ln>
      <a:noFill/>
    </a:ln>
  </c:spPr>
  <c:txPr>
    <a:bodyPr/>
    <a:lstStyle/>
    <a:p>
      <a:pPr>
        <a:defRPr sz="1100">
          <a:latin typeface="Arial" pitchFamily="34" charset="0"/>
          <a:cs typeface="Arial" pitchFamily="34" charset="0"/>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8.8366890380313923E-2"/>
          <c:y val="9.7417050680998735E-2"/>
          <c:w val="0.88031319910514128"/>
          <c:h val="0.73761689805036701"/>
        </c:manualLayout>
      </c:layout>
      <c:scatterChart>
        <c:scatterStyle val="lineMarker"/>
        <c:ser>
          <c:idx val="0"/>
          <c:order val="0"/>
          <c:tx>
            <c:v>Brasil (1977-2007)</c:v>
          </c:tx>
          <c:dLbls>
            <c:dLbl>
              <c:idx val="0"/>
              <c:layout>
                <c:manualLayout>
                  <c:x val="-4.8695590903485913E-3"/>
                  <c:y val="-3.3387360670825393E-2"/>
                </c:manualLayout>
              </c:layout>
              <c:dLblPos val="r"/>
              <c:showVal val="1"/>
            </c:dLbl>
            <c:dLbl>
              <c:idx val="1"/>
              <c:layout>
                <c:manualLayout>
                  <c:x val="-4.9814746311073708E-3"/>
                  <c:y val="3.4282987353853614E-2"/>
                </c:manualLayout>
              </c:layout>
              <c:dLblPos val="r"/>
              <c:showVal val="1"/>
            </c:dLbl>
            <c:dLbl>
              <c:idx val="2"/>
              <c:layout>
                <c:manualLayout>
                  <c:x val="-1.0686113900192E-2"/>
                  <c:y val="-4.5205542489006822E-2"/>
                </c:manualLayout>
              </c:layout>
              <c:dLblPos val="r"/>
              <c:showVal val="1"/>
            </c:dLbl>
            <c:dLbl>
              <c:idx val="3"/>
              <c:layout>
                <c:manualLayout>
                  <c:x val="-3.6636896897954976E-2"/>
                  <c:y val="2.8568701639567578E-2"/>
                </c:manualLayout>
              </c:layout>
              <c:dLblPos val="r"/>
              <c:showVal val="1"/>
            </c:dLbl>
            <c:dLbl>
              <c:idx val="4"/>
              <c:layout>
                <c:manualLayout>
                  <c:x val="-5.6883040626633102E-2"/>
                  <c:y val="-2.5140607424072182E-2"/>
                </c:manualLayout>
              </c:layout>
              <c:dLblPos val="r"/>
              <c:showVal val="1"/>
            </c:dLbl>
            <c:dLbl>
              <c:idx val="5"/>
              <c:layout>
                <c:manualLayout>
                  <c:x val="-3.2386337613838564E-2"/>
                  <c:y val="-4.2738010021474634E-2"/>
                </c:manualLayout>
              </c:layout>
              <c:dLblPos val="r"/>
              <c:showVal val="1"/>
            </c:dLbl>
            <c:dLbl>
              <c:idx val="6"/>
              <c:layout>
                <c:manualLayout>
                  <c:x val="-2.914254845661074E-2"/>
                  <c:y val="2.6701946347615652E-2"/>
                </c:manualLayout>
              </c:layout>
              <c:dLblPos val="r"/>
              <c:showVal val="1"/>
            </c:dLbl>
            <c:dLbl>
              <c:idx val="7"/>
              <c:layout>
                <c:manualLayout>
                  <c:x val="-3.1491483027708801E-2"/>
                  <c:y val="-4.2843508197838907E-2"/>
                </c:manualLayout>
              </c:layout>
              <c:dLblPos val="r"/>
              <c:showVal val="1"/>
            </c:dLbl>
            <c:dLbl>
              <c:idx val="8"/>
              <c:layout>
                <c:manualLayout>
                  <c:x val="-2.4891989172494411E-2"/>
                  <c:y val="3.4429219074888301E-2"/>
                </c:manualLayout>
              </c:layout>
              <c:dLblPos val="r"/>
              <c:showVal val="1"/>
            </c:dLbl>
            <c:dLbl>
              <c:idx val="9"/>
              <c:layout>
                <c:manualLayout>
                  <c:x val="5.1975550036111803E-3"/>
                  <c:y val="-4.2235061526400214E-3"/>
                </c:manualLayout>
              </c:layout>
              <c:dLblPos val="r"/>
              <c:showVal val="1"/>
            </c:dLbl>
            <c:dLbl>
              <c:idx val="10"/>
              <c:layout>
                <c:manualLayout>
                  <c:x val="-6.873986389285229E-2"/>
                  <c:y val="-1.3744588744588853E-2"/>
                </c:manualLayout>
              </c:layout>
              <c:dLblPos val="r"/>
              <c:showVal val="1"/>
            </c:dLbl>
            <c:dLbl>
              <c:idx val="11"/>
              <c:layout>
                <c:manualLayout>
                  <c:x val="4.9956842642994717E-4"/>
                  <c:y val="-1.9621126904591505E-2"/>
                </c:manualLayout>
              </c:layout>
              <c:dLblPos val="r"/>
              <c:showVal val="1"/>
            </c:dLbl>
            <c:dLbl>
              <c:idx val="12"/>
              <c:layout>
                <c:manualLayout>
                  <c:x val="-6.3237565103020105E-3"/>
                  <c:y val="-3.1277056277056299E-2"/>
                </c:manualLayout>
              </c:layout>
              <c:dLblPos val="r"/>
              <c:showVal val="1"/>
            </c:dLbl>
            <c:dLbl>
              <c:idx val="13"/>
              <c:layout>
                <c:manualLayout>
                  <c:x val="-2.6681698344753972E-2"/>
                  <c:y val="2.1547704264239711E-2"/>
                </c:manualLayout>
              </c:layout>
              <c:dLblPos val="r"/>
              <c:showVal val="1"/>
            </c:dLbl>
            <c:dLbl>
              <c:idx val="14"/>
              <c:layout>
                <c:manualLayout>
                  <c:x val="-2.9030632915851912E-2"/>
                  <c:y val="-3.7551385622251993E-2"/>
                </c:manualLayout>
              </c:layout>
              <c:dLblPos val="r"/>
              <c:showVal val="1"/>
            </c:dLbl>
            <c:dLbl>
              <c:idx val="15"/>
              <c:layout>
                <c:manualLayout>
                  <c:x val="-3.261005126037101E-2"/>
                  <c:y val="2.5216450216450203E-2"/>
                </c:manualLayout>
              </c:layout>
              <c:dLblPos val="r"/>
              <c:showVal val="1"/>
            </c:dLbl>
            <c:dLbl>
              <c:idx val="16"/>
              <c:layout>
                <c:manualLayout>
                  <c:x val="-3.8314807964440714E-2"/>
                  <c:y val="-3.6439308722773754E-2"/>
                </c:manualLayout>
              </c:layout>
              <c:dLblPos val="r"/>
              <c:showVal val="1"/>
            </c:dLbl>
            <c:dLbl>
              <c:idx val="17"/>
              <c:layout>
                <c:manualLayout>
                  <c:x val="-1.1580968486321799E-2"/>
                  <c:y val="-4.3971776255240812E-2"/>
                </c:manualLayout>
              </c:layout>
              <c:dLblPos val="r"/>
              <c:showVal val="1"/>
            </c:dLbl>
            <c:dLbl>
              <c:idx val="18"/>
              <c:layout>
                <c:manualLayout>
                  <c:x val="-4.5249931006946492E-2"/>
                  <c:y val="2.1547704264239711E-2"/>
                </c:manualLayout>
              </c:layout>
              <c:dLblPos val="r"/>
              <c:showVal val="1"/>
            </c:dLbl>
            <c:dLbl>
              <c:idx val="19"/>
              <c:layout>
                <c:manualLayout>
                  <c:x val="-3.3057478553435909E-2"/>
                  <c:y val="3.2197054913590303E-2"/>
                </c:manualLayout>
              </c:layout>
              <c:dLblPos val="r"/>
              <c:showVal val="1"/>
            </c:dLbl>
            <c:dLbl>
              <c:idx val="20"/>
              <c:layout>
                <c:manualLayout>
                  <c:x val="-3.2162623967306105E-2"/>
                  <c:y val="-3.918294304121081E-2"/>
                </c:manualLayout>
              </c:layout>
              <c:dLblPos val="r"/>
              <c:showVal val="1"/>
            </c:dLbl>
            <c:dLbl>
              <c:idx val="21"/>
              <c:layout>
                <c:manualLayout>
                  <c:x val="2.7739317820172126E-3"/>
                  <c:y val="-5.1543393141431134E-3"/>
                </c:manualLayout>
              </c:layout>
              <c:dLblPos val="r"/>
              <c:showVal val="1"/>
            </c:dLbl>
            <c:dLbl>
              <c:idx val="22"/>
              <c:layout>
                <c:manualLayout>
                  <c:x val="-5.2520565801758012E-2"/>
                  <c:y val="1.00054538637215E-2"/>
                </c:manualLayout>
              </c:layout>
              <c:dLblPos val="r"/>
              <c:showVal val="1"/>
            </c:dLbl>
            <c:dLbl>
              <c:idx val="23"/>
              <c:layout>
                <c:manualLayout>
                  <c:x val="-6.8292436599787509E-2"/>
                  <c:y val="-2.2347206599175789E-3"/>
                </c:manualLayout>
              </c:layout>
              <c:dLblPos val="r"/>
              <c:showVal val="1"/>
            </c:dLbl>
            <c:dLbl>
              <c:idx val="24"/>
              <c:layout>
                <c:manualLayout>
                  <c:x val="-1.0238804042112134E-2"/>
                  <c:y val="-2.5764467966094409E-2"/>
                </c:manualLayout>
              </c:layout>
              <c:dLblPos val="r"/>
              <c:showVal val="1"/>
            </c:dLbl>
            <c:dLbl>
              <c:idx val="25"/>
              <c:layout>
                <c:manualLayout>
                  <c:x val="-6.668897931382739E-2"/>
                  <c:y val="-8.6657200636805726E-4"/>
                </c:manualLayout>
              </c:layout>
              <c:dLblPos val="r"/>
              <c:showVal val="1"/>
            </c:dLbl>
            <c:dLbl>
              <c:idx val="26"/>
              <c:layout>
                <c:manualLayout>
                  <c:x val="0"/>
                  <c:y val="-3.4405404242502498E-2"/>
                </c:manualLayout>
              </c:layout>
              <c:dLblPos val="r"/>
              <c:showVal val="1"/>
            </c:dLbl>
            <c:numFmt formatCode="0.000" sourceLinked="0"/>
            <c:showVal val="1"/>
          </c:dLbls>
          <c:xVal>
            <c:numRef>
              <c:f>'[1]Aux2.2'!$D$6:$AD$6</c:f>
              <c:numCache>
                <c:formatCode>General</c:formatCode>
                <c:ptCount val="27"/>
                <c:pt idx="0">
                  <c:v>1977</c:v>
                </c:pt>
                <c:pt idx="1">
                  <c:v>1978</c:v>
                </c:pt>
                <c:pt idx="2">
                  <c:v>1979</c:v>
                </c:pt>
                <c:pt idx="3">
                  <c:v>1981</c:v>
                </c:pt>
                <c:pt idx="4">
                  <c:v>1982</c:v>
                </c:pt>
                <c:pt idx="5">
                  <c:v>1983</c:v>
                </c:pt>
                <c:pt idx="6">
                  <c:v>1984</c:v>
                </c:pt>
                <c:pt idx="7">
                  <c:v>1985</c:v>
                </c:pt>
                <c:pt idx="8">
                  <c:v>1986</c:v>
                </c:pt>
                <c:pt idx="9">
                  <c:v>1987</c:v>
                </c:pt>
                <c:pt idx="10">
                  <c:v>1988</c:v>
                </c:pt>
                <c:pt idx="11">
                  <c:v>1989</c:v>
                </c:pt>
                <c:pt idx="12">
                  <c:v>1990</c:v>
                </c:pt>
                <c:pt idx="13">
                  <c:v>1992</c:v>
                </c:pt>
                <c:pt idx="14">
                  <c:v>1993</c:v>
                </c:pt>
                <c:pt idx="15">
                  <c:v>1995</c:v>
                </c:pt>
                <c:pt idx="16">
                  <c:v>1996</c:v>
                </c:pt>
                <c:pt idx="17">
                  <c:v>1997</c:v>
                </c:pt>
                <c:pt idx="18">
                  <c:v>1998</c:v>
                </c:pt>
                <c:pt idx="19">
                  <c:v>1999</c:v>
                </c:pt>
                <c:pt idx="20">
                  <c:v>2001</c:v>
                </c:pt>
                <c:pt idx="21">
                  <c:v>2002</c:v>
                </c:pt>
                <c:pt idx="22">
                  <c:v>2003</c:v>
                </c:pt>
                <c:pt idx="23">
                  <c:v>2004</c:v>
                </c:pt>
                <c:pt idx="24">
                  <c:v>2005</c:v>
                </c:pt>
                <c:pt idx="25">
                  <c:v>2006</c:v>
                </c:pt>
                <c:pt idx="26">
                  <c:v>2007</c:v>
                </c:pt>
              </c:numCache>
            </c:numRef>
          </c:xVal>
          <c:yVal>
            <c:numRef>
              <c:f>'[1]Aux2.2'!$D$10:$AD$10</c:f>
              <c:numCache>
                <c:formatCode>General</c:formatCode>
                <c:ptCount val="27"/>
                <c:pt idx="0">
                  <c:v>0.60050000000000003</c:v>
                </c:pt>
                <c:pt idx="1">
                  <c:v>0.59487000000000001</c:v>
                </c:pt>
                <c:pt idx="2">
                  <c:v>0.59467999999999999</c:v>
                </c:pt>
                <c:pt idx="3">
                  <c:v>0.58062999999999998</c:v>
                </c:pt>
                <c:pt idx="4">
                  <c:v>0.58917999999999959</c:v>
                </c:pt>
                <c:pt idx="5">
                  <c:v>0.59365999999999997</c:v>
                </c:pt>
                <c:pt idx="6">
                  <c:v>0.58760999999999997</c:v>
                </c:pt>
                <c:pt idx="7">
                  <c:v>0.59609000000000001</c:v>
                </c:pt>
                <c:pt idx="8">
                  <c:v>0.58689000000000002</c:v>
                </c:pt>
                <c:pt idx="9">
                  <c:v>0.59870999999999996</c:v>
                </c:pt>
                <c:pt idx="10">
                  <c:v>0.61474000000000173</c:v>
                </c:pt>
                <c:pt idx="11">
                  <c:v>0.63438000000000005</c:v>
                </c:pt>
                <c:pt idx="12">
                  <c:v>0.6123400000000021</c:v>
                </c:pt>
                <c:pt idx="13">
                  <c:v>0.58045999999999776</c:v>
                </c:pt>
                <c:pt idx="14">
                  <c:v>0.60237000000000063</c:v>
                </c:pt>
                <c:pt idx="15">
                  <c:v>0.59874000000000005</c:v>
                </c:pt>
                <c:pt idx="16">
                  <c:v>0.60030000000000061</c:v>
                </c:pt>
                <c:pt idx="17">
                  <c:v>0.60038000000000002</c:v>
                </c:pt>
                <c:pt idx="18">
                  <c:v>0.59845999999999788</c:v>
                </c:pt>
                <c:pt idx="19">
                  <c:v>0.59214</c:v>
                </c:pt>
                <c:pt idx="20">
                  <c:v>0.59347999999999956</c:v>
                </c:pt>
                <c:pt idx="21">
                  <c:v>0.58729999999999949</c:v>
                </c:pt>
                <c:pt idx="22">
                  <c:v>0.58087999999999951</c:v>
                </c:pt>
                <c:pt idx="23">
                  <c:v>0.56876000000000004</c:v>
                </c:pt>
                <c:pt idx="24">
                  <c:v>0.56612000000000062</c:v>
                </c:pt>
                <c:pt idx="25">
                  <c:v>0.55945999999999996</c:v>
                </c:pt>
                <c:pt idx="26">
                  <c:v>0.55198000000000003</c:v>
                </c:pt>
              </c:numCache>
            </c:numRef>
          </c:yVal>
        </c:ser>
        <c:axId val="192279296"/>
        <c:axId val="192281216"/>
      </c:scatterChart>
      <c:valAx>
        <c:axId val="192279296"/>
        <c:scaling>
          <c:orientation val="minMax"/>
          <c:max val="2007"/>
          <c:min val="1977"/>
        </c:scaling>
        <c:axPos val="b"/>
        <c:majorGridlines>
          <c:spPr>
            <a:ln>
              <a:solidFill>
                <a:prstClr val="white"/>
              </a:solidFill>
            </a:ln>
          </c:spPr>
        </c:majorGridlines>
        <c:title>
          <c:tx>
            <c:rich>
              <a:bodyPr/>
              <a:lstStyle/>
              <a:p>
                <a:pPr>
                  <a:defRPr/>
                </a:pPr>
                <a:r>
                  <a:rPr lang="pt-BR"/>
                  <a:t>Year</a:t>
                </a:r>
              </a:p>
            </c:rich>
          </c:tx>
          <c:layout>
            <c:manualLayout>
              <c:xMode val="edge"/>
              <c:yMode val="edge"/>
              <c:x val="0.4750186727696733"/>
              <c:y val="0.92207787960931265"/>
            </c:manualLayout>
          </c:layout>
        </c:title>
        <c:numFmt formatCode="General" sourceLinked="1"/>
        <c:tickLblPos val="nextTo"/>
        <c:txPr>
          <a:bodyPr rot="0" vert="horz"/>
          <a:lstStyle/>
          <a:p>
            <a:pPr>
              <a:defRPr/>
            </a:pPr>
            <a:endParaRPr lang="en-US"/>
          </a:p>
        </c:txPr>
        <c:crossAx val="192281216"/>
        <c:crosses val="autoZero"/>
        <c:crossBetween val="midCat"/>
        <c:majorUnit val="2"/>
      </c:valAx>
      <c:valAx>
        <c:axId val="192281216"/>
        <c:scaling>
          <c:orientation val="minMax"/>
          <c:max val="0.64000000000000323"/>
          <c:min val="0.54"/>
        </c:scaling>
        <c:axPos val="l"/>
        <c:majorGridlines>
          <c:spPr>
            <a:ln>
              <a:solidFill>
                <a:schemeClr val="bg1"/>
              </a:solidFill>
            </a:ln>
          </c:spPr>
        </c:majorGridlines>
        <c:title>
          <c:tx>
            <c:rich>
              <a:bodyPr/>
              <a:lstStyle/>
              <a:p>
                <a:pPr>
                  <a:defRPr/>
                </a:pPr>
                <a:r>
                  <a:rPr lang="pt-BR"/>
                  <a:t>Gini coefficient</a:t>
                </a:r>
              </a:p>
            </c:rich>
          </c:tx>
          <c:layout>
            <c:manualLayout>
              <c:xMode val="edge"/>
              <c:yMode val="edge"/>
              <c:x val="5.5928361980488814E-3"/>
              <c:y val="0.36201299427735723"/>
            </c:manualLayout>
          </c:layout>
        </c:title>
        <c:numFmt formatCode="0.00" sourceLinked="0"/>
        <c:tickLblPos val="nextTo"/>
        <c:txPr>
          <a:bodyPr rot="0" vert="horz"/>
          <a:lstStyle/>
          <a:p>
            <a:pPr>
              <a:defRPr/>
            </a:pPr>
            <a:endParaRPr lang="en-US"/>
          </a:p>
        </c:txPr>
        <c:crossAx val="192279296"/>
        <c:crosses val="autoZero"/>
        <c:crossBetween val="midCat"/>
        <c:majorUnit val="1.0000000000000005E-2"/>
      </c:valAx>
    </c:plotArea>
    <c:plotVisOnly val="1"/>
    <c:dispBlanksAs val="gap"/>
  </c:chart>
  <c:txPr>
    <a:bodyPr/>
    <a:lstStyle/>
    <a:p>
      <a:pPr>
        <a:defRPr sz="1100">
          <a:latin typeface="Arial" pitchFamily="34" charset="0"/>
          <a:cs typeface="Arial" pitchFamily="34" charset="0"/>
        </a:defRPr>
      </a:pPr>
      <a:endParaRPr lang="en-US"/>
    </a:p>
  </c:txPr>
  <c:externalData r:id="rId1"/>
</c:chartSpace>
</file>

<file path=ppt/drawings/drawing1.xml><?xml version="1.0" encoding="utf-8"?>
<c:userShapes xmlns:c="http://schemas.openxmlformats.org/drawingml/2006/chart">
  <cdr:relSizeAnchor xmlns:cdr="http://schemas.openxmlformats.org/drawingml/2006/chartDrawing">
    <cdr:from>
      <cdr:x>0</cdr:x>
      <cdr:y>0.19298</cdr:y>
    </cdr:from>
    <cdr:to>
      <cdr:x>0.06214</cdr:x>
      <cdr:y>0.75675</cdr:y>
    </cdr:to>
    <cdr:sp macro="" textlink="">
      <cdr:nvSpPr>
        <cdr:cNvPr id="2" name="CuadroTexto 15"/>
        <cdr:cNvSpPr txBox="1"/>
      </cdr:nvSpPr>
      <cdr:spPr>
        <a:xfrm xmlns:a="http://schemas.openxmlformats.org/drawingml/2006/main" rot="16200000">
          <a:off x="-1003217" y="1555078"/>
          <a:ext cx="2006434" cy="26989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s-ES_tradnl"/>
          </a:defPPr>
          <a:lvl1pPr marL="0" algn="l" defTabSz="457200" rtl="0" eaLnBrk="1" latinLnBrk="0" hangingPunct="1">
            <a:defRPr sz="1800" kern="1200">
              <a:solidFill>
                <a:sysClr val="windowText" lastClr="000000"/>
              </a:solidFill>
              <a:latin typeface="Calibri"/>
            </a:defRPr>
          </a:lvl1pPr>
          <a:lvl2pPr marL="457200" algn="l" defTabSz="457200" rtl="0" eaLnBrk="1" latinLnBrk="0" hangingPunct="1">
            <a:defRPr sz="1800" kern="1200">
              <a:solidFill>
                <a:sysClr val="windowText" lastClr="000000"/>
              </a:solidFill>
              <a:latin typeface="Calibri"/>
            </a:defRPr>
          </a:lvl2pPr>
          <a:lvl3pPr marL="914400" algn="l" defTabSz="457200" rtl="0" eaLnBrk="1" latinLnBrk="0" hangingPunct="1">
            <a:defRPr sz="1800" kern="1200">
              <a:solidFill>
                <a:sysClr val="windowText" lastClr="000000"/>
              </a:solidFill>
              <a:latin typeface="Calibri"/>
            </a:defRPr>
          </a:lvl3pPr>
          <a:lvl4pPr marL="1371600" algn="l" defTabSz="457200" rtl="0" eaLnBrk="1" latinLnBrk="0" hangingPunct="1">
            <a:defRPr sz="1800" kern="1200">
              <a:solidFill>
                <a:sysClr val="windowText" lastClr="000000"/>
              </a:solidFill>
              <a:latin typeface="Calibri"/>
            </a:defRPr>
          </a:lvl4pPr>
          <a:lvl5pPr marL="1828800" algn="l" defTabSz="457200" rtl="0" eaLnBrk="1" latinLnBrk="0" hangingPunct="1">
            <a:defRPr sz="1800" kern="1200">
              <a:solidFill>
                <a:sysClr val="windowText" lastClr="000000"/>
              </a:solidFill>
              <a:latin typeface="Calibri"/>
            </a:defRPr>
          </a:lvl5pPr>
          <a:lvl6pPr marL="2286000" algn="l" defTabSz="457200" rtl="0" eaLnBrk="1" latinLnBrk="0" hangingPunct="1">
            <a:defRPr sz="1800" kern="1200">
              <a:solidFill>
                <a:sysClr val="windowText" lastClr="000000"/>
              </a:solidFill>
              <a:latin typeface="Calibri"/>
            </a:defRPr>
          </a:lvl6pPr>
          <a:lvl7pPr marL="2743200" algn="l" defTabSz="457200" rtl="0" eaLnBrk="1" latinLnBrk="0" hangingPunct="1">
            <a:defRPr sz="1800" kern="1200">
              <a:solidFill>
                <a:sysClr val="windowText" lastClr="000000"/>
              </a:solidFill>
              <a:latin typeface="Calibri"/>
            </a:defRPr>
          </a:lvl7pPr>
          <a:lvl8pPr marL="3200400" algn="l" defTabSz="457200" rtl="0" eaLnBrk="1" latinLnBrk="0" hangingPunct="1">
            <a:defRPr sz="1800" kern="1200">
              <a:solidFill>
                <a:sysClr val="windowText" lastClr="000000"/>
              </a:solidFill>
              <a:latin typeface="Calibri"/>
            </a:defRPr>
          </a:lvl8pPr>
          <a:lvl9pPr marL="3657600" algn="l" defTabSz="457200" rtl="0" eaLnBrk="1" latinLnBrk="0" hangingPunct="1">
            <a:defRPr sz="1800" kern="1200">
              <a:solidFill>
                <a:sysClr val="windowText" lastClr="000000"/>
              </a:solidFill>
              <a:latin typeface="Calibri"/>
            </a:defRPr>
          </a:lvl9pPr>
        </a:lstStyle>
        <a:p xmlns:a="http://schemas.openxmlformats.org/drawingml/2006/main">
          <a:pPr algn="ctr"/>
          <a:r>
            <a:rPr lang="en-US" sz="1200" dirty="0" smtClean="0">
              <a:solidFill>
                <a:srgbClr val="0A2B54"/>
              </a:solidFill>
              <a:latin typeface="Georgia"/>
              <a:cs typeface="Georgia"/>
            </a:rPr>
            <a:t>Percent</a:t>
          </a:r>
          <a:endParaRPr lang="en-US" sz="1200" dirty="0">
            <a:solidFill>
              <a:srgbClr val="0A2B54"/>
            </a:solidFill>
            <a:latin typeface="Georgia"/>
            <a:cs typeface="Georgia"/>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63988" y="0"/>
            <a:ext cx="3032125" cy="46355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BA32727-6659-4B15-BBEF-F7AB577D63D3}" type="datetimeFigureOut">
              <a:rPr lang="en-US"/>
              <a:pPr>
                <a:defRPr/>
              </a:pPr>
              <a:t>11/2/2010</a:t>
            </a:fld>
            <a:endParaRPr lang="en-US"/>
          </a:p>
        </p:txBody>
      </p:sp>
      <p:sp>
        <p:nvSpPr>
          <p:cNvPr id="4" name="Footer Placeholder 3"/>
          <p:cNvSpPr>
            <a:spLocks noGrp="1"/>
          </p:cNvSpPr>
          <p:nvPr>
            <p:ph type="ftr" sz="quarter" idx="2"/>
          </p:nvPr>
        </p:nvSpPr>
        <p:spPr>
          <a:xfrm>
            <a:off x="0" y="8818563"/>
            <a:ext cx="3032125" cy="46355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63988" y="8818563"/>
            <a:ext cx="3032125" cy="46355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7EEC68D-9AA5-41AA-9AF7-98784DF77FE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2125" cy="463550"/>
          </a:xfrm>
          <a:prstGeom prst="rect">
            <a:avLst/>
          </a:prstGeom>
        </p:spPr>
        <p:txBody>
          <a:bodyPr vert="horz" lIns="93031" tIns="46516" rIns="93031" bIns="46516" rtlCol="0"/>
          <a:lstStyle>
            <a:lvl1pPr algn="l" fontAlgn="auto">
              <a:spcBef>
                <a:spcPts val="0"/>
              </a:spcBef>
              <a:spcAft>
                <a:spcPts val="0"/>
              </a:spcAft>
              <a:defRPr sz="1200">
                <a:latin typeface="+mn-lt"/>
              </a:defRPr>
            </a:lvl1pPr>
          </a:lstStyle>
          <a:p>
            <a:pPr>
              <a:defRPr/>
            </a:pPr>
            <a:endParaRPr lang="en-US"/>
          </a:p>
        </p:txBody>
      </p:sp>
      <p:sp>
        <p:nvSpPr>
          <p:cNvPr id="3" name="Marcador de fecha 2"/>
          <p:cNvSpPr>
            <a:spLocks noGrp="1"/>
          </p:cNvSpPr>
          <p:nvPr>
            <p:ph type="dt" idx="1"/>
          </p:nvPr>
        </p:nvSpPr>
        <p:spPr>
          <a:xfrm>
            <a:off x="3963988" y="0"/>
            <a:ext cx="3032125" cy="463550"/>
          </a:xfrm>
          <a:prstGeom prst="rect">
            <a:avLst/>
          </a:prstGeom>
        </p:spPr>
        <p:txBody>
          <a:bodyPr vert="horz" lIns="93031" tIns="46516" rIns="93031" bIns="46516" rtlCol="0"/>
          <a:lstStyle>
            <a:lvl1pPr algn="r" fontAlgn="auto">
              <a:spcBef>
                <a:spcPts val="0"/>
              </a:spcBef>
              <a:spcAft>
                <a:spcPts val="0"/>
              </a:spcAft>
              <a:defRPr sz="1200" smtClean="0">
                <a:latin typeface="+mn-lt"/>
              </a:defRPr>
            </a:lvl1pPr>
          </a:lstStyle>
          <a:p>
            <a:pPr>
              <a:defRPr/>
            </a:pPr>
            <a:fld id="{D4A81599-F3E4-4256-B0F0-36B5FB03E236}" type="datetimeFigureOut">
              <a:rPr lang="es-ES_tradnl"/>
              <a:pPr>
                <a:defRPr/>
              </a:pPr>
              <a:t>02/11/2010</a:t>
            </a:fld>
            <a:endParaRPr lang="en-US"/>
          </a:p>
        </p:txBody>
      </p:sp>
      <p:sp>
        <p:nvSpPr>
          <p:cNvPr id="4" name="Marcador de imagen de diapositiva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31" tIns="46516" rIns="93031" bIns="46516" rtlCol="0" anchor="ctr"/>
          <a:lstStyle/>
          <a:p>
            <a:pPr lvl="0"/>
            <a:endParaRPr lang="en-US" noProof="0"/>
          </a:p>
        </p:txBody>
      </p:sp>
      <p:sp>
        <p:nvSpPr>
          <p:cNvPr id="5" name="Marcador de notas 4"/>
          <p:cNvSpPr>
            <a:spLocks noGrp="1"/>
          </p:cNvSpPr>
          <p:nvPr>
            <p:ph type="body" sz="quarter" idx="3"/>
          </p:nvPr>
        </p:nvSpPr>
        <p:spPr>
          <a:xfrm>
            <a:off x="700088" y="4410075"/>
            <a:ext cx="5597525" cy="4176713"/>
          </a:xfrm>
          <a:prstGeom prst="rect">
            <a:avLst/>
          </a:prstGeom>
        </p:spPr>
        <p:txBody>
          <a:bodyPr vert="horz" lIns="93031" tIns="46516" rIns="93031" bIns="46516" rtlCol="0">
            <a:normAutofit/>
          </a:bodyPr>
          <a:lstStyle/>
          <a:p>
            <a:pPr lvl="0"/>
            <a:r>
              <a:rPr lang="es-ES_tradnl" noProof="0" smtClean="0"/>
              <a:t>Haga clic para modificar el estilo de texto del patrón</a:t>
            </a:r>
          </a:p>
          <a:p>
            <a:pPr lvl="1"/>
            <a:r>
              <a:rPr lang="es-ES_tradnl" noProof="0" smtClean="0"/>
              <a:t>Segundo nivel</a:t>
            </a:r>
          </a:p>
          <a:p>
            <a:pPr lvl="2"/>
            <a:r>
              <a:rPr lang="es-ES_tradnl" noProof="0" smtClean="0"/>
              <a:t>Tercer nivel</a:t>
            </a:r>
          </a:p>
          <a:p>
            <a:pPr lvl="3"/>
            <a:r>
              <a:rPr lang="es-ES_tradnl" noProof="0" smtClean="0"/>
              <a:t>Cuarto nivel</a:t>
            </a:r>
          </a:p>
          <a:p>
            <a:pPr lvl="4"/>
            <a:r>
              <a:rPr lang="es-ES_tradnl" noProof="0" smtClean="0"/>
              <a:t>Quinto nivel</a:t>
            </a:r>
            <a:endParaRPr lang="en-US" noProof="0"/>
          </a:p>
        </p:txBody>
      </p:sp>
      <p:sp>
        <p:nvSpPr>
          <p:cNvPr id="6" name="Marcador de pie de página 5"/>
          <p:cNvSpPr>
            <a:spLocks noGrp="1"/>
          </p:cNvSpPr>
          <p:nvPr>
            <p:ph type="ftr" sz="quarter" idx="4"/>
          </p:nvPr>
        </p:nvSpPr>
        <p:spPr>
          <a:xfrm>
            <a:off x="0" y="8818563"/>
            <a:ext cx="3032125" cy="463550"/>
          </a:xfrm>
          <a:prstGeom prst="rect">
            <a:avLst/>
          </a:prstGeom>
        </p:spPr>
        <p:txBody>
          <a:bodyPr vert="horz" lIns="93031" tIns="46516" rIns="93031" bIns="46516" rtlCol="0" anchor="b"/>
          <a:lstStyle>
            <a:lvl1pPr algn="l" fontAlgn="auto">
              <a:spcBef>
                <a:spcPts val="0"/>
              </a:spcBef>
              <a:spcAft>
                <a:spcPts val="0"/>
              </a:spcAft>
              <a:defRPr sz="1200">
                <a:latin typeface="+mn-lt"/>
              </a:defRPr>
            </a:lvl1pPr>
          </a:lstStyle>
          <a:p>
            <a:pPr>
              <a:defRPr/>
            </a:pPr>
            <a:endParaRPr lang="en-US"/>
          </a:p>
        </p:txBody>
      </p:sp>
      <p:sp>
        <p:nvSpPr>
          <p:cNvPr id="7" name="Marcador de número de diapositiva 6"/>
          <p:cNvSpPr>
            <a:spLocks noGrp="1"/>
          </p:cNvSpPr>
          <p:nvPr>
            <p:ph type="sldNum" sz="quarter" idx="5"/>
          </p:nvPr>
        </p:nvSpPr>
        <p:spPr>
          <a:xfrm>
            <a:off x="3963988" y="8818563"/>
            <a:ext cx="3032125" cy="463550"/>
          </a:xfrm>
          <a:prstGeom prst="rect">
            <a:avLst/>
          </a:prstGeom>
        </p:spPr>
        <p:txBody>
          <a:bodyPr vert="horz" lIns="93031" tIns="46516" rIns="93031" bIns="46516" rtlCol="0" anchor="b"/>
          <a:lstStyle>
            <a:lvl1pPr algn="r" fontAlgn="auto">
              <a:spcBef>
                <a:spcPts val="0"/>
              </a:spcBef>
              <a:spcAft>
                <a:spcPts val="0"/>
              </a:spcAft>
              <a:defRPr sz="1200" smtClean="0">
                <a:latin typeface="+mn-lt"/>
              </a:defRPr>
            </a:lvl1pPr>
          </a:lstStyle>
          <a:p>
            <a:pPr>
              <a:defRPr/>
            </a:pPr>
            <a:fld id="{A5BAC9FD-9C36-4B87-81B3-AC70048DEFB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Marcador de imagen de diapositiva 1"/>
          <p:cNvSpPr>
            <a:spLocks noGrp="1" noRot="1" noChangeAspect="1"/>
          </p:cNvSpPr>
          <p:nvPr>
            <p:ph type="sldImg"/>
          </p:nvPr>
        </p:nvSpPr>
        <p:spPr bwMode="auto">
          <a:noFill/>
          <a:ln>
            <a:solidFill>
              <a:srgbClr val="000000"/>
            </a:solidFill>
            <a:miter lim="800000"/>
            <a:headEnd/>
            <a:tailEnd/>
          </a:ln>
        </p:spPr>
      </p:sp>
      <p:sp>
        <p:nvSpPr>
          <p:cNvPr id="16386"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6387" name="Marcador de número de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137D11F-B5EC-4F65-904F-19DE5DBB5C4E}" type="slidenum">
              <a:rPr lang="en-US"/>
              <a:pPr fontAlgn="base">
                <a:spcBef>
                  <a:spcPct val="0"/>
                </a:spcBef>
                <a:spcAft>
                  <a:spcPct val="0"/>
                </a:spcAft>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solidFill>
                  <a:srgbClr val="0A2B54"/>
                </a:solidFill>
                <a:latin typeface="Georgia" pitchFamily="18" charset="0"/>
              </a:rPr>
              <a:t>How much more is needed to unwind?</a:t>
            </a:r>
            <a:endParaRPr lang="en-US" dirty="0" smtClean="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7DE3A7-B60C-46F7-9EDB-9A0DB6221BA8}" type="slidenum">
              <a:rPr lang="en-US"/>
              <a:pPr fontAlgn="base">
                <a:spcBef>
                  <a:spcPct val="0"/>
                </a:spcBef>
                <a:spcAft>
                  <a:spcPct val="0"/>
                </a:spcAft>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Central banks have one eye on inflation, and another eye on feeble global demand</a:t>
            </a:r>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E528C27-2C1B-44DD-A12A-EA5E91C8B72A}" type="slidenum">
              <a:rPr lang="en-US"/>
              <a:pPr fontAlgn="base">
                <a:spcBef>
                  <a:spcPct val="0"/>
                </a:spcBef>
                <a:spcAft>
                  <a:spcPct val="0"/>
                </a:spcAft>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89E1974-8DC5-4365-8A0F-B212801DCC3F}" type="slidenum">
              <a:rPr lang="en-US"/>
              <a:pPr fontAlgn="base">
                <a:spcBef>
                  <a:spcPct val="0"/>
                </a:spcBef>
                <a:spcAft>
                  <a:spcPct val="0"/>
                </a:spcAft>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Marcador de imagen de diapositiva 1"/>
          <p:cNvSpPr>
            <a:spLocks noGrp="1" noRot="1" noChangeAspect="1" noTextEdit="1"/>
          </p:cNvSpPr>
          <p:nvPr>
            <p:ph type="sldImg"/>
          </p:nvPr>
        </p:nvSpPr>
        <p:spPr bwMode="auto">
          <a:noFill/>
          <a:ln>
            <a:solidFill>
              <a:srgbClr val="000000"/>
            </a:solidFill>
            <a:miter lim="800000"/>
            <a:headEnd/>
            <a:tailEnd/>
          </a:ln>
        </p:spPr>
      </p:sp>
      <p:sp>
        <p:nvSpPr>
          <p:cNvPr id="55299"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5300" name="Marcador de número de diapositiva 3"/>
          <p:cNvSpPr txBox="1">
            <a:spLocks noGrp="1"/>
          </p:cNvSpPr>
          <p:nvPr/>
        </p:nvSpPr>
        <p:spPr bwMode="auto">
          <a:xfrm>
            <a:off x="3963988" y="8818563"/>
            <a:ext cx="3032125" cy="463550"/>
          </a:xfrm>
          <a:prstGeom prst="rect">
            <a:avLst/>
          </a:prstGeom>
          <a:noFill/>
          <a:ln w="9525">
            <a:noFill/>
            <a:miter lim="800000"/>
            <a:headEnd/>
            <a:tailEnd/>
          </a:ln>
        </p:spPr>
        <p:txBody>
          <a:bodyPr lIns="93031" tIns="46516" rIns="93031" bIns="46516" anchor="b"/>
          <a:lstStyle/>
          <a:p>
            <a:pPr algn="r"/>
            <a:fld id="{A45EBF29-6971-4CBD-BF5A-5E47889F38C6}" type="slidenum">
              <a:rPr lang="en-US" sz="1200">
                <a:latin typeface="Calibri" pitchFamily="34" charset="0"/>
              </a:rPr>
              <a:pPr algn="r"/>
              <a:t>41</a:t>
            </a:fld>
            <a:endParaRPr lang="en-US"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n-U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n-US"/>
          </a:p>
        </p:txBody>
      </p:sp>
      <p:sp>
        <p:nvSpPr>
          <p:cNvPr id="4" name="Marcador de fecha 3"/>
          <p:cNvSpPr>
            <a:spLocks noGrp="1"/>
          </p:cNvSpPr>
          <p:nvPr>
            <p:ph type="dt" sz="half" idx="10"/>
          </p:nvPr>
        </p:nvSpPr>
        <p:spPr/>
        <p:txBody>
          <a:bodyPr/>
          <a:lstStyle>
            <a:lvl1pPr>
              <a:defRPr/>
            </a:lvl1pPr>
          </a:lstStyle>
          <a:p>
            <a:pPr>
              <a:defRPr/>
            </a:pPr>
            <a:fld id="{753EA1BE-BFA7-4099-B7BF-99E16C5300BB}" type="datetimeFigureOut">
              <a:rPr lang="es-ES_tradnl"/>
              <a:pPr>
                <a:defRPr/>
              </a:pPr>
              <a:t>02/11/2010</a:t>
            </a:fld>
            <a:endParaRPr lang="en-US"/>
          </a:p>
        </p:txBody>
      </p:sp>
      <p:sp>
        <p:nvSpPr>
          <p:cNvPr id="5" name="Marcador de pie de página 4"/>
          <p:cNvSpPr>
            <a:spLocks noGrp="1"/>
          </p:cNvSpPr>
          <p:nvPr>
            <p:ph type="ftr" sz="quarter" idx="11"/>
          </p:nvPr>
        </p:nvSpPr>
        <p:spPr/>
        <p:txBody>
          <a:bodyPr/>
          <a:lstStyle>
            <a:lvl1pPr>
              <a:defRPr/>
            </a:lvl1pPr>
          </a:lstStyle>
          <a:p>
            <a:pPr>
              <a:defRPr/>
            </a:pPr>
            <a:endParaRPr lang="en-US"/>
          </a:p>
        </p:txBody>
      </p:sp>
      <p:sp>
        <p:nvSpPr>
          <p:cNvPr id="6" name="Marcador de número de diapositiva 5"/>
          <p:cNvSpPr>
            <a:spLocks noGrp="1"/>
          </p:cNvSpPr>
          <p:nvPr>
            <p:ph type="sldNum" sz="quarter" idx="12"/>
          </p:nvPr>
        </p:nvSpPr>
        <p:spPr/>
        <p:txBody>
          <a:bodyPr/>
          <a:lstStyle>
            <a:lvl1pPr>
              <a:defRPr/>
            </a:lvl1pPr>
          </a:lstStyle>
          <a:p>
            <a:pPr>
              <a:defRPr/>
            </a:pPr>
            <a:fld id="{7115DBF8-0436-4C08-BB43-DB95F50C8FE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n-U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Marcador de fecha 3"/>
          <p:cNvSpPr>
            <a:spLocks noGrp="1"/>
          </p:cNvSpPr>
          <p:nvPr>
            <p:ph type="dt" sz="half" idx="10"/>
          </p:nvPr>
        </p:nvSpPr>
        <p:spPr/>
        <p:txBody>
          <a:bodyPr/>
          <a:lstStyle>
            <a:lvl1pPr>
              <a:defRPr/>
            </a:lvl1pPr>
          </a:lstStyle>
          <a:p>
            <a:pPr>
              <a:defRPr/>
            </a:pPr>
            <a:fld id="{307B9B08-1310-40CD-A722-AC1D9CE2F3F9}" type="datetimeFigureOut">
              <a:rPr lang="es-ES_tradnl"/>
              <a:pPr>
                <a:defRPr/>
              </a:pPr>
              <a:t>02/11/2010</a:t>
            </a:fld>
            <a:endParaRPr lang="en-US"/>
          </a:p>
        </p:txBody>
      </p:sp>
      <p:sp>
        <p:nvSpPr>
          <p:cNvPr id="5" name="Marcador de pie de página 4"/>
          <p:cNvSpPr>
            <a:spLocks noGrp="1"/>
          </p:cNvSpPr>
          <p:nvPr>
            <p:ph type="ftr" sz="quarter" idx="11"/>
          </p:nvPr>
        </p:nvSpPr>
        <p:spPr/>
        <p:txBody>
          <a:bodyPr/>
          <a:lstStyle>
            <a:lvl1pPr>
              <a:defRPr/>
            </a:lvl1pPr>
          </a:lstStyle>
          <a:p>
            <a:pPr>
              <a:defRPr/>
            </a:pPr>
            <a:endParaRPr lang="en-US"/>
          </a:p>
        </p:txBody>
      </p:sp>
      <p:sp>
        <p:nvSpPr>
          <p:cNvPr id="6" name="Marcador de número de diapositiva 5"/>
          <p:cNvSpPr>
            <a:spLocks noGrp="1"/>
          </p:cNvSpPr>
          <p:nvPr>
            <p:ph type="sldNum" sz="quarter" idx="12"/>
          </p:nvPr>
        </p:nvSpPr>
        <p:spPr/>
        <p:txBody>
          <a:bodyPr/>
          <a:lstStyle>
            <a:lvl1pPr>
              <a:defRPr/>
            </a:lvl1pPr>
          </a:lstStyle>
          <a:p>
            <a:pPr>
              <a:defRPr/>
            </a:pPr>
            <a:fld id="{89429C1F-9FA6-4D36-B274-33C420D8D1C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n-U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Marcador de fecha 3"/>
          <p:cNvSpPr>
            <a:spLocks noGrp="1"/>
          </p:cNvSpPr>
          <p:nvPr>
            <p:ph type="dt" sz="half" idx="10"/>
          </p:nvPr>
        </p:nvSpPr>
        <p:spPr/>
        <p:txBody>
          <a:bodyPr/>
          <a:lstStyle>
            <a:lvl1pPr>
              <a:defRPr/>
            </a:lvl1pPr>
          </a:lstStyle>
          <a:p>
            <a:pPr>
              <a:defRPr/>
            </a:pPr>
            <a:fld id="{3A57CA58-2FF7-4875-8A44-2038F9960786}" type="datetimeFigureOut">
              <a:rPr lang="es-ES_tradnl"/>
              <a:pPr>
                <a:defRPr/>
              </a:pPr>
              <a:t>02/11/2010</a:t>
            </a:fld>
            <a:endParaRPr lang="en-US"/>
          </a:p>
        </p:txBody>
      </p:sp>
      <p:sp>
        <p:nvSpPr>
          <p:cNvPr id="5" name="Marcador de pie de página 4"/>
          <p:cNvSpPr>
            <a:spLocks noGrp="1"/>
          </p:cNvSpPr>
          <p:nvPr>
            <p:ph type="ftr" sz="quarter" idx="11"/>
          </p:nvPr>
        </p:nvSpPr>
        <p:spPr/>
        <p:txBody>
          <a:bodyPr/>
          <a:lstStyle>
            <a:lvl1pPr>
              <a:defRPr/>
            </a:lvl1pPr>
          </a:lstStyle>
          <a:p>
            <a:pPr>
              <a:defRPr/>
            </a:pPr>
            <a:endParaRPr lang="en-US"/>
          </a:p>
        </p:txBody>
      </p:sp>
      <p:sp>
        <p:nvSpPr>
          <p:cNvPr id="6" name="Marcador de número de diapositiva 5"/>
          <p:cNvSpPr>
            <a:spLocks noGrp="1"/>
          </p:cNvSpPr>
          <p:nvPr>
            <p:ph type="sldNum" sz="quarter" idx="12"/>
          </p:nvPr>
        </p:nvSpPr>
        <p:spPr/>
        <p:txBody>
          <a:bodyPr/>
          <a:lstStyle>
            <a:lvl1pPr>
              <a:defRPr/>
            </a:lvl1pPr>
          </a:lstStyle>
          <a:p>
            <a:pPr>
              <a:defRPr/>
            </a:pPr>
            <a:fld id="{E5F7B890-39B6-4585-9721-6F0CE26526E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n-U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Marcador de fecha 3"/>
          <p:cNvSpPr>
            <a:spLocks noGrp="1"/>
          </p:cNvSpPr>
          <p:nvPr>
            <p:ph type="dt" sz="half" idx="10"/>
          </p:nvPr>
        </p:nvSpPr>
        <p:spPr/>
        <p:txBody>
          <a:bodyPr/>
          <a:lstStyle>
            <a:lvl1pPr>
              <a:defRPr/>
            </a:lvl1pPr>
          </a:lstStyle>
          <a:p>
            <a:pPr>
              <a:defRPr/>
            </a:pPr>
            <a:fld id="{AA8E2469-BB3C-46EB-BD58-B9659FB832B2}" type="datetimeFigureOut">
              <a:rPr lang="es-ES_tradnl"/>
              <a:pPr>
                <a:defRPr/>
              </a:pPr>
              <a:t>02/11/2010</a:t>
            </a:fld>
            <a:endParaRPr lang="en-US"/>
          </a:p>
        </p:txBody>
      </p:sp>
      <p:sp>
        <p:nvSpPr>
          <p:cNvPr id="5" name="Marcador de pie de página 4"/>
          <p:cNvSpPr>
            <a:spLocks noGrp="1"/>
          </p:cNvSpPr>
          <p:nvPr>
            <p:ph type="ftr" sz="quarter" idx="11"/>
          </p:nvPr>
        </p:nvSpPr>
        <p:spPr/>
        <p:txBody>
          <a:bodyPr/>
          <a:lstStyle>
            <a:lvl1pPr>
              <a:defRPr/>
            </a:lvl1pPr>
          </a:lstStyle>
          <a:p>
            <a:pPr>
              <a:defRPr/>
            </a:pPr>
            <a:endParaRPr lang="en-US"/>
          </a:p>
        </p:txBody>
      </p:sp>
      <p:sp>
        <p:nvSpPr>
          <p:cNvPr id="6" name="Marcador de número de diapositiva 5"/>
          <p:cNvSpPr>
            <a:spLocks noGrp="1"/>
          </p:cNvSpPr>
          <p:nvPr>
            <p:ph type="sldNum" sz="quarter" idx="12"/>
          </p:nvPr>
        </p:nvSpPr>
        <p:spPr/>
        <p:txBody>
          <a:bodyPr/>
          <a:lstStyle>
            <a:lvl1pPr>
              <a:defRPr/>
            </a:lvl1pPr>
          </a:lstStyle>
          <a:p>
            <a:pPr>
              <a:defRPr/>
            </a:pPr>
            <a:fld id="{36655CC9-F86B-4CE1-B0A8-58727C72A87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n-U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pPr>
              <a:defRPr/>
            </a:pPr>
            <a:fld id="{85CA6111-0642-49B5-B51A-36980DDD6705}" type="datetimeFigureOut">
              <a:rPr lang="es-ES_tradnl"/>
              <a:pPr>
                <a:defRPr/>
              </a:pPr>
              <a:t>02/11/2010</a:t>
            </a:fld>
            <a:endParaRPr lang="en-US"/>
          </a:p>
        </p:txBody>
      </p:sp>
      <p:sp>
        <p:nvSpPr>
          <p:cNvPr id="5" name="Marcador de pie de página 4"/>
          <p:cNvSpPr>
            <a:spLocks noGrp="1"/>
          </p:cNvSpPr>
          <p:nvPr>
            <p:ph type="ftr" sz="quarter" idx="11"/>
          </p:nvPr>
        </p:nvSpPr>
        <p:spPr/>
        <p:txBody>
          <a:bodyPr/>
          <a:lstStyle>
            <a:lvl1pPr>
              <a:defRPr/>
            </a:lvl1pPr>
          </a:lstStyle>
          <a:p>
            <a:pPr>
              <a:defRPr/>
            </a:pPr>
            <a:endParaRPr lang="en-US"/>
          </a:p>
        </p:txBody>
      </p:sp>
      <p:sp>
        <p:nvSpPr>
          <p:cNvPr id="6" name="Marcador de número de diapositiva 5"/>
          <p:cNvSpPr>
            <a:spLocks noGrp="1"/>
          </p:cNvSpPr>
          <p:nvPr>
            <p:ph type="sldNum" sz="quarter" idx="12"/>
          </p:nvPr>
        </p:nvSpPr>
        <p:spPr/>
        <p:txBody>
          <a:bodyPr/>
          <a:lstStyle>
            <a:lvl1pPr>
              <a:defRPr/>
            </a:lvl1pPr>
          </a:lstStyle>
          <a:p>
            <a:pPr>
              <a:defRPr/>
            </a:pPr>
            <a:fld id="{073FA853-F7A6-4578-B703-54EBEAEE04C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n-U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5" name="Marcador de fecha 3"/>
          <p:cNvSpPr>
            <a:spLocks noGrp="1"/>
          </p:cNvSpPr>
          <p:nvPr>
            <p:ph type="dt" sz="half" idx="10"/>
          </p:nvPr>
        </p:nvSpPr>
        <p:spPr/>
        <p:txBody>
          <a:bodyPr/>
          <a:lstStyle>
            <a:lvl1pPr>
              <a:defRPr/>
            </a:lvl1pPr>
          </a:lstStyle>
          <a:p>
            <a:pPr>
              <a:defRPr/>
            </a:pPr>
            <a:fld id="{2CCF6D73-C13D-4604-B68A-D3BD309B1FAD}" type="datetimeFigureOut">
              <a:rPr lang="es-ES_tradnl"/>
              <a:pPr>
                <a:defRPr/>
              </a:pPr>
              <a:t>02/11/2010</a:t>
            </a:fld>
            <a:endParaRPr lang="en-US"/>
          </a:p>
        </p:txBody>
      </p:sp>
      <p:sp>
        <p:nvSpPr>
          <p:cNvPr id="6" name="Marcador de pie de página 4"/>
          <p:cNvSpPr>
            <a:spLocks noGrp="1"/>
          </p:cNvSpPr>
          <p:nvPr>
            <p:ph type="ftr" sz="quarter" idx="11"/>
          </p:nvPr>
        </p:nvSpPr>
        <p:spPr/>
        <p:txBody>
          <a:bodyPr/>
          <a:lstStyle>
            <a:lvl1pPr>
              <a:defRPr/>
            </a:lvl1pPr>
          </a:lstStyle>
          <a:p>
            <a:pPr>
              <a:defRPr/>
            </a:pPr>
            <a:endParaRPr lang="en-US"/>
          </a:p>
        </p:txBody>
      </p:sp>
      <p:sp>
        <p:nvSpPr>
          <p:cNvPr id="7" name="Marcador de número de diapositiva 5"/>
          <p:cNvSpPr>
            <a:spLocks noGrp="1"/>
          </p:cNvSpPr>
          <p:nvPr>
            <p:ph type="sldNum" sz="quarter" idx="12"/>
          </p:nvPr>
        </p:nvSpPr>
        <p:spPr/>
        <p:txBody>
          <a:bodyPr/>
          <a:lstStyle>
            <a:lvl1pPr>
              <a:defRPr/>
            </a:lvl1pPr>
          </a:lstStyle>
          <a:p>
            <a:pPr>
              <a:defRPr/>
            </a:pPr>
            <a:fld id="{011126E6-8EA8-4D72-9F1F-D3F7C5F328D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n-U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7" name="Marcador de fecha 3"/>
          <p:cNvSpPr>
            <a:spLocks noGrp="1"/>
          </p:cNvSpPr>
          <p:nvPr>
            <p:ph type="dt" sz="half" idx="10"/>
          </p:nvPr>
        </p:nvSpPr>
        <p:spPr/>
        <p:txBody>
          <a:bodyPr/>
          <a:lstStyle>
            <a:lvl1pPr>
              <a:defRPr/>
            </a:lvl1pPr>
          </a:lstStyle>
          <a:p>
            <a:pPr>
              <a:defRPr/>
            </a:pPr>
            <a:fld id="{DFAAF795-F46F-4644-AF34-A7A8E17C681C}" type="datetimeFigureOut">
              <a:rPr lang="es-ES_tradnl"/>
              <a:pPr>
                <a:defRPr/>
              </a:pPr>
              <a:t>02/11/2010</a:t>
            </a:fld>
            <a:endParaRPr lang="en-US"/>
          </a:p>
        </p:txBody>
      </p:sp>
      <p:sp>
        <p:nvSpPr>
          <p:cNvPr id="8" name="Marcador de pie de página 4"/>
          <p:cNvSpPr>
            <a:spLocks noGrp="1"/>
          </p:cNvSpPr>
          <p:nvPr>
            <p:ph type="ftr" sz="quarter" idx="11"/>
          </p:nvPr>
        </p:nvSpPr>
        <p:spPr/>
        <p:txBody>
          <a:bodyPr/>
          <a:lstStyle>
            <a:lvl1pPr>
              <a:defRPr/>
            </a:lvl1pPr>
          </a:lstStyle>
          <a:p>
            <a:pPr>
              <a:defRPr/>
            </a:pPr>
            <a:endParaRPr lang="en-US"/>
          </a:p>
        </p:txBody>
      </p:sp>
      <p:sp>
        <p:nvSpPr>
          <p:cNvPr id="9" name="Marcador de número de diapositiva 5"/>
          <p:cNvSpPr>
            <a:spLocks noGrp="1"/>
          </p:cNvSpPr>
          <p:nvPr>
            <p:ph type="sldNum" sz="quarter" idx="12"/>
          </p:nvPr>
        </p:nvSpPr>
        <p:spPr/>
        <p:txBody>
          <a:bodyPr/>
          <a:lstStyle>
            <a:lvl1pPr>
              <a:defRPr/>
            </a:lvl1pPr>
          </a:lstStyle>
          <a:p>
            <a:pPr>
              <a:defRPr/>
            </a:pPr>
            <a:fld id="{5914FCFE-A856-40A8-AE04-08C6D15B35A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n-US"/>
          </a:p>
        </p:txBody>
      </p:sp>
      <p:sp>
        <p:nvSpPr>
          <p:cNvPr id="3" name="Marcador de fecha 3"/>
          <p:cNvSpPr>
            <a:spLocks noGrp="1"/>
          </p:cNvSpPr>
          <p:nvPr>
            <p:ph type="dt" sz="half" idx="10"/>
          </p:nvPr>
        </p:nvSpPr>
        <p:spPr/>
        <p:txBody>
          <a:bodyPr/>
          <a:lstStyle>
            <a:lvl1pPr>
              <a:defRPr/>
            </a:lvl1pPr>
          </a:lstStyle>
          <a:p>
            <a:pPr>
              <a:defRPr/>
            </a:pPr>
            <a:fld id="{3E440BA4-3BB5-407A-AE42-A7068CAF660B}" type="datetimeFigureOut">
              <a:rPr lang="es-ES_tradnl"/>
              <a:pPr>
                <a:defRPr/>
              </a:pPr>
              <a:t>02/11/2010</a:t>
            </a:fld>
            <a:endParaRPr lang="en-US"/>
          </a:p>
        </p:txBody>
      </p:sp>
      <p:sp>
        <p:nvSpPr>
          <p:cNvPr id="4" name="Marcador de pie de página 4"/>
          <p:cNvSpPr>
            <a:spLocks noGrp="1"/>
          </p:cNvSpPr>
          <p:nvPr>
            <p:ph type="ftr" sz="quarter" idx="11"/>
          </p:nvPr>
        </p:nvSpPr>
        <p:spPr/>
        <p:txBody>
          <a:bodyPr/>
          <a:lstStyle>
            <a:lvl1pPr>
              <a:defRPr/>
            </a:lvl1pPr>
          </a:lstStyle>
          <a:p>
            <a:pPr>
              <a:defRPr/>
            </a:pPr>
            <a:endParaRPr lang="en-US"/>
          </a:p>
        </p:txBody>
      </p:sp>
      <p:sp>
        <p:nvSpPr>
          <p:cNvPr id="5" name="Marcador de número de diapositiva 5"/>
          <p:cNvSpPr>
            <a:spLocks noGrp="1"/>
          </p:cNvSpPr>
          <p:nvPr>
            <p:ph type="sldNum" sz="quarter" idx="12"/>
          </p:nvPr>
        </p:nvSpPr>
        <p:spPr/>
        <p:txBody>
          <a:bodyPr/>
          <a:lstStyle>
            <a:lvl1pPr>
              <a:defRPr/>
            </a:lvl1pPr>
          </a:lstStyle>
          <a:p>
            <a:pPr>
              <a:defRPr/>
            </a:pPr>
            <a:fld id="{7EFE808F-F6DF-43EE-8765-5DC67B68914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p:cNvSpPr>
            <a:spLocks noGrp="1"/>
          </p:cNvSpPr>
          <p:nvPr>
            <p:ph type="dt" sz="half" idx="10"/>
          </p:nvPr>
        </p:nvSpPr>
        <p:spPr/>
        <p:txBody>
          <a:bodyPr/>
          <a:lstStyle>
            <a:lvl1pPr>
              <a:defRPr/>
            </a:lvl1pPr>
          </a:lstStyle>
          <a:p>
            <a:pPr>
              <a:defRPr/>
            </a:pPr>
            <a:fld id="{9C76CB79-F86D-4C79-99E9-264F6E10B09E}" type="datetimeFigureOut">
              <a:rPr lang="es-ES_tradnl"/>
              <a:pPr>
                <a:defRPr/>
              </a:pPr>
              <a:t>02/11/2010</a:t>
            </a:fld>
            <a:endParaRPr lang="en-US"/>
          </a:p>
        </p:txBody>
      </p:sp>
      <p:sp>
        <p:nvSpPr>
          <p:cNvPr id="3" name="Marcador de pie de página 4"/>
          <p:cNvSpPr>
            <a:spLocks noGrp="1"/>
          </p:cNvSpPr>
          <p:nvPr>
            <p:ph type="ftr" sz="quarter" idx="11"/>
          </p:nvPr>
        </p:nvSpPr>
        <p:spPr/>
        <p:txBody>
          <a:bodyPr/>
          <a:lstStyle>
            <a:lvl1pPr>
              <a:defRPr/>
            </a:lvl1pPr>
          </a:lstStyle>
          <a:p>
            <a:pPr>
              <a:defRPr/>
            </a:pPr>
            <a:endParaRPr lang="en-US"/>
          </a:p>
        </p:txBody>
      </p:sp>
      <p:sp>
        <p:nvSpPr>
          <p:cNvPr id="4" name="Marcador de número de diapositiva 5"/>
          <p:cNvSpPr>
            <a:spLocks noGrp="1"/>
          </p:cNvSpPr>
          <p:nvPr>
            <p:ph type="sldNum" sz="quarter" idx="12"/>
          </p:nvPr>
        </p:nvSpPr>
        <p:spPr/>
        <p:txBody>
          <a:bodyPr/>
          <a:lstStyle>
            <a:lvl1pPr>
              <a:defRPr/>
            </a:lvl1pPr>
          </a:lstStyle>
          <a:p>
            <a:pPr>
              <a:defRPr/>
            </a:pPr>
            <a:fld id="{868D275C-0B00-46D1-9781-16C66AD7A65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n-U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8DF749A7-F5AF-4141-A15C-4145ACF2FBBD}" type="datetimeFigureOut">
              <a:rPr lang="es-ES_tradnl"/>
              <a:pPr>
                <a:defRPr/>
              </a:pPr>
              <a:t>02/11/2010</a:t>
            </a:fld>
            <a:endParaRPr lang="en-US"/>
          </a:p>
        </p:txBody>
      </p:sp>
      <p:sp>
        <p:nvSpPr>
          <p:cNvPr id="6" name="Marcador de pie de página 4"/>
          <p:cNvSpPr>
            <a:spLocks noGrp="1"/>
          </p:cNvSpPr>
          <p:nvPr>
            <p:ph type="ftr" sz="quarter" idx="11"/>
          </p:nvPr>
        </p:nvSpPr>
        <p:spPr/>
        <p:txBody>
          <a:bodyPr/>
          <a:lstStyle>
            <a:lvl1pPr>
              <a:defRPr/>
            </a:lvl1pPr>
          </a:lstStyle>
          <a:p>
            <a:pPr>
              <a:defRPr/>
            </a:pPr>
            <a:endParaRPr lang="en-US"/>
          </a:p>
        </p:txBody>
      </p:sp>
      <p:sp>
        <p:nvSpPr>
          <p:cNvPr id="7" name="Marcador de número de diapositiva 5"/>
          <p:cNvSpPr>
            <a:spLocks noGrp="1"/>
          </p:cNvSpPr>
          <p:nvPr>
            <p:ph type="sldNum" sz="quarter" idx="12"/>
          </p:nvPr>
        </p:nvSpPr>
        <p:spPr/>
        <p:txBody>
          <a:bodyPr/>
          <a:lstStyle>
            <a:lvl1pPr>
              <a:defRPr/>
            </a:lvl1pPr>
          </a:lstStyle>
          <a:p>
            <a:pPr>
              <a:defRPr/>
            </a:pPr>
            <a:fld id="{C8C7BD57-1AE2-4885-9B90-0EBECA97E40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n-US"/>
          </a:p>
        </p:txBody>
      </p:sp>
      <p:sp>
        <p:nvSpPr>
          <p:cNvPr id="3" name="Marcador de posición de imagen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E869C934-7491-4218-A0CF-47F6837477F7}" type="datetimeFigureOut">
              <a:rPr lang="es-ES_tradnl"/>
              <a:pPr>
                <a:defRPr/>
              </a:pPr>
              <a:t>02/11/2010</a:t>
            </a:fld>
            <a:endParaRPr lang="en-US"/>
          </a:p>
        </p:txBody>
      </p:sp>
      <p:sp>
        <p:nvSpPr>
          <p:cNvPr id="6" name="Marcador de pie de página 4"/>
          <p:cNvSpPr>
            <a:spLocks noGrp="1"/>
          </p:cNvSpPr>
          <p:nvPr>
            <p:ph type="ftr" sz="quarter" idx="11"/>
          </p:nvPr>
        </p:nvSpPr>
        <p:spPr/>
        <p:txBody>
          <a:bodyPr/>
          <a:lstStyle>
            <a:lvl1pPr>
              <a:defRPr/>
            </a:lvl1pPr>
          </a:lstStyle>
          <a:p>
            <a:pPr>
              <a:defRPr/>
            </a:pPr>
            <a:endParaRPr lang="en-US"/>
          </a:p>
        </p:txBody>
      </p:sp>
      <p:sp>
        <p:nvSpPr>
          <p:cNvPr id="7" name="Marcador de número de diapositiva 5"/>
          <p:cNvSpPr>
            <a:spLocks noGrp="1"/>
          </p:cNvSpPr>
          <p:nvPr>
            <p:ph type="sldNum" sz="quarter" idx="12"/>
          </p:nvPr>
        </p:nvSpPr>
        <p:spPr/>
        <p:txBody>
          <a:bodyPr/>
          <a:lstStyle>
            <a:lvl1pPr>
              <a:defRPr/>
            </a:lvl1pPr>
          </a:lstStyle>
          <a:p>
            <a:pPr>
              <a:defRPr/>
            </a:pPr>
            <a:fld id="{E38CE3BA-F422-45CD-B030-D1CCD58AF1F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_tradnl" smtClean="0"/>
              <a:t>Clic para editar título</a:t>
            </a:r>
            <a:endParaRPr lang="en-US" smtClean="0"/>
          </a:p>
        </p:txBody>
      </p:sp>
      <p:sp>
        <p:nvSpPr>
          <p:cNvPr id="1027" name="Marcador de tex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smtClean="0"/>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AE7106C-90E8-405F-866F-CC0ADECFD40A}" type="datetimeFigureOut">
              <a:rPr lang="es-ES_tradnl"/>
              <a:pPr>
                <a:defRPr/>
              </a:pPr>
              <a:t>02/11/2010</a:t>
            </a:fld>
            <a:endParaRPr lang="en-U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936E59B0-5E73-40B4-BED8-F59AFE5EF26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21.xml"/></Relationships>
</file>

<file path=ppt/slides/_rels/slide39.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2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40.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ubtítulo 2"/>
          <p:cNvSpPr>
            <a:spLocks noGrp="1"/>
          </p:cNvSpPr>
          <p:nvPr>
            <p:ph type="subTitle" idx="1"/>
          </p:nvPr>
        </p:nvSpPr>
        <p:spPr>
          <a:xfrm>
            <a:off x="393700" y="4814888"/>
            <a:ext cx="7688263" cy="752475"/>
          </a:xfrm>
        </p:spPr>
        <p:txBody>
          <a:bodyPr anchor="b"/>
          <a:lstStyle/>
          <a:p>
            <a:pPr algn="l"/>
            <a:r>
              <a:rPr lang="en-US" sz="2800" dirty="0" smtClean="0">
                <a:solidFill>
                  <a:srgbClr val="0A2B54"/>
                </a:solidFill>
                <a:latin typeface="Georgia" pitchFamily="18" charset="0"/>
              </a:rPr>
              <a:t>Mauricio Cárdenas and Eduardo Levy-Yeyati </a:t>
            </a:r>
          </a:p>
        </p:txBody>
      </p:sp>
      <p:sp>
        <p:nvSpPr>
          <p:cNvPr id="9" name="Título 1"/>
          <p:cNvSpPr txBox="1">
            <a:spLocks/>
          </p:cNvSpPr>
          <p:nvPr/>
        </p:nvSpPr>
        <p:spPr>
          <a:xfrm>
            <a:off x="393700" y="1757363"/>
            <a:ext cx="8364538" cy="2432050"/>
          </a:xfrm>
          <a:prstGeom prst="rect">
            <a:avLst/>
          </a:prstGeom>
        </p:spPr>
        <p:txBody>
          <a:bodyPr>
            <a:normAutofit/>
          </a:bodyPr>
          <a:lstStyle/>
          <a:p>
            <a:pPr algn="ctr" fontAlgn="auto">
              <a:spcAft>
                <a:spcPts val="0"/>
              </a:spcAft>
              <a:defRPr/>
            </a:pPr>
            <a:r>
              <a:rPr lang="es-ES_tradnl" sz="4000" dirty="0">
                <a:solidFill>
                  <a:srgbClr val="0A2B54"/>
                </a:solidFill>
                <a:latin typeface="Georgia"/>
                <a:ea typeface="+mj-ea"/>
                <a:cs typeface="Georgia"/>
              </a:rPr>
              <a:t>BROOKINGS </a:t>
            </a:r>
          </a:p>
          <a:p>
            <a:pPr algn="ctr" fontAlgn="auto">
              <a:spcAft>
                <a:spcPts val="0"/>
              </a:spcAft>
              <a:defRPr/>
            </a:pPr>
            <a:r>
              <a:rPr lang="es-ES_tradnl" sz="4000" dirty="0">
                <a:solidFill>
                  <a:srgbClr val="0A2B54"/>
                </a:solidFill>
                <a:latin typeface="Georgia"/>
                <a:ea typeface="+mj-ea"/>
                <a:cs typeface="Georgia"/>
              </a:rPr>
              <a:t>LATIN- AMERICA ECONOMIC PERSPECTIVES</a:t>
            </a:r>
            <a:endParaRPr lang="en-US" sz="4000" dirty="0">
              <a:solidFill>
                <a:srgbClr val="0A2B54"/>
              </a:solidFill>
              <a:latin typeface="Georgia"/>
              <a:ea typeface="+mj-ea"/>
              <a:cs typeface="Georgia"/>
            </a:endParaRPr>
          </a:p>
        </p:txBody>
      </p:sp>
      <p:cxnSp>
        <p:nvCxnSpPr>
          <p:cNvPr id="7" name="Conector recto 6"/>
          <p:cNvCxnSpPr/>
          <p:nvPr/>
        </p:nvCxnSpPr>
        <p:spPr>
          <a:xfrm>
            <a:off x="2695222" y="976562"/>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pic>
        <p:nvPicPr>
          <p:cNvPr id="15364" name="Imagen 13"/>
          <p:cNvPicPr>
            <a:picLocks noChangeAspect="1"/>
          </p:cNvPicPr>
          <p:nvPr/>
        </p:nvPicPr>
        <p:blipFill>
          <a:blip r:embed="rId3"/>
          <a:srcRect l="4295" t="20682" r="57541"/>
          <a:stretch>
            <a:fillRect/>
          </a:stretch>
        </p:blipFill>
        <p:spPr bwMode="auto">
          <a:xfrm>
            <a:off x="5694363" y="6124575"/>
            <a:ext cx="3449637" cy="733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ítulo 1"/>
          <p:cNvSpPr>
            <a:spLocks noGrp="1"/>
          </p:cNvSpPr>
          <p:nvPr>
            <p:ph type="title"/>
          </p:nvPr>
        </p:nvSpPr>
        <p:spPr>
          <a:xfrm>
            <a:off x="252413" y="274638"/>
            <a:ext cx="8434387" cy="377825"/>
          </a:xfrm>
        </p:spPr>
        <p:txBody>
          <a:bodyPr/>
          <a:lstStyle/>
          <a:p>
            <a:r>
              <a:rPr lang="en-US" sz="3000" smtClean="0">
                <a:solidFill>
                  <a:srgbClr val="0A2B54"/>
                </a:solidFill>
                <a:latin typeface="Georgia" pitchFamily="18" charset="0"/>
              </a:rPr>
              <a:t>Stronger currencies, for now…</a:t>
            </a:r>
          </a:p>
        </p:txBody>
      </p:sp>
      <p:sp>
        <p:nvSpPr>
          <p:cNvPr id="9" name="CuadroTexto 8"/>
          <p:cNvSpPr txBox="1"/>
          <p:nvPr/>
        </p:nvSpPr>
        <p:spPr>
          <a:xfrm>
            <a:off x="252413" y="6396038"/>
            <a:ext cx="5441950" cy="277812"/>
          </a:xfrm>
          <a:prstGeom prst="rect">
            <a:avLst/>
          </a:prstGeom>
          <a:noFill/>
        </p:spPr>
        <p:txBody>
          <a:bodyPr>
            <a:spAutoFit/>
          </a:bodyPr>
          <a:lstStyle/>
          <a:p>
            <a:pPr fontAlgn="auto">
              <a:spcBef>
                <a:spcPts val="0"/>
              </a:spcBef>
              <a:spcAft>
                <a:spcPts val="0"/>
              </a:spcAft>
              <a:defRPr/>
            </a:pPr>
            <a:r>
              <a:rPr lang="en-US" sz="1200" dirty="0">
                <a:solidFill>
                  <a:schemeClr val="bg1">
                    <a:lumMod val="50000"/>
                  </a:schemeClr>
                </a:solidFill>
                <a:latin typeface="Arial"/>
                <a:cs typeface="Arial"/>
              </a:rPr>
              <a:t>Source: World Bank’s Global Economic Monitor.</a:t>
            </a:r>
          </a:p>
        </p:txBody>
      </p:sp>
      <p:pic>
        <p:nvPicPr>
          <p:cNvPr id="34819" name="Imagen 11"/>
          <p:cNvPicPr>
            <a:picLocks noChangeAspect="1"/>
          </p:cNvPicPr>
          <p:nvPr/>
        </p:nvPicPr>
        <p:blipFill>
          <a:blip r:embed="rId2"/>
          <a:srcRect l="4295" t="20682" r="57541"/>
          <a:stretch>
            <a:fillRect/>
          </a:stretch>
        </p:blipFill>
        <p:spPr bwMode="auto">
          <a:xfrm>
            <a:off x="5694363" y="6124575"/>
            <a:ext cx="3449637" cy="733425"/>
          </a:xfrm>
          <a:prstGeom prst="rect">
            <a:avLst/>
          </a:prstGeom>
          <a:noFill/>
          <a:ln w="9525">
            <a:noFill/>
            <a:miter lim="800000"/>
            <a:headEnd/>
            <a:tailEnd/>
          </a:ln>
        </p:spPr>
      </p:pic>
      <p:cxnSp>
        <p:nvCxnSpPr>
          <p:cNvPr id="14" name="Conector recto 13"/>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
        <p:nvSpPr>
          <p:cNvPr id="34821" name="CuadroTexto 15"/>
          <p:cNvSpPr txBox="1">
            <a:spLocks noChangeArrowheads="1"/>
          </p:cNvSpPr>
          <p:nvPr/>
        </p:nvSpPr>
        <p:spPr bwMode="auto">
          <a:xfrm rot="-5400000">
            <a:off x="-702468" y="3685381"/>
            <a:ext cx="2006600" cy="338137"/>
          </a:xfrm>
          <a:prstGeom prst="rect">
            <a:avLst/>
          </a:prstGeom>
          <a:noFill/>
          <a:ln w="9525">
            <a:noFill/>
            <a:miter lim="800000"/>
            <a:headEnd/>
            <a:tailEnd/>
          </a:ln>
        </p:spPr>
        <p:txBody>
          <a:bodyPr>
            <a:spAutoFit/>
          </a:bodyPr>
          <a:lstStyle/>
          <a:p>
            <a:pPr algn="ctr"/>
            <a:r>
              <a:rPr lang="en-US" sz="1600">
                <a:solidFill>
                  <a:srgbClr val="0A2B54"/>
                </a:solidFill>
                <a:latin typeface="Georgia" pitchFamily="18" charset="0"/>
              </a:rPr>
              <a:t>2005=100</a:t>
            </a:r>
          </a:p>
        </p:txBody>
      </p:sp>
      <p:graphicFrame>
        <p:nvGraphicFramePr>
          <p:cNvPr id="11" name="Content Placeholder 10"/>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Imagen 12"/>
          <p:cNvPicPr>
            <a:picLocks noChangeAspect="1"/>
          </p:cNvPicPr>
          <p:nvPr/>
        </p:nvPicPr>
        <p:blipFill>
          <a:blip r:embed="rId2"/>
          <a:srcRect l="4295" t="20682" r="57541"/>
          <a:stretch>
            <a:fillRect/>
          </a:stretch>
        </p:blipFill>
        <p:spPr bwMode="auto">
          <a:xfrm>
            <a:off x="5694363" y="6124575"/>
            <a:ext cx="3449637" cy="733425"/>
          </a:xfrm>
          <a:prstGeom prst="rect">
            <a:avLst/>
          </a:prstGeom>
          <a:noFill/>
          <a:ln w="9525">
            <a:noFill/>
            <a:miter lim="800000"/>
            <a:headEnd/>
            <a:tailEnd/>
          </a:ln>
        </p:spPr>
      </p:pic>
      <p:sp>
        <p:nvSpPr>
          <p:cNvPr id="35842" name="Título 1"/>
          <p:cNvSpPr>
            <a:spLocks noGrp="1"/>
          </p:cNvSpPr>
          <p:nvPr>
            <p:ph type="title"/>
          </p:nvPr>
        </p:nvSpPr>
        <p:spPr>
          <a:xfrm>
            <a:off x="252413" y="274638"/>
            <a:ext cx="8434387" cy="377825"/>
          </a:xfrm>
        </p:spPr>
        <p:txBody>
          <a:bodyPr/>
          <a:lstStyle/>
          <a:p>
            <a:r>
              <a:rPr lang="en-US" sz="3000" smtClean="0">
                <a:solidFill>
                  <a:srgbClr val="0A2B54"/>
                </a:solidFill>
                <a:latin typeface="Georgia" pitchFamily="18" charset="0"/>
              </a:rPr>
              <a:t>What to do?</a:t>
            </a:r>
          </a:p>
        </p:txBody>
      </p:sp>
      <p:cxnSp>
        <p:nvCxnSpPr>
          <p:cNvPr id="16" name="Conector recto 15"/>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
        <p:nvSpPr>
          <p:cNvPr id="10" name="Content Placeholder 9"/>
          <p:cNvSpPr>
            <a:spLocks noGrp="1"/>
          </p:cNvSpPr>
          <p:nvPr>
            <p:ph idx="1"/>
          </p:nvPr>
        </p:nvSpPr>
        <p:spPr>
          <a:xfrm>
            <a:off x="252413" y="1577975"/>
            <a:ext cx="8229600" cy="5280025"/>
          </a:xfrm>
        </p:spPr>
        <p:txBody>
          <a:bodyPr rtlCol="0">
            <a:normAutofit fontScale="92500"/>
          </a:bodyPr>
          <a:lstStyle/>
          <a:p>
            <a:pPr fontAlgn="auto">
              <a:lnSpc>
                <a:spcPct val="90000"/>
              </a:lnSpc>
              <a:spcAft>
                <a:spcPts val="0"/>
              </a:spcAft>
              <a:buFont typeface="Arial"/>
              <a:buChar char="•"/>
              <a:defRPr/>
            </a:pPr>
            <a:r>
              <a:rPr lang="en-US" sz="3000" dirty="0" smtClean="0">
                <a:latin typeface="Georgia" pitchFamily="18" charset="0"/>
              </a:rPr>
              <a:t>Avoid over-appreciation as part of the counter-cyclical response…</a:t>
            </a:r>
          </a:p>
          <a:p>
            <a:pPr lvl="1" fontAlgn="auto">
              <a:lnSpc>
                <a:spcPct val="90000"/>
              </a:lnSpc>
              <a:spcAft>
                <a:spcPts val="0"/>
              </a:spcAft>
              <a:buFont typeface="Arial"/>
              <a:buChar char="–"/>
              <a:defRPr/>
            </a:pPr>
            <a:r>
              <a:rPr lang="en-US" sz="2400" dirty="0" smtClean="0">
                <a:latin typeface="Georgia" pitchFamily="18" charset="0"/>
              </a:rPr>
              <a:t>…as opposed to undervaluation as a development tool.</a:t>
            </a:r>
          </a:p>
          <a:p>
            <a:pPr fontAlgn="auto">
              <a:lnSpc>
                <a:spcPct val="90000"/>
              </a:lnSpc>
              <a:spcAft>
                <a:spcPts val="0"/>
              </a:spcAft>
              <a:buFont typeface="Arial"/>
              <a:buChar char="•"/>
              <a:defRPr/>
            </a:pPr>
            <a:r>
              <a:rPr lang="en-US" sz="3000" dirty="0" smtClean="0">
                <a:latin typeface="Georgia" pitchFamily="18" charset="0"/>
              </a:rPr>
              <a:t>Arguments for smoothing-out exchange rates:</a:t>
            </a:r>
          </a:p>
          <a:p>
            <a:pPr lvl="1" fontAlgn="auto">
              <a:lnSpc>
                <a:spcPct val="90000"/>
              </a:lnSpc>
              <a:spcAft>
                <a:spcPts val="0"/>
              </a:spcAft>
              <a:buFont typeface="Arial"/>
              <a:buChar char="–"/>
              <a:defRPr/>
            </a:pPr>
            <a:r>
              <a:rPr lang="en-US" sz="2600" dirty="0" smtClean="0">
                <a:latin typeface="Georgia" pitchFamily="18" charset="0"/>
              </a:rPr>
              <a:t>Portfolio capital has never applied for permanent residence</a:t>
            </a:r>
          </a:p>
          <a:p>
            <a:pPr lvl="1" fontAlgn="auto">
              <a:lnSpc>
                <a:spcPct val="90000"/>
              </a:lnSpc>
              <a:spcAft>
                <a:spcPts val="0"/>
              </a:spcAft>
              <a:buFont typeface="Arial"/>
              <a:buChar char="–"/>
              <a:defRPr/>
            </a:pPr>
            <a:r>
              <a:rPr lang="en-US" sz="2600" dirty="0" smtClean="0">
                <a:latin typeface="Georgia" pitchFamily="18" charset="0"/>
              </a:rPr>
              <a:t>QE2 in developed countries is not sustainable in the medium term</a:t>
            </a:r>
          </a:p>
          <a:p>
            <a:pPr lvl="1" fontAlgn="auto">
              <a:lnSpc>
                <a:spcPct val="90000"/>
              </a:lnSpc>
              <a:spcAft>
                <a:spcPts val="0"/>
              </a:spcAft>
              <a:buFont typeface="Arial"/>
              <a:buChar char="–"/>
              <a:defRPr/>
            </a:pPr>
            <a:r>
              <a:rPr lang="en-US" sz="2600" dirty="0" smtClean="0">
                <a:latin typeface="Georgia" pitchFamily="18" charset="0"/>
              </a:rPr>
              <a:t>Current accounts are expected to deteriorate in LAC</a:t>
            </a:r>
          </a:p>
          <a:p>
            <a:pPr fontAlgn="auto">
              <a:lnSpc>
                <a:spcPct val="90000"/>
              </a:lnSpc>
              <a:spcAft>
                <a:spcPts val="0"/>
              </a:spcAft>
              <a:buFont typeface="Arial"/>
              <a:buChar char="•"/>
              <a:defRPr/>
            </a:pPr>
            <a:r>
              <a:rPr lang="en-US" sz="3000" dirty="0" smtClean="0">
                <a:latin typeface="Georgia" pitchFamily="18" charset="0"/>
              </a:rPr>
              <a:t>Ultimately, reasonably priced currencies and limited external deficits are the best protection against </a:t>
            </a:r>
            <a:r>
              <a:rPr lang="en-US" sz="3000" dirty="0" err="1" smtClean="0">
                <a:latin typeface="Georgia" pitchFamily="18" charset="0"/>
              </a:rPr>
              <a:t>procyclical</a:t>
            </a:r>
            <a:r>
              <a:rPr lang="en-US" sz="3000" dirty="0" smtClean="0">
                <a:latin typeface="Georgia" pitchFamily="18" charset="0"/>
              </a:rPr>
              <a:t> flows</a:t>
            </a:r>
          </a:p>
          <a:p>
            <a:pPr lvl="1" fontAlgn="auto">
              <a:lnSpc>
                <a:spcPct val="90000"/>
              </a:lnSpc>
              <a:spcAft>
                <a:spcPts val="0"/>
              </a:spcAft>
              <a:buFont typeface="Arial"/>
              <a:buChar char="–"/>
              <a:defRPr/>
            </a:pPr>
            <a:endParaRPr lang="en-US" sz="2600" dirty="0" smtClean="0">
              <a:latin typeface="Georgia" pitchFamily="18" charset="0"/>
            </a:endParaRPr>
          </a:p>
          <a:p>
            <a:pPr lvl="1" fontAlgn="auto">
              <a:lnSpc>
                <a:spcPct val="90000"/>
              </a:lnSpc>
              <a:spcAft>
                <a:spcPts val="0"/>
              </a:spcAft>
              <a:buFont typeface="Arial"/>
              <a:buChar char="–"/>
              <a:defRPr/>
            </a:pPr>
            <a:endParaRPr lang="en-US" sz="2600" dirty="0" smtClean="0">
              <a:latin typeface="Georgia" pitchFamily="18" charset="0"/>
            </a:endParaRPr>
          </a:p>
          <a:p>
            <a:pPr fontAlgn="auto">
              <a:lnSpc>
                <a:spcPct val="90000"/>
              </a:lnSpc>
              <a:spcAft>
                <a:spcPts val="0"/>
              </a:spcAft>
              <a:buFont typeface="Arial"/>
              <a:buNone/>
              <a:defRPr/>
            </a:pPr>
            <a:endParaRPr lang="en-US" sz="3000" dirty="0" smtClean="0">
              <a:latin typeface="Georgia" pitchFamily="18" charset="0"/>
            </a:endParaRPr>
          </a:p>
          <a:p>
            <a:pPr lvl="1" fontAlgn="auto">
              <a:spcAft>
                <a:spcPts val="0"/>
              </a:spcAft>
              <a:buFont typeface="Arial"/>
              <a:buNone/>
              <a:defRPr/>
            </a:pPr>
            <a:endParaRPr lang="en-US"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Imagen 12"/>
          <p:cNvPicPr>
            <a:picLocks noChangeAspect="1"/>
          </p:cNvPicPr>
          <p:nvPr/>
        </p:nvPicPr>
        <p:blipFill>
          <a:blip r:embed="rId2"/>
          <a:srcRect l="4295" t="20682" r="57541"/>
          <a:stretch>
            <a:fillRect/>
          </a:stretch>
        </p:blipFill>
        <p:spPr bwMode="auto">
          <a:xfrm>
            <a:off x="5694363" y="6124575"/>
            <a:ext cx="3449637" cy="733425"/>
          </a:xfrm>
          <a:prstGeom prst="rect">
            <a:avLst/>
          </a:prstGeom>
          <a:noFill/>
          <a:ln w="9525">
            <a:noFill/>
            <a:miter lim="800000"/>
            <a:headEnd/>
            <a:tailEnd/>
          </a:ln>
        </p:spPr>
      </p:pic>
      <p:sp>
        <p:nvSpPr>
          <p:cNvPr id="36866" name="Título 1"/>
          <p:cNvSpPr>
            <a:spLocks noGrp="1"/>
          </p:cNvSpPr>
          <p:nvPr>
            <p:ph type="title"/>
          </p:nvPr>
        </p:nvSpPr>
        <p:spPr>
          <a:xfrm>
            <a:off x="252413" y="274638"/>
            <a:ext cx="8434387" cy="377825"/>
          </a:xfrm>
        </p:spPr>
        <p:txBody>
          <a:bodyPr/>
          <a:lstStyle/>
          <a:p>
            <a:r>
              <a:rPr lang="en-US" sz="3000" smtClean="0">
                <a:solidFill>
                  <a:srgbClr val="0A2B54"/>
                </a:solidFill>
                <a:latin typeface="Georgia" pitchFamily="18" charset="0"/>
              </a:rPr>
              <a:t>What to do?</a:t>
            </a:r>
          </a:p>
        </p:txBody>
      </p:sp>
      <p:cxnSp>
        <p:nvCxnSpPr>
          <p:cNvPr id="16" name="Conector recto 15"/>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
        <p:nvSpPr>
          <p:cNvPr id="36868" name="Content Placeholder 9"/>
          <p:cNvSpPr>
            <a:spLocks noGrp="1"/>
          </p:cNvSpPr>
          <p:nvPr>
            <p:ph idx="1"/>
          </p:nvPr>
        </p:nvSpPr>
        <p:spPr>
          <a:xfrm>
            <a:off x="252413" y="1577975"/>
            <a:ext cx="8229600" cy="5280025"/>
          </a:xfrm>
        </p:spPr>
        <p:txBody>
          <a:bodyPr/>
          <a:lstStyle/>
          <a:p>
            <a:pPr>
              <a:lnSpc>
                <a:spcPct val="90000"/>
              </a:lnSpc>
            </a:pPr>
            <a:r>
              <a:rPr lang="en-US" sz="3000" smtClean="0">
                <a:latin typeface="Georgia" pitchFamily="18" charset="0"/>
              </a:rPr>
              <a:t>Save for the rainy days</a:t>
            </a:r>
          </a:p>
          <a:p>
            <a:pPr lvl="1">
              <a:lnSpc>
                <a:spcPct val="90000"/>
              </a:lnSpc>
            </a:pPr>
            <a:r>
              <a:rPr lang="en-US" sz="2600" smtClean="0">
                <a:latin typeface="Georgia" pitchFamily="18" charset="0"/>
              </a:rPr>
              <a:t>The region saved in the early 2000s to gain reputation, and spend during the crisis: Will it unwind now that reputation has been built?</a:t>
            </a:r>
          </a:p>
          <a:p>
            <a:pPr>
              <a:lnSpc>
                <a:spcPct val="90000"/>
              </a:lnSpc>
            </a:pPr>
            <a:r>
              <a:rPr lang="en-US" sz="3000" smtClean="0">
                <a:latin typeface="Georgia" pitchFamily="18" charset="0"/>
              </a:rPr>
              <a:t>Reserves as a form of countercyclical saving</a:t>
            </a:r>
          </a:p>
          <a:p>
            <a:pPr lvl="1">
              <a:lnSpc>
                <a:spcPct val="90000"/>
              </a:lnSpc>
            </a:pPr>
            <a:r>
              <a:rPr lang="en-US" sz="2600" smtClean="0">
                <a:latin typeface="Georgia" pitchFamily="18" charset="0"/>
              </a:rPr>
              <a:t>Sterilized interventions generate quasi fiscal losses…but the reversion of the exchange rate during a dollar squeeze recoups valuation losses...</a:t>
            </a:r>
          </a:p>
          <a:p>
            <a:pPr lvl="1">
              <a:lnSpc>
                <a:spcPct val="90000"/>
              </a:lnSpc>
            </a:pPr>
            <a:r>
              <a:rPr lang="en-US" sz="2600" smtClean="0">
                <a:latin typeface="Georgia" pitchFamily="18" charset="0"/>
              </a:rPr>
              <a:t>…and lower spreads and investment of reserves in longer-term, higher yielding instruments should reduce carrying costs. </a:t>
            </a:r>
          </a:p>
          <a:p>
            <a:pPr lvl="1">
              <a:buFont typeface="Arial" charset="0"/>
              <a:buNone/>
            </a:pPr>
            <a:endParaRPr lang="en-US" sz="20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55688" y="1395413"/>
            <a:ext cx="7864475" cy="4713287"/>
          </a:xfrm>
        </p:spPr>
        <p:txBody>
          <a:bodyPr rtlCol="0">
            <a:normAutofit/>
          </a:bodyPr>
          <a:lstStyle/>
          <a:p>
            <a:pPr marL="514350" indent="-514350">
              <a:buFont typeface="Calibri" pitchFamily="34" charset="0"/>
              <a:buAutoNum type="arabicPeriod"/>
            </a:pPr>
            <a:r>
              <a:rPr lang="en-US" sz="2800" dirty="0" smtClean="0">
                <a:solidFill>
                  <a:schemeClr val="bg1">
                    <a:lumMod val="65000"/>
                  </a:schemeClr>
                </a:solidFill>
                <a:latin typeface="Georgia" pitchFamily="18" charset="0"/>
              </a:rPr>
              <a:t>Common Threads</a:t>
            </a:r>
          </a:p>
          <a:p>
            <a:pPr marL="514350" indent="-514350">
              <a:buFont typeface="Calibri" pitchFamily="34" charset="0"/>
              <a:buAutoNum type="arabicPeriod"/>
            </a:pPr>
            <a:r>
              <a:rPr lang="en-US" sz="2800" dirty="0" smtClean="0">
                <a:solidFill>
                  <a:srgbClr val="0A2B54"/>
                </a:solidFill>
                <a:latin typeface="Georgia" pitchFamily="18" charset="0"/>
              </a:rPr>
              <a:t>Country Vignettes</a:t>
            </a:r>
          </a:p>
          <a:p>
            <a:pPr marL="914400" lvl="1" indent="-514350">
              <a:buSzPct val="65000"/>
            </a:pPr>
            <a:r>
              <a:rPr lang="en-US" sz="2400" dirty="0" smtClean="0">
                <a:solidFill>
                  <a:srgbClr val="0A2B54"/>
                </a:solidFill>
                <a:latin typeface="Georgia" pitchFamily="18" charset="0"/>
              </a:rPr>
              <a:t>Argentina: Exhausting margins</a:t>
            </a:r>
          </a:p>
          <a:p>
            <a:pPr marL="914400" lvl="1" indent="-514350">
              <a:buSzPct val="65000"/>
            </a:pPr>
            <a:r>
              <a:rPr lang="en-US" sz="2400" dirty="0" smtClean="0">
                <a:solidFill>
                  <a:srgbClr val="0A2B54"/>
                </a:solidFill>
                <a:latin typeface="Georgia" pitchFamily="18" charset="0"/>
              </a:rPr>
              <a:t>Brazil: Growing tensions</a:t>
            </a:r>
          </a:p>
          <a:p>
            <a:pPr marL="914400" lvl="1" indent="-514350">
              <a:buSzPct val="65000"/>
            </a:pPr>
            <a:r>
              <a:rPr lang="en-US" sz="2400" dirty="0" smtClean="0">
                <a:solidFill>
                  <a:srgbClr val="0A2B54"/>
                </a:solidFill>
                <a:latin typeface="Georgia" pitchFamily="18" charset="0"/>
              </a:rPr>
              <a:t>Colombia: Success without exuberance </a:t>
            </a:r>
          </a:p>
          <a:p>
            <a:pPr marL="914400" lvl="1" indent="-514350">
              <a:buSzPct val="65000"/>
            </a:pPr>
            <a:r>
              <a:rPr lang="en-US" sz="2400" dirty="0" smtClean="0">
                <a:solidFill>
                  <a:srgbClr val="0A2B54"/>
                </a:solidFill>
                <a:latin typeface="Georgia" pitchFamily="18" charset="0"/>
              </a:rPr>
              <a:t>Mexico:  Unsettled maturity</a:t>
            </a:r>
          </a:p>
          <a:p>
            <a:pPr marL="914400" lvl="1" indent="-514350">
              <a:buSzPct val="65000"/>
            </a:pPr>
            <a:r>
              <a:rPr lang="en-US" sz="2400" dirty="0" smtClean="0">
                <a:solidFill>
                  <a:srgbClr val="0A2B54"/>
                </a:solidFill>
                <a:latin typeface="Georgia" pitchFamily="18" charset="0"/>
              </a:rPr>
              <a:t>Venezuela</a:t>
            </a:r>
            <a:r>
              <a:rPr lang="en-US" sz="2400" dirty="0" smtClean="0">
                <a:solidFill>
                  <a:srgbClr val="0A2B54"/>
                </a:solidFill>
                <a:latin typeface="Georgia" pitchFamily="18" charset="0"/>
              </a:rPr>
              <a:t>: Recession or implosion?</a:t>
            </a:r>
          </a:p>
          <a:p>
            <a:pPr marL="514350" indent="-514350">
              <a:buFont typeface="Calibri" pitchFamily="34" charset="0"/>
              <a:buAutoNum type="arabicPeriod"/>
            </a:pPr>
            <a:r>
              <a:rPr lang="en-US" sz="2800" dirty="0" smtClean="0">
                <a:solidFill>
                  <a:schemeClr val="bg1">
                    <a:lumMod val="65000"/>
                  </a:schemeClr>
                </a:solidFill>
                <a:latin typeface="Georgia" pitchFamily="18" charset="0"/>
              </a:rPr>
              <a:t>Class Rankings</a:t>
            </a:r>
            <a:endParaRPr lang="en-US" sz="2400" dirty="0" smtClean="0">
              <a:solidFill>
                <a:schemeClr val="bg1">
                  <a:lumMod val="65000"/>
                </a:schemeClr>
              </a:solidFill>
              <a:latin typeface="Georgia" pitchFamily="18" charset="0"/>
            </a:endParaRPr>
          </a:p>
        </p:txBody>
      </p:sp>
      <p:sp>
        <p:nvSpPr>
          <p:cNvPr id="18434" name="Título 12"/>
          <p:cNvSpPr>
            <a:spLocks noGrp="1"/>
          </p:cNvSpPr>
          <p:nvPr>
            <p:ph type="title"/>
          </p:nvPr>
        </p:nvSpPr>
        <p:spPr>
          <a:xfrm>
            <a:off x="485775" y="0"/>
            <a:ext cx="8658225" cy="977900"/>
          </a:xfrm>
        </p:spPr>
        <p:txBody>
          <a:bodyPr/>
          <a:lstStyle/>
          <a:p>
            <a:pPr algn="l"/>
            <a:r>
              <a:rPr lang="en-US" sz="3000" smtClean="0">
                <a:solidFill>
                  <a:srgbClr val="0A2B54"/>
                </a:solidFill>
                <a:latin typeface="Georgia" pitchFamily="18" charset="0"/>
              </a:rPr>
              <a:t>Outline</a:t>
            </a:r>
          </a:p>
        </p:txBody>
      </p:sp>
      <p:pic>
        <p:nvPicPr>
          <p:cNvPr id="18435" name="Imagen 13"/>
          <p:cNvPicPr>
            <a:picLocks noChangeAspect="1"/>
          </p:cNvPicPr>
          <p:nvPr/>
        </p:nvPicPr>
        <p:blipFill>
          <a:blip r:embed="rId2"/>
          <a:srcRect l="4295" t="20682" r="57541"/>
          <a:stretch>
            <a:fillRect/>
          </a:stretch>
        </p:blipFill>
        <p:spPr bwMode="auto">
          <a:xfrm>
            <a:off x="5694363" y="6124575"/>
            <a:ext cx="3449637" cy="733425"/>
          </a:xfrm>
          <a:prstGeom prst="rect">
            <a:avLst/>
          </a:prstGeom>
          <a:noFill/>
          <a:ln w="9525">
            <a:noFill/>
            <a:miter lim="800000"/>
            <a:headEnd/>
            <a:tailEnd/>
          </a:ln>
        </p:spPr>
      </p:pic>
      <p:cxnSp>
        <p:nvCxnSpPr>
          <p:cNvPr id="7" name="Conector recto 6"/>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Imagen 12"/>
          <p:cNvPicPr>
            <a:picLocks noChangeAspect="1"/>
          </p:cNvPicPr>
          <p:nvPr/>
        </p:nvPicPr>
        <p:blipFill>
          <a:blip r:embed="rId2"/>
          <a:srcRect l="4295" t="20682" r="57541"/>
          <a:stretch>
            <a:fillRect/>
          </a:stretch>
        </p:blipFill>
        <p:spPr bwMode="auto">
          <a:xfrm>
            <a:off x="5694363" y="6124575"/>
            <a:ext cx="3449637" cy="733425"/>
          </a:xfrm>
          <a:prstGeom prst="rect">
            <a:avLst/>
          </a:prstGeom>
          <a:noFill/>
          <a:ln w="9525">
            <a:noFill/>
            <a:miter lim="800000"/>
            <a:headEnd/>
            <a:tailEnd/>
          </a:ln>
        </p:spPr>
      </p:pic>
      <p:sp>
        <p:nvSpPr>
          <p:cNvPr id="44034" name="Título 1"/>
          <p:cNvSpPr>
            <a:spLocks noGrp="1"/>
          </p:cNvSpPr>
          <p:nvPr>
            <p:ph type="title"/>
          </p:nvPr>
        </p:nvSpPr>
        <p:spPr>
          <a:xfrm>
            <a:off x="252413" y="274638"/>
            <a:ext cx="8434387" cy="377825"/>
          </a:xfrm>
        </p:spPr>
        <p:txBody>
          <a:bodyPr/>
          <a:lstStyle/>
          <a:p>
            <a:r>
              <a:rPr lang="en-US" sz="3000" dirty="0" smtClean="0">
                <a:solidFill>
                  <a:srgbClr val="0A2B54"/>
                </a:solidFill>
                <a:latin typeface="Georgia" pitchFamily="18" charset="0"/>
              </a:rPr>
              <a:t>Argentina’s confidence may drag down growth momentum</a:t>
            </a:r>
          </a:p>
        </p:txBody>
      </p:sp>
      <p:cxnSp>
        <p:nvCxnSpPr>
          <p:cNvPr id="16" name="Conector recto 15"/>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
        <p:nvSpPr>
          <p:cNvPr id="44036" name="Content Placeholder 9"/>
          <p:cNvSpPr>
            <a:spLocks noGrp="1"/>
          </p:cNvSpPr>
          <p:nvPr>
            <p:ph idx="1"/>
          </p:nvPr>
        </p:nvSpPr>
        <p:spPr>
          <a:xfrm>
            <a:off x="252413" y="1577975"/>
            <a:ext cx="8229600" cy="4891088"/>
          </a:xfrm>
        </p:spPr>
        <p:txBody>
          <a:bodyPr/>
          <a:lstStyle/>
          <a:p>
            <a:pPr>
              <a:lnSpc>
                <a:spcPct val="90000"/>
              </a:lnSpc>
              <a:buNone/>
            </a:pPr>
            <a:endParaRPr lang="en-US" sz="2400" dirty="0" smtClean="0">
              <a:latin typeface="Georgia" pitchFamily="18" charset="0"/>
            </a:endParaRPr>
          </a:p>
          <a:p>
            <a:pPr>
              <a:lnSpc>
                <a:spcPct val="90000"/>
              </a:lnSpc>
            </a:pPr>
            <a:endParaRPr lang="en-US" sz="2400" dirty="0" smtClean="0">
              <a:latin typeface="Georgia" pitchFamily="18" charset="0"/>
            </a:endParaRPr>
          </a:p>
        </p:txBody>
      </p:sp>
      <p:graphicFrame>
        <p:nvGraphicFramePr>
          <p:cNvPr id="6" name="4 Gráfico"/>
          <p:cNvGraphicFramePr/>
          <p:nvPr/>
        </p:nvGraphicFramePr>
        <p:xfrm>
          <a:off x="787401" y="1577975"/>
          <a:ext cx="7315200" cy="4475589"/>
        </p:xfrm>
        <a:graphic>
          <a:graphicData uri="http://schemas.openxmlformats.org/drawingml/2006/chart">
            <c:chart xmlns:c="http://schemas.openxmlformats.org/drawingml/2006/chart" xmlns:r="http://schemas.openxmlformats.org/officeDocument/2006/relationships" r:id="rId3"/>
          </a:graphicData>
        </a:graphic>
      </p:graphicFrame>
      <p:sp>
        <p:nvSpPr>
          <p:cNvPr id="7" name="CuadroTexto 8"/>
          <p:cNvSpPr txBox="1"/>
          <p:nvPr/>
        </p:nvSpPr>
        <p:spPr>
          <a:xfrm>
            <a:off x="252413" y="6053564"/>
            <a:ext cx="5441950" cy="646331"/>
          </a:xfrm>
          <a:prstGeom prst="rect">
            <a:avLst/>
          </a:prstGeom>
          <a:noFill/>
        </p:spPr>
        <p:txBody>
          <a:bodyPr>
            <a:spAutoFit/>
          </a:bodyPr>
          <a:lstStyle/>
          <a:p>
            <a:r>
              <a:rPr lang="en-US" sz="1200" dirty="0" smtClean="0">
                <a:solidFill>
                  <a:schemeClr val="bg1">
                    <a:lumMod val="50000"/>
                  </a:schemeClr>
                </a:solidFill>
                <a:latin typeface="Arial"/>
                <a:cs typeface="Arial"/>
              </a:rPr>
              <a:t>Source: Own calculations based on International Labor Organization, World Bank’s GEM; The Economist Intelligence Unit ; Deloitte Argentina and Universidad </a:t>
            </a:r>
            <a:r>
              <a:rPr lang="en-US" sz="1200" dirty="0" err="1" smtClean="0">
                <a:solidFill>
                  <a:schemeClr val="bg1">
                    <a:lumMod val="50000"/>
                  </a:schemeClr>
                </a:solidFill>
                <a:latin typeface="Arial"/>
                <a:cs typeface="Arial"/>
              </a:rPr>
              <a:t>Torcuato</a:t>
            </a:r>
            <a:r>
              <a:rPr lang="en-US" sz="1200" dirty="0" smtClean="0">
                <a:solidFill>
                  <a:schemeClr val="bg1">
                    <a:lumMod val="50000"/>
                  </a:schemeClr>
                </a:solidFill>
                <a:latin typeface="Arial"/>
                <a:cs typeface="Arial"/>
              </a:rPr>
              <a:t> </a:t>
            </a:r>
            <a:r>
              <a:rPr lang="en-US" sz="1200" dirty="0" err="1" smtClean="0">
                <a:solidFill>
                  <a:schemeClr val="bg1">
                    <a:lumMod val="50000"/>
                  </a:schemeClr>
                </a:solidFill>
                <a:latin typeface="Arial"/>
                <a:cs typeface="Arial"/>
              </a:rPr>
              <a:t>di</a:t>
            </a:r>
            <a:r>
              <a:rPr lang="en-US" sz="1200" dirty="0" smtClean="0">
                <a:solidFill>
                  <a:schemeClr val="bg1">
                    <a:lumMod val="50000"/>
                  </a:schemeClr>
                </a:solidFill>
                <a:latin typeface="Arial"/>
                <a:cs typeface="Arial"/>
              </a:rPr>
              <a:t> </a:t>
            </a:r>
            <a:r>
              <a:rPr lang="en-US" sz="1200" dirty="0" err="1" smtClean="0">
                <a:solidFill>
                  <a:schemeClr val="bg1">
                    <a:lumMod val="50000"/>
                  </a:schemeClr>
                </a:solidFill>
                <a:latin typeface="Arial"/>
                <a:cs typeface="Arial"/>
              </a:rPr>
              <a:t>Tella</a:t>
            </a:r>
            <a:r>
              <a:rPr lang="en-US" sz="1200" dirty="0" smtClean="0">
                <a:solidFill>
                  <a:schemeClr val="bg1">
                    <a:lumMod val="50000"/>
                  </a:schemeClr>
                </a:solidFill>
                <a:latin typeface="Arial"/>
                <a:cs typeface="Arial"/>
              </a:rPr>
              <a:t>-Finance Research Center.</a:t>
            </a:r>
            <a:endParaRPr lang="en-US" sz="1200" dirty="0">
              <a:solidFill>
                <a:schemeClr val="bg1">
                  <a:lumMod val="50000"/>
                </a:schemeClr>
              </a:solidFill>
              <a:latin typeface="Arial"/>
              <a:cs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Picture 2"/>
          <p:cNvPicPr>
            <a:picLocks noChangeAspect="1" noChangeArrowheads="1"/>
          </p:cNvPicPr>
          <p:nvPr/>
        </p:nvPicPr>
        <p:blipFill>
          <a:blip r:embed="rId2"/>
          <a:srcRect/>
          <a:stretch>
            <a:fillRect/>
          </a:stretch>
        </p:blipFill>
        <p:spPr bwMode="auto">
          <a:xfrm>
            <a:off x="485775" y="1666875"/>
            <a:ext cx="4249738" cy="2801938"/>
          </a:xfrm>
          <a:prstGeom prst="rect">
            <a:avLst/>
          </a:prstGeom>
          <a:noFill/>
          <a:ln w="9525">
            <a:noFill/>
            <a:miter lim="800000"/>
            <a:headEnd/>
            <a:tailEnd/>
          </a:ln>
        </p:spPr>
      </p:pic>
      <p:sp>
        <p:nvSpPr>
          <p:cNvPr id="43010" name="Título 1"/>
          <p:cNvSpPr>
            <a:spLocks noGrp="1"/>
          </p:cNvSpPr>
          <p:nvPr>
            <p:ph type="title"/>
          </p:nvPr>
        </p:nvSpPr>
        <p:spPr>
          <a:xfrm>
            <a:off x="252413" y="274638"/>
            <a:ext cx="8434387" cy="377825"/>
          </a:xfrm>
        </p:spPr>
        <p:txBody>
          <a:bodyPr/>
          <a:lstStyle/>
          <a:p>
            <a:r>
              <a:rPr lang="en-US" sz="3000" smtClean="0">
                <a:solidFill>
                  <a:srgbClr val="0A2B54"/>
                </a:solidFill>
                <a:latin typeface="Georgia" pitchFamily="18" charset="0"/>
              </a:rPr>
              <a:t>Argentina: Agony of the twin surpluses</a:t>
            </a:r>
          </a:p>
        </p:txBody>
      </p:sp>
      <p:sp>
        <p:nvSpPr>
          <p:cNvPr id="9" name="CuadroTexto 8"/>
          <p:cNvSpPr txBox="1"/>
          <p:nvPr/>
        </p:nvSpPr>
        <p:spPr>
          <a:xfrm>
            <a:off x="252413" y="5616575"/>
            <a:ext cx="5441950" cy="1016000"/>
          </a:xfrm>
          <a:prstGeom prst="rect">
            <a:avLst/>
          </a:prstGeom>
          <a:noFill/>
        </p:spPr>
        <p:txBody>
          <a:bodyPr>
            <a:spAutoFit/>
          </a:bodyPr>
          <a:lstStyle/>
          <a:p>
            <a:pPr fontAlgn="auto">
              <a:spcBef>
                <a:spcPts val="0"/>
              </a:spcBef>
              <a:spcAft>
                <a:spcPts val="0"/>
              </a:spcAft>
              <a:defRPr/>
            </a:pPr>
            <a:r>
              <a:rPr lang="en-US" sz="1200" dirty="0">
                <a:solidFill>
                  <a:schemeClr val="bg1">
                    <a:lumMod val="50000"/>
                  </a:schemeClr>
                </a:solidFill>
                <a:latin typeface="Arial"/>
                <a:cs typeface="Arial"/>
              </a:rPr>
              <a:t>Note: Adjusted primary surplus excludes from the </a:t>
            </a:r>
            <a:r>
              <a:rPr lang="en-US" sz="1200" dirty="0" smtClean="0">
                <a:solidFill>
                  <a:schemeClr val="bg1">
                    <a:lumMod val="50000"/>
                  </a:schemeClr>
                </a:solidFill>
                <a:latin typeface="Arial"/>
                <a:cs typeface="Arial"/>
              </a:rPr>
              <a:t>official </a:t>
            </a:r>
            <a:r>
              <a:rPr lang="en-US" sz="1200" dirty="0">
                <a:solidFill>
                  <a:schemeClr val="bg1">
                    <a:lumMod val="50000"/>
                  </a:schemeClr>
                </a:solidFill>
                <a:latin typeface="Arial"/>
                <a:cs typeface="Arial"/>
              </a:rPr>
              <a:t>figures the central bank´s quasi fiscal surplus, FGS profits and SDR issuance. Consolidated adds to the official figures the contributions to the social security system allocated to private pension funds prior to the 2008 renationalization. Source: Ministry of Economics, Central Bank of Argentina and INDEC.</a:t>
            </a:r>
          </a:p>
        </p:txBody>
      </p:sp>
      <p:pic>
        <p:nvPicPr>
          <p:cNvPr id="43012" name="Imagen 12"/>
          <p:cNvPicPr>
            <a:picLocks noChangeAspect="1"/>
          </p:cNvPicPr>
          <p:nvPr/>
        </p:nvPicPr>
        <p:blipFill>
          <a:blip r:embed="rId3"/>
          <a:srcRect l="4295" t="20682" r="57541"/>
          <a:stretch>
            <a:fillRect/>
          </a:stretch>
        </p:blipFill>
        <p:spPr bwMode="auto">
          <a:xfrm>
            <a:off x="5694363" y="6124575"/>
            <a:ext cx="3449637" cy="733425"/>
          </a:xfrm>
          <a:prstGeom prst="rect">
            <a:avLst/>
          </a:prstGeom>
          <a:noFill/>
          <a:ln w="9525">
            <a:noFill/>
            <a:miter lim="800000"/>
            <a:headEnd/>
            <a:tailEnd/>
          </a:ln>
        </p:spPr>
      </p:pic>
      <p:cxnSp>
        <p:nvCxnSpPr>
          <p:cNvPr id="14" name="Conector recto 13"/>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
        <p:nvSpPr>
          <p:cNvPr id="43014" name="CuadroTexto 15"/>
          <p:cNvSpPr txBox="1">
            <a:spLocks noChangeArrowheads="1"/>
          </p:cNvSpPr>
          <p:nvPr/>
        </p:nvSpPr>
        <p:spPr bwMode="auto">
          <a:xfrm rot="-5400000">
            <a:off x="-749300" y="2678113"/>
            <a:ext cx="2005013" cy="338137"/>
          </a:xfrm>
          <a:prstGeom prst="rect">
            <a:avLst/>
          </a:prstGeom>
          <a:noFill/>
          <a:ln w="9525">
            <a:noFill/>
            <a:miter lim="800000"/>
            <a:headEnd/>
            <a:tailEnd/>
          </a:ln>
        </p:spPr>
        <p:txBody>
          <a:bodyPr>
            <a:spAutoFit/>
          </a:bodyPr>
          <a:lstStyle/>
          <a:p>
            <a:pPr algn="ctr"/>
            <a:r>
              <a:rPr lang="en-US" sz="1600">
                <a:solidFill>
                  <a:srgbClr val="0A2B54"/>
                </a:solidFill>
                <a:latin typeface="Georgia" pitchFamily="18" charset="0"/>
              </a:rPr>
              <a:t>% GDP</a:t>
            </a:r>
          </a:p>
        </p:txBody>
      </p:sp>
      <p:pic>
        <p:nvPicPr>
          <p:cNvPr id="43015" name="Picture 2"/>
          <p:cNvPicPr>
            <a:picLocks noGrp="1" noChangeAspect="1" noChangeArrowheads="1"/>
          </p:cNvPicPr>
          <p:nvPr>
            <p:ph idx="1"/>
          </p:nvPr>
        </p:nvPicPr>
        <p:blipFill>
          <a:blip r:embed="rId4"/>
          <a:srcRect/>
          <a:stretch>
            <a:fillRect/>
          </a:stretch>
        </p:blipFill>
        <p:spPr>
          <a:xfrm>
            <a:off x="4672013" y="1666875"/>
            <a:ext cx="4357687" cy="2801938"/>
          </a:xfrm>
        </p:spPr>
      </p:pic>
      <p:sp>
        <p:nvSpPr>
          <p:cNvPr id="43016" name="CuadroTexto 15"/>
          <p:cNvSpPr txBox="1">
            <a:spLocks noChangeArrowheads="1"/>
          </p:cNvSpPr>
          <p:nvPr/>
        </p:nvSpPr>
        <p:spPr bwMode="auto">
          <a:xfrm rot="-5400000">
            <a:off x="3669506" y="2677319"/>
            <a:ext cx="2005013" cy="339725"/>
          </a:xfrm>
          <a:prstGeom prst="rect">
            <a:avLst/>
          </a:prstGeom>
          <a:noFill/>
          <a:ln w="9525">
            <a:noFill/>
            <a:miter lim="800000"/>
            <a:headEnd/>
            <a:tailEnd/>
          </a:ln>
        </p:spPr>
        <p:txBody>
          <a:bodyPr>
            <a:spAutoFit/>
          </a:bodyPr>
          <a:lstStyle/>
          <a:p>
            <a:pPr algn="ctr"/>
            <a:r>
              <a:rPr lang="en-US" sz="1600">
                <a:solidFill>
                  <a:srgbClr val="0A2B54"/>
                </a:solidFill>
                <a:latin typeface="Georgia" pitchFamily="18" charset="0"/>
              </a:rPr>
              <a:t>% GDP</a:t>
            </a:r>
          </a:p>
        </p:txBody>
      </p:sp>
      <p:sp>
        <p:nvSpPr>
          <p:cNvPr id="43017" name="CuadroTexto 15"/>
          <p:cNvSpPr txBox="1">
            <a:spLocks noChangeArrowheads="1"/>
          </p:cNvSpPr>
          <p:nvPr/>
        </p:nvSpPr>
        <p:spPr bwMode="auto">
          <a:xfrm>
            <a:off x="1381125" y="1298575"/>
            <a:ext cx="3121025" cy="646113"/>
          </a:xfrm>
          <a:prstGeom prst="rect">
            <a:avLst/>
          </a:prstGeom>
          <a:noFill/>
          <a:ln w="9525">
            <a:noFill/>
            <a:miter lim="800000"/>
            <a:headEnd/>
            <a:tailEnd/>
          </a:ln>
        </p:spPr>
        <p:txBody>
          <a:bodyPr>
            <a:spAutoFit/>
          </a:bodyPr>
          <a:lstStyle/>
          <a:p>
            <a:pPr algn="ctr"/>
            <a:r>
              <a:rPr lang="en-US">
                <a:solidFill>
                  <a:srgbClr val="0A2B54"/>
                </a:solidFill>
                <a:latin typeface="Georgia" pitchFamily="18" charset="0"/>
              </a:rPr>
              <a:t>Primary fiscal surplus (%  GDP)</a:t>
            </a:r>
          </a:p>
        </p:txBody>
      </p:sp>
      <p:sp>
        <p:nvSpPr>
          <p:cNvPr id="43018" name="CuadroTexto 15"/>
          <p:cNvSpPr txBox="1">
            <a:spLocks noChangeArrowheads="1"/>
          </p:cNvSpPr>
          <p:nvPr/>
        </p:nvSpPr>
        <p:spPr bwMode="auto">
          <a:xfrm>
            <a:off x="5373688" y="1196975"/>
            <a:ext cx="3121025" cy="647700"/>
          </a:xfrm>
          <a:prstGeom prst="rect">
            <a:avLst/>
          </a:prstGeom>
          <a:noFill/>
          <a:ln w="9525">
            <a:noFill/>
            <a:miter lim="800000"/>
            <a:headEnd/>
            <a:tailEnd/>
          </a:ln>
        </p:spPr>
        <p:txBody>
          <a:bodyPr>
            <a:spAutoFit/>
          </a:bodyPr>
          <a:lstStyle/>
          <a:p>
            <a:pPr algn="ctr"/>
            <a:r>
              <a:rPr lang="en-US">
                <a:solidFill>
                  <a:srgbClr val="0A2B54"/>
                </a:solidFill>
                <a:latin typeface="Georgia" pitchFamily="18" charset="0"/>
              </a:rPr>
              <a:t>Current account and trade balance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Imagen 12"/>
          <p:cNvPicPr>
            <a:picLocks noChangeAspect="1"/>
          </p:cNvPicPr>
          <p:nvPr/>
        </p:nvPicPr>
        <p:blipFill>
          <a:blip r:embed="rId2"/>
          <a:srcRect l="4295" t="20682" r="57541"/>
          <a:stretch>
            <a:fillRect/>
          </a:stretch>
        </p:blipFill>
        <p:spPr bwMode="auto">
          <a:xfrm>
            <a:off x="5694363" y="6124575"/>
            <a:ext cx="3449637" cy="733425"/>
          </a:xfrm>
          <a:prstGeom prst="rect">
            <a:avLst/>
          </a:prstGeom>
          <a:noFill/>
          <a:ln w="9525">
            <a:noFill/>
            <a:miter lim="800000"/>
            <a:headEnd/>
            <a:tailEnd/>
          </a:ln>
        </p:spPr>
      </p:pic>
      <p:sp>
        <p:nvSpPr>
          <p:cNvPr id="44034" name="Título 1"/>
          <p:cNvSpPr>
            <a:spLocks noGrp="1"/>
          </p:cNvSpPr>
          <p:nvPr>
            <p:ph type="title"/>
          </p:nvPr>
        </p:nvSpPr>
        <p:spPr>
          <a:xfrm>
            <a:off x="252413" y="274638"/>
            <a:ext cx="8434387" cy="377825"/>
          </a:xfrm>
        </p:spPr>
        <p:txBody>
          <a:bodyPr/>
          <a:lstStyle/>
          <a:p>
            <a:r>
              <a:rPr lang="en-US" sz="3000" smtClean="0">
                <a:solidFill>
                  <a:srgbClr val="0A2B54"/>
                </a:solidFill>
                <a:latin typeface="Georgia" pitchFamily="18" charset="0"/>
              </a:rPr>
              <a:t>Argentina’s inflationary growth: what to expect? </a:t>
            </a:r>
          </a:p>
        </p:txBody>
      </p:sp>
      <p:cxnSp>
        <p:nvCxnSpPr>
          <p:cNvPr id="16" name="Conector recto 15"/>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
        <p:nvSpPr>
          <p:cNvPr id="44036" name="Content Placeholder 9"/>
          <p:cNvSpPr>
            <a:spLocks noGrp="1"/>
          </p:cNvSpPr>
          <p:nvPr>
            <p:ph idx="1"/>
          </p:nvPr>
        </p:nvSpPr>
        <p:spPr>
          <a:xfrm>
            <a:off x="252413" y="1577975"/>
            <a:ext cx="8229600" cy="4891088"/>
          </a:xfrm>
        </p:spPr>
        <p:txBody>
          <a:bodyPr/>
          <a:lstStyle/>
          <a:p>
            <a:pPr>
              <a:lnSpc>
                <a:spcPct val="90000"/>
              </a:lnSpc>
            </a:pPr>
            <a:r>
              <a:rPr lang="en-US" sz="2400" dirty="0" smtClean="0">
                <a:latin typeface="Georgia" pitchFamily="18" charset="0"/>
              </a:rPr>
              <a:t>Low real interest rates (+</a:t>
            </a:r>
            <a:r>
              <a:rPr lang="en-US" sz="2400" dirty="0" smtClean="0">
                <a:latin typeface="Georgia" pitchFamily="18" charset="0"/>
                <a:sym typeface="Wingdings" pitchFamily="2" charset="2"/>
              </a:rPr>
              <a:t> lack of investment instruments)  Real estate and durables consumption boom</a:t>
            </a:r>
          </a:p>
          <a:p>
            <a:pPr>
              <a:lnSpc>
                <a:spcPct val="90000"/>
              </a:lnSpc>
            </a:pPr>
            <a:r>
              <a:rPr lang="en-US" sz="2400" dirty="0" smtClean="0">
                <a:latin typeface="Georgia" pitchFamily="18" charset="0"/>
              </a:rPr>
              <a:t>Expansionary fiscal spending (+ wage indexation) </a:t>
            </a:r>
            <a:r>
              <a:rPr lang="en-US" sz="2400" dirty="0" smtClean="0">
                <a:latin typeface="Georgia" pitchFamily="18" charset="0"/>
                <a:sym typeface="Wingdings" pitchFamily="2" charset="2"/>
              </a:rPr>
              <a:t> Growing (and latent) inflation</a:t>
            </a:r>
          </a:p>
          <a:p>
            <a:pPr>
              <a:lnSpc>
                <a:spcPct val="90000"/>
              </a:lnSpc>
            </a:pPr>
            <a:r>
              <a:rPr lang="en-US" sz="2400" dirty="0" smtClean="0">
                <a:latin typeface="Georgia" pitchFamily="18" charset="0"/>
                <a:sym typeface="Wingdings" pitchFamily="2" charset="2"/>
              </a:rPr>
              <a:t>No policy change until the end-2011 election  Political dilemmas</a:t>
            </a:r>
          </a:p>
          <a:p>
            <a:pPr lvl="1">
              <a:lnSpc>
                <a:spcPct val="90000"/>
              </a:lnSpc>
            </a:pPr>
            <a:r>
              <a:rPr lang="en-US" sz="2000" dirty="0" smtClean="0">
                <a:latin typeface="Georgia" pitchFamily="18" charset="0"/>
                <a:sym typeface="Wingdings" pitchFamily="2" charset="2"/>
              </a:rPr>
              <a:t>Who will switch to a non-inflationary slower growth path?</a:t>
            </a:r>
          </a:p>
          <a:p>
            <a:pPr lvl="1">
              <a:lnSpc>
                <a:spcPct val="90000"/>
              </a:lnSpc>
            </a:pPr>
            <a:r>
              <a:rPr lang="en-US" sz="2000" dirty="0" smtClean="0">
                <a:latin typeface="Georgia" pitchFamily="18" charset="0"/>
                <a:sym typeface="Wingdings" pitchFamily="2" charset="2"/>
              </a:rPr>
              <a:t>How much time can a renewed access to capital markets buy for a smooth transition to sustainable growth?</a:t>
            </a:r>
          </a:p>
          <a:p>
            <a:pPr>
              <a:lnSpc>
                <a:spcPct val="90000"/>
              </a:lnSpc>
            </a:pPr>
            <a:r>
              <a:rPr lang="en-US" sz="2400" dirty="0" smtClean="0">
                <a:latin typeface="Georgia" pitchFamily="18" charset="0"/>
                <a:sym typeface="Wingdings" pitchFamily="2" charset="2"/>
              </a:rPr>
              <a:t>Binomial scenario</a:t>
            </a:r>
          </a:p>
          <a:p>
            <a:pPr lvl="1">
              <a:lnSpc>
                <a:spcPct val="90000"/>
              </a:lnSpc>
            </a:pPr>
            <a:r>
              <a:rPr lang="en-US" sz="2000" dirty="0" smtClean="0">
                <a:latin typeface="Georgia" pitchFamily="18" charset="0"/>
                <a:sym typeface="Wingdings" pitchFamily="2" charset="2"/>
              </a:rPr>
              <a:t>Reelection: Smooth ride into a slow descent</a:t>
            </a:r>
          </a:p>
          <a:p>
            <a:pPr lvl="1">
              <a:lnSpc>
                <a:spcPct val="90000"/>
              </a:lnSpc>
            </a:pPr>
            <a:r>
              <a:rPr lang="en-US" sz="2000" dirty="0" smtClean="0">
                <a:latin typeface="Georgia" pitchFamily="18" charset="0"/>
                <a:sym typeface="Wingdings" pitchFamily="2" charset="2"/>
              </a:rPr>
              <a:t>New administration: Near term risks and significant upsides</a:t>
            </a:r>
          </a:p>
          <a:p>
            <a:pPr>
              <a:lnSpc>
                <a:spcPct val="90000"/>
              </a:lnSpc>
            </a:pPr>
            <a:endParaRPr lang="en-US" sz="2400" dirty="0" smtClean="0">
              <a:latin typeface="Georgia" pitchFamily="18" charset="0"/>
            </a:endParaRPr>
          </a:p>
          <a:p>
            <a:pPr>
              <a:lnSpc>
                <a:spcPct val="90000"/>
              </a:lnSpc>
            </a:pPr>
            <a:endParaRPr lang="en-US" sz="2400" dirty="0" smtClean="0">
              <a:latin typeface="Georgia"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Imagen 12"/>
          <p:cNvPicPr>
            <a:picLocks noChangeAspect="1"/>
          </p:cNvPicPr>
          <p:nvPr/>
        </p:nvPicPr>
        <p:blipFill>
          <a:blip r:embed="rId2"/>
          <a:srcRect l="4295" t="20682" r="57541"/>
          <a:stretch>
            <a:fillRect/>
          </a:stretch>
        </p:blipFill>
        <p:spPr bwMode="auto">
          <a:xfrm>
            <a:off x="5694363" y="6124575"/>
            <a:ext cx="3449637" cy="733425"/>
          </a:xfrm>
          <a:prstGeom prst="rect">
            <a:avLst/>
          </a:prstGeom>
          <a:noFill/>
          <a:ln w="9525">
            <a:noFill/>
            <a:miter lim="800000"/>
            <a:headEnd/>
            <a:tailEnd/>
          </a:ln>
        </p:spPr>
      </p:pic>
      <p:sp>
        <p:nvSpPr>
          <p:cNvPr id="44034" name="Título 1"/>
          <p:cNvSpPr>
            <a:spLocks noGrp="1"/>
          </p:cNvSpPr>
          <p:nvPr>
            <p:ph type="title"/>
          </p:nvPr>
        </p:nvSpPr>
        <p:spPr>
          <a:xfrm>
            <a:off x="252413" y="274638"/>
            <a:ext cx="8434387" cy="377825"/>
          </a:xfrm>
        </p:spPr>
        <p:txBody>
          <a:bodyPr/>
          <a:lstStyle/>
          <a:p>
            <a:r>
              <a:rPr lang="en-US" sz="3000" dirty="0" smtClean="0">
                <a:solidFill>
                  <a:srgbClr val="0A2B54"/>
                </a:solidFill>
                <a:latin typeface="Georgia" pitchFamily="18" charset="0"/>
              </a:rPr>
              <a:t>Brazil: Confidence offsets financial downturn</a:t>
            </a:r>
          </a:p>
        </p:txBody>
      </p:sp>
      <p:cxnSp>
        <p:nvCxnSpPr>
          <p:cNvPr id="16" name="Conector recto 15"/>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
        <p:nvSpPr>
          <p:cNvPr id="44036" name="Content Placeholder 9"/>
          <p:cNvSpPr>
            <a:spLocks noGrp="1"/>
          </p:cNvSpPr>
          <p:nvPr>
            <p:ph idx="1"/>
          </p:nvPr>
        </p:nvSpPr>
        <p:spPr>
          <a:xfrm>
            <a:off x="252413" y="1577975"/>
            <a:ext cx="8229600" cy="4891088"/>
          </a:xfrm>
        </p:spPr>
        <p:txBody>
          <a:bodyPr/>
          <a:lstStyle/>
          <a:p>
            <a:pPr>
              <a:lnSpc>
                <a:spcPct val="90000"/>
              </a:lnSpc>
              <a:buNone/>
            </a:pPr>
            <a:endParaRPr lang="en-US" sz="2400" dirty="0" smtClean="0">
              <a:latin typeface="Georgia" pitchFamily="18" charset="0"/>
            </a:endParaRPr>
          </a:p>
          <a:p>
            <a:pPr>
              <a:lnSpc>
                <a:spcPct val="90000"/>
              </a:lnSpc>
            </a:pPr>
            <a:endParaRPr lang="en-US" sz="2400" dirty="0" smtClean="0">
              <a:latin typeface="Georgia" pitchFamily="18" charset="0"/>
            </a:endParaRPr>
          </a:p>
        </p:txBody>
      </p:sp>
      <p:graphicFrame>
        <p:nvGraphicFramePr>
          <p:cNvPr id="7" name="1 Gráfico"/>
          <p:cNvGraphicFramePr/>
          <p:nvPr/>
        </p:nvGraphicFramePr>
        <p:xfrm>
          <a:off x="673100" y="1577975"/>
          <a:ext cx="7430887" cy="4546600"/>
        </p:xfrm>
        <a:graphic>
          <a:graphicData uri="http://schemas.openxmlformats.org/drawingml/2006/chart">
            <c:chart xmlns:c="http://schemas.openxmlformats.org/drawingml/2006/chart" xmlns:r="http://schemas.openxmlformats.org/officeDocument/2006/relationships" r:id="rId3"/>
          </a:graphicData>
        </a:graphic>
      </p:graphicFrame>
      <p:sp>
        <p:nvSpPr>
          <p:cNvPr id="8" name="CuadroTexto 8"/>
          <p:cNvSpPr txBox="1"/>
          <p:nvPr/>
        </p:nvSpPr>
        <p:spPr>
          <a:xfrm>
            <a:off x="252413" y="6396038"/>
            <a:ext cx="5441950" cy="646331"/>
          </a:xfrm>
          <a:prstGeom prst="rect">
            <a:avLst/>
          </a:prstGeom>
          <a:noFill/>
        </p:spPr>
        <p:txBody>
          <a:bodyPr>
            <a:spAutoFit/>
          </a:bodyPr>
          <a:lstStyle/>
          <a:p>
            <a:pPr fontAlgn="auto">
              <a:spcBef>
                <a:spcPts val="0"/>
              </a:spcBef>
              <a:spcAft>
                <a:spcPts val="0"/>
              </a:spcAft>
              <a:defRPr/>
            </a:pPr>
            <a:r>
              <a:rPr lang="en-US" sz="1200" dirty="0">
                <a:solidFill>
                  <a:schemeClr val="bg1">
                    <a:lumMod val="50000"/>
                  </a:schemeClr>
                </a:solidFill>
                <a:latin typeface="Arial"/>
                <a:cs typeface="Arial"/>
              </a:rPr>
              <a:t>Source: </a:t>
            </a:r>
            <a:r>
              <a:rPr lang="en-US" sz="1200" dirty="0" smtClean="0">
                <a:solidFill>
                  <a:schemeClr val="bg1">
                    <a:lumMod val="50000"/>
                  </a:schemeClr>
                </a:solidFill>
                <a:latin typeface="Arial"/>
                <a:cs typeface="Arial"/>
              </a:rPr>
              <a:t>Own calculations based on International Labor Organization, World Bank’s GEM; The Economist Intelligence Unit and OECD. </a:t>
            </a:r>
            <a:endParaRPr lang="en-US" sz="1200" dirty="0">
              <a:solidFill>
                <a:schemeClr val="bg1">
                  <a:lumMod val="50000"/>
                </a:schemeClr>
              </a:solidFill>
              <a:latin typeface="Arial"/>
              <a:cs typeface="Arial"/>
            </a:endParaRPr>
          </a:p>
          <a:p>
            <a:pPr fontAlgn="auto">
              <a:spcBef>
                <a:spcPts val="0"/>
              </a:spcBef>
              <a:spcAft>
                <a:spcPts val="0"/>
              </a:spcAft>
              <a:defRPr/>
            </a:pPr>
            <a:endParaRPr lang="en-US" sz="1200" dirty="0">
              <a:solidFill>
                <a:schemeClr val="bg1">
                  <a:lumMod val="50000"/>
                </a:schemeClr>
              </a:solidFill>
              <a:latin typeface="Arial"/>
              <a:cs typeface="Aria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Imagen 12"/>
          <p:cNvPicPr>
            <a:picLocks noChangeAspect="1"/>
          </p:cNvPicPr>
          <p:nvPr/>
        </p:nvPicPr>
        <p:blipFill>
          <a:blip r:embed="rId2"/>
          <a:srcRect l="4295" t="20682" r="57541"/>
          <a:stretch>
            <a:fillRect/>
          </a:stretch>
        </p:blipFill>
        <p:spPr bwMode="auto">
          <a:xfrm>
            <a:off x="5694363" y="6124575"/>
            <a:ext cx="3449637" cy="733425"/>
          </a:xfrm>
          <a:prstGeom prst="rect">
            <a:avLst/>
          </a:prstGeom>
          <a:noFill/>
          <a:ln w="9525">
            <a:noFill/>
            <a:miter lim="800000"/>
            <a:headEnd/>
            <a:tailEnd/>
          </a:ln>
        </p:spPr>
      </p:pic>
      <p:sp>
        <p:nvSpPr>
          <p:cNvPr id="38914" name="Título 1"/>
          <p:cNvSpPr>
            <a:spLocks noGrp="1"/>
          </p:cNvSpPr>
          <p:nvPr>
            <p:ph type="title"/>
          </p:nvPr>
        </p:nvSpPr>
        <p:spPr>
          <a:xfrm>
            <a:off x="252413" y="274638"/>
            <a:ext cx="8434387" cy="377825"/>
          </a:xfrm>
        </p:spPr>
        <p:txBody>
          <a:bodyPr/>
          <a:lstStyle/>
          <a:p>
            <a:r>
              <a:rPr lang="en-US" sz="3000" smtClean="0">
                <a:solidFill>
                  <a:srgbClr val="0A2B54"/>
                </a:solidFill>
                <a:latin typeface="Georgia" pitchFamily="18" charset="0"/>
              </a:rPr>
              <a:t>Brazil’s policy imperatives</a:t>
            </a:r>
          </a:p>
        </p:txBody>
      </p:sp>
      <p:cxnSp>
        <p:nvCxnSpPr>
          <p:cNvPr id="16" name="Conector recto 15"/>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
        <p:nvSpPr>
          <p:cNvPr id="10" name="Content Placeholder 9"/>
          <p:cNvSpPr>
            <a:spLocks noGrp="1"/>
          </p:cNvSpPr>
          <p:nvPr>
            <p:ph idx="1"/>
          </p:nvPr>
        </p:nvSpPr>
        <p:spPr>
          <a:xfrm>
            <a:off x="252413" y="1577975"/>
            <a:ext cx="8229600" cy="5280025"/>
          </a:xfrm>
        </p:spPr>
        <p:txBody>
          <a:bodyPr rtlCol="0">
            <a:normAutofit/>
          </a:bodyPr>
          <a:lstStyle/>
          <a:p>
            <a:pPr marL="514350" indent="-514350" fontAlgn="auto">
              <a:lnSpc>
                <a:spcPct val="90000"/>
              </a:lnSpc>
              <a:spcAft>
                <a:spcPts val="0"/>
              </a:spcAft>
              <a:buFont typeface="+mj-lt"/>
              <a:buAutoNum type="arabicPeriod"/>
              <a:defRPr/>
            </a:pPr>
            <a:r>
              <a:rPr lang="en-US" sz="3000" dirty="0" smtClean="0">
                <a:latin typeface="Georgia" pitchFamily="18" charset="0"/>
              </a:rPr>
              <a:t>Macroeconomic stability</a:t>
            </a:r>
          </a:p>
          <a:p>
            <a:pPr marL="514350" indent="-514350" fontAlgn="auto">
              <a:lnSpc>
                <a:spcPct val="90000"/>
              </a:lnSpc>
              <a:spcAft>
                <a:spcPts val="0"/>
              </a:spcAft>
              <a:buFont typeface="+mj-lt"/>
              <a:buAutoNum type="arabicPeriod"/>
              <a:defRPr/>
            </a:pPr>
            <a:r>
              <a:rPr lang="en-US" sz="3000" dirty="0" smtClean="0">
                <a:latin typeface="Georgia" pitchFamily="18" charset="0"/>
              </a:rPr>
              <a:t>Social progress (expansion of the middle class)</a:t>
            </a:r>
          </a:p>
          <a:p>
            <a:pPr marL="514350" indent="-514350" fontAlgn="auto">
              <a:lnSpc>
                <a:spcPct val="90000"/>
              </a:lnSpc>
              <a:spcAft>
                <a:spcPts val="0"/>
              </a:spcAft>
              <a:buFont typeface="+mj-lt"/>
              <a:buAutoNum type="arabicPeriod"/>
              <a:defRPr/>
            </a:pPr>
            <a:r>
              <a:rPr lang="en-US" sz="3000" dirty="0" smtClean="0">
                <a:latin typeface="Georgia" pitchFamily="18" charset="0"/>
              </a:rPr>
              <a:t>Active industrial policies (e.g., BNDES)</a:t>
            </a:r>
          </a:p>
          <a:p>
            <a:pPr fontAlgn="auto">
              <a:lnSpc>
                <a:spcPct val="90000"/>
              </a:lnSpc>
              <a:spcAft>
                <a:spcPts val="0"/>
              </a:spcAft>
              <a:buFont typeface="Arial"/>
              <a:buNone/>
              <a:defRPr/>
            </a:pPr>
            <a:r>
              <a:rPr lang="en-US" sz="3000" dirty="0" smtClean="0">
                <a:latin typeface="Georgia" pitchFamily="18" charset="0"/>
              </a:rPr>
              <a:t>Is this sustainable?</a:t>
            </a:r>
          </a:p>
          <a:p>
            <a:pPr lvl="1" fontAlgn="auto">
              <a:lnSpc>
                <a:spcPct val="90000"/>
              </a:lnSpc>
              <a:spcAft>
                <a:spcPts val="0"/>
              </a:spcAft>
              <a:buFont typeface="Arial"/>
              <a:buChar char="–"/>
              <a:defRPr/>
            </a:pPr>
            <a:r>
              <a:rPr lang="en-US" sz="2000" dirty="0" smtClean="0">
                <a:latin typeface="Georgia" pitchFamily="18" charset="0"/>
              </a:rPr>
              <a:t>Taxes are already high</a:t>
            </a:r>
          </a:p>
          <a:p>
            <a:pPr lvl="1" fontAlgn="auto">
              <a:lnSpc>
                <a:spcPct val="90000"/>
              </a:lnSpc>
              <a:spcAft>
                <a:spcPts val="0"/>
              </a:spcAft>
              <a:buFont typeface="Arial"/>
              <a:buChar char="–"/>
              <a:defRPr/>
            </a:pPr>
            <a:r>
              <a:rPr lang="en-US" sz="2000" dirty="0" smtClean="0">
                <a:latin typeface="Georgia" pitchFamily="18" charset="0"/>
              </a:rPr>
              <a:t>Low hanging social fruit already collected</a:t>
            </a:r>
          </a:p>
          <a:p>
            <a:pPr lvl="1" fontAlgn="auto">
              <a:lnSpc>
                <a:spcPct val="90000"/>
              </a:lnSpc>
              <a:spcAft>
                <a:spcPts val="0"/>
              </a:spcAft>
              <a:buFont typeface="Arial"/>
              <a:buChar char="–"/>
              <a:defRPr/>
            </a:pPr>
            <a:r>
              <a:rPr lang="en-US" sz="2000" dirty="0" smtClean="0">
                <a:latin typeface="Georgia" pitchFamily="18" charset="0"/>
              </a:rPr>
              <a:t>Development banks will begin to deal with NPLs</a:t>
            </a:r>
          </a:p>
          <a:p>
            <a:pPr lvl="1" fontAlgn="auto">
              <a:lnSpc>
                <a:spcPct val="90000"/>
              </a:lnSpc>
              <a:spcAft>
                <a:spcPts val="0"/>
              </a:spcAft>
              <a:buFont typeface="Arial"/>
              <a:buChar char="–"/>
              <a:defRPr/>
            </a:pPr>
            <a:r>
              <a:rPr lang="en-US" sz="2000" dirty="0" smtClean="0">
                <a:latin typeface="Georgia" pitchFamily="18" charset="0"/>
              </a:rPr>
              <a:t>Public investment is extremely low</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ítulo 1"/>
          <p:cNvSpPr>
            <a:spLocks noGrp="1"/>
          </p:cNvSpPr>
          <p:nvPr>
            <p:ph type="title"/>
          </p:nvPr>
        </p:nvSpPr>
        <p:spPr>
          <a:xfrm>
            <a:off x="252413" y="274638"/>
            <a:ext cx="8434387" cy="377825"/>
          </a:xfrm>
        </p:spPr>
        <p:txBody>
          <a:bodyPr/>
          <a:lstStyle/>
          <a:p>
            <a:r>
              <a:rPr lang="en-US" sz="3000" smtClean="0">
                <a:solidFill>
                  <a:srgbClr val="0A2B54"/>
                </a:solidFill>
                <a:latin typeface="Georgia" pitchFamily="18" charset="0"/>
              </a:rPr>
              <a:t>Brazil: reduction in inequality is noteworthy….</a:t>
            </a:r>
          </a:p>
        </p:txBody>
      </p:sp>
      <p:sp>
        <p:nvSpPr>
          <p:cNvPr id="9" name="CuadroTexto 8"/>
          <p:cNvSpPr txBox="1"/>
          <p:nvPr/>
        </p:nvSpPr>
        <p:spPr>
          <a:xfrm>
            <a:off x="252413" y="6124575"/>
            <a:ext cx="5441950" cy="276225"/>
          </a:xfrm>
          <a:prstGeom prst="rect">
            <a:avLst/>
          </a:prstGeom>
          <a:noFill/>
        </p:spPr>
        <p:txBody>
          <a:bodyPr>
            <a:spAutoFit/>
          </a:bodyPr>
          <a:lstStyle/>
          <a:p>
            <a:pPr fontAlgn="auto">
              <a:spcBef>
                <a:spcPts val="0"/>
              </a:spcBef>
              <a:spcAft>
                <a:spcPts val="0"/>
              </a:spcAft>
              <a:defRPr/>
            </a:pPr>
            <a:r>
              <a:rPr lang="en-US" sz="1200" dirty="0">
                <a:solidFill>
                  <a:schemeClr val="bg1">
                    <a:lumMod val="50000"/>
                  </a:schemeClr>
                </a:solidFill>
                <a:latin typeface="Arial"/>
                <a:cs typeface="Arial"/>
              </a:rPr>
              <a:t>Source: Barros, R., de Carvalho, M. , Franco, S., and </a:t>
            </a:r>
            <a:r>
              <a:rPr lang="en-US" sz="1200" dirty="0" err="1">
                <a:solidFill>
                  <a:schemeClr val="bg1">
                    <a:lumMod val="50000"/>
                  </a:schemeClr>
                </a:solidFill>
                <a:latin typeface="Arial"/>
                <a:cs typeface="Arial"/>
              </a:rPr>
              <a:t>Mendonça</a:t>
            </a:r>
            <a:r>
              <a:rPr lang="en-US" sz="1200" dirty="0">
                <a:solidFill>
                  <a:schemeClr val="bg1">
                    <a:lumMod val="50000"/>
                  </a:schemeClr>
                </a:solidFill>
                <a:latin typeface="Arial"/>
                <a:cs typeface="Arial"/>
              </a:rPr>
              <a:t>, R. (2010).</a:t>
            </a:r>
          </a:p>
        </p:txBody>
      </p:sp>
      <p:pic>
        <p:nvPicPr>
          <p:cNvPr id="39939" name="Imagen 12"/>
          <p:cNvPicPr>
            <a:picLocks noChangeAspect="1"/>
          </p:cNvPicPr>
          <p:nvPr/>
        </p:nvPicPr>
        <p:blipFill>
          <a:blip r:embed="rId2"/>
          <a:srcRect l="4295" t="20682" r="57541"/>
          <a:stretch>
            <a:fillRect/>
          </a:stretch>
        </p:blipFill>
        <p:spPr bwMode="auto">
          <a:xfrm>
            <a:off x="5694363" y="6124575"/>
            <a:ext cx="3449637" cy="733425"/>
          </a:xfrm>
          <a:prstGeom prst="rect">
            <a:avLst/>
          </a:prstGeom>
          <a:noFill/>
          <a:ln w="9525">
            <a:noFill/>
            <a:miter lim="800000"/>
            <a:headEnd/>
            <a:tailEnd/>
          </a:ln>
        </p:spPr>
      </p:pic>
      <p:cxnSp>
        <p:nvCxnSpPr>
          <p:cNvPr id="14" name="Conector recto 13"/>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graphicFrame>
        <p:nvGraphicFramePr>
          <p:cNvPr id="11" name="Content Placeholder 10"/>
          <p:cNvGraphicFramePr>
            <a:graphicFrameLocks noGrp="1"/>
          </p:cNvGraphicFramePr>
          <p:nvPr>
            <p:ph idx="1"/>
          </p:nvPr>
        </p:nvGraphicFramePr>
        <p:xfrm>
          <a:off x="485574" y="1412631"/>
          <a:ext cx="8053753" cy="427306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Marcador de contenido 2"/>
          <p:cNvSpPr>
            <a:spLocks noGrp="1"/>
          </p:cNvSpPr>
          <p:nvPr>
            <p:ph idx="1"/>
          </p:nvPr>
        </p:nvSpPr>
        <p:spPr>
          <a:xfrm>
            <a:off x="1055688" y="1395413"/>
            <a:ext cx="7864475" cy="4713287"/>
          </a:xfrm>
        </p:spPr>
        <p:txBody>
          <a:bodyPr/>
          <a:lstStyle/>
          <a:p>
            <a:pPr marL="514350" indent="-514350">
              <a:buFont typeface="Calibri" pitchFamily="34" charset="0"/>
              <a:buAutoNum type="arabicPeriod"/>
            </a:pPr>
            <a:r>
              <a:rPr lang="en-US" sz="2800" dirty="0" smtClean="0">
                <a:solidFill>
                  <a:srgbClr val="0A2B54"/>
                </a:solidFill>
                <a:latin typeface="Georgia" pitchFamily="18" charset="0"/>
              </a:rPr>
              <a:t>Common Threads</a:t>
            </a:r>
          </a:p>
          <a:p>
            <a:pPr marL="514350" indent="-514350">
              <a:buFont typeface="Calibri" pitchFamily="34" charset="0"/>
              <a:buAutoNum type="arabicPeriod"/>
            </a:pPr>
            <a:r>
              <a:rPr lang="en-US" sz="2800" dirty="0" smtClean="0">
                <a:solidFill>
                  <a:srgbClr val="0A2B54"/>
                </a:solidFill>
                <a:latin typeface="Georgia" pitchFamily="18" charset="0"/>
              </a:rPr>
              <a:t>Country Vignettes</a:t>
            </a:r>
          </a:p>
          <a:p>
            <a:pPr marL="914400" lvl="1" indent="-514350">
              <a:buSzPct val="65000"/>
            </a:pPr>
            <a:r>
              <a:rPr lang="en-US" sz="2400" dirty="0" smtClean="0">
                <a:solidFill>
                  <a:srgbClr val="0A2B54"/>
                </a:solidFill>
                <a:latin typeface="Georgia" pitchFamily="18" charset="0"/>
              </a:rPr>
              <a:t>Argentina: Exhausting margins</a:t>
            </a:r>
          </a:p>
          <a:p>
            <a:pPr marL="914400" lvl="1" indent="-514350">
              <a:buSzPct val="65000"/>
            </a:pPr>
            <a:r>
              <a:rPr lang="en-US" sz="2400" dirty="0" smtClean="0">
                <a:solidFill>
                  <a:srgbClr val="0A2B54"/>
                </a:solidFill>
                <a:latin typeface="Georgia" pitchFamily="18" charset="0"/>
              </a:rPr>
              <a:t>Brazil: Growing tensions</a:t>
            </a:r>
          </a:p>
          <a:p>
            <a:pPr marL="914400" lvl="1" indent="-514350">
              <a:buSzPct val="65000"/>
            </a:pPr>
            <a:r>
              <a:rPr lang="en-US" sz="2400" dirty="0" smtClean="0">
                <a:solidFill>
                  <a:srgbClr val="0A2B54"/>
                </a:solidFill>
                <a:latin typeface="Georgia" pitchFamily="18" charset="0"/>
              </a:rPr>
              <a:t>Colombia: Success without exuberance </a:t>
            </a:r>
          </a:p>
          <a:p>
            <a:pPr marL="914400" lvl="1" indent="-514350">
              <a:buSzPct val="65000"/>
            </a:pPr>
            <a:r>
              <a:rPr lang="en-US" sz="2400" dirty="0" smtClean="0">
                <a:solidFill>
                  <a:srgbClr val="0A2B54"/>
                </a:solidFill>
                <a:latin typeface="Georgia" pitchFamily="18" charset="0"/>
              </a:rPr>
              <a:t>Mexico:  Unsettled maturity</a:t>
            </a:r>
          </a:p>
          <a:p>
            <a:pPr marL="914400" lvl="1" indent="-514350">
              <a:buSzPct val="65000"/>
            </a:pPr>
            <a:r>
              <a:rPr lang="en-US" sz="2400" dirty="0" smtClean="0">
                <a:solidFill>
                  <a:srgbClr val="0A2B54"/>
                </a:solidFill>
                <a:latin typeface="Georgia" pitchFamily="18" charset="0"/>
              </a:rPr>
              <a:t>Venezuela: Recession or implosion?</a:t>
            </a:r>
          </a:p>
          <a:p>
            <a:pPr marL="514350" indent="-514350">
              <a:buFont typeface="Calibri" pitchFamily="34" charset="0"/>
              <a:buAutoNum type="arabicPeriod"/>
            </a:pPr>
            <a:r>
              <a:rPr lang="en-US" sz="2800" dirty="0" smtClean="0">
                <a:solidFill>
                  <a:srgbClr val="0A2B54"/>
                </a:solidFill>
                <a:latin typeface="Georgia" pitchFamily="18" charset="0"/>
              </a:rPr>
              <a:t>Class Rankings</a:t>
            </a:r>
            <a:endParaRPr lang="en-US" sz="2400" dirty="0" smtClean="0">
              <a:solidFill>
                <a:srgbClr val="0A2B54"/>
              </a:solidFill>
              <a:latin typeface="Georgia" pitchFamily="18" charset="0"/>
            </a:endParaRPr>
          </a:p>
        </p:txBody>
      </p:sp>
      <p:sp>
        <p:nvSpPr>
          <p:cNvPr id="17410" name="Título 12"/>
          <p:cNvSpPr>
            <a:spLocks noGrp="1"/>
          </p:cNvSpPr>
          <p:nvPr>
            <p:ph type="title"/>
          </p:nvPr>
        </p:nvSpPr>
        <p:spPr>
          <a:xfrm>
            <a:off x="485775" y="0"/>
            <a:ext cx="8658225" cy="977900"/>
          </a:xfrm>
        </p:spPr>
        <p:txBody>
          <a:bodyPr/>
          <a:lstStyle/>
          <a:p>
            <a:pPr algn="l"/>
            <a:r>
              <a:rPr lang="en-US" sz="3000" dirty="0" smtClean="0">
                <a:solidFill>
                  <a:srgbClr val="0A2B54"/>
                </a:solidFill>
                <a:latin typeface="Georgia" pitchFamily="18" charset="0"/>
              </a:rPr>
              <a:t>Outline</a:t>
            </a:r>
          </a:p>
        </p:txBody>
      </p:sp>
      <p:pic>
        <p:nvPicPr>
          <p:cNvPr id="17411" name="Imagen 13"/>
          <p:cNvPicPr>
            <a:picLocks noChangeAspect="1"/>
          </p:cNvPicPr>
          <p:nvPr/>
        </p:nvPicPr>
        <p:blipFill>
          <a:blip r:embed="rId2"/>
          <a:srcRect l="4295" t="20682" r="57541"/>
          <a:stretch>
            <a:fillRect/>
          </a:stretch>
        </p:blipFill>
        <p:spPr bwMode="auto">
          <a:xfrm>
            <a:off x="5694363" y="6124575"/>
            <a:ext cx="3449637" cy="733425"/>
          </a:xfrm>
          <a:prstGeom prst="rect">
            <a:avLst/>
          </a:prstGeom>
          <a:noFill/>
          <a:ln w="9525">
            <a:noFill/>
            <a:miter lim="800000"/>
            <a:headEnd/>
            <a:tailEnd/>
          </a:ln>
        </p:spPr>
      </p:pic>
      <p:cxnSp>
        <p:nvCxnSpPr>
          <p:cNvPr id="7" name="Conector recto 6"/>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2"/>
          <p:cNvPicPr>
            <a:picLocks noChangeAspect="1" noChangeArrowheads="1"/>
          </p:cNvPicPr>
          <p:nvPr/>
        </p:nvPicPr>
        <p:blipFill>
          <a:blip r:embed="rId2"/>
          <a:srcRect/>
          <a:stretch>
            <a:fillRect/>
          </a:stretch>
        </p:blipFill>
        <p:spPr bwMode="auto">
          <a:xfrm>
            <a:off x="4587875" y="1543050"/>
            <a:ext cx="4098925" cy="4427538"/>
          </a:xfrm>
          <a:prstGeom prst="rect">
            <a:avLst/>
          </a:prstGeom>
          <a:noFill/>
          <a:ln w="9525">
            <a:noFill/>
            <a:miter lim="800000"/>
            <a:headEnd/>
            <a:tailEnd/>
          </a:ln>
        </p:spPr>
      </p:pic>
      <p:pic>
        <p:nvPicPr>
          <p:cNvPr id="40962" name="Picture 2"/>
          <p:cNvPicPr>
            <a:picLocks noGrp="1" noChangeAspect="1" noChangeArrowheads="1"/>
          </p:cNvPicPr>
          <p:nvPr>
            <p:ph idx="1"/>
          </p:nvPr>
        </p:nvPicPr>
        <p:blipFill>
          <a:blip r:embed="rId3"/>
          <a:srcRect/>
          <a:stretch>
            <a:fillRect/>
          </a:stretch>
        </p:blipFill>
        <p:spPr>
          <a:xfrm>
            <a:off x="252413" y="1543050"/>
            <a:ext cx="4335462" cy="4581525"/>
          </a:xfrm>
        </p:spPr>
      </p:pic>
      <p:sp>
        <p:nvSpPr>
          <p:cNvPr id="40963" name="Título 1"/>
          <p:cNvSpPr>
            <a:spLocks noGrp="1"/>
          </p:cNvSpPr>
          <p:nvPr>
            <p:ph type="title"/>
          </p:nvPr>
        </p:nvSpPr>
        <p:spPr>
          <a:xfrm>
            <a:off x="252413" y="274638"/>
            <a:ext cx="8434387" cy="377825"/>
          </a:xfrm>
        </p:spPr>
        <p:txBody>
          <a:bodyPr/>
          <a:lstStyle/>
          <a:p>
            <a:r>
              <a:rPr lang="en-US" sz="3000" smtClean="0">
                <a:solidFill>
                  <a:srgbClr val="0A2B54"/>
                </a:solidFill>
                <a:latin typeface="Georgia" pitchFamily="18" charset="0"/>
              </a:rPr>
              <a:t>..and so is the very low public investment </a:t>
            </a:r>
          </a:p>
        </p:txBody>
      </p:sp>
      <p:sp>
        <p:nvSpPr>
          <p:cNvPr id="9" name="CuadroTexto 8"/>
          <p:cNvSpPr txBox="1"/>
          <p:nvPr/>
        </p:nvSpPr>
        <p:spPr>
          <a:xfrm>
            <a:off x="147638" y="6396038"/>
            <a:ext cx="5441950" cy="461962"/>
          </a:xfrm>
          <a:prstGeom prst="rect">
            <a:avLst/>
          </a:prstGeom>
          <a:noFill/>
        </p:spPr>
        <p:txBody>
          <a:bodyPr>
            <a:spAutoFit/>
          </a:bodyPr>
          <a:lstStyle/>
          <a:p>
            <a:pPr fontAlgn="auto">
              <a:spcBef>
                <a:spcPts val="0"/>
              </a:spcBef>
              <a:spcAft>
                <a:spcPts val="0"/>
              </a:spcAft>
              <a:defRPr/>
            </a:pPr>
            <a:r>
              <a:rPr lang="en-US" sz="1200" dirty="0">
                <a:solidFill>
                  <a:schemeClr val="bg1">
                    <a:lumMod val="50000"/>
                  </a:schemeClr>
                </a:solidFill>
                <a:latin typeface="Arial"/>
                <a:cs typeface="Arial"/>
              </a:rPr>
              <a:t>Source: </a:t>
            </a:r>
            <a:r>
              <a:rPr lang="pt-BR" sz="1200" dirty="0">
                <a:solidFill>
                  <a:schemeClr val="bg1">
                    <a:lumMod val="50000"/>
                  </a:schemeClr>
                </a:solidFill>
                <a:latin typeface="Arial"/>
                <a:cs typeface="Arial"/>
              </a:rPr>
              <a:t>J.R. Afonso (2010) "O Nó dos Investimentos Públicos no Brasil“ based on data from the IMF’s WEO.</a:t>
            </a:r>
            <a:r>
              <a:rPr lang="en-US" sz="1200" dirty="0">
                <a:solidFill>
                  <a:schemeClr val="bg1">
                    <a:lumMod val="50000"/>
                  </a:schemeClr>
                </a:solidFill>
                <a:latin typeface="Arial"/>
                <a:cs typeface="Arial"/>
              </a:rPr>
              <a:t>  </a:t>
            </a:r>
          </a:p>
        </p:txBody>
      </p:sp>
      <p:pic>
        <p:nvPicPr>
          <p:cNvPr id="40965" name="Imagen 12"/>
          <p:cNvPicPr>
            <a:picLocks noChangeAspect="1"/>
          </p:cNvPicPr>
          <p:nvPr/>
        </p:nvPicPr>
        <p:blipFill>
          <a:blip r:embed="rId4"/>
          <a:srcRect l="4295" t="20682" r="57541"/>
          <a:stretch>
            <a:fillRect/>
          </a:stretch>
        </p:blipFill>
        <p:spPr bwMode="auto">
          <a:xfrm>
            <a:off x="5694363" y="6124575"/>
            <a:ext cx="3449637" cy="733425"/>
          </a:xfrm>
          <a:prstGeom prst="rect">
            <a:avLst/>
          </a:prstGeom>
          <a:noFill/>
          <a:ln w="9525">
            <a:noFill/>
            <a:miter lim="800000"/>
            <a:headEnd/>
            <a:tailEnd/>
          </a:ln>
        </p:spPr>
      </p:pic>
      <p:cxnSp>
        <p:nvCxnSpPr>
          <p:cNvPr id="14" name="Conector recto 13"/>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
        <p:nvSpPr>
          <p:cNvPr id="40967" name="CuadroTexto 15"/>
          <p:cNvSpPr txBox="1">
            <a:spLocks noChangeArrowheads="1"/>
          </p:cNvSpPr>
          <p:nvPr/>
        </p:nvSpPr>
        <p:spPr bwMode="auto">
          <a:xfrm rot="-5400000">
            <a:off x="-686593" y="3099594"/>
            <a:ext cx="2006600" cy="338137"/>
          </a:xfrm>
          <a:prstGeom prst="rect">
            <a:avLst/>
          </a:prstGeom>
          <a:noFill/>
          <a:ln w="9525">
            <a:noFill/>
            <a:miter lim="800000"/>
            <a:headEnd/>
            <a:tailEnd/>
          </a:ln>
        </p:spPr>
        <p:txBody>
          <a:bodyPr>
            <a:spAutoFit/>
          </a:bodyPr>
          <a:lstStyle/>
          <a:p>
            <a:pPr algn="ctr"/>
            <a:r>
              <a:rPr lang="en-US" sz="1600">
                <a:solidFill>
                  <a:srgbClr val="0A2B54"/>
                </a:solidFill>
                <a:latin typeface="Georgia" pitchFamily="18" charset="0"/>
              </a:rPr>
              <a:t>% GDP</a:t>
            </a:r>
          </a:p>
        </p:txBody>
      </p:sp>
      <p:sp>
        <p:nvSpPr>
          <p:cNvPr id="40968" name="TextBox 10"/>
          <p:cNvSpPr txBox="1">
            <a:spLocks noChangeArrowheads="1"/>
          </p:cNvSpPr>
          <p:nvPr/>
        </p:nvSpPr>
        <p:spPr bwMode="auto">
          <a:xfrm>
            <a:off x="1379538" y="5662613"/>
            <a:ext cx="995362" cy="307975"/>
          </a:xfrm>
          <a:prstGeom prst="rect">
            <a:avLst/>
          </a:prstGeom>
          <a:solidFill>
            <a:schemeClr val="bg1"/>
          </a:solidFill>
          <a:ln w="9525">
            <a:noFill/>
            <a:miter lim="800000"/>
            <a:headEnd/>
            <a:tailEnd/>
          </a:ln>
        </p:spPr>
        <p:txBody>
          <a:bodyPr>
            <a:spAutoFit/>
          </a:bodyPr>
          <a:lstStyle/>
          <a:p>
            <a:r>
              <a:rPr lang="en-US" sz="1400">
                <a:latin typeface="Calibri" pitchFamily="34" charset="0"/>
              </a:rPr>
              <a:t>Public</a:t>
            </a:r>
          </a:p>
        </p:txBody>
      </p:sp>
      <p:sp>
        <p:nvSpPr>
          <p:cNvPr id="40969" name="TextBox 11"/>
          <p:cNvSpPr txBox="1">
            <a:spLocks noChangeArrowheads="1"/>
          </p:cNvSpPr>
          <p:nvPr/>
        </p:nvSpPr>
        <p:spPr bwMode="auto">
          <a:xfrm>
            <a:off x="2921000" y="5662613"/>
            <a:ext cx="723900" cy="307975"/>
          </a:xfrm>
          <a:prstGeom prst="rect">
            <a:avLst/>
          </a:prstGeom>
          <a:solidFill>
            <a:schemeClr val="bg1"/>
          </a:solidFill>
          <a:ln w="9525">
            <a:noFill/>
            <a:miter lim="800000"/>
            <a:headEnd/>
            <a:tailEnd/>
          </a:ln>
        </p:spPr>
        <p:txBody>
          <a:bodyPr>
            <a:spAutoFit/>
          </a:bodyPr>
          <a:lstStyle/>
          <a:p>
            <a:r>
              <a:rPr lang="en-US" sz="1400">
                <a:latin typeface="Calibri" pitchFamily="34" charset="0"/>
              </a:rPr>
              <a:t>Private</a:t>
            </a:r>
          </a:p>
        </p:txBody>
      </p:sp>
      <p:sp>
        <p:nvSpPr>
          <p:cNvPr id="40970" name="CuadroTexto 16"/>
          <p:cNvSpPr txBox="1">
            <a:spLocks noChangeArrowheads="1"/>
          </p:cNvSpPr>
          <p:nvPr/>
        </p:nvSpPr>
        <p:spPr bwMode="auto">
          <a:xfrm>
            <a:off x="7747000" y="3162300"/>
            <a:ext cx="736600" cy="323850"/>
          </a:xfrm>
          <a:prstGeom prst="rect">
            <a:avLst/>
          </a:prstGeom>
          <a:noFill/>
          <a:ln w="9525">
            <a:noFill/>
            <a:miter lim="800000"/>
            <a:headEnd/>
            <a:tailEnd/>
          </a:ln>
        </p:spPr>
        <p:txBody>
          <a:bodyPr>
            <a:spAutoFit/>
          </a:bodyPr>
          <a:lstStyle/>
          <a:p>
            <a:r>
              <a:rPr lang="en-US" sz="1500">
                <a:latin typeface="Georgia" pitchFamily="18" charset="0"/>
              </a:rPr>
              <a:t>Brazil</a:t>
            </a:r>
          </a:p>
        </p:txBody>
      </p:sp>
      <p:cxnSp>
        <p:nvCxnSpPr>
          <p:cNvPr id="20" name="Conector recto de flecha 19"/>
          <p:cNvCxnSpPr/>
          <p:nvPr/>
        </p:nvCxnSpPr>
        <p:spPr>
          <a:xfrm rot="16200000" flipH="1">
            <a:off x="7616825" y="3933825"/>
            <a:ext cx="1162050" cy="266700"/>
          </a:xfrm>
          <a:prstGeom prst="straightConnector1">
            <a:avLst/>
          </a:prstGeom>
          <a:ln>
            <a:solidFill>
              <a:schemeClr val="tx2">
                <a:lumMod val="50000"/>
              </a:schemeClr>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Imagen 12"/>
          <p:cNvPicPr>
            <a:picLocks noChangeAspect="1"/>
          </p:cNvPicPr>
          <p:nvPr/>
        </p:nvPicPr>
        <p:blipFill>
          <a:blip r:embed="rId2"/>
          <a:srcRect l="4295" t="20682" r="57541"/>
          <a:stretch>
            <a:fillRect/>
          </a:stretch>
        </p:blipFill>
        <p:spPr bwMode="auto">
          <a:xfrm>
            <a:off x="5694363" y="6124575"/>
            <a:ext cx="3449637" cy="733425"/>
          </a:xfrm>
          <a:prstGeom prst="rect">
            <a:avLst/>
          </a:prstGeom>
          <a:noFill/>
          <a:ln w="9525">
            <a:noFill/>
            <a:miter lim="800000"/>
            <a:headEnd/>
            <a:tailEnd/>
          </a:ln>
        </p:spPr>
      </p:pic>
      <p:sp>
        <p:nvSpPr>
          <p:cNvPr id="41986" name="Título 1"/>
          <p:cNvSpPr>
            <a:spLocks noGrp="1"/>
          </p:cNvSpPr>
          <p:nvPr>
            <p:ph type="title"/>
          </p:nvPr>
        </p:nvSpPr>
        <p:spPr>
          <a:xfrm>
            <a:off x="252413" y="274638"/>
            <a:ext cx="8434387" cy="377825"/>
          </a:xfrm>
        </p:spPr>
        <p:txBody>
          <a:bodyPr/>
          <a:lstStyle/>
          <a:p>
            <a:r>
              <a:rPr lang="en-US" sz="3000" smtClean="0">
                <a:solidFill>
                  <a:srgbClr val="0A2B54"/>
                </a:solidFill>
                <a:latin typeface="Georgia" pitchFamily="18" charset="0"/>
              </a:rPr>
              <a:t>Brazil’s low non-inflationary growth: what to do?</a:t>
            </a:r>
          </a:p>
        </p:txBody>
      </p:sp>
      <p:cxnSp>
        <p:nvCxnSpPr>
          <p:cNvPr id="16" name="Conector recto 15"/>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
        <p:nvSpPr>
          <p:cNvPr id="41988" name="Content Placeholder 9"/>
          <p:cNvSpPr>
            <a:spLocks noGrp="1"/>
          </p:cNvSpPr>
          <p:nvPr>
            <p:ph idx="1"/>
          </p:nvPr>
        </p:nvSpPr>
        <p:spPr>
          <a:xfrm>
            <a:off x="252413" y="1577975"/>
            <a:ext cx="8229600" cy="4891088"/>
          </a:xfrm>
        </p:spPr>
        <p:txBody>
          <a:bodyPr/>
          <a:lstStyle/>
          <a:p>
            <a:pPr>
              <a:lnSpc>
                <a:spcPct val="90000"/>
              </a:lnSpc>
            </a:pPr>
            <a:r>
              <a:rPr lang="en-US" sz="2400" dirty="0" smtClean="0">
                <a:latin typeface="Georgia" pitchFamily="18" charset="0"/>
              </a:rPr>
              <a:t>High real interest rates </a:t>
            </a:r>
            <a:r>
              <a:rPr lang="en-US" sz="2400" dirty="0" smtClean="0">
                <a:latin typeface="Georgia" pitchFamily="18" charset="0"/>
                <a:sym typeface="Wingdings" pitchFamily="2" charset="2"/>
              </a:rPr>
              <a:t> </a:t>
            </a:r>
            <a:r>
              <a:rPr lang="en-US" sz="2400" dirty="0" smtClean="0">
                <a:latin typeface="Georgia" pitchFamily="18" charset="0"/>
              </a:rPr>
              <a:t>Subsidies to long-term financing (BNDES) </a:t>
            </a:r>
            <a:r>
              <a:rPr lang="en-US" sz="2400" dirty="0" smtClean="0">
                <a:latin typeface="Georgia" pitchFamily="18" charset="0"/>
                <a:sym typeface="Wingdings" pitchFamily="2" charset="2"/>
              </a:rPr>
              <a:t> Weak monetary transmission  High interest rates</a:t>
            </a:r>
            <a:r>
              <a:rPr lang="en-US" sz="2400" dirty="0" smtClean="0">
                <a:latin typeface="Georgia" pitchFamily="18" charset="0"/>
              </a:rPr>
              <a:t>.</a:t>
            </a:r>
          </a:p>
          <a:p>
            <a:pPr>
              <a:lnSpc>
                <a:spcPct val="90000"/>
              </a:lnSpc>
            </a:pPr>
            <a:r>
              <a:rPr lang="en-US" sz="2400" dirty="0" smtClean="0">
                <a:latin typeface="Georgia" pitchFamily="18" charset="0"/>
              </a:rPr>
              <a:t>Low public (and corporate) investment.</a:t>
            </a:r>
          </a:p>
          <a:p>
            <a:pPr>
              <a:lnSpc>
                <a:spcPct val="90000"/>
              </a:lnSpc>
              <a:buFont typeface="Arial" charset="0"/>
              <a:buNone/>
            </a:pPr>
            <a:endParaRPr lang="en-US" sz="2400" dirty="0" smtClean="0">
              <a:latin typeface="Georgia" pitchFamily="18" charset="0"/>
            </a:endParaRPr>
          </a:p>
          <a:p>
            <a:pPr>
              <a:lnSpc>
                <a:spcPct val="90000"/>
              </a:lnSpc>
            </a:pPr>
            <a:r>
              <a:rPr lang="en-US" sz="2400" dirty="0" smtClean="0">
                <a:latin typeface="Georgia" pitchFamily="18" charset="0"/>
              </a:rPr>
              <a:t>Alternative equilibrium </a:t>
            </a:r>
            <a:r>
              <a:rPr lang="en-US" sz="2400" dirty="0" smtClean="0">
                <a:latin typeface="Georgia" pitchFamily="18" charset="0"/>
                <a:sym typeface="Wingdings" pitchFamily="2" charset="2"/>
              </a:rPr>
              <a:t> </a:t>
            </a:r>
            <a:r>
              <a:rPr lang="en-US" sz="2400" dirty="0" smtClean="0">
                <a:latin typeface="Georgia" pitchFamily="18" charset="0"/>
              </a:rPr>
              <a:t>Redirect BNDES resources to infrastructure </a:t>
            </a:r>
            <a:r>
              <a:rPr lang="en-US" sz="2400" dirty="0" smtClean="0">
                <a:latin typeface="Georgia" pitchFamily="18" charset="0"/>
                <a:sym typeface="Wingdings" pitchFamily="2" charset="2"/>
              </a:rPr>
              <a:t> </a:t>
            </a:r>
            <a:r>
              <a:rPr lang="en-US" sz="2400" dirty="0" smtClean="0">
                <a:latin typeface="Georgia" pitchFamily="18" charset="0"/>
              </a:rPr>
              <a:t>Increase potential growth and create room for lower real interest rates.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Imagen 12"/>
          <p:cNvPicPr>
            <a:picLocks noChangeAspect="1"/>
          </p:cNvPicPr>
          <p:nvPr/>
        </p:nvPicPr>
        <p:blipFill>
          <a:blip r:embed="rId2"/>
          <a:srcRect l="4295" t="20682" r="57541"/>
          <a:stretch>
            <a:fillRect/>
          </a:stretch>
        </p:blipFill>
        <p:spPr bwMode="auto">
          <a:xfrm>
            <a:off x="5694363" y="6124575"/>
            <a:ext cx="3449637" cy="733425"/>
          </a:xfrm>
          <a:prstGeom prst="rect">
            <a:avLst/>
          </a:prstGeom>
          <a:noFill/>
          <a:ln w="9525">
            <a:noFill/>
            <a:miter lim="800000"/>
            <a:headEnd/>
            <a:tailEnd/>
          </a:ln>
        </p:spPr>
      </p:pic>
      <p:sp>
        <p:nvSpPr>
          <p:cNvPr id="44034" name="Título 1"/>
          <p:cNvSpPr>
            <a:spLocks noGrp="1"/>
          </p:cNvSpPr>
          <p:nvPr>
            <p:ph type="title"/>
          </p:nvPr>
        </p:nvSpPr>
        <p:spPr>
          <a:xfrm>
            <a:off x="252413" y="274638"/>
            <a:ext cx="8434387" cy="377825"/>
          </a:xfrm>
        </p:spPr>
        <p:txBody>
          <a:bodyPr/>
          <a:lstStyle/>
          <a:p>
            <a:r>
              <a:rPr lang="en-US" sz="3000" dirty="0" smtClean="0">
                <a:solidFill>
                  <a:srgbClr val="0A2B54"/>
                </a:solidFill>
                <a:latin typeface="Georgia" pitchFamily="18" charset="0"/>
              </a:rPr>
              <a:t>Colombia: Consistency without exuberance</a:t>
            </a:r>
          </a:p>
        </p:txBody>
      </p:sp>
      <p:cxnSp>
        <p:nvCxnSpPr>
          <p:cNvPr id="16" name="Conector recto 15"/>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
        <p:nvSpPr>
          <p:cNvPr id="44036" name="Content Placeholder 9"/>
          <p:cNvSpPr>
            <a:spLocks noGrp="1"/>
          </p:cNvSpPr>
          <p:nvPr>
            <p:ph idx="1"/>
          </p:nvPr>
        </p:nvSpPr>
        <p:spPr>
          <a:xfrm>
            <a:off x="252413" y="1577975"/>
            <a:ext cx="8229600" cy="4891088"/>
          </a:xfrm>
        </p:spPr>
        <p:txBody>
          <a:bodyPr/>
          <a:lstStyle/>
          <a:p>
            <a:pPr>
              <a:lnSpc>
                <a:spcPct val="90000"/>
              </a:lnSpc>
              <a:buNone/>
            </a:pPr>
            <a:endParaRPr lang="en-US" sz="2400" dirty="0" smtClean="0">
              <a:latin typeface="Georgia" pitchFamily="18" charset="0"/>
            </a:endParaRPr>
          </a:p>
          <a:p>
            <a:pPr>
              <a:lnSpc>
                <a:spcPct val="90000"/>
              </a:lnSpc>
            </a:pPr>
            <a:endParaRPr lang="en-US" sz="2400" dirty="0" smtClean="0">
              <a:latin typeface="Georgia" pitchFamily="18" charset="0"/>
            </a:endParaRPr>
          </a:p>
        </p:txBody>
      </p:sp>
      <p:graphicFrame>
        <p:nvGraphicFramePr>
          <p:cNvPr id="8" name="1 Gráfico"/>
          <p:cNvGraphicFramePr/>
          <p:nvPr/>
        </p:nvGraphicFramePr>
        <p:xfrm>
          <a:off x="673100" y="1577974"/>
          <a:ext cx="7430887" cy="4546601"/>
        </p:xfrm>
        <a:graphic>
          <a:graphicData uri="http://schemas.openxmlformats.org/drawingml/2006/chart">
            <c:chart xmlns:c="http://schemas.openxmlformats.org/drawingml/2006/chart" xmlns:r="http://schemas.openxmlformats.org/officeDocument/2006/relationships" r:id="rId3"/>
          </a:graphicData>
        </a:graphic>
      </p:graphicFrame>
      <p:sp>
        <p:nvSpPr>
          <p:cNvPr id="9" name="CuadroTexto 8"/>
          <p:cNvSpPr txBox="1"/>
          <p:nvPr/>
        </p:nvSpPr>
        <p:spPr>
          <a:xfrm>
            <a:off x="252413" y="6124575"/>
            <a:ext cx="5441950" cy="646331"/>
          </a:xfrm>
          <a:prstGeom prst="rect">
            <a:avLst/>
          </a:prstGeom>
          <a:noFill/>
        </p:spPr>
        <p:txBody>
          <a:bodyPr>
            <a:spAutoFit/>
          </a:bodyPr>
          <a:lstStyle/>
          <a:p>
            <a:pPr fontAlgn="auto">
              <a:spcBef>
                <a:spcPts val="0"/>
              </a:spcBef>
              <a:spcAft>
                <a:spcPts val="0"/>
              </a:spcAft>
              <a:defRPr/>
            </a:pPr>
            <a:r>
              <a:rPr lang="en-US" sz="1200" dirty="0">
                <a:solidFill>
                  <a:schemeClr val="bg1">
                    <a:lumMod val="50000"/>
                  </a:schemeClr>
                </a:solidFill>
                <a:latin typeface="Arial"/>
                <a:cs typeface="Arial"/>
              </a:rPr>
              <a:t>Source: </a:t>
            </a:r>
            <a:r>
              <a:rPr lang="en-US" sz="1200" dirty="0" smtClean="0">
                <a:solidFill>
                  <a:schemeClr val="bg1">
                    <a:lumMod val="50000"/>
                  </a:schemeClr>
                </a:solidFill>
                <a:latin typeface="Arial"/>
                <a:cs typeface="Arial"/>
              </a:rPr>
              <a:t>Own calculations based on International Labor Organization, World Bank’s GEM; The Economist Intelligence Unit and Fedesarrollo.  </a:t>
            </a:r>
            <a:endParaRPr lang="en-US" sz="1200" dirty="0">
              <a:solidFill>
                <a:schemeClr val="bg1">
                  <a:lumMod val="50000"/>
                </a:schemeClr>
              </a:solidFill>
              <a:latin typeface="Arial"/>
              <a:cs typeface="Arial"/>
            </a:endParaRPr>
          </a:p>
          <a:p>
            <a:pPr fontAlgn="auto">
              <a:spcBef>
                <a:spcPts val="0"/>
              </a:spcBef>
              <a:spcAft>
                <a:spcPts val="0"/>
              </a:spcAft>
              <a:defRPr/>
            </a:pPr>
            <a:endParaRPr lang="en-US" sz="1200" dirty="0">
              <a:solidFill>
                <a:schemeClr val="bg1">
                  <a:lumMod val="50000"/>
                </a:schemeClr>
              </a:solidFill>
              <a:latin typeface="Arial"/>
              <a:cs typeface="Aria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Imagen 12"/>
          <p:cNvPicPr>
            <a:picLocks noChangeAspect="1"/>
          </p:cNvPicPr>
          <p:nvPr/>
        </p:nvPicPr>
        <p:blipFill>
          <a:blip r:embed="rId2"/>
          <a:srcRect l="4295" t="20682" r="57541"/>
          <a:stretch>
            <a:fillRect/>
          </a:stretch>
        </p:blipFill>
        <p:spPr bwMode="auto">
          <a:xfrm>
            <a:off x="5694363" y="6124575"/>
            <a:ext cx="3449637" cy="733425"/>
          </a:xfrm>
          <a:prstGeom prst="rect">
            <a:avLst/>
          </a:prstGeom>
          <a:noFill/>
          <a:ln w="9525">
            <a:noFill/>
            <a:miter lim="800000"/>
            <a:headEnd/>
            <a:tailEnd/>
          </a:ln>
        </p:spPr>
      </p:pic>
      <p:sp>
        <p:nvSpPr>
          <p:cNvPr id="44034" name="Título 1"/>
          <p:cNvSpPr>
            <a:spLocks noGrp="1"/>
          </p:cNvSpPr>
          <p:nvPr>
            <p:ph type="title"/>
          </p:nvPr>
        </p:nvSpPr>
        <p:spPr>
          <a:xfrm>
            <a:off x="252413" y="274638"/>
            <a:ext cx="8434387" cy="377825"/>
          </a:xfrm>
        </p:spPr>
        <p:txBody>
          <a:bodyPr/>
          <a:lstStyle/>
          <a:p>
            <a:r>
              <a:rPr lang="en-US" sz="3000" dirty="0" smtClean="0">
                <a:solidFill>
                  <a:srgbClr val="0A2B54"/>
                </a:solidFill>
                <a:latin typeface="Georgia" pitchFamily="18" charset="0"/>
              </a:rPr>
              <a:t>Colombia’s main downside: Venezuela</a:t>
            </a:r>
          </a:p>
        </p:txBody>
      </p:sp>
      <p:cxnSp>
        <p:nvCxnSpPr>
          <p:cNvPr id="16" name="Conector recto 15"/>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
        <p:nvSpPr>
          <p:cNvPr id="44036" name="Content Placeholder 9"/>
          <p:cNvSpPr>
            <a:spLocks noGrp="1"/>
          </p:cNvSpPr>
          <p:nvPr>
            <p:ph idx="1"/>
          </p:nvPr>
        </p:nvSpPr>
        <p:spPr>
          <a:xfrm>
            <a:off x="252413" y="1577975"/>
            <a:ext cx="8229600" cy="4891088"/>
          </a:xfrm>
        </p:spPr>
        <p:txBody>
          <a:bodyPr/>
          <a:lstStyle/>
          <a:p>
            <a:pPr>
              <a:lnSpc>
                <a:spcPct val="90000"/>
              </a:lnSpc>
              <a:buNone/>
            </a:pPr>
            <a:endParaRPr lang="en-US" sz="2400" dirty="0" smtClean="0">
              <a:latin typeface="Georgia" pitchFamily="18" charset="0"/>
            </a:endParaRPr>
          </a:p>
          <a:p>
            <a:pPr>
              <a:lnSpc>
                <a:spcPct val="90000"/>
              </a:lnSpc>
            </a:pPr>
            <a:endParaRPr lang="en-US" sz="2400" dirty="0" smtClean="0">
              <a:latin typeface="Georgia" pitchFamily="18" charset="0"/>
            </a:endParaRPr>
          </a:p>
        </p:txBody>
      </p:sp>
      <p:sp>
        <p:nvSpPr>
          <p:cNvPr id="9" name="CuadroTexto 8"/>
          <p:cNvSpPr txBox="1"/>
          <p:nvPr/>
        </p:nvSpPr>
        <p:spPr>
          <a:xfrm>
            <a:off x="252413" y="6396038"/>
            <a:ext cx="5441950" cy="461962"/>
          </a:xfrm>
          <a:prstGeom prst="rect">
            <a:avLst/>
          </a:prstGeom>
          <a:noFill/>
        </p:spPr>
        <p:txBody>
          <a:bodyPr>
            <a:spAutoFit/>
          </a:bodyPr>
          <a:lstStyle/>
          <a:p>
            <a:pPr fontAlgn="auto">
              <a:spcBef>
                <a:spcPts val="0"/>
              </a:spcBef>
              <a:spcAft>
                <a:spcPts val="0"/>
              </a:spcAft>
              <a:defRPr/>
            </a:pPr>
            <a:r>
              <a:rPr lang="en-US" sz="1200" dirty="0">
                <a:solidFill>
                  <a:schemeClr val="bg1">
                    <a:lumMod val="50000"/>
                  </a:schemeClr>
                </a:solidFill>
                <a:latin typeface="Arial"/>
                <a:cs typeface="Arial"/>
              </a:rPr>
              <a:t>Source: </a:t>
            </a:r>
            <a:r>
              <a:rPr lang="en-US" sz="1200" dirty="0" smtClean="0">
                <a:solidFill>
                  <a:schemeClr val="bg1">
                    <a:lumMod val="50000"/>
                  </a:schemeClr>
                </a:solidFill>
                <a:latin typeface="Arial"/>
                <a:cs typeface="Arial"/>
              </a:rPr>
              <a:t>Fedesarrollo, original source DANE. </a:t>
            </a:r>
            <a:endParaRPr lang="en-US" sz="1200" dirty="0">
              <a:solidFill>
                <a:schemeClr val="bg1">
                  <a:lumMod val="50000"/>
                </a:schemeClr>
              </a:solidFill>
              <a:latin typeface="Arial"/>
              <a:cs typeface="Arial"/>
            </a:endParaRPr>
          </a:p>
          <a:p>
            <a:pPr fontAlgn="auto">
              <a:spcBef>
                <a:spcPts val="0"/>
              </a:spcBef>
              <a:spcAft>
                <a:spcPts val="0"/>
              </a:spcAft>
              <a:defRPr/>
            </a:pPr>
            <a:endParaRPr lang="en-US" sz="1200" dirty="0">
              <a:solidFill>
                <a:schemeClr val="bg1">
                  <a:lumMod val="50000"/>
                </a:schemeClr>
              </a:solidFill>
              <a:latin typeface="Arial"/>
              <a:cs typeface="Arial"/>
            </a:endParaRPr>
          </a:p>
        </p:txBody>
      </p:sp>
      <p:graphicFrame>
        <p:nvGraphicFramePr>
          <p:cNvPr id="10" name="3 Marcador de contenido"/>
          <p:cNvGraphicFramePr>
            <a:graphicFrameLocks/>
          </p:cNvGraphicFramePr>
          <p:nvPr/>
        </p:nvGraphicFramePr>
        <p:xfrm>
          <a:off x="214282" y="1466816"/>
          <a:ext cx="8501122" cy="4657759"/>
        </p:xfrm>
        <a:graphic>
          <a:graphicData uri="http://schemas.openxmlformats.org/drawingml/2006/chart">
            <c:chart xmlns:c="http://schemas.openxmlformats.org/drawingml/2006/chart" xmlns:r="http://schemas.openxmlformats.org/officeDocument/2006/relationships" r:id="rId3"/>
          </a:graphicData>
        </a:graphic>
      </p:graphicFrame>
      <p:sp>
        <p:nvSpPr>
          <p:cNvPr id="11" name="CuadroTexto 15"/>
          <p:cNvSpPr txBox="1">
            <a:spLocks noChangeArrowheads="1"/>
          </p:cNvSpPr>
          <p:nvPr/>
        </p:nvSpPr>
        <p:spPr bwMode="auto">
          <a:xfrm>
            <a:off x="1457325" y="1227138"/>
            <a:ext cx="5476875" cy="369887"/>
          </a:xfrm>
          <a:prstGeom prst="rect">
            <a:avLst/>
          </a:prstGeom>
          <a:noFill/>
          <a:ln w="9525">
            <a:noFill/>
            <a:miter lim="800000"/>
            <a:headEnd/>
            <a:tailEnd/>
          </a:ln>
        </p:spPr>
        <p:txBody>
          <a:bodyPr>
            <a:spAutoFit/>
          </a:bodyPr>
          <a:lstStyle/>
          <a:p>
            <a:pPr algn="ctr"/>
            <a:r>
              <a:rPr lang="en-US" dirty="0" smtClean="0">
                <a:solidFill>
                  <a:srgbClr val="0A2B54"/>
                </a:solidFill>
                <a:latin typeface="Georgia" pitchFamily="18" charset="0"/>
              </a:rPr>
              <a:t>Colombia’s exports to Venezuela up until July, 2010</a:t>
            </a:r>
            <a:endParaRPr lang="en-US" dirty="0">
              <a:solidFill>
                <a:srgbClr val="0A2B54"/>
              </a:solidFill>
              <a:latin typeface="Georgia"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Imagen 12"/>
          <p:cNvPicPr>
            <a:picLocks noChangeAspect="1"/>
          </p:cNvPicPr>
          <p:nvPr/>
        </p:nvPicPr>
        <p:blipFill>
          <a:blip r:embed="rId2"/>
          <a:srcRect l="4295" t="20682" r="57541"/>
          <a:stretch>
            <a:fillRect/>
          </a:stretch>
        </p:blipFill>
        <p:spPr bwMode="auto">
          <a:xfrm>
            <a:off x="5694363" y="6124575"/>
            <a:ext cx="3449637" cy="733425"/>
          </a:xfrm>
          <a:prstGeom prst="rect">
            <a:avLst/>
          </a:prstGeom>
          <a:noFill/>
          <a:ln w="9525">
            <a:noFill/>
            <a:miter lim="800000"/>
            <a:headEnd/>
            <a:tailEnd/>
          </a:ln>
        </p:spPr>
      </p:pic>
      <p:sp>
        <p:nvSpPr>
          <p:cNvPr id="44034" name="Título 1"/>
          <p:cNvSpPr>
            <a:spLocks noGrp="1"/>
          </p:cNvSpPr>
          <p:nvPr>
            <p:ph type="title"/>
          </p:nvPr>
        </p:nvSpPr>
        <p:spPr>
          <a:xfrm>
            <a:off x="252413" y="274638"/>
            <a:ext cx="8434387" cy="377825"/>
          </a:xfrm>
        </p:spPr>
        <p:txBody>
          <a:bodyPr/>
          <a:lstStyle/>
          <a:p>
            <a:r>
              <a:rPr lang="en-US" sz="3000" dirty="0" smtClean="0">
                <a:solidFill>
                  <a:srgbClr val="0A2B54"/>
                </a:solidFill>
                <a:latin typeface="Georgia" pitchFamily="18" charset="0"/>
              </a:rPr>
              <a:t>Countercyclical policy during the crisis rose public debt</a:t>
            </a:r>
          </a:p>
        </p:txBody>
      </p:sp>
      <p:cxnSp>
        <p:nvCxnSpPr>
          <p:cNvPr id="16" name="Conector recto 15"/>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
        <p:nvSpPr>
          <p:cNvPr id="44036" name="Content Placeholder 9"/>
          <p:cNvSpPr>
            <a:spLocks noGrp="1"/>
          </p:cNvSpPr>
          <p:nvPr>
            <p:ph idx="1"/>
          </p:nvPr>
        </p:nvSpPr>
        <p:spPr>
          <a:xfrm>
            <a:off x="252413" y="1577975"/>
            <a:ext cx="8229600" cy="4891088"/>
          </a:xfrm>
        </p:spPr>
        <p:txBody>
          <a:bodyPr/>
          <a:lstStyle/>
          <a:p>
            <a:pPr>
              <a:lnSpc>
                <a:spcPct val="90000"/>
              </a:lnSpc>
              <a:buNone/>
            </a:pPr>
            <a:endParaRPr lang="en-US" sz="2400" dirty="0" smtClean="0">
              <a:latin typeface="Georgia" pitchFamily="18" charset="0"/>
            </a:endParaRPr>
          </a:p>
          <a:p>
            <a:pPr>
              <a:lnSpc>
                <a:spcPct val="90000"/>
              </a:lnSpc>
            </a:pPr>
            <a:endParaRPr lang="en-US" sz="2400" dirty="0" smtClean="0">
              <a:latin typeface="Georgia" pitchFamily="18" charset="0"/>
            </a:endParaRPr>
          </a:p>
        </p:txBody>
      </p:sp>
      <p:sp>
        <p:nvSpPr>
          <p:cNvPr id="9" name="CuadroTexto 8"/>
          <p:cNvSpPr txBox="1"/>
          <p:nvPr/>
        </p:nvSpPr>
        <p:spPr>
          <a:xfrm>
            <a:off x="252413" y="6396038"/>
            <a:ext cx="5441950" cy="461962"/>
          </a:xfrm>
          <a:prstGeom prst="rect">
            <a:avLst/>
          </a:prstGeom>
          <a:noFill/>
        </p:spPr>
        <p:txBody>
          <a:bodyPr>
            <a:spAutoFit/>
          </a:bodyPr>
          <a:lstStyle/>
          <a:p>
            <a:pPr fontAlgn="auto">
              <a:spcBef>
                <a:spcPts val="0"/>
              </a:spcBef>
              <a:spcAft>
                <a:spcPts val="0"/>
              </a:spcAft>
              <a:defRPr/>
            </a:pPr>
            <a:r>
              <a:rPr lang="en-US" sz="1200" dirty="0">
                <a:solidFill>
                  <a:schemeClr val="bg1">
                    <a:lumMod val="50000"/>
                  </a:schemeClr>
                </a:solidFill>
                <a:latin typeface="Arial"/>
                <a:cs typeface="Arial"/>
              </a:rPr>
              <a:t>Source: </a:t>
            </a:r>
            <a:r>
              <a:rPr lang="en-US" sz="1200" dirty="0" smtClean="0">
                <a:solidFill>
                  <a:schemeClr val="bg1">
                    <a:lumMod val="50000"/>
                  </a:schemeClr>
                </a:solidFill>
                <a:latin typeface="Arial"/>
                <a:cs typeface="Arial"/>
              </a:rPr>
              <a:t>Fedesarrollo. </a:t>
            </a:r>
            <a:endParaRPr lang="en-US" sz="1200" dirty="0">
              <a:solidFill>
                <a:schemeClr val="bg1">
                  <a:lumMod val="50000"/>
                </a:schemeClr>
              </a:solidFill>
              <a:latin typeface="Arial"/>
              <a:cs typeface="Arial"/>
            </a:endParaRPr>
          </a:p>
          <a:p>
            <a:pPr fontAlgn="auto">
              <a:spcBef>
                <a:spcPts val="0"/>
              </a:spcBef>
              <a:spcAft>
                <a:spcPts val="0"/>
              </a:spcAft>
              <a:defRPr/>
            </a:pPr>
            <a:endParaRPr lang="en-US" sz="1200" dirty="0">
              <a:solidFill>
                <a:schemeClr val="bg1">
                  <a:lumMod val="50000"/>
                </a:schemeClr>
              </a:solidFill>
              <a:latin typeface="Arial"/>
              <a:cs typeface="Arial"/>
            </a:endParaRPr>
          </a:p>
        </p:txBody>
      </p:sp>
      <p:graphicFrame>
        <p:nvGraphicFramePr>
          <p:cNvPr id="8" name="5 Marcador de contenido"/>
          <p:cNvGraphicFramePr>
            <a:graphicFrameLocks/>
          </p:cNvGraphicFramePr>
          <p:nvPr/>
        </p:nvGraphicFramePr>
        <p:xfrm>
          <a:off x="381000" y="1524000"/>
          <a:ext cx="8305800" cy="4678363"/>
        </p:xfrm>
        <a:graphic>
          <a:graphicData uri="http://schemas.openxmlformats.org/drawingml/2006/chart">
            <c:chart xmlns:c="http://schemas.openxmlformats.org/drawingml/2006/chart" xmlns:r="http://schemas.openxmlformats.org/officeDocument/2006/relationships" r:id="rId3"/>
          </a:graphicData>
        </a:graphic>
      </p:graphicFrame>
      <p:sp>
        <p:nvSpPr>
          <p:cNvPr id="11" name="CuadroTexto 15"/>
          <p:cNvSpPr txBox="1">
            <a:spLocks noChangeArrowheads="1"/>
          </p:cNvSpPr>
          <p:nvPr/>
        </p:nvSpPr>
        <p:spPr bwMode="auto">
          <a:xfrm>
            <a:off x="1457325" y="1227138"/>
            <a:ext cx="5476875" cy="646331"/>
          </a:xfrm>
          <a:prstGeom prst="rect">
            <a:avLst/>
          </a:prstGeom>
          <a:noFill/>
          <a:ln w="9525">
            <a:noFill/>
            <a:miter lim="800000"/>
            <a:headEnd/>
            <a:tailEnd/>
          </a:ln>
        </p:spPr>
        <p:txBody>
          <a:bodyPr>
            <a:spAutoFit/>
          </a:bodyPr>
          <a:lstStyle/>
          <a:p>
            <a:pPr algn="ctr"/>
            <a:r>
              <a:rPr lang="en-US" dirty="0" smtClean="0">
                <a:solidFill>
                  <a:srgbClr val="0A2B54"/>
                </a:solidFill>
                <a:latin typeface="Georgia" pitchFamily="18" charset="0"/>
              </a:rPr>
              <a:t>Public debt % GDP- Central Government (net of financial assets)</a:t>
            </a:r>
            <a:endParaRPr lang="en-US" dirty="0">
              <a:solidFill>
                <a:srgbClr val="0A2B54"/>
              </a:solidFill>
              <a:latin typeface="Georgia"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Imagen 12"/>
          <p:cNvPicPr>
            <a:picLocks noChangeAspect="1"/>
          </p:cNvPicPr>
          <p:nvPr/>
        </p:nvPicPr>
        <p:blipFill>
          <a:blip r:embed="rId2"/>
          <a:srcRect l="4295" t="20682" r="57541"/>
          <a:stretch>
            <a:fillRect/>
          </a:stretch>
        </p:blipFill>
        <p:spPr bwMode="auto">
          <a:xfrm>
            <a:off x="5694363" y="6124575"/>
            <a:ext cx="3449637" cy="733425"/>
          </a:xfrm>
          <a:prstGeom prst="rect">
            <a:avLst/>
          </a:prstGeom>
          <a:noFill/>
          <a:ln w="9525">
            <a:noFill/>
            <a:miter lim="800000"/>
            <a:headEnd/>
            <a:tailEnd/>
          </a:ln>
        </p:spPr>
      </p:pic>
      <p:sp>
        <p:nvSpPr>
          <p:cNvPr id="41986" name="Título 1"/>
          <p:cNvSpPr>
            <a:spLocks noGrp="1"/>
          </p:cNvSpPr>
          <p:nvPr>
            <p:ph type="title"/>
          </p:nvPr>
        </p:nvSpPr>
        <p:spPr>
          <a:xfrm>
            <a:off x="252413" y="274638"/>
            <a:ext cx="8434387" cy="705100"/>
          </a:xfrm>
        </p:spPr>
        <p:txBody>
          <a:bodyPr/>
          <a:lstStyle/>
          <a:p>
            <a:r>
              <a:rPr lang="en-US" sz="3000" dirty="0" smtClean="0">
                <a:solidFill>
                  <a:srgbClr val="0A2B54"/>
                </a:solidFill>
                <a:latin typeface="Georgia" pitchFamily="18" charset="0"/>
              </a:rPr>
              <a:t>Budget Balance (% GDP</a:t>
            </a:r>
            <a:r>
              <a:rPr lang="en-US" sz="3000" dirty="0" smtClean="0">
                <a:solidFill>
                  <a:srgbClr val="0A2B54"/>
                </a:solidFill>
                <a:latin typeface="Georgia" pitchFamily="18" charset="0"/>
              </a:rPr>
              <a:t>)- Chile</a:t>
            </a:r>
            <a:r>
              <a:rPr lang="en-US" sz="3000" dirty="0" smtClean="0">
                <a:solidFill>
                  <a:srgbClr val="0A2B54"/>
                </a:solidFill>
                <a:latin typeface="Georgia" pitchFamily="18" charset="0"/>
              </a:rPr>
              <a:t>, Colombia and Peru</a:t>
            </a:r>
          </a:p>
        </p:txBody>
      </p:sp>
      <p:cxnSp>
        <p:nvCxnSpPr>
          <p:cNvPr id="16" name="Conector recto 15"/>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
        <p:nvSpPr>
          <p:cNvPr id="41988" name="Content Placeholder 9"/>
          <p:cNvSpPr>
            <a:spLocks noGrp="1"/>
          </p:cNvSpPr>
          <p:nvPr>
            <p:ph idx="1"/>
          </p:nvPr>
        </p:nvSpPr>
        <p:spPr>
          <a:xfrm>
            <a:off x="252413" y="1577975"/>
            <a:ext cx="8229600" cy="4891088"/>
          </a:xfrm>
        </p:spPr>
        <p:txBody>
          <a:bodyPr/>
          <a:lstStyle/>
          <a:p>
            <a:pPr>
              <a:lnSpc>
                <a:spcPct val="90000"/>
              </a:lnSpc>
            </a:pPr>
            <a:endParaRPr lang="en-US" sz="2400" dirty="0" smtClean="0">
              <a:latin typeface="Georgia" pitchFamily="18" charset="0"/>
            </a:endParaRPr>
          </a:p>
          <a:p>
            <a:pPr>
              <a:lnSpc>
                <a:spcPct val="90000"/>
              </a:lnSpc>
              <a:buFont typeface="Arial" charset="0"/>
              <a:buNone/>
            </a:pPr>
            <a:endParaRPr lang="en-US" sz="2400" dirty="0" smtClean="0">
              <a:latin typeface="Georgia" pitchFamily="18" charset="0"/>
            </a:endParaRPr>
          </a:p>
        </p:txBody>
      </p:sp>
      <p:graphicFrame>
        <p:nvGraphicFramePr>
          <p:cNvPr id="6" name="G 6"/>
          <p:cNvGraphicFramePr/>
          <p:nvPr/>
        </p:nvGraphicFramePr>
        <p:xfrm>
          <a:off x="660400" y="1206501"/>
          <a:ext cx="8026400" cy="4918074"/>
        </p:xfrm>
        <a:graphic>
          <a:graphicData uri="http://schemas.openxmlformats.org/drawingml/2006/chart">
            <c:chart xmlns:c="http://schemas.openxmlformats.org/drawingml/2006/chart" xmlns:r="http://schemas.openxmlformats.org/officeDocument/2006/relationships" r:id="rId3"/>
          </a:graphicData>
        </a:graphic>
      </p:graphicFrame>
      <p:sp>
        <p:nvSpPr>
          <p:cNvPr id="7" name="CuadroTexto 8"/>
          <p:cNvSpPr txBox="1"/>
          <p:nvPr/>
        </p:nvSpPr>
        <p:spPr>
          <a:xfrm>
            <a:off x="252413" y="6396038"/>
            <a:ext cx="5441950" cy="461962"/>
          </a:xfrm>
          <a:prstGeom prst="rect">
            <a:avLst/>
          </a:prstGeom>
          <a:noFill/>
        </p:spPr>
        <p:txBody>
          <a:bodyPr>
            <a:spAutoFit/>
          </a:bodyPr>
          <a:lstStyle/>
          <a:p>
            <a:pPr fontAlgn="auto">
              <a:spcBef>
                <a:spcPts val="0"/>
              </a:spcBef>
              <a:spcAft>
                <a:spcPts val="0"/>
              </a:spcAft>
              <a:defRPr/>
            </a:pPr>
            <a:r>
              <a:rPr lang="en-US" sz="1200" dirty="0">
                <a:solidFill>
                  <a:schemeClr val="bg1">
                    <a:lumMod val="50000"/>
                  </a:schemeClr>
                </a:solidFill>
                <a:latin typeface="Arial"/>
                <a:cs typeface="Arial"/>
              </a:rPr>
              <a:t>Source: </a:t>
            </a:r>
            <a:r>
              <a:rPr lang="en-US" sz="1200" dirty="0" smtClean="0">
                <a:solidFill>
                  <a:schemeClr val="bg1">
                    <a:lumMod val="50000"/>
                  </a:schemeClr>
                </a:solidFill>
                <a:latin typeface="Arial"/>
                <a:cs typeface="Arial"/>
              </a:rPr>
              <a:t>The Economist Intelligence Unit</a:t>
            </a:r>
            <a:endParaRPr lang="en-US" sz="1200" dirty="0">
              <a:solidFill>
                <a:schemeClr val="bg1">
                  <a:lumMod val="50000"/>
                </a:schemeClr>
              </a:solidFill>
              <a:latin typeface="Arial"/>
              <a:cs typeface="Arial"/>
            </a:endParaRPr>
          </a:p>
          <a:p>
            <a:pPr fontAlgn="auto">
              <a:spcBef>
                <a:spcPts val="0"/>
              </a:spcBef>
              <a:spcAft>
                <a:spcPts val="0"/>
              </a:spcAft>
              <a:defRPr/>
            </a:pPr>
            <a:endParaRPr lang="en-US" sz="1200" dirty="0">
              <a:solidFill>
                <a:schemeClr val="bg1">
                  <a:lumMod val="50000"/>
                </a:schemeClr>
              </a:solidFill>
              <a:latin typeface="Arial"/>
              <a:cs typeface="Aria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Imagen 12"/>
          <p:cNvPicPr>
            <a:picLocks noChangeAspect="1"/>
          </p:cNvPicPr>
          <p:nvPr/>
        </p:nvPicPr>
        <p:blipFill>
          <a:blip r:embed="rId2"/>
          <a:srcRect l="4295" t="20682" r="57541"/>
          <a:stretch>
            <a:fillRect/>
          </a:stretch>
        </p:blipFill>
        <p:spPr bwMode="auto">
          <a:xfrm>
            <a:off x="5694363" y="6124575"/>
            <a:ext cx="3449637" cy="733425"/>
          </a:xfrm>
          <a:prstGeom prst="rect">
            <a:avLst/>
          </a:prstGeom>
          <a:noFill/>
          <a:ln w="9525">
            <a:noFill/>
            <a:miter lim="800000"/>
            <a:headEnd/>
            <a:tailEnd/>
          </a:ln>
        </p:spPr>
      </p:pic>
      <p:sp>
        <p:nvSpPr>
          <p:cNvPr id="41986" name="Título 1"/>
          <p:cNvSpPr>
            <a:spLocks noGrp="1"/>
          </p:cNvSpPr>
          <p:nvPr>
            <p:ph type="title"/>
          </p:nvPr>
        </p:nvSpPr>
        <p:spPr>
          <a:xfrm>
            <a:off x="252413" y="274638"/>
            <a:ext cx="8434387" cy="705100"/>
          </a:xfrm>
        </p:spPr>
        <p:txBody>
          <a:bodyPr/>
          <a:lstStyle/>
          <a:p>
            <a:r>
              <a:rPr lang="en-US" sz="3000" dirty="0" smtClean="0">
                <a:solidFill>
                  <a:srgbClr val="0A2B54"/>
                </a:solidFill>
                <a:latin typeface="Georgia" pitchFamily="18" charset="0"/>
              </a:rPr>
              <a:t>Consumer and business confidence</a:t>
            </a:r>
          </a:p>
        </p:txBody>
      </p:sp>
      <p:cxnSp>
        <p:nvCxnSpPr>
          <p:cNvPr id="16" name="Conector recto 15"/>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
        <p:nvSpPr>
          <p:cNvPr id="41988" name="Content Placeholder 9"/>
          <p:cNvSpPr>
            <a:spLocks noGrp="1"/>
          </p:cNvSpPr>
          <p:nvPr>
            <p:ph idx="1"/>
          </p:nvPr>
        </p:nvSpPr>
        <p:spPr>
          <a:xfrm>
            <a:off x="252413" y="1577975"/>
            <a:ext cx="8229600" cy="4891088"/>
          </a:xfrm>
        </p:spPr>
        <p:txBody>
          <a:bodyPr/>
          <a:lstStyle/>
          <a:p>
            <a:pPr>
              <a:lnSpc>
                <a:spcPct val="90000"/>
              </a:lnSpc>
            </a:pPr>
            <a:endParaRPr lang="en-US" sz="2400" dirty="0" smtClean="0">
              <a:latin typeface="Georgia" pitchFamily="18" charset="0"/>
            </a:endParaRPr>
          </a:p>
          <a:p>
            <a:pPr>
              <a:lnSpc>
                <a:spcPct val="90000"/>
              </a:lnSpc>
              <a:buFont typeface="Arial" charset="0"/>
              <a:buNone/>
            </a:pPr>
            <a:endParaRPr lang="en-US" sz="2400" dirty="0" smtClean="0">
              <a:latin typeface="Georgia" pitchFamily="18" charset="0"/>
            </a:endParaRPr>
          </a:p>
        </p:txBody>
      </p:sp>
      <p:sp>
        <p:nvSpPr>
          <p:cNvPr id="7" name="CuadroTexto 8"/>
          <p:cNvSpPr txBox="1"/>
          <p:nvPr/>
        </p:nvSpPr>
        <p:spPr>
          <a:xfrm>
            <a:off x="252413" y="6396038"/>
            <a:ext cx="5441950" cy="461962"/>
          </a:xfrm>
          <a:prstGeom prst="rect">
            <a:avLst/>
          </a:prstGeom>
          <a:noFill/>
        </p:spPr>
        <p:txBody>
          <a:bodyPr>
            <a:spAutoFit/>
          </a:bodyPr>
          <a:lstStyle/>
          <a:p>
            <a:pPr fontAlgn="auto">
              <a:spcBef>
                <a:spcPts val="0"/>
              </a:spcBef>
              <a:spcAft>
                <a:spcPts val="0"/>
              </a:spcAft>
              <a:defRPr/>
            </a:pPr>
            <a:r>
              <a:rPr lang="en-US" sz="1200" dirty="0">
                <a:solidFill>
                  <a:schemeClr val="bg1">
                    <a:lumMod val="50000"/>
                  </a:schemeClr>
                </a:solidFill>
                <a:latin typeface="Arial"/>
                <a:cs typeface="Arial"/>
              </a:rPr>
              <a:t>Source: </a:t>
            </a:r>
            <a:r>
              <a:rPr lang="en-US" sz="1200" dirty="0" smtClean="0">
                <a:solidFill>
                  <a:schemeClr val="bg1">
                    <a:lumMod val="50000"/>
                  </a:schemeClr>
                </a:solidFill>
                <a:latin typeface="Arial"/>
                <a:cs typeface="Arial"/>
              </a:rPr>
              <a:t>Own construction based on Fedesarrollo.</a:t>
            </a:r>
            <a:endParaRPr lang="en-US" sz="1200" dirty="0">
              <a:solidFill>
                <a:schemeClr val="bg1">
                  <a:lumMod val="50000"/>
                </a:schemeClr>
              </a:solidFill>
              <a:latin typeface="Arial"/>
              <a:cs typeface="Arial"/>
            </a:endParaRPr>
          </a:p>
          <a:p>
            <a:pPr fontAlgn="auto">
              <a:spcBef>
                <a:spcPts val="0"/>
              </a:spcBef>
              <a:spcAft>
                <a:spcPts val="0"/>
              </a:spcAft>
              <a:defRPr/>
            </a:pPr>
            <a:endParaRPr lang="en-US" sz="1200" dirty="0">
              <a:solidFill>
                <a:schemeClr val="bg1">
                  <a:lumMod val="50000"/>
                </a:schemeClr>
              </a:solidFill>
              <a:latin typeface="Arial"/>
              <a:cs typeface="Arial"/>
            </a:endParaRPr>
          </a:p>
        </p:txBody>
      </p:sp>
      <p:graphicFrame>
        <p:nvGraphicFramePr>
          <p:cNvPr id="8" name="Chart 7"/>
          <p:cNvGraphicFramePr/>
          <p:nvPr/>
        </p:nvGraphicFramePr>
        <p:xfrm>
          <a:off x="660401" y="1577975"/>
          <a:ext cx="7821612" cy="4546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Imagen 12"/>
          <p:cNvPicPr>
            <a:picLocks noChangeAspect="1"/>
          </p:cNvPicPr>
          <p:nvPr/>
        </p:nvPicPr>
        <p:blipFill>
          <a:blip r:embed="rId2"/>
          <a:srcRect l="4295" t="20682" r="57541"/>
          <a:stretch>
            <a:fillRect/>
          </a:stretch>
        </p:blipFill>
        <p:spPr bwMode="auto">
          <a:xfrm>
            <a:off x="5694363" y="6124575"/>
            <a:ext cx="3449637" cy="733425"/>
          </a:xfrm>
          <a:prstGeom prst="rect">
            <a:avLst/>
          </a:prstGeom>
          <a:noFill/>
          <a:ln w="9525">
            <a:noFill/>
            <a:miter lim="800000"/>
            <a:headEnd/>
            <a:tailEnd/>
          </a:ln>
        </p:spPr>
      </p:pic>
      <p:sp>
        <p:nvSpPr>
          <p:cNvPr id="41986" name="Título 1"/>
          <p:cNvSpPr>
            <a:spLocks noGrp="1"/>
          </p:cNvSpPr>
          <p:nvPr>
            <p:ph type="title"/>
          </p:nvPr>
        </p:nvSpPr>
        <p:spPr>
          <a:xfrm>
            <a:off x="252413" y="274638"/>
            <a:ext cx="8434387" cy="377825"/>
          </a:xfrm>
        </p:spPr>
        <p:txBody>
          <a:bodyPr/>
          <a:lstStyle/>
          <a:p>
            <a:r>
              <a:rPr lang="en-US" sz="3000" dirty="0" smtClean="0">
                <a:solidFill>
                  <a:srgbClr val="0A2B54"/>
                </a:solidFill>
                <a:latin typeface="Georgia" pitchFamily="18" charset="0"/>
              </a:rPr>
              <a:t>Colombia’s encouraging medium-term outlook </a:t>
            </a:r>
          </a:p>
        </p:txBody>
      </p:sp>
      <p:cxnSp>
        <p:nvCxnSpPr>
          <p:cNvPr id="16" name="Conector recto 15"/>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
        <p:nvSpPr>
          <p:cNvPr id="41988" name="Content Placeholder 9"/>
          <p:cNvSpPr>
            <a:spLocks noGrp="1"/>
          </p:cNvSpPr>
          <p:nvPr>
            <p:ph idx="1"/>
          </p:nvPr>
        </p:nvSpPr>
        <p:spPr>
          <a:xfrm>
            <a:off x="252413" y="1577975"/>
            <a:ext cx="8229600" cy="4891088"/>
          </a:xfrm>
        </p:spPr>
        <p:txBody>
          <a:bodyPr/>
          <a:lstStyle/>
          <a:p>
            <a:r>
              <a:rPr lang="en-US" sz="2400" dirty="0" smtClean="0">
                <a:latin typeface="Georgia" pitchFamily="18" charset="0"/>
              </a:rPr>
              <a:t>Continuity has been the trademark of macroeconomic and security policies.</a:t>
            </a:r>
          </a:p>
          <a:p>
            <a:r>
              <a:rPr lang="en-US" sz="2400" dirty="0" smtClean="0">
                <a:latin typeface="Georgia" pitchFamily="18" charset="0"/>
              </a:rPr>
              <a:t>Growth: </a:t>
            </a:r>
          </a:p>
          <a:p>
            <a:pPr lvl="1"/>
            <a:r>
              <a:rPr lang="en-US" sz="2000" dirty="0" smtClean="0">
                <a:latin typeface="Georgia" pitchFamily="18" charset="0"/>
              </a:rPr>
              <a:t>Expected to reach 5% in 2011 and remain at same level for next 4-5 years.</a:t>
            </a:r>
          </a:p>
          <a:p>
            <a:pPr lvl="1"/>
            <a:r>
              <a:rPr lang="en-US" sz="2000" dirty="0" smtClean="0">
                <a:latin typeface="Georgia" pitchFamily="18" charset="0"/>
              </a:rPr>
              <a:t>Main growth engine: investment</a:t>
            </a:r>
            <a:r>
              <a:rPr lang="en-US" sz="2000" dirty="0" smtClean="0">
                <a:latin typeface="Georgia" pitchFamily="18" charset="0"/>
                <a:sym typeface="Wingdings" pitchFamily="2" charset="2"/>
              </a:rPr>
              <a:t> rates are particularly high: 25% GDP</a:t>
            </a:r>
            <a:r>
              <a:rPr lang="en-US" sz="2000" dirty="0" smtClean="0">
                <a:latin typeface="Georgia" pitchFamily="18" charset="0"/>
              </a:rPr>
              <a:t> </a:t>
            </a:r>
          </a:p>
          <a:p>
            <a:pPr lvl="1"/>
            <a:r>
              <a:rPr lang="en-US" sz="2000" dirty="0" smtClean="0">
                <a:latin typeface="Georgia" pitchFamily="18" charset="0"/>
              </a:rPr>
              <a:t>Major constraint to growth: Infrastructure</a:t>
            </a:r>
            <a:r>
              <a:rPr lang="en-US" sz="2000" dirty="0" smtClean="0">
                <a:latin typeface="Georgia" pitchFamily="18" charset="0"/>
                <a:sym typeface="Wingdings" pitchFamily="2" charset="2"/>
              </a:rPr>
              <a:t> new administration is focusing on closing the gap.</a:t>
            </a:r>
            <a:endParaRPr lang="en-US" sz="2000" dirty="0" smtClean="0">
              <a:latin typeface="Georgia" pitchFamily="18" charset="0"/>
            </a:endParaRPr>
          </a:p>
          <a:p>
            <a:r>
              <a:rPr lang="en-US" sz="2400" dirty="0" smtClean="0">
                <a:latin typeface="Georgia" pitchFamily="18" charset="0"/>
              </a:rPr>
              <a:t>Venezuela is a key market for Colombia, and conditions there remain very unpredictable</a:t>
            </a:r>
            <a:r>
              <a:rPr lang="en-US" sz="2400" dirty="0" smtClean="0">
                <a:latin typeface="Georgia" pitchFamily="18" charset="0"/>
                <a:sym typeface="Wingdings" pitchFamily="2" charset="2"/>
              </a:rPr>
              <a:t> Colombia’s main downside. </a:t>
            </a:r>
            <a:endParaRPr lang="en-US" sz="2400" dirty="0" smtClean="0">
              <a:latin typeface="Georgia" pitchFamily="18" charset="0"/>
            </a:endParaRPr>
          </a:p>
          <a:p>
            <a:pPr>
              <a:lnSpc>
                <a:spcPct val="90000"/>
              </a:lnSpc>
            </a:pPr>
            <a:endParaRPr lang="en-US" sz="2400" dirty="0" smtClean="0">
              <a:latin typeface="Georgia" pitchFamily="18" charset="0"/>
            </a:endParaRPr>
          </a:p>
          <a:p>
            <a:pPr>
              <a:lnSpc>
                <a:spcPct val="90000"/>
              </a:lnSpc>
              <a:buFont typeface="Arial" charset="0"/>
              <a:buNone/>
            </a:pPr>
            <a:endParaRPr lang="en-US" sz="2400" dirty="0" smtClean="0">
              <a:latin typeface="Georgia"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Imagen 12"/>
          <p:cNvPicPr>
            <a:picLocks noChangeAspect="1"/>
          </p:cNvPicPr>
          <p:nvPr/>
        </p:nvPicPr>
        <p:blipFill>
          <a:blip r:embed="rId2"/>
          <a:srcRect l="4295" t="20682" r="57541"/>
          <a:stretch>
            <a:fillRect/>
          </a:stretch>
        </p:blipFill>
        <p:spPr bwMode="auto">
          <a:xfrm>
            <a:off x="5694363" y="6124575"/>
            <a:ext cx="3449637" cy="733425"/>
          </a:xfrm>
          <a:prstGeom prst="rect">
            <a:avLst/>
          </a:prstGeom>
          <a:noFill/>
          <a:ln w="9525">
            <a:noFill/>
            <a:miter lim="800000"/>
            <a:headEnd/>
            <a:tailEnd/>
          </a:ln>
        </p:spPr>
      </p:pic>
      <p:sp>
        <p:nvSpPr>
          <p:cNvPr id="44034" name="Título 1"/>
          <p:cNvSpPr>
            <a:spLocks noGrp="1"/>
          </p:cNvSpPr>
          <p:nvPr>
            <p:ph type="title"/>
          </p:nvPr>
        </p:nvSpPr>
        <p:spPr>
          <a:xfrm>
            <a:off x="252413" y="274638"/>
            <a:ext cx="8434387" cy="377825"/>
          </a:xfrm>
        </p:spPr>
        <p:txBody>
          <a:bodyPr/>
          <a:lstStyle/>
          <a:p>
            <a:r>
              <a:rPr lang="en-US" sz="3000" dirty="0" smtClean="0">
                <a:solidFill>
                  <a:srgbClr val="0A2B54"/>
                </a:solidFill>
                <a:latin typeface="Georgia" pitchFamily="18" charset="0"/>
              </a:rPr>
              <a:t>Mexico’s real sector index is unsustainably high</a:t>
            </a:r>
          </a:p>
        </p:txBody>
      </p:sp>
      <p:cxnSp>
        <p:nvCxnSpPr>
          <p:cNvPr id="16" name="Conector recto 15"/>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
        <p:nvSpPr>
          <p:cNvPr id="44036" name="Content Placeholder 9"/>
          <p:cNvSpPr>
            <a:spLocks noGrp="1"/>
          </p:cNvSpPr>
          <p:nvPr>
            <p:ph idx="1"/>
          </p:nvPr>
        </p:nvSpPr>
        <p:spPr>
          <a:xfrm>
            <a:off x="252413" y="1577975"/>
            <a:ext cx="8229600" cy="4891088"/>
          </a:xfrm>
        </p:spPr>
        <p:txBody>
          <a:bodyPr/>
          <a:lstStyle/>
          <a:p>
            <a:pPr>
              <a:lnSpc>
                <a:spcPct val="90000"/>
              </a:lnSpc>
              <a:buNone/>
            </a:pPr>
            <a:endParaRPr lang="en-US" sz="2400" dirty="0" smtClean="0">
              <a:latin typeface="Georgia" pitchFamily="18" charset="0"/>
            </a:endParaRPr>
          </a:p>
          <a:p>
            <a:pPr>
              <a:lnSpc>
                <a:spcPct val="90000"/>
              </a:lnSpc>
            </a:pPr>
            <a:endParaRPr lang="en-US" sz="2400" dirty="0" smtClean="0">
              <a:latin typeface="Georgia" pitchFamily="18" charset="0"/>
            </a:endParaRPr>
          </a:p>
        </p:txBody>
      </p:sp>
      <p:sp>
        <p:nvSpPr>
          <p:cNvPr id="9" name="CuadroTexto 8"/>
          <p:cNvSpPr txBox="1"/>
          <p:nvPr/>
        </p:nvSpPr>
        <p:spPr>
          <a:xfrm>
            <a:off x="252413" y="6396038"/>
            <a:ext cx="5441950" cy="646331"/>
          </a:xfrm>
          <a:prstGeom prst="rect">
            <a:avLst/>
          </a:prstGeom>
          <a:noFill/>
        </p:spPr>
        <p:txBody>
          <a:bodyPr>
            <a:spAutoFit/>
          </a:bodyPr>
          <a:lstStyle/>
          <a:p>
            <a:pPr fontAlgn="auto">
              <a:spcBef>
                <a:spcPts val="0"/>
              </a:spcBef>
              <a:spcAft>
                <a:spcPts val="0"/>
              </a:spcAft>
              <a:defRPr/>
            </a:pPr>
            <a:r>
              <a:rPr lang="en-US" sz="1200" dirty="0">
                <a:solidFill>
                  <a:schemeClr val="bg1">
                    <a:lumMod val="50000"/>
                  </a:schemeClr>
                </a:solidFill>
                <a:latin typeface="Arial"/>
                <a:cs typeface="Arial"/>
              </a:rPr>
              <a:t>Source: </a:t>
            </a:r>
            <a:r>
              <a:rPr lang="en-US" sz="1200" dirty="0" smtClean="0">
                <a:solidFill>
                  <a:schemeClr val="bg1">
                    <a:lumMod val="50000"/>
                  </a:schemeClr>
                </a:solidFill>
                <a:latin typeface="Arial"/>
                <a:cs typeface="Arial"/>
              </a:rPr>
              <a:t>Own calculations based on International Labor Organization, World Bank’s GEM; The Economist Intelligence Unit  and OECD. </a:t>
            </a:r>
            <a:endParaRPr lang="en-US" sz="1200" dirty="0">
              <a:solidFill>
                <a:schemeClr val="bg1">
                  <a:lumMod val="50000"/>
                </a:schemeClr>
              </a:solidFill>
              <a:latin typeface="Arial"/>
              <a:cs typeface="Arial"/>
            </a:endParaRPr>
          </a:p>
          <a:p>
            <a:pPr fontAlgn="auto">
              <a:spcBef>
                <a:spcPts val="0"/>
              </a:spcBef>
              <a:spcAft>
                <a:spcPts val="0"/>
              </a:spcAft>
              <a:defRPr/>
            </a:pPr>
            <a:endParaRPr lang="en-US" sz="1200" dirty="0">
              <a:solidFill>
                <a:schemeClr val="bg1">
                  <a:lumMod val="50000"/>
                </a:schemeClr>
              </a:solidFill>
              <a:latin typeface="Arial"/>
              <a:cs typeface="Arial"/>
            </a:endParaRPr>
          </a:p>
        </p:txBody>
      </p:sp>
      <p:graphicFrame>
        <p:nvGraphicFramePr>
          <p:cNvPr id="10" name="1 Gráfico"/>
          <p:cNvGraphicFramePr/>
          <p:nvPr/>
        </p:nvGraphicFramePr>
        <p:xfrm>
          <a:off x="673100" y="1577974"/>
          <a:ext cx="7808913" cy="427672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Imagen 12"/>
          <p:cNvPicPr>
            <a:picLocks noChangeAspect="1"/>
          </p:cNvPicPr>
          <p:nvPr/>
        </p:nvPicPr>
        <p:blipFill>
          <a:blip r:embed="rId2"/>
          <a:srcRect l="4295" t="20682" r="57541"/>
          <a:stretch>
            <a:fillRect/>
          </a:stretch>
        </p:blipFill>
        <p:spPr bwMode="auto">
          <a:xfrm>
            <a:off x="5694363" y="6124575"/>
            <a:ext cx="3449637" cy="733425"/>
          </a:xfrm>
          <a:prstGeom prst="rect">
            <a:avLst/>
          </a:prstGeom>
          <a:noFill/>
          <a:ln w="9525">
            <a:noFill/>
            <a:miter lim="800000"/>
            <a:headEnd/>
            <a:tailEnd/>
          </a:ln>
        </p:spPr>
      </p:pic>
      <p:sp>
        <p:nvSpPr>
          <p:cNvPr id="44034" name="Título 1"/>
          <p:cNvSpPr>
            <a:spLocks noGrp="1"/>
          </p:cNvSpPr>
          <p:nvPr>
            <p:ph type="title"/>
          </p:nvPr>
        </p:nvSpPr>
        <p:spPr>
          <a:xfrm>
            <a:off x="252413" y="274638"/>
            <a:ext cx="8434387" cy="377825"/>
          </a:xfrm>
        </p:spPr>
        <p:txBody>
          <a:bodyPr/>
          <a:lstStyle/>
          <a:p>
            <a:r>
              <a:rPr lang="en-US" sz="3000" dirty="0" smtClean="0">
                <a:solidFill>
                  <a:srgbClr val="0A2B54"/>
                </a:solidFill>
                <a:latin typeface="Georgia" pitchFamily="18" charset="0"/>
              </a:rPr>
              <a:t>Historically low consumer confidence </a:t>
            </a:r>
          </a:p>
        </p:txBody>
      </p:sp>
      <p:cxnSp>
        <p:nvCxnSpPr>
          <p:cNvPr id="16" name="Conector recto 15"/>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
        <p:nvSpPr>
          <p:cNvPr id="44036" name="Content Placeholder 9"/>
          <p:cNvSpPr>
            <a:spLocks noGrp="1"/>
          </p:cNvSpPr>
          <p:nvPr>
            <p:ph idx="1"/>
          </p:nvPr>
        </p:nvSpPr>
        <p:spPr>
          <a:xfrm>
            <a:off x="252413" y="1577975"/>
            <a:ext cx="8229600" cy="4891088"/>
          </a:xfrm>
        </p:spPr>
        <p:txBody>
          <a:bodyPr/>
          <a:lstStyle/>
          <a:p>
            <a:pPr>
              <a:lnSpc>
                <a:spcPct val="90000"/>
              </a:lnSpc>
              <a:buNone/>
            </a:pPr>
            <a:endParaRPr lang="en-US" sz="2400" dirty="0" smtClean="0">
              <a:latin typeface="Georgia" pitchFamily="18" charset="0"/>
            </a:endParaRPr>
          </a:p>
          <a:p>
            <a:pPr>
              <a:lnSpc>
                <a:spcPct val="90000"/>
              </a:lnSpc>
            </a:pPr>
            <a:endParaRPr lang="en-US" sz="2400" dirty="0" smtClean="0">
              <a:latin typeface="Georgia" pitchFamily="18" charset="0"/>
            </a:endParaRPr>
          </a:p>
        </p:txBody>
      </p:sp>
      <p:sp>
        <p:nvSpPr>
          <p:cNvPr id="9" name="CuadroTexto 8"/>
          <p:cNvSpPr txBox="1"/>
          <p:nvPr/>
        </p:nvSpPr>
        <p:spPr>
          <a:xfrm>
            <a:off x="252413" y="6396038"/>
            <a:ext cx="5441950" cy="461962"/>
          </a:xfrm>
          <a:prstGeom prst="rect">
            <a:avLst/>
          </a:prstGeom>
          <a:noFill/>
        </p:spPr>
        <p:txBody>
          <a:bodyPr>
            <a:spAutoFit/>
          </a:bodyPr>
          <a:lstStyle/>
          <a:p>
            <a:pPr fontAlgn="auto">
              <a:spcBef>
                <a:spcPts val="0"/>
              </a:spcBef>
              <a:spcAft>
                <a:spcPts val="0"/>
              </a:spcAft>
              <a:defRPr/>
            </a:pPr>
            <a:r>
              <a:rPr lang="en-US" sz="1200" dirty="0">
                <a:solidFill>
                  <a:schemeClr val="bg1">
                    <a:lumMod val="50000"/>
                  </a:schemeClr>
                </a:solidFill>
                <a:latin typeface="Arial"/>
                <a:cs typeface="Arial"/>
              </a:rPr>
              <a:t>Source: </a:t>
            </a:r>
            <a:r>
              <a:rPr lang="en-US" sz="1200" dirty="0" smtClean="0">
                <a:solidFill>
                  <a:schemeClr val="bg1">
                    <a:lumMod val="50000"/>
                  </a:schemeClr>
                </a:solidFill>
                <a:latin typeface="Arial"/>
                <a:cs typeface="Arial"/>
              </a:rPr>
              <a:t>Own calculations OECD. </a:t>
            </a:r>
            <a:endParaRPr lang="en-US" sz="1200" dirty="0">
              <a:solidFill>
                <a:schemeClr val="bg1">
                  <a:lumMod val="50000"/>
                </a:schemeClr>
              </a:solidFill>
              <a:latin typeface="Arial"/>
              <a:cs typeface="Arial"/>
            </a:endParaRPr>
          </a:p>
          <a:p>
            <a:pPr fontAlgn="auto">
              <a:spcBef>
                <a:spcPts val="0"/>
              </a:spcBef>
              <a:spcAft>
                <a:spcPts val="0"/>
              </a:spcAft>
              <a:defRPr/>
            </a:pPr>
            <a:endParaRPr lang="en-US" sz="1200" dirty="0">
              <a:solidFill>
                <a:schemeClr val="bg1">
                  <a:lumMod val="50000"/>
                </a:schemeClr>
              </a:solidFill>
              <a:latin typeface="Arial"/>
              <a:cs typeface="Arial"/>
            </a:endParaRPr>
          </a:p>
        </p:txBody>
      </p:sp>
      <p:graphicFrame>
        <p:nvGraphicFramePr>
          <p:cNvPr id="10" name="Chart 9"/>
          <p:cNvGraphicFramePr/>
          <p:nvPr/>
        </p:nvGraphicFramePr>
        <p:xfrm>
          <a:off x="673101" y="1577974"/>
          <a:ext cx="7808912" cy="435610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55688" y="1395413"/>
            <a:ext cx="7864475" cy="4713287"/>
          </a:xfrm>
        </p:spPr>
        <p:txBody>
          <a:bodyPr rtlCol="0">
            <a:normAutofit/>
          </a:bodyPr>
          <a:lstStyle/>
          <a:p>
            <a:pPr marL="514350" indent="-514350">
              <a:buFont typeface="Calibri" pitchFamily="34" charset="0"/>
              <a:buAutoNum type="arabicPeriod"/>
            </a:pPr>
            <a:r>
              <a:rPr lang="en-US" sz="2800" dirty="0" smtClean="0">
                <a:solidFill>
                  <a:srgbClr val="0A2B54"/>
                </a:solidFill>
                <a:latin typeface="Georgia" pitchFamily="18" charset="0"/>
              </a:rPr>
              <a:t>Common Threads</a:t>
            </a:r>
          </a:p>
          <a:p>
            <a:pPr marL="514350" indent="-514350">
              <a:buFont typeface="Calibri" pitchFamily="34" charset="0"/>
              <a:buAutoNum type="arabicPeriod"/>
            </a:pPr>
            <a:r>
              <a:rPr lang="en-US" sz="2800" dirty="0" smtClean="0">
                <a:solidFill>
                  <a:schemeClr val="bg1">
                    <a:lumMod val="65000"/>
                  </a:schemeClr>
                </a:solidFill>
                <a:latin typeface="Georgia" pitchFamily="18" charset="0"/>
              </a:rPr>
              <a:t>Country Vignettes</a:t>
            </a:r>
          </a:p>
          <a:p>
            <a:pPr marL="914400" lvl="1" indent="-514350">
              <a:buSzPct val="65000"/>
            </a:pPr>
            <a:r>
              <a:rPr lang="en-US" sz="2400" dirty="0" smtClean="0">
                <a:solidFill>
                  <a:schemeClr val="bg1">
                    <a:lumMod val="65000"/>
                  </a:schemeClr>
                </a:solidFill>
                <a:latin typeface="Georgia" pitchFamily="18" charset="0"/>
              </a:rPr>
              <a:t>Argentina: Exhausting margins</a:t>
            </a:r>
          </a:p>
          <a:p>
            <a:pPr marL="914400" lvl="1" indent="-514350">
              <a:buSzPct val="65000"/>
            </a:pPr>
            <a:r>
              <a:rPr lang="en-US" sz="2400" dirty="0" smtClean="0">
                <a:solidFill>
                  <a:schemeClr val="bg1">
                    <a:lumMod val="65000"/>
                  </a:schemeClr>
                </a:solidFill>
                <a:latin typeface="Georgia" pitchFamily="18" charset="0"/>
              </a:rPr>
              <a:t>Brazil: Growing tensions</a:t>
            </a:r>
          </a:p>
          <a:p>
            <a:pPr marL="914400" lvl="1" indent="-514350">
              <a:buSzPct val="65000"/>
            </a:pPr>
            <a:r>
              <a:rPr lang="en-US" sz="2400" dirty="0" smtClean="0">
                <a:solidFill>
                  <a:schemeClr val="bg1">
                    <a:lumMod val="65000"/>
                  </a:schemeClr>
                </a:solidFill>
                <a:latin typeface="Georgia" pitchFamily="18" charset="0"/>
              </a:rPr>
              <a:t>Colombia: Success without exuberance </a:t>
            </a:r>
          </a:p>
          <a:p>
            <a:pPr marL="914400" lvl="1" indent="-514350">
              <a:buSzPct val="65000"/>
            </a:pPr>
            <a:r>
              <a:rPr lang="en-US" sz="2400" dirty="0" smtClean="0">
                <a:solidFill>
                  <a:schemeClr val="bg1">
                    <a:lumMod val="65000"/>
                  </a:schemeClr>
                </a:solidFill>
                <a:latin typeface="Georgia" pitchFamily="18" charset="0"/>
              </a:rPr>
              <a:t>Mexico:  Unsettled maturity</a:t>
            </a:r>
          </a:p>
          <a:p>
            <a:pPr marL="914400" lvl="1" indent="-514350">
              <a:buSzPct val="65000"/>
            </a:pPr>
            <a:r>
              <a:rPr lang="en-US" sz="2400" dirty="0" smtClean="0">
                <a:solidFill>
                  <a:schemeClr val="bg1">
                    <a:lumMod val="65000"/>
                  </a:schemeClr>
                </a:solidFill>
                <a:latin typeface="Georgia" pitchFamily="18" charset="0"/>
              </a:rPr>
              <a:t>Venezuela</a:t>
            </a:r>
            <a:r>
              <a:rPr lang="en-US" sz="2400" dirty="0" smtClean="0">
                <a:solidFill>
                  <a:schemeClr val="bg1">
                    <a:lumMod val="65000"/>
                  </a:schemeClr>
                </a:solidFill>
                <a:latin typeface="Georgia" pitchFamily="18" charset="0"/>
              </a:rPr>
              <a:t>: Recession or implosion?</a:t>
            </a:r>
          </a:p>
          <a:p>
            <a:pPr marL="514350" indent="-514350">
              <a:buFont typeface="Calibri" pitchFamily="34" charset="0"/>
              <a:buAutoNum type="arabicPeriod"/>
            </a:pPr>
            <a:r>
              <a:rPr lang="en-US" sz="2800" dirty="0" smtClean="0">
                <a:solidFill>
                  <a:schemeClr val="bg1">
                    <a:lumMod val="65000"/>
                  </a:schemeClr>
                </a:solidFill>
                <a:latin typeface="Georgia" pitchFamily="18" charset="0"/>
              </a:rPr>
              <a:t>Class Rankings</a:t>
            </a:r>
            <a:endParaRPr lang="en-US" sz="2400" dirty="0" smtClean="0">
              <a:solidFill>
                <a:schemeClr val="bg1">
                  <a:lumMod val="65000"/>
                </a:schemeClr>
              </a:solidFill>
              <a:latin typeface="Georgia" pitchFamily="18" charset="0"/>
            </a:endParaRPr>
          </a:p>
        </p:txBody>
      </p:sp>
      <p:sp>
        <p:nvSpPr>
          <p:cNvPr id="18434" name="Título 12"/>
          <p:cNvSpPr>
            <a:spLocks noGrp="1"/>
          </p:cNvSpPr>
          <p:nvPr>
            <p:ph type="title"/>
          </p:nvPr>
        </p:nvSpPr>
        <p:spPr>
          <a:xfrm>
            <a:off x="485775" y="0"/>
            <a:ext cx="8658225" cy="977900"/>
          </a:xfrm>
        </p:spPr>
        <p:txBody>
          <a:bodyPr/>
          <a:lstStyle/>
          <a:p>
            <a:pPr algn="l"/>
            <a:r>
              <a:rPr lang="en-US" sz="3000" dirty="0" smtClean="0">
                <a:solidFill>
                  <a:srgbClr val="0A2B54"/>
                </a:solidFill>
                <a:latin typeface="Georgia" pitchFamily="18" charset="0"/>
              </a:rPr>
              <a:t>Outline</a:t>
            </a:r>
          </a:p>
        </p:txBody>
      </p:sp>
      <p:pic>
        <p:nvPicPr>
          <p:cNvPr id="18435" name="Imagen 13"/>
          <p:cNvPicPr>
            <a:picLocks noChangeAspect="1"/>
          </p:cNvPicPr>
          <p:nvPr/>
        </p:nvPicPr>
        <p:blipFill>
          <a:blip r:embed="rId2"/>
          <a:srcRect l="4295" t="20682" r="57541"/>
          <a:stretch>
            <a:fillRect/>
          </a:stretch>
        </p:blipFill>
        <p:spPr bwMode="auto">
          <a:xfrm>
            <a:off x="5694363" y="6124575"/>
            <a:ext cx="3449637" cy="733425"/>
          </a:xfrm>
          <a:prstGeom prst="rect">
            <a:avLst/>
          </a:prstGeom>
          <a:noFill/>
          <a:ln w="9525">
            <a:noFill/>
            <a:miter lim="800000"/>
            <a:headEnd/>
            <a:tailEnd/>
          </a:ln>
        </p:spPr>
      </p:pic>
      <p:cxnSp>
        <p:nvCxnSpPr>
          <p:cNvPr id="7" name="Conector recto 6"/>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Imagen 12"/>
          <p:cNvPicPr>
            <a:picLocks noChangeAspect="1"/>
          </p:cNvPicPr>
          <p:nvPr/>
        </p:nvPicPr>
        <p:blipFill>
          <a:blip r:embed="rId2"/>
          <a:srcRect l="4295" t="20682" r="57541"/>
          <a:stretch>
            <a:fillRect/>
          </a:stretch>
        </p:blipFill>
        <p:spPr bwMode="auto">
          <a:xfrm>
            <a:off x="5694363" y="6124575"/>
            <a:ext cx="3449637" cy="733425"/>
          </a:xfrm>
          <a:prstGeom prst="rect">
            <a:avLst/>
          </a:prstGeom>
          <a:noFill/>
          <a:ln w="9525">
            <a:noFill/>
            <a:miter lim="800000"/>
            <a:headEnd/>
            <a:tailEnd/>
          </a:ln>
        </p:spPr>
      </p:pic>
      <p:sp>
        <p:nvSpPr>
          <p:cNvPr id="41986" name="Título 1"/>
          <p:cNvSpPr>
            <a:spLocks noGrp="1"/>
          </p:cNvSpPr>
          <p:nvPr>
            <p:ph type="title"/>
          </p:nvPr>
        </p:nvSpPr>
        <p:spPr>
          <a:xfrm>
            <a:off x="252413" y="274638"/>
            <a:ext cx="8434387" cy="377825"/>
          </a:xfrm>
        </p:spPr>
        <p:txBody>
          <a:bodyPr/>
          <a:lstStyle/>
          <a:p>
            <a:r>
              <a:rPr lang="en-US" sz="3000" dirty="0" smtClean="0">
                <a:solidFill>
                  <a:srgbClr val="0A2B54"/>
                </a:solidFill>
                <a:latin typeface="Georgia" pitchFamily="18" charset="0"/>
              </a:rPr>
              <a:t>Mexico: unsettled maturity</a:t>
            </a:r>
          </a:p>
        </p:txBody>
      </p:sp>
      <p:cxnSp>
        <p:nvCxnSpPr>
          <p:cNvPr id="16" name="Conector recto 15"/>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
        <p:nvSpPr>
          <p:cNvPr id="41988" name="Content Placeholder 9"/>
          <p:cNvSpPr>
            <a:spLocks noGrp="1"/>
          </p:cNvSpPr>
          <p:nvPr>
            <p:ph idx="1"/>
          </p:nvPr>
        </p:nvSpPr>
        <p:spPr>
          <a:xfrm>
            <a:off x="252413" y="1577975"/>
            <a:ext cx="8229600" cy="4891088"/>
          </a:xfrm>
        </p:spPr>
        <p:txBody>
          <a:bodyPr/>
          <a:lstStyle/>
          <a:p>
            <a:r>
              <a:rPr lang="en-US" sz="2400" dirty="0" smtClean="0">
                <a:latin typeface="Georgia" pitchFamily="18" charset="0"/>
              </a:rPr>
              <a:t>Subpar economic growth</a:t>
            </a:r>
            <a:r>
              <a:rPr lang="en-US" sz="2400" dirty="0" smtClean="0">
                <a:latin typeface="Georgia" pitchFamily="18" charset="0"/>
                <a:sym typeface="Wingdings" pitchFamily="2" charset="2"/>
              </a:rPr>
              <a:t> a</a:t>
            </a:r>
            <a:r>
              <a:rPr lang="en-US" sz="2400" dirty="0" smtClean="0">
                <a:latin typeface="Georgia" pitchFamily="18" charset="0"/>
              </a:rPr>
              <a:t>verage per capita growth 1.6% (1990-2008); 1.3% (1990s); compared with 3.6% in Chile. </a:t>
            </a:r>
          </a:p>
          <a:p>
            <a:r>
              <a:rPr lang="en-US" sz="2400" dirty="0" smtClean="0">
                <a:latin typeface="Georgia" pitchFamily="18" charset="0"/>
                <a:sym typeface="Wingdings" pitchFamily="2" charset="2"/>
              </a:rPr>
              <a:t>E</a:t>
            </a:r>
            <a:r>
              <a:rPr lang="en-US" sz="2400" dirty="0" smtClean="0">
                <a:latin typeface="Georgia" pitchFamily="18" charset="0"/>
              </a:rPr>
              <a:t>xhaustion of the </a:t>
            </a:r>
            <a:r>
              <a:rPr lang="en-US" sz="2400" dirty="0" err="1" smtClean="0">
                <a:latin typeface="Georgia" pitchFamily="18" charset="0"/>
              </a:rPr>
              <a:t>Cantarell</a:t>
            </a:r>
            <a:r>
              <a:rPr lang="en-US" sz="2400" dirty="0" smtClean="0">
                <a:latin typeface="Georgia" pitchFamily="18" charset="0"/>
              </a:rPr>
              <a:t> oil field</a:t>
            </a:r>
            <a:r>
              <a:rPr lang="en-US" sz="2400" dirty="0" smtClean="0">
                <a:latin typeface="Georgia" pitchFamily="18" charset="0"/>
                <a:sym typeface="Wingdings" pitchFamily="2" charset="2"/>
              </a:rPr>
              <a:t></a:t>
            </a:r>
            <a:r>
              <a:rPr lang="en-US" sz="2400" dirty="0" smtClean="0">
                <a:latin typeface="Georgia" pitchFamily="18" charset="0"/>
              </a:rPr>
              <a:t> 25% decline in oil production between the peak level in 2004 and mid-2009. </a:t>
            </a:r>
          </a:p>
          <a:p>
            <a:pPr lvl="1"/>
            <a:r>
              <a:rPr lang="en-US" sz="2000" dirty="0" smtClean="0">
                <a:latin typeface="Georgia" pitchFamily="18" charset="0"/>
              </a:rPr>
              <a:t>Reluctance of offset fiscal loss with additional taxation.</a:t>
            </a:r>
          </a:p>
          <a:p>
            <a:r>
              <a:rPr lang="en-US" sz="2400" dirty="0" smtClean="0">
                <a:latin typeface="Georgia" pitchFamily="18" charset="0"/>
              </a:rPr>
              <a:t>Sectors opened to competition (manufactures, finance, retail, and housing) have experienced much faster growth than sectors where competition has been restrained (telecommunications and energy). </a:t>
            </a:r>
          </a:p>
          <a:p>
            <a:endParaRPr lang="en-US" sz="2400" dirty="0" smtClean="0">
              <a:latin typeface="Georgia" pitchFamily="18" charset="0"/>
            </a:endParaRPr>
          </a:p>
          <a:p>
            <a:pPr>
              <a:lnSpc>
                <a:spcPct val="90000"/>
              </a:lnSpc>
              <a:buFont typeface="Arial" charset="0"/>
              <a:buNone/>
            </a:pPr>
            <a:endParaRPr lang="en-US" sz="2400" dirty="0" smtClean="0">
              <a:latin typeface="Georgia"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Imagen 12"/>
          <p:cNvPicPr>
            <a:picLocks noChangeAspect="1"/>
          </p:cNvPicPr>
          <p:nvPr/>
        </p:nvPicPr>
        <p:blipFill>
          <a:blip r:embed="rId2"/>
          <a:srcRect l="4295" t="20682" r="57541"/>
          <a:stretch>
            <a:fillRect/>
          </a:stretch>
        </p:blipFill>
        <p:spPr bwMode="auto">
          <a:xfrm>
            <a:off x="5694363" y="6124575"/>
            <a:ext cx="3449637" cy="733425"/>
          </a:xfrm>
          <a:prstGeom prst="rect">
            <a:avLst/>
          </a:prstGeom>
          <a:noFill/>
          <a:ln w="9525">
            <a:noFill/>
            <a:miter lim="800000"/>
            <a:headEnd/>
            <a:tailEnd/>
          </a:ln>
        </p:spPr>
      </p:pic>
      <p:sp>
        <p:nvSpPr>
          <p:cNvPr id="44034" name="Título 1"/>
          <p:cNvSpPr>
            <a:spLocks noGrp="1"/>
          </p:cNvSpPr>
          <p:nvPr>
            <p:ph type="title"/>
          </p:nvPr>
        </p:nvSpPr>
        <p:spPr>
          <a:xfrm>
            <a:off x="252413" y="274638"/>
            <a:ext cx="8434387" cy="377825"/>
          </a:xfrm>
        </p:spPr>
        <p:txBody>
          <a:bodyPr/>
          <a:lstStyle/>
          <a:p>
            <a:r>
              <a:rPr lang="en-US" sz="3000" dirty="0" smtClean="0">
                <a:solidFill>
                  <a:srgbClr val="0A2B54"/>
                </a:solidFill>
                <a:latin typeface="Georgia" pitchFamily="18" charset="0"/>
              </a:rPr>
              <a:t>Venezuela’s new equilibrium? </a:t>
            </a:r>
          </a:p>
        </p:txBody>
      </p:sp>
      <p:cxnSp>
        <p:nvCxnSpPr>
          <p:cNvPr id="16" name="Conector recto 15"/>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
        <p:nvSpPr>
          <p:cNvPr id="44036" name="Content Placeholder 9"/>
          <p:cNvSpPr>
            <a:spLocks noGrp="1"/>
          </p:cNvSpPr>
          <p:nvPr>
            <p:ph idx="1"/>
          </p:nvPr>
        </p:nvSpPr>
        <p:spPr>
          <a:xfrm>
            <a:off x="252413" y="1577975"/>
            <a:ext cx="8229600" cy="4891088"/>
          </a:xfrm>
        </p:spPr>
        <p:txBody>
          <a:bodyPr/>
          <a:lstStyle/>
          <a:p>
            <a:pPr>
              <a:lnSpc>
                <a:spcPct val="90000"/>
              </a:lnSpc>
              <a:buNone/>
            </a:pPr>
            <a:endParaRPr lang="en-US" sz="2400" dirty="0" smtClean="0">
              <a:latin typeface="Georgia" pitchFamily="18" charset="0"/>
            </a:endParaRPr>
          </a:p>
          <a:p>
            <a:pPr>
              <a:lnSpc>
                <a:spcPct val="90000"/>
              </a:lnSpc>
            </a:pPr>
            <a:endParaRPr lang="en-US" sz="2400" dirty="0" smtClean="0">
              <a:latin typeface="Georgia" pitchFamily="18" charset="0"/>
            </a:endParaRPr>
          </a:p>
        </p:txBody>
      </p:sp>
      <p:sp>
        <p:nvSpPr>
          <p:cNvPr id="9" name="CuadroTexto 8"/>
          <p:cNvSpPr txBox="1"/>
          <p:nvPr/>
        </p:nvSpPr>
        <p:spPr>
          <a:xfrm>
            <a:off x="252413" y="6396038"/>
            <a:ext cx="5441950" cy="646331"/>
          </a:xfrm>
          <a:prstGeom prst="rect">
            <a:avLst/>
          </a:prstGeom>
          <a:noFill/>
        </p:spPr>
        <p:txBody>
          <a:bodyPr>
            <a:spAutoFit/>
          </a:bodyPr>
          <a:lstStyle/>
          <a:p>
            <a:pPr fontAlgn="auto">
              <a:spcBef>
                <a:spcPts val="0"/>
              </a:spcBef>
              <a:spcAft>
                <a:spcPts val="0"/>
              </a:spcAft>
              <a:defRPr/>
            </a:pPr>
            <a:r>
              <a:rPr lang="en-US" sz="1200" dirty="0">
                <a:solidFill>
                  <a:schemeClr val="bg1">
                    <a:lumMod val="50000"/>
                  </a:schemeClr>
                </a:solidFill>
                <a:latin typeface="Arial"/>
                <a:cs typeface="Arial"/>
              </a:rPr>
              <a:t>Source: </a:t>
            </a:r>
            <a:r>
              <a:rPr lang="en-US" sz="1200" dirty="0" smtClean="0">
                <a:solidFill>
                  <a:schemeClr val="bg1">
                    <a:lumMod val="50000"/>
                  </a:schemeClr>
                </a:solidFill>
                <a:latin typeface="Arial"/>
                <a:cs typeface="Arial"/>
              </a:rPr>
              <a:t>Own calculations based on International Labor </a:t>
            </a:r>
            <a:r>
              <a:rPr lang="en-US" sz="1200" dirty="0" smtClean="0">
                <a:solidFill>
                  <a:schemeClr val="bg1">
                    <a:lumMod val="50000"/>
                  </a:schemeClr>
                </a:solidFill>
                <a:latin typeface="Arial"/>
                <a:cs typeface="Arial"/>
              </a:rPr>
              <a:t>Organization and World </a:t>
            </a:r>
            <a:r>
              <a:rPr lang="en-US" sz="1200" dirty="0" smtClean="0">
                <a:solidFill>
                  <a:schemeClr val="bg1">
                    <a:lumMod val="50000"/>
                  </a:schemeClr>
                </a:solidFill>
                <a:latin typeface="Arial"/>
                <a:cs typeface="Arial"/>
              </a:rPr>
              <a:t>Bank’s GEM. </a:t>
            </a:r>
            <a:endParaRPr lang="en-US" sz="1200" dirty="0">
              <a:solidFill>
                <a:schemeClr val="bg1">
                  <a:lumMod val="50000"/>
                </a:schemeClr>
              </a:solidFill>
              <a:latin typeface="Arial"/>
              <a:cs typeface="Arial"/>
            </a:endParaRPr>
          </a:p>
          <a:p>
            <a:pPr fontAlgn="auto">
              <a:spcBef>
                <a:spcPts val="0"/>
              </a:spcBef>
              <a:spcAft>
                <a:spcPts val="0"/>
              </a:spcAft>
              <a:defRPr/>
            </a:pPr>
            <a:endParaRPr lang="en-US" sz="1200" dirty="0">
              <a:solidFill>
                <a:schemeClr val="bg1">
                  <a:lumMod val="50000"/>
                </a:schemeClr>
              </a:solidFill>
              <a:latin typeface="Arial"/>
              <a:cs typeface="Arial"/>
            </a:endParaRPr>
          </a:p>
        </p:txBody>
      </p:sp>
      <p:graphicFrame>
        <p:nvGraphicFramePr>
          <p:cNvPr id="8" name="1 Gráfico"/>
          <p:cNvGraphicFramePr/>
          <p:nvPr/>
        </p:nvGraphicFramePr>
        <p:xfrm>
          <a:off x="825501" y="1577975"/>
          <a:ext cx="7656512" cy="4546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ítulo 1"/>
          <p:cNvSpPr>
            <a:spLocks noGrp="1"/>
          </p:cNvSpPr>
          <p:nvPr>
            <p:ph type="title"/>
          </p:nvPr>
        </p:nvSpPr>
        <p:spPr>
          <a:xfrm>
            <a:off x="252413" y="274638"/>
            <a:ext cx="8434387" cy="377825"/>
          </a:xfrm>
        </p:spPr>
        <p:txBody>
          <a:bodyPr/>
          <a:lstStyle/>
          <a:p>
            <a:pPr algn="l"/>
            <a:r>
              <a:rPr lang="en-US" sz="3000" smtClean="0">
                <a:solidFill>
                  <a:srgbClr val="0A2B54"/>
                </a:solidFill>
                <a:latin typeface="Georgia" pitchFamily="18" charset="0"/>
              </a:rPr>
              <a:t>Venezuela: chasing capital out</a:t>
            </a:r>
            <a:endParaRPr lang="en-US" sz="3000" b="1" smtClean="0">
              <a:solidFill>
                <a:srgbClr val="0A2B54"/>
              </a:solidFill>
              <a:latin typeface="Georgia" pitchFamily="18" charset="0"/>
            </a:endParaRPr>
          </a:p>
        </p:txBody>
      </p:sp>
      <p:sp>
        <p:nvSpPr>
          <p:cNvPr id="9" name="CuadroTexto 8"/>
          <p:cNvSpPr txBox="1"/>
          <p:nvPr/>
        </p:nvSpPr>
        <p:spPr>
          <a:xfrm>
            <a:off x="252413" y="6581775"/>
            <a:ext cx="5441950" cy="276225"/>
          </a:xfrm>
          <a:prstGeom prst="rect">
            <a:avLst/>
          </a:prstGeom>
          <a:noFill/>
        </p:spPr>
        <p:txBody>
          <a:bodyPr>
            <a:spAutoFit/>
          </a:bodyPr>
          <a:lstStyle/>
          <a:p>
            <a:pPr fontAlgn="auto">
              <a:spcBef>
                <a:spcPts val="0"/>
              </a:spcBef>
              <a:spcAft>
                <a:spcPts val="0"/>
              </a:spcAft>
              <a:defRPr/>
            </a:pPr>
            <a:r>
              <a:rPr lang="en-US" sz="1200" dirty="0">
                <a:solidFill>
                  <a:schemeClr val="bg1">
                    <a:lumMod val="50000"/>
                  </a:schemeClr>
                </a:solidFill>
                <a:latin typeface="Arial"/>
                <a:cs typeface="Arial"/>
              </a:rPr>
              <a:t>Source: International Monetary Fund’s International Financial Statistics.</a:t>
            </a:r>
          </a:p>
        </p:txBody>
      </p:sp>
      <p:graphicFrame>
        <p:nvGraphicFramePr>
          <p:cNvPr id="12" name="Content Placeholder 3"/>
          <p:cNvGraphicFramePr>
            <a:graphicFrameLocks noGrp="1"/>
          </p:cNvGraphicFramePr>
          <p:nvPr>
            <p:ph idx="1"/>
          </p:nvPr>
        </p:nvGraphicFramePr>
        <p:xfrm>
          <a:off x="485574" y="1574800"/>
          <a:ext cx="8201226" cy="4724135"/>
        </p:xfrm>
        <a:graphic>
          <a:graphicData uri="http://schemas.openxmlformats.org/drawingml/2006/chart">
            <c:chart xmlns:c="http://schemas.openxmlformats.org/drawingml/2006/chart" xmlns:r="http://schemas.openxmlformats.org/officeDocument/2006/relationships" r:id="rId2"/>
          </a:graphicData>
        </a:graphic>
      </p:graphicFrame>
      <p:pic>
        <p:nvPicPr>
          <p:cNvPr id="45060" name="Imagen 12"/>
          <p:cNvPicPr>
            <a:picLocks noChangeAspect="1"/>
          </p:cNvPicPr>
          <p:nvPr/>
        </p:nvPicPr>
        <p:blipFill>
          <a:blip r:embed="rId3"/>
          <a:srcRect l="4295" t="20682" r="57541"/>
          <a:stretch>
            <a:fillRect/>
          </a:stretch>
        </p:blipFill>
        <p:spPr bwMode="auto">
          <a:xfrm>
            <a:off x="5694363" y="6124575"/>
            <a:ext cx="3449637" cy="733425"/>
          </a:xfrm>
          <a:prstGeom prst="rect">
            <a:avLst/>
          </a:prstGeom>
          <a:noFill/>
          <a:ln w="9525">
            <a:noFill/>
            <a:miter lim="800000"/>
            <a:headEnd/>
            <a:tailEnd/>
          </a:ln>
        </p:spPr>
      </p:pic>
      <p:cxnSp>
        <p:nvCxnSpPr>
          <p:cNvPr id="14" name="Conector recto 13"/>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
        <p:nvSpPr>
          <p:cNvPr id="45062" name="CuadroTexto 15"/>
          <p:cNvSpPr txBox="1">
            <a:spLocks noChangeArrowheads="1"/>
          </p:cNvSpPr>
          <p:nvPr/>
        </p:nvSpPr>
        <p:spPr bwMode="auto">
          <a:xfrm rot="-5400000">
            <a:off x="-581024" y="3344862"/>
            <a:ext cx="2006600" cy="339725"/>
          </a:xfrm>
          <a:prstGeom prst="rect">
            <a:avLst/>
          </a:prstGeom>
          <a:noFill/>
          <a:ln w="9525">
            <a:noFill/>
            <a:miter lim="800000"/>
            <a:headEnd/>
            <a:tailEnd/>
          </a:ln>
        </p:spPr>
        <p:txBody>
          <a:bodyPr>
            <a:spAutoFit/>
          </a:bodyPr>
          <a:lstStyle/>
          <a:p>
            <a:pPr algn="ctr"/>
            <a:r>
              <a:rPr lang="en-US" sz="1600">
                <a:solidFill>
                  <a:srgbClr val="0A2B54"/>
                </a:solidFill>
                <a:latin typeface="Georgia" pitchFamily="18" charset="0"/>
              </a:rPr>
              <a:t>U.S. current dollars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ítulo 1"/>
          <p:cNvSpPr>
            <a:spLocks noGrp="1"/>
          </p:cNvSpPr>
          <p:nvPr>
            <p:ph type="title"/>
          </p:nvPr>
        </p:nvSpPr>
        <p:spPr>
          <a:xfrm>
            <a:off x="252413" y="274638"/>
            <a:ext cx="8434387" cy="377825"/>
          </a:xfrm>
        </p:spPr>
        <p:txBody>
          <a:bodyPr/>
          <a:lstStyle/>
          <a:p>
            <a:r>
              <a:rPr lang="en-US" sz="3000" smtClean="0">
                <a:solidFill>
                  <a:srgbClr val="0A2B54"/>
                </a:solidFill>
                <a:latin typeface="Georgia" pitchFamily="18" charset="0"/>
              </a:rPr>
              <a:t>Venezuela: Recession or implosion?</a:t>
            </a:r>
            <a:endParaRPr lang="en-US" sz="3000" b="1" smtClean="0">
              <a:solidFill>
                <a:srgbClr val="0A2B54"/>
              </a:solidFill>
              <a:latin typeface="Georgia" pitchFamily="18" charset="0"/>
            </a:endParaRPr>
          </a:p>
        </p:txBody>
      </p:sp>
      <p:pic>
        <p:nvPicPr>
          <p:cNvPr id="46082" name="Imagen 12"/>
          <p:cNvPicPr>
            <a:picLocks noChangeAspect="1"/>
          </p:cNvPicPr>
          <p:nvPr/>
        </p:nvPicPr>
        <p:blipFill>
          <a:blip r:embed="rId2"/>
          <a:srcRect l="4295" t="20682" r="57541"/>
          <a:stretch>
            <a:fillRect/>
          </a:stretch>
        </p:blipFill>
        <p:spPr bwMode="auto">
          <a:xfrm>
            <a:off x="5694363" y="6124575"/>
            <a:ext cx="3449637" cy="733425"/>
          </a:xfrm>
          <a:prstGeom prst="rect">
            <a:avLst/>
          </a:prstGeom>
          <a:noFill/>
          <a:ln w="9525">
            <a:noFill/>
            <a:miter lim="800000"/>
            <a:headEnd/>
            <a:tailEnd/>
          </a:ln>
        </p:spPr>
      </p:pic>
      <p:cxnSp>
        <p:nvCxnSpPr>
          <p:cNvPr id="14" name="Conector recto 13"/>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
        <p:nvSpPr>
          <p:cNvPr id="46084" name="CuadroTexto 15"/>
          <p:cNvSpPr txBox="1">
            <a:spLocks noChangeArrowheads="1"/>
          </p:cNvSpPr>
          <p:nvPr/>
        </p:nvSpPr>
        <p:spPr bwMode="auto">
          <a:xfrm rot="-5400000">
            <a:off x="7109619" y="3302794"/>
            <a:ext cx="2006600" cy="338138"/>
          </a:xfrm>
          <a:prstGeom prst="rect">
            <a:avLst/>
          </a:prstGeom>
          <a:noFill/>
          <a:ln w="9525">
            <a:noFill/>
            <a:miter lim="800000"/>
            <a:headEnd/>
            <a:tailEnd/>
          </a:ln>
        </p:spPr>
        <p:txBody>
          <a:bodyPr>
            <a:spAutoFit/>
          </a:bodyPr>
          <a:lstStyle/>
          <a:p>
            <a:pPr algn="ctr"/>
            <a:r>
              <a:rPr lang="en-US" sz="1600">
                <a:solidFill>
                  <a:srgbClr val="0A2B54"/>
                </a:solidFill>
                <a:latin typeface="Georgia" pitchFamily="18" charset="0"/>
              </a:rPr>
              <a:t>Growth (%)</a:t>
            </a:r>
          </a:p>
        </p:txBody>
      </p:sp>
      <p:graphicFrame>
        <p:nvGraphicFramePr>
          <p:cNvPr id="7" name="Chart 6"/>
          <p:cNvGraphicFramePr/>
          <p:nvPr/>
        </p:nvGraphicFramePr>
        <p:xfrm>
          <a:off x="812800" y="1500187"/>
          <a:ext cx="7131050" cy="4624388"/>
        </p:xfrm>
        <a:graphic>
          <a:graphicData uri="http://schemas.openxmlformats.org/drawingml/2006/chart">
            <c:chart xmlns:c="http://schemas.openxmlformats.org/drawingml/2006/chart" xmlns:r="http://schemas.openxmlformats.org/officeDocument/2006/relationships" r:id="rId3"/>
          </a:graphicData>
        </a:graphic>
      </p:graphicFrame>
      <p:sp>
        <p:nvSpPr>
          <p:cNvPr id="8" name="CuadroTexto 8"/>
          <p:cNvSpPr txBox="1"/>
          <p:nvPr/>
        </p:nvSpPr>
        <p:spPr>
          <a:xfrm>
            <a:off x="252413" y="6581775"/>
            <a:ext cx="5441950" cy="276225"/>
          </a:xfrm>
          <a:prstGeom prst="rect">
            <a:avLst/>
          </a:prstGeom>
          <a:noFill/>
        </p:spPr>
        <p:txBody>
          <a:bodyPr>
            <a:spAutoFit/>
          </a:bodyPr>
          <a:lstStyle/>
          <a:p>
            <a:pPr fontAlgn="auto">
              <a:spcBef>
                <a:spcPts val="0"/>
              </a:spcBef>
              <a:spcAft>
                <a:spcPts val="0"/>
              </a:spcAft>
              <a:defRPr/>
            </a:pPr>
            <a:r>
              <a:rPr lang="en-US" sz="1200" dirty="0">
                <a:solidFill>
                  <a:schemeClr val="bg1">
                    <a:lumMod val="50000"/>
                  </a:schemeClr>
                </a:solidFill>
                <a:latin typeface="Arial"/>
                <a:cs typeface="Arial"/>
              </a:rPr>
              <a:t>Source: </a:t>
            </a:r>
            <a:r>
              <a:rPr lang="en-US" sz="1200" dirty="0" err="1">
                <a:solidFill>
                  <a:schemeClr val="bg1">
                    <a:lumMod val="50000"/>
                  </a:schemeClr>
                </a:solidFill>
                <a:latin typeface="Arial"/>
                <a:cs typeface="Arial"/>
              </a:rPr>
              <a:t>Banco</a:t>
            </a:r>
            <a:r>
              <a:rPr lang="en-US" sz="1200" dirty="0">
                <a:solidFill>
                  <a:schemeClr val="bg1">
                    <a:lumMod val="50000"/>
                  </a:schemeClr>
                </a:solidFill>
                <a:latin typeface="Arial"/>
                <a:cs typeface="Arial"/>
              </a:rPr>
              <a:t> Central de Venezuela.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5" name="Imagen 12"/>
          <p:cNvPicPr>
            <a:picLocks noChangeAspect="1"/>
          </p:cNvPicPr>
          <p:nvPr/>
        </p:nvPicPr>
        <p:blipFill>
          <a:blip r:embed="rId2"/>
          <a:srcRect l="4295" t="20682" r="57541"/>
          <a:stretch>
            <a:fillRect/>
          </a:stretch>
        </p:blipFill>
        <p:spPr bwMode="auto">
          <a:xfrm>
            <a:off x="5694363" y="6124575"/>
            <a:ext cx="3449637" cy="733425"/>
          </a:xfrm>
          <a:prstGeom prst="rect">
            <a:avLst/>
          </a:prstGeom>
          <a:noFill/>
          <a:ln w="9525">
            <a:noFill/>
            <a:miter lim="800000"/>
            <a:headEnd/>
            <a:tailEnd/>
          </a:ln>
        </p:spPr>
      </p:pic>
      <p:sp>
        <p:nvSpPr>
          <p:cNvPr id="47106" name="Título 1"/>
          <p:cNvSpPr>
            <a:spLocks noGrp="1"/>
          </p:cNvSpPr>
          <p:nvPr>
            <p:ph type="title"/>
          </p:nvPr>
        </p:nvSpPr>
        <p:spPr>
          <a:xfrm>
            <a:off x="252413" y="274638"/>
            <a:ext cx="8434387" cy="377825"/>
          </a:xfrm>
        </p:spPr>
        <p:txBody>
          <a:bodyPr/>
          <a:lstStyle/>
          <a:p>
            <a:r>
              <a:rPr lang="en-US" sz="3000" smtClean="0">
                <a:solidFill>
                  <a:srgbClr val="0A2B54"/>
                </a:solidFill>
                <a:latin typeface="Georgia" pitchFamily="18" charset="0"/>
              </a:rPr>
              <a:t>What’s next in Venezuela?</a:t>
            </a:r>
          </a:p>
        </p:txBody>
      </p:sp>
      <p:cxnSp>
        <p:nvCxnSpPr>
          <p:cNvPr id="16" name="Conector recto 15"/>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
        <p:nvSpPr>
          <p:cNvPr id="10" name="Content Placeholder 9"/>
          <p:cNvSpPr>
            <a:spLocks noGrp="1"/>
          </p:cNvSpPr>
          <p:nvPr>
            <p:ph idx="1"/>
          </p:nvPr>
        </p:nvSpPr>
        <p:spPr>
          <a:xfrm>
            <a:off x="252413" y="1577975"/>
            <a:ext cx="8229600" cy="4303713"/>
          </a:xfrm>
        </p:spPr>
        <p:txBody>
          <a:bodyPr rtlCol="0">
            <a:normAutofit fontScale="92500" lnSpcReduction="10000"/>
          </a:bodyPr>
          <a:lstStyle/>
          <a:p>
            <a:pPr fontAlgn="auto">
              <a:lnSpc>
                <a:spcPct val="90000"/>
              </a:lnSpc>
              <a:spcAft>
                <a:spcPts val="0"/>
              </a:spcAft>
              <a:buFont typeface="Arial"/>
              <a:buChar char="•"/>
              <a:defRPr/>
            </a:pPr>
            <a:r>
              <a:rPr lang="en-US" sz="3000" dirty="0" smtClean="0">
                <a:latin typeface="Georgia" pitchFamily="18" charset="0"/>
              </a:rPr>
              <a:t>Radicalization vs. Moderation: Past experience suggests that Chavez is more dogmatic than pragmatic, so hard-line seems more likely. </a:t>
            </a:r>
          </a:p>
          <a:p>
            <a:pPr fontAlgn="auto">
              <a:lnSpc>
                <a:spcPct val="90000"/>
              </a:lnSpc>
              <a:spcAft>
                <a:spcPts val="0"/>
              </a:spcAft>
              <a:buFont typeface="Arial"/>
              <a:buChar char="•"/>
              <a:defRPr/>
            </a:pPr>
            <a:r>
              <a:rPr lang="en-US" sz="3000" dirty="0" smtClean="0">
                <a:latin typeface="Georgia" pitchFamily="18" charset="0"/>
              </a:rPr>
              <a:t>This means more nationalizations (which now are confiscations) and interference in key markets and sectors.</a:t>
            </a:r>
          </a:p>
          <a:p>
            <a:pPr fontAlgn="auto">
              <a:lnSpc>
                <a:spcPct val="90000"/>
              </a:lnSpc>
              <a:spcAft>
                <a:spcPts val="0"/>
              </a:spcAft>
              <a:buFont typeface="Arial"/>
              <a:buChar char="•"/>
              <a:defRPr/>
            </a:pPr>
            <a:r>
              <a:rPr lang="en-US" sz="3000" dirty="0" smtClean="0">
                <a:latin typeface="Georgia" pitchFamily="18" charset="0"/>
              </a:rPr>
              <a:t>A currency depreciation seems unavoidable to provide government additional fiscal firepower.</a:t>
            </a:r>
          </a:p>
          <a:p>
            <a:pPr fontAlgn="auto">
              <a:lnSpc>
                <a:spcPct val="90000"/>
              </a:lnSpc>
              <a:spcAft>
                <a:spcPts val="0"/>
              </a:spcAft>
              <a:buFont typeface="Arial"/>
              <a:buChar char="•"/>
              <a:defRPr/>
            </a:pPr>
            <a:r>
              <a:rPr lang="en-US" sz="3000" dirty="0" smtClean="0">
                <a:latin typeface="Georgia" pitchFamily="18" charset="0"/>
              </a:rPr>
              <a:t>Private sector will not react positively. </a:t>
            </a:r>
          </a:p>
          <a:p>
            <a:pPr fontAlgn="auto">
              <a:lnSpc>
                <a:spcPct val="90000"/>
              </a:lnSpc>
              <a:spcAft>
                <a:spcPts val="0"/>
              </a:spcAft>
              <a:buFont typeface="Arial"/>
              <a:buChar char="•"/>
              <a:defRPr/>
            </a:pPr>
            <a:r>
              <a:rPr lang="en-US" sz="3000" dirty="0" smtClean="0">
                <a:latin typeface="Georgia" pitchFamily="18" charset="0"/>
              </a:rPr>
              <a:t>Optimism regarding 2012 elections, tamed by tumultuous uncertainty in the next two years.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29" name="Imagen 12"/>
          <p:cNvPicPr>
            <a:picLocks noChangeAspect="1"/>
          </p:cNvPicPr>
          <p:nvPr/>
        </p:nvPicPr>
        <p:blipFill>
          <a:blip r:embed="rId2"/>
          <a:srcRect l="4295" t="20682" r="57541"/>
          <a:stretch>
            <a:fillRect/>
          </a:stretch>
        </p:blipFill>
        <p:spPr bwMode="auto">
          <a:xfrm>
            <a:off x="5694363" y="6124575"/>
            <a:ext cx="3449637" cy="733425"/>
          </a:xfrm>
          <a:prstGeom prst="rect">
            <a:avLst/>
          </a:prstGeom>
          <a:noFill/>
          <a:ln w="9525">
            <a:noFill/>
            <a:miter lim="800000"/>
            <a:headEnd/>
            <a:tailEnd/>
          </a:ln>
        </p:spPr>
      </p:pic>
      <p:sp>
        <p:nvSpPr>
          <p:cNvPr id="48130" name="Título 1"/>
          <p:cNvSpPr>
            <a:spLocks noGrp="1"/>
          </p:cNvSpPr>
          <p:nvPr>
            <p:ph type="title"/>
          </p:nvPr>
        </p:nvSpPr>
        <p:spPr>
          <a:xfrm>
            <a:off x="252413" y="274638"/>
            <a:ext cx="8434387" cy="377825"/>
          </a:xfrm>
        </p:spPr>
        <p:txBody>
          <a:bodyPr/>
          <a:lstStyle/>
          <a:p>
            <a:r>
              <a:rPr lang="en-US" sz="3000" smtClean="0">
                <a:solidFill>
                  <a:srgbClr val="0A2B54"/>
                </a:solidFill>
                <a:latin typeface="Georgia" pitchFamily="18" charset="0"/>
              </a:rPr>
              <a:t>Regional repercussions</a:t>
            </a:r>
          </a:p>
        </p:txBody>
      </p:sp>
      <p:cxnSp>
        <p:nvCxnSpPr>
          <p:cNvPr id="16" name="Conector recto 15"/>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
        <p:nvSpPr>
          <p:cNvPr id="48132" name="Content Placeholder 9"/>
          <p:cNvSpPr>
            <a:spLocks noGrp="1"/>
          </p:cNvSpPr>
          <p:nvPr>
            <p:ph idx="1"/>
          </p:nvPr>
        </p:nvSpPr>
        <p:spPr>
          <a:xfrm>
            <a:off x="252413" y="1577975"/>
            <a:ext cx="8229600" cy="4303713"/>
          </a:xfrm>
        </p:spPr>
        <p:txBody>
          <a:bodyPr/>
          <a:lstStyle/>
          <a:p>
            <a:pPr>
              <a:lnSpc>
                <a:spcPct val="90000"/>
              </a:lnSpc>
            </a:pPr>
            <a:r>
              <a:rPr lang="en-US" sz="2600" dirty="0" smtClean="0">
                <a:latin typeface="Georgia" pitchFamily="18" charset="0"/>
              </a:rPr>
              <a:t>Venezuela’s economy will not recover, affecting growth prospects in Colombia.</a:t>
            </a:r>
          </a:p>
          <a:p>
            <a:pPr>
              <a:lnSpc>
                <a:spcPct val="90000"/>
              </a:lnSpc>
            </a:pPr>
            <a:r>
              <a:rPr lang="en-US" sz="2600" dirty="0" smtClean="0">
                <a:latin typeface="Georgia" pitchFamily="18" charset="0"/>
              </a:rPr>
              <a:t>Moderate fiscal and monetary unwinding in Colombia, relative to Chile and Peru. </a:t>
            </a:r>
          </a:p>
          <a:p>
            <a:pPr>
              <a:lnSpc>
                <a:spcPct val="90000"/>
              </a:lnSpc>
            </a:pPr>
            <a:r>
              <a:rPr lang="en-US" sz="2600" dirty="0" smtClean="0">
                <a:latin typeface="Georgia" pitchFamily="18" charset="0"/>
              </a:rPr>
              <a:t>Additional pressures from the private sector in Colombia for policies that restrain the appreciation of the currency.</a:t>
            </a:r>
          </a:p>
          <a:p>
            <a:pPr>
              <a:lnSpc>
                <a:spcPct val="90000"/>
              </a:lnSpc>
            </a:pPr>
            <a:r>
              <a:rPr lang="en-US" sz="2600" dirty="0" smtClean="0">
                <a:latin typeface="Georgia" pitchFamily="18" charset="0"/>
              </a:rPr>
              <a:t>Problems in Venezuela will affect </a:t>
            </a:r>
            <a:r>
              <a:rPr lang="en-US" sz="2600" dirty="0" err="1" smtClean="0">
                <a:latin typeface="Georgia" pitchFamily="18" charset="0"/>
              </a:rPr>
              <a:t>Petrocaribe’s</a:t>
            </a:r>
            <a:r>
              <a:rPr lang="en-US" sz="2600" dirty="0" smtClean="0">
                <a:latin typeface="Georgia" pitchFamily="18" charset="0"/>
              </a:rPr>
              <a:t> support to Central American and Caribbean countries, exacerbating problems in many of them,  including Cuba.</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55688" y="1395413"/>
            <a:ext cx="7864475" cy="4713287"/>
          </a:xfrm>
        </p:spPr>
        <p:txBody>
          <a:bodyPr rtlCol="0">
            <a:normAutofit/>
          </a:bodyPr>
          <a:lstStyle/>
          <a:p>
            <a:pPr marL="514350" indent="-514350">
              <a:buFont typeface="Calibri" pitchFamily="34" charset="0"/>
              <a:buAutoNum type="arabicPeriod"/>
            </a:pPr>
            <a:r>
              <a:rPr lang="en-US" sz="2800" dirty="0" smtClean="0">
                <a:solidFill>
                  <a:schemeClr val="bg1">
                    <a:lumMod val="65000"/>
                  </a:schemeClr>
                </a:solidFill>
                <a:latin typeface="Georgia" pitchFamily="18" charset="0"/>
              </a:rPr>
              <a:t>Common Threads</a:t>
            </a:r>
          </a:p>
          <a:p>
            <a:pPr marL="514350" indent="-514350">
              <a:buFont typeface="Calibri" pitchFamily="34" charset="0"/>
              <a:buAutoNum type="arabicPeriod"/>
            </a:pPr>
            <a:r>
              <a:rPr lang="en-US" sz="2800" dirty="0" smtClean="0">
                <a:solidFill>
                  <a:schemeClr val="bg1">
                    <a:lumMod val="65000"/>
                  </a:schemeClr>
                </a:solidFill>
                <a:latin typeface="Georgia" pitchFamily="18" charset="0"/>
              </a:rPr>
              <a:t>Country Vignettes</a:t>
            </a:r>
          </a:p>
          <a:p>
            <a:pPr marL="914400" lvl="1" indent="-514350">
              <a:buSzPct val="65000"/>
            </a:pPr>
            <a:r>
              <a:rPr lang="en-US" sz="2400" dirty="0" smtClean="0">
                <a:solidFill>
                  <a:schemeClr val="bg1">
                    <a:lumMod val="65000"/>
                  </a:schemeClr>
                </a:solidFill>
                <a:latin typeface="Georgia" pitchFamily="18" charset="0"/>
              </a:rPr>
              <a:t>Argentina: Exhausting margins</a:t>
            </a:r>
          </a:p>
          <a:p>
            <a:pPr marL="914400" lvl="1" indent="-514350">
              <a:buSzPct val="65000"/>
            </a:pPr>
            <a:r>
              <a:rPr lang="en-US" sz="2400" dirty="0" smtClean="0">
                <a:solidFill>
                  <a:schemeClr val="bg1">
                    <a:lumMod val="65000"/>
                  </a:schemeClr>
                </a:solidFill>
                <a:latin typeface="Georgia" pitchFamily="18" charset="0"/>
              </a:rPr>
              <a:t>Brazil: Growing tensions</a:t>
            </a:r>
          </a:p>
          <a:p>
            <a:pPr marL="914400" lvl="1" indent="-514350">
              <a:buSzPct val="65000"/>
            </a:pPr>
            <a:r>
              <a:rPr lang="en-US" sz="2400" dirty="0" smtClean="0">
                <a:solidFill>
                  <a:schemeClr val="bg1">
                    <a:lumMod val="65000"/>
                  </a:schemeClr>
                </a:solidFill>
                <a:latin typeface="Georgia" pitchFamily="18" charset="0"/>
              </a:rPr>
              <a:t>Colombia: Success without exuberance </a:t>
            </a:r>
          </a:p>
          <a:p>
            <a:pPr marL="914400" lvl="1" indent="-514350">
              <a:buSzPct val="65000"/>
            </a:pPr>
            <a:r>
              <a:rPr lang="en-US" sz="2400" dirty="0" smtClean="0">
                <a:solidFill>
                  <a:schemeClr val="bg1">
                    <a:lumMod val="65000"/>
                  </a:schemeClr>
                </a:solidFill>
                <a:latin typeface="Georgia" pitchFamily="18" charset="0"/>
              </a:rPr>
              <a:t>Mexico:  Unsettled maturity</a:t>
            </a:r>
          </a:p>
          <a:p>
            <a:pPr marL="914400" lvl="1" indent="-514350">
              <a:buSzPct val="65000"/>
            </a:pPr>
            <a:r>
              <a:rPr lang="en-US" sz="2400" dirty="0" smtClean="0">
                <a:solidFill>
                  <a:schemeClr val="bg1">
                    <a:lumMod val="65000"/>
                  </a:schemeClr>
                </a:solidFill>
                <a:latin typeface="Georgia" pitchFamily="18" charset="0"/>
              </a:rPr>
              <a:t>Venezuela</a:t>
            </a:r>
            <a:r>
              <a:rPr lang="en-US" sz="2400" dirty="0" smtClean="0">
                <a:solidFill>
                  <a:schemeClr val="bg1">
                    <a:lumMod val="65000"/>
                  </a:schemeClr>
                </a:solidFill>
                <a:latin typeface="Georgia" pitchFamily="18" charset="0"/>
              </a:rPr>
              <a:t>: Recession or implosion?</a:t>
            </a:r>
          </a:p>
          <a:p>
            <a:pPr marL="514350" indent="-514350">
              <a:buFont typeface="Calibri" pitchFamily="34" charset="0"/>
              <a:buAutoNum type="arabicPeriod"/>
            </a:pPr>
            <a:r>
              <a:rPr lang="en-US" sz="2800" dirty="0" smtClean="0">
                <a:solidFill>
                  <a:srgbClr val="0A2B54"/>
                </a:solidFill>
                <a:latin typeface="Georgia" pitchFamily="18" charset="0"/>
              </a:rPr>
              <a:t>Class Rankings</a:t>
            </a:r>
          </a:p>
        </p:txBody>
      </p:sp>
      <p:sp>
        <p:nvSpPr>
          <p:cNvPr id="18434" name="Título 12"/>
          <p:cNvSpPr>
            <a:spLocks noGrp="1"/>
          </p:cNvSpPr>
          <p:nvPr>
            <p:ph type="title"/>
          </p:nvPr>
        </p:nvSpPr>
        <p:spPr>
          <a:xfrm>
            <a:off x="485775" y="0"/>
            <a:ext cx="8658225" cy="977900"/>
          </a:xfrm>
        </p:spPr>
        <p:txBody>
          <a:bodyPr/>
          <a:lstStyle/>
          <a:p>
            <a:pPr algn="l"/>
            <a:r>
              <a:rPr lang="en-US" sz="3000" dirty="0" smtClean="0">
                <a:solidFill>
                  <a:srgbClr val="0A2B54"/>
                </a:solidFill>
                <a:latin typeface="Georgia" pitchFamily="18" charset="0"/>
              </a:rPr>
              <a:t>Outline</a:t>
            </a:r>
          </a:p>
        </p:txBody>
      </p:sp>
      <p:pic>
        <p:nvPicPr>
          <p:cNvPr id="18435" name="Imagen 13"/>
          <p:cNvPicPr>
            <a:picLocks noChangeAspect="1"/>
          </p:cNvPicPr>
          <p:nvPr/>
        </p:nvPicPr>
        <p:blipFill>
          <a:blip r:embed="rId2"/>
          <a:srcRect l="4295" t="20682" r="57541"/>
          <a:stretch>
            <a:fillRect/>
          </a:stretch>
        </p:blipFill>
        <p:spPr bwMode="auto">
          <a:xfrm>
            <a:off x="5694363" y="6124575"/>
            <a:ext cx="3449637" cy="733425"/>
          </a:xfrm>
          <a:prstGeom prst="rect">
            <a:avLst/>
          </a:prstGeom>
          <a:noFill/>
          <a:ln w="9525">
            <a:noFill/>
            <a:miter lim="800000"/>
            <a:headEnd/>
            <a:tailEnd/>
          </a:ln>
        </p:spPr>
      </p:pic>
      <p:cxnSp>
        <p:nvCxnSpPr>
          <p:cNvPr id="7" name="Conector recto 6"/>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7" name="Imagen 12"/>
          <p:cNvPicPr>
            <a:picLocks noChangeAspect="1"/>
          </p:cNvPicPr>
          <p:nvPr/>
        </p:nvPicPr>
        <p:blipFill>
          <a:blip r:embed="rId2"/>
          <a:srcRect l="4295" t="20682" r="57541"/>
          <a:stretch>
            <a:fillRect/>
          </a:stretch>
        </p:blipFill>
        <p:spPr bwMode="auto">
          <a:xfrm>
            <a:off x="5694363" y="6124575"/>
            <a:ext cx="3449637" cy="733425"/>
          </a:xfrm>
          <a:prstGeom prst="rect">
            <a:avLst/>
          </a:prstGeom>
          <a:noFill/>
          <a:ln w="9525">
            <a:noFill/>
            <a:miter lim="800000"/>
            <a:headEnd/>
            <a:tailEnd/>
          </a:ln>
        </p:spPr>
      </p:pic>
      <p:sp>
        <p:nvSpPr>
          <p:cNvPr id="50178" name="Título 1"/>
          <p:cNvSpPr>
            <a:spLocks noGrp="1"/>
          </p:cNvSpPr>
          <p:nvPr>
            <p:ph type="title"/>
          </p:nvPr>
        </p:nvSpPr>
        <p:spPr>
          <a:xfrm>
            <a:off x="252413" y="274638"/>
            <a:ext cx="8434387" cy="377825"/>
          </a:xfrm>
        </p:spPr>
        <p:txBody>
          <a:bodyPr/>
          <a:lstStyle/>
          <a:p>
            <a:r>
              <a:rPr lang="en-US" sz="3000" smtClean="0">
                <a:solidFill>
                  <a:srgbClr val="0A2B54"/>
                </a:solidFill>
                <a:latin typeface="Georgia" pitchFamily="18" charset="0"/>
              </a:rPr>
              <a:t>A way to measure progress towards development</a:t>
            </a:r>
          </a:p>
        </p:txBody>
      </p:sp>
      <p:cxnSp>
        <p:nvCxnSpPr>
          <p:cNvPr id="16" name="Conector recto 15"/>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
        <p:nvSpPr>
          <p:cNvPr id="50180" name="Content Placeholder 9"/>
          <p:cNvSpPr>
            <a:spLocks noGrp="1"/>
          </p:cNvSpPr>
          <p:nvPr>
            <p:ph idx="1"/>
          </p:nvPr>
        </p:nvSpPr>
        <p:spPr>
          <a:xfrm>
            <a:off x="252413" y="1577975"/>
            <a:ext cx="8229600" cy="4525963"/>
          </a:xfrm>
        </p:spPr>
        <p:txBody>
          <a:bodyPr/>
          <a:lstStyle/>
          <a:p>
            <a:pPr lvl="1">
              <a:buFont typeface="Arial" charset="0"/>
              <a:buNone/>
            </a:pPr>
            <a:r>
              <a:rPr lang="en-US" sz="2000" b="1" smtClean="0">
                <a:latin typeface="Georgia" pitchFamily="18" charset="0"/>
              </a:rPr>
              <a:t>Variables used in the rankings:</a:t>
            </a:r>
          </a:p>
          <a:p>
            <a:pPr lvl="1">
              <a:buFont typeface="Arial" charset="0"/>
              <a:buNone/>
            </a:pPr>
            <a:r>
              <a:rPr lang="en-US" sz="2000" smtClean="0">
                <a:latin typeface="Georgia" pitchFamily="18" charset="0"/>
              </a:rPr>
              <a:t>Real GDP growth</a:t>
            </a:r>
          </a:p>
          <a:p>
            <a:pPr lvl="1">
              <a:buFont typeface="Arial" charset="0"/>
              <a:buNone/>
            </a:pPr>
            <a:r>
              <a:rPr lang="en-US" sz="2000" smtClean="0">
                <a:latin typeface="Georgia" pitchFamily="18" charset="0"/>
              </a:rPr>
              <a:t>Inflation, average CPI (%)</a:t>
            </a:r>
          </a:p>
          <a:p>
            <a:pPr lvl="1">
              <a:buFont typeface="Arial" charset="0"/>
              <a:buNone/>
            </a:pPr>
            <a:r>
              <a:rPr lang="en-US" sz="2000" smtClean="0">
                <a:latin typeface="Georgia" pitchFamily="18" charset="0"/>
              </a:rPr>
              <a:t>Cyclically adjusted fiscal balance (%GDP)</a:t>
            </a:r>
          </a:p>
          <a:p>
            <a:pPr lvl="1">
              <a:buFont typeface="Arial" charset="0"/>
              <a:buNone/>
            </a:pPr>
            <a:r>
              <a:rPr lang="en-US" sz="2000" smtClean="0">
                <a:latin typeface="Georgia" pitchFamily="18" charset="0"/>
              </a:rPr>
              <a:t>Net external debt (%GDP)</a:t>
            </a:r>
          </a:p>
          <a:p>
            <a:pPr lvl="1">
              <a:buFont typeface="Arial" charset="0"/>
              <a:buNone/>
            </a:pPr>
            <a:r>
              <a:rPr lang="en-US" sz="2000" smtClean="0">
                <a:latin typeface="Georgia" pitchFamily="18" charset="0"/>
              </a:rPr>
              <a:t>Net external financing needs/CAR (%)</a:t>
            </a:r>
          </a:p>
          <a:p>
            <a:pPr lvl="1">
              <a:buFont typeface="Arial" charset="0"/>
              <a:buNone/>
            </a:pPr>
            <a:r>
              <a:rPr lang="en-US" sz="2000" smtClean="0">
                <a:latin typeface="Georgia" pitchFamily="18" charset="0"/>
              </a:rPr>
              <a:t>Public sector external debt (%GDP)</a:t>
            </a:r>
          </a:p>
          <a:p>
            <a:pPr lvl="1">
              <a:buFont typeface="Arial" charset="0"/>
              <a:buNone/>
            </a:pPr>
            <a:r>
              <a:rPr lang="en-US" sz="2000" smtClean="0">
                <a:latin typeface="Georgia" pitchFamily="18" charset="0"/>
              </a:rPr>
              <a:t>Emerging market bond spreads (bp)</a:t>
            </a:r>
          </a:p>
          <a:p>
            <a:pPr lvl="1">
              <a:buFont typeface="Arial" charset="0"/>
              <a:buNone/>
            </a:pPr>
            <a:r>
              <a:rPr lang="en-US" sz="2000" smtClean="0">
                <a:latin typeface="Georgia" pitchFamily="18" charset="0"/>
              </a:rPr>
              <a:t>Gini coefficient (%)</a:t>
            </a:r>
          </a:p>
          <a:p>
            <a:pPr lvl="1">
              <a:buFont typeface="Arial" charset="0"/>
              <a:buNone/>
            </a:pPr>
            <a:r>
              <a:rPr lang="en-US" sz="2000" smtClean="0">
                <a:latin typeface="Georgia" pitchFamily="18" charset="0"/>
              </a:rPr>
              <a:t>Human development index</a:t>
            </a:r>
          </a:p>
          <a:p>
            <a:pPr lvl="1">
              <a:buFont typeface="Arial" charset="0"/>
              <a:buNone/>
            </a:pPr>
            <a:r>
              <a:rPr lang="en-US" sz="2000" smtClean="0">
                <a:latin typeface="Georgia" pitchFamily="18" charset="0"/>
              </a:rPr>
              <a:t>Composite world governance indicator </a:t>
            </a:r>
          </a:p>
          <a:p>
            <a:pPr lvl="1">
              <a:buFont typeface="Arial" charset="0"/>
              <a:buNone/>
            </a:pPr>
            <a:r>
              <a:rPr lang="en-US" sz="2000" smtClean="0">
                <a:latin typeface="Georgia" pitchFamily="18" charset="0"/>
              </a:rPr>
              <a:t> </a:t>
            </a:r>
          </a:p>
          <a:p>
            <a:pPr lvl="1">
              <a:buFont typeface="Arial" charset="0"/>
              <a:buNone/>
            </a:pPr>
            <a:endParaRPr lang="en-US" sz="2000" b="1" smtClean="0">
              <a:latin typeface="Georgia" pitchFamily="18" charset="0"/>
            </a:endParaRPr>
          </a:p>
          <a:p>
            <a:pPr lvl="1">
              <a:buFont typeface="Arial" charset="0"/>
              <a:buNone/>
            </a:pPr>
            <a:endParaRPr lang="en-US" sz="2000" b="1" smtClean="0">
              <a:latin typeface="Georgia" pitchFamily="18" charset="0"/>
            </a:endParaRPr>
          </a:p>
          <a:p>
            <a:pPr lvl="1">
              <a:buFont typeface="Arial" charset="0"/>
              <a:buNone/>
            </a:pPr>
            <a:endParaRPr lang="en-US" sz="2000" smtClean="0"/>
          </a:p>
        </p:txBody>
      </p:sp>
      <p:sp>
        <p:nvSpPr>
          <p:cNvPr id="11" name="Right Brace 10"/>
          <p:cNvSpPr/>
          <p:nvPr/>
        </p:nvSpPr>
        <p:spPr>
          <a:xfrm>
            <a:off x="5486400" y="1943100"/>
            <a:ext cx="463550" cy="415925"/>
          </a:xfrm>
          <a:prstGeom prst="rightBrace">
            <a:avLst/>
          </a:prstGeom>
          <a:ln>
            <a:solidFill>
              <a:schemeClr val="tx2">
                <a:lumMod val="60000"/>
                <a:lumOff val="40000"/>
              </a:schemeClr>
            </a:solidFill>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solidFill>
                <a:schemeClr val="tx2">
                  <a:lumMod val="75000"/>
                </a:schemeClr>
              </a:solidFill>
            </a:endParaRPr>
          </a:p>
        </p:txBody>
      </p:sp>
      <p:sp>
        <p:nvSpPr>
          <p:cNvPr id="17" name="Right Brace 16"/>
          <p:cNvSpPr/>
          <p:nvPr/>
        </p:nvSpPr>
        <p:spPr>
          <a:xfrm>
            <a:off x="5457825" y="2405063"/>
            <a:ext cx="492125" cy="609600"/>
          </a:xfrm>
          <a:prstGeom prst="rightBrace">
            <a:avLst/>
          </a:prstGeom>
          <a:ln>
            <a:solidFill>
              <a:schemeClr val="tx2">
                <a:lumMod val="60000"/>
                <a:lumOff val="40000"/>
              </a:schemeClr>
            </a:solidFill>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solidFill>
                <a:schemeClr val="tx2">
                  <a:lumMod val="75000"/>
                </a:schemeClr>
              </a:solidFill>
            </a:endParaRPr>
          </a:p>
        </p:txBody>
      </p:sp>
      <p:sp>
        <p:nvSpPr>
          <p:cNvPr id="18" name="Right Brace 17"/>
          <p:cNvSpPr/>
          <p:nvPr/>
        </p:nvSpPr>
        <p:spPr>
          <a:xfrm>
            <a:off x="5457825" y="3014663"/>
            <a:ext cx="527050" cy="1498600"/>
          </a:xfrm>
          <a:prstGeom prst="rightBrace">
            <a:avLst/>
          </a:prstGeom>
          <a:ln>
            <a:solidFill>
              <a:schemeClr val="tx2">
                <a:lumMod val="60000"/>
                <a:lumOff val="40000"/>
              </a:schemeClr>
            </a:solidFill>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solidFill>
                <a:schemeClr val="tx2">
                  <a:lumMod val="75000"/>
                </a:schemeClr>
              </a:solidFill>
            </a:endParaRPr>
          </a:p>
        </p:txBody>
      </p:sp>
      <p:sp>
        <p:nvSpPr>
          <p:cNvPr id="19" name="TextBox 18"/>
          <p:cNvSpPr txBox="1"/>
          <p:nvPr/>
        </p:nvSpPr>
        <p:spPr>
          <a:xfrm>
            <a:off x="5949950" y="2519363"/>
            <a:ext cx="2979738" cy="461962"/>
          </a:xfrm>
          <a:prstGeom prst="rect">
            <a:avLst/>
          </a:prstGeom>
          <a:ln>
            <a:solidFill>
              <a:schemeClr val="tx2">
                <a:lumMod val="40000"/>
                <a:lumOff val="60000"/>
              </a:schemeClr>
            </a:solidFill>
          </a:ln>
        </p:spPr>
        <p:style>
          <a:lnRef idx="2">
            <a:schemeClr val="accent1"/>
          </a:lnRef>
          <a:fillRef idx="1">
            <a:schemeClr val="lt1"/>
          </a:fillRef>
          <a:effectRef idx="0">
            <a:schemeClr val="accent1"/>
          </a:effectRef>
          <a:fontRef idx="minor">
            <a:schemeClr val="dk1"/>
          </a:fontRef>
        </p:style>
        <p:txBody>
          <a:bodyPr>
            <a:spAutoFit/>
          </a:bodyPr>
          <a:lstStyle/>
          <a:p>
            <a:pPr algn="ctr" fontAlgn="auto">
              <a:spcBef>
                <a:spcPts val="0"/>
              </a:spcBef>
              <a:spcAft>
                <a:spcPts val="0"/>
              </a:spcAft>
              <a:defRPr/>
            </a:pPr>
            <a:r>
              <a:rPr lang="en-US" sz="2400" dirty="0">
                <a:solidFill>
                  <a:schemeClr val="tx2">
                    <a:lumMod val="60000"/>
                    <a:lumOff val="40000"/>
                  </a:schemeClr>
                </a:solidFill>
                <a:latin typeface="Georgia" pitchFamily="18" charset="0"/>
              </a:rPr>
              <a:t>Policy Track Record</a:t>
            </a:r>
          </a:p>
        </p:txBody>
      </p:sp>
      <p:sp>
        <p:nvSpPr>
          <p:cNvPr id="20" name="TextBox 19"/>
          <p:cNvSpPr txBox="1"/>
          <p:nvPr/>
        </p:nvSpPr>
        <p:spPr>
          <a:xfrm>
            <a:off x="5984875" y="3414713"/>
            <a:ext cx="2944813" cy="830262"/>
          </a:xfrm>
          <a:prstGeom prst="rect">
            <a:avLst/>
          </a:prstGeom>
          <a:ln>
            <a:solidFill>
              <a:schemeClr val="tx2">
                <a:lumMod val="40000"/>
                <a:lumOff val="60000"/>
              </a:schemeClr>
            </a:solidFill>
          </a:ln>
        </p:spPr>
        <p:style>
          <a:lnRef idx="2">
            <a:schemeClr val="accent1"/>
          </a:lnRef>
          <a:fillRef idx="1">
            <a:schemeClr val="lt1"/>
          </a:fillRef>
          <a:effectRef idx="0">
            <a:schemeClr val="accent1"/>
          </a:effectRef>
          <a:fontRef idx="minor">
            <a:schemeClr val="dk1"/>
          </a:fontRef>
        </p:style>
        <p:txBody>
          <a:bodyPr>
            <a:spAutoFit/>
          </a:bodyPr>
          <a:lstStyle/>
          <a:p>
            <a:pPr algn="ctr" fontAlgn="auto">
              <a:spcBef>
                <a:spcPts val="0"/>
              </a:spcBef>
              <a:spcAft>
                <a:spcPts val="0"/>
              </a:spcAft>
              <a:defRPr/>
            </a:pPr>
            <a:r>
              <a:rPr lang="en-US" sz="2400" dirty="0">
                <a:solidFill>
                  <a:schemeClr val="tx2">
                    <a:lumMod val="60000"/>
                    <a:lumOff val="40000"/>
                  </a:schemeClr>
                </a:solidFill>
                <a:latin typeface="Georgia" pitchFamily="18" charset="0"/>
              </a:rPr>
              <a:t>Financial vulnerabilities</a:t>
            </a:r>
          </a:p>
        </p:txBody>
      </p:sp>
      <p:sp>
        <p:nvSpPr>
          <p:cNvPr id="21" name="TextBox 20"/>
          <p:cNvSpPr txBox="1"/>
          <p:nvPr/>
        </p:nvSpPr>
        <p:spPr>
          <a:xfrm>
            <a:off x="5949950" y="1943100"/>
            <a:ext cx="2979738" cy="461963"/>
          </a:xfrm>
          <a:prstGeom prst="rect">
            <a:avLst/>
          </a:prstGeom>
          <a:ln>
            <a:solidFill>
              <a:schemeClr val="tx2">
                <a:lumMod val="40000"/>
                <a:lumOff val="60000"/>
              </a:schemeClr>
            </a:solidFill>
          </a:ln>
        </p:spPr>
        <p:style>
          <a:lnRef idx="2">
            <a:schemeClr val="accent1"/>
          </a:lnRef>
          <a:fillRef idx="1">
            <a:schemeClr val="lt1"/>
          </a:fillRef>
          <a:effectRef idx="0">
            <a:schemeClr val="accent1"/>
          </a:effectRef>
          <a:fontRef idx="minor">
            <a:schemeClr val="dk1"/>
          </a:fontRef>
        </p:style>
        <p:txBody>
          <a:bodyPr>
            <a:spAutoFit/>
          </a:bodyPr>
          <a:lstStyle/>
          <a:p>
            <a:pPr algn="ctr" fontAlgn="auto">
              <a:spcBef>
                <a:spcPts val="0"/>
              </a:spcBef>
              <a:spcAft>
                <a:spcPts val="0"/>
              </a:spcAft>
              <a:defRPr/>
            </a:pPr>
            <a:r>
              <a:rPr lang="en-US" sz="2400" dirty="0">
                <a:solidFill>
                  <a:schemeClr val="tx2">
                    <a:lumMod val="60000"/>
                    <a:lumOff val="40000"/>
                  </a:schemeClr>
                </a:solidFill>
                <a:latin typeface="Georgia" pitchFamily="18" charset="0"/>
              </a:rPr>
              <a:t>Stable Growth</a:t>
            </a:r>
          </a:p>
        </p:txBody>
      </p:sp>
      <p:sp>
        <p:nvSpPr>
          <p:cNvPr id="14" name="Right Brace 13"/>
          <p:cNvSpPr/>
          <p:nvPr/>
        </p:nvSpPr>
        <p:spPr>
          <a:xfrm>
            <a:off x="5486400" y="4513263"/>
            <a:ext cx="463550" cy="1012825"/>
          </a:xfrm>
          <a:prstGeom prst="rightBrace">
            <a:avLst/>
          </a:prstGeom>
          <a:ln>
            <a:solidFill>
              <a:schemeClr val="tx2">
                <a:lumMod val="60000"/>
                <a:lumOff val="40000"/>
              </a:schemeClr>
            </a:solidFill>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solidFill>
                <a:schemeClr val="tx2">
                  <a:lumMod val="75000"/>
                </a:schemeClr>
              </a:solidFill>
            </a:endParaRPr>
          </a:p>
        </p:txBody>
      </p:sp>
      <p:sp>
        <p:nvSpPr>
          <p:cNvPr id="22" name="TextBox 21"/>
          <p:cNvSpPr txBox="1"/>
          <p:nvPr/>
        </p:nvSpPr>
        <p:spPr>
          <a:xfrm>
            <a:off x="5984875" y="4695825"/>
            <a:ext cx="2944813" cy="830263"/>
          </a:xfrm>
          <a:prstGeom prst="rect">
            <a:avLst/>
          </a:prstGeom>
          <a:ln>
            <a:solidFill>
              <a:schemeClr val="tx2">
                <a:lumMod val="40000"/>
                <a:lumOff val="60000"/>
              </a:schemeClr>
            </a:solidFill>
          </a:ln>
        </p:spPr>
        <p:style>
          <a:lnRef idx="2">
            <a:schemeClr val="accent1"/>
          </a:lnRef>
          <a:fillRef idx="1">
            <a:schemeClr val="lt1"/>
          </a:fillRef>
          <a:effectRef idx="0">
            <a:schemeClr val="accent1"/>
          </a:effectRef>
          <a:fontRef idx="minor">
            <a:schemeClr val="dk1"/>
          </a:fontRef>
        </p:style>
        <p:txBody>
          <a:bodyPr>
            <a:spAutoFit/>
          </a:bodyPr>
          <a:lstStyle/>
          <a:p>
            <a:pPr algn="ctr" fontAlgn="auto">
              <a:spcBef>
                <a:spcPts val="0"/>
              </a:spcBef>
              <a:spcAft>
                <a:spcPts val="0"/>
              </a:spcAft>
              <a:defRPr/>
            </a:pPr>
            <a:r>
              <a:rPr lang="en-US" sz="2400" dirty="0">
                <a:solidFill>
                  <a:schemeClr val="tx2">
                    <a:lumMod val="60000"/>
                    <a:lumOff val="40000"/>
                  </a:schemeClr>
                </a:solidFill>
                <a:latin typeface="Georgia" pitchFamily="18" charset="0"/>
              </a:rPr>
              <a:t>Development factors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ítulo 1"/>
          <p:cNvSpPr>
            <a:spLocks noGrp="1"/>
          </p:cNvSpPr>
          <p:nvPr>
            <p:ph type="title"/>
          </p:nvPr>
        </p:nvSpPr>
        <p:spPr>
          <a:xfrm>
            <a:off x="252413" y="274638"/>
            <a:ext cx="8434387" cy="377825"/>
          </a:xfrm>
        </p:spPr>
        <p:txBody>
          <a:bodyPr/>
          <a:lstStyle/>
          <a:p>
            <a:r>
              <a:rPr lang="en-US" sz="3000" smtClean="0">
                <a:solidFill>
                  <a:srgbClr val="0A2B54"/>
                </a:solidFill>
                <a:latin typeface="Georgia" pitchFamily="18" charset="0"/>
              </a:rPr>
              <a:t>Graduation scorecard: Core program</a:t>
            </a:r>
          </a:p>
        </p:txBody>
      </p:sp>
      <p:sp>
        <p:nvSpPr>
          <p:cNvPr id="9" name="CuadroTexto 8"/>
          <p:cNvSpPr txBox="1"/>
          <p:nvPr/>
        </p:nvSpPr>
        <p:spPr>
          <a:xfrm>
            <a:off x="252413" y="5338763"/>
            <a:ext cx="5194300" cy="1570037"/>
          </a:xfrm>
          <a:prstGeom prst="rect">
            <a:avLst/>
          </a:prstGeom>
          <a:noFill/>
        </p:spPr>
        <p:txBody>
          <a:bodyPr>
            <a:spAutoFit/>
          </a:bodyPr>
          <a:lstStyle/>
          <a:p>
            <a:pPr fontAlgn="auto">
              <a:spcBef>
                <a:spcPts val="0"/>
              </a:spcBef>
              <a:spcAft>
                <a:spcPts val="0"/>
              </a:spcAft>
              <a:defRPr/>
            </a:pPr>
            <a:endParaRPr lang="es-ES_tradnl" sz="1200" dirty="0">
              <a:solidFill>
                <a:schemeClr val="bg1">
                  <a:lumMod val="50000"/>
                </a:schemeClr>
              </a:solidFill>
              <a:latin typeface="Arial"/>
              <a:cs typeface="Arial"/>
            </a:endParaRPr>
          </a:p>
          <a:p>
            <a:pPr fontAlgn="auto">
              <a:spcBef>
                <a:spcPts val="0"/>
              </a:spcBef>
              <a:spcAft>
                <a:spcPts val="0"/>
              </a:spcAft>
              <a:defRPr/>
            </a:pPr>
            <a:r>
              <a:rPr lang="es-ES_tradnl" sz="1200" dirty="0">
                <a:solidFill>
                  <a:schemeClr val="bg1">
                    <a:lumMod val="50000"/>
                  </a:schemeClr>
                </a:solidFill>
                <a:latin typeface="Arial"/>
                <a:cs typeface="Arial"/>
              </a:rPr>
              <a:t>Notes: </a:t>
            </a:r>
            <a:r>
              <a:rPr lang="en-US" sz="1200" dirty="0">
                <a:solidFill>
                  <a:schemeClr val="bg1">
                    <a:lumMod val="50000"/>
                  </a:schemeClr>
                </a:solidFill>
                <a:latin typeface="Arial"/>
                <a:cs typeface="Arial"/>
              </a:rPr>
              <a:t>Risk adjusted GDP is constructed as the mean of the real GDP growth (1999-2009)/standard deviation real GDP growth (1999-2009); Risk adjusted CPI is constructed as the mean of the CPI inflation rate (1999-2009)/standard deviation of the CPI inflation rate (1999-2009)</a:t>
            </a:r>
          </a:p>
          <a:p>
            <a:pPr fontAlgn="auto">
              <a:spcBef>
                <a:spcPts val="0"/>
              </a:spcBef>
              <a:spcAft>
                <a:spcPts val="0"/>
              </a:spcAft>
              <a:defRPr/>
            </a:pPr>
            <a:r>
              <a:rPr lang="en-US" sz="1200" dirty="0">
                <a:solidFill>
                  <a:schemeClr val="bg1">
                    <a:lumMod val="50000"/>
                  </a:schemeClr>
                </a:solidFill>
                <a:latin typeface="Arial"/>
                <a:cs typeface="Arial"/>
              </a:rPr>
              <a:t>Source: The Economist Intelligence Unit and IMF World Economic Outlook Data Base, April 2010. </a:t>
            </a:r>
            <a:endParaRPr lang="es-ES_tradnl" sz="1200" dirty="0">
              <a:solidFill>
                <a:schemeClr val="bg1">
                  <a:lumMod val="50000"/>
                </a:schemeClr>
              </a:solidFill>
              <a:latin typeface="Arial"/>
              <a:cs typeface="Arial"/>
            </a:endParaRPr>
          </a:p>
          <a:p>
            <a:pPr fontAlgn="auto">
              <a:spcBef>
                <a:spcPts val="0"/>
              </a:spcBef>
              <a:spcAft>
                <a:spcPts val="0"/>
              </a:spcAft>
              <a:defRPr/>
            </a:pPr>
            <a:endParaRPr lang="en-US" sz="1200" dirty="0">
              <a:solidFill>
                <a:schemeClr val="bg1">
                  <a:lumMod val="50000"/>
                </a:schemeClr>
              </a:solidFill>
              <a:latin typeface="Arial"/>
              <a:cs typeface="Arial"/>
            </a:endParaRPr>
          </a:p>
        </p:txBody>
      </p:sp>
      <p:sp>
        <p:nvSpPr>
          <p:cNvPr id="51203" name="CuadroTexto 15"/>
          <p:cNvSpPr txBox="1">
            <a:spLocks noChangeArrowheads="1"/>
          </p:cNvSpPr>
          <p:nvPr/>
        </p:nvSpPr>
        <p:spPr bwMode="auto">
          <a:xfrm>
            <a:off x="1381125" y="1385888"/>
            <a:ext cx="2228850" cy="369887"/>
          </a:xfrm>
          <a:prstGeom prst="rect">
            <a:avLst/>
          </a:prstGeom>
          <a:noFill/>
          <a:ln w="9525">
            <a:noFill/>
            <a:miter lim="800000"/>
            <a:headEnd/>
            <a:tailEnd/>
          </a:ln>
        </p:spPr>
        <p:txBody>
          <a:bodyPr>
            <a:spAutoFit/>
          </a:bodyPr>
          <a:lstStyle/>
          <a:p>
            <a:pPr algn="ctr"/>
            <a:r>
              <a:rPr lang="en-US">
                <a:solidFill>
                  <a:srgbClr val="0A2B54"/>
                </a:solidFill>
                <a:latin typeface="Georgia" pitchFamily="18" charset="0"/>
              </a:rPr>
              <a:t>Risk adjusted GDP</a:t>
            </a:r>
          </a:p>
        </p:txBody>
      </p:sp>
      <p:sp>
        <p:nvSpPr>
          <p:cNvPr id="51204" name="CuadroTexto 16"/>
          <p:cNvSpPr txBox="1">
            <a:spLocks noChangeArrowheads="1"/>
          </p:cNvSpPr>
          <p:nvPr/>
        </p:nvSpPr>
        <p:spPr bwMode="auto">
          <a:xfrm>
            <a:off x="5319713" y="1385888"/>
            <a:ext cx="2568575" cy="369887"/>
          </a:xfrm>
          <a:prstGeom prst="rect">
            <a:avLst/>
          </a:prstGeom>
          <a:noFill/>
          <a:ln w="9525">
            <a:noFill/>
            <a:miter lim="800000"/>
            <a:headEnd/>
            <a:tailEnd/>
          </a:ln>
        </p:spPr>
        <p:txBody>
          <a:bodyPr>
            <a:spAutoFit/>
          </a:bodyPr>
          <a:lstStyle/>
          <a:p>
            <a:pPr algn="ctr"/>
            <a:r>
              <a:rPr lang="en-US">
                <a:solidFill>
                  <a:srgbClr val="0A2B54"/>
                </a:solidFill>
                <a:latin typeface="Georgia" pitchFamily="18" charset="0"/>
              </a:rPr>
              <a:t>Risk adjusted CPI</a:t>
            </a:r>
          </a:p>
        </p:txBody>
      </p:sp>
      <p:pic>
        <p:nvPicPr>
          <p:cNvPr id="51205" name="Imagen 14"/>
          <p:cNvPicPr>
            <a:picLocks noChangeAspect="1"/>
          </p:cNvPicPr>
          <p:nvPr/>
        </p:nvPicPr>
        <p:blipFill>
          <a:blip r:embed="rId2"/>
          <a:srcRect l="4295" t="20682" r="57541"/>
          <a:stretch>
            <a:fillRect/>
          </a:stretch>
        </p:blipFill>
        <p:spPr bwMode="auto">
          <a:xfrm>
            <a:off x="5694363" y="6124575"/>
            <a:ext cx="3449637" cy="733425"/>
          </a:xfrm>
          <a:prstGeom prst="rect">
            <a:avLst/>
          </a:prstGeom>
          <a:noFill/>
          <a:ln w="9525">
            <a:noFill/>
            <a:miter lim="800000"/>
            <a:headEnd/>
            <a:tailEnd/>
          </a:ln>
        </p:spPr>
      </p:pic>
      <p:cxnSp>
        <p:nvCxnSpPr>
          <p:cNvPr id="18" name="Conector recto 17"/>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graphicFrame>
        <p:nvGraphicFramePr>
          <p:cNvPr id="12" name="Content Placeholder 11"/>
          <p:cNvGraphicFramePr>
            <a:graphicFrameLocks noGrp="1"/>
          </p:cNvGraphicFramePr>
          <p:nvPr>
            <p:ph idx="1"/>
          </p:nvPr>
        </p:nvGraphicFramePr>
        <p:xfrm>
          <a:off x="23446" y="1755220"/>
          <a:ext cx="4548554" cy="29131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p:cNvGraphicFramePr/>
          <p:nvPr/>
        </p:nvGraphicFramePr>
        <p:xfrm>
          <a:off x="4548554" y="1761081"/>
          <a:ext cx="4454769" cy="290732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ítulo 1"/>
          <p:cNvSpPr>
            <a:spLocks noGrp="1"/>
          </p:cNvSpPr>
          <p:nvPr>
            <p:ph type="title"/>
          </p:nvPr>
        </p:nvSpPr>
        <p:spPr>
          <a:xfrm>
            <a:off x="252413" y="174625"/>
            <a:ext cx="8434387" cy="704850"/>
          </a:xfrm>
        </p:spPr>
        <p:txBody>
          <a:bodyPr/>
          <a:lstStyle/>
          <a:p>
            <a:r>
              <a:rPr lang="en-US" sz="3000" smtClean="0">
                <a:solidFill>
                  <a:srgbClr val="0A2B54"/>
                </a:solidFill>
                <a:latin typeface="Georgia" pitchFamily="18" charset="0"/>
              </a:rPr>
              <a:t>Graduation scorecard: the hard sciences</a:t>
            </a:r>
          </a:p>
        </p:txBody>
      </p:sp>
      <p:sp>
        <p:nvSpPr>
          <p:cNvPr id="9" name="CuadroTexto 8"/>
          <p:cNvSpPr txBox="1"/>
          <p:nvPr/>
        </p:nvSpPr>
        <p:spPr>
          <a:xfrm>
            <a:off x="252413" y="5705475"/>
            <a:ext cx="5194300" cy="1200150"/>
          </a:xfrm>
          <a:prstGeom prst="rect">
            <a:avLst/>
          </a:prstGeom>
          <a:noFill/>
        </p:spPr>
        <p:txBody>
          <a:bodyPr>
            <a:spAutoFit/>
          </a:bodyPr>
          <a:lstStyle/>
          <a:p>
            <a:pPr fontAlgn="auto">
              <a:spcBef>
                <a:spcPts val="0"/>
              </a:spcBef>
              <a:spcAft>
                <a:spcPts val="0"/>
              </a:spcAft>
              <a:defRPr/>
            </a:pPr>
            <a:r>
              <a:rPr lang="en-US" sz="1200" dirty="0">
                <a:solidFill>
                  <a:schemeClr val="bg1">
                    <a:lumMod val="50000"/>
                  </a:schemeClr>
                </a:solidFill>
                <a:latin typeface="Arial"/>
                <a:cs typeface="Arial"/>
              </a:rPr>
              <a:t>Notes:  Cyclically adjusted fiscal balance estimated as the intercept from a regression of the primary surplus on cyclical output, where the latter is obtained from the log-linear de-trending of real GDP. The Economist Intelligence Unit and  Kaufmann, </a:t>
            </a:r>
            <a:r>
              <a:rPr lang="en-US" sz="1200" dirty="0" err="1">
                <a:solidFill>
                  <a:schemeClr val="bg1">
                    <a:lumMod val="50000"/>
                  </a:schemeClr>
                </a:solidFill>
                <a:latin typeface="Arial"/>
                <a:cs typeface="Arial"/>
              </a:rPr>
              <a:t>Kraay</a:t>
            </a:r>
            <a:r>
              <a:rPr lang="en-US" sz="1200" dirty="0">
                <a:solidFill>
                  <a:schemeClr val="bg1">
                    <a:lumMod val="50000"/>
                  </a:schemeClr>
                </a:solidFill>
                <a:latin typeface="Arial"/>
                <a:cs typeface="Arial"/>
              </a:rPr>
              <a:t> and </a:t>
            </a:r>
            <a:r>
              <a:rPr lang="en-US" sz="1200" dirty="0" err="1">
                <a:solidFill>
                  <a:schemeClr val="bg1">
                    <a:lumMod val="50000"/>
                  </a:schemeClr>
                </a:solidFill>
                <a:latin typeface="Arial"/>
                <a:cs typeface="Arial"/>
              </a:rPr>
              <a:t>Mastruzzi</a:t>
            </a:r>
            <a:r>
              <a:rPr lang="en-US" sz="1200" dirty="0">
                <a:solidFill>
                  <a:schemeClr val="bg1">
                    <a:lumMod val="50000"/>
                  </a:schemeClr>
                </a:solidFill>
                <a:latin typeface="Arial"/>
                <a:cs typeface="Arial"/>
              </a:rPr>
              <a:t> (2009). Governance Matters VIII </a:t>
            </a:r>
          </a:p>
          <a:p>
            <a:pPr fontAlgn="auto">
              <a:spcBef>
                <a:spcPts val="0"/>
              </a:spcBef>
              <a:spcAft>
                <a:spcPts val="0"/>
              </a:spcAft>
              <a:defRPr/>
            </a:pPr>
            <a:endParaRPr lang="en-US" sz="1200" dirty="0">
              <a:solidFill>
                <a:schemeClr val="bg1">
                  <a:lumMod val="50000"/>
                </a:schemeClr>
              </a:solidFill>
              <a:latin typeface="Arial"/>
              <a:cs typeface="Arial"/>
            </a:endParaRPr>
          </a:p>
        </p:txBody>
      </p:sp>
      <p:sp>
        <p:nvSpPr>
          <p:cNvPr id="52227" name="CuadroTexto 15"/>
          <p:cNvSpPr txBox="1">
            <a:spLocks noChangeArrowheads="1"/>
          </p:cNvSpPr>
          <p:nvPr/>
        </p:nvSpPr>
        <p:spPr bwMode="auto">
          <a:xfrm>
            <a:off x="1208088" y="1157288"/>
            <a:ext cx="2789237" cy="646112"/>
          </a:xfrm>
          <a:prstGeom prst="rect">
            <a:avLst/>
          </a:prstGeom>
          <a:noFill/>
          <a:ln w="9525">
            <a:noFill/>
            <a:miter lim="800000"/>
            <a:headEnd/>
            <a:tailEnd/>
          </a:ln>
        </p:spPr>
        <p:txBody>
          <a:bodyPr>
            <a:spAutoFit/>
          </a:bodyPr>
          <a:lstStyle/>
          <a:p>
            <a:pPr algn="ctr"/>
            <a:r>
              <a:rPr lang="en-US" dirty="0">
                <a:solidFill>
                  <a:srgbClr val="0A2B54"/>
                </a:solidFill>
                <a:latin typeface="Georgia" pitchFamily="18" charset="0"/>
              </a:rPr>
              <a:t>Cyclically adjusted fiscal balance (%GDP)</a:t>
            </a:r>
          </a:p>
        </p:txBody>
      </p:sp>
      <p:sp>
        <p:nvSpPr>
          <p:cNvPr id="52228" name="CuadroTexto 16"/>
          <p:cNvSpPr txBox="1">
            <a:spLocks noChangeArrowheads="1"/>
          </p:cNvSpPr>
          <p:nvPr/>
        </p:nvSpPr>
        <p:spPr bwMode="auto">
          <a:xfrm>
            <a:off x="5319713" y="1157288"/>
            <a:ext cx="2898775" cy="646112"/>
          </a:xfrm>
          <a:prstGeom prst="rect">
            <a:avLst/>
          </a:prstGeom>
          <a:noFill/>
          <a:ln w="9525">
            <a:noFill/>
            <a:miter lim="800000"/>
            <a:headEnd/>
            <a:tailEnd/>
          </a:ln>
        </p:spPr>
        <p:txBody>
          <a:bodyPr>
            <a:spAutoFit/>
          </a:bodyPr>
          <a:lstStyle/>
          <a:p>
            <a:pPr algn="ctr"/>
            <a:r>
              <a:rPr lang="en-US">
                <a:solidFill>
                  <a:srgbClr val="0A2B54"/>
                </a:solidFill>
                <a:latin typeface="Georgia" pitchFamily="18" charset="0"/>
              </a:rPr>
              <a:t>World Governance Indicators</a:t>
            </a:r>
          </a:p>
        </p:txBody>
      </p:sp>
      <p:pic>
        <p:nvPicPr>
          <p:cNvPr id="52229" name="Imagen 14"/>
          <p:cNvPicPr>
            <a:picLocks noChangeAspect="1"/>
          </p:cNvPicPr>
          <p:nvPr/>
        </p:nvPicPr>
        <p:blipFill>
          <a:blip r:embed="rId2"/>
          <a:srcRect l="4295" t="20682" r="57541"/>
          <a:stretch>
            <a:fillRect/>
          </a:stretch>
        </p:blipFill>
        <p:spPr bwMode="auto">
          <a:xfrm>
            <a:off x="5694363" y="6124575"/>
            <a:ext cx="3449637" cy="733425"/>
          </a:xfrm>
          <a:prstGeom prst="rect">
            <a:avLst/>
          </a:prstGeom>
          <a:noFill/>
          <a:ln w="9525">
            <a:noFill/>
            <a:miter lim="800000"/>
            <a:headEnd/>
            <a:tailEnd/>
          </a:ln>
        </p:spPr>
      </p:pic>
      <p:cxnSp>
        <p:nvCxnSpPr>
          <p:cNvPr id="18" name="Conector recto 17"/>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graphicFrame>
        <p:nvGraphicFramePr>
          <p:cNvPr id="14" name="Content Placeholder 13"/>
          <p:cNvGraphicFramePr>
            <a:graphicFrameLocks noGrp="1"/>
          </p:cNvGraphicFramePr>
          <p:nvPr>
            <p:ph idx="1"/>
          </p:nvPr>
        </p:nvGraphicFramePr>
        <p:xfrm>
          <a:off x="23446" y="1803619"/>
          <a:ext cx="4677508" cy="33053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Chart 19"/>
          <p:cNvGraphicFramePr/>
          <p:nvPr/>
        </p:nvGraphicFramePr>
        <p:xfrm>
          <a:off x="4630616" y="1803619"/>
          <a:ext cx="4454770" cy="330537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ítulo 1"/>
          <p:cNvSpPr>
            <a:spLocks noGrp="1"/>
          </p:cNvSpPr>
          <p:nvPr>
            <p:ph type="title"/>
          </p:nvPr>
        </p:nvSpPr>
        <p:spPr>
          <a:xfrm>
            <a:off x="252413" y="274638"/>
            <a:ext cx="8434387" cy="377825"/>
          </a:xfrm>
        </p:spPr>
        <p:txBody>
          <a:bodyPr/>
          <a:lstStyle/>
          <a:p>
            <a:r>
              <a:rPr lang="en-US" sz="3000" dirty="0" smtClean="0">
                <a:solidFill>
                  <a:srgbClr val="0A2B54"/>
                </a:solidFill>
                <a:latin typeface="Georgia" pitchFamily="18" charset="0"/>
              </a:rPr>
              <a:t>Rapidly narrowing output gaps</a:t>
            </a:r>
          </a:p>
        </p:txBody>
      </p:sp>
      <p:sp>
        <p:nvSpPr>
          <p:cNvPr id="9" name="CuadroTexto 8"/>
          <p:cNvSpPr txBox="1"/>
          <p:nvPr/>
        </p:nvSpPr>
        <p:spPr>
          <a:xfrm>
            <a:off x="252413" y="6211888"/>
            <a:ext cx="5441950" cy="646112"/>
          </a:xfrm>
          <a:prstGeom prst="rect">
            <a:avLst/>
          </a:prstGeom>
          <a:noFill/>
        </p:spPr>
        <p:txBody>
          <a:bodyPr>
            <a:spAutoFit/>
          </a:bodyPr>
          <a:lstStyle/>
          <a:p>
            <a:pPr fontAlgn="auto">
              <a:spcBef>
                <a:spcPts val="0"/>
              </a:spcBef>
              <a:spcAft>
                <a:spcPts val="0"/>
              </a:spcAft>
              <a:defRPr/>
            </a:pPr>
            <a:r>
              <a:rPr lang="en-US" sz="1200" dirty="0">
                <a:solidFill>
                  <a:schemeClr val="bg1">
                    <a:lumMod val="50000"/>
                  </a:schemeClr>
                </a:solidFill>
                <a:latin typeface="Arial"/>
                <a:cs typeface="Arial"/>
              </a:rPr>
              <a:t>Note: Cyclical output based on the log-linear de-trending. Source: Own construction based on Central Bank bulletins and the Economist Intelligence Unit.</a:t>
            </a:r>
          </a:p>
        </p:txBody>
      </p:sp>
      <p:pic>
        <p:nvPicPr>
          <p:cNvPr id="25603" name="Imagen 11"/>
          <p:cNvPicPr>
            <a:picLocks noChangeAspect="1"/>
          </p:cNvPicPr>
          <p:nvPr/>
        </p:nvPicPr>
        <p:blipFill>
          <a:blip r:embed="rId3"/>
          <a:srcRect l="4295" t="20682" r="57541"/>
          <a:stretch>
            <a:fillRect/>
          </a:stretch>
        </p:blipFill>
        <p:spPr bwMode="auto">
          <a:xfrm>
            <a:off x="5694363" y="6124575"/>
            <a:ext cx="3449637" cy="733425"/>
          </a:xfrm>
          <a:prstGeom prst="rect">
            <a:avLst/>
          </a:prstGeom>
          <a:noFill/>
          <a:ln w="9525">
            <a:noFill/>
            <a:miter lim="800000"/>
            <a:headEnd/>
            <a:tailEnd/>
          </a:ln>
        </p:spPr>
      </p:pic>
      <p:cxnSp>
        <p:nvCxnSpPr>
          <p:cNvPr id="14" name="Conector recto 13"/>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
        <p:nvSpPr>
          <p:cNvPr id="25605" name="CuadroTexto 15"/>
          <p:cNvSpPr txBox="1">
            <a:spLocks noChangeArrowheads="1"/>
          </p:cNvSpPr>
          <p:nvPr/>
        </p:nvSpPr>
        <p:spPr bwMode="auto">
          <a:xfrm rot="-5400000">
            <a:off x="-348456" y="3158331"/>
            <a:ext cx="2006600" cy="338138"/>
          </a:xfrm>
          <a:prstGeom prst="rect">
            <a:avLst/>
          </a:prstGeom>
          <a:noFill/>
          <a:ln w="9525">
            <a:noFill/>
            <a:miter lim="800000"/>
            <a:headEnd/>
            <a:tailEnd/>
          </a:ln>
        </p:spPr>
        <p:txBody>
          <a:bodyPr>
            <a:spAutoFit/>
          </a:bodyPr>
          <a:lstStyle/>
          <a:p>
            <a:pPr algn="ctr"/>
            <a:r>
              <a:rPr lang="en-US" sz="1600" dirty="0">
                <a:solidFill>
                  <a:srgbClr val="0A2B54"/>
                </a:solidFill>
                <a:latin typeface="Georgia" pitchFamily="18" charset="0"/>
              </a:rPr>
              <a:t>Percent</a:t>
            </a:r>
          </a:p>
        </p:txBody>
      </p:sp>
      <p:graphicFrame>
        <p:nvGraphicFramePr>
          <p:cNvPr id="11" name="Chart 10"/>
          <p:cNvGraphicFramePr/>
          <p:nvPr/>
        </p:nvGraphicFramePr>
        <p:xfrm>
          <a:off x="800100" y="1214438"/>
          <a:ext cx="7638749" cy="4558397"/>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ítulo 1"/>
          <p:cNvSpPr>
            <a:spLocks noGrp="1"/>
          </p:cNvSpPr>
          <p:nvPr>
            <p:ph type="title"/>
          </p:nvPr>
        </p:nvSpPr>
        <p:spPr>
          <a:xfrm>
            <a:off x="252413" y="274638"/>
            <a:ext cx="8434387" cy="377825"/>
          </a:xfrm>
        </p:spPr>
        <p:txBody>
          <a:bodyPr/>
          <a:lstStyle/>
          <a:p>
            <a:r>
              <a:rPr lang="en-US" sz="3000" smtClean="0">
                <a:solidFill>
                  <a:srgbClr val="0A2B54"/>
                </a:solidFill>
                <a:latin typeface="Georgia" pitchFamily="18" charset="0"/>
              </a:rPr>
              <a:t>Graduation scorecard: Final report </a:t>
            </a:r>
          </a:p>
        </p:txBody>
      </p:sp>
      <p:sp>
        <p:nvSpPr>
          <p:cNvPr id="9" name="CuadroTexto 8"/>
          <p:cNvSpPr txBox="1"/>
          <p:nvPr/>
        </p:nvSpPr>
        <p:spPr>
          <a:xfrm>
            <a:off x="252413" y="5338763"/>
            <a:ext cx="5194300" cy="1385887"/>
          </a:xfrm>
          <a:prstGeom prst="rect">
            <a:avLst/>
          </a:prstGeom>
          <a:noFill/>
        </p:spPr>
        <p:txBody>
          <a:bodyPr>
            <a:spAutoFit/>
          </a:bodyPr>
          <a:lstStyle/>
          <a:p>
            <a:pPr fontAlgn="auto">
              <a:spcBef>
                <a:spcPts val="0"/>
              </a:spcBef>
              <a:spcAft>
                <a:spcPts val="0"/>
              </a:spcAft>
              <a:defRPr/>
            </a:pPr>
            <a:endParaRPr lang="es-ES_tradnl" sz="1200" dirty="0">
              <a:solidFill>
                <a:schemeClr val="bg1">
                  <a:lumMod val="50000"/>
                </a:schemeClr>
              </a:solidFill>
              <a:latin typeface="Arial"/>
              <a:cs typeface="Arial"/>
            </a:endParaRPr>
          </a:p>
          <a:p>
            <a:pPr fontAlgn="auto">
              <a:spcBef>
                <a:spcPts val="0"/>
              </a:spcBef>
              <a:spcAft>
                <a:spcPts val="0"/>
              </a:spcAft>
              <a:defRPr/>
            </a:pPr>
            <a:r>
              <a:rPr lang="en-US" sz="1200" dirty="0">
                <a:solidFill>
                  <a:schemeClr val="bg1">
                    <a:lumMod val="50000"/>
                  </a:schemeClr>
                </a:solidFill>
                <a:latin typeface="Arial"/>
                <a:cs typeface="Arial"/>
              </a:rPr>
              <a:t>Sources: The Economist Intelligence Unit; IMF World Economic Outlook, April 2010; Bank of International Settlements; Moody's; World Bank Global Economic Monitor and World Development Indicators; Human Development Report 2009; Kaufmann, D., </a:t>
            </a:r>
            <a:r>
              <a:rPr lang="en-US" sz="1200" dirty="0" err="1">
                <a:solidFill>
                  <a:schemeClr val="bg1">
                    <a:lumMod val="50000"/>
                  </a:schemeClr>
                </a:solidFill>
                <a:latin typeface="Arial"/>
                <a:cs typeface="Arial"/>
              </a:rPr>
              <a:t>Kraay</a:t>
            </a:r>
            <a:r>
              <a:rPr lang="en-US" sz="1200" dirty="0">
                <a:solidFill>
                  <a:schemeClr val="bg1">
                    <a:lumMod val="50000"/>
                  </a:schemeClr>
                </a:solidFill>
                <a:latin typeface="Arial"/>
                <a:cs typeface="Arial"/>
              </a:rPr>
              <a:t>, A., </a:t>
            </a:r>
            <a:r>
              <a:rPr lang="en-US" sz="1200" dirty="0" err="1">
                <a:solidFill>
                  <a:schemeClr val="bg1">
                    <a:lumMod val="50000"/>
                  </a:schemeClr>
                </a:solidFill>
                <a:latin typeface="Arial"/>
                <a:cs typeface="Arial"/>
              </a:rPr>
              <a:t>Mastruzzi</a:t>
            </a:r>
            <a:r>
              <a:rPr lang="en-US" sz="1200" dirty="0">
                <a:solidFill>
                  <a:schemeClr val="bg1">
                    <a:lumMod val="50000"/>
                  </a:schemeClr>
                </a:solidFill>
                <a:latin typeface="Arial"/>
                <a:cs typeface="Arial"/>
              </a:rPr>
              <a:t>, M. (2009) Governance Matters VIII. </a:t>
            </a:r>
          </a:p>
          <a:p>
            <a:pPr fontAlgn="auto">
              <a:spcBef>
                <a:spcPts val="0"/>
              </a:spcBef>
              <a:spcAft>
                <a:spcPts val="0"/>
              </a:spcAft>
              <a:defRPr/>
            </a:pPr>
            <a:endParaRPr lang="en-US" sz="1200" dirty="0">
              <a:solidFill>
                <a:schemeClr val="bg1">
                  <a:lumMod val="50000"/>
                </a:schemeClr>
              </a:solidFill>
              <a:latin typeface="Arial"/>
              <a:cs typeface="Arial"/>
            </a:endParaRPr>
          </a:p>
        </p:txBody>
      </p:sp>
      <p:pic>
        <p:nvPicPr>
          <p:cNvPr id="53251" name="Imagen 14"/>
          <p:cNvPicPr>
            <a:picLocks noChangeAspect="1"/>
          </p:cNvPicPr>
          <p:nvPr/>
        </p:nvPicPr>
        <p:blipFill>
          <a:blip r:embed="rId2"/>
          <a:srcRect l="4295" t="20682" r="57541"/>
          <a:stretch>
            <a:fillRect/>
          </a:stretch>
        </p:blipFill>
        <p:spPr bwMode="auto">
          <a:xfrm>
            <a:off x="5694363" y="6124575"/>
            <a:ext cx="3449637" cy="733425"/>
          </a:xfrm>
          <a:prstGeom prst="rect">
            <a:avLst/>
          </a:prstGeom>
          <a:noFill/>
          <a:ln w="9525">
            <a:noFill/>
            <a:miter lim="800000"/>
            <a:headEnd/>
            <a:tailEnd/>
          </a:ln>
        </p:spPr>
      </p:pic>
      <p:cxnSp>
        <p:nvCxnSpPr>
          <p:cNvPr id="18" name="Conector recto 17"/>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graphicFrame>
        <p:nvGraphicFramePr>
          <p:cNvPr id="13" name="Chart 12"/>
          <p:cNvGraphicFramePr/>
          <p:nvPr/>
        </p:nvGraphicFramePr>
        <p:xfrm>
          <a:off x="485574" y="1225780"/>
          <a:ext cx="7919871" cy="41137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ubtítulo 2"/>
          <p:cNvSpPr>
            <a:spLocks noGrp="1"/>
          </p:cNvSpPr>
          <p:nvPr>
            <p:ph type="subTitle" idx="4294967295"/>
          </p:nvPr>
        </p:nvSpPr>
        <p:spPr>
          <a:xfrm>
            <a:off x="393700" y="4814888"/>
            <a:ext cx="7688263" cy="752475"/>
          </a:xfrm>
        </p:spPr>
        <p:txBody>
          <a:bodyPr anchor="b"/>
          <a:lstStyle/>
          <a:p>
            <a:pPr marL="0" indent="0">
              <a:buFont typeface="Arial" charset="0"/>
              <a:buNone/>
            </a:pPr>
            <a:r>
              <a:rPr lang="en-US" sz="2800" smtClean="0">
                <a:solidFill>
                  <a:srgbClr val="0A2B54"/>
                </a:solidFill>
                <a:latin typeface="Georgia" pitchFamily="18" charset="0"/>
              </a:rPr>
              <a:t>Mauricio Cárdenas and Eduardo Levy-Yeyati </a:t>
            </a:r>
          </a:p>
        </p:txBody>
      </p:sp>
      <p:sp>
        <p:nvSpPr>
          <p:cNvPr id="9" name="Título 1"/>
          <p:cNvSpPr txBox="1">
            <a:spLocks/>
          </p:cNvSpPr>
          <p:nvPr/>
        </p:nvSpPr>
        <p:spPr>
          <a:xfrm>
            <a:off x="393700" y="1757363"/>
            <a:ext cx="8364538" cy="2432050"/>
          </a:xfrm>
          <a:prstGeom prst="rect">
            <a:avLst/>
          </a:prstGeom>
        </p:spPr>
        <p:txBody>
          <a:bodyPr>
            <a:normAutofit/>
          </a:bodyPr>
          <a:lstStyle/>
          <a:p>
            <a:pPr algn="ctr" fontAlgn="auto">
              <a:spcAft>
                <a:spcPts val="0"/>
              </a:spcAft>
              <a:defRPr/>
            </a:pPr>
            <a:r>
              <a:rPr lang="es-ES_tradnl" sz="4000" dirty="0">
                <a:solidFill>
                  <a:srgbClr val="0A2B54"/>
                </a:solidFill>
                <a:latin typeface="Georgia"/>
                <a:ea typeface="+mj-ea"/>
                <a:cs typeface="Georgia"/>
              </a:rPr>
              <a:t>BROOKINGS </a:t>
            </a:r>
          </a:p>
          <a:p>
            <a:pPr algn="ctr" fontAlgn="auto">
              <a:spcAft>
                <a:spcPts val="0"/>
              </a:spcAft>
              <a:defRPr/>
            </a:pPr>
            <a:r>
              <a:rPr lang="es-ES_tradnl" sz="4000" dirty="0">
                <a:solidFill>
                  <a:srgbClr val="0A2B54"/>
                </a:solidFill>
                <a:latin typeface="Georgia"/>
                <a:ea typeface="+mj-ea"/>
                <a:cs typeface="Georgia"/>
              </a:rPr>
              <a:t>LATIN- AMERICA ECONOMIC PERSPECTIVES</a:t>
            </a:r>
            <a:endParaRPr lang="en-US" sz="4000" dirty="0">
              <a:solidFill>
                <a:srgbClr val="0A2B54"/>
              </a:solidFill>
              <a:latin typeface="Georgia"/>
              <a:ea typeface="+mj-ea"/>
              <a:cs typeface="Georgia"/>
            </a:endParaRPr>
          </a:p>
        </p:txBody>
      </p:sp>
      <p:cxnSp>
        <p:nvCxnSpPr>
          <p:cNvPr id="7" name="Conector recto 6"/>
          <p:cNvCxnSpPr/>
          <p:nvPr/>
        </p:nvCxnSpPr>
        <p:spPr>
          <a:xfrm>
            <a:off x="2695222" y="976562"/>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pic>
        <p:nvPicPr>
          <p:cNvPr id="54277" name="Imagen 13"/>
          <p:cNvPicPr>
            <a:picLocks noChangeAspect="1"/>
          </p:cNvPicPr>
          <p:nvPr/>
        </p:nvPicPr>
        <p:blipFill>
          <a:blip r:embed="rId3"/>
          <a:srcRect l="4295" t="20682" r="57541"/>
          <a:stretch>
            <a:fillRect/>
          </a:stretch>
        </p:blipFill>
        <p:spPr bwMode="auto">
          <a:xfrm>
            <a:off x="5694363" y="6124575"/>
            <a:ext cx="3449637" cy="733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Imagen 12"/>
          <p:cNvPicPr>
            <a:picLocks noChangeAspect="1"/>
          </p:cNvPicPr>
          <p:nvPr/>
        </p:nvPicPr>
        <p:blipFill>
          <a:blip r:embed="rId2"/>
          <a:srcRect l="4295" t="20682" r="57541"/>
          <a:stretch>
            <a:fillRect/>
          </a:stretch>
        </p:blipFill>
        <p:spPr bwMode="auto">
          <a:xfrm>
            <a:off x="5694363" y="6124575"/>
            <a:ext cx="3449637" cy="733425"/>
          </a:xfrm>
          <a:prstGeom prst="rect">
            <a:avLst/>
          </a:prstGeom>
          <a:noFill/>
          <a:ln w="9525">
            <a:noFill/>
            <a:miter lim="800000"/>
            <a:headEnd/>
            <a:tailEnd/>
          </a:ln>
        </p:spPr>
      </p:pic>
      <p:sp>
        <p:nvSpPr>
          <p:cNvPr id="19458" name="Título 1"/>
          <p:cNvSpPr>
            <a:spLocks noGrp="1"/>
          </p:cNvSpPr>
          <p:nvPr>
            <p:ph type="title"/>
          </p:nvPr>
        </p:nvSpPr>
        <p:spPr>
          <a:xfrm>
            <a:off x="252413" y="274638"/>
            <a:ext cx="8434387" cy="377825"/>
          </a:xfrm>
        </p:spPr>
        <p:txBody>
          <a:bodyPr/>
          <a:lstStyle/>
          <a:p>
            <a:r>
              <a:rPr lang="en-US" sz="3000" smtClean="0">
                <a:solidFill>
                  <a:srgbClr val="0A2B54"/>
                </a:solidFill>
                <a:latin typeface="Georgia" pitchFamily="18" charset="0"/>
              </a:rPr>
              <a:t>Assessing the recovery: Where are we now?</a:t>
            </a:r>
          </a:p>
        </p:txBody>
      </p:sp>
      <p:cxnSp>
        <p:nvCxnSpPr>
          <p:cNvPr id="16" name="Conector recto 15"/>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
        <p:nvSpPr>
          <p:cNvPr id="10" name="Content Placeholder 9"/>
          <p:cNvSpPr>
            <a:spLocks noGrp="1"/>
          </p:cNvSpPr>
          <p:nvPr>
            <p:ph idx="1"/>
          </p:nvPr>
        </p:nvSpPr>
        <p:spPr>
          <a:xfrm>
            <a:off x="252413" y="1350963"/>
            <a:ext cx="8229600" cy="4752975"/>
          </a:xfrm>
        </p:spPr>
        <p:txBody>
          <a:bodyPr rtlCol="0">
            <a:normAutofit lnSpcReduction="10000"/>
          </a:bodyPr>
          <a:lstStyle/>
          <a:p>
            <a:pPr lvl="1" fontAlgn="auto">
              <a:spcAft>
                <a:spcPts val="0"/>
              </a:spcAft>
              <a:buFont typeface="Arial"/>
              <a:buNone/>
              <a:defRPr/>
            </a:pPr>
            <a:r>
              <a:rPr lang="en-US" sz="2400" dirty="0" smtClean="0">
                <a:latin typeface="Georgia" pitchFamily="18" charset="0"/>
              </a:rPr>
              <a:t>PCA analysis based on 8 variables </a:t>
            </a:r>
          </a:p>
          <a:p>
            <a:pPr lvl="1" fontAlgn="auto">
              <a:spcAft>
                <a:spcPts val="0"/>
              </a:spcAft>
              <a:buFont typeface="Arial"/>
              <a:buNone/>
              <a:defRPr/>
            </a:pPr>
            <a:r>
              <a:rPr lang="en-US" sz="2400" dirty="0" smtClean="0">
                <a:latin typeface="Georgia" pitchFamily="18" charset="0"/>
              </a:rPr>
              <a:t>(all monthly, </a:t>
            </a:r>
            <a:r>
              <a:rPr lang="en-US" sz="2400" dirty="0" err="1" smtClean="0">
                <a:latin typeface="Georgia" pitchFamily="18" charset="0"/>
              </a:rPr>
              <a:t>yoy</a:t>
            </a:r>
            <a:r>
              <a:rPr lang="en-US" sz="2400" dirty="0" smtClean="0">
                <a:latin typeface="Georgia" pitchFamily="18" charset="0"/>
              </a:rPr>
              <a:t> growth, 2000:01-2010:07)</a:t>
            </a:r>
          </a:p>
          <a:p>
            <a:pPr lvl="1" fontAlgn="auto">
              <a:spcAft>
                <a:spcPts val="0"/>
              </a:spcAft>
              <a:buFont typeface="Arial"/>
              <a:buNone/>
              <a:defRPr/>
            </a:pPr>
            <a:endParaRPr lang="en-US" sz="2000" b="1" dirty="0" smtClean="0">
              <a:latin typeface="Georgia" pitchFamily="18" charset="0"/>
            </a:endParaRPr>
          </a:p>
          <a:p>
            <a:pPr lvl="1" fontAlgn="auto">
              <a:spcAft>
                <a:spcPts val="0"/>
              </a:spcAft>
              <a:buFont typeface="Arial"/>
              <a:buNone/>
              <a:defRPr/>
            </a:pPr>
            <a:r>
              <a:rPr lang="en-US" sz="2400" dirty="0" smtClean="0">
                <a:solidFill>
                  <a:schemeClr val="tx2">
                    <a:lumMod val="60000"/>
                    <a:lumOff val="40000"/>
                  </a:schemeClr>
                </a:solidFill>
                <a:latin typeface="Georgia" pitchFamily="18" charset="0"/>
              </a:rPr>
              <a:t>Employment</a:t>
            </a:r>
          </a:p>
          <a:p>
            <a:pPr lvl="1" fontAlgn="auto">
              <a:spcAft>
                <a:spcPts val="0"/>
              </a:spcAft>
              <a:buFont typeface="Arial"/>
              <a:buNone/>
              <a:defRPr/>
            </a:pPr>
            <a:r>
              <a:rPr lang="en-US" sz="2400" dirty="0" smtClean="0">
                <a:solidFill>
                  <a:schemeClr val="tx2">
                    <a:lumMod val="60000"/>
                    <a:lumOff val="40000"/>
                  </a:schemeClr>
                </a:solidFill>
                <a:latin typeface="Georgia" pitchFamily="18" charset="0"/>
              </a:rPr>
              <a:t>Import volume</a:t>
            </a:r>
          </a:p>
          <a:p>
            <a:pPr lvl="1" fontAlgn="auto">
              <a:spcAft>
                <a:spcPts val="0"/>
              </a:spcAft>
              <a:buFont typeface="Arial"/>
              <a:buNone/>
              <a:defRPr/>
            </a:pPr>
            <a:r>
              <a:rPr lang="en-US" sz="2400" dirty="0" smtClean="0">
                <a:solidFill>
                  <a:schemeClr val="tx2">
                    <a:lumMod val="60000"/>
                    <a:lumOff val="40000"/>
                  </a:schemeClr>
                </a:solidFill>
                <a:latin typeface="Georgia" pitchFamily="18" charset="0"/>
              </a:rPr>
              <a:t>Industrial production volume</a:t>
            </a:r>
          </a:p>
          <a:p>
            <a:pPr lvl="1" fontAlgn="auto">
              <a:spcAft>
                <a:spcPts val="0"/>
              </a:spcAft>
              <a:buFont typeface="Arial"/>
              <a:buNone/>
              <a:defRPr/>
            </a:pPr>
            <a:r>
              <a:rPr lang="en-US" sz="2400" dirty="0" smtClean="0">
                <a:solidFill>
                  <a:schemeClr val="tx2">
                    <a:lumMod val="60000"/>
                    <a:lumOff val="40000"/>
                  </a:schemeClr>
                </a:solidFill>
                <a:latin typeface="Georgia" pitchFamily="18" charset="0"/>
              </a:rPr>
              <a:t>GDP (quarterly)</a:t>
            </a:r>
          </a:p>
          <a:p>
            <a:pPr lvl="1" fontAlgn="auto">
              <a:spcAft>
                <a:spcPts val="0"/>
              </a:spcAft>
              <a:buFont typeface="Arial"/>
              <a:buNone/>
              <a:defRPr/>
            </a:pPr>
            <a:r>
              <a:rPr lang="en-US" sz="2400" dirty="0" smtClean="0">
                <a:solidFill>
                  <a:srgbClr val="92D050"/>
                </a:solidFill>
                <a:latin typeface="Georgia" pitchFamily="18" charset="0"/>
              </a:rPr>
              <a:t>Equity prices</a:t>
            </a:r>
          </a:p>
          <a:p>
            <a:pPr lvl="1" fontAlgn="auto">
              <a:spcAft>
                <a:spcPts val="0"/>
              </a:spcAft>
              <a:buFont typeface="Arial"/>
              <a:buNone/>
              <a:defRPr/>
            </a:pPr>
            <a:r>
              <a:rPr lang="en-US" sz="2400" dirty="0" smtClean="0">
                <a:solidFill>
                  <a:srgbClr val="92D050"/>
                </a:solidFill>
                <a:latin typeface="Georgia" pitchFamily="18" charset="0"/>
              </a:rPr>
              <a:t>Emerging market bond spreads (</a:t>
            </a:r>
            <a:r>
              <a:rPr lang="en-US" sz="2400" dirty="0" err="1" smtClean="0">
                <a:solidFill>
                  <a:srgbClr val="92D050"/>
                </a:solidFill>
                <a:latin typeface="Georgia" pitchFamily="18" charset="0"/>
              </a:rPr>
              <a:t>bp</a:t>
            </a:r>
            <a:r>
              <a:rPr lang="en-US" sz="2400" dirty="0" smtClean="0">
                <a:solidFill>
                  <a:srgbClr val="92D050"/>
                </a:solidFill>
                <a:latin typeface="Georgia" pitchFamily="18" charset="0"/>
              </a:rPr>
              <a:t>)</a:t>
            </a:r>
          </a:p>
          <a:p>
            <a:pPr lvl="1" fontAlgn="auto">
              <a:spcAft>
                <a:spcPts val="0"/>
              </a:spcAft>
              <a:buFont typeface="Arial"/>
              <a:buNone/>
              <a:defRPr/>
            </a:pPr>
            <a:r>
              <a:rPr lang="en-US" sz="2400" dirty="0" smtClean="0">
                <a:solidFill>
                  <a:srgbClr val="FF0000"/>
                </a:solidFill>
                <a:latin typeface="Georgia" pitchFamily="18" charset="0"/>
              </a:rPr>
              <a:t>Business confidence surveys (balances)</a:t>
            </a:r>
          </a:p>
          <a:p>
            <a:pPr lvl="1" fontAlgn="auto">
              <a:spcAft>
                <a:spcPts val="0"/>
              </a:spcAft>
              <a:buFont typeface="Arial"/>
              <a:buNone/>
              <a:defRPr/>
            </a:pPr>
            <a:r>
              <a:rPr lang="en-US" sz="2400" dirty="0" smtClean="0">
                <a:solidFill>
                  <a:srgbClr val="FF0000"/>
                </a:solidFill>
                <a:latin typeface="Georgia" pitchFamily="18" charset="0"/>
              </a:rPr>
              <a:t>Consumer confidence surveys (balances)</a:t>
            </a:r>
          </a:p>
          <a:p>
            <a:pPr lvl="1" fontAlgn="auto">
              <a:spcAft>
                <a:spcPts val="0"/>
              </a:spcAft>
              <a:buFont typeface="Arial"/>
              <a:buNone/>
              <a:defRPr/>
            </a:pPr>
            <a:endParaRPr lang="en-US" sz="2000" dirty="0" smtClean="0"/>
          </a:p>
        </p:txBody>
      </p:sp>
      <p:sp>
        <p:nvSpPr>
          <p:cNvPr id="19" name="TextBox 18"/>
          <p:cNvSpPr txBox="1"/>
          <p:nvPr/>
        </p:nvSpPr>
        <p:spPr>
          <a:xfrm>
            <a:off x="6464300" y="4059238"/>
            <a:ext cx="2419350" cy="461962"/>
          </a:xfrm>
          <a:prstGeom prst="rect">
            <a:avLst/>
          </a:prstGeom>
          <a:ln>
            <a:solidFill>
              <a:schemeClr val="tx2">
                <a:lumMod val="40000"/>
                <a:lumOff val="60000"/>
              </a:schemeClr>
            </a:solidFill>
          </a:ln>
        </p:spPr>
        <p:style>
          <a:lnRef idx="2">
            <a:schemeClr val="accent1"/>
          </a:lnRef>
          <a:fillRef idx="1">
            <a:schemeClr val="lt1"/>
          </a:fillRef>
          <a:effectRef idx="0">
            <a:schemeClr val="accent1"/>
          </a:effectRef>
          <a:fontRef idx="minor">
            <a:schemeClr val="dk1"/>
          </a:fontRef>
        </p:style>
        <p:txBody>
          <a:bodyPr>
            <a:spAutoFit/>
          </a:bodyPr>
          <a:lstStyle/>
          <a:p>
            <a:pPr algn="ctr" fontAlgn="auto">
              <a:spcBef>
                <a:spcPts val="0"/>
              </a:spcBef>
              <a:spcAft>
                <a:spcPts val="0"/>
              </a:spcAft>
              <a:defRPr/>
            </a:pPr>
            <a:r>
              <a:rPr lang="en-US" sz="2400" dirty="0">
                <a:solidFill>
                  <a:srgbClr val="92D050"/>
                </a:solidFill>
                <a:latin typeface="Georgia" pitchFamily="18" charset="0"/>
              </a:rPr>
              <a:t>Financial Index</a:t>
            </a:r>
          </a:p>
        </p:txBody>
      </p:sp>
      <p:sp>
        <p:nvSpPr>
          <p:cNvPr id="20" name="TextBox 19"/>
          <p:cNvSpPr txBox="1"/>
          <p:nvPr/>
        </p:nvSpPr>
        <p:spPr>
          <a:xfrm>
            <a:off x="6400800" y="5162550"/>
            <a:ext cx="2679700" cy="461963"/>
          </a:xfrm>
          <a:prstGeom prst="rect">
            <a:avLst/>
          </a:prstGeom>
          <a:ln>
            <a:solidFill>
              <a:schemeClr val="tx2">
                <a:lumMod val="40000"/>
                <a:lumOff val="60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fontAlgn="auto">
              <a:spcBef>
                <a:spcPts val="0"/>
              </a:spcBef>
              <a:spcAft>
                <a:spcPts val="0"/>
              </a:spcAft>
              <a:defRPr/>
            </a:pPr>
            <a:r>
              <a:rPr lang="en-US" sz="2400" dirty="0">
                <a:solidFill>
                  <a:srgbClr val="FF0000"/>
                </a:solidFill>
                <a:latin typeface="Georgia" pitchFamily="18" charset="0"/>
              </a:rPr>
              <a:t>Confidence Index</a:t>
            </a:r>
          </a:p>
        </p:txBody>
      </p:sp>
      <p:sp>
        <p:nvSpPr>
          <p:cNvPr id="21" name="TextBox 20"/>
          <p:cNvSpPr txBox="1"/>
          <p:nvPr/>
        </p:nvSpPr>
        <p:spPr>
          <a:xfrm>
            <a:off x="6464300" y="2747963"/>
            <a:ext cx="2017713" cy="461962"/>
          </a:xfrm>
          <a:prstGeom prst="rect">
            <a:avLst/>
          </a:prstGeom>
          <a:ln>
            <a:solidFill>
              <a:schemeClr val="tx2">
                <a:lumMod val="40000"/>
                <a:lumOff val="60000"/>
              </a:schemeClr>
            </a:solidFill>
          </a:ln>
        </p:spPr>
        <p:style>
          <a:lnRef idx="2">
            <a:schemeClr val="accent1"/>
          </a:lnRef>
          <a:fillRef idx="1">
            <a:schemeClr val="lt1"/>
          </a:fillRef>
          <a:effectRef idx="0">
            <a:schemeClr val="accent1"/>
          </a:effectRef>
          <a:fontRef idx="minor">
            <a:schemeClr val="dk1"/>
          </a:fontRef>
        </p:style>
        <p:txBody>
          <a:bodyPr>
            <a:spAutoFit/>
          </a:bodyPr>
          <a:lstStyle/>
          <a:p>
            <a:pPr algn="ctr" fontAlgn="auto">
              <a:spcBef>
                <a:spcPts val="0"/>
              </a:spcBef>
              <a:spcAft>
                <a:spcPts val="0"/>
              </a:spcAft>
              <a:defRPr/>
            </a:pPr>
            <a:r>
              <a:rPr lang="en-US" sz="2400" dirty="0">
                <a:solidFill>
                  <a:schemeClr val="tx2">
                    <a:lumMod val="60000"/>
                    <a:lumOff val="40000"/>
                  </a:schemeClr>
                </a:solidFill>
                <a:latin typeface="Georgia" pitchFamily="18" charset="0"/>
              </a:rPr>
              <a:t>Real Index</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ítulo 1"/>
          <p:cNvSpPr>
            <a:spLocks noGrp="1"/>
          </p:cNvSpPr>
          <p:nvPr>
            <p:ph type="title"/>
          </p:nvPr>
        </p:nvSpPr>
        <p:spPr>
          <a:xfrm>
            <a:off x="252413" y="274638"/>
            <a:ext cx="8434387" cy="377825"/>
          </a:xfrm>
        </p:spPr>
        <p:txBody>
          <a:bodyPr/>
          <a:lstStyle/>
          <a:p>
            <a:r>
              <a:rPr lang="en-US" sz="3000" dirty="0" smtClean="0">
                <a:solidFill>
                  <a:srgbClr val="0A2B54"/>
                </a:solidFill>
                <a:latin typeface="Georgia" pitchFamily="18" charset="0"/>
              </a:rPr>
              <a:t>Reflect limits to non-inflationary growth</a:t>
            </a:r>
          </a:p>
        </p:txBody>
      </p:sp>
      <p:graphicFrame>
        <p:nvGraphicFramePr>
          <p:cNvPr id="12" name="Content Placeholder 3"/>
          <p:cNvGraphicFramePr>
            <a:graphicFrameLocks noGrp="1"/>
          </p:cNvGraphicFramePr>
          <p:nvPr>
            <p:ph idx="1"/>
          </p:nvPr>
        </p:nvGraphicFramePr>
        <p:xfrm>
          <a:off x="1086051" y="1228725"/>
          <a:ext cx="7344654" cy="4426801"/>
        </p:xfrm>
        <a:graphic>
          <a:graphicData uri="http://schemas.openxmlformats.org/drawingml/2006/chart">
            <c:chart xmlns:c="http://schemas.openxmlformats.org/drawingml/2006/chart" xmlns:r="http://schemas.openxmlformats.org/officeDocument/2006/relationships" r:id="rId2"/>
          </a:graphicData>
        </a:graphic>
      </p:graphicFrame>
      <p:pic>
        <p:nvPicPr>
          <p:cNvPr id="27651" name="Imagen 12"/>
          <p:cNvPicPr>
            <a:picLocks noChangeAspect="1"/>
          </p:cNvPicPr>
          <p:nvPr/>
        </p:nvPicPr>
        <p:blipFill>
          <a:blip r:embed="rId3"/>
          <a:srcRect l="4295" t="20682" r="57541"/>
          <a:stretch>
            <a:fillRect/>
          </a:stretch>
        </p:blipFill>
        <p:spPr bwMode="auto">
          <a:xfrm>
            <a:off x="5694363" y="6124575"/>
            <a:ext cx="3449637" cy="733425"/>
          </a:xfrm>
          <a:prstGeom prst="rect">
            <a:avLst/>
          </a:prstGeom>
          <a:noFill/>
          <a:ln w="9525">
            <a:noFill/>
            <a:miter lim="800000"/>
            <a:headEnd/>
            <a:tailEnd/>
          </a:ln>
        </p:spPr>
      </p:pic>
      <p:cxnSp>
        <p:nvCxnSpPr>
          <p:cNvPr id="14" name="Conector recto 13"/>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
        <p:nvSpPr>
          <p:cNvPr id="27653" name="CuadroTexto 15"/>
          <p:cNvSpPr txBox="1">
            <a:spLocks noChangeArrowheads="1"/>
          </p:cNvSpPr>
          <p:nvPr/>
        </p:nvSpPr>
        <p:spPr bwMode="auto">
          <a:xfrm rot="-5400000">
            <a:off x="-348456" y="3244056"/>
            <a:ext cx="2006600" cy="338138"/>
          </a:xfrm>
          <a:prstGeom prst="rect">
            <a:avLst/>
          </a:prstGeom>
          <a:noFill/>
          <a:ln w="9525">
            <a:noFill/>
            <a:miter lim="800000"/>
            <a:headEnd/>
            <a:tailEnd/>
          </a:ln>
        </p:spPr>
        <p:txBody>
          <a:bodyPr>
            <a:spAutoFit/>
          </a:bodyPr>
          <a:lstStyle/>
          <a:p>
            <a:pPr algn="ctr"/>
            <a:r>
              <a:rPr lang="en-US" sz="1600" dirty="0">
                <a:solidFill>
                  <a:srgbClr val="0A2B54"/>
                </a:solidFill>
                <a:latin typeface="Georgia" pitchFamily="18" charset="0"/>
              </a:rPr>
              <a:t>Percents</a:t>
            </a:r>
          </a:p>
        </p:txBody>
      </p:sp>
      <p:sp>
        <p:nvSpPr>
          <p:cNvPr id="7" name="CuadroTexto 8"/>
          <p:cNvSpPr txBox="1"/>
          <p:nvPr/>
        </p:nvSpPr>
        <p:spPr>
          <a:xfrm>
            <a:off x="252413" y="5842000"/>
            <a:ext cx="5441950" cy="831850"/>
          </a:xfrm>
          <a:prstGeom prst="rect">
            <a:avLst/>
          </a:prstGeom>
          <a:noFill/>
        </p:spPr>
        <p:txBody>
          <a:bodyPr>
            <a:spAutoFit/>
          </a:bodyPr>
          <a:lstStyle/>
          <a:p>
            <a:pPr fontAlgn="auto">
              <a:spcBef>
                <a:spcPts val="0"/>
              </a:spcBef>
              <a:spcAft>
                <a:spcPts val="0"/>
              </a:spcAft>
              <a:defRPr/>
            </a:pPr>
            <a:r>
              <a:rPr lang="en-US" sz="1200" dirty="0">
                <a:solidFill>
                  <a:schemeClr val="bg1">
                    <a:lumMod val="50000"/>
                  </a:schemeClr>
                </a:solidFill>
                <a:latin typeface="Arial"/>
                <a:cs typeface="Arial"/>
              </a:rPr>
              <a:t>Notes: PCE: Peripheral core economies (Australia, Canada, New Zealand, Norway, Sweden).</a:t>
            </a:r>
          </a:p>
          <a:p>
            <a:pPr fontAlgn="auto">
              <a:spcBef>
                <a:spcPts val="0"/>
              </a:spcBef>
              <a:spcAft>
                <a:spcPts val="0"/>
              </a:spcAft>
              <a:defRPr/>
            </a:pPr>
            <a:r>
              <a:rPr lang="en-US" sz="1200" dirty="0">
                <a:solidFill>
                  <a:schemeClr val="bg1">
                    <a:lumMod val="50000"/>
                  </a:schemeClr>
                </a:solidFill>
                <a:latin typeface="Arial"/>
                <a:cs typeface="Arial"/>
              </a:rPr>
              <a:t>Source: own calculations based on data from </a:t>
            </a:r>
            <a:r>
              <a:rPr lang="en-US" sz="1200" dirty="0" err="1">
                <a:solidFill>
                  <a:schemeClr val="bg1">
                    <a:lumMod val="50000"/>
                  </a:schemeClr>
                </a:solidFill>
                <a:latin typeface="Arial"/>
                <a:cs typeface="Arial"/>
              </a:rPr>
              <a:t>Blyde</a:t>
            </a:r>
            <a:r>
              <a:rPr lang="en-US" sz="1200" dirty="0">
                <a:solidFill>
                  <a:schemeClr val="bg1">
                    <a:lumMod val="50000"/>
                  </a:schemeClr>
                </a:solidFill>
                <a:latin typeface="Arial"/>
                <a:cs typeface="Arial"/>
              </a:rPr>
              <a:t>, </a:t>
            </a:r>
            <a:r>
              <a:rPr lang="en-US" sz="1200" dirty="0" err="1">
                <a:solidFill>
                  <a:schemeClr val="bg1">
                    <a:lumMod val="50000"/>
                  </a:schemeClr>
                </a:solidFill>
                <a:latin typeface="Arial"/>
                <a:cs typeface="Arial"/>
              </a:rPr>
              <a:t>Daude</a:t>
            </a:r>
            <a:r>
              <a:rPr lang="en-US" sz="1200" dirty="0">
                <a:solidFill>
                  <a:schemeClr val="bg1">
                    <a:lumMod val="50000"/>
                  </a:schemeClr>
                </a:solidFill>
                <a:latin typeface="Arial"/>
                <a:cs typeface="Arial"/>
              </a:rPr>
              <a:t> and </a:t>
            </a:r>
            <a:r>
              <a:rPr lang="en-US" sz="1200" dirty="0" err="1">
                <a:solidFill>
                  <a:schemeClr val="bg1">
                    <a:lumMod val="50000"/>
                  </a:schemeClr>
                </a:solidFill>
                <a:latin typeface="Arial"/>
                <a:cs typeface="Arial"/>
              </a:rPr>
              <a:t>Fernández</a:t>
            </a:r>
            <a:r>
              <a:rPr lang="en-US" sz="1200" dirty="0">
                <a:solidFill>
                  <a:schemeClr val="bg1">
                    <a:lumMod val="50000"/>
                  </a:schemeClr>
                </a:solidFill>
                <a:latin typeface="Arial"/>
                <a:cs typeface="Arial"/>
              </a:rPr>
              <a:t>-Arias (2009).</a:t>
            </a:r>
          </a:p>
        </p:txBody>
      </p:sp>
      <p:sp>
        <p:nvSpPr>
          <p:cNvPr id="27655" name="CuadroTexto 15"/>
          <p:cNvSpPr txBox="1">
            <a:spLocks noChangeArrowheads="1"/>
          </p:cNvSpPr>
          <p:nvPr/>
        </p:nvSpPr>
        <p:spPr bwMode="auto">
          <a:xfrm>
            <a:off x="1457325" y="1227138"/>
            <a:ext cx="5476875" cy="369887"/>
          </a:xfrm>
          <a:prstGeom prst="rect">
            <a:avLst/>
          </a:prstGeom>
          <a:noFill/>
          <a:ln w="9525">
            <a:noFill/>
            <a:miter lim="800000"/>
            <a:headEnd/>
            <a:tailEnd/>
          </a:ln>
        </p:spPr>
        <p:txBody>
          <a:bodyPr>
            <a:spAutoFit/>
          </a:bodyPr>
          <a:lstStyle/>
          <a:p>
            <a:pPr algn="ctr"/>
            <a:r>
              <a:rPr lang="en-US">
                <a:solidFill>
                  <a:srgbClr val="0A2B54"/>
                </a:solidFill>
                <a:latin typeface="Georgia" pitchFamily="18" charset="0"/>
              </a:rPr>
              <a:t>Growth decomposition 2000--2007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ítulo 1"/>
          <p:cNvSpPr>
            <a:spLocks noGrp="1"/>
          </p:cNvSpPr>
          <p:nvPr>
            <p:ph type="title"/>
          </p:nvPr>
        </p:nvSpPr>
        <p:spPr>
          <a:xfrm>
            <a:off x="252413" y="274638"/>
            <a:ext cx="8434387" cy="377825"/>
          </a:xfrm>
        </p:spPr>
        <p:txBody>
          <a:bodyPr/>
          <a:lstStyle/>
          <a:p>
            <a:r>
              <a:rPr lang="en-US" sz="3000" smtClean="0">
                <a:solidFill>
                  <a:srgbClr val="0A2B54"/>
                </a:solidFill>
                <a:latin typeface="Georgia" pitchFamily="18" charset="0"/>
              </a:rPr>
              <a:t>Global Growth: Reduced Speed Ahead</a:t>
            </a:r>
            <a:endParaRPr lang="en-US" sz="3000" b="1" smtClean="0">
              <a:solidFill>
                <a:srgbClr val="0A2B54"/>
              </a:solidFill>
              <a:latin typeface="Georgia" pitchFamily="18" charset="0"/>
            </a:endParaRPr>
          </a:p>
        </p:txBody>
      </p:sp>
      <p:sp>
        <p:nvSpPr>
          <p:cNvPr id="9" name="CuadroTexto 8"/>
          <p:cNvSpPr txBox="1"/>
          <p:nvPr/>
        </p:nvSpPr>
        <p:spPr>
          <a:xfrm>
            <a:off x="457200" y="5911850"/>
            <a:ext cx="5507038" cy="830263"/>
          </a:xfrm>
          <a:prstGeom prst="rect">
            <a:avLst/>
          </a:prstGeom>
          <a:noFill/>
        </p:spPr>
        <p:txBody>
          <a:bodyPr>
            <a:spAutoFit/>
          </a:bodyPr>
          <a:lstStyle/>
          <a:p>
            <a:pPr fontAlgn="auto">
              <a:spcBef>
                <a:spcPts val="0"/>
              </a:spcBef>
              <a:spcAft>
                <a:spcPts val="0"/>
              </a:spcAft>
              <a:defRPr/>
            </a:pPr>
            <a:r>
              <a:rPr lang="en-US" sz="1200" dirty="0">
                <a:solidFill>
                  <a:schemeClr val="bg1">
                    <a:lumMod val="50000"/>
                  </a:schemeClr>
                </a:solidFill>
                <a:latin typeface="Arial"/>
                <a:cs typeface="Arial"/>
              </a:rPr>
              <a:t>Note: LAC-7: Argentina, Brazil, Chile, Colombia, Mexico, Peru ,and Venezuela. Other LAC: Costa Rica, Dominican Republic, Ecuador and El Salvador. Source: Own calculation based on data from the Economist Intelligence Unit.</a:t>
            </a:r>
          </a:p>
          <a:p>
            <a:pPr fontAlgn="auto">
              <a:spcBef>
                <a:spcPts val="0"/>
              </a:spcBef>
              <a:spcAft>
                <a:spcPts val="0"/>
              </a:spcAft>
              <a:defRPr/>
            </a:pPr>
            <a:endParaRPr lang="en-US" sz="1200" dirty="0">
              <a:solidFill>
                <a:schemeClr val="bg1">
                  <a:lumMod val="50000"/>
                </a:schemeClr>
              </a:solidFill>
              <a:latin typeface="Arial"/>
              <a:cs typeface="Arial"/>
            </a:endParaRPr>
          </a:p>
        </p:txBody>
      </p:sp>
      <p:graphicFrame>
        <p:nvGraphicFramePr>
          <p:cNvPr id="12" name="Content Placeholder 3"/>
          <p:cNvGraphicFramePr>
            <a:graphicFrameLocks noGrp="1"/>
          </p:cNvGraphicFramePr>
          <p:nvPr>
            <p:ph idx="1"/>
          </p:nvPr>
        </p:nvGraphicFramePr>
        <p:xfrm>
          <a:off x="457200" y="1371600"/>
          <a:ext cx="8229600" cy="4340216"/>
        </p:xfrm>
        <a:graphic>
          <a:graphicData uri="http://schemas.openxmlformats.org/drawingml/2006/chart">
            <c:chart xmlns:c="http://schemas.openxmlformats.org/drawingml/2006/chart" xmlns:r="http://schemas.openxmlformats.org/officeDocument/2006/relationships" r:id="rId2"/>
          </a:graphicData>
        </a:graphic>
      </p:graphicFrame>
      <p:pic>
        <p:nvPicPr>
          <p:cNvPr id="28676" name="Imagen 12"/>
          <p:cNvPicPr>
            <a:picLocks noChangeAspect="1"/>
          </p:cNvPicPr>
          <p:nvPr/>
        </p:nvPicPr>
        <p:blipFill>
          <a:blip r:embed="rId3"/>
          <a:srcRect l="4295" t="20682" r="57541"/>
          <a:stretch>
            <a:fillRect/>
          </a:stretch>
        </p:blipFill>
        <p:spPr bwMode="auto">
          <a:xfrm>
            <a:off x="5694363" y="6124575"/>
            <a:ext cx="3449637" cy="733425"/>
          </a:xfrm>
          <a:prstGeom prst="rect">
            <a:avLst/>
          </a:prstGeom>
          <a:noFill/>
          <a:ln w="9525">
            <a:noFill/>
            <a:miter lim="800000"/>
            <a:headEnd/>
            <a:tailEnd/>
          </a:ln>
        </p:spPr>
      </p:pic>
      <p:cxnSp>
        <p:nvCxnSpPr>
          <p:cNvPr id="14" name="Conector recto 13"/>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ítulo 1"/>
          <p:cNvSpPr>
            <a:spLocks noGrp="1"/>
          </p:cNvSpPr>
          <p:nvPr>
            <p:ph type="title"/>
          </p:nvPr>
        </p:nvSpPr>
        <p:spPr>
          <a:xfrm>
            <a:off x="252413" y="274638"/>
            <a:ext cx="8434387" cy="377825"/>
          </a:xfrm>
        </p:spPr>
        <p:txBody>
          <a:bodyPr/>
          <a:lstStyle/>
          <a:p>
            <a:r>
              <a:rPr lang="en-US" sz="3000" smtClean="0">
                <a:solidFill>
                  <a:srgbClr val="0A2B54"/>
                </a:solidFill>
                <a:latin typeface="Georgia" pitchFamily="18" charset="0"/>
              </a:rPr>
              <a:t>Cautious monetary unwinding is underway…</a:t>
            </a:r>
          </a:p>
        </p:txBody>
      </p:sp>
      <p:sp>
        <p:nvSpPr>
          <p:cNvPr id="9" name="CuadroTexto 8"/>
          <p:cNvSpPr txBox="1"/>
          <p:nvPr/>
        </p:nvSpPr>
        <p:spPr>
          <a:xfrm>
            <a:off x="252413" y="6170613"/>
            <a:ext cx="4433887" cy="646112"/>
          </a:xfrm>
          <a:prstGeom prst="rect">
            <a:avLst/>
          </a:prstGeom>
          <a:noFill/>
        </p:spPr>
        <p:txBody>
          <a:bodyPr>
            <a:spAutoFit/>
          </a:bodyPr>
          <a:lstStyle/>
          <a:p>
            <a:pPr fontAlgn="auto">
              <a:spcBef>
                <a:spcPts val="0"/>
              </a:spcBef>
              <a:spcAft>
                <a:spcPts val="0"/>
              </a:spcAft>
              <a:defRPr/>
            </a:pPr>
            <a:r>
              <a:rPr lang="en-US" sz="1200" dirty="0">
                <a:solidFill>
                  <a:schemeClr val="bg1">
                    <a:lumMod val="50000"/>
                  </a:schemeClr>
                </a:solidFill>
                <a:latin typeface="Arial"/>
                <a:cs typeface="Arial"/>
              </a:rPr>
              <a:t>Source: International Monetary Fund, World Economic Outlook; Central Bank bulletins and Economist Intelligence Unit.</a:t>
            </a:r>
          </a:p>
        </p:txBody>
      </p:sp>
      <p:graphicFrame>
        <p:nvGraphicFramePr>
          <p:cNvPr id="13" name="Content Placeholder 4"/>
          <p:cNvGraphicFramePr>
            <a:graphicFrameLocks noGrp="1"/>
          </p:cNvGraphicFramePr>
          <p:nvPr>
            <p:ph idx="1"/>
          </p:nvPr>
        </p:nvGraphicFramePr>
        <p:xfrm>
          <a:off x="252824" y="1965672"/>
          <a:ext cx="4547776" cy="355897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6"/>
          <p:cNvGraphicFramePr/>
          <p:nvPr/>
        </p:nvGraphicFramePr>
        <p:xfrm>
          <a:off x="4800600" y="1965673"/>
          <a:ext cx="4343400" cy="3558979"/>
        </p:xfrm>
        <a:graphic>
          <a:graphicData uri="http://schemas.openxmlformats.org/drawingml/2006/chart">
            <c:chart xmlns:c="http://schemas.openxmlformats.org/drawingml/2006/chart" xmlns:r="http://schemas.openxmlformats.org/officeDocument/2006/relationships" r:id="rId4"/>
          </a:graphicData>
        </a:graphic>
      </p:graphicFrame>
      <p:pic>
        <p:nvPicPr>
          <p:cNvPr id="29701" name="Imagen 15"/>
          <p:cNvPicPr>
            <a:picLocks noChangeAspect="1"/>
          </p:cNvPicPr>
          <p:nvPr/>
        </p:nvPicPr>
        <p:blipFill>
          <a:blip r:embed="rId5"/>
          <a:srcRect l="4295" t="20682" r="57541"/>
          <a:stretch>
            <a:fillRect/>
          </a:stretch>
        </p:blipFill>
        <p:spPr bwMode="auto">
          <a:xfrm>
            <a:off x="5694363" y="6124575"/>
            <a:ext cx="3449637" cy="733425"/>
          </a:xfrm>
          <a:prstGeom prst="rect">
            <a:avLst/>
          </a:prstGeom>
          <a:noFill/>
          <a:ln w="9525">
            <a:noFill/>
            <a:miter lim="800000"/>
            <a:headEnd/>
            <a:tailEnd/>
          </a:ln>
        </p:spPr>
      </p:pic>
      <p:cxnSp>
        <p:nvCxnSpPr>
          <p:cNvPr id="17" name="Conector recto 16"/>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
        <p:nvSpPr>
          <p:cNvPr id="29703" name="CuadroTexto 15"/>
          <p:cNvSpPr txBox="1">
            <a:spLocks noChangeArrowheads="1"/>
          </p:cNvSpPr>
          <p:nvPr/>
        </p:nvSpPr>
        <p:spPr bwMode="auto">
          <a:xfrm>
            <a:off x="1381125" y="1411288"/>
            <a:ext cx="2006600" cy="369887"/>
          </a:xfrm>
          <a:prstGeom prst="rect">
            <a:avLst/>
          </a:prstGeom>
          <a:noFill/>
          <a:ln w="9525">
            <a:noFill/>
            <a:miter lim="800000"/>
            <a:headEnd/>
            <a:tailEnd/>
          </a:ln>
        </p:spPr>
        <p:txBody>
          <a:bodyPr>
            <a:spAutoFit/>
          </a:bodyPr>
          <a:lstStyle/>
          <a:p>
            <a:pPr algn="ctr"/>
            <a:r>
              <a:rPr lang="en-US">
                <a:solidFill>
                  <a:srgbClr val="0A2B54"/>
                </a:solidFill>
                <a:latin typeface="Georgia" pitchFamily="18" charset="0"/>
              </a:rPr>
              <a:t>Inflation (%)</a:t>
            </a:r>
          </a:p>
        </p:txBody>
      </p:sp>
      <p:sp>
        <p:nvSpPr>
          <p:cNvPr id="29704" name="CuadroTexto 15"/>
          <p:cNvSpPr txBox="1">
            <a:spLocks noChangeArrowheads="1"/>
          </p:cNvSpPr>
          <p:nvPr/>
        </p:nvSpPr>
        <p:spPr bwMode="auto">
          <a:xfrm>
            <a:off x="5694363" y="1411288"/>
            <a:ext cx="2840037" cy="646112"/>
          </a:xfrm>
          <a:prstGeom prst="rect">
            <a:avLst/>
          </a:prstGeom>
          <a:noFill/>
          <a:ln w="9525">
            <a:noFill/>
            <a:miter lim="800000"/>
            <a:headEnd/>
            <a:tailEnd/>
          </a:ln>
        </p:spPr>
        <p:txBody>
          <a:bodyPr>
            <a:spAutoFit/>
          </a:bodyPr>
          <a:lstStyle/>
          <a:p>
            <a:pPr algn="ctr"/>
            <a:r>
              <a:rPr lang="en-US">
                <a:solidFill>
                  <a:srgbClr val="0A2B54"/>
                </a:solidFill>
                <a:latin typeface="Georgia" pitchFamily="18" charset="0"/>
              </a:rPr>
              <a:t>Monetary policy interest rate (%)</a:t>
            </a:r>
          </a:p>
        </p:txBody>
      </p:sp>
      <p:sp>
        <p:nvSpPr>
          <p:cNvPr id="29705" name="CuadroTexto 15"/>
          <p:cNvSpPr txBox="1">
            <a:spLocks noChangeArrowheads="1"/>
          </p:cNvSpPr>
          <p:nvPr/>
        </p:nvSpPr>
        <p:spPr bwMode="auto">
          <a:xfrm rot="-5400000">
            <a:off x="-840581" y="3517107"/>
            <a:ext cx="2006600" cy="277812"/>
          </a:xfrm>
          <a:prstGeom prst="rect">
            <a:avLst/>
          </a:prstGeom>
          <a:noFill/>
          <a:ln w="9525">
            <a:noFill/>
            <a:miter lim="800000"/>
            <a:headEnd/>
            <a:tailEnd/>
          </a:ln>
        </p:spPr>
        <p:txBody>
          <a:bodyPr>
            <a:spAutoFit/>
          </a:bodyPr>
          <a:lstStyle/>
          <a:p>
            <a:pPr algn="ctr"/>
            <a:r>
              <a:rPr lang="en-US" sz="1200">
                <a:solidFill>
                  <a:srgbClr val="0A2B54"/>
                </a:solidFill>
                <a:latin typeface="Georgia" pitchFamily="18" charset="0"/>
              </a:rPr>
              <a:t>Percent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ítulo 1"/>
          <p:cNvSpPr>
            <a:spLocks noGrp="1"/>
          </p:cNvSpPr>
          <p:nvPr>
            <p:ph type="title"/>
          </p:nvPr>
        </p:nvSpPr>
        <p:spPr>
          <a:xfrm>
            <a:off x="252413" y="274638"/>
            <a:ext cx="8434387" cy="377825"/>
          </a:xfrm>
        </p:spPr>
        <p:txBody>
          <a:bodyPr/>
          <a:lstStyle/>
          <a:p>
            <a:r>
              <a:rPr lang="en-US" sz="3000" smtClean="0">
                <a:solidFill>
                  <a:srgbClr val="0A2B54"/>
                </a:solidFill>
                <a:latin typeface="Georgia" pitchFamily="18" charset="0"/>
              </a:rPr>
              <a:t>...while fiscal stimulus is still on</a:t>
            </a:r>
          </a:p>
        </p:txBody>
      </p:sp>
      <p:pic>
        <p:nvPicPr>
          <p:cNvPr id="31746" name="Imagen 11"/>
          <p:cNvPicPr>
            <a:picLocks noChangeAspect="1"/>
          </p:cNvPicPr>
          <p:nvPr/>
        </p:nvPicPr>
        <p:blipFill>
          <a:blip r:embed="rId3"/>
          <a:srcRect l="4295" t="20682" r="57541"/>
          <a:stretch>
            <a:fillRect/>
          </a:stretch>
        </p:blipFill>
        <p:spPr bwMode="auto">
          <a:xfrm>
            <a:off x="5743575" y="6124575"/>
            <a:ext cx="3400425" cy="733425"/>
          </a:xfrm>
          <a:prstGeom prst="rect">
            <a:avLst/>
          </a:prstGeom>
          <a:noFill/>
          <a:ln w="9525">
            <a:noFill/>
            <a:miter lim="800000"/>
            <a:headEnd/>
            <a:tailEnd/>
          </a:ln>
        </p:spPr>
      </p:pic>
      <p:cxnSp>
        <p:nvCxnSpPr>
          <p:cNvPr id="13" name="Conector recto 12"/>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pic>
        <p:nvPicPr>
          <p:cNvPr id="31748" name="Picture 2"/>
          <p:cNvPicPr>
            <a:picLocks noGrp="1" noChangeAspect="1" noChangeArrowheads="1"/>
          </p:cNvPicPr>
          <p:nvPr>
            <p:ph idx="1"/>
          </p:nvPr>
        </p:nvPicPr>
        <p:blipFill>
          <a:blip r:embed="rId4"/>
          <a:srcRect/>
          <a:stretch>
            <a:fillRect/>
          </a:stretch>
        </p:blipFill>
        <p:spPr>
          <a:xfrm>
            <a:off x="42863" y="2081213"/>
            <a:ext cx="4360862" cy="3028950"/>
          </a:xfrm>
        </p:spPr>
      </p:pic>
      <p:pic>
        <p:nvPicPr>
          <p:cNvPr id="31749" name="Picture 3"/>
          <p:cNvPicPr>
            <a:picLocks noChangeAspect="1" noChangeArrowheads="1"/>
          </p:cNvPicPr>
          <p:nvPr/>
        </p:nvPicPr>
        <p:blipFill>
          <a:blip r:embed="rId5"/>
          <a:srcRect/>
          <a:stretch>
            <a:fillRect/>
          </a:stretch>
        </p:blipFill>
        <p:spPr bwMode="auto">
          <a:xfrm>
            <a:off x="4356100" y="2081213"/>
            <a:ext cx="4586288" cy="3205162"/>
          </a:xfrm>
          <a:prstGeom prst="rect">
            <a:avLst/>
          </a:prstGeom>
          <a:noFill/>
          <a:ln w="9525">
            <a:noFill/>
            <a:miter lim="800000"/>
            <a:headEnd/>
            <a:tailEnd/>
          </a:ln>
        </p:spPr>
      </p:pic>
      <p:sp>
        <p:nvSpPr>
          <p:cNvPr id="31750" name="CuadroTexto 15"/>
          <p:cNvSpPr txBox="1">
            <a:spLocks noChangeArrowheads="1"/>
          </p:cNvSpPr>
          <p:nvPr/>
        </p:nvSpPr>
        <p:spPr bwMode="auto">
          <a:xfrm>
            <a:off x="4556125" y="1411288"/>
            <a:ext cx="4283075" cy="646112"/>
          </a:xfrm>
          <a:prstGeom prst="rect">
            <a:avLst/>
          </a:prstGeom>
          <a:noFill/>
          <a:ln w="9525">
            <a:noFill/>
            <a:miter lim="800000"/>
            <a:headEnd/>
            <a:tailEnd/>
          </a:ln>
        </p:spPr>
        <p:txBody>
          <a:bodyPr>
            <a:spAutoFit/>
          </a:bodyPr>
          <a:lstStyle/>
          <a:p>
            <a:pPr algn="ctr"/>
            <a:r>
              <a:rPr lang="en-US">
                <a:solidFill>
                  <a:srgbClr val="0A2B54"/>
                </a:solidFill>
                <a:latin typeface="Georgia" pitchFamily="18" charset="0"/>
              </a:rPr>
              <a:t>LAC cyclically-adjusted fiscal surplus and cyclical output</a:t>
            </a:r>
          </a:p>
        </p:txBody>
      </p:sp>
      <p:sp>
        <p:nvSpPr>
          <p:cNvPr id="31751" name="CuadroTexto 15"/>
          <p:cNvSpPr txBox="1">
            <a:spLocks noChangeArrowheads="1"/>
          </p:cNvSpPr>
          <p:nvPr/>
        </p:nvSpPr>
        <p:spPr bwMode="auto">
          <a:xfrm>
            <a:off x="273050" y="1433513"/>
            <a:ext cx="4283075" cy="647700"/>
          </a:xfrm>
          <a:prstGeom prst="rect">
            <a:avLst/>
          </a:prstGeom>
          <a:noFill/>
          <a:ln w="9525">
            <a:noFill/>
            <a:miter lim="800000"/>
            <a:headEnd/>
            <a:tailEnd/>
          </a:ln>
        </p:spPr>
        <p:txBody>
          <a:bodyPr>
            <a:spAutoFit/>
          </a:bodyPr>
          <a:lstStyle/>
          <a:p>
            <a:pPr algn="ctr"/>
            <a:r>
              <a:rPr lang="en-US">
                <a:solidFill>
                  <a:srgbClr val="0A2B54"/>
                </a:solidFill>
                <a:latin typeface="Georgia" pitchFamily="18" charset="0"/>
              </a:rPr>
              <a:t>The cyclically-adjusted fiscal primary surplus</a:t>
            </a:r>
          </a:p>
        </p:txBody>
      </p:sp>
      <p:sp>
        <p:nvSpPr>
          <p:cNvPr id="16" name="CuadroTexto 8"/>
          <p:cNvSpPr txBox="1"/>
          <p:nvPr/>
        </p:nvSpPr>
        <p:spPr>
          <a:xfrm>
            <a:off x="273050" y="5657850"/>
            <a:ext cx="5507038" cy="1200150"/>
          </a:xfrm>
          <a:prstGeom prst="rect">
            <a:avLst/>
          </a:prstGeom>
          <a:noFill/>
        </p:spPr>
        <p:txBody>
          <a:bodyPr>
            <a:spAutoFit/>
          </a:bodyPr>
          <a:lstStyle/>
          <a:p>
            <a:pPr fontAlgn="auto">
              <a:spcBef>
                <a:spcPts val="0"/>
              </a:spcBef>
              <a:spcAft>
                <a:spcPts val="0"/>
              </a:spcAft>
              <a:defRPr/>
            </a:pPr>
            <a:r>
              <a:rPr lang="en-US" sz="1200" dirty="0">
                <a:solidFill>
                  <a:schemeClr val="bg1">
                    <a:lumMod val="50000"/>
                  </a:schemeClr>
                </a:solidFill>
                <a:latin typeface="Arial"/>
                <a:cs typeface="Arial"/>
              </a:rPr>
              <a:t>Note: Estimated as the intercept from a regression of the primary surplus on cyclical output, where the latter is obtained from the log-linear de-trending of real GDP. Countries include Argentina, Brazil, Chile, Colombia, Mexico, Peru and Venezuela. Source: Own construction based on Economist Intelligence Unit.</a:t>
            </a:r>
            <a:endParaRPr lang="en-US" sz="1200" dirty="0">
              <a:latin typeface="+mn-lt"/>
            </a:endParaRPr>
          </a:p>
          <a:p>
            <a:pPr fontAlgn="auto">
              <a:spcBef>
                <a:spcPts val="0"/>
              </a:spcBef>
              <a:spcAft>
                <a:spcPts val="0"/>
              </a:spcAft>
              <a:defRPr/>
            </a:pPr>
            <a:endParaRPr lang="en-US" sz="1200" dirty="0">
              <a:solidFill>
                <a:schemeClr val="bg1">
                  <a:lumMod val="50000"/>
                </a:schemeClr>
              </a:solidFill>
              <a:latin typeface="Arial"/>
              <a:cs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ítulo 1"/>
          <p:cNvSpPr>
            <a:spLocks noGrp="1"/>
          </p:cNvSpPr>
          <p:nvPr>
            <p:ph type="title"/>
          </p:nvPr>
        </p:nvSpPr>
        <p:spPr>
          <a:xfrm>
            <a:off x="252413" y="274638"/>
            <a:ext cx="8434387" cy="377825"/>
          </a:xfrm>
        </p:spPr>
        <p:txBody>
          <a:bodyPr/>
          <a:lstStyle/>
          <a:p>
            <a:r>
              <a:rPr lang="en-US" sz="3000" smtClean="0">
                <a:solidFill>
                  <a:srgbClr val="0A2B54"/>
                </a:solidFill>
                <a:latin typeface="Georgia" pitchFamily="18" charset="0"/>
              </a:rPr>
              <a:t>Hello, global equity funds</a:t>
            </a:r>
            <a:endParaRPr lang="en-US" sz="3000" b="1" smtClean="0">
              <a:solidFill>
                <a:srgbClr val="0A2B54"/>
              </a:solidFill>
              <a:latin typeface="Georgia" pitchFamily="18" charset="0"/>
            </a:endParaRPr>
          </a:p>
        </p:txBody>
      </p:sp>
      <p:sp>
        <p:nvSpPr>
          <p:cNvPr id="9" name="CuadroTexto 8"/>
          <p:cNvSpPr txBox="1"/>
          <p:nvPr/>
        </p:nvSpPr>
        <p:spPr>
          <a:xfrm>
            <a:off x="252413" y="6396038"/>
            <a:ext cx="5441950" cy="461962"/>
          </a:xfrm>
          <a:prstGeom prst="rect">
            <a:avLst/>
          </a:prstGeom>
          <a:noFill/>
        </p:spPr>
        <p:txBody>
          <a:bodyPr>
            <a:spAutoFit/>
          </a:bodyPr>
          <a:lstStyle/>
          <a:p>
            <a:pPr fontAlgn="auto">
              <a:spcBef>
                <a:spcPts val="0"/>
              </a:spcBef>
              <a:spcAft>
                <a:spcPts val="0"/>
              </a:spcAft>
              <a:defRPr/>
            </a:pPr>
            <a:r>
              <a:rPr lang="en-US" sz="1200" dirty="0">
                <a:solidFill>
                  <a:schemeClr val="bg1">
                    <a:lumMod val="50000"/>
                  </a:schemeClr>
                </a:solidFill>
                <a:latin typeface="Arial"/>
                <a:cs typeface="Arial"/>
              </a:rPr>
              <a:t>Source: own calculations based on EPFR.</a:t>
            </a:r>
          </a:p>
          <a:p>
            <a:pPr fontAlgn="auto">
              <a:spcBef>
                <a:spcPts val="0"/>
              </a:spcBef>
              <a:spcAft>
                <a:spcPts val="0"/>
              </a:spcAft>
              <a:defRPr/>
            </a:pPr>
            <a:endParaRPr lang="en-US" sz="1200" dirty="0">
              <a:solidFill>
                <a:schemeClr val="bg1">
                  <a:lumMod val="50000"/>
                </a:schemeClr>
              </a:solidFill>
              <a:latin typeface="Arial"/>
              <a:cs typeface="Arial"/>
            </a:endParaRPr>
          </a:p>
        </p:txBody>
      </p:sp>
      <p:pic>
        <p:nvPicPr>
          <p:cNvPr id="33795" name="Picture 2"/>
          <p:cNvPicPr>
            <a:picLocks noChangeAspect="1" noChangeArrowheads="1"/>
          </p:cNvPicPr>
          <p:nvPr/>
        </p:nvPicPr>
        <p:blipFill>
          <a:blip r:embed="rId2"/>
          <a:srcRect/>
          <a:stretch>
            <a:fillRect/>
          </a:stretch>
        </p:blipFill>
        <p:spPr bwMode="auto">
          <a:xfrm>
            <a:off x="1100138" y="1600200"/>
            <a:ext cx="7327900" cy="4524375"/>
          </a:xfrm>
          <a:prstGeom prst="rect">
            <a:avLst/>
          </a:prstGeom>
          <a:noFill/>
          <a:ln w="9525">
            <a:noFill/>
            <a:miter lim="800000"/>
            <a:headEnd/>
            <a:tailEnd/>
          </a:ln>
        </p:spPr>
      </p:pic>
      <p:pic>
        <p:nvPicPr>
          <p:cNvPr id="33796" name="Imagen 11"/>
          <p:cNvPicPr>
            <a:picLocks noChangeAspect="1"/>
          </p:cNvPicPr>
          <p:nvPr/>
        </p:nvPicPr>
        <p:blipFill>
          <a:blip r:embed="rId3"/>
          <a:srcRect l="4295" t="20682" r="57541"/>
          <a:stretch>
            <a:fillRect/>
          </a:stretch>
        </p:blipFill>
        <p:spPr bwMode="auto">
          <a:xfrm>
            <a:off x="5694363" y="6124575"/>
            <a:ext cx="3449637" cy="733425"/>
          </a:xfrm>
          <a:prstGeom prst="rect">
            <a:avLst/>
          </a:prstGeom>
          <a:noFill/>
          <a:ln w="9525">
            <a:noFill/>
            <a:miter lim="800000"/>
            <a:headEnd/>
            <a:tailEnd/>
          </a:ln>
        </p:spPr>
      </p:pic>
      <p:cxnSp>
        <p:nvCxnSpPr>
          <p:cNvPr id="14" name="Conector recto 13"/>
          <p:cNvCxnSpPr/>
          <p:nvPr/>
        </p:nvCxnSpPr>
        <p:spPr>
          <a:xfrm>
            <a:off x="485574" y="979738"/>
            <a:ext cx="6448778" cy="1588"/>
          </a:xfrm>
          <a:prstGeom prst="line">
            <a:avLst/>
          </a:prstGeom>
          <a:ln w="38100">
            <a:solidFill>
              <a:srgbClr val="0A2B54"/>
            </a:solidFill>
            <a:tailEnd type="none"/>
          </a:ln>
          <a:effectLst>
            <a:glow>
              <a:srgbClr val="0A2B54">
                <a:alpha val="45000"/>
              </a:srgbClr>
            </a:glow>
          </a:effectLst>
        </p:spPr>
        <p:style>
          <a:lnRef idx="2">
            <a:schemeClr val="accent1"/>
          </a:lnRef>
          <a:fillRef idx="0">
            <a:schemeClr val="accent1"/>
          </a:fillRef>
          <a:effectRef idx="1">
            <a:schemeClr val="accent1"/>
          </a:effectRef>
          <a:fontRef idx="minor">
            <a:schemeClr val="tx1"/>
          </a:fontRef>
        </p:style>
      </p:cxnSp>
      <p:sp>
        <p:nvSpPr>
          <p:cNvPr id="33798" name="CuadroTexto 15"/>
          <p:cNvSpPr txBox="1">
            <a:spLocks noChangeArrowheads="1"/>
          </p:cNvSpPr>
          <p:nvPr/>
        </p:nvSpPr>
        <p:spPr bwMode="auto">
          <a:xfrm rot="-5400000">
            <a:off x="-73024" y="3486150"/>
            <a:ext cx="2006600" cy="339725"/>
          </a:xfrm>
          <a:prstGeom prst="rect">
            <a:avLst/>
          </a:prstGeom>
          <a:noFill/>
          <a:ln w="9525">
            <a:noFill/>
            <a:miter lim="800000"/>
            <a:headEnd/>
            <a:tailEnd/>
          </a:ln>
        </p:spPr>
        <p:txBody>
          <a:bodyPr>
            <a:spAutoFit/>
          </a:bodyPr>
          <a:lstStyle/>
          <a:p>
            <a:pPr algn="ctr"/>
            <a:r>
              <a:rPr lang="en-US" sz="1600">
                <a:solidFill>
                  <a:srgbClr val="0A2B54"/>
                </a:solidFill>
                <a:latin typeface="Georgia" pitchFamily="18" charset="0"/>
              </a:rPr>
              <a:t>Percent</a:t>
            </a:r>
          </a:p>
        </p:txBody>
      </p:sp>
      <p:sp>
        <p:nvSpPr>
          <p:cNvPr id="33799" name="CuadroTexto 15"/>
          <p:cNvSpPr txBox="1">
            <a:spLocks noChangeArrowheads="1"/>
          </p:cNvSpPr>
          <p:nvPr/>
        </p:nvSpPr>
        <p:spPr bwMode="auto">
          <a:xfrm rot="-5400000">
            <a:off x="7514432" y="3486944"/>
            <a:ext cx="2006600" cy="338137"/>
          </a:xfrm>
          <a:prstGeom prst="rect">
            <a:avLst/>
          </a:prstGeom>
          <a:noFill/>
          <a:ln w="9525">
            <a:noFill/>
            <a:miter lim="800000"/>
            <a:headEnd/>
            <a:tailEnd/>
          </a:ln>
        </p:spPr>
        <p:txBody>
          <a:bodyPr>
            <a:spAutoFit/>
          </a:bodyPr>
          <a:lstStyle/>
          <a:p>
            <a:pPr algn="ctr"/>
            <a:r>
              <a:rPr lang="en-US" sz="1600">
                <a:solidFill>
                  <a:srgbClr val="0A2B54"/>
                </a:solidFill>
                <a:latin typeface="Georgia" pitchFamily="18" charset="0"/>
              </a:rPr>
              <a:t>Percent</a:t>
            </a:r>
          </a:p>
        </p:txBody>
      </p:sp>
      <p:sp>
        <p:nvSpPr>
          <p:cNvPr id="33800" name="CuadroTexto 15"/>
          <p:cNvSpPr txBox="1">
            <a:spLocks noChangeArrowheads="1"/>
          </p:cNvSpPr>
          <p:nvPr/>
        </p:nvSpPr>
        <p:spPr bwMode="auto">
          <a:xfrm>
            <a:off x="2357438" y="1411288"/>
            <a:ext cx="4257675" cy="369887"/>
          </a:xfrm>
          <a:prstGeom prst="rect">
            <a:avLst/>
          </a:prstGeom>
          <a:noFill/>
          <a:ln w="9525">
            <a:noFill/>
            <a:miter lim="800000"/>
            <a:headEnd/>
            <a:tailEnd/>
          </a:ln>
        </p:spPr>
        <p:txBody>
          <a:bodyPr>
            <a:spAutoFit/>
          </a:bodyPr>
          <a:lstStyle/>
          <a:p>
            <a:pPr algn="ctr"/>
            <a:r>
              <a:rPr lang="en-US">
                <a:solidFill>
                  <a:srgbClr val="0A2B54"/>
                </a:solidFill>
                <a:latin typeface="Georgia" pitchFamily="18" charset="0"/>
              </a:rPr>
              <a:t>Shares in total flows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372</TotalTime>
  <Words>1913</Words>
  <Application>Microsoft Office PowerPoint</Application>
  <PresentationFormat>On-screen Show (4:3)</PresentationFormat>
  <Paragraphs>260</Paragraphs>
  <Slides>42</Slides>
  <Notes>5</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Tema de Office</vt:lpstr>
      <vt:lpstr>Slide 1</vt:lpstr>
      <vt:lpstr>Outline</vt:lpstr>
      <vt:lpstr>Outline</vt:lpstr>
      <vt:lpstr>Rapidly narrowing output gaps</vt:lpstr>
      <vt:lpstr>Reflect limits to non-inflationary growth</vt:lpstr>
      <vt:lpstr>Global Growth: Reduced Speed Ahead</vt:lpstr>
      <vt:lpstr>Cautious monetary unwinding is underway…</vt:lpstr>
      <vt:lpstr>...while fiscal stimulus is still on</vt:lpstr>
      <vt:lpstr>Hello, global equity funds</vt:lpstr>
      <vt:lpstr>Stronger currencies, for now…</vt:lpstr>
      <vt:lpstr>What to do?</vt:lpstr>
      <vt:lpstr>What to do?</vt:lpstr>
      <vt:lpstr>Outline</vt:lpstr>
      <vt:lpstr>Argentina’s confidence may drag down growth momentum</vt:lpstr>
      <vt:lpstr>Argentina: Agony of the twin surpluses</vt:lpstr>
      <vt:lpstr>Argentina’s inflationary growth: what to expect? </vt:lpstr>
      <vt:lpstr>Brazil: Confidence offsets financial downturn</vt:lpstr>
      <vt:lpstr>Brazil’s policy imperatives</vt:lpstr>
      <vt:lpstr>Brazil: reduction in inequality is noteworthy….</vt:lpstr>
      <vt:lpstr>..and so is the very low public investment </vt:lpstr>
      <vt:lpstr>Brazil’s low non-inflationary growth: what to do?</vt:lpstr>
      <vt:lpstr>Colombia: Consistency without exuberance</vt:lpstr>
      <vt:lpstr>Colombia’s main downside: Venezuela</vt:lpstr>
      <vt:lpstr>Countercyclical policy during the crisis rose public debt</vt:lpstr>
      <vt:lpstr>Budget Balance (% GDP)- Chile, Colombia and Peru</vt:lpstr>
      <vt:lpstr>Consumer and business confidence</vt:lpstr>
      <vt:lpstr>Colombia’s encouraging medium-term outlook </vt:lpstr>
      <vt:lpstr>Mexico’s real sector index is unsustainably high</vt:lpstr>
      <vt:lpstr>Historically low consumer confidence </vt:lpstr>
      <vt:lpstr>Mexico: unsettled maturity</vt:lpstr>
      <vt:lpstr>Venezuela’s new equilibrium? </vt:lpstr>
      <vt:lpstr>Venezuela: chasing capital out</vt:lpstr>
      <vt:lpstr>Venezuela: Recession or implosion?</vt:lpstr>
      <vt:lpstr>What’s next in Venezuela?</vt:lpstr>
      <vt:lpstr>Regional repercussions</vt:lpstr>
      <vt:lpstr>Outline</vt:lpstr>
      <vt:lpstr>A way to measure progress towards development</vt:lpstr>
      <vt:lpstr>Graduation scorecard: Core program</vt:lpstr>
      <vt:lpstr>Graduation scorecard: the hard sciences</vt:lpstr>
      <vt:lpstr>Graduation scorecard: Final report </vt:lpstr>
      <vt:lpstr>Slide 41</vt:lpstr>
      <vt:lpstr>Assessing the recovery: Where are we now?</vt:lpstr>
    </vt:vector>
  </TitlesOfParts>
  <Company>Universidad de los Andes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Latin America</dc:title>
  <dc:creator>Pablo Villar Vileikis</dc:creator>
  <cp:lastModifiedBy>Camila Henao</cp:lastModifiedBy>
  <cp:revision>248</cp:revision>
  <dcterms:created xsi:type="dcterms:W3CDTF">2010-10-08T16:47:33Z</dcterms:created>
  <dcterms:modified xsi:type="dcterms:W3CDTF">2010-11-02T20:05:58Z</dcterms:modified>
</cp:coreProperties>
</file>