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5" r:id="rId3"/>
    <p:sldId id="257" r:id="rId4"/>
    <p:sldId id="259" r:id="rId5"/>
    <p:sldId id="260" r:id="rId6"/>
    <p:sldId id="262" r:id="rId7"/>
    <p:sldId id="264" r:id="rId8"/>
    <p:sldId id="266" r:id="rId9"/>
    <p:sldId id="268" r:id="rId10"/>
    <p:sldId id="265" r:id="rId11"/>
    <p:sldId id="270" r:id="rId12"/>
    <p:sldId id="271" r:id="rId13"/>
    <p:sldId id="272" r:id="rId14"/>
    <p:sldId id="274" r:id="rId1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egis.bonelli\Documents\FGV%202017\PIB%20produtividade%20ToT%20longo%20praz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egis.bonelli\Documents\FGV%202017\20170110%20K%20Y%20I%20PO%20H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GV%202017\20170110%20K%20Y%20I%20PO%20H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gis.bonelli\Documents\FGV%202017\PIB%20produtividade%20ToT%20longo%20prazo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egis.bonelli\Documents\FGV%202017\20170110%20K%20Y%20I%20PO%20H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01196687152954E-2"/>
          <c:y val="3.195352214960058E-2"/>
          <c:w val="0.93392266701017757"/>
          <c:h val="0.93645572081267614"/>
        </c:manualLayout>
      </c:layout>
      <c:barChart>
        <c:barDir val="col"/>
        <c:grouping val="clustered"/>
        <c:varyColors val="0"/>
        <c:ser>
          <c:idx val="0"/>
          <c:order val="0"/>
          <c:tx>
            <c:v>Y' taxa crescimento PIB</c:v>
          </c:tx>
          <c:spPr>
            <a:noFill/>
            <a:ln w="15875">
              <a:solidFill>
                <a:schemeClr val="tx1"/>
              </a:solidFill>
            </a:ln>
            <a:effectLst/>
          </c:spPr>
          <c:invertIfNegative val="0"/>
          <c:cat>
            <c:numRef>
              <c:f>Plan1!$A$17:$A$85</c:f>
              <c:numCache>
                <c:formatCode>General</c:formatCod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numCache>
            </c:numRef>
          </c:cat>
          <c:val>
            <c:numRef>
              <c:f>Plan1!$B$17:$B$85</c:f>
              <c:numCache>
                <c:formatCode>0.000</c:formatCode>
                <c:ptCount val="69"/>
                <c:pt idx="0">
                  <c:v>6.7899508450173673E-2</c:v>
                </c:pt>
                <c:pt idx="1">
                  <c:v>4.9542950135686548E-2</c:v>
                </c:pt>
                <c:pt idx="2">
                  <c:v>7.2652387948143105E-2</c:v>
                </c:pt>
                <c:pt idx="3">
                  <c:v>4.7003881027943839E-2</c:v>
                </c:pt>
                <c:pt idx="4">
                  <c:v>7.8018930537540276E-2</c:v>
                </c:pt>
                <c:pt idx="5">
                  <c:v>8.8321875843557995E-2</c:v>
                </c:pt>
                <c:pt idx="6">
                  <c:v>2.8717721611096758E-2</c:v>
                </c:pt>
                <c:pt idx="7">
                  <c:v>7.6926353322725571E-2</c:v>
                </c:pt>
                <c:pt idx="8">
                  <c:v>0.10810054918977574</c:v>
                </c:pt>
                <c:pt idx="9">
                  <c:v>9.8059611310393313E-2</c:v>
                </c:pt>
                <c:pt idx="10">
                  <c:v>9.392471395668478E-2</c:v>
                </c:pt>
                <c:pt idx="11">
                  <c:v>8.6051858427458772E-2</c:v>
                </c:pt>
                <c:pt idx="12">
                  <c:v>6.5990589244613762E-2</c:v>
                </c:pt>
                <c:pt idx="13">
                  <c:v>5.9746722661266904E-3</c:v>
                </c:pt>
                <c:pt idx="14">
                  <c:v>3.4016382426091729E-2</c:v>
                </c:pt>
                <c:pt idx="15">
                  <c:v>2.402959848006847E-2</c:v>
                </c:pt>
                <c:pt idx="16">
                  <c:v>6.7027291702253855E-2</c:v>
                </c:pt>
                <c:pt idx="17">
                  <c:v>4.1957069098170319E-2</c:v>
                </c:pt>
                <c:pt idx="18">
                  <c:v>9.8098989102305412E-2</c:v>
                </c:pt>
                <c:pt idx="19">
                  <c:v>9.4978083986772432E-2</c:v>
                </c:pt>
                <c:pt idx="20">
                  <c:v>0.1040214798211474</c:v>
                </c:pt>
                <c:pt idx="21">
                  <c:v>0.11357533974208356</c:v>
                </c:pt>
                <c:pt idx="22">
                  <c:v>0.11922578793966054</c:v>
                </c:pt>
                <c:pt idx="23">
                  <c:v>0.1396958326637554</c:v>
                </c:pt>
                <c:pt idx="24">
                  <c:v>8.1527543915676848E-2</c:v>
                </c:pt>
                <c:pt idx="25">
                  <c:v>5.1613259504948994E-2</c:v>
                </c:pt>
                <c:pt idx="26">
                  <c:v>0.10253658985526481</c:v>
                </c:pt>
                <c:pt idx="27">
                  <c:v>4.9340385069580384E-2</c:v>
                </c:pt>
                <c:pt idx="28">
                  <c:v>4.9988176859212308E-2</c:v>
                </c:pt>
                <c:pt idx="29">
                  <c:v>6.7351660918189671E-2</c:v>
                </c:pt>
                <c:pt idx="30">
                  <c:v>9.1985483696994885E-2</c:v>
                </c:pt>
                <c:pt idx="31">
                  <c:v>-4.2116161180370759E-2</c:v>
                </c:pt>
                <c:pt idx="32">
                  <c:v>7.877051992002837E-3</c:v>
                </c:pt>
                <c:pt idx="33">
                  <c:v>-2.9339107993951563E-2</c:v>
                </c:pt>
                <c:pt idx="34">
                  <c:v>5.4268043637598185E-2</c:v>
                </c:pt>
                <c:pt idx="35">
                  <c:v>7.8354547156275212E-2</c:v>
                </c:pt>
                <c:pt idx="36">
                  <c:v>7.458241185313641E-2</c:v>
                </c:pt>
                <c:pt idx="37">
                  <c:v>3.5547973693913715E-2</c:v>
                </c:pt>
                <c:pt idx="38">
                  <c:v>-5.8818109699265708E-4</c:v>
                </c:pt>
                <c:pt idx="39">
                  <c:v>3.1595447804592114E-2</c:v>
                </c:pt>
                <c:pt idx="40">
                  <c:v>-4.3463888715093102E-2</c:v>
                </c:pt>
                <c:pt idx="41">
                  <c:v>1.0318336769145064E-2</c:v>
                </c:pt>
                <c:pt idx="42">
                  <c:v>-5.4509022793288731E-3</c:v>
                </c:pt>
                <c:pt idx="43">
                  <c:v>4.900444531335868E-2</c:v>
                </c:pt>
                <c:pt idx="44">
                  <c:v>5.8828481664172871E-2</c:v>
                </c:pt>
                <c:pt idx="45">
                  <c:v>4.2128509756774957E-2</c:v>
                </c:pt>
                <c:pt idx="46">
                  <c:v>2.2031701677933446E-2</c:v>
                </c:pt>
                <c:pt idx="47">
                  <c:v>3.3962086960572568E-2</c:v>
                </c:pt>
                <c:pt idx="48">
                  <c:v>-7.6279856243699484E-6</c:v>
                </c:pt>
                <c:pt idx="49">
                  <c:v>3.0108598508378215E-3</c:v>
                </c:pt>
                <c:pt idx="50">
                  <c:v>4.3038669601781265E-2</c:v>
                </c:pt>
                <c:pt idx="51">
                  <c:v>1.3898964044580131E-2</c:v>
                </c:pt>
                <c:pt idx="52">
                  <c:v>3.0534618568361704E-2</c:v>
                </c:pt>
                <c:pt idx="53">
                  <c:v>1.1408289987710818E-2</c:v>
                </c:pt>
                <c:pt idx="54">
                  <c:v>5.7599646368599933E-2</c:v>
                </c:pt>
                <c:pt idx="55">
                  <c:v>3.2021320621623994E-2</c:v>
                </c:pt>
                <c:pt idx="56">
                  <c:v>3.9619887089948458E-2</c:v>
                </c:pt>
                <c:pt idx="57">
                  <c:v>6.0698706073315289E-2</c:v>
                </c:pt>
                <c:pt idx="58">
                  <c:v>5.0941954481199314E-2</c:v>
                </c:pt>
                <c:pt idx="59">
                  <c:v>-1.2581200299163209E-3</c:v>
                </c:pt>
                <c:pt idx="60" formatCode="General">
                  <c:v>7.5282256690783811E-2</c:v>
                </c:pt>
                <c:pt idx="61" formatCode="General">
                  <c:v>3.9744230794469315E-2</c:v>
                </c:pt>
                <c:pt idx="62" formatCode="General">
                  <c:v>1.9211759850947807E-2</c:v>
                </c:pt>
                <c:pt idx="63" formatCode="General">
                  <c:v>3.0048226702887204E-2</c:v>
                </c:pt>
                <c:pt idx="64" formatCode="General">
                  <c:v>5.0395574027337631E-3</c:v>
                </c:pt>
                <c:pt idx="65" formatCode="General">
                  <c:v>-3.7692556174104164E-2</c:v>
                </c:pt>
                <c:pt idx="66" formatCode="General">
                  <c:v>-3.5000000000000003E-2</c:v>
                </c:pt>
                <c:pt idx="67" formatCode="General">
                  <c:v>3.0000000000000001E-3</c:v>
                </c:pt>
                <c:pt idx="68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7200288"/>
        <c:axId val="154427744"/>
      </c:barChart>
      <c:lineChart>
        <c:grouping val="standard"/>
        <c:varyColors val="0"/>
        <c:ser>
          <c:idx val="2"/>
          <c:order val="1"/>
          <c:tx>
            <c:strRef>
              <c:f>Plan1!$D$4</c:f>
              <c:strCache>
                <c:ptCount val="1"/>
                <c:pt idx="0">
                  <c:v>Y' MM10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Plan1!$A$17:$A$85</c:f>
              <c:numCache>
                <c:formatCode>General</c:formatCode>
                <c:ptCount val="69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</c:numCache>
            </c:numRef>
          </c:cat>
          <c:val>
            <c:numRef>
              <c:f>Plan1!$D$17:$D$85</c:f>
              <c:numCache>
                <c:formatCode>0.000</c:formatCode>
                <c:ptCount val="69"/>
                <c:pt idx="0">
                  <c:v>5.9668602359281529E-2</c:v>
                </c:pt>
                <c:pt idx="1">
                  <c:v>5.9726803889593769E-2</c:v>
                </c:pt>
                <c:pt idx="2">
                  <c:v>6.9684144304752643E-2</c:v>
                </c:pt>
                <c:pt idx="3">
                  <c:v>6.5882962323151467E-2</c:v>
                </c:pt>
                <c:pt idx="4">
                  <c:v>6.6086180680823031E-2</c:v>
                </c:pt>
                <c:pt idx="5">
                  <c:v>7.1715148949283478E-2</c:v>
                </c:pt>
                <c:pt idx="6">
                  <c:v>6.2986671558806176E-2</c:v>
                </c:pt>
                <c:pt idx="7">
                  <c:v>6.8280648563277466E-2</c:v>
                </c:pt>
                <c:pt idx="8">
                  <c:v>6.9394625479066788E-2</c:v>
                </c:pt>
                <c:pt idx="9">
                  <c:v>7.1524376937703679E-2</c:v>
                </c:pt>
                <c:pt idx="10">
                  <c:v>7.4126897488354798E-2</c:v>
                </c:pt>
                <c:pt idx="11">
                  <c:v>7.7777788317532015E-2</c:v>
                </c:pt>
                <c:pt idx="12">
                  <c:v>7.7111608447179084E-2</c:v>
                </c:pt>
                <c:pt idx="13">
                  <c:v>7.3008687570997363E-2</c:v>
                </c:pt>
                <c:pt idx="14">
                  <c:v>6.8608432759852511E-2</c:v>
                </c:pt>
                <c:pt idx="15">
                  <c:v>6.2179205023503561E-2</c:v>
                </c:pt>
                <c:pt idx="16">
                  <c:v>6.6010162032619266E-2</c:v>
                </c:pt>
                <c:pt idx="17">
                  <c:v>6.251323361016374E-2</c:v>
                </c:pt>
                <c:pt idx="18">
                  <c:v>6.1513077601416707E-2</c:v>
                </c:pt>
                <c:pt idx="19">
                  <c:v>6.1204924869054621E-2</c:v>
                </c:pt>
                <c:pt idx="20">
                  <c:v>6.2214601455500881E-2</c:v>
                </c:pt>
                <c:pt idx="21">
                  <c:v>6.4966949586963363E-2</c:v>
                </c:pt>
                <c:pt idx="22">
                  <c:v>7.0290469456468038E-2</c:v>
                </c:pt>
                <c:pt idx="23">
                  <c:v>8.3662585496230915E-2</c:v>
                </c:pt>
                <c:pt idx="24">
                  <c:v>8.8413701645189427E-2</c:v>
                </c:pt>
                <c:pt idx="25">
                  <c:v>9.1172067747677471E-2</c:v>
                </c:pt>
                <c:pt idx="26">
                  <c:v>9.472299756297857E-2</c:v>
                </c:pt>
                <c:pt idx="27">
                  <c:v>9.5461329160119582E-2</c:v>
                </c:pt>
                <c:pt idx="28">
                  <c:v>9.0650247935810266E-2</c:v>
                </c:pt>
                <c:pt idx="29">
                  <c:v>8.7887605628951995E-2</c:v>
                </c:pt>
                <c:pt idx="30">
                  <c:v>8.6684006016536738E-2</c:v>
                </c:pt>
                <c:pt idx="31">
                  <c:v>7.1114855924291315E-2</c:v>
                </c:pt>
                <c:pt idx="32">
                  <c:v>5.997998232952554E-2</c:v>
                </c:pt>
                <c:pt idx="33">
                  <c:v>4.307648826375484E-2</c:v>
                </c:pt>
                <c:pt idx="34">
                  <c:v>4.0350538235946976E-2</c:v>
                </c:pt>
                <c:pt idx="35">
                  <c:v>4.3024667001079597E-2</c:v>
                </c:pt>
                <c:pt idx="36">
                  <c:v>4.0229249200866755E-2</c:v>
                </c:pt>
                <c:pt idx="37">
                  <c:v>3.8850008063300093E-2</c:v>
                </c:pt>
                <c:pt idx="38">
                  <c:v>3.3792372267679595E-2</c:v>
                </c:pt>
                <c:pt idx="39">
                  <c:v>3.0216750956319836E-2</c:v>
                </c:pt>
                <c:pt idx="40">
                  <c:v>1.667181371511104E-2</c:v>
                </c:pt>
                <c:pt idx="41">
                  <c:v>2.1915263510062621E-2</c:v>
                </c:pt>
                <c:pt idx="42">
                  <c:v>2.0582468082929451E-2</c:v>
                </c:pt>
                <c:pt idx="43">
                  <c:v>2.8416823413660475E-2</c:v>
                </c:pt>
                <c:pt idx="44">
                  <c:v>2.8872867216317943E-2</c:v>
                </c:pt>
                <c:pt idx="45">
                  <c:v>2.5250263476367919E-2</c:v>
                </c:pt>
                <c:pt idx="46">
                  <c:v>1.9995192458847622E-2</c:v>
                </c:pt>
                <c:pt idx="47">
                  <c:v>1.9836603785513506E-2</c:v>
                </c:pt>
                <c:pt idx="48">
                  <c:v>1.9894659096650336E-2</c:v>
                </c:pt>
                <c:pt idx="49">
                  <c:v>1.7036200301274906E-2</c:v>
                </c:pt>
                <c:pt idx="50">
                  <c:v>2.5686456132962342E-2</c:v>
                </c:pt>
                <c:pt idx="51">
                  <c:v>2.604451886050585E-2</c:v>
                </c:pt>
                <c:pt idx="52">
                  <c:v>2.9643070945274907E-2</c:v>
                </c:pt>
                <c:pt idx="53">
                  <c:v>2.5883455412710123E-2</c:v>
                </c:pt>
                <c:pt idx="54">
                  <c:v>2.5760571883152828E-2</c:v>
                </c:pt>
                <c:pt idx="55">
                  <c:v>2.474985296963773E-2</c:v>
                </c:pt>
                <c:pt idx="56">
                  <c:v>2.6508671510839233E-2</c:v>
                </c:pt>
                <c:pt idx="57">
                  <c:v>2.9182333422113505E-2</c:v>
                </c:pt>
                <c:pt idx="58">
                  <c:v>3.4277291668795874E-2</c:v>
                </c:pt>
                <c:pt idx="59">
                  <c:v>3.3850393680720459E-2</c:v>
                </c:pt>
                <c:pt idx="60">
                  <c:v>3.7074752389620713E-2</c:v>
                </c:pt>
                <c:pt idx="61">
                  <c:v>3.9659279064609629E-2</c:v>
                </c:pt>
                <c:pt idx="62">
                  <c:v>3.8526993192868245E-2</c:v>
                </c:pt>
                <c:pt idx="63">
                  <c:v>4.0390986864385879E-2</c:v>
                </c:pt>
                <c:pt idx="64">
                  <c:v>3.5134977967799262E-2</c:v>
                </c:pt>
                <c:pt idx="65">
                  <c:v>2.8163590288226448E-2</c:v>
                </c:pt>
                <c:pt idx="66">
                  <c:v>2.07016015792316E-2</c:v>
                </c:pt>
                <c:pt idx="67">
                  <c:v>1.4931730971900073E-2</c:v>
                </c:pt>
                <c:pt idx="68">
                  <c:v>1.1637535523780142E-2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Plan1!$S$6</c:f>
              <c:strCache>
                <c:ptCount val="1"/>
                <c:pt idx="0">
                  <c:v>Ypc' MM10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Plan1!$S$17:$S$85</c:f>
              <c:numCache>
                <c:formatCode>0.0000</c:formatCode>
                <c:ptCount val="69"/>
                <c:pt idx="0">
                  <c:v>3.5448340069500692E-2</c:v>
                </c:pt>
                <c:pt idx="1">
                  <c:v>3.4537140421949122E-2</c:v>
                </c:pt>
                <c:pt idx="2">
                  <c:v>4.3331783076390941E-2</c:v>
                </c:pt>
                <c:pt idx="3">
                  <c:v>3.8701956144434946E-2</c:v>
                </c:pt>
                <c:pt idx="4">
                  <c:v>3.8023709400865878E-2</c:v>
                </c:pt>
                <c:pt idx="5">
                  <c:v>4.2712477814849284E-2</c:v>
                </c:pt>
                <c:pt idx="6">
                  <c:v>3.3496579981212159E-2</c:v>
                </c:pt>
                <c:pt idx="7">
                  <c:v>3.8032206827244196E-2</c:v>
                </c:pt>
                <c:pt idx="8">
                  <c:v>3.8574764333854941E-2</c:v>
                </c:pt>
                <c:pt idx="9">
                  <c:v>4.0221654150025633E-2</c:v>
                </c:pt>
                <c:pt idx="10">
                  <c:v>4.2444690288770334E-2</c:v>
                </c:pt>
                <c:pt idx="11">
                  <c:v>4.5803958215060961E-2</c:v>
                </c:pt>
                <c:pt idx="12">
                  <c:v>4.5074885012172917E-2</c:v>
                </c:pt>
                <c:pt idx="13">
                  <c:v>4.110102286746279E-2</c:v>
                </c:pt>
                <c:pt idx="14">
                  <c:v>3.6918706710664516E-2</c:v>
                </c:pt>
                <c:pt idx="15">
                  <c:v>3.0835492804871488E-2</c:v>
                </c:pt>
                <c:pt idx="16">
                  <c:v>3.4772262560066568E-2</c:v>
                </c:pt>
                <c:pt idx="17">
                  <c:v>3.1646184605144664E-2</c:v>
                </c:pt>
                <c:pt idx="18">
                  <c:v>3.1000407402758633E-2</c:v>
                </c:pt>
                <c:pt idx="19">
                  <c:v>3.106162390828272E-2</c:v>
                </c:pt>
                <c:pt idx="20">
                  <c:v>3.2434572711334639E-2</c:v>
                </c:pt>
                <c:pt idx="21">
                  <c:v>3.5526303673607061E-2</c:v>
                </c:pt>
                <c:pt idx="22">
                  <c:v>4.1133552649808017E-2</c:v>
                </c:pt>
                <c:pt idx="23">
                  <c:v>5.4575625058717603E-2</c:v>
                </c:pt>
                <c:pt idx="24">
                  <c:v>5.96286961496892E-2</c:v>
                </c:pt>
                <c:pt idx="25">
                  <c:v>6.2733339815781955E-2</c:v>
                </c:pt>
                <c:pt idx="26">
                  <c:v>6.6623304513446113E-2</c:v>
                </c:pt>
                <c:pt idx="27">
                  <c:v>6.774787122353465E-2</c:v>
                </c:pt>
                <c:pt idx="28">
                  <c:v>6.3459849097061774E-2</c:v>
                </c:pt>
                <c:pt idx="29">
                  <c:v>6.1152073526954551E-2</c:v>
                </c:pt>
                <c:pt idx="30">
                  <c:v>6.0348547277912258E-2</c:v>
                </c:pt>
                <c:pt idx="31">
                  <c:v>4.5486684695589599E-2</c:v>
                </c:pt>
                <c:pt idx="32">
                  <c:v>3.495199459266899E-2</c:v>
                </c:pt>
                <c:pt idx="33">
                  <c:v>1.8789442562675861E-2</c:v>
                </c:pt>
                <c:pt idx="34">
                  <c:v>1.6506418781043319E-2</c:v>
                </c:pt>
                <c:pt idx="35">
                  <c:v>1.9545946706615192E-2</c:v>
                </c:pt>
                <c:pt idx="36">
                  <c:v>1.7306298875561309E-2</c:v>
                </c:pt>
                <c:pt idx="37">
                  <c:v>1.6501050018356656E-2</c:v>
                </c:pt>
                <c:pt idx="38">
                  <c:v>1.2163453866662999E-2</c:v>
                </c:pt>
                <c:pt idx="39">
                  <c:v>9.3846107517750361E-3</c:v>
                </c:pt>
                <c:pt idx="40">
                  <c:v>-3.092153891674887E-3</c:v>
                </c:pt>
                <c:pt idx="41">
                  <c:v>2.9421891487587891E-3</c:v>
                </c:pt>
                <c:pt idx="42">
                  <c:v>2.6192307537067248E-3</c:v>
                </c:pt>
                <c:pt idx="43">
                  <c:v>1.1306720443374496E-2</c:v>
                </c:pt>
                <c:pt idx="44">
                  <c:v>1.2660904977069721E-2</c:v>
                </c:pt>
                <c:pt idx="45">
                  <c:v>9.7756915035169915E-3</c:v>
                </c:pt>
                <c:pt idx="46">
                  <c:v>4.9511758378463335E-3</c:v>
                </c:pt>
                <c:pt idx="47">
                  <c:v>4.7538794219000088E-3</c:v>
                </c:pt>
                <c:pt idx="48">
                  <c:v>4.5292082863338749E-3</c:v>
                </c:pt>
                <c:pt idx="49">
                  <c:v>1.3435056770148002E-3</c:v>
                </c:pt>
                <c:pt idx="50">
                  <c:v>9.5261645592042872E-3</c:v>
                </c:pt>
                <c:pt idx="51">
                  <c:v>9.8559131566051672E-3</c:v>
                </c:pt>
                <c:pt idx="52">
                  <c:v>1.3304451495126879E-2</c:v>
                </c:pt>
                <c:pt idx="53">
                  <c:v>9.4880543463826024E-3</c:v>
                </c:pt>
                <c:pt idx="54">
                  <c:v>9.3628469628073367E-3</c:v>
                </c:pt>
                <c:pt idx="55">
                  <c:v>8.5556487940942946E-3</c:v>
                </c:pt>
                <c:pt idx="56">
                  <c:v>1.0758847838839781E-2</c:v>
                </c:pt>
                <c:pt idx="57">
                  <c:v>1.4190073201453357E-2</c:v>
                </c:pt>
                <c:pt idx="58">
                  <c:v>2.0168205188133025E-2</c:v>
                </c:pt>
                <c:pt idx="59">
                  <c:v>2.0702547524818281E-2</c:v>
                </c:pt>
                <c:pt idx="60">
                  <c:v>2.4750657572369252E-2</c:v>
                </c:pt>
                <c:pt idx="61">
                  <c:v>2.7739565526177522E-2</c:v>
                </c:pt>
                <c:pt idx="62">
                  <c:v>2.7045326722566376E-2</c:v>
                </c:pt>
                <c:pt idx="63">
                  <c:v>2.9304026553542827E-2</c:v>
                </c:pt>
                <c:pt idx="64">
                  <c:v>2.4513090229773528E-2</c:v>
                </c:pt>
                <c:pt idx="65">
                  <c:v>1.799816375403971E-2</c:v>
                </c:pt>
                <c:pt idx="66">
                  <c:v>1.0984740776133217E-2</c:v>
                </c:pt>
                <c:pt idx="67">
                  <c:v>5.6431122181844536E-3</c:v>
                </c:pt>
                <c:pt idx="68">
                  <c:v>2.7419955492879789E-3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200288"/>
        <c:axId val="154427744"/>
      </c:lineChart>
      <c:catAx>
        <c:axId val="15720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4427744"/>
        <c:crosses val="autoZero"/>
        <c:auto val="1"/>
        <c:lblAlgn val="ctr"/>
        <c:lblOffset val="100"/>
        <c:noMultiLvlLbl val="0"/>
      </c:catAx>
      <c:valAx>
        <c:axId val="154427744"/>
        <c:scaling>
          <c:orientation val="minMax"/>
          <c:min val="-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200288"/>
        <c:crosses val="autoZero"/>
        <c:crossBetween val="between"/>
        <c:majorUnit val="2.5000000000000005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530035291683442"/>
          <c:y val="2.843013686085211E-2"/>
          <c:w val="0.59469964708316569"/>
          <c:h val="0.117277409141189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06268781619686E-2"/>
          <c:y val="5.0925925925925923E-2"/>
          <c:w val="0.92526446422458064"/>
          <c:h val="0.84686533974919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Plan1!$W$84</c:f>
              <c:strCache>
                <c:ptCount val="1"/>
                <c:pt idx="0">
                  <c:v>Y'</c:v>
                </c:pt>
              </c:strCache>
            </c:strRef>
          </c:tx>
          <c:spPr>
            <a:noFill/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Plan1!$V$86:$V$91</c:f>
              <c:strCache>
                <c:ptCount val="6"/>
                <c:pt idx="0">
                  <c:v>1950-1980</c:v>
                </c:pt>
                <c:pt idx="1">
                  <c:v>1980-2016</c:v>
                </c:pt>
                <c:pt idx="2">
                  <c:v>1980-1992</c:v>
                </c:pt>
                <c:pt idx="3">
                  <c:v>1992-2002</c:v>
                </c:pt>
                <c:pt idx="4">
                  <c:v>2002-2013</c:v>
                </c:pt>
                <c:pt idx="5">
                  <c:v>2013-2016</c:v>
                </c:pt>
              </c:strCache>
            </c:strRef>
          </c:cat>
          <c:val>
            <c:numRef>
              <c:f>Plan1!$W$86:$W$91</c:f>
              <c:numCache>
                <c:formatCode>0.0%</c:formatCode>
                <c:ptCount val="6"/>
                <c:pt idx="0">
                  <c:v>7.3897490344611461E-2</c:v>
                </c:pt>
                <c:pt idx="1">
                  <c:v>2.2124308907066847E-2</c:v>
                </c:pt>
                <c:pt idx="2">
                  <c:v>1.3512679301889596E-2</c:v>
                </c:pt>
                <c:pt idx="3">
                  <c:v>2.9473851167318044E-2</c:v>
                </c:pt>
                <c:pt idx="4">
                  <c:v>3.7529733785285124E-2</c:v>
                </c:pt>
                <c:pt idx="5">
                  <c:v>-2.2744541905720062E-2</c:v>
                </c:pt>
              </c:numCache>
            </c:numRef>
          </c:val>
        </c:ser>
        <c:ser>
          <c:idx val="1"/>
          <c:order val="1"/>
          <c:tx>
            <c:strRef>
              <c:f>Plan1!$X$84</c:f>
              <c:strCache>
                <c:ptCount val="1"/>
                <c:pt idx="0">
                  <c:v>yt'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Plan1!$V$86:$V$91</c:f>
              <c:strCache>
                <c:ptCount val="6"/>
                <c:pt idx="0">
                  <c:v>1950-1980</c:v>
                </c:pt>
                <c:pt idx="1">
                  <c:v>1980-2016</c:v>
                </c:pt>
                <c:pt idx="2">
                  <c:v>1980-1992</c:v>
                </c:pt>
                <c:pt idx="3">
                  <c:v>1992-2002</c:v>
                </c:pt>
                <c:pt idx="4">
                  <c:v>2002-2013</c:v>
                </c:pt>
                <c:pt idx="5">
                  <c:v>2013-2016</c:v>
                </c:pt>
              </c:strCache>
            </c:strRef>
          </c:cat>
          <c:val>
            <c:numRef>
              <c:f>Plan1!$X$86:$X$91</c:f>
              <c:numCache>
                <c:formatCode>0.0%</c:formatCode>
                <c:ptCount val="6"/>
                <c:pt idx="0">
                  <c:v>4.2020271986577651E-2</c:v>
                </c:pt>
                <c:pt idx="1">
                  <c:v>6.0643251770027273E-3</c:v>
                </c:pt>
                <c:pt idx="2">
                  <c:v>-2.061575757164813E-3</c:v>
                </c:pt>
                <c:pt idx="3">
                  <c:v>6.1430711752878953E-3</c:v>
                </c:pt>
                <c:pt idx="4">
                  <c:v>2.2750601553961802E-2</c:v>
                </c:pt>
                <c:pt idx="5">
                  <c:v>-2.1849196076191846E-2</c:v>
                </c:pt>
              </c:numCache>
            </c:numRef>
          </c:val>
        </c:ser>
        <c:ser>
          <c:idx val="2"/>
          <c:order val="2"/>
          <c:tx>
            <c:strRef>
              <c:f>Plan1!$Y$84</c:f>
              <c:strCache>
                <c:ptCount val="1"/>
                <c:pt idx="0">
                  <c:v>PTF'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Plan1!$V$86:$V$91</c:f>
              <c:strCache>
                <c:ptCount val="6"/>
                <c:pt idx="0">
                  <c:v>1950-1980</c:v>
                </c:pt>
                <c:pt idx="1">
                  <c:v>1980-2016</c:v>
                </c:pt>
                <c:pt idx="2">
                  <c:v>1980-1992</c:v>
                </c:pt>
                <c:pt idx="3">
                  <c:v>1992-2002</c:v>
                </c:pt>
                <c:pt idx="4">
                  <c:v>2002-2013</c:v>
                </c:pt>
                <c:pt idx="5">
                  <c:v>2013-2016</c:v>
                </c:pt>
              </c:strCache>
            </c:strRef>
          </c:cat>
          <c:val>
            <c:numRef>
              <c:f>Plan1!$Y$86:$Y$91</c:f>
              <c:numCache>
                <c:formatCode>0.0%</c:formatCode>
                <c:ptCount val="6"/>
                <c:pt idx="0">
                  <c:v>2.0454586556355459E-2</c:v>
                </c:pt>
                <c:pt idx="1">
                  <c:v>2.1229971116085711E-3</c:v>
                </c:pt>
                <c:pt idx="2">
                  <c:v>-6.0141803704426566E-3</c:v>
                </c:pt>
                <c:pt idx="3">
                  <c:v>1.9352854258871677E-3</c:v>
                </c:pt>
                <c:pt idx="4">
                  <c:v>1.7173068190858842E-2</c:v>
                </c:pt>
                <c:pt idx="5">
                  <c:v>-1.9114706859046704E-2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80592"/>
        <c:axId val="156381152"/>
      </c:barChart>
      <c:catAx>
        <c:axId val="15638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6381152"/>
        <c:crosses val="autoZero"/>
        <c:auto val="1"/>
        <c:lblAlgn val="ctr"/>
        <c:lblOffset val="100"/>
        <c:noMultiLvlLbl val="0"/>
      </c:catAx>
      <c:valAx>
        <c:axId val="156381152"/>
        <c:scaling>
          <c:orientation val="minMax"/>
          <c:min val="-3.000000000000000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6380592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009044922016332"/>
          <c:y val="2.4116937241630568E-2"/>
          <c:w val="0.4564219160104987"/>
          <c:h val="9.4599652316187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14479577302254E-2"/>
          <c:y val="2.3957067569860869E-2"/>
          <c:w val="0.91154594937377798"/>
          <c:h val="0.86026073133999703"/>
        </c:manualLayout>
      </c:layout>
      <c:lineChart>
        <c:grouping val="standard"/>
        <c:varyColors val="0"/>
        <c:ser>
          <c:idx val="0"/>
          <c:order val="0"/>
          <c:tx>
            <c:v>Y' média móvel quadrienal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Plan1!$A$48:$A$74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Plan1!$AD$48:$AD$74</c:f>
              <c:numCache>
                <c:formatCode>0.000</c:formatCode>
                <c:ptCount val="27"/>
                <c:pt idx="0">
                  <c:v>5.7728379216050174E-3</c:v>
                </c:pt>
                <c:pt idx="1">
                  <c:v>-5.3457130958714516E-4</c:v>
                </c:pt>
                <c:pt idx="2">
                  <c:v>-1.7502516051711992E-3</c:v>
                </c:pt>
                <c:pt idx="3">
                  <c:v>2.6019977720204424E-3</c:v>
                </c:pt>
                <c:pt idx="4">
                  <c:v>2.8175090366836936E-2</c:v>
                </c:pt>
                <c:pt idx="5">
                  <c:v>3.6127633613744409E-2</c:v>
                </c:pt>
                <c:pt idx="6">
                  <c:v>4.2998284603059989E-2</c:v>
                </c:pt>
                <c:pt idx="7">
                  <c:v>3.9237695014863461E-2</c:v>
                </c:pt>
                <c:pt idx="8">
                  <c:v>2.452866760241415E-2</c:v>
                </c:pt>
                <c:pt idx="9">
                  <c:v>1.4749255125929867E-2</c:v>
                </c:pt>
                <c:pt idx="10">
                  <c:v>2.0000997106891821E-2</c:v>
                </c:pt>
                <c:pt idx="11">
                  <c:v>1.4985216377893712E-2</c:v>
                </c:pt>
                <c:pt idx="12">
                  <c:v>2.2620778016390231E-2</c:v>
                </c:pt>
                <c:pt idx="13">
                  <c:v>2.472013555060848E-2</c:v>
                </c:pt>
                <c:pt idx="14">
                  <c:v>2.8360379742313147E-2</c:v>
                </c:pt>
                <c:pt idx="15">
                  <c:v>3.2890968886574112E-2</c:v>
                </c:pt>
                <c:pt idx="16">
                  <c:v>3.5162286016970801E-2</c:v>
                </c:pt>
                <c:pt idx="17">
                  <c:v>4.7484890038371919E-2</c:v>
                </c:pt>
                <c:pt idx="18">
                  <c:v>4.5820467066521764E-2</c:v>
                </c:pt>
                <c:pt idx="19">
                  <c:v>3.7500606903636685E-2</c:v>
                </c:pt>
                <c:pt idx="20">
                  <c:v>4.6416199676453634E-2</c:v>
                </c:pt>
                <c:pt idx="21">
                  <c:v>4.1177580856742141E-2</c:v>
                </c:pt>
                <c:pt idx="22">
                  <c:v>3.3245032199179264E-2</c:v>
                </c:pt>
                <c:pt idx="23">
                  <c:v>4.1071618882380145E-2</c:v>
                </c:pt>
                <c:pt idx="24">
                  <c:v>2.3510943687759522E-2</c:v>
                </c:pt>
                <c:pt idx="25">
                  <c:v>4.1517469456161527E-3</c:v>
                </c:pt>
                <c:pt idx="26">
                  <c:v>-9.4011930171208069E-3</c:v>
                </c:pt>
              </c:numCache>
            </c:numRef>
          </c:val>
          <c:smooth val="0"/>
        </c:ser>
        <c:ser>
          <c:idx val="1"/>
          <c:order val="1"/>
          <c:tx>
            <c:v>PTF' Média móvel quadrienal</c:v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val>
            <c:numRef>
              <c:f>Plan1!$AK$48:$AK$74</c:f>
              <c:numCache>
                <c:formatCode>0.000</c:formatCode>
                <c:ptCount val="27"/>
                <c:pt idx="0">
                  <c:v>-6.1320594397294556E-3</c:v>
                </c:pt>
                <c:pt idx="1">
                  <c:v>-1.0427675704978606E-2</c:v>
                </c:pt>
                <c:pt idx="2">
                  <c:v>-8.9185972046566114E-4</c:v>
                </c:pt>
                <c:pt idx="3">
                  <c:v>-2.2414117014314967E-3</c:v>
                </c:pt>
                <c:pt idx="4">
                  <c:v>3.1710498683091481E-3</c:v>
                </c:pt>
                <c:pt idx="5">
                  <c:v>2.6354658113239091E-3</c:v>
                </c:pt>
                <c:pt idx="6">
                  <c:v>1.7951058353137543E-3</c:v>
                </c:pt>
                <c:pt idx="7">
                  <c:v>5.769985141494554E-3</c:v>
                </c:pt>
                <c:pt idx="8">
                  <c:v>6.8504824463209383E-4</c:v>
                </c:pt>
                <c:pt idx="9">
                  <c:v>4.2917702063564782E-3</c:v>
                </c:pt>
                <c:pt idx="10">
                  <c:v>2.543490553956512E-3</c:v>
                </c:pt>
                <c:pt idx="11">
                  <c:v>2.4252147455797813E-3</c:v>
                </c:pt>
                <c:pt idx="12">
                  <c:v>2.640512102209296E-3</c:v>
                </c:pt>
                <c:pt idx="13">
                  <c:v>2.7201714842592989E-3</c:v>
                </c:pt>
                <c:pt idx="14">
                  <c:v>4.092272840144775E-3</c:v>
                </c:pt>
                <c:pt idx="15">
                  <c:v>4.9399219384202737E-3</c:v>
                </c:pt>
                <c:pt idx="16">
                  <c:v>1.0240241874266847E-2</c:v>
                </c:pt>
                <c:pt idx="17">
                  <c:v>1.9709399282328489E-2</c:v>
                </c:pt>
                <c:pt idx="18">
                  <c:v>2.5866459158631935E-2</c:v>
                </c:pt>
                <c:pt idx="19">
                  <c:v>2.2151841203412178E-2</c:v>
                </c:pt>
                <c:pt idx="20">
                  <c:v>2.6839704087645987E-2</c:v>
                </c:pt>
                <c:pt idx="21">
                  <c:v>2.2232956855850368E-2</c:v>
                </c:pt>
                <c:pt idx="22">
                  <c:v>1.3096437081631041E-2</c:v>
                </c:pt>
                <c:pt idx="23">
                  <c:v>1.8922187575522567E-2</c:v>
                </c:pt>
                <c:pt idx="24">
                  <c:v>6.8486235345514386E-3</c:v>
                </c:pt>
                <c:pt idx="25">
                  <c:v>-3.7889388313088763E-3</c:v>
                </c:pt>
                <c:pt idx="26">
                  <c:v>-9.2783157389847992E-3</c:v>
                </c:pt>
              </c:numCache>
            </c:numRef>
          </c:val>
          <c:smooth val="0"/>
        </c:ser>
        <c:ser>
          <c:idx val="2"/>
          <c:order val="2"/>
          <c:tx>
            <c:v>Produtividade do trabalho (MM4) % a.a.</c:v>
          </c:tx>
          <c:spPr>
            <a:ln w="9525">
              <a:solidFill>
                <a:schemeClr val="tx1"/>
              </a:solidFill>
            </a:ln>
          </c:spPr>
          <c:marker>
            <c:symbol val="none"/>
          </c:marker>
          <c:val>
            <c:numRef>
              <c:f>Plan1!$Z$48:$Z$74</c:f>
              <c:numCache>
                <c:formatCode>0.000</c:formatCode>
                <c:ptCount val="27"/>
                <c:pt idx="0">
                  <c:v>-3.464535334101182E-3</c:v>
                </c:pt>
                <c:pt idx="1">
                  <c:v>-1.1181007693611189E-2</c:v>
                </c:pt>
                <c:pt idx="2">
                  <c:v>1.3860623777819658E-3</c:v>
                </c:pt>
                <c:pt idx="3">
                  <c:v>-1.1459985269885731E-3</c:v>
                </c:pt>
                <c:pt idx="4">
                  <c:v>7.1424974490316706E-3</c:v>
                </c:pt>
                <c:pt idx="5">
                  <c:v>1.0237278427803587E-2</c:v>
                </c:pt>
                <c:pt idx="6">
                  <c:v>5.8564029426378394E-3</c:v>
                </c:pt>
                <c:pt idx="7">
                  <c:v>1.1411508842169404E-2</c:v>
                </c:pt>
                <c:pt idx="8">
                  <c:v>5.0702025150533847E-3</c:v>
                </c:pt>
                <c:pt idx="9">
                  <c:v>1.0146318159832773E-2</c:v>
                </c:pt>
                <c:pt idx="10">
                  <c:v>1.067545203961337E-2</c:v>
                </c:pt>
                <c:pt idx="11">
                  <c:v>1.087325351472293E-2</c:v>
                </c:pt>
                <c:pt idx="12">
                  <c:v>6.9609637930046486E-3</c:v>
                </c:pt>
                <c:pt idx="13">
                  <c:v>5.794093246473675E-3</c:v>
                </c:pt>
                <c:pt idx="14">
                  <c:v>2.0521129617824818E-3</c:v>
                </c:pt>
                <c:pt idx="15">
                  <c:v>1.0962689157061334E-3</c:v>
                </c:pt>
                <c:pt idx="16">
                  <c:v>1.010605919868135E-2</c:v>
                </c:pt>
                <c:pt idx="17">
                  <c:v>1.9970786802275597E-2</c:v>
                </c:pt>
                <c:pt idx="18">
                  <c:v>3.141436111527296E-2</c:v>
                </c:pt>
                <c:pt idx="19">
                  <c:v>2.5919894166875762E-2</c:v>
                </c:pt>
                <c:pt idx="20">
                  <c:v>3.4437941462926919E-2</c:v>
                </c:pt>
                <c:pt idx="21">
                  <c:v>3.0260811375955016E-2</c:v>
                </c:pt>
                <c:pt idx="22">
                  <c:v>2.0681401446748321E-2</c:v>
                </c:pt>
                <c:pt idx="23">
                  <c:v>3.1153786764115121E-2</c:v>
                </c:pt>
                <c:pt idx="24">
                  <c:v>1.463884468004234E-2</c:v>
                </c:pt>
                <c:pt idx="25">
                  <c:v>1.4967753693434505E-4</c:v>
                </c:pt>
                <c:pt idx="26" formatCode="0.0000">
                  <c:v>-8.3881031072875201E-3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384512"/>
        <c:axId val="156385072"/>
      </c:lineChart>
      <c:catAx>
        <c:axId val="15638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6385072"/>
        <c:crosses val="autoZero"/>
        <c:auto val="1"/>
        <c:lblAlgn val="ctr"/>
        <c:lblOffset val="100"/>
        <c:noMultiLvlLbl val="0"/>
      </c:catAx>
      <c:valAx>
        <c:axId val="156385072"/>
        <c:scaling>
          <c:orientation val="minMax"/>
          <c:max val="5.000000000000001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638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4233722312205879E-2"/>
          <c:y val="0.74018681150487509"/>
          <c:w val="0.92422411257789394"/>
          <c:h val="0.12403885885215077"/>
        </c:manualLayout>
      </c:layout>
      <c:overlay val="0"/>
      <c:txPr>
        <a:bodyPr/>
        <a:lstStyle/>
        <a:p>
          <a:pPr>
            <a:defRPr sz="14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4894387669508E-2"/>
          <c:y val="3.5816040407261968E-2"/>
          <c:w val="0.8885021122466098"/>
          <c:h val="0.92551853140389906"/>
        </c:manualLayout>
      </c:layout>
      <c:lineChart>
        <c:grouping val="standard"/>
        <c:varyColors val="0"/>
        <c:ser>
          <c:idx val="4"/>
          <c:order val="1"/>
          <c:tx>
            <c:v>ToT' MM4 % p.a.</c:v>
          </c:tx>
          <c:spPr>
            <a:ln w="158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Plan1!$A$57:$A$83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Plan1!$O$57:$O$83</c:f>
              <c:numCache>
                <c:formatCode>0.000</c:formatCode>
                <c:ptCount val="27"/>
                <c:pt idx="0">
                  <c:v>-4.2417943418455339E-2</c:v>
                </c:pt>
                <c:pt idx="1">
                  <c:v>-9.5438465021149832E-4</c:v>
                </c:pt>
                <c:pt idx="2">
                  <c:v>-1.580117944327683E-2</c:v>
                </c:pt>
                <c:pt idx="3">
                  <c:v>-1.7892709800909345E-3</c:v>
                </c:pt>
                <c:pt idx="4">
                  <c:v>5.8011464842545379E-2</c:v>
                </c:pt>
                <c:pt idx="5">
                  <c:v>7.2214412212437906E-2</c:v>
                </c:pt>
                <c:pt idx="6">
                  <c:v>6.565522376344074E-2</c:v>
                </c:pt>
                <c:pt idx="7">
                  <c:v>7.8622384133136325E-2</c:v>
                </c:pt>
                <c:pt idx="8">
                  <c:v>3.866048792857249E-2</c:v>
                </c:pt>
                <c:pt idx="9">
                  <c:v>-2.2624714359962467E-2</c:v>
                </c:pt>
                <c:pt idx="10">
                  <c:v>-1.354415283303731E-2</c:v>
                </c:pt>
                <c:pt idx="11">
                  <c:v>-2.9500911191514934E-2</c:v>
                </c:pt>
                <c:pt idx="12">
                  <c:v>-2.8590570966580492E-2</c:v>
                </c:pt>
                <c:pt idx="13">
                  <c:v>7.3737031165763134E-4</c:v>
                </c:pt>
                <c:pt idx="14">
                  <c:v>-5.1229359778701966E-3</c:v>
                </c:pt>
                <c:pt idx="15">
                  <c:v>-2.6382107215875972E-3</c:v>
                </c:pt>
                <c:pt idx="16">
                  <c:v>1.3707442504576617E-2</c:v>
                </c:pt>
                <c:pt idx="17">
                  <c:v>2.26219868990582E-2</c:v>
                </c:pt>
                <c:pt idx="18">
                  <c:v>2.9352627026905109E-2</c:v>
                </c:pt>
                <c:pt idx="19">
                  <c:v>2.1352071641343118E-2</c:v>
                </c:pt>
                <c:pt idx="20">
                  <c:v>4.7967752658950591E-2</c:v>
                </c:pt>
                <c:pt idx="21">
                  <c:v>6.2407478140202088E-2</c:v>
                </c:pt>
                <c:pt idx="22">
                  <c:v>3.8884276364479942E-2</c:v>
                </c:pt>
                <c:pt idx="23">
                  <c:v>3.9800553977687836E-2</c:v>
                </c:pt>
                <c:pt idx="24">
                  <c:v>-8.5086569052064132E-3</c:v>
                </c:pt>
                <c:pt idx="25">
                  <c:v>-5.575983448837446E-2</c:v>
                </c:pt>
                <c:pt idx="26">
                  <c:v>-3.9860697384167643E-2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043936"/>
        <c:axId val="157044496"/>
      </c:lineChart>
      <c:lineChart>
        <c:grouping val="standard"/>
        <c:varyColors val="0"/>
        <c:ser>
          <c:idx val="0"/>
          <c:order val="0"/>
          <c:tx>
            <c:v>Y' MM4 % a.a. (eixo da direita)</c:v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Plan1!$A$57:$A$83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Plan1!$K$57:$K$83</c:f>
              <c:numCache>
                <c:formatCode>0.000</c:formatCode>
                <c:ptCount val="27"/>
                <c:pt idx="0">
                  <c:v>5.7728379216050174E-3</c:v>
                </c:pt>
                <c:pt idx="1">
                  <c:v>-5.3457130958714516E-4</c:v>
                </c:pt>
                <c:pt idx="2">
                  <c:v>-1.7502516051711992E-3</c:v>
                </c:pt>
                <c:pt idx="3">
                  <c:v>2.6019977720204424E-3</c:v>
                </c:pt>
                <c:pt idx="4">
                  <c:v>2.8175090366836936E-2</c:v>
                </c:pt>
                <c:pt idx="5">
                  <c:v>3.6127633613744409E-2</c:v>
                </c:pt>
                <c:pt idx="6">
                  <c:v>4.2998284603059989E-2</c:v>
                </c:pt>
                <c:pt idx="7">
                  <c:v>3.9237695014863461E-2</c:v>
                </c:pt>
                <c:pt idx="8">
                  <c:v>2.452866760241415E-2</c:v>
                </c:pt>
                <c:pt idx="9">
                  <c:v>1.4749255125929867E-2</c:v>
                </c:pt>
                <c:pt idx="10">
                  <c:v>2.0000997106891821E-2</c:v>
                </c:pt>
                <c:pt idx="11">
                  <c:v>1.4985216377893712E-2</c:v>
                </c:pt>
                <c:pt idx="12">
                  <c:v>2.2620778016390231E-2</c:v>
                </c:pt>
                <c:pt idx="13">
                  <c:v>2.472013555060848E-2</c:v>
                </c:pt>
                <c:pt idx="14">
                  <c:v>2.8360379742313147E-2</c:v>
                </c:pt>
                <c:pt idx="15">
                  <c:v>3.2890968886574112E-2</c:v>
                </c:pt>
                <c:pt idx="16">
                  <c:v>3.5162286016970801E-2</c:v>
                </c:pt>
                <c:pt idx="17">
                  <c:v>4.7484890038371919E-2</c:v>
                </c:pt>
                <c:pt idx="18">
                  <c:v>4.5820467066521764E-2</c:v>
                </c:pt>
                <c:pt idx="19">
                  <c:v>3.7500606903636685E-2</c:v>
                </c:pt>
                <c:pt idx="20">
                  <c:v>4.6416199303845523E-2</c:v>
                </c:pt>
                <c:pt idx="21">
                  <c:v>4.117758048413403E-2</c:v>
                </c:pt>
                <c:pt idx="22">
                  <c:v>3.3245031826571153E-2</c:v>
                </c:pt>
                <c:pt idx="23">
                  <c:v>4.1071618509772034E-2</c:v>
                </c:pt>
                <c:pt idx="24">
                  <c:v>2.3510943687759522E-2</c:v>
                </c:pt>
                <c:pt idx="25">
                  <c:v>4.1517469456161527E-3</c:v>
                </c:pt>
                <c:pt idx="26">
                  <c:v>-9.4011930171208E-3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045616"/>
        <c:axId val="157045056"/>
      </c:lineChart>
      <c:catAx>
        <c:axId val="157043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4496"/>
        <c:crosses val="autoZero"/>
        <c:auto val="1"/>
        <c:lblAlgn val="ctr"/>
        <c:lblOffset val="100"/>
        <c:noMultiLvlLbl val="0"/>
      </c:catAx>
      <c:valAx>
        <c:axId val="157044496"/>
        <c:scaling>
          <c:orientation val="minMax"/>
          <c:max val="8.0000000000000016E-2"/>
          <c:min val="-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3936"/>
        <c:crosses val="autoZero"/>
        <c:crossBetween val="between"/>
      </c:valAx>
      <c:valAx>
        <c:axId val="15704505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5616"/>
        <c:crosses val="max"/>
        <c:crossBetween val="between"/>
      </c:valAx>
      <c:catAx>
        <c:axId val="157045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7045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87483361082248"/>
          <c:y val="0.78652593410514438"/>
          <c:w val="0.73797303556451299"/>
          <c:h val="0.191608121856782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5608048993876"/>
          <c:y val="6.7402381266587499E-2"/>
          <c:w val="0.86449826923808437"/>
          <c:h val="0.75430905948286397"/>
        </c:manualLayout>
      </c:layout>
      <c:lineChart>
        <c:grouping val="standard"/>
        <c:varyColors val="0"/>
        <c:ser>
          <c:idx val="0"/>
          <c:order val="0"/>
          <c:tx>
            <c:v>Y' (v = 0,37)</c:v>
          </c:tx>
          <c:spPr>
            <a:ln w="254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'simulação K linha'!$L$90:$L$96</c:f>
              <c:numCache>
                <c:formatCode>General</c:formatCode>
                <c:ptCount val="7"/>
                <c:pt idx="0">
                  <c:v>0.16</c:v>
                </c:pt>
                <c:pt idx="1">
                  <c:v>0.17</c:v>
                </c:pt>
                <c:pt idx="2">
                  <c:v>0.18</c:v>
                </c:pt>
                <c:pt idx="3">
                  <c:v>0.19</c:v>
                </c:pt>
                <c:pt idx="4">
                  <c:v>0.2</c:v>
                </c:pt>
                <c:pt idx="5">
                  <c:v>0.21</c:v>
                </c:pt>
                <c:pt idx="6">
                  <c:v>0.22</c:v>
                </c:pt>
              </c:numCache>
            </c:numRef>
          </c:cat>
          <c:val>
            <c:numRef>
              <c:f>'simulação K linha'!$M$90:$M$96</c:f>
              <c:numCache>
                <c:formatCode>0.000</c:formatCode>
                <c:ptCount val="7"/>
                <c:pt idx="0">
                  <c:v>9.7199999999999995E-3</c:v>
                </c:pt>
                <c:pt idx="1">
                  <c:v>1.1889999999999998E-2</c:v>
                </c:pt>
                <c:pt idx="2">
                  <c:v>1.4059999999999996E-2</c:v>
                </c:pt>
                <c:pt idx="3">
                  <c:v>1.6230000000000001E-2</c:v>
                </c:pt>
                <c:pt idx="4">
                  <c:v>1.84E-2</c:v>
                </c:pt>
                <c:pt idx="5">
                  <c:v>2.0569999999999998E-2</c:v>
                </c:pt>
                <c:pt idx="6">
                  <c:v>2.2739999999999996E-2</c:v>
                </c:pt>
              </c:numCache>
            </c:numRef>
          </c:val>
          <c:smooth val="0"/>
        </c:ser>
        <c:ser>
          <c:idx val="1"/>
          <c:order val="1"/>
          <c:tx>
            <c:v>Y' (v = 0,42)</c:v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'simulação K linha'!$L$90:$L$96</c:f>
              <c:numCache>
                <c:formatCode>General</c:formatCode>
                <c:ptCount val="7"/>
                <c:pt idx="0">
                  <c:v>0.16</c:v>
                </c:pt>
                <c:pt idx="1">
                  <c:v>0.17</c:v>
                </c:pt>
                <c:pt idx="2">
                  <c:v>0.18</c:v>
                </c:pt>
                <c:pt idx="3">
                  <c:v>0.19</c:v>
                </c:pt>
                <c:pt idx="4">
                  <c:v>0.2</c:v>
                </c:pt>
                <c:pt idx="5">
                  <c:v>0.21</c:v>
                </c:pt>
                <c:pt idx="6">
                  <c:v>0.22</c:v>
                </c:pt>
              </c:numCache>
            </c:numRef>
          </c:cat>
          <c:val>
            <c:numRef>
              <c:f>'simulação K linha'!$N$90:$N$96</c:f>
              <c:numCache>
                <c:formatCode>0.000</c:formatCode>
                <c:ptCount val="7"/>
                <c:pt idx="0">
                  <c:v>1.4519999999999998E-2</c:v>
                </c:pt>
                <c:pt idx="1">
                  <c:v>1.6989999999999998E-2</c:v>
                </c:pt>
                <c:pt idx="2">
                  <c:v>1.9459999999999998E-2</c:v>
                </c:pt>
                <c:pt idx="3">
                  <c:v>2.1929999999999998E-2</c:v>
                </c:pt>
                <c:pt idx="4">
                  <c:v>2.4399999999999998E-2</c:v>
                </c:pt>
                <c:pt idx="5">
                  <c:v>2.6869999999999998E-2</c:v>
                </c:pt>
                <c:pt idx="6">
                  <c:v>2.9339999999999998E-2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smooth val="0"/>
        <c:axId val="157048416"/>
        <c:axId val="157048976"/>
      </c:lineChart>
      <c:catAx>
        <c:axId val="157048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Taxas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formação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bruta</a:t>
                </a: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 </a:t>
                </a:r>
                <a:r>
                  <a:rPr lang="en-U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fixo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preços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2010)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4998021986382138"/>
              <c:y val="0.90967354723464033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048976"/>
        <c:crosses val="autoZero"/>
        <c:auto val="1"/>
        <c:lblAlgn val="ctr"/>
        <c:lblOffset val="100"/>
        <c:noMultiLvlLbl val="0"/>
      </c:catAx>
      <c:valAx>
        <c:axId val="15704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Taxas</a:t>
                </a:r>
                <a:r>
                  <a:rPr lang="en-US" sz="16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crescimento do PIB (Y') </a:t>
                </a:r>
                <a:endParaRPr lang="en-US" sz="1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6085790884718499E-2"/>
              <c:y val="0.15108996630410113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704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566950243820059"/>
          <c:y val="4.5952825741571661E-2"/>
          <c:w val="0.48768170399611577"/>
          <c:h val="0.13193009410409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0.9311</cdr:x>
      <cdr:y>0.43867</cdr:y>
    </cdr:from>
    <cdr:to>
      <cdr:x>0.98373</cdr:x>
      <cdr:y>0.50104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0467190" y="2269863"/>
          <a:ext cx="591671" cy="322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400" b="1" dirty="0" smtClean="0"/>
            <a:t>1,2%</a:t>
          </a:r>
          <a:endParaRPr lang="en-US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0.36801</cdr:x>
      <cdr:y>0.17259</cdr:y>
    </cdr:from>
    <cdr:to>
      <cdr:x>0.36824</cdr:x>
      <cdr:y>0.75223</cdr:y>
    </cdr:to>
    <cdr:cxnSp macro="">
      <cdr:nvCxnSpPr>
        <cdr:cNvPr id="3" name="Conector reto 2"/>
        <cdr:cNvCxnSpPr/>
      </cdr:nvCxnSpPr>
      <cdr:spPr>
        <a:xfrm xmlns:a="http://schemas.openxmlformats.org/drawingml/2006/main" flipH="1">
          <a:off x="4133074" y="837334"/>
          <a:ext cx="2584" cy="28122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0.22081</cdr:x>
      <cdr:y>0.1603</cdr:y>
    </cdr:from>
    <cdr:to>
      <cdr:x>0.3639</cdr:x>
      <cdr:y>0.28006</cdr:y>
    </cdr:to>
    <cdr:sp macro="" textlink="">
      <cdr:nvSpPr>
        <cdr:cNvPr id="4" name="Caixa de texto 3"/>
        <cdr:cNvSpPr txBox="1"/>
      </cdr:nvSpPr>
      <cdr:spPr>
        <a:xfrm xmlns:a="http://schemas.openxmlformats.org/drawingml/2006/main">
          <a:off x="2479904" y="731520"/>
          <a:ext cx="1607041" cy="546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Painel</a:t>
          </a:r>
          <a:r>
            <a:rPr lang="en-US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A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0.39889</cdr:x>
      <cdr:y>0.16502</cdr:y>
    </cdr:from>
    <cdr:to>
      <cdr:x>0.5452</cdr:x>
      <cdr:y>0.29632</cdr:y>
    </cdr:to>
    <cdr:sp macro="" textlink="">
      <cdr:nvSpPr>
        <cdr:cNvPr id="5" name="Caixa de texto 4"/>
        <cdr:cNvSpPr txBox="1"/>
      </cdr:nvSpPr>
      <cdr:spPr>
        <a:xfrm xmlns:a="http://schemas.openxmlformats.org/drawingml/2006/main">
          <a:off x="4479893" y="753035"/>
          <a:ext cx="1643205" cy="599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Painel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B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0.78781</cdr:x>
      <cdr:y>0.18785</cdr:y>
    </cdr:from>
    <cdr:to>
      <cdr:x>0.78781</cdr:x>
      <cdr:y>0.79083</cdr:y>
    </cdr:to>
    <cdr:cxnSp macro="">
      <cdr:nvCxnSpPr>
        <cdr:cNvPr id="3" name="Conector reto 2"/>
        <cdr:cNvCxnSpPr/>
      </cdr:nvCxnSpPr>
      <cdr:spPr>
        <a:xfrm xmlns:a="http://schemas.openxmlformats.org/drawingml/2006/main">
          <a:off x="8284285" y="871369"/>
          <a:ext cx="0" cy="27969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7"/>
          </a:xfrm>
          <a:prstGeom prst="rect">
            <a:avLst/>
          </a:prstGeom>
        </p:spPr>
        <p:txBody>
          <a:bodyPr vert="horz" lIns="95537" tIns="47768" rIns="95537" bIns="4776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7"/>
          </a:xfrm>
          <a:prstGeom prst="rect">
            <a:avLst/>
          </a:prstGeom>
        </p:spPr>
        <p:txBody>
          <a:bodyPr vert="horz" lIns="95537" tIns="47768" rIns="95537" bIns="47768" rtlCol="0"/>
          <a:lstStyle>
            <a:lvl1pPr algn="r">
              <a:defRPr sz="1300"/>
            </a:lvl1pPr>
          </a:lstStyle>
          <a:p>
            <a:fld id="{E2017456-983F-4B87-A1F2-517CAA13D21F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6"/>
          </a:xfrm>
          <a:prstGeom prst="rect">
            <a:avLst/>
          </a:prstGeom>
        </p:spPr>
        <p:txBody>
          <a:bodyPr vert="horz" lIns="95537" tIns="47768" rIns="95537" bIns="4776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6"/>
          </a:xfrm>
          <a:prstGeom prst="rect">
            <a:avLst/>
          </a:prstGeom>
        </p:spPr>
        <p:txBody>
          <a:bodyPr vert="horz" lIns="95537" tIns="47768" rIns="95537" bIns="47768" rtlCol="0" anchor="b"/>
          <a:lstStyle>
            <a:lvl1pPr algn="r">
              <a:defRPr sz="1300"/>
            </a:lvl1pPr>
          </a:lstStyle>
          <a:p>
            <a:fld id="{7CDD0127-3AF7-4EC2-808E-E628A175312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2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8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6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9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0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8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1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9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66DB-2BCE-45EB-BD16-F4EB155BF363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377BA-F824-4959-AE3E-D5EF100A2B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54248"/>
            <a:ext cx="9144000" cy="1226373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 </a:t>
            </a:r>
            <a:r>
              <a:rPr lang="pt-BR" sz="3600" b="1" dirty="0"/>
              <a:t>Brasil </a:t>
            </a:r>
            <a:r>
              <a:rPr lang="pt-BR" sz="3600" b="1" dirty="0" smtClean="0"/>
              <a:t>e a </a:t>
            </a:r>
            <a:r>
              <a:rPr lang="pt-BR" sz="3600" b="1" dirty="0"/>
              <a:t>Armadilha do Lento Crescimento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08960"/>
            <a:ext cx="9144000" cy="256032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Regis Bonelli</a:t>
            </a:r>
          </a:p>
          <a:p>
            <a:endParaRPr lang="pt-BR" sz="3600" dirty="0" smtClean="0"/>
          </a:p>
          <a:p>
            <a:r>
              <a:rPr lang="pt-BR" dirty="0" smtClean="0"/>
              <a:t>IBRE – Instituto Brasileiro de Economia / FGV Rio de Janeiro</a:t>
            </a:r>
          </a:p>
          <a:p>
            <a:r>
              <a:rPr lang="pt-BR" dirty="0" smtClean="0"/>
              <a:t>Seminário em homenagem aos 75 anos de Edmar Bacha</a:t>
            </a:r>
          </a:p>
          <a:p>
            <a:r>
              <a:rPr lang="pt-BR" dirty="0" smtClean="0"/>
              <a:t>Casa das Garças, 17 de fevereiro de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032" y="462578"/>
            <a:ext cx="11661289" cy="1247887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Queda da Produtividade do Capital: Especulações 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Estaleiros paralisados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Unidades </a:t>
            </a:r>
            <a:r>
              <a:rPr lang="pt-BR" dirty="0"/>
              <a:t>de geração de energia elétrica que ficaram prontas, mas não foram interligadas às redes de </a:t>
            </a:r>
            <a:r>
              <a:rPr lang="pt-BR" dirty="0" smtClean="0"/>
              <a:t>transmissão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Refinarias </a:t>
            </a:r>
            <a:r>
              <a:rPr lang="pt-BR" dirty="0"/>
              <a:t>cuja construção foi interrompida, mas onde despesas de capital foram efetuadas (Maranhão e Pernambuco</a:t>
            </a:r>
            <a:r>
              <a:rPr lang="pt-BR" dirty="0" smtClean="0"/>
              <a:t>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Obras </a:t>
            </a:r>
            <a:r>
              <a:rPr lang="pt-BR" dirty="0"/>
              <a:t>do Complexo Petroquímico do Rio de Janeiro (Itaboraí); </a:t>
            </a: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Atrasos </a:t>
            </a:r>
            <a:r>
              <a:rPr lang="pt-BR" dirty="0"/>
              <a:t>em projetos de infraestrutura ou projetos inacabados (</a:t>
            </a:r>
            <a:r>
              <a:rPr lang="pt-BR" dirty="0" smtClean="0"/>
              <a:t>hidroelétricas)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....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7549"/>
            <a:ext cx="12016291" cy="1270037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O que esperar para o futuro?</a:t>
            </a:r>
            <a:br>
              <a:rPr lang="pt-BR" sz="3600" dirty="0" smtClean="0"/>
            </a:br>
            <a:r>
              <a:rPr lang="pt-BR" sz="2200" dirty="0" smtClean="0"/>
              <a:t> (a </a:t>
            </a:r>
            <a:r>
              <a:rPr lang="pt-BR" sz="2200" dirty="0"/>
              <a:t>partir do desempenho dos parâmetros de crescimento do passado e da sua possível </a:t>
            </a:r>
            <a:r>
              <a:rPr lang="pt-BR" sz="2200" dirty="0" smtClean="0"/>
              <a:t>evolução)</a:t>
            </a:r>
            <a:endParaRPr lang="en-US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56678"/>
            <a:ext cx="10747786" cy="4916244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Dois modelos simples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1. Produtividade (PTF) exógena</a:t>
            </a:r>
          </a:p>
          <a:p>
            <a:pPr algn="ctr"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Transição demográfica </a:t>
            </a:r>
            <a:r>
              <a:rPr lang="pt-BR" dirty="0"/>
              <a:t>e as menores taxas de crescimento futuras das variáveis demográficas </a:t>
            </a:r>
            <a:r>
              <a:rPr lang="pt-BR" dirty="0" smtClean="0"/>
              <a:t>a ela associadas </a:t>
            </a:r>
            <a:r>
              <a:rPr lang="pt-BR" dirty="0"/>
              <a:t>(PIA, PEA e PO) </a:t>
            </a:r>
            <a:r>
              <a:rPr lang="pt-BR" dirty="0" smtClean="0"/>
              <a:t>implicam </a:t>
            </a:r>
            <a:r>
              <a:rPr lang="pt-BR" dirty="0"/>
              <a:t>taxas substancialmente menores para o crescimento do PIB </a:t>
            </a:r>
            <a:r>
              <a:rPr lang="pt-BR" dirty="0" smtClean="0"/>
              <a:t>potencial</a:t>
            </a:r>
          </a:p>
          <a:p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13385"/>
              </p:ext>
            </p:extLst>
          </p:nvPr>
        </p:nvGraphicFramePr>
        <p:xfrm>
          <a:off x="2119253" y="2753959"/>
          <a:ext cx="7616417" cy="24054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12571"/>
                <a:gridCol w="1646461"/>
                <a:gridCol w="1512571"/>
                <a:gridCol w="2944814"/>
              </a:tblGrid>
              <a:tr h="451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PTF</a:t>
                      </a:r>
                      <a:r>
                        <a:rPr lang="pt-BR" sz="2000" dirty="0" smtClean="0">
                          <a:effectLst/>
                        </a:rPr>
                        <a:t>’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Y</a:t>
                      </a:r>
                      <a:r>
                        <a:rPr lang="pt-BR" sz="2000" dirty="0" smtClean="0">
                          <a:effectLst/>
                        </a:rPr>
                        <a:t>’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 err="1">
                          <a:effectLst/>
                        </a:rPr>
                        <a:t>yt</a:t>
                      </a:r>
                      <a:r>
                        <a:rPr lang="pt-BR" sz="2000" dirty="0" smtClean="0">
                          <a:effectLst/>
                        </a:rPr>
                        <a:t>’(%)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Taxa de </a:t>
                      </a:r>
                      <a:r>
                        <a:rPr lang="pt-BR" sz="2000" dirty="0" smtClean="0">
                          <a:effectLst/>
                        </a:rPr>
                        <a:t>FBCF (% do PIB)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0,8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15%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0,5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1,7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0,9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17%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1,0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2,6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1,8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19%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1,5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>
                          <a:effectLst/>
                        </a:rPr>
                        <a:t>3,5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2,7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BR" sz="2000" dirty="0">
                          <a:effectLst/>
                        </a:rPr>
                        <a:t>21%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2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6943"/>
            <a:ext cx="10515600" cy="116246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2. Produtividade endógena</a:t>
            </a:r>
            <a:br>
              <a:rPr lang="pt-BR" sz="3600" dirty="0" smtClean="0"/>
            </a:br>
            <a:r>
              <a:rPr lang="pt-BR" sz="2200" dirty="0" smtClean="0"/>
              <a:t>(varia com o nível de atividade)</a:t>
            </a:r>
            <a:endParaRPr lang="en-US" sz="2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428410"/>
              </p:ext>
            </p:extLst>
          </p:nvPr>
        </p:nvGraphicFramePr>
        <p:xfrm>
          <a:off x="838200" y="1538344"/>
          <a:ext cx="10515600" cy="4883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3915784" y="2667896"/>
            <a:ext cx="21515" cy="25388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1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Comentários finais (1)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A </a:t>
            </a:r>
            <a:r>
              <a:rPr lang="pt-BR" dirty="0"/>
              <a:t>recessão </a:t>
            </a:r>
            <a:r>
              <a:rPr lang="pt-BR" dirty="0" smtClean="0"/>
              <a:t>de 2014 -?  piorou ainda mais </a:t>
            </a:r>
            <a:r>
              <a:rPr lang="pt-BR" dirty="0"/>
              <a:t>o fraco desempenho de longo prazo que vinha de </a:t>
            </a:r>
            <a:r>
              <a:rPr lang="pt-BR" dirty="0" smtClean="0"/>
              <a:t>antes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com </a:t>
            </a:r>
            <a:r>
              <a:rPr lang="pt-BR" dirty="0"/>
              <a:t>a exceção da fase </a:t>
            </a:r>
            <a:r>
              <a:rPr lang="pt-BR" dirty="0" smtClean="0"/>
              <a:t>de </a:t>
            </a:r>
            <a:r>
              <a:rPr lang="pt-BR" dirty="0"/>
              <a:t>boom dos preços de commodities — </a:t>
            </a:r>
            <a:r>
              <a:rPr lang="pt-BR" dirty="0" smtClean="0"/>
              <a:t>fase </a:t>
            </a:r>
            <a:r>
              <a:rPr lang="pt-BR" dirty="0"/>
              <a:t>“esticada” </a:t>
            </a:r>
            <a:r>
              <a:rPr lang="pt-BR" dirty="0" smtClean="0"/>
              <a:t>no Brasil com </a:t>
            </a:r>
            <a:r>
              <a:rPr lang="pt-BR" dirty="0"/>
              <a:t>estímulos de política econômica à demanda por consumo e investimento </a:t>
            </a:r>
            <a:r>
              <a:rPr lang="pt-BR" dirty="0" smtClean="0"/>
              <a:t>que se </a:t>
            </a:r>
            <a:r>
              <a:rPr lang="pt-BR" dirty="0"/>
              <a:t>revelaram </a:t>
            </a:r>
            <a:r>
              <a:rPr lang="pt-BR" dirty="0" smtClean="0"/>
              <a:t>insustentáveis 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Para </a:t>
            </a:r>
            <a:r>
              <a:rPr lang="pt-BR" dirty="0"/>
              <a:t>piorar o quadro, a rápida transição demográfica torna o crescimento do PIB nos próximos anos cada vez mais dependente da elevação da produtividade do trabalhador, pelas restrições que impõe ao crescimento da oferta de trabalho no longo prazo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Comentários finais (2)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930666" cy="4456841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Poucas </a:t>
            </a:r>
            <a:r>
              <a:rPr lang="pt-BR" dirty="0"/>
              <a:t>alternativas para escapar </a:t>
            </a:r>
            <a:r>
              <a:rPr lang="pt-BR" dirty="0" smtClean="0"/>
              <a:t>da </a:t>
            </a:r>
            <a:r>
              <a:rPr lang="pt-BR" dirty="0"/>
              <a:t>limitação imposta pela </a:t>
            </a:r>
            <a:r>
              <a:rPr lang="pt-BR" dirty="0" smtClean="0"/>
              <a:t>demografia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Esperar </a:t>
            </a:r>
            <a:r>
              <a:rPr lang="pt-BR" dirty="0"/>
              <a:t>que a difusão da educação se encarregue de elevar a taxa de participação (especialmente feminina, </a:t>
            </a:r>
            <a:r>
              <a:rPr lang="pt-BR" dirty="0" smtClean="0"/>
              <a:t>atualmente ainda inferior </a:t>
            </a:r>
            <a:r>
              <a:rPr lang="pt-BR" dirty="0"/>
              <a:t>à masculina</a:t>
            </a:r>
            <a:r>
              <a:rPr lang="pt-BR" dirty="0" smtClean="0"/>
              <a:t>) e se transmita à produtividade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Recorrer à imigração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dirty="0" smtClean="0"/>
              <a:t>Cálculos </a:t>
            </a:r>
            <a:r>
              <a:rPr lang="pt-BR" dirty="0"/>
              <a:t>preliminares indicam que o volume de imigrantes teria que ser substancial para fazer diferença perceptível na oferta de </a:t>
            </a:r>
            <a:r>
              <a:rPr lang="pt-BR" dirty="0" smtClean="0"/>
              <a:t>trabalho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Outro </a:t>
            </a:r>
            <a:r>
              <a:rPr lang="pt-BR" dirty="0"/>
              <a:t>ciclo de bonança externa</a:t>
            </a:r>
            <a:r>
              <a:rPr lang="pt-BR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No médio prazo, existência de capacidade ociosa vai ajudar na retomada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No longo prazo as perspectivas pelo lado da oferta apontam para a dificuldade de reduzir o hiato que nos separa até mesmo dos países de renda média bem sucedidos ―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menos de ganhos substanciais de produtividade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Roteiro</a:t>
            </a:r>
            <a:endParaRPr lang="en-US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8033" y="1118796"/>
            <a:ext cx="11607501" cy="5454126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Desaceleração do crescimento </a:t>
            </a:r>
            <a:r>
              <a:rPr lang="pt-BR" dirty="0" smtClean="0"/>
              <a:t>do PIB no longo prazo </a:t>
            </a:r>
            <a:r>
              <a:rPr lang="pt-BR" dirty="0"/>
              <a:t>— mas com flutuações significativas em subperíodos</a:t>
            </a:r>
            <a:endParaRPr lang="en-US" dirty="0"/>
          </a:p>
          <a:p>
            <a:r>
              <a:rPr lang="pt-BR" dirty="0"/>
              <a:t>Flutuações da produtividade acompanham as do </a:t>
            </a:r>
            <a:r>
              <a:rPr lang="pt-BR" dirty="0" smtClean="0"/>
              <a:t>PIB e estão </a:t>
            </a:r>
            <a:r>
              <a:rPr lang="pt-BR" dirty="0"/>
              <a:t>associadas às variações no Termos de Troca (TdT</a:t>
            </a:r>
            <a:r>
              <a:rPr lang="pt-BR" dirty="0" smtClean="0"/>
              <a:t>)         e </a:t>
            </a:r>
            <a:r>
              <a:rPr lang="pt-BR" dirty="0"/>
              <a:t>se TdT não </a:t>
            </a:r>
            <a:r>
              <a:rPr lang="pt-BR" dirty="0" smtClean="0"/>
              <a:t>melhorarem? </a:t>
            </a:r>
            <a:r>
              <a:rPr lang="pt-BR" dirty="0"/>
              <a:t>Conclusão pessimista</a:t>
            </a:r>
            <a:endParaRPr lang="en-US" dirty="0"/>
          </a:p>
          <a:p>
            <a:r>
              <a:rPr lang="pt-BR" dirty="0"/>
              <a:t>Para especular sobre o futuro, entender como vêm mudando determinados parâmetros macro </a:t>
            </a:r>
            <a:r>
              <a:rPr lang="pt-BR" dirty="0" smtClean="0"/>
              <a:t>(produtividades, taxa de investimento, etc.)</a:t>
            </a:r>
            <a:endParaRPr lang="en-US" dirty="0"/>
          </a:p>
          <a:p>
            <a:r>
              <a:rPr lang="pt-BR" dirty="0"/>
              <a:t>Evolução recente da produtividade do </a:t>
            </a:r>
            <a:r>
              <a:rPr lang="pt-BR" dirty="0" smtClean="0"/>
              <a:t>trabalho </a:t>
            </a:r>
            <a:r>
              <a:rPr lang="pt-BR" dirty="0"/>
              <a:t>— terreno negativo </a:t>
            </a:r>
            <a:endParaRPr lang="en-US" dirty="0"/>
          </a:p>
          <a:p>
            <a:r>
              <a:rPr lang="pt-BR" dirty="0"/>
              <a:t>Muito associada à queda na PTF</a:t>
            </a:r>
            <a:endParaRPr lang="en-US" dirty="0"/>
          </a:p>
          <a:p>
            <a:r>
              <a:rPr lang="pt-BR" dirty="0"/>
              <a:t>A qual, em abordagem complementar, reflete tanto quedas na produtividade do trabalho quanto na do capital — o que explica?</a:t>
            </a:r>
            <a:endParaRPr lang="en-US" dirty="0"/>
          </a:p>
          <a:p>
            <a:r>
              <a:rPr lang="pt-BR" dirty="0" smtClean="0"/>
              <a:t>E </a:t>
            </a:r>
            <a:r>
              <a:rPr lang="pt-BR" dirty="0"/>
              <a:t>para o futuro? Dois modelos (algoritmos)</a:t>
            </a:r>
            <a:endParaRPr lang="en-US" dirty="0"/>
          </a:p>
          <a:p>
            <a:pPr lvl="1"/>
            <a:r>
              <a:rPr lang="pt-BR" dirty="0"/>
              <a:t>PTF exógena</a:t>
            </a:r>
            <a:endParaRPr lang="en-US" dirty="0"/>
          </a:p>
          <a:p>
            <a:pPr lvl="1"/>
            <a:r>
              <a:rPr lang="pt-BR" dirty="0"/>
              <a:t>PTF endógena (associada ao PIB; causa e consequência)</a:t>
            </a:r>
            <a:endParaRPr lang="en-US" dirty="0"/>
          </a:p>
          <a:p>
            <a:r>
              <a:rPr lang="pt-BR" dirty="0"/>
              <a:t>Conclusão: perspectivas pioraram em relação às que tínhamos há não muito tempo </a:t>
            </a:r>
            <a:endParaRPr lang="en-US" dirty="0"/>
          </a:p>
          <a:p>
            <a:r>
              <a:rPr lang="pt-BR" dirty="0"/>
              <a:t>Demografia, ineficiência na produção (má alocação), ambiente de negócios ruim, </a:t>
            </a:r>
            <a:r>
              <a:rPr lang="pt-BR" dirty="0" smtClean="0"/>
              <a:t>falta educação / treinamento...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eta para a direita 3"/>
          <p:cNvSpPr/>
          <p:nvPr/>
        </p:nvSpPr>
        <p:spPr>
          <a:xfrm>
            <a:off x="3614569" y="2076227"/>
            <a:ext cx="311972" cy="1721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455" y="182247"/>
            <a:ext cx="11611087" cy="968822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Visão de longo prazo: PIB e PIB per capita, 1950-2018 (% a.a.)</a:t>
            </a:r>
            <a:endParaRPr lang="en-US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988846"/>
              </p:ext>
            </p:extLst>
          </p:nvPr>
        </p:nvGraphicFramePr>
        <p:xfrm>
          <a:off x="473336" y="1151069"/>
          <a:ext cx="11241742" cy="517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ector de seta reta 4"/>
          <p:cNvCxnSpPr/>
          <p:nvPr/>
        </p:nvCxnSpPr>
        <p:spPr>
          <a:xfrm>
            <a:off x="11252499" y="3732904"/>
            <a:ext cx="301214" cy="9036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8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228" y="193638"/>
            <a:ext cx="11178092" cy="11725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Flutuações por subperíodos: PIB, produtividade do trabalho (em </a:t>
            </a:r>
            <a:r>
              <a:rPr lang="pt-BR" sz="3600" dirty="0" err="1" smtClean="0"/>
              <a:t>hs</a:t>
            </a:r>
            <a:r>
              <a:rPr lang="pt-BR" sz="3600" dirty="0" smtClean="0"/>
              <a:t> trabalhadas) e produtividade total dos fatores (PTF), 1950-2016</a:t>
            </a:r>
            <a:endParaRPr lang="en-US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785742"/>
              </p:ext>
            </p:extLst>
          </p:nvPr>
        </p:nvGraphicFramePr>
        <p:xfrm>
          <a:off x="441063" y="1613646"/>
          <a:ext cx="11230983" cy="485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33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9064"/>
            <a:ext cx="10515600" cy="104412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Sincronia PIB, produtividade do trabalho e PTF </a:t>
            </a:r>
            <a:br>
              <a:rPr lang="pt-BR" sz="3600" dirty="0" smtClean="0"/>
            </a:br>
            <a:r>
              <a:rPr lang="pt-BR" sz="3600" dirty="0" smtClean="0"/>
              <a:t>(% a.a. 1990-2016, MM4)</a:t>
            </a:r>
            <a:endParaRPr lang="en-US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899072"/>
              </p:ext>
            </p:extLst>
          </p:nvPr>
        </p:nvGraphicFramePr>
        <p:xfrm>
          <a:off x="623944" y="1559860"/>
          <a:ext cx="10951284" cy="478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08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603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Flutuações </a:t>
            </a:r>
            <a:r>
              <a:rPr lang="pt-BR" sz="3600" dirty="0"/>
              <a:t>de crescimento do PIB estão associadas às variações dos termos de </a:t>
            </a:r>
            <a:r>
              <a:rPr lang="pt-BR" sz="3600" dirty="0" smtClean="0"/>
              <a:t>troca; vínculo passa pela produtividade</a:t>
            </a:r>
            <a:endParaRPr lang="en-US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058998"/>
              </p:ext>
            </p:extLst>
          </p:nvPr>
        </p:nvGraphicFramePr>
        <p:xfrm>
          <a:off x="645459" y="1825624"/>
          <a:ext cx="10854465" cy="4628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7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5491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Conclusão até aqui </a:t>
            </a:r>
            <a:r>
              <a:rPr lang="pt-BR" sz="3600" dirty="0"/>
              <a:t>não </a:t>
            </a:r>
            <a:r>
              <a:rPr lang="pt-BR" sz="3600" dirty="0" smtClean="0"/>
              <a:t>é </a:t>
            </a:r>
            <a:r>
              <a:rPr lang="pt-BR" sz="3600" dirty="0"/>
              <a:t>otimista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Possível </a:t>
            </a:r>
            <a:r>
              <a:rPr lang="pt-BR" dirty="0"/>
              <a:t>implicação dos </a:t>
            </a:r>
            <a:r>
              <a:rPr lang="pt-BR" dirty="0" smtClean="0"/>
              <a:t>resultados: </a:t>
            </a:r>
            <a:r>
              <a:rPr lang="pt-BR" dirty="0"/>
              <a:t>Brasil só voltará a crescer mais rapidamente se for novamente beneficiado pela loteria das </a:t>
            </a:r>
            <a:r>
              <a:rPr lang="pt-BR" i="1" dirty="0" smtClean="0"/>
              <a:t>commodities?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Não necessariamente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Importante </a:t>
            </a:r>
            <a:r>
              <a:rPr lang="pt-BR" dirty="0"/>
              <a:t>entender como se chegou onde estamos e o que pode ocorrer após a fase de débil crescimento em que </a:t>
            </a:r>
            <a:r>
              <a:rPr lang="pt-BR" dirty="0" smtClean="0"/>
              <a:t>ingressamos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365125"/>
            <a:ext cx="11811896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Decomposições do crescimento da produtividade do trabalho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6878" cy="485487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Resultados: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2800" dirty="0" smtClean="0"/>
              <a:t>Variações da produtividade do trabalho muito associadas às da PTF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pt-BR" sz="2800" dirty="0" smtClean="0"/>
              <a:t>Mais do que ao aprofundamento do capital</a:t>
            </a:r>
            <a:endParaRPr lang="pt-BR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2800" dirty="0"/>
              <a:t>Produtividade do capital flutua pouco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recentemente: a produtividade do capital também caiu, e substancialmente, além da do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54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As produtividades do trabalho e do capital caem depois de 2013: por quê?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68657"/>
            <a:ext cx="105156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Composição setorial do PIB: mais serviços (produtividade menor)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Desempenho </a:t>
            </a:r>
            <a:r>
              <a:rPr lang="pt-BR" dirty="0"/>
              <a:t>setorial da produtividade </a:t>
            </a:r>
            <a:r>
              <a:rPr lang="pt-BR" dirty="0" smtClean="0"/>
              <a:t>do trabalho medíocre </a:t>
            </a:r>
            <a:r>
              <a:rPr lang="pt-BR" dirty="0"/>
              <a:t>na maior parte dos setores nas duas últimas </a:t>
            </a:r>
            <a:r>
              <a:rPr lang="pt-BR" dirty="0" smtClean="0"/>
              <a:t>décadas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Exceções: </a:t>
            </a:r>
            <a:r>
              <a:rPr lang="pt-BR" dirty="0"/>
              <a:t>agropecuária, a extrativa mineral, os serviços industriais de utilidade pública e a intermediação </a:t>
            </a:r>
            <a:r>
              <a:rPr lang="pt-BR" dirty="0" smtClean="0"/>
              <a:t>financeira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Queda </a:t>
            </a:r>
            <a:r>
              <a:rPr lang="pt-BR" dirty="0"/>
              <a:t>mais </a:t>
            </a:r>
            <a:r>
              <a:rPr lang="pt-BR" dirty="0" smtClean="0"/>
              <a:t>aguda </a:t>
            </a:r>
            <a:r>
              <a:rPr lang="pt-BR" dirty="0"/>
              <a:t>da produtividade nos últimos anos está relacionada com a recessão e perda de produto e se deve à perda de eficiência do sistema </a:t>
            </a:r>
            <a:r>
              <a:rPr lang="pt-BR" dirty="0" smtClean="0"/>
              <a:t>econômico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Em que medida a recessão longa afetou o potencial de crescimento?</a:t>
            </a: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880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Tema do Office</vt:lpstr>
      <vt:lpstr>O Brasil e a Armadilha do Lento Crescimento</vt:lpstr>
      <vt:lpstr>Roteiro</vt:lpstr>
      <vt:lpstr>Visão de longo prazo: PIB e PIB per capita, 1950-2018 (% a.a.)</vt:lpstr>
      <vt:lpstr>Flutuações por subperíodos: PIB, produtividade do trabalho (em hs trabalhadas) e produtividade total dos fatores (PTF), 1950-2016</vt:lpstr>
      <vt:lpstr>Sincronia PIB, produtividade do trabalho e PTF  (% a.a. 1990-2016, MM4)</vt:lpstr>
      <vt:lpstr>Flutuações de crescimento do PIB estão associadas às variações dos termos de troca; vínculo passa pela produtividade</vt:lpstr>
      <vt:lpstr>Conclusão até aqui não é otimista</vt:lpstr>
      <vt:lpstr>Decomposições do crescimento da produtividade do trabalho</vt:lpstr>
      <vt:lpstr>As produtividades do trabalho e do capital caem depois de 2013: por quê?</vt:lpstr>
      <vt:lpstr>Queda da Produtividade do Capital: Especulações </vt:lpstr>
      <vt:lpstr>O que esperar para o futuro?  (a partir do desempenho dos parâmetros de crescimento do passado e da sua possível evolução)</vt:lpstr>
      <vt:lpstr>2. Produtividade endógena (varia com o nível de atividade)</vt:lpstr>
      <vt:lpstr>Comentários finais (1)</vt:lpstr>
      <vt:lpstr>Comentários finais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Contabilizando o Futuro: o Brasil na Armadilha do Lento Crescimento</dc:title>
  <dc:creator>Regis Bonelli</dc:creator>
  <cp:lastModifiedBy>Regis Bonelli</cp:lastModifiedBy>
  <cp:revision>29</cp:revision>
  <cp:lastPrinted>2017-02-16T13:55:37Z</cp:lastPrinted>
  <dcterms:created xsi:type="dcterms:W3CDTF">2017-02-14T13:52:46Z</dcterms:created>
  <dcterms:modified xsi:type="dcterms:W3CDTF">2017-02-16T13:56:31Z</dcterms:modified>
</cp:coreProperties>
</file>