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4" r:id="rId3"/>
    <p:sldId id="310" r:id="rId4"/>
    <p:sldId id="270" r:id="rId5"/>
    <p:sldId id="308" r:id="rId6"/>
    <p:sldId id="303" r:id="rId7"/>
    <p:sldId id="309" r:id="rId8"/>
    <p:sldId id="297" r:id="rId9"/>
    <p:sldId id="298" r:id="rId10"/>
    <p:sldId id="293" r:id="rId11"/>
    <p:sldId id="268" r:id="rId12"/>
    <p:sldId id="312" r:id="rId13"/>
    <p:sldId id="307" r:id="rId14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0870" autoAdjust="0"/>
  </p:normalViewPr>
  <p:slideViewPr>
    <p:cSldViewPr>
      <p:cViewPr varScale="1">
        <p:scale>
          <a:sx n="77" d="100"/>
          <a:sy n="77" d="100"/>
        </p:scale>
        <p:origin x="-17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A13A7E-F764-44DB-A6E4-A51EE69FE20C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107FF9-72BE-43BC-8D29-0BD80B2572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smtClean="0"/>
              <a:t>A </a:t>
            </a:r>
            <a:r>
              <a:rPr lang="pt-BR" b="1" smtClean="0"/>
              <a:t>CGPIN</a:t>
            </a:r>
            <a:r>
              <a:rPr lang="pt-BR" smtClean="0"/>
              <a:t> atua como </a:t>
            </a:r>
            <a:r>
              <a:rPr lang="pt-BR" b="1" smtClean="0"/>
              <a:t>ponto focal </a:t>
            </a:r>
            <a:r>
              <a:rPr lang="pt-BR" smtClean="0"/>
              <a:t>do relacionamento do Brasil com o Grupo Banco Mundial - </a:t>
            </a:r>
            <a:r>
              <a:rPr lang="pt-BR" b="1" smtClean="0"/>
              <a:t>acionista e cliente</a:t>
            </a:r>
            <a:endParaRPr lang="pt-BR" smtClean="0"/>
          </a:p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D76B71-A8D0-411D-A786-96A6960D5EBF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smtClean="0"/>
              <a:t>A </a:t>
            </a:r>
            <a:r>
              <a:rPr lang="pt-BR" b="1" smtClean="0"/>
              <a:t>CGPIN</a:t>
            </a:r>
            <a:r>
              <a:rPr lang="pt-BR" smtClean="0"/>
              <a:t> atua como </a:t>
            </a:r>
            <a:r>
              <a:rPr lang="pt-BR" b="1" smtClean="0"/>
              <a:t>ponto focal </a:t>
            </a:r>
            <a:r>
              <a:rPr lang="pt-BR" smtClean="0"/>
              <a:t>do relacionamento do Brasil com o Grupo Banco Mundial - </a:t>
            </a:r>
            <a:r>
              <a:rPr lang="pt-BR" b="1" smtClean="0"/>
              <a:t>acionista e cliente</a:t>
            </a:r>
            <a:endParaRPr lang="pt-BR" smtClean="0"/>
          </a:p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B9F342-E752-42C2-9FC9-457A9D8B29DC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smtClean="0"/>
              <a:t>A </a:t>
            </a:r>
            <a:r>
              <a:rPr lang="pt-BR" b="1" smtClean="0"/>
              <a:t>CGPIN</a:t>
            </a:r>
            <a:r>
              <a:rPr lang="pt-BR" smtClean="0"/>
              <a:t> atua como </a:t>
            </a:r>
            <a:r>
              <a:rPr lang="pt-BR" b="1" smtClean="0"/>
              <a:t>ponto focal </a:t>
            </a:r>
            <a:r>
              <a:rPr lang="pt-BR" smtClean="0"/>
              <a:t>do relacionamento do Brasil com o Grupo Banco Mundial - </a:t>
            </a:r>
            <a:r>
              <a:rPr lang="pt-BR" b="1" smtClean="0"/>
              <a:t>acionista e cliente</a:t>
            </a:r>
            <a:endParaRPr lang="pt-BR" smtClean="0"/>
          </a:p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9313FB-B35D-46F4-9FA7-264E1E288C6C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B122FD-A2CE-4BCE-A662-64F676240FE4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defRPr/>
            </a:pPr>
            <a:r>
              <a:rPr lang="pt-BR" b="1" dirty="0" smtClean="0"/>
              <a:t>Funções Principais do FSB</a:t>
            </a:r>
            <a:endParaRPr lang="pt-BR" dirty="0" smtClean="0"/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coordenar o trabalho das autoridades financeiras nacionais e dos organismos internacionais de normatização</a:t>
            </a:r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endParaRPr lang="pt-BR" dirty="0" smtClean="0"/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desenvolver e promover a implementação de regulamentos e de outras políticas do setor financeiro</a:t>
            </a:r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endParaRPr lang="pt-BR" dirty="0" smtClean="0"/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defRPr/>
            </a:pPr>
            <a:r>
              <a:rPr lang="pt-BR" b="1" dirty="0" smtClean="0"/>
              <a:t>Representação Brasileira</a:t>
            </a:r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defRPr/>
            </a:pPr>
            <a:endParaRPr lang="pt-BR" dirty="0" smtClean="0"/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O Brasil mantém três assentos na Plenária do FSB: o Secretário de Assuntos Internacionais (SAIN/MF), o Presidente da Comissão de Valores Mobiliários (CVM) e o Presidente do Banco Central (BCB)</a:t>
            </a:r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endParaRPr lang="pt-BR" dirty="0" smtClean="0"/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Os mesmos representantes participam das reuniões do Grupo Consultivo Regional  do FSB para as Américas, criado em 2011</a:t>
            </a:r>
            <a:endParaRPr lang="pt-BR" sz="1100" dirty="0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54A921-FFCF-401A-B495-0C0DE84A8A36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defRPr/>
            </a:pPr>
            <a:r>
              <a:rPr lang="pt-BR" b="1" dirty="0" smtClean="0"/>
              <a:t>Funções Principais do FSB</a:t>
            </a:r>
            <a:endParaRPr lang="pt-BR" dirty="0" smtClean="0"/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coordenar o trabalho das autoridades financeiras nacionais e dos organismos internacionais de normatização</a:t>
            </a:r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endParaRPr lang="pt-BR" dirty="0" smtClean="0"/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desenvolver e promover a implementação de regulamentos e de outras políticas do setor financeiro</a:t>
            </a:r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endParaRPr lang="pt-BR" dirty="0" smtClean="0"/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defRPr/>
            </a:pPr>
            <a:r>
              <a:rPr lang="pt-BR" b="1" dirty="0" smtClean="0"/>
              <a:t>Representação Brasileira</a:t>
            </a:r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defRPr/>
            </a:pPr>
            <a:endParaRPr lang="pt-BR" dirty="0" smtClean="0"/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O Brasil mantém três assentos na Plenária do FSB: o Secretário de Assuntos Internacionais (SAIN/MF), o Presidente da Comissão de Valores Mobiliários (CVM) e o Presidente do Banco Central (BCB)</a:t>
            </a:r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endParaRPr lang="pt-BR" dirty="0" smtClean="0"/>
          </a:p>
          <a:p>
            <a:pPr algn="just" eaLnBrk="1" fontAlgn="auto" hangingPunct="1">
              <a:spcBef>
                <a:spcPts val="622"/>
              </a:spcBef>
              <a:spcAft>
                <a:spcPts val="622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Os mesmos representantes participam das reuniões do Grupo Consultivo Regional  do FSB para as Américas, criado em 2011</a:t>
            </a:r>
            <a:endParaRPr lang="pt-BR" sz="1100" dirty="0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4F34CA-962A-418C-A072-8425A42BFB72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smtClean="0"/>
              <a:t>A </a:t>
            </a:r>
            <a:r>
              <a:rPr lang="pt-BR" b="1" smtClean="0"/>
              <a:t>CGPIN</a:t>
            </a:r>
            <a:r>
              <a:rPr lang="pt-BR" smtClean="0"/>
              <a:t> atua como </a:t>
            </a:r>
            <a:r>
              <a:rPr lang="pt-BR" b="1" smtClean="0"/>
              <a:t>ponto focal </a:t>
            </a:r>
            <a:r>
              <a:rPr lang="pt-BR" smtClean="0"/>
              <a:t>do relacionamento do Brasil com o Grupo Banco Mundial - </a:t>
            </a:r>
            <a:r>
              <a:rPr lang="pt-BR" b="1" smtClean="0"/>
              <a:t>acionista e cliente</a:t>
            </a:r>
            <a:endParaRPr lang="pt-BR" smtClean="0"/>
          </a:p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F42304D-4BD1-4619-AA24-F70B8455E0FF}" type="slidenum">
              <a:rPr lang="pt-BR" smtClean="0"/>
              <a:pPr>
                <a:defRPr/>
              </a:pPr>
              <a:t>12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/Volumes/grupos/GabDesign/03_Projetos/SAIN/Marca%20SAIN/Apresentados/Modelo%20Apresentacao%20PPT%20Secretario/Imagens%20para%20PPT/Imagens%20-%20ppt/PT/Branca/Versao-cor-H-Branca-PT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Versao-Cor-H-branca-ENG.png" descr="/Volumes/grupos/GabDesign/03_Projetos/SAIN/Marca SAIN/Apresentados/Modelo Apresentacao PPT Secretario/Imagens para PPT/Imagens - ppt/PT/Branca/Versao-cor-H-Branca-PT.png"/>
          <p:cNvPicPr>
            <a:picLocks noChangeAspect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656388" y="0"/>
            <a:ext cx="24876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 userDrawn="1"/>
        </p:nvSpPr>
        <p:spPr>
          <a:xfrm>
            <a:off x="1763713" y="1052513"/>
            <a:ext cx="547211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6000" dirty="0">
              <a:latin typeface="Mongolian Baiti" pitchFamily="66" charset="0"/>
              <a:cs typeface="Mongolian Baiti" pitchFamily="66" charset="0"/>
            </a:endParaRPr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611188" y="1916113"/>
            <a:ext cx="792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 userDrawn="1"/>
        </p:nvSpPr>
        <p:spPr>
          <a:xfrm>
            <a:off x="1187450" y="1916113"/>
            <a:ext cx="6840538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36711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>
            <a:lvl1pPr marL="0" indent="0" algn="ctr">
              <a:buFont typeface="Arial" pitchFamily="34" charset="0"/>
              <a:buChar char="•"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13"/>
          </p:nvPr>
        </p:nvSpPr>
        <p:spPr>
          <a:xfrm>
            <a:off x="107950" y="115888"/>
            <a:ext cx="2808288" cy="649287"/>
          </a:xfrm>
        </p:spPr>
        <p:txBody>
          <a:bodyPr/>
          <a:lstStyle>
            <a:lvl1pPr>
              <a:buNone/>
              <a:defRPr sz="360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AB582-53A2-4DF4-9CF8-C1DD8F2AD3CA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50F4-2C59-42C0-88B2-A0770423FF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21D0-42FA-4DD7-B78A-67EAFABED8D9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2B6F-F941-4DDF-90B6-FA707D077E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4B0F2-F35A-4A7E-9121-861CEF9884ED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3515-5024-4717-8F33-E36F1197CE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rja-Azu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Espaço Reservado para Texto 18"/>
          <p:cNvSpPr>
            <a:spLocks noGrp="1"/>
          </p:cNvSpPr>
          <p:nvPr>
            <p:ph type="body" sz="quarter" idx="11"/>
          </p:nvPr>
        </p:nvSpPr>
        <p:spPr>
          <a:xfrm>
            <a:off x="1475656" y="2924175"/>
            <a:ext cx="6336704" cy="360045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1" name="Espaço Reservado para Texto 20"/>
          <p:cNvSpPr>
            <a:spLocks noGrp="1"/>
          </p:cNvSpPr>
          <p:nvPr>
            <p:ph type="body" sz="quarter" idx="12"/>
          </p:nvPr>
        </p:nvSpPr>
        <p:spPr>
          <a:xfrm>
            <a:off x="467544" y="1844824"/>
            <a:ext cx="8208143" cy="360040"/>
          </a:xfrm>
        </p:spPr>
        <p:txBody>
          <a:bodyPr/>
          <a:lstStyle>
            <a:lvl1pPr algn="ctr">
              <a:buNone/>
              <a:defRPr sz="1800" b="1" baseline="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quarter" idx="13"/>
          </p:nvPr>
        </p:nvSpPr>
        <p:spPr>
          <a:xfrm>
            <a:off x="468313" y="1268413"/>
            <a:ext cx="8207375" cy="504403"/>
          </a:xfrm>
        </p:spPr>
        <p:txBody>
          <a:bodyPr/>
          <a:lstStyle>
            <a:lvl1pPr algn="ctr">
              <a:buNone/>
              <a:defRPr sz="36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01D43-523A-4E75-91BC-5E01C11AAFF8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EBA9-1E9B-4C97-B85C-50C6FA9C38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59AD0-55C7-4126-9D6D-E0D7328EAB43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28CB9-8D73-48F5-937B-C7A089C753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AAE1-223F-40E1-A982-FA606A57A1BC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5DAA-D23A-42E2-AAC4-5385143EA1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FFCC-0145-4136-8348-3271877DBF3A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F01EF-7295-42BE-B6BA-4D2EB0C0C4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DE25A-BA16-4572-B678-535B88D79B58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29C53-D703-418B-A8E7-B5203D8FAB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CF87-A4F1-4204-AD60-18144EC99007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0E769-C026-40C3-875D-B8E5586792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0EC46-6F8F-4722-9BBE-07C217D4F9B4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1B85C-41BC-4A9B-A06C-36146E103B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2B8DE-BF49-4977-975B-EA859F8D2EB5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4F779-A957-49EB-A97E-89E7583D01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D09CA-F7A4-4226-9BFF-E0D99C7E9992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02683-B5C7-43BC-8CF9-9AFC30CF1B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1A483-EF82-4826-81D6-AAE055CD94FB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BCDE0-6D62-4002-89CF-560410D69B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5D63A-0B47-49D8-ABB2-9346D424CAD5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4949-E310-4860-905E-BB87423F2D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99B32-EF82-4B68-96AD-C57F72A4E5F7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F5C2A-FA8B-43A2-A903-E505695B18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7C90-673B-4C01-9B44-E41C82B0726F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32667-78B0-4039-8370-690976D33B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FAC3-7C91-4C04-B751-B49DE0354E02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9C67B-80F9-4480-8F9B-3A5D07959B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AFFA2-2B30-4C56-8C0F-0394E1FCB569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EB0F0-6A6C-4357-BABF-807E949788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84300-C361-4C07-89C0-EEBEF8888FCB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2F02-8281-4807-97C1-34CCCA54FA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BE11C-07D9-42A0-89B4-0DD4A87EF531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3E552-C095-4D30-A299-BBCB655F06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46E63-C36F-47A6-BE9D-2DB62590D1C9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3D798-E4DD-4363-94C1-F9DBDA176F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0F97E-F1C5-4E81-B23B-98667889E09D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A11F9-9D61-498E-AF74-5FEF5798BE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1B4F8-9EFD-41CE-93E4-DB5AAB3EB55D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A528C-2CCD-4174-9A04-723ED20F0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D9FD5D-1D2C-464B-B53C-83F2B24D3EA5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D97A42-1199-42CF-8622-84815B2C07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201" r:id="rId12"/>
    <p:sldLayoutId id="21474841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0EBAE4-8B89-42B9-A1A6-A49A7F1CFFF8}" type="datetimeFigureOut">
              <a:rPr lang="pt-BR"/>
              <a:pPr>
                <a:defRPr/>
              </a:pPr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F5B871-7742-492A-B10D-1490FDBD6D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1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1" descr="Fund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3563938" y="4508500"/>
            <a:ext cx="4751387" cy="144145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>
              <a:solidFill>
                <a:schemeClr val="bg1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>
              <a:solidFill>
                <a:schemeClr val="bg1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Subtítulo 4"/>
          <p:cNvSpPr txBox="1">
            <a:spLocks/>
          </p:cNvSpPr>
          <p:nvPr/>
        </p:nvSpPr>
        <p:spPr bwMode="auto">
          <a:xfrm>
            <a:off x="2051050" y="4005263"/>
            <a:ext cx="683418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defRPr/>
            </a:pPr>
            <a:r>
              <a:rPr lang="en-US" altLang="en-US" sz="3000" b="1" dirty="0">
                <a:solidFill>
                  <a:schemeClr val="bg1"/>
                </a:solidFill>
                <a:latin typeface="+mn-lt"/>
                <a:cs typeface="+mn-cs"/>
              </a:rPr>
              <a:t>Marcello </a:t>
            </a:r>
            <a:r>
              <a:rPr lang="en-US" altLang="en-US" sz="3000" b="1" dirty="0" err="1">
                <a:solidFill>
                  <a:schemeClr val="bg1"/>
                </a:solidFill>
                <a:latin typeface="+mn-lt"/>
                <a:cs typeface="+mn-cs"/>
              </a:rPr>
              <a:t>Estev</a:t>
            </a:r>
            <a:r>
              <a:rPr lang="pt-BR" altLang="en-US" sz="3000" b="1" dirty="0" err="1">
                <a:solidFill>
                  <a:schemeClr val="bg1"/>
                </a:solidFill>
                <a:latin typeface="+mn-lt"/>
                <a:cs typeface="+mn-cs"/>
              </a:rPr>
              <a:t>ão</a:t>
            </a:r>
            <a:endParaRPr lang="en-US" altLang="en-US" sz="30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r>
              <a:rPr lang="en-US" altLang="en-US" sz="3000" dirty="0" err="1">
                <a:solidFill>
                  <a:schemeClr val="bg2"/>
                </a:solidFill>
                <a:latin typeface="+mn-lt"/>
                <a:cs typeface="+mn-cs"/>
              </a:rPr>
              <a:t>Secretaria</a:t>
            </a:r>
            <a:r>
              <a:rPr lang="en-US" altLang="en-US" sz="3000" dirty="0">
                <a:solidFill>
                  <a:schemeClr val="bg2"/>
                </a:solidFill>
                <a:latin typeface="+mn-lt"/>
                <a:cs typeface="+mn-cs"/>
              </a:rPr>
              <a:t> de </a:t>
            </a:r>
            <a:r>
              <a:rPr lang="en-US" altLang="en-US" sz="3000" dirty="0" err="1">
                <a:solidFill>
                  <a:schemeClr val="bg2"/>
                </a:solidFill>
                <a:latin typeface="+mn-lt"/>
                <a:cs typeface="+mn-cs"/>
              </a:rPr>
              <a:t>Assuntos</a:t>
            </a:r>
            <a:r>
              <a:rPr lang="en-US" altLang="en-US" sz="3000" dirty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altLang="en-US" sz="3000" dirty="0" err="1">
                <a:solidFill>
                  <a:schemeClr val="bg2"/>
                </a:solidFill>
                <a:latin typeface="+mn-lt"/>
                <a:cs typeface="+mn-cs"/>
              </a:rPr>
              <a:t>Internacionais</a:t>
            </a:r>
            <a:endParaRPr lang="en-US" altLang="en-US" sz="3000" dirty="0">
              <a:solidFill>
                <a:schemeClr val="bg2"/>
              </a:solidFill>
              <a:latin typeface="+mn-lt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r>
              <a:rPr lang="en-US" altLang="en-US" sz="3000" dirty="0" err="1">
                <a:solidFill>
                  <a:schemeClr val="bg2"/>
                </a:solidFill>
                <a:latin typeface="+mn-lt"/>
                <a:cs typeface="+mn-cs"/>
              </a:rPr>
              <a:t>Ministério</a:t>
            </a:r>
            <a:r>
              <a:rPr lang="en-US" altLang="en-US" sz="3000" dirty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altLang="en-US" sz="3000" dirty="0" err="1">
                <a:solidFill>
                  <a:schemeClr val="bg2"/>
                </a:solidFill>
                <a:latin typeface="+mn-lt"/>
                <a:cs typeface="+mn-cs"/>
              </a:rPr>
              <a:t>da</a:t>
            </a:r>
            <a:r>
              <a:rPr lang="en-US" altLang="en-US" sz="3000" dirty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altLang="en-US" sz="3000" dirty="0" err="1">
                <a:solidFill>
                  <a:schemeClr val="bg2"/>
                </a:solidFill>
                <a:latin typeface="+mn-lt"/>
                <a:cs typeface="+mn-cs"/>
              </a:rPr>
              <a:t>Fazenda</a:t>
            </a:r>
            <a:endParaRPr lang="en-US" altLang="en-US" sz="3000" dirty="0">
              <a:solidFill>
                <a:schemeClr val="bg2"/>
              </a:solidFill>
              <a:latin typeface="+mn-lt"/>
              <a:cs typeface="+mn-cs"/>
            </a:endParaRPr>
          </a:p>
        </p:txBody>
      </p:sp>
      <p:sp>
        <p:nvSpPr>
          <p:cNvPr id="6149" name="Rectangle 20"/>
          <p:cNvSpPr>
            <a:spLocks noChangeArrowheads="1"/>
          </p:cNvSpPr>
          <p:nvPr/>
        </p:nvSpPr>
        <p:spPr bwMode="auto">
          <a:xfrm>
            <a:off x="3857625" y="5857875"/>
            <a:ext cx="5040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altLang="en-US" b="1">
                <a:solidFill>
                  <a:schemeClr val="bg1"/>
                </a:solidFill>
              </a:rPr>
              <a:t>Casa das Garças </a:t>
            </a:r>
            <a:r>
              <a:rPr lang="en-US" altLang="en-US" b="1">
                <a:solidFill>
                  <a:schemeClr val="bg1"/>
                </a:solidFill>
              </a:rPr>
              <a:t>– 25 de agosto, 2017</a:t>
            </a:r>
          </a:p>
        </p:txBody>
      </p:sp>
      <p:pic>
        <p:nvPicPr>
          <p:cNvPr id="6150" name="Imagem 5" descr="Brasã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54000"/>
            <a:ext cx="12954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2699792" y="1484784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Inserção Pragmática do Brasil na Ordem Econômica Global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14313" y="857250"/>
            <a:ext cx="8786812" cy="1785938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Aumento do fluxo de comércio</a:t>
            </a:r>
          </a:p>
          <a:p>
            <a:pPr marL="620713" indent="-261938" algn="just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Davis e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Gowa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(2013): existe um efeito grande, positivo e significativo da OCDE sobre as importações bilaterais</a:t>
            </a:r>
          </a:p>
          <a:p>
            <a:pPr marL="620713" indent="-261938" algn="just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Rose (2005): adesão à OCDE aumenta o valor médio do comércio bilateral em mais de 50%</a:t>
            </a:r>
          </a:p>
          <a:p>
            <a:pPr marL="742950" lvl="1" indent="-285750" algn="just">
              <a:spcBef>
                <a:spcPct val="20000"/>
              </a:spcBef>
              <a:buFont typeface="Arial" charset="0"/>
              <a:buNone/>
              <a:defRPr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None/>
              <a:defRPr/>
            </a:pPr>
            <a:endParaRPr lang="en-GB" sz="2400" dirty="0">
              <a:latin typeface="+mj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+mj-lt"/>
              <a:cs typeface="+mn-cs"/>
            </a:endParaRPr>
          </a:p>
        </p:txBody>
      </p:sp>
      <p:pic>
        <p:nvPicPr>
          <p:cNvPr id="143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857500"/>
            <a:ext cx="4249737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2857500"/>
            <a:ext cx="40703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357188" y="142875"/>
            <a:ext cx="594677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OCDE: Benefícios econômicos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7188" y="142875"/>
            <a:ext cx="80724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  <a:latin typeface="+mn-lt"/>
              </a:rPr>
              <a:t>Experiências internacionais: pós adesão à OCDE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5288" y="765175"/>
          <a:ext cx="8485187" cy="5491163"/>
        </p:xfrm>
        <a:graphic>
          <a:graphicData uri="http://schemas.openxmlformats.org/presentationml/2006/ole">
            <p:oleObj spid="_x0000_s1026" name="Planilha" r:id="rId3" imgW="8315257" imgH="560070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Texto 1"/>
          <p:cNvSpPr>
            <a:spLocks noGrp="1"/>
          </p:cNvSpPr>
          <p:nvPr>
            <p:ph type="body" sz="quarter" idx="11"/>
          </p:nvPr>
        </p:nvSpPr>
        <p:spPr>
          <a:xfrm>
            <a:off x="611188" y="1916113"/>
            <a:ext cx="7775575" cy="3960812"/>
          </a:xfrm>
        </p:spPr>
        <p:txBody>
          <a:bodyPr/>
          <a:lstStyle/>
          <a:p>
            <a:pPr algn="just"/>
            <a:r>
              <a:rPr lang="pt-BR" sz="2000" smtClean="0"/>
              <a:t>Cooperação Brasil-OCDE:  início em 1994;</a:t>
            </a:r>
          </a:p>
          <a:p>
            <a:pPr algn="just"/>
            <a:r>
              <a:rPr lang="pt-BR" sz="2000" smtClean="0"/>
              <a:t>Em 2012, o Brasil se tornou “parceiro-chave” da OCDE, juntamente com China, Indonésia, Índia e África do Sul; e</a:t>
            </a:r>
          </a:p>
          <a:p>
            <a:pPr algn="just"/>
            <a:r>
              <a:rPr lang="pt-BR" sz="2000" smtClean="0"/>
              <a:t>Em 2015, o Brasil assinou o Acordo de Cooperação e o Programa de Trabalho Brasil-OCDE, para 2016 e 2017.</a:t>
            </a:r>
          </a:p>
          <a:p>
            <a:r>
              <a:rPr lang="pt-BR" sz="2000" smtClean="0"/>
              <a:t> Em maio de 2017, o Brasil fez pedido formal de solicitação de adesão à OCDE. Atualmente, o Brasil participa de 23 órgãos e aderiu a 35 instrumentos legais da OCDE.</a:t>
            </a:r>
          </a:p>
          <a:p>
            <a:r>
              <a:rPr lang="pt-BR" sz="2000" smtClean="0"/>
              <a:t>Atualmente, somos o país não membro com maior relacionamento com a OCDE e maior aderência aos seus requisitos para adesão.</a:t>
            </a:r>
          </a:p>
          <a:p>
            <a:r>
              <a:rPr lang="pt-BR" sz="2000" smtClean="0"/>
              <a:t> Discussão em pé de igualdade sobre políticas públicas com os 35 membros da Organização</a:t>
            </a:r>
            <a:r>
              <a:rPr lang="en-GB" sz="2000" smtClean="0"/>
              <a:t>. </a:t>
            </a:r>
          </a:p>
          <a:p>
            <a:endParaRPr lang="pt-BR" smtClean="0"/>
          </a:p>
          <a:p>
            <a:pPr algn="just"/>
            <a:endParaRPr lang="pt-BR" sz="2600" smtClean="0"/>
          </a:p>
          <a:p>
            <a:pPr algn="just">
              <a:buFont typeface="Arial" charset="0"/>
              <a:buNone/>
            </a:pPr>
            <a:r>
              <a:rPr lang="pt-BR" sz="260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pt-BR" smtClean="0"/>
          </a:p>
        </p:txBody>
      </p:sp>
      <p:sp>
        <p:nvSpPr>
          <p:cNvPr id="16387" name="Espaço Reservado para Texto 3"/>
          <p:cNvSpPr>
            <a:spLocks noGrp="1"/>
          </p:cNvSpPr>
          <p:nvPr>
            <p:ph type="body" sz="quarter" idx="13"/>
          </p:nvPr>
        </p:nvSpPr>
        <p:spPr>
          <a:xfrm>
            <a:off x="250825" y="908050"/>
            <a:ext cx="8207375" cy="504825"/>
          </a:xfrm>
        </p:spPr>
        <p:txBody>
          <a:bodyPr/>
          <a:lstStyle/>
          <a:p>
            <a:r>
              <a:rPr lang="pt-BR" b="1" smtClean="0"/>
              <a:t>Relacionamento entre o Brasil e a OCDE</a:t>
            </a:r>
          </a:p>
        </p:txBody>
      </p:sp>
      <p:pic>
        <p:nvPicPr>
          <p:cNvPr id="16388" name="Picture 21" descr="Fund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525000" cy="714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3"/>
          <p:cNvSpPr txBox="1">
            <a:spLocks/>
          </p:cNvSpPr>
          <p:nvPr/>
        </p:nvSpPr>
        <p:spPr>
          <a:xfrm>
            <a:off x="179388" y="1843088"/>
            <a:ext cx="8964612" cy="10810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altLang="en-US" sz="440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altLang="en-US" sz="4400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Muito</a:t>
            </a:r>
            <a:r>
              <a:rPr lang="en-US" altLang="en-US" sz="44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obrigado!</a:t>
            </a:r>
            <a:endParaRPr lang="en-US" altLang="en-US" sz="48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ubtítulo 4"/>
          <p:cNvSpPr txBox="1">
            <a:spLocks/>
          </p:cNvSpPr>
          <p:nvPr/>
        </p:nvSpPr>
        <p:spPr>
          <a:xfrm>
            <a:off x="2124075" y="4149725"/>
            <a:ext cx="6834188" cy="1655763"/>
          </a:xfrm>
          <a:prstGeom prst="rect">
            <a:avLst/>
          </a:prstGeom>
        </p:spPr>
        <p:txBody>
          <a:bodyPr anchor="ctr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+mn-lt"/>
                <a:cs typeface="+mn-cs"/>
              </a:rPr>
              <a:t>Marcello </a:t>
            </a:r>
            <a:r>
              <a:rPr lang="en-US" altLang="en-US" sz="2000" b="1" dirty="0" err="1">
                <a:solidFill>
                  <a:schemeClr val="bg1"/>
                </a:solidFill>
                <a:latin typeface="+mn-lt"/>
                <a:cs typeface="+mn-cs"/>
              </a:rPr>
              <a:t>Estev</a:t>
            </a:r>
            <a:r>
              <a:rPr lang="pt-BR" altLang="en-US" sz="2000" b="1" dirty="0" err="1">
                <a:solidFill>
                  <a:schemeClr val="bg1"/>
                </a:solidFill>
                <a:latin typeface="+mn-lt"/>
                <a:cs typeface="+mn-cs"/>
              </a:rPr>
              <a:t>ão</a:t>
            </a:r>
            <a:endParaRPr lang="en-US" altLang="en-US" sz="20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US" altLang="en-US" sz="2000" dirty="0">
                <a:solidFill>
                  <a:schemeClr val="bg1"/>
                </a:solidFill>
                <a:latin typeface="+mn-lt"/>
                <a:cs typeface="+mn-cs"/>
              </a:rPr>
              <a:t>marcello.estevao@fazenda.gov.br</a:t>
            </a:r>
            <a:endParaRPr lang="en-US" altLang="en-US" sz="30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buFont typeface="Arial" charset="0"/>
              <a:buChar char="•"/>
              <a:defRPr/>
            </a:pPr>
            <a:endParaRPr lang="en-US" altLang="en-US" sz="10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US" altLang="en-US" sz="2400" dirty="0">
                <a:solidFill>
                  <a:schemeClr val="bg2"/>
                </a:solidFill>
                <a:latin typeface="+mn-lt"/>
                <a:cs typeface="+mn-cs"/>
              </a:rPr>
              <a:t>Secretaria de Assuntos Internacionais</a:t>
            </a: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US" altLang="en-US" sz="2400" dirty="0" err="1">
                <a:solidFill>
                  <a:schemeClr val="bg2"/>
                </a:solidFill>
                <a:latin typeface="+mn-lt"/>
                <a:cs typeface="+mn-cs"/>
              </a:rPr>
              <a:t>Ministério</a:t>
            </a:r>
            <a:r>
              <a:rPr lang="en-US" altLang="en-US" sz="2400" dirty="0">
                <a:solidFill>
                  <a:schemeClr val="bg2"/>
                </a:solidFill>
                <a:latin typeface="+mn-lt"/>
                <a:cs typeface="+mn-cs"/>
              </a:rPr>
              <a:t> da </a:t>
            </a:r>
            <a:r>
              <a:rPr lang="en-US" altLang="en-US" sz="2400" dirty="0" err="1">
                <a:solidFill>
                  <a:schemeClr val="bg2"/>
                </a:solidFill>
                <a:latin typeface="+mn-lt"/>
                <a:cs typeface="+mn-cs"/>
              </a:rPr>
              <a:t>Fazenda</a:t>
            </a:r>
            <a:endParaRPr lang="en-US" altLang="en-US" sz="2400" dirty="0">
              <a:solidFill>
                <a:schemeClr val="bg2"/>
              </a:solidFill>
              <a:latin typeface="+mn-lt"/>
              <a:cs typeface="+mn-cs"/>
            </a:endParaRPr>
          </a:p>
        </p:txBody>
      </p:sp>
      <p:pic>
        <p:nvPicPr>
          <p:cNvPr id="16391" name="Imagem 5" descr="Brasã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254000"/>
            <a:ext cx="12954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14313" y="1071563"/>
            <a:ext cx="8715375" cy="5572125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Agenda externa deve contribuir para o aumento do crescimento de longo prazo da economia brasileira. Como?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Ampliando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 voz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do Brasil nos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foros de decisão internacionais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Maior sensibilidade às necessidades dos países emergentes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Compartilhamento de experiências domésticas bem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sucedidas</a:t>
            </a:r>
            <a:endParaRPr lang="pt-BR" sz="1000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Nos a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proximando de pólos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de riqueza (OCDE) e de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crescimento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econômico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(BRICS)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Ocidente (tradicional) e Oriente (novo)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Não há oposição entre as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iniciativas</a:t>
            </a:r>
            <a:endParaRPr lang="pt-BR" sz="1000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Aumentando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inserção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nos fluxos de comércio e investimento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Benefícios da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globalização, competição externa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  <a:sym typeface="Wingdings" pitchFamily="2" charset="2"/>
              </a:rPr>
              <a:t> crescimento da produtividade</a:t>
            </a:r>
            <a:endParaRPr lang="pt-BR" sz="2000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7188" y="142875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O </a:t>
            </a:r>
            <a:r>
              <a:rPr lang="pt-BR" sz="3600" b="1" dirty="0" smtClean="0">
                <a:solidFill>
                  <a:schemeClr val="bg1"/>
                </a:solidFill>
                <a:latin typeface="+mn-lt"/>
              </a:rPr>
              <a:t>estamos</a:t>
            </a:r>
            <a:r>
              <a:rPr lang="pt-BR" sz="3600" b="1" dirty="0" smtClean="0">
                <a:solidFill>
                  <a:schemeClr val="bg1"/>
                </a:solidFill>
                <a:latin typeface="+mn-lt"/>
              </a:rPr>
              <a:t> buscando?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28625" y="142875"/>
            <a:ext cx="8229600" cy="70485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pt-BR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Inserção Internacional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85750" y="928688"/>
            <a:ext cx="8643938" cy="5143500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OCDE</a:t>
            </a:r>
          </a:p>
          <a:p>
            <a:pPr marL="342900" indent="-342900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G20</a:t>
            </a:r>
          </a:p>
          <a:p>
            <a:pPr marL="342900" indent="-342900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BRICS </a:t>
            </a:r>
          </a:p>
          <a:p>
            <a:pPr marL="342900" indent="-342900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Reforço da Agenda Comercial Externa</a:t>
            </a:r>
          </a:p>
          <a:p>
            <a:pPr marL="342900" indent="-342900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MERCOSUL</a:t>
            </a:r>
          </a:p>
          <a:p>
            <a:pPr marL="342900" indent="-342900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Instituições Financeiras Multilaterais</a:t>
            </a:r>
          </a:p>
          <a:p>
            <a:pPr marL="742950" lvl="1" indent="-285750" algn="just" eaLnBrk="0" hangingPunct="0"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FMI, Banco Mundial, MIGA, NDB</a:t>
            </a:r>
          </a:p>
          <a:p>
            <a:pPr marL="342900" indent="-342900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Clube de Paris 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(membro desde 2016)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Diálogos bilaterais de alto nível 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(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China, 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Reino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Unido, Alemanha)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742950" lvl="1" indent="-285750" algn="just" eaLnBrk="0" hangingPunct="0"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defRPr/>
            </a:pPr>
            <a:r>
              <a:rPr lang="pt-BR" sz="2000" i="1" dirty="0" err="1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Clai</a:t>
            </a:r>
            <a:r>
              <a:rPr lang="pt-BR" sz="2000" i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pt-BR" sz="2000" i="1" dirty="0" err="1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Fund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(Fundo Chinês para Investimento na América Latina) </a:t>
            </a:r>
          </a:p>
          <a:p>
            <a:pPr marL="342900" indent="-342900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Reformas internas: Trabalhista, Nova Lei de Migração, Nova Política de Conteúdo Local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5"/>
          <p:cNvSpPr txBox="1">
            <a:spLocks/>
          </p:cNvSpPr>
          <p:nvPr/>
        </p:nvSpPr>
        <p:spPr>
          <a:xfrm>
            <a:off x="285750" y="1000125"/>
            <a:ext cx="8496300" cy="4595813"/>
          </a:xfrm>
          <a:prstGeom prst="rect">
            <a:avLst/>
          </a:prstGeom>
        </p:spPr>
        <p:txBody>
          <a:bodyPr/>
          <a:lstStyle/>
          <a:p>
            <a:pPr marL="355600" indent="-355600" algn="just" eaLnBrk="0" hangingPunct="0">
              <a:spcBef>
                <a:spcPct val="20000"/>
              </a:spcBef>
              <a:buFont typeface="Wingdings" pitchFamily="2" charset="2"/>
              <a:buChar char="§"/>
              <a:tabLst>
                <a:tab pos="355600" algn="l"/>
              </a:tabLst>
              <a:defRPr/>
            </a:pPr>
            <a:r>
              <a:rPr lang="pt-BR" sz="28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O Brasil é membro ativo do G20 e tem voz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ativa e posição pragmática </a:t>
            </a:r>
            <a:r>
              <a:rPr lang="pt-BR" sz="28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nas discussões  financeiras e econômicas do Grupo</a:t>
            </a:r>
            <a:endParaRPr lang="pt-BR" sz="28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+mj-lt"/>
              <a:cs typeface="+mn-cs"/>
            </a:endParaRPr>
          </a:p>
          <a:p>
            <a:pPr marL="755650" lvl="1" indent="-355600" algn="just"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55600" algn="l"/>
              </a:tabLst>
              <a:defRPr/>
            </a:pPr>
            <a:r>
              <a:rPr lang="pt-BR" sz="26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Está em linha com as mais novas regulamentações do setor financeiro, com um mercado financeiro </a:t>
            </a:r>
            <a:r>
              <a:rPr lang="pt-BR" sz="26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resiliente</a:t>
            </a:r>
            <a:r>
              <a:rPr lang="pt-BR" sz="26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 e moderno.</a:t>
            </a:r>
          </a:p>
          <a:p>
            <a:pPr marL="755650" lvl="1" indent="-355600" algn="just"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55600" algn="l"/>
              </a:tabLst>
              <a:defRPr/>
            </a:pPr>
            <a:r>
              <a:rPr lang="pt-BR" sz="26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Tem buscado </a:t>
            </a:r>
            <a:r>
              <a:rPr lang="pt-BR" sz="26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comércio internacional mais aberto </a:t>
            </a:r>
            <a:r>
              <a:rPr lang="pt-BR" sz="26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nos mercados globais e </a:t>
            </a:r>
            <a:r>
              <a:rPr lang="pt-BR" sz="26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crescimento </a:t>
            </a:r>
            <a:r>
              <a:rPr lang="pt-BR" sz="26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mais inclusivo.</a:t>
            </a:r>
          </a:p>
          <a:p>
            <a:pPr marL="755650" lvl="1" indent="-355600" algn="just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355600" algn="l"/>
              </a:tabLst>
              <a:defRPr/>
            </a:pPr>
            <a:r>
              <a:rPr lang="pt-BR" sz="26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Defende o </a:t>
            </a:r>
            <a:r>
              <a:rPr lang="pt-BR" sz="26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multilateralismo</a:t>
            </a:r>
            <a:r>
              <a:rPr lang="pt-BR" sz="26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 e organizações internacionais mais </a:t>
            </a:r>
            <a:r>
              <a:rPr lang="pt-BR" sz="26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efetivas.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0063" y="142875"/>
            <a:ext cx="3208337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O Brasil e o G20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85750" y="1000125"/>
            <a:ext cx="8642350" cy="453548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>
                <a:solidFill>
                  <a:srgbClr val="17375E"/>
                </a:solidFill>
                <a:latin typeface="Calibri" pitchFamily="34" charset="0"/>
              </a:rPr>
              <a:t>Plataforma de coordenação das políticas monetárias, fiscais e estruturais; e de posições em outros foros, como o G20. 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400" dirty="0">
              <a:solidFill>
                <a:srgbClr val="17375E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>
                <a:solidFill>
                  <a:srgbClr val="17375E"/>
                </a:solidFill>
                <a:latin typeface="Calibri" pitchFamily="34" charset="0"/>
              </a:rPr>
              <a:t>Atuação concertada visando o aprimoramento das instituições de governança globais.</a:t>
            </a:r>
          </a:p>
          <a:p>
            <a:pPr marL="627063" lvl="1" indent="-169863"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000" dirty="0">
                <a:solidFill>
                  <a:srgbClr val="17375E"/>
                </a:solidFill>
                <a:latin typeface="Calibri" pitchFamily="34" charset="0"/>
              </a:rPr>
              <a:t>Maior representatividade dos países emergentes.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400" dirty="0">
              <a:solidFill>
                <a:srgbClr val="17375E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>
                <a:solidFill>
                  <a:srgbClr val="17375E"/>
                </a:solidFill>
                <a:latin typeface="Calibri" pitchFamily="34" charset="0"/>
              </a:rPr>
              <a:t>Oposição ao protecionismo.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400" dirty="0">
              <a:solidFill>
                <a:srgbClr val="17375E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400" dirty="0">
                <a:solidFill>
                  <a:srgbClr val="17375E"/>
                </a:solidFill>
                <a:latin typeface="Calibri" pitchFamily="34" charset="0"/>
              </a:rPr>
              <a:t>Iniciativas concretas de coordenação e cooperação:</a:t>
            </a:r>
            <a:r>
              <a:rPr lang="pt-BR" sz="2000" dirty="0">
                <a:solidFill>
                  <a:srgbClr val="17375E"/>
                </a:solidFill>
                <a:latin typeface="Calibri" pitchFamily="34" charset="0"/>
              </a:rPr>
              <a:t>      </a:t>
            </a:r>
          </a:p>
          <a:p>
            <a:pPr marL="800100" lvl="1" indent="-342900" algn="just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17375E"/>
                </a:solidFill>
                <a:latin typeface="Calibri" pitchFamily="34" charset="0"/>
                <a:ea typeface="MS PGothic" pitchFamily="34" charset="-128"/>
              </a:rPr>
              <a:t>Novo </a:t>
            </a:r>
            <a:r>
              <a:rPr lang="pt-BR" sz="2000" b="1" dirty="0">
                <a:solidFill>
                  <a:srgbClr val="17375E"/>
                </a:solidFill>
                <a:latin typeface="Calibri" pitchFamily="34" charset="0"/>
                <a:ea typeface="MS PGothic" pitchFamily="34" charset="-128"/>
              </a:rPr>
              <a:t>Banco de Desenvolvimento (NDB)</a:t>
            </a:r>
            <a:r>
              <a:rPr lang="pt-BR" sz="2000" dirty="0">
                <a:solidFill>
                  <a:srgbClr val="17375E"/>
                </a:solidFill>
                <a:latin typeface="Calibri" pitchFamily="34" charset="0"/>
                <a:ea typeface="MS PGothic" pitchFamily="34" charset="-128"/>
              </a:rPr>
              <a:t>: recursos para infraestrutura sustentável, em complemento às instituições financeiras </a:t>
            </a:r>
            <a:r>
              <a:rPr lang="pt-BR" sz="2000" dirty="0" smtClean="0">
                <a:solidFill>
                  <a:srgbClr val="17375E"/>
                </a:solidFill>
                <a:latin typeface="Calibri" pitchFamily="34" charset="0"/>
                <a:ea typeface="MS PGothic" pitchFamily="34" charset="-128"/>
              </a:rPr>
              <a:t>multilaterais;</a:t>
            </a:r>
          </a:p>
          <a:p>
            <a:pPr marL="800100" lvl="1" indent="-342900" algn="just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17375E"/>
                </a:solidFill>
                <a:latin typeface="Calibri" pitchFamily="34" charset="0"/>
                <a:ea typeface="MS PGothic" pitchFamily="34" charset="-128"/>
              </a:rPr>
              <a:t>Acordo Contingente de Reservas (CRA)</a:t>
            </a:r>
            <a:r>
              <a:rPr lang="pt-BR" sz="2000" dirty="0" smtClean="0">
                <a:solidFill>
                  <a:srgbClr val="17375E"/>
                </a:solidFill>
                <a:latin typeface="Calibri" pitchFamily="34" charset="0"/>
                <a:ea typeface="MS PGothic" pitchFamily="34" charset="-128"/>
              </a:rPr>
              <a:t>: criado em 2014, para provimento de liquidez em resposta às pressões de curto prazo no BP.</a:t>
            </a:r>
            <a:endParaRPr lang="pt-BR" sz="2000" dirty="0">
              <a:solidFill>
                <a:srgbClr val="17375E"/>
              </a:solidFill>
              <a:latin typeface="Calibri" pitchFamily="34" charset="0"/>
              <a:ea typeface="MS PGothic" pitchFamily="34" charset="-128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0063" y="142875"/>
            <a:ext cx="1287462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BRICS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28625" y="142875"/>
            <a:ext cx="8229600" cy="70485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endParaRPr lang="pt-BR" sz="3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928688"/>
            <a:ext cx="8643938" cy="557212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pt-BR" sz="25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Acordos Comerciais</a:t>
            </a:r>
          </a:p>
          <a:p>
            <a:pPr marL="742950" lvl="1" indent="-285750" algn="just" eaLnBrk="0" hangingPunct="0">
              <a:spcBef>
                <a:spcPts val="80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Aceleração e aprofundamento dos processos de negociação comercial nos quais o Brasil está inserido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. Ex.: Mercosul-UE.</a:t>
            </a:r>
            <a:endParaRPr lang="pt-BR" sz="20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pt-BR" sz="25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Nova Lei de Migração</a:t>
            </a:r>
          </a:p>
          <a:p>
            <a:pPr marL="722313" lvl="1" indent="-265113" algn="just" eaLnBrk="0" hangingPunct="0">
              <a:spcBef>
                <a:spcPts val="80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Direitos, deveres e regulação da situação de estrangeiros no Brasil, e normas de proteção ao brasileiro no exterior.</a:t>
            </a:r>
          </a:p>
          <a:p>
            <a:pPr marL="285750" indent="-285750" algn="just" eaLnBrk="0" hangingPunct="0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pt-BR" sz="25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Nova política de conteúdo local para o setor de óleo e gás</a:t>
            </a:r>
          </a:p>
          <a:p>
            <a:pPr marL="742950" lvl="1" indent="-285750" algn="just" eaLnBrk="0" hangingPunct="0">
              <a:spcBef>
                <a:spcPts val="80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Definiu novos percentuais para a contratação de bens e serviços produzidos exclusivamente no Brasil.</a:t>
            </a:r>
          </a:p>
          <a:p>
            <a:pPr marL="285750" indent="-285750" algn="just" eaLnBrk="0" hangingPunct="0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pt-BR" sz="25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Reforma Trabalhista</a:t>
            </a:r>
          </a:p>
          <a:p>
            <a:pPr marL="742950" lvl="1" indent="-285750" algn="just" eaLnBrk="0" hangingPunct="0">
              <a:spcBef>
                <a:spcPts val="80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Modernização da legislação trabalhista, com prevalência do negociado sobre o legislado e redução dos custos de contratação.</a:t>
            </a:r>
          </a:p>
          <a:p>
            <a:pPr marL="742950" lvl="1" indent="-285750" algn="just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t-BR" sz="1600" dirty="0">
                <a:solidFill>
                  <a:schemeClr val="accent1">
                    <a:lumMod val="50000"/>
                  </a:schemeClr>
                </a:solidFill>
              </a:rPr>
            </a:br>
            <a:endParaRPr lang="pt-BR" sz="14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marL="800100" lvl="1" indent="-441325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ts val="1000"/>
              </a:spcBef>
              <a:spcAft>
                <a:spcPts val="1000"/>
              </a:spcAft>
              <a:buFont typeface="Arial" charset="0"/>
              <a:buChar char="•"/>
              <a:defRPr/>
            </a:pPr>
            <a:endParaRPr lang="pt-BR" sz="3000" dirty="0">
              <a:solidFill>
                <a:schemeClr val="accent1">
                  <a:lumMod val="50000"/>
                </a:schemeClr>
              </a:solidFill>
              <a:latin typeface="+mn-lt"/>
              <a:cs typeface="MS PGothic" pitchFamily="34" charset="-128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7188" y="142875"/>
            <a:ext cx="86360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chemeClr val="bg1"/>
                </a:solidFill>
                <a:latin typeface="+mn-lt"/>
              </a:rPr>
              <a:t>Mudanças legislativas e novos acordos comerciais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28625" y="142875"/>
            <a:ext cx="71437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OCDE: Benefícios econômicos </a:t>
            </a: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785938"/>
            <a:ext cx="564356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072188" y="2686050"/>
            <a:ext cx="2892425" cy="2524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indent="182563" algn="just">
              <a:buFont typeface="Wingdings" pitchFamily="2" charset="2"/>
              <a:buChar char="§"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OCDE, 2013. </a:t>
            </a:r>
            <a:r>
              <a:rPr lang="pt-BR" sz="2000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Going</a:t>
            </a:r>
            <a:r>
              <a:rPr lang="pt-BR" sz="2000" i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for </a:t>
            </a:r>
            <a:r>
              <a:rPr lang="pt-BR" sz="2000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Growth</a:t>
            </a:r>
            <a:r>
              <a:rPr lang="pt-BR" sz="2000" i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: 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Portugal – reformas </a:t>
            </a:r>
            <a:r>
              <a:rPr lang="pt-BR" sz="2000" i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à </a:t>
            </a:r>
            <a:r>
              <a:rPr lang="pt-BR" sz="2000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la</a:t>
            </a:r>
            <a:r>
              <a:rPr lang="pt-BR" sz="2000" i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OCDE 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devem levar a aumento da produtividade e do PIB potencial em 3,5% até 2020.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57188" y="928688"/>
            <a:ext cx="8229600" cy="5715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Aumento da produtividade e competitividade</a:t>
            </a:r>
          </a:p>
          <a:p>
            <a:pPr marL="742950" lvl="1" indent="-285750" algn="just">
              <a:spcBef>
                <a:spcPct val="20000"/>
              </a:spcBef>
              <a:buFont typeface="Arial" charset="0"/>
              <a:buChar char="–"/>
              <a:defRPr/>
            </a:pPr>
            <a:endParaRPr lang="pt-BR" sz="1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None/>
              <a:defRPr/>
            </a:pPr>
            <a:endParaRPr lang="pt-BR" sz="24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7188" y="142875"/>
            <a:ext cx="721518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OCDE: Benefícios econômicos 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857250"/>
            <a:ext cx="8229600" cy="504825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Melhora no </a:t>
            </a:r>
            <a:r>
              <a:rPr lang="pt-BR" sz="2400" i="1" dirty="0" err="1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rating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soberano e percepção dos investidores</a:t>
            </a:r>
          </a:p>
        </p:txBody>
      </p:sp>
      <p:pic>
        <p:nvPicPr>
          <p:cNvPr id="12292" name="Imagem 5" descr="interest on debt-OC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25"/>
            <a:ext cx="48577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4716016" y="1500188"/>
            <a:ext cx="4427984" cy="5278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18256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IMF WP (2011): redução de  36% do spread ao obter grau de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investimento</a:t>
            </a:r>
          </a:p>
          <a:p>
            <a:pPr marL="0" lvl="1" indent="18256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Cornes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and Sandler (1996) e Gray (2013):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membros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de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"clubes discriminatórios" se beneficiam dos atributos de outros participantes e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associação a estados com baixo perfil de risco diminui o risco do novo participante</a:t>
            </a:r>
          </a:p>
          <a:p>
            <a:pPr marL="0" lvl="1" indent="18256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Aumento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do  </a:t>
            </a:r>
            <a:r>
              <a:rPr lang="pt-BR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rating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= Redução do </a:t>
            </a:r>
            <a:r>
              <a:rPr lang="pt-BR" i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spread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:</a:t>
            </a:r>
          </a:p>
          <a:p>
            <a:pPr marL="182563" lvl="1" indent="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Kaminsky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and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Schumukler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(2002): 20%</a:t>
            </a:r>
          </a:p>
          <a:p>
            <a:pPr marL="182563" lvl="1" indent="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Kamim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and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von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Kleist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(1999): 21%;</a:t>
            </a:r>
          </a:p>
          <a:p>
            <a:pPr marL="182563" lvl="1" indent="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Cantor and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Packer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(1996): 25%. </a:t>
            </a:r>
            <a:endParaRPr lang="pt-BR" sz="2000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Queda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de 0,1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pp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no serviço da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dívida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= economia de cerca de USD 4 bi/ano.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57188" y="142875"/>
            <a:ext cx="594677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OCDE: Benefícios econômicos 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5750" y="857250"/>
            <a:ext cx="8501063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2425" indent="-352425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Aumento de IED</a:t>
            </a:r>
          </a:p>
          <a:p>
            <a:pPr marL="534988" lvl="1" indent="-182563" algn="just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Dreher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,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Mikosch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e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Voigt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(2010): Participação em organizações internacionais é um sinal valioso para investidores estrangeiros</a:t>
            </a:r>
          </a:p>
          <a:p>
            <a:pPr marL="534988" lvl="1" indent="-182563" algn="just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Adesão à OCDE representa um selo de qualidade em políticas públicas</a:t>
            </a:r>
          </a:p>
        </p:txBody>
      </p:sp>
      <p:pic>
        <p:nvPicPr>
          <p:cNvPr id="1331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2500313"/>
            <a:ext cx="6429375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1115</Words>
  <Application>Microsoft Office PowerPoint</Application>
  <PresentationFormat>Apresentação na tela (4:3)</PresentationFormat>
  <Paragraphs>128</Paragraphs>
  <Slides>12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Tema do Office</vt:lpstr>
      <vt:lpstr>Personalizar design</vt:lpstr>
      <vt:lpstr>Planilha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Subsecretaria para Instituições Econômico-Financeiras e Cooperação Internacional - SUEFI</dc:title>
  <dc:creator>Marcus Lemos</dc:creator>
  <cp:lastModifiedBy>83948880700</cp:lastModifiedBy>
  <cp:revision>176</cp:revision>
  <dcterms:created xsi:type="dcterms:W3CDTF">2016-05-11T18:56:23Z</dcterms:created>
  <dcterms:modified xsi:type="dcterms:W3CDTF">2017-08-24T14:54:37Z</dcterms:modified>
</cp:coreProperties>
</file>