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74" r:id="rId3"/>
    <p:sldId id="413" r:id="rId4"/>
    <p:sldId id="338" r:id="rId5"/>
    <p:sldId id="275" r:id="rId6"/>
    <p:sldId id="365" r:id="rId7"/>
    <p:sldId id="356" r:id="rId8"/>
    <p:sldId id="424" r:id="rId9"/>
    <p:sldId id="257" r:id="rId10"/>
    <p:sldId id="386" r:id="rId11"/>
    <p:sldId id="337" r:id="rId12"/>
    <p:sldId id="378" r:id="rId13"/>
    <p:sldId id="403" r:id="rId14"/>
    <p:sldId id="404" r:id="rId15"/>
    <p:sldId id="407" r:id="rId16"/>
    <p:sldId id="412" r:id="rId17"/>
    <p:sldId id="369" r:id="rId18"/>
    <p:sldId id="426" r:id="rId19"/>
    <p:sldId id="370" r:id="rId20"/>
    <p:sldId id="375" r:id="rId21"/>
    <p:sldId id="371" r:id="rId22"/>
    <p:sldId id="415" r:id="rId23"/>
    <p:sldId id="416" r:id="rId24"/>
    <p:sldId id="417" r:id="rId25"/>
    <p:sldId id="418" r:id="rId26"/>
    <p:sldId id="419" r:id="rId27"/>
    <p:sldId id="420" r:id="rId28"/>
    <p:sldId id="421" r:id="rId29"/>
    <p:sldId id="422" r:id="rId30"/>
    <p:sldId id="423" r:id="rId31"/>
    <p:sldId id="264" r:id="rId32"/>
    <p:sldId id="261" r:id="rId33"/>
    <p:sldId id="388" r:id="rId34"/>
    <p:sldId id="347" r:id="rId35"/>
    <p:sldId id="376" r:id="rId36"/>
    <p:sldId id="402" r:id="rId37"/>
    <p:sldId id="411" r:id="rId38"/>
    <p:sldId id="409" r:id="rId39"/>
    <p:sldId id="410" r:id="rId40"/>
    <p:sldId id="341" r:id="rId4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ana Vegas" initials="EV" lastIdx="5" clrIdx="0">
    <p:extLst>
      <p:ext uri="{19B8F6BF-5375-455C-9EA6-DF929625EA0E}">
        <p15:presenceInfo xmlns:p15="http://schemas.microsoft.com/office/powerpoint/2012/main" userId="b5cbb05f7b9662bb" providerId="Windows Live"/>
      </p:ext>
    </p:extLst>
  </p:cmAuthor>
  <p:cmAuthor id="2" name="Susana Cordeiro Guerra"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96A"/>
    <a:srgbClr val="839CC7"/>
    <a:srgbClr val="2CB0E1"/>
    <a:srgbClr val="B0BBD1"/>
    <a:srgbClr val="DCE1E9"/>
    <a:srgbClr val="EEB500"/>
    <a:srgbClr val="FF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3979" autoAdjust="0"/>
  </p:normalViewPr>
  <p:slideViewPr>
    <p:cSldViewPr snapToGrid="0" snapToObjects="1">
      <p:cViewPr varScale="1">
        <p:scale>
          <a:sx n="61" d="100"/>
          <a:sy n="61" d="100"/>
        </p:scale>
        <p:origin x="801" y="39"/>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5" d="100"/>
          <a:sy n="55" d="100"/>
        </p:scale>
        <p:origin x="-287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553" cy="497923"/>
          </a:xfrm>
          <a:prstGeom prst="rect">
            <a:avLst/>
          </a:prstGeom>
        </p:spPr>
        <p:txBody>
          <a:bodyPr vert="horz" lIns="91614" tIns="45807" rIns="91614" bIns="45807" rtlCol="0"/>
          <a:lstStyle>
            <a:lvl1pPr algn="l">
              <a:defRPr sz="1200"/>
            </a:lvl1pPr>
          </a:lstStyle>
          <a:p>
            <a:endParaRPr lang="pt-BR"/>
          </a:p>
        </p:txBody>
      </p:sp>
      <p:sp>
        <p:nvSpPr>
          <p:cNvPr id="3" name="Espaço Reservado para Data 2"/>
          <p:cNvSpPr>
            <a:spLocks noGrp="1"/>
          </p:cNvSpPr>
          <p:nvPr>
            <p:ph type="dt" idx="1"/>
          </p:nvPr>
        </p:nvSpPr>
        <p:spPr>
          <a:xfrm>
            <a:off x="3850532" y="0"/>
            <a:ext cx="2945553" cy="497923"/>
          </a:xfrm>
          <a:prstGeom prst="rect">
            <a:avLst/>
          </a:prstGeom>
        </p:spPr>
        <p:txBody>
          <a:bodyPr vert="horz" lIns="91614" tIns="45807" rIns="91614" bIns="45807" rtlCol="0"/>
          <a:lstStyle>
            <a:lvl1pPr algn="r">
              <a:defRPr sz="1200"/>
            </a:lvl1pPr>
          </a:lstStyle>
          <a:p>
            <a:fld id="{27D76F79-0181-49C4-A5CE-D15C5B341F46}" type="datetimeFigureOut">
              <a:rPr lang="pt-BR" smtClean="0"/>
              <a:pPr/>
              <a:t>17/08/2019</a:t>
            </a:fld>
            <a:endParaRPr lang="pt-BR"/>
          </a:p>
        </p:txBody>
      </p:sp>
      <p:sp>
        <p:nvSpPr>
          <p:cNvPr id="4" name="Espaço Reservado para Imagem de Slide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614" tIns="45807" rIns="91614" bIns="45807" rtlCol="0" anchor="ctr"/>
          <a:lstStyle/>
          <a:p>
            <a:endParaRPr lang="pt-BR"/>
          </a:p>
        </p:txBody>
      </p:sp>
      <p:sp>
        <p:nvSpPr>
          <p:cNvPr id="5" name="Espaço Reservado para Anotações 4"/>
          <p:cNvSpPr>
            <a:spLocks noGrp="1"/>
          </p:cNvSpPr>
          <p:nvPr>
            <p:ph type="body" sz="quarter" idx="3"/>
          </p:nvPr>
        </p:nvSpPr>
        <p:spPr>
          <a:xfrm>
            <a:off x="679132" y="4777196"/>
            <a:ext cx="5439412" cy="3908613"/>
          </a:xfrm>
          <a:prstGeom prst="rect">
            <a:avLst/>
          </a:prstGeom>
        </p:spPr>
        <p:txBody>
          <a:bodyPr vert="horz" lIns="91614" tIns="45807" rIns="91614" bIns="45807"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716"/>
            <a:ext cx="2945553" cy="497922"/>
          </a:xfrm>
          <a:prstGeom prst="rect">
            <a:avLst/>
          </a:prstGeom>
        </p:spPr>
        <p:txBody>
          <a:bodyPr vert="horz" lIns="91614" tIns="45807" rIns="91614" bIns="45807"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532" y="9428716"/>
            <a:ext cx="2945553" cy="497922"/>
          </a:xfrm>
          <a:prstGeom prst="rect">
            <a:avLst/>
          </a:prstGeom>
        </p:spPr>
        <p:txBody>
          <a:bodyPr vert="horz" lIns="91614" tIns="45807" rIns="91614" bIns="45807" rtlCol="0" anchor="b"/>
          <a:lstStyle>
            <a:lvl1pPr algn="r">
              <a:defRPr sz="1200"/>
            </a:lvl1pPr>
          </a:lstStyle>
          <a:p>
            <a:fld id="{1255EF43-9B90-491B-8E98-B24D05F333F6}" type="slidenum">
              <a:rPr lang="pt-BR" smtClean="0"/>
              <a:pPr/>
              <a:t>‹#›</a:t>
            </a:fld>
            <a:endParaRPr lang="pt-BR"/>
          </a:p>
        </p:txBody>
      </p:sp>
    </p:spTree>
    <p:extLst>
      <p:ext uri="{BB962C8B-B14F-4D97-AF65-F5344CB8AC3E}">
        <p14:creationId xmlns:p14="http://schemas.microsoft.com/office/powerpoint/2010/main" val="215995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r>
              <a:rPr lang="en-US" dirty="0"/>
              <a:t>Good morning. Thank you for the opportunity to be here and share our plans</a:t>
            </a:r>
            <a:r>
              <a:rPr lang="en-US" baseline="0" dirty="0"/>
              <a:t> for IBGE.</a:t>
            </a:r>
          </a:p>
          <a:p>
            <a:endParaRPr lang="en-US" baseline="0" dirty="0"/>
          </a:p>
          <a:p>
            <a:r>
              <a:rPr lang="en-US" baseline="0" dirty="0"/>
              <a:t>I am Susana Cordeiro Guerra. I was previously an economist at the World Bank and I studied at Harvard and MIT, where I got my PhD.</a:t>
            </a:r>
          </a:p>
          <a:p>
            <a:endParaRPr lang="en-US" baseline="0" dirty="0"/>
          </a:p>
          <a:p>
            <a:r>
              <a:rPr lang="en-US" baseline="0" dirty="0"/>
              <a:t>Turning to the presentation, I see a clear opportunity for IBGE at this critical juncture of our history. IBGE is Brazil’s statistical agency, responsible for the Census and the production of most of our economic and social indicators. </a:t>
            </a:r>
          </a:p>
          <a:p>
            <a:endParaRPr lang="en-US" baseline="0" dirty="0"/>
          </a:p>
          <a:p>
            <a:r>
              <a:rPr lang="en-US" baseline="0" dirty="0"/>
              <a:t>Our aim is to deliver a Demographic Census in 2020 that is accurate and precise, on time, and on budget.</a:t>
            </a:r>
          </a:p>
          <a:p>
            <a:endParaRPr lang="en-US" baseline="0" dirty="0"/>
          </a:p>
          <a:p>
            <a:r>
              <a:rPr lang="en-US" baseline="0" dirty="0"/>
              <a:t>The plan is to do this by preserving the tradition of excellence of the institute, while also innovating. </a:t>
            </a:r>
          </a:p>
          <a:p>
            <a:endParaRPr lang="en-US" baseline="0" dirty="0"/>
          </a:p>
          <a:p>
            <a:r>
              <a:rPr lang="en-US" baseline="0" dirty="0"/>
              <a:t>The idea is that exercising the muscles for a better Census will lead to a better Institute. By introducing these changes through the Census we will be able to build the capability of the Institute to meet the challenges of the future, which are important for Brazil’s development. </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1</a:t>
            </a:fld>
            <a:endParaRPr lang="pt-BR"/>
          </a:p>
        </p:txBody>
      </p:sp>
    </p:spTree>
    <p:extLst>
      <p:ext uri="{BB962C8B-B14F-4D97-AF65-F5344CB8AC3E}">
        <p14:creationId xmlns:p14="http://schemas.microsoft.com/office/powerpoint/2010/main" val="222296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14</a:t>
            </a:fld>
            <a:endParaRPr lang="pt-BR"/>
          </a:p>
        </p:txBody>
      </p:sp>
    </p:spTree>
    <p:extLst>
      <p:ext uri="{BB962C8B-B14F-4D97-AF65-F5344CB8AC3E}">
        <p14:creationId xmlns:p14="http://schemas.microsoft.com/office/powerpoint/2010/main" val="347422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15</a:t>
            </a:fld>
            <a:endParaRPr lang="pt-BR"/>
          </a:p>
        </p:txBody>
      </p:sp>
    </p:spTree>
    <p:extLst>
      <p:ext uri="{BB962C8B-B14F-4D97-AF65-F5344CB8AC3E}">
        <p14:creationId xmlns:p14="http://schemas.microsoft.com/office/powerpoint/2010/main" val="1069010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16</a:t>
            </a:fld>
            <a:endParaRPr lang="pt-BR"/>
          </a:p>
        </p:txBody>
      </p:sp>
    </p:spTree>
    <p:extLst>
      <p:ext uri="{BB962C8B-B14F-4D97-AF65-F5344CB8AC3E}">
        <p14:creationId xmlns:p14="http://schemas.microsoft.com/office/powerpoint/2010/main" val="962450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17</a:t>
            </a:fld>
            <a:endParaRPr lang="pt-BR"/>
          </a:p>
        </p:txBody>
      </p:sp>
    </p:spTree>
    <p:extLst>
      <p:ext uri="{BB962C8B-B14F-4D97-AF65-F5344CB8AC3E}">
        <p14:creationId xmlns:p14="http://schemas.microsoft.com/office/powerpoint/2010/main" val="365606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18</a:t>
            </a:fld>
            <a:endParaRPr lang="pt-BR"/>
          </a:p>
        </p:txBody>
      </p:sp>
    </p:spTree>
    <p:extLst>
      <p:ext uri="{BB962C8B-B14F-4D97-AF65-F5344CB8AC3E}">
        <p14:creationId xmlns:p14="http://schemas.microsoft.com/office/powerpoint/2010/main" val="2562519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19</a:t>
            </a:fld>
            <a:endParaRPr lang="pt-BR"/>
          </a:p>
        </p:txBody>
      </p:sp>
    </p:spTree>
    <p:extLst>
      <p:ext uri="{BB962C8B-B14F-4D97-AF65-F5344CB8AC3E}">
        <p14:creationId xmlns:p14="http://schemas.microsoft.com/office/powerpoint/2010/main" val="2311387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20</a:t>
            </a:fld>
            <a:endParaRPr lang="pt-BR"/>
          </a:p>
        </p:txBody>
      </p:sp>
    </p:spTree>
    <p:extLst>
      <p:ext uri="{BB962C8B-B14F-4D97-AF65-F5344CB8AC3E}">
        <p14:creationId xmlns:p14="http://schemas.microsoft.com/office/powerpoint/2010/main" val="2446635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21</a:t>
            </a:fld>
            <a:endParaRPr lang="pt-BR"/>
          </a:p>
        </p:txBody>
      </p:sp>
    </p:spTree>
    <p:extLst>
      <p:ext uri="{BB962C8B-B14F-4D97-AF65-F5344CB8AC3E}">
        <p14:creationId xmlns:p14="http://schemas.microsoft.com/office/powerpoint/2010/main" val="81040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22</a:t>
            </a:fld>
            <a:endParaRPr lang="pt-BR"/>
          </a:p>
        </p:txBody>
      </p:sp>
    </p:spTree>
    <p:extLst>
      <p:ext uri="{BB962C8B-B14F-4D97-AF65-F5344CB8AC3E}">
        <p14:creationId xmlns:p14="http://schemas.microsoft.com/office/powerpoint/2010/main" val="705987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23</a:t>
            </a:fld>
            <a:endParaRPr lang="pt-BR"/>
          </a:p>
        </p:txBody>
      </p:sp>
    </p:spTree>
    <p:extLst>
      <p:ext uri="{BB962C8B-B14F-4D97-AF65-F5344CB8AC3E}">
        <p14:creationId xmlns:p14="http://schemas.microsoft.com/office/powerpoint/2010/main" val="4085554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4</a:t>
            </a:fld>
            <a:endParaRPr lang="pt-BR"/>
          </a:p>
        </p:txBody>
      </p:sp>
    </p:spTree>
    <p:extLst>
      <p:ext uri="{BB962C8B-B14F-4D97-AF65-F5344CB8AC3E}">
        <p14:creationId xmlns:p14="http://schemas.microsoft.com/office/powerpoint/2010/main" val="3456537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24</a:t>
            </a:fld>
            <a:endParaRPr lang="pt-BR"/>
          </a:p>
        </p:txBody>
      </p:sp>
    </p:spTree>
    <p:extLst>
      <p:ext uri="{BB962C8B-B14F-4D97-AF65-F5344CB8AC3E}">
        <p14:creationId xmlns:p14="http://schemas.microsoft.com/office/powerpoint/2010/main" val="3644149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25</a:t>
            </a:fld>
            <a:endParaRPr lang="pt-BR"/>
          </a:p>
        </p:txBody>
      </p:sp>
    </p:spTree>
    <p:extLst>
      <p:ext uri="{BB962C8B-B14F-4D97-AF65-F5344CB8AC3E}">
        <p14:creationId xmlns:p14="http://schemas.microsoft.com/office/powerpoint/2010/main" val="1951508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26</a:t>
            </a:fld>
            <a:endParaRPr lang="pt-BR"/>
          </a:p>
        </p:txBody>
      </p:sp>
    </p:spTree>
    <p:extLst>
      <p:ext uri="{BB962C8B-B14F-4D97-AF65-F5344CB8AC3E}">
        <p14:creationId xmlns:p14="http://schemas.microsoft.com/office/powerpoint/2010/main" val="1932363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27</a:t>
            </a:fld>
            <a:endParaRPr lang="pt-BR"/>
          </a:p>
        </p:txBody>
      </p:sp>
    </p:spTree>
    <p:extLst>
      <p:ext uri="{BB962C8B-B14F-4D97-AF65-F5344CB8AC3E}">
        <p14:creationId xmlns:p14="http://schemas.microsoft.com/office/powerpoint/2010/main" val="2487786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28</a:t>
            </a:fld>
            <a:endParaRPr lang="pt-BR"/>
          </a:p>
        </p:txBody>
      </p:sp>
    </p:spTree>
    <p:extLst>
      <p:ext uri="{BB962C8B-B14F-4D97-AF65-F5344CB8AC3E}">
        <p14:creationId xmlns:p14="http://schemas.microsoft.com/office/powerpoint/2010/main" val="853040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29</a:t>
            </a:fld>
            <a:endParaRPr lang="pt-BR"/>
          </a:p>
        </p:txBody>
      </p:sp>
    </p:spTree>
    <p:extLst>
      <p:ext uri="{BB962C8B-B14F-4D97-AF65-F5344CB8AC3E}">
        <p14:creationId xmlns:p14="http://schemas.microsoft.com/office/powerpoint/2010/main" val="3569228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30</a:t>
            </a:fld>
            <a:endParaRPr lang="pt-BR"/>
          </a:p>
        </p:txBody>
      </p:sp>
    </p:spTree>
    <p:extLst>
      <p:ext uri="{BB962C8B-B14F-4D97-AF65-F5344CB8AC3E}">
        <p14:creationId xmlns:p14="http://schemas.microsoft.com/office/powerpoint/2010/main" val="2218874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33</a:t>
            </a:fld>
            <a:endParaRPr lang="pt-BR"/>
          </a:p>
        </p:txBody>
      </p:sp>
    </p:spTree>
    <p:extLst>
      <p:ext uri="{BB962C8B-B14F-4D97-AF65-F5344CB8AC3E}">
        <p14:creationId xmlns:p14="http://schemas.microsoft.com/office/powerpoint/2010/main" val="4095185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3200">
                <a:solidFill>
                  <a:srgbClr val="0000A8"/>
                </a:solidFill>
                <a:latin typeface="Arial Narrow" pitchFamily="34" charset="0"/>
              </a:defRPr>
            </a:lvl1pPr>
            <a:lvl2pPr marL="744362" indent="-286293" eaLnBrk="0" hangingPunct="0">
              <a:defRPr sz="3200">
                <a:solidFill>
                  <a:srgbClr val="0000A8"/>
                </a:solidFill>
                <a:latin typeface="Arial Narrow" pitchFamily="34" charset="0"/>
              </a:defRPr>
            </a:lvl2pPr>
            <a:lvl3pPr marL="1145172" indent="-229034" eaLnBrk="0" hangingPunct="0">
              <a:defRPr sz="3200">
                <a:solidFill>
                  <a:srgbClr val="0000A8"/>
                </a:solidFill>
                <a:latin typeface="Arial Narrow" pitchFamily="34" charset="0"/>
              </a:defRPr>
            </a:lvl3pPr>
            <a:lvl4pPr marL="1603240" indent="-229034" eaLnBrk="0" hangingPunct="0">
              <a:defRPr sz="3200">
                <a:solidFill>
                  <a:srgbClr val="0000A8"/>
                </a:solidFill>
                <a:latin typeface="Arial Narrow" pitchFamily="34" charset="0"/>
              </a:defRPr>
            </a:lvl4pPr>
            <a:lvl5pPr marL="2061309" indent="-229034" eaLnBrk="0" hangingPunct="0">
              <a:defRPr sz="3200">
                <a:solidFill>
                  <a:srgbClr val="0000A8"/>
                </a:solidFill>
                <a:latin typeface="Arial Narrow" pitchFamily="34" charset="0"/>
              </a:defRPr>
            </a:lvl5pPr>
            <a:lvl6pPr marL="2519378" indent="-229034" eaLnBrk="0" fontAlgn="base" hangingPunct="0">
              <a:spcBef>
                <a:spcPct val="20000"/>
              </a:spcBef>
              <a:spcAft>
                <a:spcPct val="0"/>
              </a:spcAft>
              <a:defRPr sz="3200">
                <a:solidFill>
                  <a:srgbClr val="0000A8"/>
                </a:solidFill>
                <a:latin typeface="Arial Narrow" pitchFamily="34" charset="0"/>
              </a:defRPr>
            </a:lvl6pPr>
            <a:lvl7pPr marL="2977446" indent="-229034" eaLnBrk="0" fontAlgn="base" hangingPunct="0">
              <a:spcBef>
                <a:spcPct val="20000"/>
              </a:spcBef>
              <a:spcAft>
                <a:spcPct val="0"/>
              </a:spcAft>
              <a:defRPr sz="3200">
                <a:solidFill>
                  <a:srgbClr val="0000A8"/>
                </a:solidFill>
                <a:latin typeface="Arial Narrow" pitchFamily="34" charset="0"/>
              </a:defRPr>
            </a:lvl7pPr>
            <a:lvl8pPr marL="3435515" indent="-229034" eaLnBrk="0" fontAlgn="base" hangingPunct="0">
              <a:spcBef>
                <a:spcPct val="20000"/>
              </a:spcBef>
              <a:spcAft>
                <a:spcPct val="0"/>
              </a:spcAft>
              <a:defRPr sz="3200">
                <a:solidFill>
                  <a:srgbClr val="0000A8"/>
                </a:solidFill>
                <a:latin typeface="Arial Narrow" pitchFamily="34" charset="0"/>
              </a:defRPr>
            </a:lvl8pPr>
            <a:lvl9pPr marL="3893584" indent="-229034" eaLnBrk="0" fontAlgn="base" hangingPunct="0">
              <a:spcBef>
                <a:spcPct val="20000"/>
              </a:spcBef>
              <a:spcAft>
                <a:spcPct val="0"/>
              </a:spcAft>
              <a:defRPr sz="3200">
                <a:solidFill>
                  <a:srgbClr val="0000A8"/>
                </a:solidFill>
                <a:latin typeface="Arial Narrow" pitchFamily="34" charset="0"/>
              </a:defRPr>
            </a:lvl9pPr>
          </a:lstStyle>
          <a:p>
            <a:pPr eaLnBrk="1" hangingPunct="1"/>
            <a:fld id="{5CCF7A8D-600A-454A-B01D-0CFBADFAB610}" type="slidenum">
              <a:rPr lang="en-GB" altLang="en-US" sz="1200">
                <a:solidFill>
                  <a:schemeClr val="tx1"/>
                </a:solidFill>
                <a:latin typeface="Times New Roman" pitchFamily="18" charset="0"/>
              </a:rPr>
              <a:pPr eaLnBrk="1" hangingPunct="1"/>
              <a:t>34</a:t>
            </a:fld>
            <a:endParaRPr lang="en-GB" altLang="en-US" sz="1200">
              <a:solidFill>
                <a:schemeClr val="tx1"/>
              </a:solidFill>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it-IT" altLang="en-US" dirty="0"/>
          </a:p>
        </p:txBody>
      </p:sp>
    </p:spTree>
    <p:extLst>
      <p:ext uri="{BB962C8B-B14F-4D97-AF65-F5344CB8AC3E}">
        <p14:creationId xmlns:p14="http://schemas.microsoft.com/office/powerpoint/2010/main" val="722965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35</a:t>
            </a:fld>
            <a:endParaRPr lang="pt-BR"/>
          </a:p>
        </p:txBody>
      </p:sp>
    </p:spTree>
    <p:extLst>
      <p:ext uri="{BB962C8B-B14F-4D97-AF65-F5344CB8AC3E}">
        <p14:creationId xmlns:p14="http://schemas.microsoft.com/office/powerpoint/2010/main" val="261238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recapping what happened in 2010.</a:t>
            </a:r>
          </a:p>
          <a:p>
            <a:endParaRPr lang="en-US" dirty="0"/>
          </a:p>
          <a:p>
            <a:r>
              <a:rPr lang="en-US" dirty="0"/>
              <a:t>The</a:t>
            </a:r>
            <a:r>
              <a:rPr lang="en-US" baseline="0" dirty="0"/>
              <a:t> 2010 Census was the first fully digital census in which data collection was done through PDAs (personal digital assistants). It was lauded as a model in data collection.</a:t>
            </a:r>
          </a:p>
          <a:p>
            <a:endParaRPr lang="en-US" baseline="0" dirty="0"/>
          </a:p>
          <a:p>
            <a:r>
              <a:rPr lang="en-US" baseline="0" dirty="0"/>
              <a:t>However, there were significant challenges in coverage. Different evaluation surveys point to an 8-10% coverage gap in large states like RJ and SP.</a:t>
            </a:r>
          </a:p>
          <a:p>
            <a:endParaRPr lang="en-US" baseline="0" dirty="0"/>
          </a:p>
          <a:p>
            <a:r>
              <a:rPr lang="en-US" baseline="0" dirty="0"/>
              <a:t>The questionnaire for the sample group was large with 102 questions. This put strain on data collection efforts. </a:t>
            </a:r>
          </a:p>
          <a:p>
            <a:endParaRPr lang="en-US" baseline="0" dirty="0"/>
          </a:p>
          <a:p>
            <a:pPr defTabSz="916137">
              <a:defRPr/>
            </a:pPr>
            <a:r>
              <a:rPr lang="en-US" baseline="0" dirty="0"/>
              <a:t>And lastly, there was an insignificant internet data collection with less than 1% of questionnaires collected through the web. </a:t>
            </a:r>
          </a:p>
          <a:p>
            <a:pPr defTabSz="916137">
              <a:defRPr/>
            </a:pPr>
            <a:r>
              <a:rPr lang="en-US" b="1" dirty="0">
                <a:solidFill>
                  <a:schemeClr val="tx1">
                    <a:lumMod val="50000"/>
                    <a:lumOff val="50000"/>
                  </a:schemeClr>
                </a:solidFill>
                <a:latin typeface="Univers LT Std 67 Bold Condensed" charset="0"/>
                <a:ea typeface="Univers LT Std 67 Bold Condensed" charset="0"/>
                <a:cs typeface="Univers LT Std 67 Bold Condensed" charset="0"/>
              </a:rPr>
              <a:t>0,07% (43,687 questionnaires among 58,051,449)</a:t>
            </a:r>
          </a:p>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5</a:t>
            </a:fld>
            <a:endParaRPr lang="pt-BR"/>
          </a:p>
        </p:txBody>
      </p:sp>
    </p:spTree>
    <p:extLst>
      <p:ext uri="{BB962C8B-B14F-4D97-AF65-F5344CB8AC3E}">
        <p14:creationId xmlns:p14="http://schemas.microsoft.com/office/powerpoint/2010/main" val="3456537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36</a:t>
            </a:fld>
            <a:endParaRPr lang="pt-BR"/>
          </a:p>
        </p:txBody>
      </p:sp>
    </p:spTree>
    <p:extLst>
      <p:ext uri="{BB962C8B-B14F-4D97-AF65-F5344CB8AC3E}">
        <p14:creationId xmlns:p14="http://schemas.microsoft.com/office/powerpoint/2010/main" val="461934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37</a:t>
            </a:fld>
            <a:endParaRPr lang="pt-BR"/>
          </a:p>
        </p:txBody>
      </p:sp>
    </p:spTree>
    <p:extLst>
      <p:ext uri="{BB962C8B-B14F-4D97-AF65-F5344CB8AC3E}">
        <p14:creationId xmlns:p14="http://schemas.microsoft.com/office/powerpoint/2010/main" val="610516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38</a:t>
            </a:fld>
            <a:endParaRPr lang="pt-BR"/>
          </a:p>
        </p:txBody>
      </p:sp>
    </p:spTree>
    <p:extLst>
      <p:ext uri="{BB962C8B-B14F-4D97-AF65-F5344CB8AC3E}">
        <p14:creationId xmlns:p14="http://schemas.microsoft.com/office/powerpoint/2010/main" val="2587634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39</a:t>
            </a:fld>
            <a:endParaRPr lang="pt-BR"/>
          </a:p>
        </p:txBody>
      </p:sp>
    </p:spTree>
    <p:extLst>
      <p:ext uri="{BB962C8B-B14F-4D97-AF65-F5344CB8AC3E}">
        <p14:creationId xmlns:p14="http://schemas.microsoft.com/office/powerpoint/2010/main" val="2925292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40</a:t>
            </a:fld>
            <a:endParaRPr lang="pt-BR"/>
          </a:p>
        </p:txBody>
      </p:sp>
    </p:spTree>
    <p:extLst>
      <p:ext uri="{BB962C8B-B14F-4D97-AF65-F5344CB8AC3E}">
        <p14:creationId xmlns:p14="http://schemas.microsoft.com/office/powerpoint/2010/main" val="222296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what are the challenges in 2020?</a:t>
            </a:r>
          </a:p>
          <a:p>
            <a:endParaRPr lang="en-US" baseline="0" dirty="0"/>
          </a:p>
          <a:p>
            <a:r>
              <a:rPr lang="en-US" baseline="0" dirty="0"/>
              <a:t>Compared to 2010, implementation in the field will be more challenging, given the rise in security concerns, increasing urban agglomerations, and political polarization, among other issues. All of these factors make it more difficult for our census to get access and obtain reliable data. </a:t>
            </a:r>
          </a:p>
          <a:p>
            <a:endParaRPr lang="en-US" baseline="0" dirty="0"/>
          </a:p>
          <a:p>
            <a:r>
              <a:rPr lang="en-US" baseline="0" dirty="0"/>
              <a:t>At the same time, we have the largest operation in our history. Brazil is the fifth largest country in the world AND we have one of the top 5 longest questionnaires in the world. </a:t>
            </a:r>
          </a:p>
          <a:p>
            <a:endParaRPr lang="en-US" baseline="0" dirty="0"/>
          </a:p>
          <a:p>
            <a:r>
              <a:rPr lang="en-US" baseline="0" dirty="0"/>
              <a:t>We have made some technological progress in data collection methods, but not as much as was hoped. The last pilot tests show that our internet collection rates are still less than 1%.</a:t>
            </a:r>
          </a:p>
          <a:p>
            <a:endParaRPr lang="en-US" baseline="0" dirty="0"/>
          </a:p>
          <a:p>
            <a:r>
              <a:rPr lang="en-US" baseline="0" dirty="0"/>
              <a:t>And, on top of everything, we have significant budget constraints, with a likely budget cut of 25% of our original estimates. </a:t>
            </a:r>
          </a:p>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6</a:t>
            </a:fld>
            <a:endParaRPr lang="pt-BR"/>
          </a:p>
        </p:txBody>
      </p:sp>
    </p:spTree>
    <p:extLst>
      <p:ext uri="{BB962C8B-B14F-4D97-AF65-F5344CB8AC3E}">
        <p14:creationId xmlns:p14="http://schemas.microsoft.com/office/powerpoint/2010/main" val="345653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we do that? </a:t>
            </a:r>
          </a:p>
          <a:p>
            <a:endParaRPr lang="en-US" dirty="0"/>
          </a:p>
          <a:p>
            <a:r>
              <a:rPr lang="en-US" dirty="0"/>
              <a:t>We will</a:t>
            </a:r>
            <a:r>
              <a:rPr lang="en-US" baseline="0" dirty="0"/>
              <a:t> build capability through three strategically targeted components: data registries, technology, and existing sample surveys.</a:t>
            </a:r>
          </a:p>
          <a:p>
            <a:endParaRPr lang="en-US" baseline="0" dirty="0"/>
          </a:p>
          <a:p>
            <a:pPr defTabSz="916137">
              <a:defRPr/>
            </a:pPr>
            <a:r>
              <a:rPr lang="en-US" dirty="0"/>
              <a:t>The main idea is that we are optimizing</a:t>
            </a:r>
            <a:r>
              <a:rPr lang="en-US" baseline="0" dirty="0"/>
              <a:t> two things at the same time: the role of the Census and existing sample surveys and data registries.</a:t>
            </a:r>
          </a:p>
          <a:p>
            <a:pPr defTabSz="916137">
              <a:defRPr/>
            </a:pPr>
            <a:endParaRPr lang="en-US" baseline="0" dirty="0"/>
          </a:p>
          <a:p>
            <a:pPr defTabSz="916137">
              <a:defRPr/>
            </a:pPr>
            <a:r>
              <a:rPr lang="en-US" baseline="0" dirty="0"/>
              <a:t>Technology will be the key driver in this strategy.</a:t>
            </a:r>
          </a:p>
          <a:p>
            <a:pPr defTabSz="916137">
              <a:defRPr/>
            </a:pPr>
            <a:endParaRPr lang="en-US" baseline="0" dirty="0"/>
          </a:p>
          <a:p>
            <a:pPr defTabSz="916137">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7</a:t>
            </a:fld>
            <a:endParaRPr lang="pt-BR"/>
          </a:p>
        </p:txBody>
      </p:sp>
    </p:spTree>
    <p:extLst>
      <p:ext uri="{BB962C8B-B14F-4D97-AF65-F5344CB8AC3E}">
        <p14:creationId xmlns:p14="http://schemas.microsoft.com/office/powerpoint/2010/main" val="310935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10</a:t>
            </a:fld>
            <a:endParaRPr lang="pt-BR"/>
          </a:p>
        </p:txBody>
      </p:sp>
    </p:spTree>
    <p:extLst>
      <p:ext uri="{BB962C8B-B14F-4D97-AF65-F5344CB8AC3E}">
        <p14:creationId xmlns:p14="http://schemas.microsoft.com/office/powerpoint/2010/main" val="1921887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11</a:t>
            </a:fld>
            <a:endParaRPr lang="pt-BR"/>
          </a:p>
        </p:txBody>
      </p:sp>
    </p:spTree>
    <p:extLst>
      <p:ext uri="{BB962C8B-B14F-4D97-AF65-F5344CB8AC3E}">
        <p14:creationId xmlns:p14="http://schemas.microsoft.com/office/powerpoint/2010/main" val="345653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12</a:t>
            </a:fld>
            <a:endParaRPr lang="pt-BR"/>
          </a:p>
        </p:txBody>
      </p:sp>
    </p:spTree>
    <p:extLst>
      <p:ext uri="{BB962C8B-B14F-4D97-AF65-F5344CB8AC3E}">
        <p14:creationId xmlns:p14="http://schemas.microsoft.com/office/powerpoint/2010/main" val="1824137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5EF43-9B90-491B-8E98-B24D05F333F6}" type="slidenum">
              <a:rPr lang="pt-BR" smtClean="0"/>
              <a:pPr/>
              <a:t>13</a:t>
            </a:fld>
            <a:endParaRPr lang="pt-BR"/>
          </a:p>
        </p:txBody>
      </p:sp>
    </p:spTree>
    <p:extLst>
      <p:ext uri="{BB962C8B-B14F-4D97-AF65-F5344CB8AC3E}">
        <p14:creationId xmlns:p14="http://schemas.microsoft.com/office/powerpoint/2010/main" val="2636797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203D-B394-459A-B8F6-8B84D1FBEB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EEE995-1315-485B-8856-20F26B7D77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68A061-E8A8-4D84-9BB1-CFC985CA464C}"/>
              </a:ext>
            </a:extLst>
          </p:cNvPr>
          <p:cNvSpPr>
            <a:spLocks noGrp="1"/>
          </p:cNvSpPr>
          <p:nvPr>
            <p:ph type="dt" sz="half" idx="10"/>
          </p:nvPr>
        </p:nvSpPr>
        <p:spPr/>
        <p:txBody>
          <a:bodyPr/>
          <a:lstStyle/>
          <a:p>
            <a:fld id="{99665E92-0FC6-4EFE-9474-D4A6377A5DF6}" type="datetime1">
              <a:rPr lang="en-US" smtClean="0"/>
              <a:pPr/>
              <a:t>8/17/2019</a:t>
            </a:fld>
            <a:endParaRPr lang="en-US"/>
          </a:p>
        </p:txBody>
      </p:sp>
      <p:sp>
        <p:nvSpPr>
          <p:cNvPr id="5" name="Footer Placeholder 4">
            <a:extLst>
              <a:ext uri="{FF2B5EF4-FFF2-40B4-BE49-F238E27FC236}">
                <a16:creationId xmlns:a16="http://schemas.microsoft.com/office/drawing/2014/main" id="{3C71FD21-CCB0-4522-93A5-71BB9C988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31E15B-526B-4FF2-88EF-3C3710688094}"/>
              </a:ext>
            </a:extLst>
          </p:cNvPr>
          <p:cNvSpPr>
            <a:spLocks noGrp="1"/>
          </p:cNvSpPr>
          <p:nvPr>
            <p:ph type="sldNum" sz="quarter" idx="12"/>
          </p:nvPr>
        </p:nvSpPr>
        <p:spPr/>
        <p:txBody>
          <a:bodyPr/>
          <a:lstStyle/>
          <a:p>
            <a:fld id="{D14AE743-AAF8-444F-BCA0-AC10E5B0CD41}" type="slidenum">
              <a:rPr lang="en-US" smtClean="0"/>
              <a:pPr/>
              <a:t>‹#›</a:t>
            </a:fld>
            <a:endParaRPr lang="en-US"/>
          </a:p>
        </p:txBody>
      </p:sp>
    </p:spTree>
    <p:extLst>
      <p:ext uri="{BB962C8B-B14F-4D97-AF65-F5344CB8AC3E}">
        <p14:creationId xmlns:p14="http://schemas.microsoft.com/office/powerpoint/2010/main" val="156719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B7C62-AD4D-41FC-8A33-2FB3FD7E97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B24AFA-C01C-40A9-88AD-B5E6D9CAA1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E1430-1658-4190-9B5C-F4D865C11B8A}"/>
              </a:ext>
            </a:extLst>
          </p:cNvPr>
          <p:cNvSpPr>
            <a:spLocks noGrp="1"/>
          </p:cNvSpPr>
          <p:nvPr>
            <p:ph type="dt" sz="half" idx="10"/>
          </p:nvPr>
        </p:nvSpPr>
        <p:spPr/>
        <p:txBody>
          <a:bodyPr/>
          <a:lstStyle/>
          <a:p>
            <a:fld id="{696BA1E2-A688-42F2-8CE9-06F5F98DB8C7}" type="datetime1">
              <a:rPr lang="en-US" smtClean="0"/>
              <a:pPr/>
              <a:t>8/17/2019</a:t>
            </a:fld>
            <a:endParaRPr lang="en-US"/>
          </a:p>
        </p:txBody>
      </p:sp>
      <p:sp>
        <p:nvSpPr>
          <p:cNvPr id="5" name="Footer Placeholder 4">
            <a:extLst>
              <a:ext uri="{FF2B5EF4-FFF2-40B4-BE49-F238E27FC236}">
                <a16:creationId xmlns:a16="http://schemas.microsoft.com/office/drawing/2014/main" id="{42154E18-08B5-4F72-909B-A72982E2F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FEB8B-2D58-40D6-A42D-9488C743238C}"/>
              </a:ext>
            </a:extLst>
          </p:cNvPr>
          <p:cNvSpPr>
            <a:spLocks noGrp="1"/>
          </p:cNvSpPr>
          <p:nvPr>
            <p:ph type="sldNum" sz="quarter" idx="12"/>
          </p:nvPr>
        </p:nvSpPr>
        <p:spPr/>
        <p:txBody>
          <a:bodyPr/>
          <a:lstStyle/>
          <a:p>
            <a:fld id="{D14AE743-AAF8-444F-BCA0-AC10E5B0CD41}" type="slidenum">
              <a:rPr lang="en-US" smtClean="0"/>
              <a:pPr/>
              <a:t>‹#›</a:t>
            </a:fld>
            <a:endParaRPr lang="en-US"/>
          </a:p>
        </p:txBody>
      </p:sp>
    </p:spTree>
    <p:extLst>
      <p:ext uri="{BB962C8B-B14F-4D97-AF65-F5344CB8AC3E}">
        <p14:creationId xmlns:p14="http://schemas.microsoft.com/office/powerpoint/2010/main" val="58621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C8B0F0-6B31-4640-A773-C06E642D14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9D0160-AE8C-460C-B7AF-B1C2BB5BC8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8BF90-CA84-4C96-90B2-A1F66A183FE4}"/>
              </a:ext>
            </a:extLst>
          </p:cNvPr>
          <p:cNvSpPr>
            <a:spLocks noGrp="1"/>
          </p:cNvSpPr>
          <p:nvPr>
            <p:ph type="dt" sz="half" idx="10"/>
          </p:nvPr>
        </p:nvSpPr>
        <p:spPr/>
        <p:txBody>
          <a:bodyPr/>
          <a:lstStyle/>
          <a:p>
            <a:fld id="{FBA07DFE-981C-4ECB-A79D-82D8755DA594}" type="datetime1">
              <a:rPr lang="en-US" smtClean="0"/>
              <a:pPr/>
              <a:t>8/17/2019</a:t>
            </a:fld>
            <a:endParaRPr lang="en-US"/>
          </a:p>
        </p:txBody>
      </p:sp>
      <p:sp>
        <p:nvSpPr>
          <p:cNvPr id="5" name="Footer Placeholder 4">
            <a:extLst>
              <a:ext uri="{FF2B5EF4-FFF2-40B4-BE49-F238E27FC236}">
                <a16:creationId xmlns:a16="http://schemas.microsoft.com/office/drawing/2014/main" id="{123222E0-CA04-4039-815D-BF56F06BE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C78F0-6A4E-44A6-9B15-7D77B7962A3E}"/>
              </a:ext>
            </a:extLst>
          </p:cNvPr>
          <p:cNvSpPr>
            <a:spLocks noGrp="1"/>
          </p:cNvSpPr>
          <p:nvPr>
            <p:ph type="sldNum" sz="quarter" idx="12"/>
          </p:nvPr>
        </p:nvSpPr>
        <p:spPr/>
        <p:txBody>
          <a:bodyPr/>
          <a:lstStyle/>
          <a:p>
            <a:fld id="{D14AE743-AAF8-444F-BCA0-AC10E5B0CD41}" type="slidenum">
              <a:rPr lang="en-US" smtClean="0"/>
              <a:pPr/>
              <a:t>‹#›</a:t>
            </a:fld>
            <a:endParaRPr lang="en-US"/>
          </a:p>
        </p:txBody>
      </p:sp>
    </p:spTree>
    <p:extLst>
      <p:ext uri="{BB962C8B-B14F-4D97-AF65-F5344CB8AC3E}">
        <p14:creationId xmlns:p14="http://schemas.microsoft.com/office/powerpoint/2010/main" val="196482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3BF6C-C9F6-406B-AA2B-A1C0C80849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3624-9E79-478E-AFAC-E315BC05D0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550FA-C073-4A92-8D07-021BD8BC1ECF}"/>
              </a:ext>
            </a:extLst>
          </p:cNvPr>
          <p:cNvSpPr>
            <a:spLocks noGrp="1"/>
          </p:cNvSpPr>
          <p:nvPr>
            <p:ph type="dt" sz="half" idx="10"/>
          </p:nvPr>
        </p:nvSpPr>
        <p:spPr/>
        <p:txBody>
          <a:bodyPr/>
          <a:lstStyle/>
          <a:p>
            <a:fld id="{F474A9D1-258B-4986-A9EF-910454443DFA}" type="datetime1">
              <a:rPr lang="en-US" smtClean="0"/>
              <a:pPr/>
              <a:t>8/17/2019</a:t>
            </a:fld>
            <a:endParaRPr lang="en-US"/>
          </a:p>
        </p:txBody>
      </p:sp>
      <p:sp>
        <p:nvSpPr>
          <p:cNvPr id="5" name="Footer Placeholder 4">
            <a:extLst>
              <a:ext uri="{FF2B5EF4-FFF2-40B4-BE49-F238E27FC236}">
                <a16:creationId xmlns:a16="http://schemas.microsoft.com/office/drawing/2014/main" id="{1CFD78E3-0DF4-425A-9BEE-3CF529331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BC9AF4-85BB-4796-9DC8-19B266EBF39F}"/>
              </a:ext>
            </a:extLst>
          </p:cNvPr>
          <p:cNvSpPr>
            <a:spLocks noGrp="1"/>
          </p:cNvSpPr>
          <p:nvPr>
            <p:ph type="sldNum" sz="quarter" idx="12"/>
          </p:nvPr>
        </p:nvSpPr>
        <p:spPr/>
        <p:txBody>
          <a:bodyPr/>
          <a:lstStyle/>
          <a:p>
            <a:fld id="{D14AE743-AAF8-444F-BCA0-AC10E5B0CD41}" type="slidenum">
              <a:rPr lang="en-US" smtClean="0"/>
              <a:pPr/>
              <a:t>‹#›</a:t>
            </a:fld>
            <a:endParaRPr lang="en-US"/>
          </a:p>
        </p:txBody>
      </p:sp>
    </p:spTree>
    <p:extLst>
      <p:ext uri="{BB962C8B-B14F-4D97-AF65-F5344CB8AC3E}">
        <p14:creationId xmlns:p14="http://schemas.microsoft.com/office/powerpoint/2010/main" val="3672360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5FC3-C2A1-42EA-9C38-1FC0189ED1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4F2B0B-A37D-46E4-8246-1DCFDD7805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D75E19-8586-4162-8E32-8C7339D560BA}"/>
              </a:ext>
            </a:extLst>
          </p:cNvPr>
          <p:cNvSpPr>
            <a:spLocks noGrp="1"/>
          </p:cNvSpPr>
          <p:nvPr>
            <p:ph type="dt" sz="half" idx="10"/>
          </p:nvPr>
        </p:nvSpPr>
        <p:spPr/>
        <p:txBody>
          <a:bodyPr/>
          <a:lstStyle/>
          <a:p>
            <a:fld id="{000F0A3B-CA3E-438D-8852-CF71EAD9EA2B}" type="datetime1">
              <a:rPr lang="en-US" smtClean="0"/>
              <a:pPr/>
              <a:t>8/17/2019</a:t>
            </a:fld>
            <a:endParaRPr lang="en-US"/>
          </a:p>
        </p:txBody>
      </p:sp>
      <p:sp>
        <p:nvSpPr>
          <p:cNvPr id="5" name="Footer Placeholder 4">
            <a:extLst>
              <a:ext uri="{FF2B5EF4-FFF2-40B4-BE49-F238E27FC236}">
                <a16:creationId xmlns:a16="http://schemas.microsoft.com/office/drawing/2014/main" id="{A33052D9-DDE0-49CA-A6ED-BDEBF040E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5CA0D8-F547-4C30-93DC-723E59675E0D}"/>
              </a:ext>
            </a:extLst>
          </p:cNvPr>
          <p:cNvSpPr>
            <a:spLocks noGrp="1"/>
          </p:cNvSpPr>
          <p:nvPr>
            <p:ph type="sldNum" sz="quarter" idx="12"/>
          </p:nvPr>
        </p:nvSpPr>
        <p:spPr/>
        <p:txBody>
          <a:bodyPr/>
          <a:lstStyle/>
          <a:p>
            <a:fld id="{D14AE743-AAF8-444F-BCA0-AC10E5B0CD41}" type="slidenum">
              <a:rPr lang="en-US" smtClean="0"/>
              <a:pPr/>
              <a:t>‹#›</a:t>
            </a:fld>
            <a:endParaRPr lang="en-US"/>
          </a:p>
        </p:txBody>
      </p:sp>
    </p:spTree>
    <p:extLst>
      <p:ext uri="{BB962C8B-B14F-4D97-AF65-F5344CB8AC3E}">
        <p14:creationId xmlns:p14="http://schemas.microsoft.com/office/powerpoint/2010/main" val="3791835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1D51-7492-40C5-85D2-454802AAE8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59CC9B-CDBF-451E-B24B-7046619865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A205C4-FA81-49CC-B680-D1FB60019C3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BC171D-EA77-4DF0-B482-499247EB558E}"/>
              </a:ext>
            </a:extLst>
          </p:cNvPr>
          <p:cNvSpPr>
            <a:spLocks noGrp="1"/>
          </p:cNvSpPr>
          <p:nvPr>
            <p:ph type="dt" sz="half" idx="10"/>
          </p:nvPr>
        </p:nvSpPr>
        <p:spPr/>
        <p:txBody>
          <a:bodyPr/>
          <a:lstStyle/>
          <a:p>
            <a:fld id="{6611098E-B1F1-4C04-815D-9ED2F87A540E}" type="datetime1">
              <a:rPr lang="en-US" smtClean="0"/>
              <a:pPr/>
              <a:t>8/17/2019</a:t>
            </a:fld>
            <a:endParaRPr lang="en-US"/>
          </a:p>
        </p:txBody>
      </p:sp>
      <p:sp>
        <p:nvSpPr>
          <p:cNvPr id="6" name="Footer Placeholder 5">
            <a:extLst>
              <a:ext uri="{FF2B5EF4-FFF2-40B4-BE49-F238E27FC236}">
                <a16:creationId xmlns:a16="http://schemas.microsoft.com/office/drawing/2014/main" id="{1CE4DCC8-F322-4668-9428-3F52F0AEC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994E4-778B-4224-B253-B3D099F67F22}"/>
              </a:ext>
            </a:extLst>
          </p:cNvPr>
          <p:cNvSpPr>
            <a:spLocks noGrp="1"/>
          </p:cNvSpPr>
          <p:nvPr>
            <p:ph type="sldNum" sz="quarter" idx="12"/>
          </p:nvPr>
        </p:nvSpPr>
        <p:spPr/>
        <p:txBody>
          <a:bodyPr/>
          <a:lstStyle/>
          <a:p>
            <a:fld id="{D14AE743-AAF8-444F-BCA0-AC10E5B0CD41}" type="slidenum">
              <a:rPr lang="en-US" smtClean="0"/>
              <a:pPr/>
              <a:t>‹#›</a:t>
            </a:fld>
            <a:endParaRPr lang="en-US"/>
          </a:p>
        </p:txBody>
      </p:sp>
    </p:spTree>
    <p:extLst>
      <p:ext uri="{BB962C8B-B14F-4D97-AF65-F5344CB8AC3E}">
        <p14:creationId xmlns:p14="http://schemas.microsoft.com/office/powerpoint/2010/main" val="311632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0C0C-E5EF-4034-9837-C937FAE462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BF2145-E469-47D9-A61B-80B53BA4DB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8B1891-E6FC-4783-B5C0-0B66589718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798B8B-942B-4126-BA54-CDCF7F7C4B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B1790CF-0014-4CB6-9DBC-5A2F08881F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9C4300-27E9-4B81-97EE-482F0106AD84}"/>
              </a:ext>
            </a:extLst>
          </p:cNvPr>
          <p:cNvSpPr>
            <a:spLocks noGrp="1"/>
          </p:cNvSpPr>
          <p:nvPr>
            <p:ph type="dt" sz="half" idx="10"/>
          </p:nvPr>
        </p:nvSpPr>
        <p:spPr/>
        <p:txBody>
          <a:bodyPr/>
          <a:lstStyle/>
          <a:p>
            <a:fld id="{EB327F7C-EB1D-4FBF-A820-E8E14B13FFA5}" type="datetime1">
              <a:rPr lang="en-US" smtClean="0"/>
              <a:pPr/>
              <a:t>8/17/2019</a:t>
            </a:fld>
            <a:endParaRPr lang="en-US"/>
          </a:p>
        </p:txBody>
      </p:sp>
      <p:sp>
        <p:nvSpPr>
          <p:cNvPr id="8" name="Footer Placeholder 7">
            <a:extLst>
              <a:ext uri="{FF2B5EF4-FFF2-40B4-BE49-F238E27FC236}">
                <a16:creationId xmlns:a16="http://schemas.microsoft.com/office/drawing/2014/main" id="{FD433844-9165-4859-806D-FFF20E5716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2A7704-A2EC-410D-A6DC-B004BC0A2801}"/>
              </a:ext>
            </a:extLst>
          </p:cNvPr>
          <p:cNvSpPr>
            <a:spLocks noGrp="1"/>
          </p:cNvSpPr>
          <p:nvPr>
            <p:ph type="sldNum" sz="quarter" idx="12"/>
          </p:nvPr>
        </p:nvSpPr>
        <p:spPr/>
        <p:txBody>
          <a:bodyPr/>
          <a:lstStyle/>
          <a:p>
            <a:fld id="{D14AE743-AAF8-444F-BCA0-AC10E5B0CD41}" type="slidenum">
              <a:rPr lang="en-US" smtClean="0"/>
              <a:pPr/>
              <a:t>‹#›</a:t>
            </a:fld>
            <a:endParaRPr lang="en-US"/>
          </a:p>
        </p:txBody>
      </p:sp>
    </p:spTree>
    <p:extLst>
      <p:ext uri="{BB962C8B-B14F-4D97-AF65-F5344CB8AC3E}">
        <p14:creationId xmlns:p14="http://schemas.microsoft.com/office/powerpoint/2010/main" val="351565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F768-CB25-4E47-B868-F8960F0FAA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B9FB91-56B2-4235-A14F-88B278B3E6B8}"/>
              </a:ext>
            </a:extLst>
          </p:cNvPr>
          <p:cNvSpPr>
            <a:spLocks noGrp="1"/>
          </p:cNvSpPr>
          <p:nvPr>
            <p:ph type="dt" sz="half" idx="10"/>
          </p:nvPr>
        </p:nvSpPr>
        <p:spPr/>
        <p:txBody>
          <a:bodyPr/>
          <a:lstStyle/>
          <a:p>
            <a:fld id="{4B31990E-E86D-4FC4-AB67-1AAE80C2AA7C}" type="datetime1">
              <a:rPr lang="en-US" smtClean="0"/>
              <a:pPr/>
              <a:t>8/17/2019</a:t>
            </a:fld>
            <a:endParaRPr lang="en-US"/>
          </a:p>
        </p:txBody>
      </p:sp>
      <p:sp>
        <p:nvSpPr>
          <p:cNvPr id="4" name="Footer Placeholder 3">
            <a:extLst>
              <a:ext uri="{FF2B5EF4-FFF2-40B4-BE49-F238E27FC236}">
                <a16:creationId xmlns:a16="http://schemas.microsoft.com/office/drawing/2014/main" id="{173E7314-0D75-4FC3-A383-9440701BB1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FE475D-C0EE-4712-AF87-DCBE22894172}"/>
              </a:ext>
            </a:extLst>
          </p:cNvPr>
          <p:cNvSpPr>
            <a:spLocks noGrp="1"/>
          </p:cNvSpPr>
          <p:nvPr>
            <p:ph type="sldNum" sz="quarter" idx="12"/>
          </p:nvPr>
        </p:nvSpPr>
        <p:spPr/>
        <p:txBody>
          <a:bodyPr/>
          <a:lstStyle/>
          <a:p>
            <a:fld id="{D14AE743-AAF8-444F-BCA0-AC10E5B0CD41}" type="slidenum">
              <a:rPr lang="en-US" smtClean="0"/>
              <a:pPr/>
              <a:t>‹#›</a:t>
            </a:fld>
            <a:endParaRPr lang="en-US"/>
          </a:p>
        </p:txBody>
      </p:sp>
    </p:spTree>
    <p:extLst>
      <p:ext uri="{BB962C8B-B14F-4D97-AF65-F5344CB8AC3E}">
        <p14:creationId xmlns:p14="http://schemas.microsoft.com/office/powerpoint/2010/main" val="50162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8661D0-EF3B-46D8-9520-3979F8B05881}"/>
              </a:ext>
            </a:extLst>
          </p:cNvPr>
          <p:cNvSpPr>
            <a:spLocks noGrp="1"/>
          </p:cNvSpPr>
          <p:nvPr>
            <p:ph type="dt" sz="half" idx="10"/>
          </p:nvPr>
        </p:nvSpPr>
        <p:spPr/>
        <p:txBody>
          <a:bodyPr/>
          <a:lstStyle/>
          <a:p>
            <a:fld id="{EBD7FE5F-76BC-4DB9-B4C5-72CE080302AE}" type="datetime1">
              <a:rPr lang="en-US" smtClean="0"/>
              <a:pPr/>
              <a:t>8/17/2019</a:t>
            </a:fld>
            <a:endParaRPr lang="en-US"/>
          </a:p>
        </p:txBody>
      </p:sp>
      <p:sp>
        <p:nvSpPr>
          <p:cNvPr id="3" name="Footer Placeholder 2">
            <a:extLst>
              <a:ext uri="{FF2B5EF4-FFF2-40B4-BE49-F238E27FC236}">
                <a16:creationId xmlns:a16="http://schemas.microsoft.com/office/drawing/2014/main" id="{EA4CF12D-1BC0-4317-A815-CE28A42516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730267-44F1-45BC-9213-3A60A96020E2}"/>
              </a:ext>
            </a:extLst>
          </p:cNvPr>
          <p:cNvSpPr>
            <a:spLocks noGrp="1"/>
          </p:cNvSpPr>
          <p:nvPr>
            <p:ph type="sldNum" sz="quarter" idx="12"/>
          </p:nvPr>
        </p:nvSpPr>
        <p:spPr/>
        <p:txBody>
          <a:bodyPr/>
          <a:lstStyle/>
          <a:p>
            <a:fld id="{D14AE743-AAF8-444F-BCA0-AC10E5B0CD41}" type="slidenum">
              <a:rPr lang="en-US" smtClean="0"/>
              <a:pPr/>
              <a:t>‹#›</a:t>
            </a:fld>
            <a:endParaRPr lang="en-US"/>
          </a:p>
        </p:txBody>
      </p:sp>
    </p:spTree>
    <p:extLst>
      <p:ext uri="{BB962C8B-B14F-4D97-AF65-F5344CB8AC3E}">
        <p14:creationId xmlns:p14="http://schemas.microsoft.com/office/powerpoint/2010/main" val="229950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44DDA-A77E-4558-AA16-5E321E59D1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604F57-887B-4EBF-A709-770A8ABFB8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36DE73-5D4E-4149-BE4A-07D6454A1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7551DE-F8FE-49E9-8B50-13FEA7DF11F9}"/>
              </a:ext>
            </a:extLst>
          </p:cNvPr>
          <p:cNvSpPr>
            <a:spLocks noGrp="1"/>
          </p:cNvSpPr>
          <p:nvPr>
            <p:ph type="dt" sz="half" idx="10"/>
          </p:nvPr>
        </p:nvSpPr>
        <p:spPr/>
        <p:txBody>
          <a:bodyPr/>
          <a:lstStyle/>
          <a:p>
            <a:fld id="{F84528BA-0544-4A7F-9928-6E19FFB56B19}" type="datetime1">
              <a:rPr lang="en-US" smtClean="0"/>
              <a:pPr/>
              <a:t>8/17/2019</a:t>
            </a:fld>
            <a:endParaRPr lang="en-US"/>
          </a:p>
        </p:txBody>
      </p:sp>
      <p:sp>
        <p:nvSpPr>
          <p:cNvPr id="6" name="Footer Placeholder 5">
            <a:extLst>
              <a:ext uri="{FF2B5EF4-FFF2-40B4-BE49-F238E27FC236}">
                <a16:creationId xmlns:a16="http://schemas.microsoft.com/office/drawing/2014/main" id="{B9DDE9A5-FED4-47A1-B36F-8A9FD30BDB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757A9-99CA-4E49-B9A2-AFD550694795}"/>
              </a:ext>
            </a:extLst>
          </p:cNvPr>
          <p:cNvSpPr>
            <a:spLocks noGrp="1"/>
          </p:cNvSpPr>
          <p:nvPr>
            <p:ph type="sldNum" sz="quarter" idx="12"/>
          </p:nvPr>
        </p:nvSpPr>
        <p:spPr/>
        <p:txBody>
          <a:bodyPr/>
          <a:lstStyle/>
          <a:p>
            <a:fld id="{D14AE743-AAF8-444F-BCA0-AC10E5B0CD41}" type="slidenum">
              <a:rPr lang="en-US" smtClean="0"/>
              <a:pPr/>
              <a:t>‹#›</a:t>
            </a:fld>
            <a:endParaRPr lang="en-US"/>
          </a:p>
        </p:txBody>
      </p:sp>
    </p:spTree>
    <p:extLst>
      <p:ext uri="{BB962C8B-B14F-4D97-AF65-F5344CB8AC3E}">
        <p14:creationId xmlns:p14="http://schemas.microsoft.com/office/powerpoint/2010/main" val="364266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7508-7EEF-4B79-9182-BC622B1575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A9BEB2-1502-4DCC-9A4B-9E8AA6EC1B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A6387A-85D5-4A5F-82FD-669C51AEE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71B778-43B7-411C-B44A-1B160EBC6138}"/>
              </a:ext>
            </a:extLst>
          </p:cNvPr>
          <p:cNvSpPr>
            <a:spLocks noGrp="1"/>
          </p:cNvSpPr>
          <p:nvPr>
            <p:ph type="dt" sz="half" idx="10"/>
          </p:nvPr>
        </p:nvSpPr>
        <p:spPr/>
        <p:txBody>
          <a:bodyPr/>
          <a:lstStyle/>
          <a:p>
            <a:fld id="{D975B338-C899-4DEA-A9C0-C3B617C621E5}" type="datetime1">
              <a:rPr lang="en-US" smtClean="0"/>
              <a:pPr/>
              <a:t>8/17/2019</a:t>
            </a:fld>
            <a:endParaRPr lang="en-US"/>
          </a:p>
        </p:txBody>
      </p:sp>
      <p:sp>
        <p:nvSpPr>
          <p:cNvPr id="6" name="Footer Placeholder 5">
            <a:extLst>
              <a:ext uri="{FF2B5EF4-FFF2-40B4-BE49-F238E27FC236}">
                <a16:creationId xmlns:a16="http://schemas.microsoft.com/office/drawing/2014/main" id="{0C3C8F3F-1374-4913-9694-890646D5F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FDB86-2404-49E3-B3F8-E8BF8AA89F76}"/>
              </a:ext>
            </a:extLst>
          </p:cNvPr>
          <p:cNvSpPr>
            <a:spLocks noGrp="1"/>
          </p:cNvSpPr>
          <p:nvPr>
            <p:ph type="sldNum" sz="quarter" idx="12"/>
          </p:nvPr>
        </p:nvSpPr>
        <p:spPr/>
        <p:txBody>
          <a:bodyPr/>
          <a:lstStyle/>
          <a:p>
            <a:fld id="{D14AE743-AAF8-444F-BCA0-AC10E5B0CD41}" type="slidenum">
              <a:rPr lang="en-US" smtClean="0"/>
              <a:pPr/>
              <a:t>‹#›</a:t>
            </a:fld>
            <a:endParaRPr lang="en-US"/>
          </a:p>
        </p:txBody>
      </p:sp>
    </p:spTree>
    <p:extLst>
      <p:ext uri="{BB962C8B-B14F-4D97-AF65-F5344CB8AC3E}">
        <p14:creationId xmlns:p14="http://schemas.microsoft.com/office/powerpoint/2010/main" val="139910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58D607-310A-4DE3-83FC-E982E09138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168AF2-D101-4E5A-AE31-B0D0656846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116BB-3649-49D5-90A5-6B9582A969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55BC8-2B39-4EA4-BE00-865E17A0707B}" type="datetime1">
              <a:rPr lang="en-US" smtClean="0"/>
              <a:pPr/>
              <a:t>8/17/2019</a:t>
            </a:fld>
            <a:endParaRPr lang="en-US"/>
          </a:p>
        </p:txBody>
      </p:sp>
      <p:sp>
        <p:nvSpPr>
          <p:cNvPr id="5" name="Footer Placeholder 4">
            <a:extLst>
              <a:ext uri="{FF2B5EF4-FFF2-40B4-BE49-F238E27FC236}">
                <a16:creationId xmlns:a16="http://schemas.microsoft.com/office/drawing/2014/main" id="{83A7C0F1-E37E-4C62-9120-455F155CB5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1B2D04-D140-4AE4-A70D-4494F4627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AE743-AAF8-444F-BCA0-AC10E5B0CD41}" type="slidenum">
              <a:rPr lang="en-US" smtClean="0"/>
              <a:pPr/>
              <a:t>‹#›</a:t>
            </a:fld>
            <a:endParaRPr lang="en-US"/>
          </a:p>
        </p:txBody>
      </p:sp>
    </p:spTree>
    <p:extLst>
      <p:ext uri="{BB962C8B-B14F-4D97-AF65-F5344CB8AC3E}">
        <p14:creationId xmlns:p14="http://schemas.microsoft.com/office/powerpoint/2010/main" val="4203067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jpe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4.pn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jpe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4.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jpe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7" Type="http://schemas.microsoft.com/office/2007/relationships/hdphoto" Target="../media/hdphoto1.wdp"/><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7" Type="http://schemas.microsoft.com/office/2007/relationships/hdphoto" Target="../media/hdphoto1.wdp"/><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png"/><Relationship Id="rId1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7.png"/><Relationship Id="rId12" Type="http://schemas.microsoft.com/office/2007/relationships/hdphoto" Target="../media/hdphoto3.wdp"/><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sv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2.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10.svg"/><Relationship Id="rId4" Type="http://schemas.openxmlformats.org/officeDocument/2006/relationships/image" Target="../media/image6.jpeg"/><Relationship Id="rId9" Type="http://schemas.openxmlformats.org/officeDocument/2006/relationships/image" Target="../media/image9.png"/><Relationship Id="rId14" Type="http://schemas.openxmlformats.org/officeDocument/2006/relationships/image" Target="../media/image12.sv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4.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4.wdp"/><Relationship Id="rId4" Type="http://schemas.openxmlformats.org/officeDocument/2006/relationships/image" Target="../media/image17.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sp>
        <p:nvSpPr>
          <p:cNvPr id="2" name="Title 1">
            <a:extLst>
              <a:ext uri="{FF2B5EF4-FFF2-40B4-BE49-F238E27FC236}">
                <a16:creationId xmlns:a16="http://schemas.microsoft.com/office/drawing/2014/main" id="{606FD787-2679-44C1-81A1-769907DDCADA}"/>
              </a:ext>
            </a:extLst>
          </p:cNvPr>
          <p:cNvSpPr>
            <a:spLocks noGrp="1"/>
          </p:cNvSpPr>
          <p:nvPr>
            <p:ph type="ctrTitle"/>
          </p:nvPr>
        </p:nvSpPr>
        <p:spPr>
          <a:xfrm>
            <a:off x="4523" y="1844302"/>
            <a:ext cx="12191999" cy="1935745"/>
          </a:xfrm>
        </p:spPr>
        <p:txBody>
          <a:bodyPr anchor="ctr">
            <a:noAutofit/>
          </a:bodyPr>
          <a:lstStyle/>
          <a:p>
            <a:pPr>
              <a:lnSpc>
                <a:spcPct val="100000"/>
              </a:lnSpc>
            </a:pPr>
            <a:r>
              <a:rPr lang="en-US" sz="5400" b="1" dirty="0">
                <a:solidFill>
                  <a:schemeClr val="bg1"/>
                </a:solidFill>
                <a:latin typeface="Univers LT Std 47 Cn Lt" pitchFamily="34" charset="0"/>
                <a:ea typeface="Univers LT Std 67 Bold Condensed" charset="0"/>
                <a:cs typeface="Univers LT Std 67 Bold Condensed" charset="0"/>
              </a:rPr>
              <a:t>O CENSO DEMOGRÁFICO DE 2020</a:t>
            </a:r>
            <a:br>
              <a:rPr lang="en-US" sz="5400" b="1" dirty="0">
                <a:solidFill>
                  <a:schemeClr val="bg1"/>
                </a:solidFill>
                <a:latin typeface="Univers LT Std 47 Cn Lt" pitchFamily="34" charset="0"/>
                <a:ea typeface="Univers LT Std 67 Bold Condensed" charset="0"/>
                <a:cs typeface="Univers LT Std 67 Bold Condensed" charset="0"/>
              </a:rPr>
            </a:br>
            <a:br>
              <a:rPr lang="en-US" sz="5400" b="1" dirty="0">
                <a:solidFill>
                  <a:schemeClr val="bg1"/>
                </a:solidFill>
                <a:latin typeface="Univers LT Std 47 Cn Lt" pitchFamily="34" charset="0"/>
                <a:ea typeface="Univers LT Std 67 Bold Condensed" charset="0"/>
                <a:cs typeface="Univers LT Std 67 Bold Condensed" charset="0"/>
              </a:rPr>
            </a:br>
            <a:r>
              <a:rPr lang="en-US" sz="3600" b="1" dirty="0">
                <a:solidFill>
                  <a:schemeClr val="bg1"/>
                </a:solidFill>
                <a:latin typeface="Univers LT Std 47 Cn Lt" pitchFamily="34" charset="0"/>
                <a:ea typeface="Univers LT Std 67 Bold Condensed" charset="0"/>
                <a:cs typeface="Univers LT Std 67 Bold Condensed" charset="0"/>
              </a:rPr>
              <a:t>Eduardo L. G. Rios Neto</a:t>
            </a:r>
          </a:p>
        </p:txBody>
      </p:sp>
      <p:sp>
        <p:nvSpPr>
          <p:cNvPr id="7" name="Retângulo 6"/>
          <p:cNvSpPr/>
          <p:nvPr/>
        </p:nvSpPr>
        <p:spPr>
          <a:xfrm>
            <a:off x="4961431" y="1001868"/>
            <a:ext cx="2265526" cy="1362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4961431" y="4486277"/>
            <a:ext cx="2265526" cy="1362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ubtitle 2">
            <a:extLst>
              <a:ext uri="{FF2B5EF4-FFF2-40B4-BE49-F238E27FC236}">
                <a16:creationId xmlns:a16="http://schemas.microsoft.com/office/drawing/2014/main" id="{5F8619A6-2388-44C4-AFD5-EC97536D2C4A}"/>
              </a:ext>
            </a:extLst>
          </p:cNvPr>
          <p:cNvSpPr>
            <a:spLocks noGrp="1"/>
          </p:cNvSpPr>
          <p:nvPr>
            <p:ph type="subTitle" idx="1"/>
          </p:nvPr>
        </p:nvSpPr>
        <p:spPr>
          <a:xfrm>
            <a:off x="-1" y="5868650"/>
            <a:ext cx="12191999" cy="749508"/>
          </a:xfrm>
        </p:spPr>
        <p:txBody>
          <a:bodyPr>
            <a:normAutofit/>
          </a:bodyPr>
          <a:lstStyle/>
          <a:p>
            <a:r>
              <a:rPr lang="pt-BR" dirty="0">
                <a:solidFill>
                  <a:schemeClr val="bg1"/>
                </a:solidFill>
                <a:latin typeface="Univers LT Std 57 Condensed" charset="0"/>
                <a:ea typeface="Univers LT Std 57 Condensed" charset="0"/>
                <a:cs typeface="Univers LT Std 57 Condensed" charset="0"/>
              </a:rPr>
              <a:t>Agosto de 2019</a:t>
            </a:r>
          </a:p>
        </p:txBody>
      </p:sp>
      <p:grpSp>
        <p:nvGrpSpPr>
          <p:cNvPr id="12" name="Grupo 13">
            <a:extLst>
              <a:ext uri="{FF2B5EF4-FFF2-40B4-BE49-F238E27FC236}">
                <a16:creationId xmlns:a16="http://schemas.microsoft.com/office/drawing/2014/main" id="{E203C25C-D0FF-4D81-BF06-5D8BC68DB606}"/>
              </a:ext>
            </a:extLst>
          </p:cNvPr>
          <p:cNvGrpSpPr/>
          <p:nvPr/>
        </p:nvGrpSpPr>
        <p:grpSpPr>
          <a:xfrm>
            <a:off x="4523" y="6179557"/>
            <a:ext cx="2248404" cy="657830"/>
            <a:chOff x="0" y="5797326"/>
            <a:chExt cx="2908300" cy="850900"/>
          </a:xfrm>
        </p:grpSpPr>
        <p:sp>
          <p:nvSpPr>
            <p:cNvPr id="16" name="Retângulo 15">
              <a:extLst>
                <a:ext uri="{FF2B5EF4-FFF2-40B4-BE49-F238E27FC236}">
                  <a16:creationId xmlns:a16="http://schemas.microsoft.com/office/drawing/2014/main" id="{2BCCB514-473C-46C7-A70C-6AF23990960A}"/>
                </a:ext>
              </a:extLst>
            </p:cNvPr>
            <p:cNvSpPr/>
            <p:nvPr/>
          </p:nvSpPr>
          <p:spPr>
            <a:xfrm>
              <a:off x="0" y="5797326"/>
              <a:ext cx="2908300" cy="850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Imagem 16">
              <a:extLst>
                <a:ext uri="{FF2B5EF4-FFF2-40B4-BE49-F238E27FC236}">
                  <a16:creationId xmlns:a16="http://schemas.microsoft.com/office/drawing/2014/main" id="{1743A1A4-6FAF-43BC-8EFB-FCFD7DEEED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p:spPr>
        </p:pic>
      </p:grpSp>
    </p:spTree>
    <p:extLst>
      <p:ext uri="{BB962C8B-B14F-4D97-AF65-F5344CB8AC3E}">
        <p14:creationId xmlns:p14="http://schemas.microsoft.com/office/powerpoint/2010/main" val="3281992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F0E0A175-933A-447A-9327-2CF371D9FB7A}"/>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10</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0"/>
            <a:ext cx="3958389" cy="6858000"/>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5300602" y="2981413"/>
            <a:ext cx="5229746" cy="707886"/>
          </a:xfrm>
          <a:prstGeom prst="rect">
            <a:avLst/>
          </a:prstGeom>
          <a:noFill/>
        </p:spPr>
        <p:txBody>
          <a:bodyPr wrap="square" rtlCol="0">
            <a:spAutoFit/>
          </a:bodyPr>
          <a:lstStyle/>
          <a:p>
            <a:pPr algn="ctr">
              <a:buClr>
                <a:srgbClr val="05396A"/>
              </a:buClr>
            </a:pPr>
            <a:r>
              <a:rPr lang="en-US" sz="4000" b="1" dirty="0">
                <a:solidFill>
                  <a:srgbClr val="05396A"/>
                </a:solidFill>
                <a:latin typeface="Univers LT Std 47 Cn Lt" pitchFamily="34" charset="0"/>
              </a:rPr>
              <a:t>QUESTIONÁRIOS</a:t>
            </a:r>
          </a:p>
        </p:txBody>
      </p:sp>
      <p:grpSp>
        <p:nvGrpSpPr>
          <p:cNvPr id="18" name="Grupo 17"/>
          <p:cNvGrpSpPr/>
          <p:nvPr/>
        </p:nvGrpSpPr>
        <p:grpSpPr>
          <a:xfrm>
            <a:off x="1042" y="6538912"/>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pic>
        <p:nvPicPr>
          <p:cNvPr id="13" name="Imagem 12">
            <a:extLst>
              <a:ext uri="{FF2B5EF4-FFF2-40B4-BE49-F238E27FC236}">
                <a16:creationId xmlns:a16="http://schemas.microsoft.com/office/drawing/2014/main" id="{721B8863-BC0E-48C9-8239-3E921D4C7C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6830" y="2541483"/>
            <a:ext cx="1664725" cy="2039994"/>
          </a:xfrm>
          <a:prstGeom prst="rect">
            <a:avLst/>
          </a:prstGeom>
        </p:spPr>
      </p:pic>
      <p:grpSp>
        <p:nvGrpSpPr>
          <p:cNvPr id="12" name="Grupo 13">
            <a:extLst>
              <a:ext uri="{FF2B5EF4-FFF2-40B4-BE49-F238E27FC236}">
                <a16:creationId xmlns:a16="http://schemas.microsoft.com/office/drawing/2014/main" id="{E4031ED8-437A-4C68-A012-51AC8883B5A1}"/>
              </a:ext>
            </a:extLst>
          </p:cNvPr>
          <p:cNvGrpSpPr>
            <a:grpSpLocks noChangeAspect="1"/>
          </p:cNvGrpSpPr>
          <p:nvPr/>
        </p:nvGrpSpPr>
        <p:grpSpPr>
          <a:xfrm>
            <a:off x="-7317" y="6358001"/>
            <a:ext cx="1748760" cy="504000"/>
            <a:chOff x="0" y="5797326"/>
            <a:chExt cx="2908300" cy="850900"/>
          </a:xfrm>
        </p:grpSpPr>
        <p:sp>
          <p:nvSpPr>
            <p:cNvPr id="15" name="Retângulo 14">
              <a:extLst>
                <a:ext uri="{FF2B5EF4-FFF2-40B4-BE49-F238E27FC236}">
                  <a16:creationId xmlns:a16="http://schemas.microsoft.com/office/drawing/2014/main" id="{90EF6F98-8D7C-4D5F-8036-82AB549DB28A}"/>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Imagem 16">
              <a:extLst>
                <a:ext uri="{FF2B5EF4-FFF2-40B4-BE49-F238E27FC236}">
                  <a16:creationId xmlns:a16="http://schemas.microsoft.com/office/drawing/2014/main" id="{4F913B5C-F438-4E5A-8450-FAD5FDA5944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155693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tângulo 41"/>
          <p:cNvSpPr/>
          <p:nvPr/>
        </p:nvSpPr>
        <p:spPr>
          <a:xfrm>
            <a:off x="0" y="0"/>
            <a:ext cx="3958389" cy="6858000"/>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11</a:t>
            </a:fld>
            <a:endParaRPr lang="en-US"/>
          </a:p>
        </p:txBody>
      </p:sp>
      <p:sp>
        <p:nvSpPr>
          <p:cNvPr id="12" name="CaixaDeTexto 11">
            <a:extLst>
              <a:ext uri="{FF2B5EF4-FFF2-40B4-BE49-F238E27FC236}">
                <a16:creationId xmlns:a16="http://schemas.microsoft.com/office/drawing/2014/main" id="{1D86FB0F-822E-4A21-837E-5311EE1CB166}"/>
              </a:ext>
            </a:extLst>
          </p:cNvPr>
          <p:cNvSpPr txBox="1"/>
          <p:nvPr/>
        </p:nvSpPr>
        <p:spPr>
          <a:xfrm>
            <a:off x="-8" y="1843950"/>
            <a:ext cx="3958389" cy="2862322"/>
          </a:xfrm>
          <a:prstGeom prst="rect">
            <a:avLst/>
          </a:prstGeom>
          <a:noFill/>
        </p:spPr>
        <p:txBody>
          <a:bodyPr wrap="square" rtlCol="0">
            <a:spAutoFit/>
          </a:bodyPr>
          <a:lstStyle/>
          <a:p>
            <a:pPr algn="ctr">
              <a:buClr>
                <a:srgbClr val="05396A"/>
              </a:buClr>
            </a:pPr>
            <a:r>
              <a:rPr lang="pt-BR" sz="3600" b="1" dirty="0">
                <a:solidFill>
                  <a:srgbClr val="05396A"/>
                </a:solidFill>
                <a:latin typeface="Univers LT Std 47 Cn Lt" pitchFamily="34" charset="0"/>
              </a:rPr>
              <a:t>Planejamento do questionário do Censo Demográfico 2020</a:t>
            </a:r>
          </a:p>
        </p:txBody>
      </p:sp>
      <p:grpSp>
        <p:nvGrpSpPr>
          <p:cNvPr id="11" name="Grupo 10"/>
          <p:cNvGrpSpPr/>
          <p:nvPr/>
        </p:nvGrpSpPr>
        <p:grpSpPr>
          <a:xfrm>
            <a:off x="1042" y="6482031"/>
            <a:ext cx="1247965" cy="365125"/>
            <a:chOff x="0" y="6010163"/>
            <a:chExt cx="2908300" cy="850900"/>
          </a:xfrm>
        </p:grpSpPr>
        <p:sp>
          <p:nvSpPr>
            <p:cNvPr id="13" name="Retângulo 12"/>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4" name="Imagem 13">
              <a:extLst>
                <a:ext uri="{FF2B5EF4-FFF2-40B4-BE49-F238E27FC236}">
                  <a16:creationId xmlns:a16="http://schemas.microsoft.com/office/drawing/2014/main" id="{22D15D6A-4372-43CE-B113-F70CD031DC9C}"/>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15" name="CaixaDeTexto 14">
            <a:extLst>
              <a:ext uri="{FF2B5EF4-FFF2-40B4-BE49-F238E27FC236}">
                <a16:creationId xmlns:a16="http://schemas.microsoft.com/office/drawing/2014/main" id="{BC77470B-A8C9-4373-AFCB-AF018347B627}"/>
              </a:ext>
            </a:extLst>
          </p:cNvPr>
          <p:cNvSpPr txBox="1"/>
          <p:nvPr/>
        </p:nvSpPr>
        <p:spPr>
          <a:xfrm>
            <a:off x="4493786" y="550546"/>
            <a:ext cx="7162800" cy="3970318"/>
          </a:xfrm>
          <a:prstGeom prst="rect">
            <a:avLst/>
          </a:prstGeom>
          <a:noFill/>
        </p:spPr>
        <p:txBody>
          <a:bodyPr wrap="square" rtlCol="0">
            <a:spAutoFit/>
          </a:bodyPr>
          <a:lstStyle/>
          <a:p>
            <a:pPr algn="ctr">
              <a:buClr>
                <a:srgbClr val="05396A"/>
              </a:buClr>
            </a:pPr>
            <a:r>
              <a:rPr lang="pt-BR" sz="3600" dirty="0">
                <a:solidFill>
                  <a:srgbClr val="05396A"/>
                </a:solidFill>
                <a:latin typeface="Univers LT Std 47 Cn Lt" pitchFamily="34" charset="0"/>
              </a:rPr>
              <a:t>“Que modelo ideal de questionário garantiria o </a:t>
            </a:r>
            <a:r>
              <a:rPr lang="pt-BR" sz="3600" b="1" dirty="0">
                <a:solidFill>
                  <a:schemeClr val="tx2"/>
                </a:solidFill>
                <a:latin typeface="Univers LT Std 47 Cn Lt" pitchFamily="34" charset="0"/>
              </a:rPr>
              <a:t>máximo possível de qualidade</a:t>
            </a:r>
            <a:r>
              <a:rPr lang="pt-BR" sz="3600" dirty="0">
                <a:solidFill>
                  <a:srgbClr val="05396A"/>
                </a:solidFill>
                <a:latin typeface="Univers LT Std 47 Cn Lt" pitchFamily="34" charset="0"/>
              </a:rPr>
              <a:t> com o </a:t>
            </a:r>
            <a:r>
              <a:rPr lang="pt-BR" sz="3600" b="1" dirty="0">
                <a:solidFill>
                  <a:schemeClr val="tx2"/>
                </a:solidFill>
                <a:latin typeface="Univers LT Std 47 Cn Lt" pitchFamily="34" charset="0"/>
              </a:rPr>
              <a:t>mínimo de esforço </a:t>
            </a:r>
            <a:r>
              <a:rPr lang="pt-BR" sz="3600" dirty="0">
                <a:solidFill>
                  <a:srgbClr val="05396A"/>
                </a:solidFill>
                <a:latin typeface="Univers LT Std 47 Cn Lt" pitchFamily="34" charset="0"/>
              </a:rPr>
              <a:t>em termos de </a:t>
            </a:r>
            <a:r>
              <a:rPr lang="pt-BR" sz="3600" b="1" dirty="0">
                <a:solidFill>
                  <a:schemeClr val="tx2"/>
                </a:solidFill>
                <a:latin typeface="Univers LT Std 47 Cn Lt" pitchFamily="34" charset="0"/>
              </a:rPr>
              <a:t>tempo de duração de entrevista </a:t>
            </a:r>
            <a:r>
              <a:rPr lang="pt-BR" sz="3600" dirty="0">
                <a:solidFill>
                  <a:srgbClr val="05396A"/>
                </a:solidFill>
                <a:latin typeface="Univers LT Std 47 Cn Lt" pitchFamily="34" charset="0"/>
              </a:rPr>
              <a:t>e, consequentemente, de </a:t>
            </a:r>
            <a:r>
              <a:rPr lang="pt-BR" sz="3600" b="1" dirty="0">
                <a:solidFill>
                  <a:schemeClr val="tx2"/>
                </a:solidFill>
                <a:latin typeface="Univers LT Std 47 Cn Lt" pitchFamily="34" charset="0"/>
              </a:rPr>
              <a:t>desgaste do entrevistado e do entrevistador</a:t>
            </a:r>
            <a:r>
              <a:rPr lang="pt-BR" sz="3600" dirty="0">
                <a:solidFill>
                  <a:srgbClr val="05396A"/>
                </a:solidFill>
                <a:latin typeface="Univers LT Std 47 Cn Lt" pitchFamily="34" charset="0"/>
              </a:rPr>
              <a:t>?”</a:t>
            </a:r>
          </a:p>
        </p:txBody>
      </p:sp>
      <p:grpSp>
        <p:nvGrpSpPr>
          <p:cNvPr id="10" name="Grupo 13">
            <a:extLst>
              <a:ext uri="{FF2B5EF4-FFF2-40B4-BE49-F238E27FC236}">
                <a16:creationId xmlns:a16="http://schemas.microsoft.com/office/drawing/2014/main" id="{99561922-92B4-4154-B350-C57112C49F82}"/>
              </a:ext>
            </a:extLst>
          </p:cNvPr>
          <p:cNvGrpSpPr>
            <a:grpSpLocks noChangeAspect="1"/>
          </p:cNvGrpSpPr>
          <p:nvPr/>
        </p:nvGrpSpPr>
        <p:grpSpPr>
          <a:xfrm>
            <a:off x="-7317" y="6358001"/>
            <a:ext cx="1748760" cy="504000"/>
            <a:chOff x="0" y="5797326"/>
            <a:chExt cx="2908300" cy="850900"/>
          </a:xfrm>
        </p:grpSpPr>
        <p:sp>
          <p:nvSpPr>
            <p:cNvPr id="16" name="Retângulo 15">
              <a:extLst>
                <a:ext uri="{FF2B5EF4-FFF2-40B4-BE49-F238E27FC236}">
                  <a16:creationId xmlns:a16="http://schemas.microsoft.com/office/drawing/2014/main" id="{28C533BE-DB0D-4313-92FB-37FE2E94E974}"/>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Imagem 16">
              <a:extLst>
                <a:ext uri="{FF2B5EF4-FFF2-40B4-BE49-F238E27FC236}">
                  <a16:creationId xmlns:a16="http://schemas.microsoft.com/office/drawing/2014/main" id="{821D4F59-17FE-4F0F-B528-673D2F0796D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
        <p:nvSpPr>
          <p:cNvPr id="3" name="CaixaDeTexto 2">
            <a:extLst>
              <a:ext uri="{FF2B5EF4-FFF2-40B4-BE49-F238E27FC236}">
                <a16:creationId xmlns:a16="http://schemas.microsoft.com/office/drawing/2014/main" id="{86035F93-8E1A-4C0C-BBED-2AC9C72AAC1A}"/>
              </a:ext>
            </a:extLst>
          </p:cNvPr>
          <p:cNvSpPr txBox="1"/>
          <p:nvPr/>
        </p:nvSpPr>
        <p:spPr>
          <a:xfrm>
            <a:off x="4186745" y="4876800"/>
            <a:ext cx="7776882" cy="1354217"/>
          </a:xfrm>
          <a:prstGeom prst="rect">
            <a:avLst/>
          </a:prstGeom>
          <a:noFill/>
        </p:spPr>
        <p:txBody>
          <a:bodyPr wrap="square" rtlCol="0">
            <a:spAutoFit/>
          </a:bodyPr>
          <a:lstStyle/>
          <a:p>
            <a:pPr algn="ctr">
              <a:buClr>
                <a:srgbClr val="05396A"/>
              </a:buClr>
            </a:pPr>
            <a:endParaRPr lang="pt-BR" sz="2800" dirty="0">
              <a:solidFill>
                <a:srgbClr val="05396A"/>
              </a:solidFill>
              <a:latin typeface="Univers LT Std 47 Cn Lt" pitchFamily="34" charset="0"/>
            </a:endParaRPr>
          </a:p>
          <a:p>
            <a:pPr algn="ctr">
              <a:buClr>
                <a:srgbClr val="05396A"/>
              </a:buClr>
            </a:pPr>
            <a:r>
              <a:rPr lang="pt-BR" i="1" dirty="0">
                <a:solidFill>
                  <a:schemeClr val="accent1">
                    <a:lumMod val="50000"/>
                  </a:schemeClr>
                </a:solidFill>
                <a:latin typeface="Univers LT Std 47 Cn Lt" pitchFamily="34" charset="0"/>
              </a:rPr>
              <a:t>(IBGE, Censo Demográfico 2010: Avaliação de aspectos </a:t>
            </a:r>
          </a:p>
          <a:p>
            <a:pPr algn="ctr">
              <a:buClr>
                <a:srgbClr val="05396A"/>
              </a:buClr>
            </a:pPr>
            <a:r>
              <a:rPr lang="pt-BR" i="1" dirty="0">
                <a:solidFill>
                  <a:schemeClr val="accent1">
                    <a:lumMod val="50000"/>
                  </a:schemeClr>
                </a:solidFill>
                <a:latin typeface="Univers LT Std 47 Cn Lt" pitchFamily="34" charset="0"/>
              </a:rPr>
              <a:t>técnicos e lições aprendidas, 2013)</a:t>
            </a:r>
            <a:endParaRPr lang="pt-BR" sz="2800" dirty="0">
              <a:solidFill>
                <a:srgbClr val="05396A"/>
              </a:solidFill>
              <a:latin typeface="Univers LT Std 47 Cn Lt" pitchFamily="34" charset="0"/>
            </a:endParaRPr>
          </a:p>
          <a:p>
            <a:endParaRPr lang="pt-BR" dirty="0"/>
          </a:p>
        </p:txBody>
      </p:sp>
    </p:spTree>
    <p:extLst>
      <p:ext uri="{BB962C8B-B14F-4D97-AF65-F5344CB8AC3E}">
        <p14:creationId xmlns:p14="http://schemas.microsoft.com/office/powerpoint/2010/main" val="1696457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m 47">
            <a:extLst>
              <a:ext uri="{FF2B5EF4-FFF2-40B4-BE49-F238E27FC236}">
                <a16:creationId xmlns:a16="http://schemas.microsoft.com/office/drawing/2014/main" id="{1D69E988-2C12-458D-994C-249036C56DCD}"/>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12</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0"/>
            <a:ext cx="3958389"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56634" y="1765271"/>
            <a:ext cx="3958389" cy="2862322"/>
          </a:xfrm>
          <a:prstGeom prst="rect">
            <a:avLst/>
          </a:prstGeom>
          <a:noFill/>
        </p:spPr>
        <p:txBody>
          <a:bodyPr wrap="square" rtlCol="0">
            <a:spAutoFit/>
          </a:bodyPr>
          <a:lstStyle/>
          <a:p>
            <a:pPr algn="ctr">
              <a:buClr>
                <a:srgbClr val="05396A"/>
              </a:buClr>
            </a:pPr>
            <a:r>
              <a:rPr lang="pt-BR" sz="3600" b="1" dirty="0">
                <a:solidFill>
                  <a:srgbClr val="05396A"/>
                </a:solidFill>
                <a:latin typeface="Univers LT Std 47 Cn Lt" pitchFamily="34" charset="0"/>
              </a:rPr>
              <a:t>Planejamento do questionário do Censo Demográfico 2020</a:t>
            </a:r>
          </a:p>
        </p:txBody>
      </p:sp>
      <p:grpSp>
        <p:nvGrpSpPr>
          <p:cNvPr id="18" name="Grupo 17"/>
          <p:cNvGrpSpPr/>
          <p:nvPr/>
        </p:nvGrpSpPr>
        <p:grpSpPr>
          <a:xfrm>
            <a:off x="1042" y="6475412"/>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13" name="Subtitle 2">
            <a:extLst>
              <a:ext uri="{FF2B5EF4-FFF2-40B4-BE49-F238E27FC236}">
                <a16:creationId xmlns:a16="http://schemas.microsoft.com/office/drawing/2014/main" id="{F527422A-B875-4568-9AEF-1D9F2D5CE4B9}"/>
              </a:ext>
            </a:extLst>
          </p:cNvPr>
          <p:cNvSpPr>
            <a:spLocks noGrp="1"/>
          </p:cNvSpPr>
          <p:nvPr>
            <p:ph type="subTitle" idx="1"/>
          </p:nvPr>
        </p:nvSpPr>
        <p:spPr>
          <a:xfrm>
            <a:off x="4429641" y="354275"/>
            <a:ext cx="7607943" cy="2996045"/>
          </a:xfrm>
        </p:spPr>
        <p:txBody>
          <a:bodyPr anchor="t">
            <a:noAutofit/>
          </a:bodyPr>
          <a:lstStyle/>
          <a:p>
            <a:pPr algn="l">
              <a:lnSpc>
                <a:spcPct val="120000"/>
              </a:lnSpc>
              <a:spcBef>
                <a:spcPts val="3000"/>
              </a:spcBef>
            </a:pPr>
            <a:r>
              <a:rPr lang="pt-BR" dirty="0">
                <a:solidFill>
                  <a:srgbClr val="05396A"/>
                </a:solidFill>
                <a:latin typeface="Univers LT Std 47 Cn Lt" pitchFamily="34" charset="0"/>
                <a:ea typeface="Univers LT Std 67 Bold Condensed" charset="0"/>
                <a:cs typeface="Univers LT Std 67 Bold Condensed" charset="0"/>
              </a:rPr>
              <a:t>“Há relação entre probabilidade de ocorrência de erros e o aumento da exposição ao erro, determinada pelo </a:t>
            </a:r>
            <a:r>
              <a:rPr lang="pt-BR" sz="2800" b="1" dirty="0">
                <a:solidFill>
                  <a:schemeClr val="tx2"/>
                </a:solidFill>
                <a:latin typeface="Univers LT Std 47 Cn Lt" pitchFamily="34" charset="0"/>
                <a:ea typeface="Univers LT Std 67 Bold Condensed" charset="0"/>
                <a:cs typeface="Univers LT Std 67 Bold Condensed" charset="0"/>
              </a:rPr>
              <a:t>número de quesitos</a:t>
            </a:r>
            <a:r>
              <a:rPr lang="pt-BR" b="1" dirty="0">
                <a:solidFill>
                  <a:schemeClr val="tx2"/>
                </a:solidFill>
                <a:latin typeface="Univers LT Std 47 Cn Lt" pitchFamily="34" charset="0"/>
                <a:ea typeface="Univers LT Std 67 Bold Condensed" charset="0"/>
                <a:cs typeface="Univers LT Std 67 Bold Condensed" charset="0"/>
              </a:rPr>
              <a:t> </a:t>
            </a:r>
            <a:r>
              <a:rPr lang="pt-BR" dirty="0">
                <a:solidFill>
                  <a:srgbClr val="05396A"/>
                </a:solidFill>
                <a:latin typeface="Univers LT Std 47 Cn Lt" pitchFamily="34" charset="0"/>
                <a:ea typeface="Univers LT Std 67 Bold Condensed" charset="0"/>
                <a:cs typeface="Univers LT Std 67 Bold Condensed" charset="0"/>
              </a:rPr>
              <a:t>respondidos por determinados indivíduos (...) o que reafirma a importância de investir em um </a:t>
            </a:r>
            <a:r>
              <a:rPr lang="pt-BR" sz="2800" b="1" dirty="0">
                <a:solidFill>
                  <a:schemeClr val="tx2"/>
                </a:solidFill>
                <a:latin typeface="Univers LT Std 47 Cn Lt" pitchFamily="34" charset="0"/>
              </a:rPr>
              <a:t>questionário enxuto </a:t>
            </a:r>
            <a:r>
              <a:rPr lang="pt-BR" dirty="0">
                <a:solidFill>
                  <a:srgbClr val="05396A"/>
                </a:solidFill>
                <a:latin typeface="Univers LT Std 47 Cn Lt" pitchFamily="34" charset="0"/>
                <a:ea typeface="Univers LT Std 67 Bold Condensed" charset="0"/>
                <a:cs typeface="Univers LT Std 67 Bold Condensed" charset="0"/>
              </a:rPr>
              <a:t>para garantir maior qualidade geral das informações. (...) Um </a:t>
            </a:r>
            <a:r>
              <a:rPr lang="pt-BR" sz="2800" b="1" dirty="0">
                <a:solidFill>
                  <a:schemeClr val="tx2"/>
                </a:solidFill>
                <a:latin typeface="Univers LT Std 47 Cn Lt" pitchFamily="34" charset="0"/>
              </a:rPr>
              <a:t>questionário extenso </a:t>
            </a:r>
            <a:r>
              <a:rPr lang="pt-BR" dirty="0">
                <a:solidFill>
                  <a:srgbClr val="05396A"/>
                </a:solidFill>
                <a:latin typeface="Univers LT Std 47 Cn Lt" pitchFamily="34" charset="0"/>
                <a:ea typeface="Univers LT Std 67 Bold Condensed" charset="0"/>
                <a:cs typeface="Univers LT Std 67 Bold Condensed" charset="0"/>
              </a:rPr>
              <a:t>com </a:t>
            </a:r>
            <a:r>
              <a:rPr lang="pt-BR" sz="2800" b="1" dirty="0">
                <a:solidFill>
                  <a:schemeClr val="tx2"/>
                </a:solidFill>
                <a:latin typeface="Univers LT Std 47 Cn Lt" pitchFamily="34" charset="0"/>
              </a:rPr>
              <a:t>temas e conceitos complexos</a:t>
            </a:r>
            <a:r>
              <a:rPr lang="pt-BR" dirty="0">
                <a:solidFill>
                  <a:srgbClr val="05396A"/>
                </a:solidFill>
                <a:latin typeface="Univers LT Std 47 Cn Lt" pitchFamily="34" charset="0"/>
                <a:ea typeface="Univers LT Std 67 Bold Condensed" charset="0"/>
                <a:cs typeface="Univers LT Std 67 Bold Condensed" charset="0"/>
              </a:rPr>
              <a:t>, envolvendo quesitos com dificuldades de captação </a:t>
            </a:r>
            <a:r>
              <a:rPr lang="pt-BR" sz="2800" b="1" dirty="0">
                <a:solidFill>
                  <a:schemeClr val="tx2"/>
                </a:solidFill>
                <a:latin typeface="Univers LT Std 47 Cn Lt" pitchFamily="34" charset="0"/>
              </a:rPr>
              <a:t>não favorecem a pré-disposição do entrevistado em responder</a:t>
            </a:r>
            <a:r>
              <a:rPr lang="pt-BR" dirty="0">
                <a:solidFill>
                  <a:srgbClr val="05396A"/>
                </a:solidFill>
                <a:latin typeface="Univers LT Std 47 Cn Lt" pitchFamily="34" charset="0"/>
                <a:ea typeface="Univers LT Std 67 Bold Condensed" charset="0"/>
                <a:cs typeface="Univers LT Std 67 Bold Condensed" charset="0"/>
              </a:rPr>
              <a:t>.”  </a:t>
            </a:r>
          </a:p>
          <a:p>
            <a:pPr algn="l">
              <a:lnSpc>
                <a:spcPct val="120000"/>
              </a:lnSpc>
              <a:spcBef>
                <a:spcPts val="3000"/>
              </a:spcBef>
            </a:pPr>
            <a:r>
              <a:rPr lang="en-US" sz="2000" b="1" cap="all" dirty="0">
                <a:solidFill>
                  <a:srgbClr val="05396A"/>
                </a:solidFill>
                <a:latin typeface="Univers LT Std 67 Bold Condensed" charset="0"/>
                <a:ea typeface="Univers LT Std 67 Bold Condensed" charset="0"/>
                <a:cs typeface="Univers LT Std 67 Bold Condensed" charset="0"/>
              </a:rPr>
              <a:t> </a:t>
            </a:r>
          </a:p>
          <a:p>
            <a:pPr algn="l">
              <a:lnSpc>
                <a:spcPct val="100000"/>
              </a:lnSpc>
              <a:spcBef>
                <a:spcPts val="3000"/>
              </a:spcBef>
            </a:pPr>
            <a:endParaRPr lang="en-US" sz="600" b="1" cap="all" dirty="0">
              <a:solidFill>
                <a:srgbClr val="05396A"/>
              </a:solidFill>
              <a:latin typeface="Univers LT Std 67 Bold Condensed" charset="0"/>
              <a:ea typeface="Univers LT Std 67 Bold Condensed" charset="0"/>
              <a:cs typeface="Univers LT Std 67 Bold Condensed" charset="0"/>
            </a:endParaRPr>
          </a:p>
        </p:txBody>
      </p:sp>
      <p:grpSp>
        <p:nvGrpSpPr>
          <p:cNvPr id="12" name="Grupo 13">
            <a:extLst>
              <a:ext uri="{FF2B5EF4-FFF2-40B4-BE49-F238E27FC236}">
                <a16:creationId xmlns:a16="http://schemas.microsoft.com/office/drawing/2014/main" id="{28F3E633-65C8-4CEE-B3A0-1877AACF7DE6}"/>
              </a:ext>
            </a:extLst>
          </p:cNvPr>
          <p:cNvGrpSpPr>
            <a:grpSpLocks noChangeAspect="1"/>
          </p:cNvGrpSpPr>
          <p:nvPr/>
        </p:nvGrpSpPr>
        <p:grpSpPr>
          <a:xfrm>
            <a:off x="-7317" y="6358001"/>
            <a:ext cx="1748760" cy="504000"/>
            <a:chOff x="0" y="5797326"/>
            <a:chExt cx="2908300" cy="850900"/>
          </a:xfrm>
        </p:grpSpPr>
        <p:sp>
          <p:nvSpPr>
            <p:cNvPr id="14" name="Retângulo 13">
              <a:extLst>
                <a:ext uri="{FF2B5EF4-FFF2-40B4-BE49-F238E27FC236}">
                  <a16:creationId xmlns:a16="http://schemas.microsoft.com/office/drawing/2014/main" id="{1CA2C3BA-A44C-4084-8F7F-0E5E681683C4}"/>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Imagem 14">
              <a:extLst>
                <a:ext uri="{FF2B5EF4-FFF2-40B4-BE49-F238E27FC236}">
                  <a16:creationId xmlns:a16="http://schemas.microsoft.com/office/drawing/2014/main" id="{71FE3BCA-FE33-48AE-A3C2-DE0AA2465F8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
        <p:nvSpPr>
          <p:cNvPr id="17" name="CaixaDeTexto 16">
            <a:extLst>
              <a:ext uri="{FF2B5EF4-FFF2-40B4-BE49-F238E27FC236}">
                <a16:creationId xmlns:a16="http://schemas.microsoft.com/office/drawing/2014/main" id="{ADFB6D8C-8880-47FE-91DE-54E25F2A56E2}"/>
              </a:ext>
            </a:extLst>
          </p:cNvPr>
          <p:cNvSpPr txBox="1"/>
          <p:nvPr/>
        </p:nvSpPr>
        <p:spPr>
          <a:xfrm>
            <a:off x="4186745" y="4876800"/>
            <a:ext cx="7776882" cy="1354217"/>
          </a:xfrm>
          <a:prstGeom prst="rect">
            <a:avLst/>
          </a:prstGeom>
          <a:noFill/>
        </p:spPr>
        <p:txBody>
          <a:bodyPr wrap="square" rtlCol="0">
            <a:spAutoFit/>
          </a:bodyPr>
          <a:lstStyle/>
          <a:p>
            <a:pPr algn="ctr">
              <a:buClr>
                <a:srgbClr val="05396A"/>
              </a:buClr>
            </a:pPr>
            <a:endParaRPr lang="pt-BR" sz="2800" dirty="0">
              <a:solidFill>
                <a:srgbClr val="05396A"/>
              </a:solidFill>
              <a:latin typeface="Univers LT Std 47 Cn Lt" pitchFamily="34" charset="0"/>
            </a:endParaRPr>
          </a:p>
          <a:p>
            <a:pPr algn="ctr">
              <a:buClr>
                <a:srgbClr val="05396A"/>
              </a:buClr>
            </a:pPr>
            <a:r>
              <a:rPr lang="pt-BR" i="1" dirty="0">
                <a:solidFill>
                  <a:schemeClr val="accent1">
                    <a:lumMod val="50000"/>
                  </a:schemeClr>
                </a:solidFill>
                <a:latin typeface="Univers LT Std 47 Cn Lt" pitchFamily="34" charset="0"/>
              </a:rPr>
              <a:t>(IBGE, Censo Demográfico 2010: Avaliação de aspectos </a:t>
            </a:r>
          </a:p>
          <a:p>
            <a:pPr algn="ctr">
              <a:buClr>
                <a:srgbClr val="05396A"/>
              </a:buClr>
            </a:pPr>
            <a:r>
              <a:rPr lang="pt-BR" i="1" dirty="0">
                <a:solidFill>
                  <a:schemeClr val="accent1">
                    <a:lumMod val="50000"/>
                  </a:schemeClr>
                </a:solidFill>
                <a:latin typeface="Univers LT Std 47 Cn Lt" pitchFamily="34" charset="0"/>
              </a:rPr>
              <a:t>técnicos e lições aprendidas, 2013)</a:t>
            </a:r>
            <a:endParaRPr lang="pt-BR" sz="2800" i="1" dirty="0">
              <a:solidFill>
                <a:srgbClr val="05396A"/>
              </a:solidFill>
              <a:latin typeface="Univers LT Std 47 Cn Lt" pitchFamily="34" charset="0"/>
            </a:endParaRPr>
          </a:p>
          <a:p>
            <a:endParaRPr lang="pt-BR" dirty="0"/>
          </a:p>
        </p:txBody>
      </p:sp>
    </p:spTree>
    <p:extLst>
      <p:ext uri="{BB962C8B-B14F-4D97-AF65-F5344CB8AC3E}">
        <p14:creationId xmlns:p14="http://schemas.microsoft.com/office/powerpoint/2010/main" val="2038663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a:extLst>
              <a:ext uri="{FF2B5EF4-FFF2-40B4-BE49-F238E27FC236}">
                <a16:creationId xmlns:a16="http://schemas.microsoft.com/office/drawing/2014/main" id="{AA7DD0F3-0644-4EE7-8BDA-B5BA2382BAB7}"/>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42" name="Retângulo 41"/>
          <p:cNvSpPr/>
          <p:nvPr/>
        </p:nvSpPr>
        <p:spPr>
          <a:xfrm>
            <a:off x="-4" y="0"/>
            <a:ext cx="3958389"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a:xfrm>
            <a:off x="9005879" y="6208883"/>
            <a:ext cx="2743200" cy="365125"/>
          </a:xfrm>
        </p:spPr>
        <p:txBody>
          <a:bodyPr/>
          <a:lstStyle/>
          <a:p>
            <a:fld id="{D14AE743-AAF8-444F-BCA0-AC10E5B0CD41}" type="slidenum">
              <a:rPr lang="pt-BR" smtClean="0"/>
              <a:pPr/>
              <a:t>13</a:t>
            </a:fld>
            <a:endParaRPr lang="pt-BR"/>
          </a:p>
        </p:txBody>
      </p:sp>
      <p:sp>
        <p:nvSpPr>
          <p:cNvPr id="12" name="CaixaDeTexto 11">
            <a:extLst>
              <a:ext uri="{FF2B5EF4-FFF2-40B4-BE49-F238E27FC236}">
                <a16:creationId xmlns:a16="http://schemas.microsoft.com/office/drawing/2014/main" id="{1D86FB0F-822E-4A21-837E-5311EE1CB166}"/>
              </a:ext>
            </a:extLst>
          </p:cNvPr>
          <p:cNvSpPr txBox="1"/>
          <p:nvPr/>
        </p:nvSpPr>
        <p:spPr>
          <a:xfrm>
            <a:off x="-6" y="1911382"/>
            <a:ext cx="3958389" cy="2246769"/>
          </a:xfrm>
          <a:prstGeom prst="rect">
            <a:avLst/>
          </a:prstGeom>
          <a:noFill/>
        </p:spPr>
        <p:txBody>
          <a:bodyPr wrap="square" rtlCol="0">
            <a:spAutoFit/>
          </a:bodyPr>
          <a:lstStyle/>
          <a:p>
            <a:pPr algn="ctr">
              <a:buClr>
                <a:srgbClr val="05396A"/>
              </a:buClr>
            </a:pPr>
            <a:r>
              <a:rPr lang="pt-BR" sz="2800" b="1" dirty="0">
                <a:solidFill>
                  <a:srgbClr val="05396A"/>
                </a:solidFill>
                <a:latin typeface="Univers LT Std 47 Cn Lt" pitchFamily="34" charset="0"/>
              </a:rPr>
              <a:t>Compromissos institucionais considerados no projeto Censo Demográfico 2020</a:t>
            </a:r>
          </a:p>
        </p:txBody>
      </p:sp>
      <p:grpSp>
        <p:nvGrpSpPr>
          <p:cNvPr id="10" name="Grupo 9"/>
          <p:cNvGrpSpPr/>
          <p:nvPr/>
        </p:nvGrpSpPr>
        <p:grpSpPr>
          <a:xfrm>
            <a:off x="0" y="6497888"/>
            <a:ext cx="1247965" cy="365125"/>
            <a:chOff x="0" y="6010163"/>
            <a:chExt cx="2908300" cy="850900"/>
          </a:xfrm>
        </p:grpSpPr>
        <p:sp>
          <p:nvSpPr>
            <p:cNvPr id="11" name="Retângulo 10"/>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pic>
        <p:nvPicPr>
          <p:cNvPr id="4" name="Imagem 3"/>
          <p:cNvPicPr>
            <a:picLocks noChangeAspect="1"/>
          </p:cNvPicPr>
          <p:nvPr/>
        </p:nvPicPr>
        <p:blipFill>
          <a:blip r:embed="rId6"/>
          <a:stretch>
            <a:fillRect/>
          </a:stretch>
        </p:blipFill>
        <p:spPr>
          <a:xfrm>
            <a:off x="7925461" y="575802"/>
            <a:ext cx="3773498" cy="5436000"/>
          </a:xfrm>
          <a:prstGeom prst="rect">
            <a:avLst/>
          </a:prstGeom>
          <a:ln>
            <a:solidFill>
              <a:schemeClr val="tx1"/>
            </a:solidFill>
          </a:ln>
        </p:spPr>
      </p:pic>
      <p:sp>
        <p:nvSpPr>
          <p:cNvPr id="28" name="Subtitle 2">
            <a:extLst>
              <a:ext uri="{FF2B5EF4-FFF2-40B4-BE49-F238E27FC236}">
                <a16:creationId xmlns:a16="http://schemas.microsoft.com/office/drawing/2014/main" id="{E0AEF197-5CB5-4CB3-8BCF-5969481E90D6}"/>
              </a:ext>
            </a:extLst>
          </p:cNvPr>
          <p:cNvSpPr txBox="1">
            <a:spLocks/>
          </p:cNvSpPr>
          <p:nvPr/>
        </p:nvSpPr>
        <p:spPr>
          <a:xfrm>
            <a:off x="4514948" y="1714759"/>
            <a:ext cx="3518661" cy="1084610"/>
          </a:xfrm>
          <a:prstGeom prst="rect">
            <a:avLst/>
          </a:prstGeom>
        </p:spPr>
        <p:txBody>
          <a:bodyPr vert="horz" lIns="91440" tIns="45720" rIns="91440" bIns="45720" rtlCol="0" anchor="t">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3000"/>
              </a:spcBef>
            </a:pPr>
            <a:r>
              <a:rPr lang="pt-BR" sz="11200" dirty="0">
                <a:solidFill>
                  <a:schemeClr val="accent1">
                    <a:lumMod val="50000"/>
                  </a:schemeClr>
                </a:solidFill>
                <a:latin typeface="Univers LT Std 47 Cn Lt" pitchFamily="34" charset="0"/>
              </a:rPr>
              <a:t>Aderência aos </a:t>
            </a:r>
            <a:r>
              <a:rPr lang="en-US" sz="11200" b="1" dirty="0" err="1">
                <a:solidFill>
                  <a:schemeClr val="accent1">
                    <a:lumMod val="50000"/>
                  </a:schemeClr>
                </a:solidFill>
                <a:latin typeface="Univers LT Std 47 Cn Lt" pitchFamily="34" charset="0"/>
              </a:rPr>
              <a:t>Princípios</a:t>
            </a:r>
            <a:r>
              <a:rPr lang="en-US" sz="11200" b="1" dirty="0">
                <a:solidFill>
                  <a:schemeClr val="accent1">
                    <a:lumMod val="50000"/>
                  </a:schemeClr>
                </a:solidFill>
                <a:latin typeface="Univers LT Std 47 Cn Lt" pitchFamily="34" charset="0"/>
              </a:rPr>
              <a:t> e </a:t>
            </a:r>
            <a:r>
              <a:rPr lang="en-US" sz="11200" b="1" dirty="0" err="1">
                <a:solidFill>
                  <a:schemeClr val="accent1">
                    <a:lumMod val="50000"/>
                  </a:schemeClr>
                </a:solidFill>
                <a:latin typeface="Univers LT Std 47 Cn Lt" pitchFamily="34" charset="0"/>
              </a:rPr>
              <a:t>Recomendações</a:t>
            </a:r>
            <a:r>
              <a:rPr lang="en-US" sz="11200" b="1" dirty="0">
                <a:solidFill>
                  <a:schemeClr val="accent1">
                    <a:lumMod val="50000"/>
                  </a:schemeClr>
                </a:solidFill>
                <a:latin typeface="Univers LT Std 47 Cn Lt" pitchFamily="34" charset="0"/>
              </a:rPr>
              <a:t> para </a:t>
            </a:r>
            <a:r>
              <a:rPr lang="en-US" sz="11200" b="1" dirty="0" err="1">
                <a:solidFill>
                  <a:schemeClr val="accent1">
                    <a:lumMod val="50000"/>
                  </a:schemeClr>
                </a:solidFill>
                <a:latin typeface="Univers LT Std 47 Cn Lt" pitchFamily="34" charset="0"/>
              </a:rPr>
              <a:t>Censos</a:t>
            </a:r>
            <a:r>
              <a:rPr lang="en-US" sz="11200" b="1" dirty="0">
                <a:solidFill>
                  <a:schemeClr val="accent1">
                    <a:lumMod val="50000"/>
                  </a:schemeClr>
                </a:solidFill>
                <a:latin typeface="Univers LT Std 47 Cn Lt" pitchFamily="34" charset="0"/>
              </a:rPr>
              <a:t> de </a:t>
            </a:r>
            <a:r>
              <a:rPr lang="en-US" sz="11200" b="1" dirty="0" err="1">
                <a:solidFill>
                  <a:schemeClr val="accent1">
                    <a:lumMod val="50000"/>
                  </a:schemeClr>
                </a:solidFill>
                <a:latin typeface="Univers LT Std 47 Cn Lt" pitchFamily="34" charset="0"/>
              </a:rPr>
              <a:t>População</a:t>
            </a:r>
            <a:r>
              <a:rPr lang="en-US" sz="11200" b="1" dirty="0">
                <a:solidFill>
                  <a:schemeClr val="accent1">
                    <a:lumMod val="50000"/>
                  </a:schemeClr>
                </a:solidFill>
                <a:latin typeface="Univers LT Std 47 Cn Lt" pitchFamily="34" charset="0"/>
              </a:rPr>
              <a:t> e </a:t>
            </a:r>
            <a:r>
              <a:rPr lang="en-US" sz="11200" b="1" dirty="0" err="1">
                <a:solidFill>
                  <a:schemeClr val="accent1">
                    <a:lumMod val="50000"/>
                  </a:schemeClr>
                </a:solidFill>
                <a:latin typeface="Univers LT Std 47 Cn Lt" pitchFamily="34" charset="0"/>
              </a:rPr>
              <a:t>Domicílios</a:t>
            </a:r>
            <a:r>
              <a:rPr lang="en-US" sz="11200" b="1" dirty="0">
                <a:solidFill>
                  <a:schemeClr val="accent1">
                    <a:lumMod val="50000"/>
                  </a:schemeClr>
                </a:solidFill>
                <a:latin typeface="Univers LT Std 47 Cn Lt" pitchFamily="34" charset="0"/>
              </a:rPr>
              <a:t> </a:t>
            </a:r>
            <a:r>
              <a:rPr lang="en-US" sz="11200" dirty="0">
                <a:solidFill>
                  <a:schemeClr val="accent1">
                    <a:lumMod val="50000"/>
                  </a:schemeClr>
                </a:solidFill>
                <a:latin typeface="Univers LT Std 47 Cn Lt" pitchFamily="34" charset="0"/>
              </a:rPr>
              <a:t>(ONU)</a:t>
            </a:r>
            <a:r>
              <a:rPr lang="pt-BR" sz="11200" dirty="0">
                <a:solidFill>
                  <a:schemeClr val="accent1">
                    <a:lumMod val="50000"/>
                  </a:schemeClr>
                </a:solidFill>
                <a:latin typeface="Univers LT Std 47 Cn Lt" pitchFamily="34" charset="0"/>
              </a:rPr>
              <a:t> </a:t>
            </a:r>
          </a:p>
          <a:p>
            <a:pPr algn="l">
              <a:lnSpc>
                <a:spcPct val="100000"/>
              </a:lnSpc>
              <a:spcBef>
                <a:spcPts val="0"/>
              </a:spcBef>
            </a:pPr>
            <a:endParaRPr lang="pt-BR" sz="3200" dirty="0">
              <a:solidFill>
                <a:schemeClr val="accent1">
                  <a:lumMod val="50000"/>
                </a:schemeClr>
              </a:solidFill>
              <a:latin typeface="Univers LT Std 47 Cn Lt" pitchFamily="34" charset="0"/>
            </a:endParaRPr>
          </a:p>
        </p:txBody>
      </p:sp>
      <p:cxnSp>
        <p:nvCxnSpPr>
          <p:cNvPr id="8" name="Conector reto 7"/>
          <p:cNvCxnSpPr/>
          <p:nvPr/>
        </p:nvCxnSpPr>
        <p:spPr>
          <a:xfrm>
            <a:off x="5742039" y="3785419"/>
            <a:ext cx="218342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upo 13">
            <a:extLst>
              <a:ext uri="{FF2B5EF4-FFF2-40B4-BE49-F238E27FC236}">
                <a16:creationId xmlns:a16="http://schemas.microsoft.com/office/drawing/2014/main" id="{40F5DA42-EAC6-4BC3-ACE2-095C82D51D59}"/>
              </a:ext>
            </a:extLst>
          </p:cNvPr>
          <p:cNvGrpSpPr>
            <a:grpSpLocks noChangeAspect="1"/>
          </p:cNvGrpSpPr>
          <p:nvPr/>
        </p:nvGrpSpPr>
        <p:grpSpPr>
          <a:xfrm>
            <a:off x="-7317" y="6358001"/>
            <a:ext cx="1748760" cy="504000"/>
            <a:chOff x="0" y="5797326"/>
            <a:chExt cx="2908300" cy="850900"/>
          </a:xfrm>
        </p:grpSpPr>
        <p:sp>
          <p:nvSpPr>
            <p:cNvPr id="15" name="Retângulo 14">
              <a:extLst>
                <a:ext uri="{FF2B5EF4-FFF2-40B4-BE49-F238E27FC236}">
                  <a16:creationId xmlns:a16="http://schemas.microsoft.com/office/drawing/2014/main" id="{98B9EFDE-3A42-4C64-9DDA-7CE3AB2A56FD}"/>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a:extLst>
                <a:ext uri="{FF2B5EF4-FFF2-40B4-BE49-F238E27FC236}">
                  <a16:creationId xmlns:a16="http://schemas.microsoft.com/office/drawing/2014/main" id="{68EA6FDD-36F1-49AA-AD97-E71D0835C7D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2968357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a:extLst>
              <a:ext uri="{FF2B5EF4-FFF2-40B4-BE49-F238E27FC236}">
                <a16:creationId xmlns:a16="http://schemas.microsoft.com/office/drawing/2014/main" id="{AA7DD0F3-0644-4EE7-8BDA-B5BA2382BAB7}"/>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42" name="Retângulo 41"/>
          <p:cNvSpPr/>
          <p:nvPr/>
        </p:nvSpPr>
        <p:spPr>
          <a:xfrm>
            <a:off x="-4" y="0"/>
            <a:ext cx="3958389"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a:xfrm>
            <a:off x="9005879" y="6208883"/>
            <a:ext cx="2743200" cy="365125"/>
          </a:xfrm>
        </p:spPr>
        <p:txBody>
          <a:bodyPr/>
          <a:lstStyle/>
          <a:p>
            <a:fld id="{D14AE743-AAF8-444F-BCA0-AC10E5B0CD41}" type="slidenum">
              <a:rPr lang="pt-BR" smtClean="0"/>
              <a:pPr/>
              <a:t>14</a:t>
            </a:fld>
            <a:endParaRPr lang="pt-BR"/>
          </a:p>
        </p:txBody>
      </p:sp>
      <p:sp>
        <p:nvSpPr>
          <p:cNvPr id="12" name="CaixaDeTexto 11">
            <a:extLst>
              <a:ext uri="{FF2B5EF4-FFF2-40B4-BE49-F238E27FC236}">
                <a16:creationId xmlns:a16="http://schemas.microsoft.com/office/drawing/2014/main" id="{1D86FB0F-822E-4A21-837E-5311EE1CB166}"/>
              </a:ext>
            </a:extLst>
          </p:cNvPr>
          <p:cNvSpPr txBox="1"/>
          <p:nvPr/>
        </p:nvSpPr>
        <p:spPr>
          <a:xfrm>
            <a:off x="-6" y="1911382"/>
            <a:ext cx="3958389" cy="2246769"/>
          </a:xfrm>
          <a:prstGeom prst="rect">
            <a:avLst/>
          </a:prstGeom>
          <a:noFill/>
        </p:spPr>
        <p:txBody>
          <a:bodyPr wrap="square" rtlCol="0">
            <a:spAutoFit/>
          </a:bodyPr>
          <a:lstStyle/>
          <a:p>
            <a:pPr algn="ctr">
              <a:buClr>
                <a:srgbClr val="05396A"/>
              </a:buClr>
            </a:pPr>
            <a:r>
              <a:rPr lang="pt-BR" sz="2800" b="1" dirty="0">
                <a:solidFill>
                  <a:srgbClr val="05396A"/>
                </a:solidFill>
                <a:latin typeface="Univers LT Std 47 Cn Lt" pitchFamily="34" charset="0"/>
              </a:rPr>
              <a:t>Compromissos institucionais considerados no projeto Censo Demográfico 2020</a:t>
            </a:r>
          </a:p>
        </p:txBody>
      </p:sp>
      <p:grpSp>
        <p:nvGrpSpPr>
          <p:cNvPr id="10" name="Grupo 9"/>
          <p:cNvGrpSpPr/>
          <p:nvPr/>
        </p:nvGrpSpPr>
        <p:grpSpPr>
          <a:xfrm>
            <a:off x="0" y="6497888"/>
            <a:ext cx="1247965" cy="365125"/>
            <a:chOff x="0" y="6010163"/>
            <a:chExt cx="2908300" cy="850900"/>
          </a:xfrm>
        </p:grpSpPr>
        <p:sp>
          <p:nvSpPr>
            <p:cNvPr id="11" name="Retângulo 10"/>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pic>
        <p:nvPicPr>
          <p:cNvPr id="3" name="Imagem 2"/>
          <p:cNvPicPr>
            <a:picLocks noChangeAspect="1"/>
          </p:cNvPicPr>
          <p:nvPr/>
        </p:nvPicPr>
        <p:blipFill>
          <a:blip r:embed="rId6"/>
          <a:stretch>
            <a:fillRect/>
          </a:stretch>
        </p:blipFill>
        <p:spPr>
          <a:xfrm>
            <a:off x="4154732" y="196201"/>
            <a:ext cx="5173776" cy="6195244"/>
          </a:xfrm>
          <a:prstGeom prst="rect">
            <a:avLst/>
          </a:prstGeom>
        </p:spPr>
      </p:pic>
      <p:pic>
        <p:nvPicPr>
          <p:cNvPr id="5" name="Imagem 4"/>
          <p:cNvPicPr>
            <a:picLocks noChangeAspect="1"/>
          </p:cNvPicPr>
          <p:nvPr/>
        </p:nvPicPr>
        <p:blipFill>
          <a:blip r:embed="rId7"/>
          <a:stretch>
            <a:fillRect/>
          </a:stretch>
        </p:blipFill>
        <p:spPr>
          <a:xfrm>
            <a:off x="9524851" y="471487"/>
            <a:ext cx="2554937" cy="973855"/>
          </a:xfrm>
          <a:prstGeom prst="rect">
            <a:avLst/>
          </a:prstGeom>
        </p:spPr>
      </p:pic>
      <p:grpSp>
        <p:nvGrpSpPr>
          <p:cNvPr id="14" name="Grupo 13">
            <a:extLst>
              <a:ext uri="{FF2B5EF4-FFF2-40B4-BE49-F238E27FC236}">
                <a16:creationId xmlns:a16="http://schemas.microsoft.com/office/drawing/2014/main" id="{1B7FFBA3-868D-43AE-B01A-105BC8689D73}"/>
              </a:ext>
            </a:extLst>
          </p:cNvPr>
          <p:cNvGrpSpPr>
            <a:grpSpLocks noChangeAspect="1"/>
          </p:cNvGrpSpPr>
          <p:nvPr/>
        </p:nvGrpSpPr>
        <p:grpSpPr>
          <a:xfrm>
            <a:off x="-7317" y="6358001"/>
            <a:ext cx="1748760" cy="504000"/>
            <a:chOff x="0" y="5797326"/>
            <a:chExt cx="2908300" cy="850900"/>
          </a:xfrm>
        </p:grpSpPr>
        <p:sp>
          <p:nvSpPr>
            <p:cNvPr id="15" name="Retângulo 14">
              <a:extLst>
                <a:ext uri="{FF2B5EF4-FFF2-40B4-BE49-F238E27FC236}">
                  <a16:creationId xmlns:a16="http://schemas.microsoft.com/office/drawing/2014/main" id="{C7D543E3-5149-4258-958B-578E8236C8D3}"/>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a:extLst>
                <a:ext uri="{FF2B5EF4-FFF2-40B4-BE49-F238E27FC236}">
                  <a16:creationId xmlns:a16="http://schemas.microsoft.com/office/drawing/2014/main" id="{4D7A4B05-2272-439B-90BB-5AA60665CA1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2403639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a:extLst>
              <a:ext uri="{FF2B5EF4-FFF2-40B4-BE49-F238E27FC236}">
                <a16:creationId xmlns:a16="http://schemas.microsoft.com/office/drawing/2014/main" id="{AA7DD0F3-0644-4EE7-8BDA-B5BA2382BAB7}"/>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42" name="Retângulo 41"/>
          <p:cNvSpPr/>
          <p:nvPr/>
        </p:nvSpPr>
        <p:spPr>
          <a:xfrm>
            <a:off x="-4" y="0"/>
            <a:ext cx="3958389" cy="68580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a:xfrm>
            <a:off x="9005879" y="6208883"/>
            <a:ext cx="2743200" cy="365125"/>
          </a:xfrm>
        </p:spPr>
        <p:txBody>
          <a:bodyPr/>
          <a:lstStyle/>
          <a:p>
            <a:fld id="{D14AE743-AAF8-444F-BCA0-AC10E5B0CD41}" type="slidenum">
              <a:rPr lang="pt-BR" smtClean="0"/>
              <a:pPr/>
              <a:t>15</a:t>
            </a:fld>
            <a:endParaRPr lang="pt-BR"/>
          </a:p>
        </p:txBody>
      </p:sp>
      <p:sp>
        <p:nvSpPr>
          <p:cNvPr id="12" name="CaixaDeTexto 11">
            <a:extLst>
              <a:ext uri="{FF2B5EF4-FFF2-40B4-BE49-F238E27FC236}">
                <a16:creationId xmlns:a16="http://schemas.microsoft.com/office/drawing/2014/main" id="{1D86FB0F-822E-4A21-837E-5311EE1CB166}"/>
              </a:ext>
            </a:extLst>
          </p:cNvPr>
          <p:cNvSpPr txBox="1"/>
          <p:nvPr/>
        </p:nvSpPr>
        <p:spPr>
          <a:xfrm>
            <a:off x="-6" y="1911382"/>
            <a:ext cx="3958389" cy="2246769"/>
          </a:xfrm>
          <a:prstGeom prst="rect">
            <a:avLst/>
          </a:prstGeom>
          <a:noFill/>
        </p:spPr>
        <p:txBody>
          <a:bodyPr wrap="square" rtlCol="0">
            <a:spAutoFit/>
          </a:bodyPr>
          <a:lstStyle/>
          <a:p>
            <a:pPr algn="ctr">
              <a:buClr>
                <a:srgbClr val="05396A"/>
              </a:buClr>
            </a:pPr>
            <a:r>
              <a:rPr lang="pt-BR" sz="2800" b="1" dirty="0">
                <a:solidFill>
                  <a:srgbClr val="05396A"/>
                </a:solidFill>
                <a:latin typeface="Univers LT Std 47 Cn Lt" pitchFamily="34" charset="0"/>
              </a:rPr>
              <a:t>Compromissos institucionais considerados no projeto Censo Demográfico 2020</a:t>
            </a:r>
          </a:p>
        </p:txBody>
      </p:sp>
      <p:grpSp>
        <p:nvGrpSpPr>
          <p:cNvPr id="10" name="Grupo 9"/>
          <p:cNvGrpSpPr/>
          <p:nvPr/>
        </p:nvGrpSpPr>
        <p:grpSpPr>
          <a:xfrm>
            <a:off x="0" y="6497888"/>
            <a:ext cx="1247965" cy="365125"/>
            <a:chOff x="0" y="6010163"/>
            <a:chExt cx="2908300" cy="850900"/>
          </a:xfrm>
        </p:grpSpPr>
        <p:sp>
          <p:nvSpPr>
            <p:cNvPr id="11" name="Retângulo 10"/>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pic>
        <p:nvPicPr>
          <p:cNvPr id="14" name="Imagem 13"/>
          <p:cNvPicPr>
            <a:picLocks noChangeAspect="1"/>
          </p:cNvPicPr>
          <p:nvPr/>
        </p:nvPicPr>
        <p:blipFill>
          <a:blip r:embed="rId6"/>
          <a:stretch>
            <a:fillRect/>
          </a:stretch>
        </p:blipFill>
        <p:spPr>
          <a:xfrm>
            <a:off x="5064074" y="234982"/>
            <a:ext cx="5819775" cy="3352800"/>
          </a:xfrm>
          <a:prstGeom prst="rect">
            <a:avLst/>
          </a:prstGeom>
        </p:spPr>
      </p:pic>
      <p:pic>
        <p:nvPicPr>
          <p:cNvPr id="15" name="Imagem 14"/>
          <p:cNvPicPr>
            <a:picLocks noChangeAspect="1"/>
          </p:cNvPicPr>
          <p:nvPr/>
        </p:nvPicPr>
        <p:blipFill>
          <a:blip r:embed="rId7"/>
          <a:stretch>
            <a:fillRect/>
          </a:stretch>
        </p:blipFill>
        <p:spPr>
          <a:xfrm>
            <a:off x="5006003" y="3429000"/>
            <a:ext cx="5848350" cy="2971800"/>
          </a:xfrm>
          <a:prstGeom prst="rect">
            <a:avLst/>
          </a:prstGeom>
        </p:spPr>
      </p:pic>
      <p:grpSp>
        <p:nvGrpSpPr>
          <p:cNvPr id="16" name="Grupo 13">
            <a:extLst>
              <a:ext uri="{FF2B5EF4-FFF2-40B4-BE49-F238E27FC236}">
                <a16:creationId xmlns:a16="http://schemas.microsoft.com/office/drawing/2014/main" id="{E5E98F1D-CCCD-424B-B38D-60D18B0633F1}"/>
              </a:ext>
            </a:extLst>
          </p:cNvPr>
          <p:cNvGrpSpPr>
            <a:grpSpLocks noChangeAspect="1"/>
          </p:cNvGrpSpPr>
          <p:nvPr/>
        </p:nvGrpSpPr>
        <p:grpSpPr>
          <a:xfrm>
            <a:off x="-7317" y="6358001"/>
            <a:ext cx="1748760" cy="504000"/>
            <a:chOff x="0" y="5797326"/>
            <a:chExt cx="2908300" cy="850900"/>
          </a:xfrm>
        </p:grpSpPr>
        <p:sp>
          <p:nvSpPr>
            <p:cNvPr id="17" name="Retângulo 16">
              <a:extLst>
                <a:ext uri="{FF2B5EF4-FFF2-40B4-BE49-F238E27FC236}">
                  <a16:creationId xmlns:a16="http://schemas.microsoft.com/office/drawing/2014/main" id="{C0207CCE-B18E-4641-8878-D2E47A6AA3E2}"/>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Imagem 17">
              <a:extLst>
                <a:ext uri="{FF2B5EF4-FFF2-40B4-BE49-F238E27FC236}">
                  <a16:creationId xmlns:a16="http://schemas.microsoft.com/office/drawing/2014/main" id="{71D1BBF2-C734-445B-95DA-434D95D688F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157953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m 47">
            <a:extLst>
              <a:ext uri="{FF2B5EF4-FFF2-40B4-BE49-F238E27FC236}">
                <a16:creationId xmlns:a16="http://schemas.microsoft.com/office/drawing/2014/main" id="{1D69E988-2C12-458D-994C-249036C56DCD}"/>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16</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0"/>
            <a:ext cx="3958389"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145124" y="2955707"/>
            <a:ext cx="3958389" cy="646331"/>
          </a:xfrm>
          <a:prstGeom prst="rect">
            <a:avLst/>
          </a:prstGeom>
          <a:noFill/>
        </p:spPr>
        <p:txBody>
          <a:bodyPr wrap="square" rtlCol="0">
            <a:spAutoFit/>
          </a:bodyPr>
          <a:lstStyle/>
          <a:p>
            <a:pPr algn="ctr">
              <a:buClr>
                <a:srgbClr val="05396A"/>
              </a:buClr>
            </a:pPr>
            <a:r>
              <a:rPr lang="pt-BR" sz="3600" b="1" dirty="0">
                <a:solidFill>
                  <a:srgbClr val="05396A"/>
                </a:solidFill>
                <a:latin typeface="Univers LT Std 47 Cn Lt" pitchFamily="34" charset="0"/>
              </a:rPr>
              <a:t>Questionários</a:t>
            </a:r>
          </a:p>
        </p:txBody>
      </p:sp>
      <p:grpSp>
        <p:nvGrpSpPr>
          <p:cNvPr id="18" name="Grupo 17"/>
          <p:cNvGrpSpPr/>
          <p:nvPr/>
        </p:nvGrpSpPr>
        <p:grpSpPr>
          <a:xfrm>
            <a:off x="1042" y="6475412"/>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3" name="Subtítulo 2"/>
          <p:cNvSpPr>
            <a:spLocks noGrp="1"/>
          </p:cNvSpPr>
          <p:nvPr>
            <p:ph type="subTitle" idx="1"/>
          </p:nvPr>
        </p:nvSpPr>
        <p:spPr>
          <a:xfrm>
            <a:off x="4636599" y="902257"/>
            <a:ext cx="7372814" cy="5053485"/>
          </a:xfrm>
        </p:spPr>
        <p:txBody>
          <a:bodyPr>
            <a:normAutofit/>
          </a:bodyPr>
          <a:lstStyle/>
          <a:p>
            <a:pPr algn="l"/>
            <a:r>
              <a:rPr lang="pt-BR" sz="2800" b="1" dirty="0"/>
              <a:t>Questionário Básico (Universo)</a:t>
            </a:r>
          </a:p>
          <a:p>
            <a:pPr algn="l"/>
            <a:r>
              <a:rPr lang="pt-BR" sz="2800" dirty="0"/>
              <a:t>Aplicado a cerca de </a:t>
            </a:r>
            <a:r>
              <a:rPr lang="pt-BR" sz="2800" b="1" dirty="0">
                <a:solidFill>
                  <a:schemeClr val="accent1"/>
                </a:solidFill>
              </a:rPr>
              <a:t>71</a:t>
            </a:r>
            <a:r>
              <a:rPr lang="pt-BR" sz="2800" dirty="0"/>
              <a:t> milhões de domicílios, com informações referentes a aproximadamente </a:t>
            </a:r>
            <a:r>
              <a:rPr lang="pt-BR" sz="2800" b="1" dirty="0">
                <a:solidFill>
                  <a:schemeClr val="accent1"/>
                </a:solidFill>
              </a:rPr>
              <a:t>213</a:t>
            </a:r>
            <a:r>
              <a:rPr lang="pt-BR" sz="2800" dirty="0"/>
              <a:t> milhões de moradores</a:t>
            </a:r>
          </a:p>
          <a:p>
            <a:pPr algn="l"/>
            <a:endParaRPr lang="pt-BR" sz="2800" b="1" dirty="0"/>
          </a:p>
          <a:p>
            <a:pPr algn="l"/>
            <a:r>
              <a:rPr lang="pt-BR" sz="2800" b="1" dirty="0"/>
              <a:t>Questionário da Amostra</a:t>
            </a:r>
          </a:p>
          <a:p>
            <a:pPr algn="l"/>
            <a:r>
              <a:rPr lang="pt-BR" sz="2800" dirty="0"/>
              <a:t>Aplicado a cerca </a:t>
            </a:r>
            <a:r>
              <a:rPr lang="pt-BR" sz="2800" b="1" dirty="0">
                <a:solidFill>
                  <a:schemeClr val="accent1"/>
                </a:solidFill>
              </a:rPr>
              <a:t>6,65</a:t>
            </a:r>
            <a:r>
              <a:rPr lang="pt-BR" sz="2800" dirty="0"/>
              <a:t> milhões de domicílios, com informações referentes a aproximadamente </a:t>
            </a:r>
            <a:r>
              <a:rPr lang="pt-BR" sz="2800" b="1" dirty="0">
                <a:solidFill>
                  <a:schemeClr val="accent1"/>
                </a:solidFill>
              </a:rPr>
              <a:t>22,2 </a:t>
            </a:r>
            <a:r>
              <a:rPr lang="pt-BR" sz="2800" dirty="0"/>
              <a:t>milhões de moradores</a:t>
            </a:r>
          </a:p>
          <a:p>
            <a:pPr algn="l"/>
            <a:endParaRPr lang="pt-BR" sz="2800" b="1" dirty="0"/>
          </a:p>
        </p:txBody>
      </p:sp>
      <p:sp>
        <p:nvSpPr>
          <p:cNvPr id="14" name="Retângulo 13">
            <a:extLst>
              <a:ext uri="{FF2B5EF4-FFF2-40B4-BE49-F238E27FC236}">
                <a16:creationId xmlns:a16="http://schemas.microsoft.com/office/drawing/2014/main" id="{15669C09-AA20-4450-BC1D-B0EC3CADCDE3}"/>
              </a:ext>
            </a:extLst>
          </p:cNvPr>
          <p:cNvSpPr/>
          <p:nvPr/>
        </p:nvSpPr>
        <p:spPr>
          <a:xfrm rot="5400000">
            <a:off x="4222478" y="1017335"/>
            <a:ext cx="291824" cy="2405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15669C09-AA20-4450-BC1D-B0EC3CADCDE3}"/>
              </a:ext>
            </a:extLst>
          </p:cNvPr>
          <p:cNvSpPr/>
          <p:nvPr/>
        </p:nvSpPr>
        <p:spPr>
          <a:xfrm rot="5400000">
            <a:off x="4223070" y="3316199"/>
            <a:ext cx="291824" cy="2405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7" name="Grupo 13">
            <a:extLst>
              <a:ext uri="{FF2B5EF4-FFF2-40B4-BE49-F238E27FC236}">
                <a16:creationId xmlns:a16="http://schemas.microsoft.com/office/drawing/2014/main" id="{5A28BBEF-CD55-4A7E-9D52-EFEFE0A12933}"/>
              </a:ext>
            </a:extLst>
          </p:cNvPr>
          <p:cNvGrpSpPr>
            <a:grpSpLocks noChangeAspect="1"/>
          </p:cNvGrpSpPr>
          <p:nvPr/>
        </p:nvGrpSpPr>
        <p:grpSpPr>
          <a:xfrm>
            <a:off x="-7317" y="6358001"/>
            <a:ext cx="1748760" cy="504000"/>
            <a:chOff x="0" y="5797326"/>
            <a:chExt cx="2908300" cy="850900"/>
          </a:xfrm>
        </p:grpSpPr>
        <p:sp>
          <p:nvSpPr>
            <p:cNvPr id="23" name="Retângulo 22">
              <a:extLst>
                <a:ext uri="{FF2B5EF4-FFF2-40B4-BE49-F238E27FC236}">
                  <a16:creationId xmlns:a16="http://schemas.microsoft.com/office/drawing/2014/main" id="{4A6EE7AD-38FB-4BEA-ABDA-1EA6A89A9735}"/>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67F43925-BA60-4189-A689-00C59FB7480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4066905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m 47">
            <a:extLst>
              <a:ext uri="{FF2B5EF4-FFF2-40B4-BE49-F238E27FC236}">
                <a16:creationId xmlns:a16="http://schemas.microsoft.com/office/drawing/2014/main" id="{1D69E988-2C12-458D-994C-249036C56DCD}"/>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17</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0"/>
            <a:ext cx="3958389" cy="6858000"/>
          </a:xfrm>
          <a:prstGeom prst="rect">
            <a:avLst/>
          </a:prstGeom>
          <a:solidFill>
            <a:schemeClr val="bg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69732" y="2234166"/>
            <a:ext cx="3958389" cy="1754326"/>
          </a:xfrm>
          <a:prstGeom prst="rect">
            <a:avLst/>
          </a:prstGeom>
          <a:noFill/>
        </p:spPr>
        <p:txBody>
          <a:bodyPr wrap="square" rtlCol="0">
            <a:spAutoFit/>
          </a:bodyPr>
          <a:lstStyle/>
          <a:p>
            <a:pPr algn="ctr">
              <a:buClr>
                <a:srgbClr val="05396A"/>
              </a:buClr>
            </a:pPr>
            <a:r>
              <a:rPr lang="en-US" sz="3600" b="1" dirty="0">
                <a:solidFill>
                  <a:srgbClr val="05396A"/>
                </a:solidFill>
                <a:latin typeface="Univers LT Std 47 Cn Lt" pitchFamily="34" charset="0"/>
              </a:rPr>
              <a:t>CENSO 2010</a:t>
            </a:r>
          </a:p>
          <a:p>
            <a:pPr algn="ctr">
              <a:buClr>
                <a:srgbClr val="05396A"/>
              </a:buClr>
            </a:pPr>
            <a:r>
              <a:rPr lang="en-US" sz="3600" b="1" dirty="0">
                <a:solidFill>
                  <a:srgbClr val="05396A"/>
                </a:solidFill>
                <a:latin typeface="Univers LT Std 47 Cn Lt" pitchFamily="34" charset="0"/>
              </a:rPr>
              <a:t>X </a:t>
            </a:r>
          </a:p>
          <a:p>
            <a:pPr algn="ctr">
              <a:buClr>
                <a:srgbClr val="05396A"/>
              </a:buClr>
            </a:pPr>
            <a:r>
              <a:rPr lang="en-US" sz="3600" b="1" dirty="0">
                <a:solidFill>
                  <a:srgbClr val="05396A"/>
                </a:solidFill>
                <a:latin typeface="Univers LT Std 47 Cn Lt" pitchFamily="34" charset="0"/>
              </a:rPr>
              <a:t>CENSO 2020</a:t>
            </a:r>
          </a:p>
        </p:txBody>
      </p:sp>
      <p:grpSp>
        <p:nvGrpSpPr>
          <p:cNvPr id="18" name="Grupo 17"/>
          <p:cNvGrpSpPr/>
          <p:nvPr/>
        </p:nvGrpSpPr>
        <p:grpSpPr>
          <a:xfrm>
            <a:off x="1042" y="6475412"/>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graphicFrame>
        <p:nvGraphicFramePr>
          <p:cNvPr id="31" name="Tabela 30">
            <a:extLst>
              <a:ext uri="{FF2B5EF4-FFF2-40B4-BE49-F238E27FC236}">
                <a16:creationId xmlns:a16="http://schemas.microsoft.com/office/drawing/2014/main" id="{AFCE707E-9EB1-490B-872B-6C9E31CD4EE0}"/>
              </a:ext>
            </a:extLst>
          </p:cNvPr>
          <p:cNvGraphicFramePr>
            <a:graphicFrameLocks noGrp="1"/>
          </p:cNvGraphicFramePr>
          <p:nvPr>
            <p:extLst>
              <p:ext uri="{D42A27DB-BD31-4B8C-83A1-F6EECF244321}">
                <p14:modId xmlns:p14="http://schemas.microsoft.com/office/powerpoint/2010/main" val="1122218888"/>
              </p:ext>
            </p:extLst>
          </p:nvPr>
        </p:nvGraphicFramePr>
        <p:xfrm>
          <a:off x="4846546" y="1119114"/>
          <a:ext cx="6244046" cy="2269226"/>
        </p:xfrm>
        <a:graphic>
          <a:graphicData uri="http://schemas.openxmlformats.org/drawingml/2006/table">
            <a:tbl>
              <a:tblPr>
                <a:tableStyleId>{3B4B98B0-60AC-42C2-AFA5-B58CD77FA1E5}</a:tableStyleId>
              </a:tblPr>
              <a:tblGrid>
                <a:gridCol w="2298502">
                  <a:extLst>
                    <a:ext uri="{9D8B030D-6E8A-4147-A177-3AD203B41FA5}">
                      <a16:colId xmlns:a16="http://schemas.microsoft.com/office/drawing/2014/main" val="2815276404"/>
                    </a:ext>
                  </a:extLst>
                </a:gridCol>
                <a:gridCol w="1944182">
                  <a:extLst>
                    <a:ext uri="{9D8B030D-6E8A-4147-A177-3AD203B41FA5}">
                      <a16:colId xmlns:a16="http://schemas.microsoft.com/office/drawing/2014/main" val="4078648846"/>
                    </a:ext>
                  </a:extLst>
                </a:gridCol>
                <a:gridCol w="2001362">
                  <a:extLst>
                    <a:ext uri="{9D8B030D-6E8A-4147-A177-3AD203B41FA5}">
                      <a16:colId xmlns:a16="http://schemas.microsoft.com/office/drawing/2014/main" val="1133494028"/>
                    </a:ext>
                  </a:extLst>
                </a:gridCol>
              </a:tblGrid>
              <a:tr h="423079">
                <a:tc rowSpan="2">
                  <a:txBody>
                    <a:bodyPr/>
                    <a:lstStyle/>
                    <a:p>
                      <a:pPr algn="l"/>
                      <a:r>
                        <a:rPr lang="pt-BR" sz="2400" b="1" kern="1200" noProof="0" dirty="0">
                          <a:solidFill>
                            <a:schemeClr val="tx1"/>
                          </a:solidFill>
                          <a:latin typeface="+mn-lt"/>
                          <a:ea typeface="Tahoma" panose="020B0604030504040204" pitchFamily="34" charset="0"/>
                          <a:cs typeface="Tahoma" panose="020B0604030504040204" pitchFamily="34" charset="0"/>
                        </a:rPr>
                        <a:t> Questionário</a:t>
                      </a:r>
                    </a:p>
                  </a:txBody>
                  <a:tcPr anchor="ctr">
                    <a:lnB w="57150" cap="flat" cmpd="sng" algn="ctr">
                      <a:solidFill>
                        <a:schemeClr val="tx2"/>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noProof="0" dirty="0">
                          <a:solidFill>
                            <a:schemeClr val="tx1"/>
                          </a:solidFill>
                          <a:latin typeface="Univers LT Std 47 Cn Lt" pitchFamily="34" charset="0"/>
                          <a:ea typeface="Tahoma" panose="020B0604030504040204" pitchFamily="34" charset="0"/>
                          <a:cs typeface="Tahoma" panose="020B0604030504040204" pitchFamily="34" charset="0"/>
                        </a:rPr>
                        <a:t>Número de quesitos</a:t>
                      </a:r>
                    </a:p>
                  </a:txBody>
                  <a:tcPr anchor="ctr">
                    <a:lnB w="3175" cap="flat" cmpd="sng" algn="ctr">
                      <a:solidFill>
                        <a:schemeClr val="tx2"/>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800" b="1" dirty="0">
                        <a:solidFill>
                          <a:schemeClr val="tx1"/>
                        </a:solidFill>
                        <a:latin typeface="Univers LT Std 47 Cn Lt" pitchFamily="34" charset="0"/>
                        <a:ea typeface="Tahoma" panose="020B0604030504040204" pitchFamily="34" charset="0"/>
                        <a:cs typeface="Tahoma" panose="020B0604030504040204" pitchFamily="34" charset="0"/>
                      </a:endParaRPr>
                    </a:p>
                  </a:txBody>
                  <a:tcPr anchor="ctr">
                    <a:lnB w="57150" cap="flat" cmpd="sng" algn="ctr">
                      <a:solidFill>
                        <a:schemeClr val="tx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85862711"/>
                  </a:ext>
                </a:extLst>
              </a:tr>
              <a:tr h="0">
                <a:tc vMerge="1">
                  <a:txBody>
                    <a:bodyPr/>
                    <a:lstStyle/>
                    <a:p>
                      <a:pPr algn="l"/>
                      <a:endParaRPr lang="en-US" sz="1800" b="1" kern="1200" noProof="0" dirty="0">
                        <a:solidFill>
                          <a:schemeClr val="tx1"/>
                        </a:solidFill>
                        <a:latin typeface="Univers LT Std 47 Cn Lt" pitchFamily="34" charset="0"/>
                        <a:ea typeface="Tahoma" panose="020B0604030504040204" pitchFamily="34" charset="0"/>
                        <a:cs typeface="Tahoma" panose="020B0604030504040204" pitchFamily="34" charset="0"/>
                      </a:endParaRPr>
                    </a:p>
                  </a:txBody>
                  <a:tcPr anchor="ctr">
                    <a:lnT w="571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noProof="0" dirty="0">
                          <a:solidFill>
                            <a:schemeClr val="tx1"/>
                          </a:solidFill>
                          <a:latin typeface="+mn-lt"/>
                          <a:ea typeface="Tahoma" panose="020B0604030504040204" pitchFamily="34" charset="0"/>
                          <a:cs typeface="Tahoma" panose="020B0604030504040204" pitchFamily="34" charset="0"/>
                        </a:rPr>
                        <a:t>2010</a:t>
                      </a:r>
                    </a:p>
                  </a:txBody>
                  <a:tcPr anchor="ctr">
                    <a:lnT w="3175"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b="1" noProof="0">
                          <a:solidFill>
                            <a:schemeClr val="tx1"/>
                          </a:solidFill>
                          <a:latin typeface="+mn-lt"/>
                          <a:ea typeface="Tahoma" panose="020B0604030504040204" pitchFamily="34" charset="0"/>
                          <a:cs typeface="Tahoma" panose="020B0604030504040204" pitchFamily="34" charset="0"/>
                        </a:rPr>
                        <a:t>2020</a:t>
                      </a:r>
                    </a:p>
                  </a:txBody>
                  <a:tcPr anchor="ctr">
                    <a:lnT w="3175"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14300862"/>
                  </a:ext>
                </a:extLst>
              </a:tr>
              <a:tr h="700485">
                <a:tc>
                  <a:txBody>
                    <a:bodyPr/>
                    <a:lstStyle/>
                    <a:p>
                      <a:pPr algn="l"/>
                      <a:r>
                        <a:rPr lang="pt-BR" sz="2800" b="0" kern="1200" noProof="0" dirty="0">
                          <a:solidFill>
                            <a:srgbClr val="05396A"/>
                          </a:solidFill>
                          <a:latin typeface="+mn-lt"/>
                        </a:rPr>
                        <a:t>   Básico</a:t>
                      </a:r>
                    </a:p>
                  </a:txBody>
                  <a:tcPr anchor="ctr">
                    <a:lnR w="6350" cap="flat" cmpd="sng" algn="ctr">
                      <a:solidFill>
                        <a:schemeClr val="accent1">
                          <a:lumMod val="75000"/>
                        </a:schemeClr>
                      </a:solidFill>
                      <a:prstDash val="solid"/>
                      <a:round/>
                      <a:headEnd type="none" w="med" len="med"/>
                      <a:tailEnd type="none" w="med" len="med"/>
                    </a:lnR>
                    <a:lnT w="57150" cap="flat" cmpd="sng" algn="ctr">
                      <a:solidFill>
                        <a:schemeClr val="tx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pt-BR" sz="2800" b="0" kern="1200" noProof="0" dirty="0">
                          <a:solidFill>
                            <a:schemeClr val="tx1"/>
                          </a:solidFill>
                          <a:latin typeface="+mn-lt"/>
                          <a:ea typeface="+mn-ea"/>
                          <a:cs typeface="+mn-cs"/>
                        </a:rPr>
                        <a:t>34</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57150" cap="flat" cmpd="sng" algn="ctr">
                      <a:solidFill>
                        <a:schemeClr val="tx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pt-BR" sz="2800" b="0" kern="1200" noProof="0" dirty="0">
                          <a:solidFill>
                            <a:schemeClr val="tx1"/>
                          </a:solidFill>
                          <a:latin typeface="+mn-lt"/>
                          <a:ea typeface="+mn-ea"/>
                          <a:cs typeface="+mn-cs"/>
                        </a:rPr>
                        <a:t>26</a:t>
                      </a:r>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57150" cap="flat" cmpd="sng" algn="ctr">
                      <a:solidFill>
                        <a:schemeClr val="tx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2942573"/>
                  </a:ext>
                </a:extLst>
              </a:tr>
              <a:tr h="654341">
                <a:tc>
                  <a:txBody>
                    <a:bodyPr/>
                    <a:lstStyle/>
                    <a:p>
                      <a:pPr algn="l"/>
                      <a:r>
                        <a:rPr lang="pt-BR" sz="2800" b="0" kern="1200" noProof="0" dirty="0">
                          <a:solidFill>
                            <a:srgbClr val="05396A"/>
                          </a:solidFill>
                          <a:latin typeface="+mn-lt"/>
                        </a:rPr>
                        <a:t>   Amostra </a:t>
                      </a:r>
                    </a:p>
                  </a:txBody>
                  <a:tcPr anchor="ctr">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pt-BR" sz="2800" b="0" kern="1200" noProof="0" dirty="0">
                          <a:solidFill>
                            <a:schemeClr val="tx1"/>
                          </a:solidFill>
                          <a:latin typeface="+mn-lt"/>
                          <a:ea typeface="+mn-ea"/>
                          <a:cs typeface="+mn-cs"/>
                        </a:rPr>
                        <a:t>102</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ctr" defTabSz="914400" rtl="0" eaLnBrk="1" latinLnBrk="0" hangingPunct="1"/>
                      <a:r>
                        <a:rPr lang="pt-BR" sz="2800" b="0" kern="1200" noProof="0" dirty="0">
                          <a:solidFill>
                            <a:schemeClr val="tx1"/>
                          </a:solidFill>
                          <a:latin typeface="+mn-lt"/>
                          <a:ea typeface="+mn-ea"/>
                          <a:cs typeface="+mn-cs"/>
                        </a:rPr>
                        <a:t>76</a:t>
                      </a:r>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0740800"/>
                  </a:ext>
                </a:extLst>
              </a:tr>
            </a:tbl>
          </a:graphicData>
        </a:graphic>
      </p:graphicFrame>
      <p:sp>
        <p:nvSpPr>
          <p:cNvPr id="47" name="CaixaDeTexto 46">
            <a:extLst>
              <a:ext uri="{FF2B5EF4-FFF2-40B4-BE49-F238E27FC236}">
                <a16:creationId xmlns:a16="http://schemas.microsoft.com/office/drawing/2014/main" id="{861CB70D-EF1F-4EA2-A3B9-6E3CB9E1C032}"/>
              </a:ext>
            </a:extLst>
          </p:cNvPr>
          <p:cNvSpPr txBox="1"/>
          <p:nvPr/>
        </p:nvSpPr>
        <p:spPr>
          <a:xfrm>
            <a:off x="5175468" y="322790"/>
            <a:ext cx="5586202" cy="523220"/>
          </a:xfrm>
          <a:prstGeom prst="rect">
            <a:avLst/>
          </a:prstGeom>
          <a:noFill/>
        </p:spPr>
        <p:txBody>
          <a:bodyPr wrap="square" rtlCol="0">
            <a:spAutoFit/>
          </a:bodyPr>
          <a:lstStyle/>
          <a:p>
            <a:pPr algn="ctr"/>
            <a:r>
              <a:rPr lang="pt-BR" sz="2800" b="1" dirty="0"/>
              <a:t>Dimensão dos questionários</a:t>
            </a:r>
          </a:p>
        </p:txBody>
      </p:sp>
      <p:sp>
        <p:nvSpPr>
          <p:cNvPr id="13" name="Subtitle 2">
            <a:extLst>
              <a:ext uri="{FF2B5EF4-FFF2-40B4-BE49-F238E27FC236}">
                <a16:creationId xmlns:a16="http://schemas.microsoft.com/office/drawing/2014/main" id="{F527422A-B875-4568-9AEF-1D9F2D5CE4B9}"/>
              </a:ext>
            </a:extLst>
          </p:cNvPr>
          <p:cNvSpPr>
            <a:spLocks noGrp="1"/>
          </p:cNvSpPr>
          <p:nvPr>
            <p:ph type="subTitle" idx="1"/>
          </p:nvPr>
        </p:nvSpPr>
        <p:spPr>
          <a:xfrm>
            <a:off x="4369904" y="3704625"/>
            <a:ext cx="7607943" cy="2996045"/>
          </a:xfrm>
        </p:spPr>
        <p:txBody>
          <a:bodyPr anchor="t">
            <a:noAutofit/>
          </a:bodyPr>
          <a:lstStyle/>
          <a:p>
            <a:pPr algn="l">
              <a:lnSpc>
                <a:spcPct val="120000"/>
              </a:lnSpc>
              <a:spcBef>
                <a:spcPts val="3000"/>
              </a:spcBef>
            </a:pPr>
            <a:r>
              <a:rPr lang="pt-BR" dirty="0">
                <a:solidFill>
                  <a:srgbClr val="05396A"/>
                </a:solidFill>
                <a:latin typeface="Univers LT Std 47 Cn Lt" pitchFamily="34" charset="0"/>
                <a:ea typeface="Univers LT Std 67 Bold Condensed" charset="0"/>
                <a:cs typeface="Univers LT Std 67 Bold Condensed" charset="0"/>
              </a:rPr>
              <a:t>Pesquisas indicam que questionários mais longos:</a:t>
            </a:r>
          </a:p>
          <a:p>
            <a:pPr algn="l">
              <a:lnSpc>
                <a:spcPct val="120000"/>
              </a:lnSpc>
              <a:spcBef>
                <a:spcPts val="3000"/>
              </a:spcBef>
            </a:pPr>
            <a:r>
              <a:rPr lang="pt-BR" dirty="0">
                <a:solidFill>
                  <a:srgbClr val="05396A"/>
                </a:solidFill>
                <a:latin typeface="Univers LT Std 47 Cn Lt" pitchFamily="34" charset="0"/>
                <a:ea typeface="Univers LT Std 67 Bold Condensed" charset="0"/>
                <a:cs typeface="Univers LT Std 67 Bold Condensed" charset="0"/>
              </a:rPr>
              <a:t>podem levar a menores taxas de resposta</a:t>
            </a:r>
          </a:p>
          <a:p>
            <a:pPr algn="l">
              <a:lnSpc>
                <a:spcPct val="120000"/>
              </a:lnSpc>
              <a:spcBef>
                <a:spcPts val="3000"/>
              </a:spcBef>
            </a:pPr>
            <a:r>
              <a:rPr lang="pt-BR" dirty="0">
                <a:solidFill>
                  <a:srgbClr val="05396A"/>
                </a:solidFill>
                <a:latin typeface="Univers LT Std 47 Cn Lt" pitchFamily="34" charset="0"/>
                <a:ea typeface="Univers LT Std 67 Bold Condensed" charset="0"/>
                <a:cs typeface="Univers LT Std 67 Bold Condensed" charset="0"/>
              </a:rPr>
              <a:t>podem afetar a qualidade das respostas (cansaço, distração, redução do esforço e da concentração dos respondentes)</a:t>
            </a:r>
            <a:endParaRPr lang="en-US" sz="600" b="1" cap="all" dirty="0">
              <a:solidFill>
                <a:srgbClr val="05396A"/>
              </a:solidFill>
              <a:latin typeface="Univers LT Std 67 Bold Condensed" charset="0"/>
              <a:ea typeface="Univers LT Std 67 Bold Condensed" charset="0"/>
              <a:cs typeface="Univers LT Std 67 Bold Condensed" charset="0"/>
            </a:endParaRPr>
          </a:p>
        </p:txBody>
      </p:sp>
      <p:sp>
        <p:nvSpPr>
          <p:cNvPr id="14" name="Retângulo 13">
            <a:extLst>
              <a:ext uri="{FF2B5EF4-FFF2-40B4-BE49-F238E27FC236}">
                <a16:creationId xmlns:a16="http://schemas.microsoft.com/office/drawing/2014/main" id="{15669C09-AA20-4450-BC1D-B0EC3CADCDE3}"/>
              </a:ext>
            </a:extLst>
          </p:cNvPr>
          <p:cNvSpPr/>
          <p:nvPr/>
        </p:nvSpPr>
        <p:spPr>
          <a:xfrm rot="5400000">
            <a:off x="4102215" y="4714264"/>
            <a:ext cx="291824" cy="2405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a:extLst>
              <a:ext uri="{FF2B5EF4-FFF2-40B4-BE49-F238E27FC236}">
                <a16:creationId xmlns:a16="http://schemas.microsoft.com/office/drawing/2014/main" id="{97744E21-E4C1-4734-B5AE-A4B373C95FDC}"/>
              </a:ext>
            </a:extLst>
          </p:cNvPr>
          <p:cNvSpPr/>
          <p:nvPr/>
        </p:nvSpPr>
        <p:spPr>
          <a:xfrm rot="5400000">
            <a:off x="4103729" y="5563927"/>
            <a:ext cx="291824" cy="2405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10618839" y="322790"/>
            <a:ext cx="1445342" cy="369332"/>
          </a:xfrm>
          <a:prstGeom prst="rect">
            <a:avLst/>
          </a:prstGeom>
          <a:noFill/>
        </p:spPr>
        <p:txBody>
          <a:bodyPr wrap="square" rtlCol="0">
            <a:spAutoFit/>
          </a:bodyPr>
          <a:lstStyle/>
          <a:p>
            <a:r>
              <a:rPr lang="pt-BR" dirty="0"/>
              <a:t>Maio/2019</a:t>
            </a:r>
          </a:p>
        </p:txBody>
      </p:sp>
      <p:grpSp>
        <p:nvGrpSpPr>
          <p:cNvPr id="17" name="Grupo 13">
            <a:extLst>
              <a:ext uri="{FF2B5EF4-FFF2-40B4-BE49-F238E27FC236}">
                <a16:creationId xmlns:a16="http://schemas.microsoft.com/office/drawing/2014/main" id="{D0644A9F-0425-4C0E-8136-28D49B5D25B5}"/>
              </a:ext>
            </a:extLst>
          </p:cNvPr>
          <p:cNvGrpSpPr>
            <a:grpSpLocks noChangeAspect="1"/>
          </p:cNvGrpSpPr>
          <p:nvPr/>
        </p:nvGrpSpPr>
        <p:grpSpPr>
          <a:xfrm>
            <a:off x="-7317" y="6358001"/>
            <a:ext cx="1748760" cy="504000"/>
            <a:chOff x="0" y="5797326"/>
            <a:chExt cx="2908300" cy="850900"/>
          </a:xfrm>
        </p:grpSpPr>
        <p:sp>
          <p:nvSpPr>
            <p:cNvPr id="24" name="Retângulo 23">
              <a:extLst>
                <a:ext uri="{FF2B5EF4-FFF2-40B4-BE49-F238E27FC236}">
                  <a16:creationId xmlns:a16="http://schemas.microsoft.com/office/drawing/2014/main" id="{18FF1E73-04CE-4E2E-A942-77AE149E3791}"/>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6" name="Imagem 25">
              <a:extLst>
                <a:ext uri="{FF2B5EF4-FFF2-40B4-BE49-F238E27FC236}">
                  <a16:creationId xmlns:a16="http://schemas.microsoft.com/office/drawing/2014/main" id="{14CD4B1C-681E-4AFD-91E5-A099CD82DA5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2397933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F0E0A175-933A-447A-9327-2CF371D9FB7A}"/>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18</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0"/>
            <a:ext cx="3958389" cy="6858000"/>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0" y="3035300"/>
            <a:ext cx="3958389" cy="707886"/>
          </a:xfrm>
          <a:prstGeom prst="rect">
            <a:avLst/>
          </a:prstGeom>
          <a:noFill/>
        </p:spPr>
        <p:txBody>
          <a:bodyPr wrap="square" rtlCol="0">
            <a:spAutoFit/>
          </a:bodyPr>
          <a:lstStyle/>
          <a:p>
            <a:pPr algn="ctr">
              <a:buClr>
                <a:srgbClr val="05396A"/>
              </a:buClr>
            </a:pPr>
            <a:r>
              <a:rPr lang="en-US" sz="4000" b="1" dirty="0">
                <a:solidFill>
                  <a:srgbClr val="05396A"/>
                </a:solidFill>
                <a:latin typeface="Univers LT Std 47 Cn Lt" pitchFamily="34" charset="0"/>
              </a:rPr>
              <a:t>CENSO 2020</a:t>
            </a:r>
          </a:p>
        </p:txBody>
      </p:sp>
      <p:grpSp>
        <p:nvGrpSpPr>
          <p:cNvPr id="18" name="Grupo 17"/>
          <p:cNvGrpSpPr/>
          <p:nvPr/>
        </p:nvGrpSpPr>
        <p:grpSpPr>
          <a:xfrm>
            <a:off x="1042" y="6538912"/>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grpSp>
        <p:nvGrpSpPr>
          <p:cNvPr id="15" name="Grupo 13">
            <a:extLst>
              <a:ext uri="{FF2B5EF4-FFF2-40B4-BE49-F238E27FC236}">
                <a16:creationId xmlns:a16="http://schemas.microsoft.com/office/drawing/2014/main" id="{BE24FC79-E89D-4813-81A1-046D58699FED}"/>
              </a:ext>
            </a:extLst>
          </p:cNvPr>
          <p:cNvGrpSpPr>
            <a:grpSpLocks noChangeAspect="1"/>
          </p:cNvGrpSpPr>
          <p:nvPr/>
        </p:nvGrpSpPr>
        <p:grpSpPr>
          <a:xfrm>
            <a:off x="-7317" y="6358001"/>
            <a:ext cx="1748760" cy="504000"/>
            <a:chOff x="0" y="5797326"/>
            <a:chExt cx="2908300" cy="850900"/>
          </a:xfrm>
        </p:grpSpPr>
        <p:sp>
          <p:nvSpPr>
            <p:cNvPr id="17" name="Retângulo 16">
              <a:extLst>
                <a:ext uri="{FF2B5EF4-FFF2-40B4-BE49-F238E27FC236}">
                  <a16:creationId xmlns:a16="http://schemas.microsoft.com/office/drawing/2014/main" id="{B69BC603-03F2-4C44-B30E-1131A0A1943C}"/>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Imagem 22">
              <a:extLst>
                <a:ext uri="{FF2B5EF4-FFF2-40B4-BE49-F238E27FC236}">
                  <a16:creationId xmlns:a16="http://schemas.microsoft.com/office/drawing/2014/main" id="{6E0E3770-660C-442D-8D26-236C4F364AE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pic>
        <p:nvPicPr>
          <p:cNvPr id="5" name="Picture 4">
            <a:extLst>
              <a:ext uri="{FF2B5EF4-FFF2-40B4-BE49-F238E27FC236}">
                <a16:creationId xmlns:a16="http://schemas.microsoft.com/office/drawing/2014/main" id="{1A516358-C612-43FC-8435-A1D8A34F4A74}"/>
              </a:ext>
            </a:extLst>
          </p:cNvPr>
          <p:cNvPicPr>
            <a:picLocks noChangeAspect="1"/>
          </p:cNvPicPr>
          <p:nvPr/>
        </p:nvPicPr>
        <p:blipFill>
          <a:blip r:embed="rId8"/>
          <a:stretch>
            <a:fillRect/>
          </a:stretch>
        </p:blipFill>
        <p:spPr>
          <a:xfrm>
            <a:off x="5582249" y="1599355"/>
            <a:ext cx="4653872" cy="3531469"/>
          </a:xfrm>
          <a:prstGeom prst="rect">
            <a:avLst/>
          </a:prstGeom>
        </p:spPr>
      </p:pic>
    </p:spTree>
    <p:extLst>
      <p:ext uri="{BB962C8B-B14F-4D97-AF65-F5344CB8AC3E}">
        <p14:creationId xmlns:p14="http://schemas.microsoft.com/office/powerpoint/2010/main" val="1485247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F0E0A175-933A-447A-9327-2CF371D9FB7A}"/>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19</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0"/>
            <a:ext cx="3958389" cy="6858000"/>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0" y="3035300"/>
            <a:ext cx="3958389" cy="707886"/>
          </a:xfrm>
          <a:prstGeom prst="rect">
            <a:avLst/>
          </a:prstGeom>
          <a:noFill/>
        </p:spPr>
        <p:txBody>
          <a:bodyPr wrap="square" rtlCol="0">
            <a:spAutoFit/>
          </a:bodyPr>
          <a:lstStyle/>
          <a:p>
            <a:pPr algn="ctr">
              <a:buClr>
                <a:srgbClr val="05396A"/>
              </a:buClr>
            </a:pPr>
            <a:r>
              <a:rPr lang="en-US" sz="4000" b="1" dirty="0">
                <a:solidFill>
                  <a:srgbClr val="05396A"/>
                </a:solidFill>
                <a:latin typeface="Univers LT Std 47 Cn Lt" pitchFamily="34" charset="0"/>
              </a:rPr>
              <a:t>CENSO 2020</a:t>
            </a:r>
          </a:p>
        </p:txBody>
      </p:sp>
      <p:grpSp>
        <p:nvGrpSpPr>
          <p:cNvPr id="18" name="Grupo 17"/>
          <p:cNvGrpSpPr/>
          <p:nvPr/>
        </p:nvGrpSpPr>
        <p:grpSpPr>
          <a:xfrm>
            <a:off x="1042" y="6538912"/>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graphicFrame>
        <p:nvGraphicFramePr>
          <p:cNvPr id="12" name="Tabela 11">
            <a:extLst>
              <a:ext uri="{FF2B5EF4-FFF2-40B4-BE49-F238E27FC236}">
                <a16:creationId xmlns:a16="http://schemas.microsoft.com/office/drawing/2014/main" id="{73914931-6BB0-41AF-9D29-235C0E815D6D}"/>
              </a:ext>
            </a:extLst>
          </p:cNvPr>
          <p:cNvGraphicFramePr>
            <a:graphicFrameLocks noGrp="1"/>
          </p:cNvGraphicFramePr>
          <p:nvPr>
            <p:extLst>
              <p:ext uri="{D42A27DB-BD31-4B8C-83A1-F6EECF244321}">
                <p14:modId xmlns:p14="http://schemas.microsoft.com/office/powerpoint/2010/main" val="1847827511"/>
              </p:ext>
            </p:extLst>
          </p:nvPr>
        </p:nvGraphicFramePr>
        <p:xfrm>
          <a:off x="4604157" y="1060127"/>
          <a:ext cx="6690920" cy="3378296"/>
        </p:xfrm>
        <a:graphic>
          <a:graphicData uri="http://schemas.openxmlformats.org/drawingml/2006/table">
            <a:tbl>
              <a:tblPr>
                <a:tableStyleId>{3B4B98B0-60AC-42C2-AFA5-B58CD77FA1E5}</a:tableStyleId>
              </a:tblPr>
              <a:tblGrid>
                <a:gridCol w="3365384">
                  <a:extLst>
                    <a:ext uri="{9D8B030D-6E8A-4147-A177-3AD203B41FA5}">
                      <a16:colId xmlns:a16="http://schemas.microsoft.com/office/drawing/2014/main" val="2815276404"/>
                    </a:ext>
                  </a:extLst>
                </a:gridCol>
                <a:gridCol w="3325536">
                  <a:extLst>
                    <a:ext uri="{9D8B030D-6E8A-4147-A177-3AD203B41FA5}">
                      <a16:colId xmlns:a16="http://schemas.microsoft.com/office/drawing/2014/main" val="1133494028"/>
                    </a:ext>
                  </a:extLst>
                </a:gridCol>
              </a:tblGrid>
              <a:tr h="514748">
                <a:tc>
                  <a:txBody>
                    <a:bodyPr/>
                    <a:lstStyle/>
                    <a:p>
                      <a:pPr algn="l"/>
                      <a:r>
                        <a:rPr lang="pt-BR" sz="1800" b="0" kern="1200" noProof="0">
                          <a:solidFill>
                            <a:srgbClr val="05396A"/>
                          </a:solidFill>
                          <a:latin typeface="Univers LT Std 47 Cn Lt" pitchFamily="34" charset="0"/>
                        </a:rPr>
                        <a:t>Características do Domicílio</a:t>
                      </a:r>
                    </a:p>
                  </a:txBody>
                  <a:tcPr anchor="ctr">
                    <a:lnR w="6350" cap="flat" cmpd="sng" algn="ctr">
                      <a:solidFill>
                        <a:schemeClr val="accent1">
                          <a:lumMod val="75000"/>
                        </a:schemeClr>
                      </a:solidFill>
                      <a:prstDash val="solid"/>
                      <a:round/>
                      <a:headEnd type="none" w="med" len="med"/>
                      <a:tailEnd type="none" w="med" len="med"/>
                    </a:lnR>
                    <a:lnT w="57150" cap="flat" cmpd="sng" algn="ctr">
                      <a:solidFill>
                        <a:schemeClr val="tx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a:r>
                        <a:rPr lang="pt-BR" sz="1800" b="0" kern="1200" noProof="0">
                          <a:solidFill>
                            <a:srgbClr val="05396A"/>
                          </a:solidFill>
                          <a:latin typeface="Univers LT Std 47 Cn Lt" pitchFamily="34" charset="0"/>
                        </a:rPr>
                        <a:t>Migração Interna e Internacional</a:t>
                      </a:r>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57150" cap="flat" cmpd="sng" algn="ctr">
                      <a:solidFill>
                        <a:schemeClr val="tx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2942573"/>
                  </a:ext>
                </a:extLst>
              </a:tr>
              <a:tr h="477258">
                <a:tc>
                  <a:txBody>
                    <a:bodyPr/>
                    <a:lstStyle/>
                    <a:p>
                      <a:pPr algn="l"/>
                      <a:r>
                        <a:rPr lang="pt-BR" sz="1800" b="0" kern="1200" noProof="0">
                          <a:solidFill>
                            <a:srgbClr val="05396A"/>
                          </a:solidFill>
                          <a:latin typeface="Univers LT Std 47 Cn Lt" pitchFamily="34" charset="0"/>
                        </a:rPr>
                        <a:t>Identificação Étnico-Racial</a:t>
                      </a:r>
                    </a:p>
                  </a:txBody>
                  <a:tcPr anchor="ctr">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a:r>
                        <a:rPr lang="pt-BR" sz="1800" b="0" kern="1200" noProof="0">
                          <a:solidFill>
                            <a:srgbClr val="05396A"/>
                          </a:solidFill>
                          <a:latin typeface="Univers LT Std 47 Cn Lt" pitchFamily="34" charset="0"/>
                        </a:rPr>
                        <a:t>Educação</a:t>
                      </a:r>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7675331"/>
                  </a:ext>
                </a:extLst>
              </a:tr>
              <a:tr h="477258">
                <a:tc>
                  <a:txBody>
                    <a:bodyPr/>
                    <a:lstStyle/>
                    <a:p>
                      <a:pPr algn="l"/>
                      <a:r>
                        <a:rPr lang="pt-BR" sz="1800" b="0" kern="1200" noProof="0">
                          <a:solidFill>
                            <a:srgbClr val="05396A"/>
                          </a:solidFill>
                          <a:latin typeface="Univers LT Std 47 Cn Lt" pitchFamily="34" charset="0"/>
                        </a:rPr>
                        <a:t>Nupcialidade</a:t>
                      </a:r>
                    </a:p>
                  </a:txBody>
                  <a:tcPr anchor="ctr">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algn="l"/>
                      <a:r>
                        <a:rPr lang="pt-BR" sz="1800" b="0" kern="1200" noProof="0">
                          <a:solidFill>
                            <a:srgbClr val="05396A"/>
                          </a:solidFill>
                          <a:latin typeface="Univers LT Std 47 Cn Lt" pitchFamily="34" charset="0"/>
                        </a:rPr>
                        <a:t>Deslocamento para Estudo</a:t>
                      </a:r>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71397769"/>
                  </a:ext>
                </a:extLst>
              </a:tr>
              <a:tr h="477258">
                <a:tc>
                  <a:txBody>
                    <a:bodyPr/>
                    <a:lstStyle/>
                    <a:p>
                      <a:pPr algn="l"/>
                      <a:r>
                        <a:rPr lang="pt-BR" sz="1800" b="0" kern="1200" noProof="0">
                          <a:solidFill>
                            <a:srgbClr val="05396A"/>
                          </a:solidFill>
                          <a:latin typeface="Univers LT Std 47 Cn Lt" pitchFamily="34" charset="0"/>
                        </a:rPr>
                        <a:t>Núcleo Familiar</a:t>
                      </a:r>
                    </a:p>
                  </a:txBody>
                  <a:tcPr anchor="ctr">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pt-BR" sz="1800" b="0" kern="1200" noProof="0">
                          <a:solidFill>
                            <a:srgbClr val="05396A"/>
                          </a:solidFill>
                          <a:latin typeface="Univers LT Std 47 Cn Lt" pitchFamily="34" charset="0"/>
                          <a:ea typeface="+mn-ea"/>
                          <a:cs typeface="+mn-cs"/>
                        </a:rPr>
                        <a:t>Trabalho e Rendimento</a:t>
                      </a:r>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30176596"/>
                  </a:ext>
                </a:extLst>
              </a:tr>
              <a:tr h="477258">
                <a:tc>
                  <a:txBody>
                    <a:bodyPr/>
                    <a:lstStyle/>
                    <a:p>
                      <a:pPr algn="l"/>
                      <a:r>
                        <a:rPr lang="pt-BR" sz="1800" b="0" kern="1200" noProof="0">
                          <a:solidFill>
                            <a:srgbClr val="05396A"/>
                          </a:solidFill>
                          <a:latin typeface="Univers LT Std 47 Cn Lt" pitchFamily="34" charset="0"/>
                        </a:rPr>
                        <a:t>Fecundidade</a:t>
                      </a:r>
                    </a:p>
                  </a:txBody>
                  <a:tcPr anchor="ctr">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pt-BR" sz="1800" b="0" kern="1200" noProof="0">
                          <a:solidFill>
                            <a:srgbClr val="05396A"/>
                          </a:solidFill>
                          <a:latin typeface="Univers LT Std 47 Cn Lt" pitchFamily="34" charset="0"/>
                          <a:ea typeface="+mn-ea"/>
                          <a:cs typeface="+mn-cs"/>
                        </a:rPr>
                        <a:t>Deslocamento para Trabalho</a:t>
                      </a:r>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4443587"/>
                  </a:ext>
                </a:extLst>
              </a:tr>
              <a:tr h="477258">
                <a:tc>
                  <a:txBody>
                    <a:bodyPr/>
                    <a:lstStyle/>
                    <a:p>
                      <a:pPr algn="l"/>
                      <a:r>
                        <a:rPr lang="pt-BR" sz="1800" b="0" kern="1200" noProof="0">
                          <a:solidFill>
                            <a:srgbClr val="05396A"/>
                          </a:solidFill>
                          <a:latin typeface="Univers LT Std 47 Cn Lt" pitchFamily="34" charset="0"/>
                        </a:rPr>
                        <a:t>Religião ou Culto</a:t>
                      </a:r>
                    </a:p>
                  </a:txBody>
                  <a:tcPr anchor="ctr">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pt-BR" sz="1800" b="0" kern="1200" noProof="0">
                          <a:solidFill>
                            <a:srgbClr val="05396A"/>
                          </a:solidFill>
                          <a:latin typeface="Univers LT Std 47 Cn Lt" pitchFamily="34" charset="0"/>
                          <a:ea typeface="+mn-ea"/>
                          <a:cs typeface="+mn-cs"/>
                        </a:rPr>
                        <a:t>Mortalidade</a:t>
                      </a:r>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61508864"/>
                  </a:ext>
                </a:extLst>
              </a:tr>
              <a:tr h="477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kern="1200" noProof="0">
                          <a:solidFill>
                            <a:srgbClr val="05396A"/>
                          </a:solidFill>
                          <a:latin typeface="Univers LT Std 47 Cn Lt" pitchFamily="34" charset="0"/>
                        </a:rPr>
                        <a:t>Deficiência</a:t>
                      </a:r>
                    </a:p>
                  </a:txBody>
                  <a:tcPr anchor="ctr">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pt-BR" noProof="0" dirty="0"/>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99588936"/>
                  </a:ext>
                </a:extLst>
              </a:tr>
            </a:tbl>
          </a:graphicData>
        </a:graphic>
      </p:graphicFrame>
      <p:sp>
        <p:nvSpPr>
          <p:cNvPr id="3" name="CaixaDeTexto 2">
            <a:extLst>
              <a:ext uri="{FF2B5EF4-FFF2-40B4-BE49-F238E27FC236}">
                <a16:creationId xmlns:a16="http://schemas.microsoft.com/office/drawing/2014/main" id="{D732239B-A19C-406C-AFD2-1CB8FDAC1892}"/>
              </a:ext>
            </a:extLst>
          </p:cNvPr>
          <p:cNvSpPr txBox="1"/>
          <p:nvPr/>
        </p:nvSpPr>
        <p:spPr>
          <a:xfrm>
            <a:off x="4698701" y="353080"/>
            <a:ext cx="5586202" cy="523220"/>
          </a:xfrm>
          <a:prstGeom prst="rect">
            <a:avLst/>
          </a:prstGeom>
          <a:noFill/>
        </p:spPr>
        <p:txBody>
          <a:bodyPr wrap="square" rtlCol="0">
            <a:spAutoFit/>
          </a:bodyPr>
          <a:lstStyle/>
          <a:p>
            <a:r>
              <a:rPr lang="pt-BR" sz="2800" b="1" dirty="0"/>
              <a:t>Temáticas</a:t>
            </a:r>
          </a:p>
        </p:txBody>
      </p:sp>
      <p:sp>
        <p:nvSpPr>
          <p:cNvPr id="4" name="Retângulo 3"/>
          <p:cNvSpPr/>
          <p:nvPr/>
        </p:nvSpPr>
        <p:spPr>
          <a:xfrm>
            <a:off x="4401265" y="4957264"/>
            <a:ext cx="7102477" cy="1446550"/>
          </a:xfrm>
          <a:prstGeom prst="rect">
            <a:avLst/>
          </a:prstGeom>
        </p:spPr>
        <p:txBody>
          <a:bodyPr wrap="square">
            <a:spAutoFit/>
          </a:bodyPr>
          <a:lstStyle/>
          <a:p>
            <a:pPr algn="just"/>
            <a:r>
              <a:rPr lang="pt-BR" sz="2200" dirty="0"/>
              <a:t>O Censo 2020 vai garantir a produção de informações, a nível municipal, referentes a aspectos socioeconômicos e demográficos (pobreza, desemprego, educação, desigualdade, migração, deficiência, mobilidade) </a:t>
            </a:r>
          </a:p>
        </p:txBody>
      </p:sp>
      <p:grpSp>
        <p:nvGrpSpPr>
          <p:cNvPr id="15" name="Grupo 13">
            <a:extLst>
              <a:ext uri="{FF2B5EF4-FFF2-40B4-BE49-F238E27FC236}">
                <a16:creationId xmlns:a16="http://schemas.microsoft.com/office/drawing/2014/main" id="{BE24FC79-E89D-4813-81A1-046D58699FED}"/>
              </a:ext>
            </a:extLst>
          </p:cNvPr>
          <p:cNvGrpSpPr>
            <a:grpSpLocks noChangeAspect="1"/>
          </p:cNvGrpSpPr>
          <p:nvPr/>
        </p:nvGrpSpPr>
        <p:grpSpPr>
          <a:xfrm>
            <a:off x="-7317" y="6358001"/>
            <a:ext cx="1748760" cy="504000"/>
            <a:chOff x="0" y="5797326"/>
            <a:chExt cx="2908300" cy="850900"/>
          </a:xfrm>
        </p:grpSpPr>
        <p:sp>
          <p:nvSpPr>
            <p:cNvPr id="17" name="Retângulo 16">
              <a:extLst>
                <a:ext uri="{FF2B5EF4-FFF2-40B4-BE49-F238E27FC236}">
                  <a16:creationId xmlns:a16="http://schemas.microsoft.com/office/drawing/2014/main" id="{B69BC603-03F2-4C44-B30E-1131A0A1943C}"/>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Imagem 22">
              <a:extLst>
                <a:ext uri="{FF2B5EF4-FFF2-40B4-BE49-F238E27FC236}">
                  <a16:creationId xmlns:a16="http://schemas.microsoft.com/office/drawing/2014/main" id="{6E0E3770-660C-442D-8D26-236C4F364AE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394224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AF8252-18AC-4A69-8E0A-19A9E30AF3AE}"/>
              </a:ext>
            </a:extLst>
          </p:cNvPr>
          <p:cNvSpPr>
            <a:spLocks noGrp="1"/>
          </p:cNvSpPr>
          <p:nvPr>
            <p:ph type="subTitle" idx="1"/>
          </p:nvPr>
        </p:nvSpPr>
        <p:spPr>
          <a:xfrm>
            <a:off x="5604531" y="790522"/>
            <a:ext cx="6587469" cy="6672586"/>
          </a:xfrm>
        </p:spPr>
        <p:txBody>
          <a:bodyPr>
            <a:normAutofit/>
          </a:bodyPr>
          <a:lstStyle/>
          <a:p>
            <a:pPr algn="l">
              <a:lnSpc>
                <a:spcPts val="2360"/>
              </a:lnSpc>
            </a:pPr>
            <a:r>
              <a:rPr lang="pt-BR" sz="1900" b="1" cap="all" dirty="0">
                <a:solidFill>
                  <a:srgbClr val="05396A"/>
                </a:solidFill>
                <a:latin typeface="Univers LT Std 67 Bold Condensed" charset="0"/>
                <a:ea typeface="Univers LT Std 67 Bold Condensed" charset="0"/>
                <a:cs typeface="Univers LT Std 67 Bold Condensed" charset="0"/>
              </a:rPr>
              <a:t>Retratar o Brasil que entrará na próxima década é um desafio para o País</a:t>
            </a:r>
          </a:p>
          <a:p>
            <a:pPr algn="l">
              <a:lnSpc>
                <a:spcPts val="2360"/>
              </a:lnSpc>
            </a:pPr>
            <a:r>
              <a:rPr lang="pt-BR" sz="1600" dirty="0">
                <a:latin typeface="Univers LT Std 47 Light Condensed" charset="0"/>
                <a:ea typeface="Univers LT Std 47 Light Condensed" charset="0"/>
                <a:cs typeface="Univers LT Std 47 Light Condensed" charset="0"/>
              </a:rPr>
              <a:t>O Censo 2020 se constituirá no grande retrato da população brasileira e de suas características. Por sua natureza, requererá </a:t>
            </a:r>
            <a:r>
              <a:rPr lang="pt-BR" sz="1800" b="1" dirty="0">
                <a:latin typeface="Univers LT Std 47 Light Condensed" charset="0"/>
                <a:ea typeface="Univers LT Std 47 Light Condensed" charset="0"/>
                <a:cs typeface="Univers LT Std 47 Light Condensed" charset="0"/>
              </a:rPr>
              <a:t>expressivo aporte de recursos </a:t>
            </a:r>
            <a:r>
              <a:rPr lang="pt-BR" sz="1600" dirty="0">
                <a:latin typeface="Univers LT Std 47 Light Condensed" charset="0"/>
                <a:ea typeface="Univers LT Std 47 Light Condensed" charset="0"/>
                <a:cs typeface="Univers LT Std 47 Light Condensed" charset="0"/>
              </a:rPr>
              <a:t>e </a:t>
            </a:r>
            <a:r>
              <a:rPr lang="pt-BR" sz="1800" b="1" dirty="0">
                <a:latin typeface="Univers LT Std 47 Light Condensed" charset="0"/>
                <a:ea typeface="Univers LT Std 47 Light Condensed" charset="0"/>
                <a:cs typeface="Univers LT Std 47 Light Condensed" charset="0"/>
              </a:rPr>
              <a:t>intensa mobilização nacional</a:t>
            </a:r>
            <a:r>
              <a:rPr lang="pt-BR" sz="1600" dirty="0">
                <a:latin typeface="Univers LT Std 47 Light Condensed" charset="0"/>
                <a:ea typeface="Univers LT Std 47 Light Condensed" charset="0"/>
                <a:cs typeface="Univers LT Std 47 Light Condensed" charset="0"/>
              </a:rPr>
              <a:t>.</a:t>
            </a:r>
          </a:p>
          <a:p>
            <a:pPr algn="l">
              <a:lnSpc>
                <a:spcPts val="2360"/>
              </a:lnSpc>
            </a:pPr>
            <a:endParaRPr lang="pt-BR" sz="1900" dirty="0">
              <a:latin typeface="Univers LT Std 47 Light Condensed" charset="0"/>
              <a:ea typeface="Univers LT Std 47 Light Condensed" charset="0"/>
              <a:cs typeface="Univers LT Std 47 Light Condensed" charset="0"/>
            </a:endParaRPr>
          </a:p>
          <a:p>
            <a:pPr algn="l">
              <a:lnSpc>
                <a:spcPts val="2360"/>
              </a:lnSpc>
            </a:pPr>
            <a:endParaRPr lang="pt-BR" sz="1900" dirty="0">
              <a:latin typeface="Univers LT Std 47 Light Condensed" charset="0"/>
              <a:ea typeface="Univers LT Std 47 Light Condensed" charset="0"/>
              <a:cs typeface="Univers LT Std 47 Light Condensed" charset="0"/>
            </a:endParaRPr>
          </a:p>
          <a:p>
            <a:pPr algn="l">
              <a:lnSpc>
                <a:spcPts val="2360"/>
              </a:lnSpc>
            </a:pPr>
            <a:r>
              <a:rPr lang="pt-BR" sz="1900" b="1" cap="all" dirty="0">
                <a:solidFill>
                  <a:srgbClr val="05396A"/>
                </a:solidFill>
                <a:latin typeface="Univers LT Std 67 Bold Condensed" charset="0"/>
                <a:ea typeface="Univers LT Std 67 Bold Condensed" charset="0"/>
                <a:cs typeface="Univers LT Std 67 Bold Condensed" charset="0"/>
              </a:rPr>
              <a:t>O Censo é a única pesquisa domiciliar que vai a todos os municípios brasileiros</a:t>
            </a:r>
          </a:p>
          <a:p>
            <a:pPr algn="l">
              <a:lnSpc>
                <a:spcPts val="2360"/>
              </a:lnSpc>
            </a:pPr>
            <a:r>
              <a:rPr lang="pt-BR" sz="1600" dirty="0">
                <a:latin typeface="Univers LT Std 47 Light Condensed" charset="0"/>
                <a:ea typeface="Univers LT Std 47 Light Condensed" charset="0"/>
                <a:cs typeface="Univers LT Std 47 Light Condensed" charset="0"/>
              </a:rPr>
              <a:t>Os recenseadores do IBGE irão percorrer </a:t>
            </a:r>
            <a:r>
              <a:rPr lang="pt-BR" sz="1800" b="1" dirty="0">
                <a:latin typeface="Univers LT Std 47 Light Condensed" charset="0"/>
                <a:ea typeface="Univers LT Std 47 Light Condensed" charset="0"/>
                <a:cs typeface="Univers LT Std 47 Light Condensed" charset="0"/>
              </a:rPr>
              <a:t>todo o território nacional</a:t>
            </a:r>
            <a:r>
              <a:rPr lang="pt-BR" sz="1600" dirty="0">
                <a:latin typeface="Univers LT Std 47 Light Condensed" charset="0"/>
                <a:ea typeface="Univers LT Std 47 Light Condensed" charset="0"/>
                <a:cs typeface="Univers LT Std 47 Light Condensed" charset="0"/>
              </a:rPr>
              <a:t>, de domicílio em domicílio, nos 5.570 municípios, para contar a população e conhecer sua realidade atual.</a:t>
            </a:r>
          </a:p>
          <a:p>
            <a:pPr algn="l">
              <a:lnSpc>
                <a:spcPts val="2360"/>
              </a:lnSpc>
            </a:pPr>
            <a:endParaRPr lang="pt-BR" sz="1900" b="1" cap="all" dirty="0">
              <a:solidFill>
                <a:srgbClr val="05396A"/>
              </a:solidFill>
              <a:latin typeface="Univers LT Std 67 Bold Condensed" charset="0"/>
              <a:ea typeface="Univers LT Std 67 Bold Condensed" charset="0"/>
              <a:cs typeface="Univers LT Std 67 Bold Condensed" charset="0"/>
            </a:endParaRPr>
          </a:p>
          <a:p>
            <a:pPr>
              <a:lnSpc>
                <a:spcPts val="2440"/>
              </a:lnSpc>
              <a:spcBef>
                <a:spcPts val="3400"/>
              </a:spcBef>
            </a:pPr>
            <a:endParaRPr lang="en-US" sz="1600" dirty="0"/>
          </a:p>
        </p:txBody>
      </p:sp>
      <p:pic>
        <p:nvPicPr>
          <p:cNvPr id="6" name="Imagem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95" y="0"/>
            <a:ext cx="5357813" cy="6858000"/>
          </a:xfrm>
          <a:prstGeom prst="rect">
            <a:avLst/>
          </a:prstGeom>
        </p:spPr>
      </p:pic>
      <p:sp>
        <p:nvSpPr>
          <p:cNvPr id="10" name="Retângulo 9">
            <a:extLst>
              <a:ext uri="{FF2B5EF4-FFF2-40B4-BE49-F238E27FC236}">
                <a16:creationId xmlns:a16="http://schemas.microsoft.com/office/drawing/2014/main" id="{DE283C0C-ADC7-4FA5-ABB7-E7D3616CD381}"/>
              </a:ext>
            </a:extLst>
          </p:cNvPr>
          <p:cNvSpPr/>
          <p:nvPr/>
        </p:nvSpPr>
        <p:spPr>
          <a:xfrm rot="5400000">
            <a:off x="5185935" y="994161"/>
            <a:ext cx="488375" cy="1400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E0B27D2F-3D5C-41FA-B7D9-BAAF9F53B355}"/>
              </a:ext>
            </a:extLst>
          </p:cNvPr>
          <p:cNvSpPr/>
          <p:nvPr/>
        </p:nvSpPr>
        <p:spPr>
          <a:xfrm rot="5400000">
            <a:off x="5188665" y="3739342"/>
            <a:ext cx="488375" cy="1400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 name="Grupo 15">
            <a:extLst>
              <a:ext uri="{FF2B5EF4-FFF2-40B4-BE49-F238E27FC236}">
                <a16:creationId xmlns:a16="http://schemas.microsoft.com/office/drawing/2014/main" id="{476F3E21-C3DA-4797-B023-E6673D0078A0}"/>
              </a:ext>
            </a:extLst>
          </p:cNvPr>
          <p:cNvGrpSpPr/>
          <p:nvPr/>
        </p:nvGrpSpPr>
        <p:grpSpPr>
          <a:xfrm>
            <a:off x="4995" y="6496876"/>
            <a:ext cx="1247965" cy="365125"/>
            <a:chOff x="0" y="6010163"/>
            <a:chExt cx="2908300" cy="850900"/>
          </a:xfrm>
        </p:grpSpPr>
        <p:sp>
          <p:nvSpPr>
            <p:cNvPr id="8" name="Retângulo 7">
              <a:extLst>
                <a:ext uri="{FF2B5EF4-FFF2-40B4-BE49-F238E27FC236}">
                  <a16:creationId xmlns:a16="http://schemas.microsoft.com/office/drawing/2014/main" id="{1E39297B-CC88-4C67-B356-71A9BD1B76C7}"/>
                </a:ext>
              </a:extLst>
            </p:cNvPr>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E28D8755-8535-46A3-AD70-54C8B41B284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12" name="Espaço Reservado para Número de Slide 1">
            <a:extLst>
              <a:ext uri="{FF2B5EF4-FFF2-40B4-BE49-F238E27FC236}">
                <a16:creationId xmlns:a16="http://schemas.microsoft.com/office/drawing/2014/main" id="{A8FAF1BC-1781-46F0-B410-AD8A0CC37981}"/>
              </a:ext>
            </a:extLst>
          </p:cNvPr>
          <p:cNvSpPr>
            <a:spLocks noGrp="1"/>
          </p:cNvSpPr>
          <p:nvPr>
            <p:ph type="sldNum" sz="quarter" idx="12"/>
          </p:nvPr>
        </p:nvSpPr>
        <p:spPr>
          <a:xfrm>
            <a:off x="9436488" y="6538912"/>
            <a:ext cx="2743200" cy="365125"/>
          </a:xfrm>
        </p:spPr>
        <p:txBody>
          <a:bodyPr/>
          <a:lstStyle/>
          <a:p>
            <a:fld id="{D14AE743-AAF8-444F-BCA0-AC10E5B0CD41}" type="slidenum">
              <a:rPr lang="en-US" smtClean="0"/>
              <a:pPr/>
              <a:t>2</a:t>
            </a:fld>
            <a:endParaRPr lang="en-US"/>
          </a:p>
        </p:txBody>
      </p:sp>
      <p:grpSp>
        <p:nvGrpSpPr>
          <p:cNvPr id="13" name="Grupo 13">
            <a:extLst>
              <a:ext uri="{FF2B5EF4-FFF2-40B4-BE49-F238E27FC236}">
                <a16:creationId xmlns:a16="http://schemas.microsoft.com/office/drawing/2014/main" id="{4D67255F-D190-48F1-A84C-035870F95F1D}"/>
              </a:ext>
            </a:extLst>
          </p:cNvPr>
          <p:cNvGrpSpPr>
            <a:grpSpLocks noChangeAspect="1"/>
          </p:cNvGrpSpPr>
          <p:nvPr/>
        </p:nvGrpSpPr>
        <p:grpSpPr>
          <a:xfrm>
            <a:off x="-7317" y="6358001"/>
            <a:ext cx="1748760" cy="504000"/>
            <a:chOff x="0" y="5797326"/>
            <a:chExt cx="2908300" cy="850900"/>
          </a:xfrm>
        </p:grpSpPr>
        <p:sp>
          <p:nvSpPr>
            <p:cNvPr id="14" name="Retângulo 13">
              <a:extLst>
                <a:ext uri="{FF2B5EF4-FFF2-40B4-BE49-F238E27FC236}">
                  <a16:creationId xmlns:a16="http://schemas.microsoft.com/office/drawing/2014/main" id="{E3944DD6-8FE2-49EE-AF94-DA1052C4A98E}"/>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Imagem 14">
              <a:extLst>
                <a:ext uri="{FF2B5EF4-FFF2-40B4-BE49-F238E27FC236}">
                  <a16:creationId xmlns:a16="http://schemas.microsoft.com/office/drawing/2014/main" id="{F51F06C9-4C94-42FE-87EA-FA50937A2CB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18793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F0E0A175-933A-447A-9327-2CF371D9FB7A}"/>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20</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0"/>
            <a:ext cx="3958389" cy="6858000"/>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1042" y="2459504"/>
            <a:ext cx="3958389" cy="1938992"/>
          </a:xfrm>
          <a:prstGeom prst="rect">
            <a:avLst/>
          </a:prstGeom>
          <a:noFill/>
        </p:spPr>
        <p:txBody>
          <a:bodyPr wrap="square" rtlCol="0">
            <a:spAutoFit/>
          </a:bodyPr>
          <a:lstStyle/>
          <a:p>
            <a:pPr algn="ctr">
              <a:buClr>
                <a:srgbClr val="05396A"/>
              </a:buClr>
            </a:pPr>
            <a:r>
              <a:rPr lang="en-US" sz="4000" b="1" dirty="0">
                <a:solidFill>
                  <a:srgbClr val="05396A"/>
                </a:solidFill>
                <a:latin typeface="Univers LT Std 47 Cn Lt" pitchFamily="34" charset="0"/>
              </a:rPr>
              <a:t>CENSO 2010 </a:t>
            </a:r>
          </a:p>
          <a:p>
            <a:pPr algn="ctr">
              <a:buClr>
                <a:srgbClr val="05396A"/>
              </a:buClr>
            </a:pPr>
            <a:r>
              <a:rPr lang="en-US" sz="4000" b="1" dirty="0">
                <a:solidFill>
                  <a:srgbClr val="05396A"/>
                </a:solidFill>
                <a:latin typeface="Univers LT Std 47 Cn Lt" pitchFamily="34" charset="0"/>
              </a:rPr>
              <a:t>X </a:t>
            </a:r>
          </a:p>
          <a:p>
            <a:pPr algn="ctr">
              <a:buClr>
                <a:srgbClr val="05396A"/>
              </a:buClr>
            </a:pPr>
            <a:r>
              <a:rPr lang="en-US" sz="4000" b="1" dirty="0">
                <a:solidFill>
                  <a:srgbClr val="05396A"/>
                </a:solidFill>
                <a:latin typeface="Univers LT Std 47 Cn Lt" pitchFamily="34" charset="0"/>
              </a:rPr>
              <a:t>CENSO 2020</a:t>
            </a:r>
          </a:p>
        </p:txBody>
      </p:sp>
      <p:grpSp>
        <p:nvGrpSpPr>
          <p:cNvPr id="18" name="Grupo 17"/>
          <p:cNvGrpSpPr/>
          <p:nvPr/>
        </p:nvGrpSpPr>
        <p:grpSpPr>
          <a:xfrm>
            <a:off x="1042" y="6475412"/>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graphicFrame>
        <p:nvGraphicFramePr>
          <p:cNvPr id="12" name="Tabela 11">
            <a:extLst>
              <a:ext uri="{FF2B5EF4-FFF2-40B4-BE49-F238E27FC236}">
                <a16:creationId xmlns:a16="http://schemas.microsoft.com/office/drawing/2014/main" id="{73914931-6BB0-41AF-9D29-235C0E815D6D}"/>
              </a:ext>
            </a:extLst>
          </p:cNvPr>
          <p:cNvGraphicFramePr>
            <a:graphicFrameLocks noGrp="1"/>
          </p:cNvGraphicFramePr>
          <p:nvPr/>
        </p:nvGraphicFramePr>
        <p:xfrm>
          <a:off x="4377655" y="1405540"/>
          <a:ext cx="7399090" cy="4416788"/>
        </p:xfrm>
        <a:graphic>
          <a:graphicData uri="http://schemas.openxmlformats.org/drawingml/2006/table">
            <a:tbl>
              <a:tblPr>
                <a:tableStyleId>{3B4B98B0-60AC-42C2-AFA5-B58CD77FA1E5}</a:tableStyleId>
              </a:tblPr>
              <a:tblGrid>
                <a:gridCol w="1820411">
                  <a:extLst>
                    <a:ext uri="{9D8B030D-6E8A-4147-A177-3AD203B41FA5}">
                      <a16:colId xmlns:a16="http://schemas.microsoft.com/office/drawing/2014/main" val="2815276404"/>
                    </a:ext>
                  </a:extLst>
                </a:gridCol>
                <a:gridCol w="3129094">
                  <a:extLst>
                    <a:ext uri="{9D8B030D-6E8A-4147-A177-3AD203B41FA5}">
                      <a16:colId xmlns:a16="http://schemas.microsoft.com/office/drawing/2014/main" val="4078648846"/>
                    </a:ext>
                  </a:extLst>
                </a:gridCol>
                <a:gridCol w="2449585">
                  <a:extLst>
                    <a:ext uri="{9D8B030D-6E8A-4147-A177-3AD203B41FA5}">
                      <a16:colId xmlns:a16="http://schemas.microsoft.com/office/drawing/2014/main" val="1133494028"/>
                    </a:ext>
                  </a:extLst>
                </a:gridCol>
              </a:tblGrid>
              <a:tr h="728708">
                <a:tc>
                  <a:txBody>
                    <a:bodyPr/>
                    <a:lstStyle/>
                    <a:p>
                      <a:pPr algn="ctr"/>
                      <a:r>
                        <a:rPr lang="pt-BR" sz="1800" b="1" kern="1200" noProof="0" dirty="0">
                          <a:solidFill>
                            <a:schemeClr val="tx1"/>
                          </a:solidFill>
                          <a:latin typeface="Univers LT Std 47 Cn Lt" pitchFamily="34" charset="0"/>
                          <a:ea typeface="Tahoma" panose="020B0604030504040204" pitchFamily="34" charset="0"/>
                          <a:cs typeface="Tahoma" panose="020B0604030504040204" pitchFamily="34" charset="0"/>
                        </a:rPr>
                        <a:t> Temáticas</a:t>
                      </a:r>
                    </a:p>
                  </a:txBody>
                  <a:tcPr anchor="ctr">
                    <a:lnB w="571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noProof="0" dirty="0">
                          <a:solidFill>
                            <a:schemeClr val="tx1"/>
                          </a:solidFill>
                          <a:latin typeface="Univers LT Std 47 Cn Lt" pitchFamily="34" charset="0"/>
                          <a:ea typeface="Tahoma" panose="020B0604030504040204" pitchFamily="34" charset="0"/>
                          <a:cs typeface="Tahoma" panose="020B0604030504040204" pitchFamily="34" charset="0"/>
                        </a:rPr>
                        <a:t>O que muda no questionário</a:t>
                      </a:r>
                    </a:p>
                  </a:txBody>
                  <a:tcPr anchor="ctr">
                    <a:lnB w="571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noProof="0" dirty="0">
                          <a:solidFill>
                            <a:schemeClr val="tx1"/>
                          </a:solidFill>
                          <a:latin typeface="Univers LT Std 47 Cn Lt" pitchFamily="34" charset="0"/>
                          <a:ea typeface="Tahoma" panose="020B0604030504040204" pitchFamily="34" charset="0"/>
                          <a:cs typeface="Tahoma" panose="020B0604030504040204" pitchFamily="34" charset="0"/>
                        </a:rPr>
                        <a:t>Como obteremos os dados</a:t>
                      </a:r>
                    </a:p>
                  </a:txBody>
                  <a:tcPr anchor="ctr">
                    <a:lnB w="57150" cap="flat" cmpd="sng" algn="ctr">
                      <a:solidFill>
                        <a:schemeClr val="tx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14300862"/>
                  </a:ext>
                </a:extLst>
              </a:tr>
              <a:tr h="1064226">
                <a:tc>
                  <a:txBody>
                    <a:bodyPr/>
                    <a:lstStyle/>
                    <a:p>
                      <a:pPr algn="l"/>
                      <a:r>
                        <a:rPr lang="pt-BR" sz="1800" b="0" kern="1200" noProof="0">
                          <a:solidFill>
                            <a:srgbClr val="05396A"/>
                          </a:solidFill>
                          <a:latin typeface="Univers LT Std 47 Cn Lt" pitchFamily="34" charset="0"/>
                        </a:rPr>
                        <a:t>Emigração internacional</a:t>
                      </a:r>
                    </a:p>
                  </a:txBody>
                  <a:tcPr anchor="ctr">
                    <a:lnR w="6350" cap="flat" cmpd="sng" algn="ctr">
                      <a:solidFill>
                        <a:schemeClr val="accent1">
                          <a:lumMod val="75000"/>
                        </a:schemeClr>
                      </a:solidFill>
                      <a:prstDash val="solid"/>
                      <a:round/>
                      <a:headEnd type="none" w="med" len="med"/>
                      <a:tailEnd type="none" w="med" len="med"/>
                    </a:lnR>
                    <a:lnT w="57150" cap="flat" cmpd="sng" algn="ctr">
                      <a:solidFill>
                        <a:schemeClr val="tx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pt-BR" sz="1600" b="0" kern="1200" noProof="0">
                          <a:solidFill>
                            <a:schemeClr val="tx1"/>
                          </a:solidFill>
                          <a:latin typeface="Univers LT Std 47 Cn Lt" pitchFamily="34" charset="0"/>
                          <a:ea typeface="+mn-ea"/>
                          <a:cs typeface="+mn-cs"/>
                        </a:rPr>
                        <a:t>Tema retirado do questionário. Foi investigado apenas no Censo 2010. Por ser um evento raro, não deve ser incluído no questionário da amostra.</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57150" cap="flat" cmpd="sng" algn="ctr">
                      <a:solidFill>
                        <a:schemeClr val="tx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pt-BR" sz="1600" b="0" kern="1200" noProof="0">
                          <a:solidFill>
                            <a:schemeClr val="tx1"/>
                          </a:solidFill>
                          <a:latin typeface="Univers LT Std 47 Cn Lt" pitchFamily="34" charset="0"/>
                          <a:ea typeface="+mn-ea"/>
                          <a:cs typeface="+mn-cs"/>
                        </a:rPr>
                        <a:t>Registros administrativos da Polícia Federal e estimativas demográficas</a:t>
                      </a:r>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57150" cap="flat" cmpd="sng" algn="ctr">
                      <a:solidFill>
                        <a:schemeClr val="tx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2942573"/>
                  </a:ext>
                </a:extLst>
              </a:tr>
              <a:tr h="654341">
                <a:tc>
                  <a:txBody>
                    <a:bodyPr/>
                    <a:lstStyle/>
                    <a:p>
                      <a:pPr algn="l"/>
                      <a:r>
                        <a:rPr lang="pt-BR" sz="1800" b="0" kern="1200" noProof="0">
                          <a:solidFill>
                            <a:srgbClr val="05396A"/>
                          </a:solidFill>
                          <a:latin typeface="Univers LT Std 47 Cn Lt" pitchFamily="34" charset="0"/>
                        </a:rPr>
                        <a:t>Trabalho e rendimento</a:t>
                      </a:r>
                    </a:p>
                  </a:txBody>
                  <a:tcPr anchor="ctr">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0" kern="1200" noProof="0">
                          <a:solidFill>
                            <a:schemeClr val="tx1"/>
                          </a:solidFill>
                          <a:latin typeface="Univers LT Std 47 Cn Lt" pitchFamily="34" charset="0"/>
                          <a:ea typeface="+mn-ea"/>
                          <a:cs typeface="+mn-cs"/>
                        </a:rPr>
                        <a:t>Será investigada a renda total do responsável pelo domicílio, tal como no Censo 2000, e não mais a renda de todos os moradores.</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pt-BR" sz="1600" b="0" kern="1200" noProof="0">
                          <a:solidFill>
                            <a:schemeClr val="tx1"/>
                          </a:solidFill>
                          <a:latin typeface="Univers LT Std 47 Cn Lt" pitchFamily="34" charset="0"/>
                          <a:ea typeface="+mn-ea"/>
                          <a:cs typeface="+mn-cs"/>
                        </a:rPr>
                        <a:t>Informação sobre renda total dos moradores do domicílio continuará sendo obtida através do questionário da amostra, como em 2010</a:t>
                      </a:r>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70740800"/>
                  </a:ext>
                </a:extLst>
              </a:tr>
              <a:tr h="746251">
                <a:tc>
                  <a:txBody>
                    <a:bodyPr/>
                    <a:lstStyle/>
                    <a:p>
                      <a:pPr algn="l"/>
                      <a:r>
                        <a:rPr lang="pt-BR" sz="1800" b="0" kern="1200" noProof="0">
                          <a:solidFill>
                            <a:srgbClr val="05396A"/>
                          </a:solidFill>
                          <a:latin typeface="Univers LT Std 47 Cn Lt" pitchFamily="34" charset="0"/>
                        </a:rPr>
                        <a:t>Características do domicílio</a:t>
                      </a:r>
                    </a:p>
                  </a:txBody>
                  <a:tcPr anchor="ctr">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0" kern="1200" noProof="0">
                          <a:solidFill>
                            <a:schemeClr val="tx1"/>
                          </a:solidFill>
                          <a:latin typeface="Univers LT Std 47 Cn Lt" pitchFamily="34" charset="0"/>
                          <a:ea typeface="+mn-ea"/>
                          <a:cs typeface="+mn-cs"/>
                        </a:rPr>
                        <a:t>Retirados itens relativos à posse de bens, tipo de domicílio, e condição de uso e posse</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pt-BR" sz="1600" b="0" kern="1200" noProof="0" dirty="0">
                          <a:solidFill>
                            <a:schemeClr val="tx1"/>
                          </a:solidFill>
                          <a:latin typeface="Univers LT Std 47 Cn Lt" pitchFamily="34" charset="0"/>
                          <a:ea typeface="+mn-ea"/>
                          <a:cs typeface="+mn-cs"/>
                        </a:rPr>
                        <a:t>Inclusão em pesquisas amostrais regulares</a:t>
                      </a:r>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03668770"/>
                  </a:ext>
                </a:extLst>
              </a:tr>
            </a:tbl>
          </a:graphicData>
        </a:graphic>
      </p:graphicFrame>
      <p:sp>
        <p:nvSpPr>
          <p:cNvPr id="3" name="CaixaDeTexto 2">
            <a:extLst>
              <a:ext uri="{FF2B5EF4-FFF2-40B4-BE49-F238E27FC236}">
                <a16:creationId xmlns:a16="http://schemas.microsoft.com/office/drawing/2014/main" id="{D732239B-A19C-406C-AFD2-1CB8FDAC1892}"/>
              </a:ext>
            </a:extLst>
          </p:cNvPr>
          <p:cNvSpPr txBox="1"/>
          <p:nvPr/>
        </p:nvSpPr>
        <p:spPr>
          <a:xfrm>
            <a:off x="4757424" y="538163"/>
            <a:ext cx="5586202" cy="523220"/>
          </a:xfrm>
          <a:prstGeom prst="rect">
            <a:avLst/>
          </a:prstGeom>
          <a:noFill/>
        </p:spPr>
        <p:txBody>
          <a:bodyPr wrap="square" rtlCol="0">
            <a:spAutoFit/>
          </a:bodyPr>
          <a:lstStyle/>
          <a:p>
            <a:r>
              <a:rPr lang="pt-BR" sz="2800" b="1" dirty="0"/>
              <a:t>Mudanças no Questionário Básico</a:t>
            </a:r>
          </a:p>
        </p:txBody>
      </p:sp>
      <p:grpSp>
        <p:nvGrpSpPr>
          <p:cNvPr id="13" name="Grupo 13">
            <a:extLst>
              <a:ext uri="{FF2B5EF4-FFF2-40B4-BE49-F238E27FC236}">
                <a16:creationId xmlns:a16="http://schemas.microsoft.com/office/drawing/2014/main" id="{3E0D75AD-07CC-45D6-8F44-F64462ACF6C0}"/>
              </a:ext>
            </a:extLst>
          </p:cNvPr>
          <p:cNvGrpSpPr>
            <a:grpSpLocks noChangeAspect="1"/>
          </p:cNvGrpSpPr>
          <p:nvPr/>
        </p:nvGrpSpPr>
        <p:grpSpPr>
          <a:xfrm>
            <a:off x="-7317" y="6358001"/>
            <a:ext cx="1748760" cy="504000"/>
            <a:chOff x="0" y="5797326"/>
            <a:chExt cx="2908300" cy="850900"/>
          </a:xfrm>
        </p:grpSpPr>
        <p:sp>
          <p:nvSpPr>
            <p:cNvPr id="15" name="Retângulo 14">
              <a:extLst>
                <a:ext uri="{FF2B5EF4-FFF2-40B4-BE49-F238E27FC236}">
                  <a16:creationId xmlns:a16="http://schemas.microsoft.com/office/drawing/2014/main" id="{9A880AE8-C6CF-4137-8CC9-1102EA9B1DA2}"/>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Imagem 16">
              <a:extLst>
                <a:ext uri="{FF2B5EF4-FFF2-40B4-BE49-F238E27FC236}">
                  <a16:creationId xmlns:a16="http://schemas.microsoft.com/office/drawing/2014/main" id="{6CCC2FD3-7E57-4E7B-9B13-63EC28BBC85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185317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2BFB9483-0A54-40A4-B1D7-8CFB63728E31}"/>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21</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0"/>
            <a:ext cx="3958389" cy="6858000"/>
          </a:xfrm>
          <a:prstGeom prst="rect">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2" y="2459504"/>
            <a:ext cx="3958389" cy="1938992"/>
          </a:xfrm>
          <a:prstGeom prst="rect">
            <a:avLst/>
          </a:prstGeom>
          <a:noFill/>
        </p:spPr>
        <p:txBody>
          <a:bodyPr wrap="square" rtlCol="0">
            <a:spAutoFit/>
          </a:bodyPr>
          <a:lstStyle/>
          <a:p>
            <a:pPr algn="ctr">
              <a:buClr>
                <a:srgbClr val="05396A"/>
              </a:buClr>
            </a:pPr>
            <a:r>
              <a:rPr lang="en-US" sz="4000" b="1" dirty="0">
                <a:solidFill>
                  <a:srgbClr val="05396A"/>
                </a:solidFill>
                <a:latin typeface="Univers LT Std 47 Cn Lt" pitchFamily="34" charset="0"/>
              </a:rPr>
              <a:t>CENSO 2010 </a:t>
            </a:r>
          </a:p>
          <a:p>
            <a:pPr algn="ctr">
              <a:buClr>
                <a:srgbClr val="05396A"/>
              </a:buClr>
            </a:pPr>
            <a:r>
              <a:rPr lang="en-US" sz="4000" b="1" dirty="0">
                <a:solidFill>
                  <a:srgbClr val="05396A"/>
                </a:solidFill>
                <a:latin typeface="Univers LT Std 47 Cn Lt" pitchFamily="34" charset="0"/>
              </a:rPr>
              <a:t>X </a:t>
            </a:r>
          </a:p>
          <a:p>
            <a:pPr algn="ctr">
              <a:buClr>
                <a:srgbClr val="05396A"/>
              </a:buClr>
            </a:pPr>
            <a:r>
              <a:rPr lang="en-US" sz="4000" b="1" dirty="0">
                <a:solidFill>
                  <a:srgbClr val="05396A"/>
                </a:solidFill>
                <a:latin typeface="Univers LT Std 47 Cn Lt" pitchFamily="34" charset="0"/>
              </a:rPr>
              <a:t>CENSO 2020</a:t>
            </a:r>
          </a:p>
        </p:txBody>
      </p:sp>
      <p:grpSp>
        <p:nvGrpSpPr>
          <p:cNvPr id="18" name="Grupo 17"/>
          <p:cNvGrpSpPr/>
          <p:nvPr/>
        </p:nvGrpSpPr>
        <p:grpSpPr>
          <a:xfrm>
            <a:off x="1042" y="6356350"/>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3" name="CaixaDeTexto 2">
            <a:extLst>
              <a:ext uri="{FF2B5EF4-FFF2-40B4-BE49-F238E27FC236}">
                <a16:creationId xmlns:a16="http://schemas.microsoft.com/office/drawing/2014/main" id="{D732239B-A19C-406C-AFD2-1CB8FDAC1892}"/>
              </a:ext>
            </a:extLst>
          </p:cNvPr>
          <p:cNvSpPr txBox="1"/>
          <p:nvPr/>
        </p:nvSpPr>
        <p:spPr>
          <a:xfrm>
            <a:off x="4936229" y="-34379"/>
            <a:ext cx="6383156" cy="523220"/>
          </a:xfrm>
          <a:prstGeom prst="rect">
            <a:avLst/>
          </a:prstGeom>
          <a:noFill/>
        </p:spPr>
        <p:txBody>
          <a:bodyPr wrap="square" rtlCol="0">
            <a:spAutoFit/>
          </a:bodyPr>
          <a:lstStyle/>
          <a:p>
            <a:r>
              <a:rPr lang="pt-BR" sz="2800" b="1" dirty="0"/>
              <a:t>Mudanças no Questionário da Amostra</a:t>
            </a:r>
          </a:p>
        </p:txBody>
      </p:sp>
      <p:graphicFrame>
        <p:nvGraphicFramePr>
          <p:cNvPr id="13" name="Tabela 12">
            <a:extLst>
              <a:ext uri="{FF2B5EF4-FFF2-40B4-BE49-F238E27FC236}">
                <a16:creationId xmlns:a16="http://schemas.microsoft.com/office/drawing/2014/main" id="{44A17C84-18E1-4686-A945-75B96265C3CD}"/>
              </a:ext>
            </a:extLst>
          </p:cNvPr>
          <p:cNvGraphicFramePr>
            <a:graphicFrameLocks noGrp="1"/>
          </p:cNvGraphicFramePr>
          <p:nvPr>
            <p:extLst>
              <p:ext uri="{D42A27DB-BD31-4B8C-83A1-F6EECF244321}">
                <p14:modId xmlns:p14="http://schemas.microsoft.com/office/powerpoint/2010/main" val="4194922516"/>
              </p:ext>
            </p:extLst>
          </p:nvPr>
        </p:nvGraphicFramePr>
        <p:xfrm>
          <a:off x="4348381" y="451311"/>
          <a:ext cx="7418310" cy="6223662"/>
        </p:xfrm>
        <a:graphic>
          <a:graphicData uri="http://schemas.openxmlformats.org/drawingml/2006/table">
            <a:tbl>
              <a:tblPr>
                <a:tableStyleId>{3B4B98B0-60AC-42C2-AFA5-B58CD77FA1E5}</a:tableStyleId>
              </a:tblPr>
              <a:tblGrid>
                <a:gridCol w="1800525">
                  <a:extLst>
                    <a:ext uri="{9D8B030D-6E8A-4147-A177-3AD203B41FA5}">
                      <a16:colId xmlns:a16="http://schemas.microsoft.com/office/drawing/2014/main" val="2815276404"/>
                    </a:ext>
                  </a:extLst>
                </a:gridCol>
                <a:gridCol w="3140591">
                  <a:extLst>
                    <a:ext uri="{9D8B030D-6E8A-4147-A177-3AD203B41FA5}">
                      <a16:colId xmlns:a16="http://schemas.microsoft.com/office/drawing/2014/main" val="4078648846"/>
                    </a:ext>
                  </a:extLst>
                </a:gridCol>
                <a:gridCol w="2477194">
                  <a:extLst>
                    <a:ext uri="{9D8B030D-6E8A-4147-A177-3AD203B41FA5}">
                      <a16:colId xmlns:a16="http://schemas.microsoft.com/office/drawing/2014/main" val="1133494028"/>
                    </a:ext>
                  </a:extLst>
                </a:gridCol>
              </a:tblGrid>
              <a:tr h="728708">
                <a:tc>
                  <a:txBody>
                    <a:bodyPr/>
                    <a:lstStyle/>
                    <a:p>
                      <a:pPr algn="l"/>
                      <a:r>
                        <a:rPr lang="pt-BR" sz="1800" b="1" kern="1200" noProof="0">
                          <a:solidFill>
                            <a:schemeClr val="tx1"/>
                          </a:solidFill>
                          <a:latin typeface="Univers LT Std 47 Cn Lt" pitchFamily="34" charset="0"/>
                          <a:ea typeface="Tahoma" panose="020B0604030504040204" pitchFamily="34" charset="0"/>
                          <a:cs typeface="Tahoma" panose="020B0604030504040204" pitchFamily="34" charset="0"/>
                        </a:rPr>
                        <a:t> Temáticas</a:t>
                      </a:r>
                    </a:p>
                  </a:txBody>
                  <a:tcPr anchor="ctr">
                    <a:lnB w="571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noProof="0">
                          <a:solidFill>
                            <a:schemeClr val="tx1"/>
                          </a:solidFill>
                          <a:latin typeface="Univers LT Std 47 Cn Lt" pitchFamily="34" charset="0"/>
                          <a:ea typeface="Tahoma" panose="020B0604030504040204" pitchFamily="34" charset="0"/>
                          <a:cs typeface="Tahoma" panose="020B0604030504040204" pitchFamily="34" charset="0"/>
                        </a:rPr>
                        <a:t>O que muda no questionário da amostra</a:t>
                      </a:r>
                    </a:p>
                  </a:txBody>
                  <a:tcPr anchor="ctr">
                    <a:lnB w="57150" cap="flat" cmpd="sng" algn="ctr">
                      <a:solidFill>
                        <a:schemeClr val="tx2"/>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noProof="0" dirty="0">
                          <a:solidFill>
                            <a:schemeClr val="tx1"/>
                          </a:solidFill>
                          <a:latin typeface="Univers LT Std 47 Cn Lt" pitchFamily="34" charset="0"/>
                          <a:ea typeface="Tahoma" panose="020B0604030504040204" pitchFamily="34" charset="0"/>
                          <a:cs typeface="Tahoma" panose="020B0604030504040204" pitchFamily="34" charset="0"/>
                        </a:rPr>
                        <a:t>Como obteremos os dados</a:t>
                      </a:r>
                    </a:p>
                  </a:txBody>
                  <a:tcPr anchor="ctr">
                    <a:lnB w="57150" cap="flat" cmpd="sng" algn="ctr">
                      <a:solidFill>
                        <a:schemeClr val="tx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14300862"/>
                  </a:ext>
                </a:extLst>
              </a:tr>
              <a:tr h="955688">
                <a:tc>
                  <a:txBody>
                    <a:bodyPr/>
                    <a:lstStyle/>
                    <a:p>
                      <a:pPr algn="l"/>
                      <a:r>
                        <a:rPr lang="pt-BR" sz="1800" b="0" kern="1200" noProof="0">
                          <a:solidFill>
                            <a:srgbClr val="05396A"/>
                          </a:solidFill>
                          <a:latin typeface="Univers LT Std 47 Cn Lt" pitchFamily="34" charset="0"/>
                        </a:rPr>
                        <a:t>Deslocamento</a:t>
                      </a:r>
                    </a:p>
                  </a:txBody>
                  <a:tcPr anchor="ctr">
                    <a:lnR w="6350" cap="flat" cmpd="sng" algn="ctr">
                      <a:solidFill>
                        <a:schemeClr val="accent1">
                          <a:lumMod val="75000"/>
                        </a:schemeClr>
                      </a:solidFill>
                      <a:prstDash val="solid"/>
                      <a:round/>
                      <a:headEnd type="none" w="med" len="med"/>
                      <a:tailEnd type="none" w="med" len="med"/>
                    </a:lnR>
                    <a:lnT w="57150" cap="flat" cmpd="sng" algn="ctr">
                      <a:solidFill>
                        <a:schemeClr val="tx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pt-BR" sz="1600" b="0" kern="1200" noProof="0">
                          <a:solidFill>
                            <a:schemeClr val="tx1"/>
                          </a:solidFill>
                          <a:latin typeface="Univers LT Std 47 Cn Lt" pitchFamily="34" charset="0"/>
                          <a:ea typeface="+mn-ea"/>
                          <a:cs typeface="+mn-cs"/>
                        </a:rPr>
                        <a:t>Retirado quesito sobre “deslocamento para estudo”. Mantido o “deslocamento para trabalho”.</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57150" cap="flat" cmpd="sng" algn="ctr">
                      <a:solidFill>
                        <a:schemeClr val="tx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pt-BR" sz="1600" b="0" kern="1200" noProof="0">
                          <a:solidFill>
                            <a:schemeClr val="tx1"/>
                          </a:solidFill>
                          <a:latin typeface="Univers LT Std 47 Cn Lt" pitchFamily="34" charset="0"/>
                          <a:ea typeface="+mn-ea"/>
                          <a:cs typeface="+mn-cs"/>
                        </a:rPr>
                        <a:t>Inclusão em pesquisas amostrais regulares e estudos baseados em Big Data</a:t>
                      </a:r>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57150" cap="flat" cmpd="sng" algn="ctr">
                      <a:solidFill>
                        <a:schemeClr val="tx2"/>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72942573"/>
                  </a:ext>
                </a:extLst>
              </a:tr>
              <a:tr h="903437">
                <a:tc>
                  <a:txBody>
                    <a:bodyPr/>
                    <a:lstStyle/>
                    <a:p>
                      <a:pPr algn="l"/>
                      <a:r>
                        <a:rPr lang="pt-BR" sz="1800" b="0" kern="1200" noProof="0">
                          <a:solidFill>
                            <a:srgbClr val="05396A"/>
                          </a:solidFill>
                          <a:latin typeface="Univers LT Std 47 Cn Lt" pitchFamily="34" charset="0"/>
                        </a:rPr>
                        <a:t>Emigração internacional </a:t>
                      </a:r>
                    </a:p>
                  </a:txBody>
                  <a:tcPr anchor="ctr">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0" kern="1200" noProof="0">
                          <a:solidFill>
                            <a:schemeClr val="tx1"/>
                          </a:solidFill>
                          <a:latin typeface="Univers LT Std 47 Cn Lt" pitchFamily="34" charset="0"/>
                          <a:ea typeface="+mn-ea"/>
                          <a:cs typeface="+mn-cs"/>
                        </a:rPr>
                        <a:t>Por ser um evento raro, não deve ser incluído no questionário da amostra.</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pt-BR" sz="1600" b="0" kern="1200" noProof="0">
                          <a:solidFill>
                            <a:schemeClr val="tx1"/>
                          </a:solidFill>
                          <a:latin typeface="Univers LT Std 47 Cn Lt" pitchFamily="34" charset="0"/>
                          <a:ea typeface="+mn-ea"/>
                          <a:cs typeface="+mn-cs"/>
                        </a:rPr>
                        <a:t>Dados da Polícia Federal </a:t>
                      </a:r>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8943360"/>
                  </a:ext>
                </a:extLst>
              </a:tr>
              <a:tr h="903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kern="1200" noProof="0">
                          <a:solidFill>
                            <a:srgbClr val="05396A"/>
                          </a:solidFill>
                          <a:latin typeface="Univers LT Std 47 Cn Lt" pitchFamily="34" charset="0"/>
                        </a:rPr>
                        <a:t>Nupcialidade</a:t>
                      </a:r>
                    </a:p>
                  </a:txBody>
                  <a:tcPr anchor="ctr">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0" kern="1200" noProof="0">
                          <a:solidFill>
                            <a:schemeClr val="tx1"/>
                          </a:solidFill>
                          <a:latin typeface="Univers LT Std 47 Cn Lt" pitchFamily="34" charset="0"/>
                          <a:ea typeface="+mn-ea"/>
                          <a:cs typeface="+mn-cs"/>
                        </a:rPr>
                        <a:t>Retirado quesito “Estado civil”. Mantidos “Companhia de Cônjuge ou Companheiro “ e “Natureza da União”.</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pt-BR" sz="1600" b="0" kern="1200" noProof="0">
                          <a:solidFill>
                            <a:schemeClr val="tx1"/>
                          </a:solidFill>
                          <a:latin typeface="Univers LT Std 47 Cn Lt" pitchFamily="34" charset="0"/>
                          <a:ea typeface="+mn-ea"/>
                          <a:cs typeface="+mn-cs"/>
                        </a:rPr>
                        <a:t>Dados de Registro Civil coletados pelo IBGE</a:t>
                      </a:r>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9558104"/>
                  </a:ext>
                </a:extLst>
              </a:tr>
              <a:tr h="903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kern="1200" noProof="0">
                          <a:solidFill>
                            <a:srgbClr val="05396A"/>
                          </a:solidFill>
                          <a:latin typeface="Univers LT Std 47 Cn Lt" pitchFamily="34" charset="0"/>
                        </a:rPr>
                        <a:t>Trabalho e rendimento</a:t>
                      </a:r>
                    </a:p>
                  </a:txBody>
                  <a:tcPr anchor="ctr">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0" kern="1200" noProof="0">
                          <a:solidFill>
                            <a:schemeClr val="tx1"/>
                          </a:solidFill>
                          <a:latin typeface="Univers LT Std 47 Cn Lt" pitchFamily="34" charset="0"/>
                          <a:ea typeface="+mn-ea"/>
                          <a:cs typeface="+mn-cs"/>
                        </a:rPr>
                        <a:t>Retirados “Servidor público” e “Número de horas trabalhadas”. Simplificação da coleta do “Rendimento bruto mensal dos trabalhos” e do “Rendimento de não trabalho”.</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pt-BR" sz="1600" b="0" kern="1200" noProof="0">
                          <a:solidFill>
                            <a:schemeClr val="tx1"/>
                          </a:solidFill>
                          <a:latin typeface="Univers LT Std 47 Cn Lt" pitchFamily="34" charset="0"/>
                          <a:ea typeface="+mn-ea"/>
                          <a:cs typeface="+mn-cs"/>
                        </a:rPr>
                        <a:t>PNAD Contínua</a:t>
                      </a:r>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66747014"/>
                  </a:ext>
                </a:extLst>
              </a:tr>
              <a:tr h="903437">
                <a:tc>
                  <a:txBody>
                    <a:bodyPr/>
                    <a:lstStyle/>
                    <a:p>
                      <a:pPr algn="l"/>
                      <a:r>
                        <a:rPr lang="pt-BR" sz="1800" b="0" kern="1200" noProof="0">
                          <a:solidFill>
                            <a:srgbClr val="05396A"/>
                          </a:solidFill>
                          <a:latin typeface="Univers LT Std 47 Cn Lt" pitchFamily="34" charset="0"/>
                        </a:rPr>
                        <a:t>Características do domicílio</a:t>
                      </a:r>
                    </a:p>
                  </a:txBody>
                  <a:tcPr anchor="ctr">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600" b="0" kern="1200" noProof="0" dirty="0">
                          <a:solidFill>
                            <a:schemeClr val="tx1"/>
                          </a:solidFill>
                          <a:latin typeface="Univers LT Std 47 Cn Lt" pitchFamily="34" charset="0"/>
                          <a:ea typeface="+mn-ea"/>
                          <a:cs typeface="+mn-cs"/>
                        </a:rPr>
                        <a:t>Retirados itens relativos à posse de bens, tipo de domicílio, aluguel e condição de uso e posse.</a:t>
                      </a: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pt-BR" sz="1600" b="0" kern="1200" noProof="0" dirty="0">
                          <a:solidFill>
                            <a:schemeClr val="tx1"/>
                          </a:solidFill>
                          <a:latin typeface="Univers LT Std 47 Cn Lt" pitchFamily="34" charset="0"/>
                          <a:ea typeface="+mn-ea"/>
                          <a:cs typeface="+mn-cs"/>
                        </a:rPr>
                        <a:t>Inclusão em pesquisas amostrais regulares</a:t>
                      </a:r>
                    </a:p>
                  </a:txBody>
                  <a:tcPr anchor="ctr">
                    <a:lnL w="6350" cap="flat" cmpd="sng" algn="ctr">
                      <a:solidFill>
                        <a:schemeClr val="accent1">
                          <a:lumMod val="75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89706333"/>
                  </a:ext>
                </a:extLst>
              </a:tr>
            </a:tbl>
          </a:graphicData>
        </a:graphic>
      </p:graphicFrame>
      <p:sp>
        <p:nvSpPr>
          <p:cNvPr id="15" name="Espaço Reservado para Número de Slide 1">
            <a:extLst>
              <a:ext uri="{FF2B5EF4-FFF2-40B4-BE49-F238E27FC236}">
                <a16:creationId xmlns:a16="http://schemas.microsoft.com/office/drawing/2014/main" id="{68DB4384-1A8C-4041-8904-D64EEBFC8FF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4AE743-AAF8-444F-BCA0-AC10E5B0CD41}" type="slidenum">
              <a:rPr lang="en-US" smtClean="0"/>
              <a:pPr/>
              <a:t>21</a:t>
            </a:fld>
            <a:endParaRPr lang="en-US"/>
          </a:p>
        </p:txBody>
      </p:sp>
      <p:grpSp>
        <p:nvGrpSpPr>
          <p:cNvPr id="17" name="Grupo 13">
            <a:extLst>
              <a:ext uri="{FF2B5EF4-FFF2-40B4-BE49-F238E27FC236}">
                <a16:creationId xmlns:a16="http://schemas.microsoft.com/office/drawing/2014/main" id="{5058B81E-08D7-4295-A413-9D4526BE8181}"/>
              </a:ext>
            </a:extLst>
          </p:cNvPr>
          <p:cNvGrpSpPr>
            <a:grpSpLocks noChangeAspect="1"/>
          </p:cNvGrpSpPr>
          <p:nvPr/>
        </p:nvGrpSpPr>
        <p:grpSpPr>
          <a:xfrm>
            <a:off x="-7317" y="6358001"/>
            <a:ext cx="1748760" cy="504000"/>
            <a:chOff x="0" y="5797326"/>
            <a:chExt cx="2908300" cy="850900"/>
          </a:xfrm>
        </p:grpSpPr>
        <p:sp>
          <p:nvSpPr>
            <p:cNvPr id="23" name="Retângulo 22">
              <a:extLst>
                <a:ext uri="{FF2B5EF4-FFF2-40B4-BE49-F238E27FC236}">
                  <a16:creationId xmlns:a16="http://schemas.microsoft.com/office/drawing/2014/main" id="{40A3124C-E520-4A45-B4B5-AA1ECC36E50C}"/>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85E54399-A93D-4E98-9604-1C646762092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3880631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2BFB9483-0A54-40A4-B1D7-8CFB63728E31}"/>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22</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34379"/>
            <a:ext cx="3958389" cy="7026521"/>
          </a:xfrm>
          <a:prstGeom prst="rect">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2" y="2459504"/>
            <a:ext cx="3958389" cy="1938992"/>
          </a:xfrm>
          <a:prstGeom prst="rect">
            <a:avLst/>
          </a:prstGeom>
          <a:noFill/>
        </p:spPr>
        <p:txBody>
          <a:bodyPr wrap="square" rtlCol="0">
            <a:spAutoFit/>
          </a:bodyPr>
          <a:lstStyle/>
          <a:p>
            <a:pPr algn="ctr">
              <a:buClr>
                <a:srgbClr val="05396A"/>
              </a:buClr>
            </a:pPr>
            <a:r>
              <a:rPr lang="pt-BR" altLang="en-US" sz="4000" b="1" dirty="0">
                <a:solidFill>
                  <a:srgbClr val="05396A"/>
                </a:solidFill>
              </a:rPr>
              <a:t>Pontos Positivos – PCT – Raça Cor</a:t>
            </a:r>
            <a:br>
              <a:rPr lang="pt-BR" altLang="en-US" sz="4000" b="1" dirty="0">
                <a:solidFill>
                  <a:srgbClr val="05396A"/>
                </a:solidFill>
              </a:rPr>
            </a:br>
            <a:r>
              <a:rPr lang="pt-BR" altLang="en-US" sz="4000" b="1" dirty="0">
                <a:solidFill>
                  <a:srgbClr val="05396A"/>
                </a:solidFill>
              </a:rPr>
              <a:t>BÁSICO</a:t>
            </a:r>
            <a:endParaRPr lang="en-US" sz="4000" b="1" dirty="0">
              <a:solidFill>
                <a:srgbClr val="05396A"/>
              </a:solidFill>
              <a:latin typeface="Univers LT Std 47 Cn Lt" pitchFamily="34" charset="0"/>
            </a:endParaRPr>
          </a:p>
        </p:txBody>
      </p:sp>
      <p:grpSp>
        <p:nvGrpSpPr>
          <p:cNvPr id="18" name="Grupo 17"/>
          <p:cNvGrpSpPr/>
          <p:nvPr/>
        </p:nvGrpSpPr>
        <p:grpSpPr>
          <a:xfrm>
            <a:off x="1042" y="6356350"/>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15" name="Espaço Reservado para Número de Slide 1">
            <a:extLst>
              <a:ext uri="{FF2B5EF4-FFF2-40B4-BE49-F238E27FC236}">
                <a16:creationId xmlns:a16="http://schemas.microsoft.com/office/drawing/2014/main" id="{68DB4384-1A8C-4041-8904-D64EEBFC8FF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4AE743-AAF8-444F-BCA0-AC10E5B0CD41}" type="slidenum">
              <a:rPr lang="en-US" smtClean="0"/>
              <a:pPr/>
              <a:t>22</a:t>
            </a:fld>
            <a:endParaRPr lang="en-US"/>
          </a:p>
        </p:txBody>
      </p:sp>
      <p:grpSp>
        <p:nvGrpSpPr>
          <p:cNvPr id="17" name="Grupo 13">
            <a:extLst>
              <a:ext uri="{FF2B5EF4-FFF2-40B4-BE49-F238E27FC236}">
                <a16:creationId xmlns:a16="http://schemas.microsoft.com/office/drawing/2014/main" id="{5058B81E-08D7-4295-A413-9D4526BE8181}"/>
              </a:ext>
            </a:extLst>
          </p:cNvPr>
          <p:cNvGrpSpPr>
            <a:grpSpLocks noChangeAspect="1"/>
          </p:cNvGrpSpPr>
          <p:nvPr/>
        </p:nvGrpSpPr>
        <p:grpSpPr>
          <a:xfrm>
            <a:off x="-7317" y="6358001"/>
            <a:ext cx="1748760" cy="504000"/>
            <a:chOff x="0" y="5797326"/>
            <a:chExt cx="2908300" cy="850900"/>
          </a:xfrm>
        </p:grpSpPr>
        <p:sp>
          <p:nvSpPr>
            <p:cNvPr id="23" name="Retângulo 22">
              <a:extLst>
                <a:ext uri="{FF2B5EF4-FFF2-40B4-BE49-F238E27FC236}">
                  <a16:creationId xmlns:a16="http://schemas.microsoft.com/office/drawing/2014/main" id="{40A3124C-E520-4A45-B4B5-AA1ECC36E50C}"/>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85E54399-A93D-4E98-9604-1C646762092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
        <p:nvSpPr>
          <p:cNvPr id="26" name="Content Placeholder 2">
            <a:extLst>
              <a:ext uri="{FF2B5EF4-FFF2-40B4-BE49-F238E27FC236}">
                <a16:creationId xmlns:a16="http://schemas.microsoft.com/office/drawing/2014/main" id="{91CA7123-8C06-4B70-A0B3-7A4F7907B4E7}"/>
              </a:ext>
            </a:extLst>
          </p:cNvPr>
          <p:cNvSpPr txBox="1">
            <a:spLocks noChangeArrowheads="1"/>
          </p:cNvSpPr>
          <p:nvPr/>
        </p:nvSpPr>
        <p:spPr>
          <a:xfrm>
            <a:off x="4295163" y="2599474"/>
            <a:ext cx="6837028" cy="29724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just">
              <a:buFont typeface="Arial" panose="020B0604020202020204" pitchFamily="34" charset="0"/>
              <a:buChar char="•"/>
            </a:pPr>
            <a:r>
              <a:rPr lang="pt-BR" altLang="en-US" sz="3992" dirty="0"/>
              <a:t>Populações Povos Indígenas</a:t>
            </a:r>
          </a:p>
          <a:p>
            <a:endParaRPr lang="pt-BR" altLang="en-US" sz="3992" dirty="0"/>
          </a:p>
          <a:p>
            <a:pPr marL="571500" indent="-571500" algn="just">
              <a:buFont typeface="Arial" panose="020B0604020202020204" pitchFamily="34" charset="0"/>
              <a:buChar char="•"/>
            </a:pPr>
            <a:r>
              <a:rPr lang="en-US" altLang="en-US" sz="3992" dirty="0" err="1"/>
              <a:t>Populações</a:t>
            </a:r>
            <a:r>
              <a:rPr lang="en-US" altLang="en-US" sz="3992" dirty="0"/>
              <a:t> </a:t>
            </a:r>
            <a:r>
              <a:rPr lang="en-US" altLang="en-US" sz="3992" dirty="0" err="1"/>
              <a:t>Quilombolas</a:t>
            </a:r>
            <a:r>
              <a:rPr lang="en-US" altLang="en-US" sz="3992" dirty="0"/>
              <a:t> </a:t>
            </a:r>
          </a:p>
        </p:txBody>
      </p:sp>
    </p:spTree>
    <p:extLst>
      <p:ext uri="{BB962C8B-B14F-4D97-AF65-F5344CB8AC3E}">
        <p14:creationId xmlns:p14="http://schemas.microsoft.com/office/powerpoint/2010/main" val="3018877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2BFB9483-0A54-40A4-B1D7-8CFB63728E31}"/>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23</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34379"/>
            <a:ext cx="3958389" cy="7026521"/>
          </a:xfrm>
          <a:prstGeom prst="rect">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2" y="2459504"/>
            <a:ext cx="3958389" cy="1938992"/>
          </a:xfrm>
          <a:prstGeom prst="rect">
            <a:avLst/>
          </a:prstGeom>
          <a:noFill/>
        </p:spPr>
        <p:txBody>
          <a:bodyPr wrap="square" rtlCol="0">
            <a:spAutoFit/>
          </a:bodyPr>
          <a:lstStyle/>
          <a:p>
            <a:pPr algn="ctr">
              <a:buClr>
                <a:srgbClr val="05396A"/>
              </a:buClr>
            </a:pPr>
            <a:r>
              <a:rPr lang="pt-BR" altLang="en-US" sz="4000" b="1" dirty="0">
                <a:solidFill>
                  <a:srgbClr val="05396A"/>
                </a:solidFill>
              </a:rPr>
              <a:t>Pontos Positivos – MORTALIDADE</a:t>
            </a:r>
            <a:br>
              <a:rPr lang="pt-BR" altLang="en-US" sz="4000" b="1" dirty="0">
                <a:solidFill>
                  <a:srgbClr val="05396A"/>
                </a:solidFill>
              </a:rPr>
            </a:br>
            <a:r>
              <a:rPr lang="pt-BR" altLang="en-US" sz="4000" b="1" dirty="0">
                <a:solidFill>
                  <a:srgbClr val="05396A"/>
                </a:solidFill>
              </a:rPr>
              <a:t>BÁSICO</a:t>
            </a:r>
            <a:endParaRPr lang="en-US" sz="4000" b="1" dirty="0">
              <a:solidFill>
                <a:srgbClr val="05396A"/>
              </a:solidFill>
              <a:latin typeface="Univers LT Std 47 Cn Lt" pitchFamily="34" charset="0"/>
            </a:endParaRPr>
          </a:p>
        </p:txBody>
      </p:sp>
      <p:grpSp>
        <p:nvGrpSpPr>
          <p:cNvPr id="18" name="Grupo 17"/>
          <p:cNvGrpSpPr/>
          <p:nvPr/>
        </p:nvGrpSpPr>
        <p:grpSpPr>
          <a:xfrm>
            <a:off x="1042" y="6356350"/>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15" name="Espaço Reservado para Número de Slide 1">
            <a:extLst>
              <a:ext uri="{FF2B5EF4-FFF2-40B4-BE49-F238E27FC236}">
                <a16:creationId xmlns:a16="http://schemas.microsoft.com/office/drawing/2014/main" id="{68DB4384-1A8C-4041-8904-D64EEBFC8FF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4AE743-AAF8-444F-BCA0-AC10E5B0CD41}" type="slidenum">
              <a:rPr lang="en-US" smtClean="0"/>
              <a:pPr/>
              <a:t>23</a:t>
            </a:fld>
            <a:endParaRPr lang="en-US"/>
          </a:p>
        </p:txBody>
      </p:sp>
      <p:grpSp>
        <p:nvGrpSpPr>
          <p:cNvPr id="17" name="Grupo 13">
            <a:extLst>
              <a:ext uri="{FF2B5EF4-FFF2-40B4-BE49-F238E27FC236}">
                <a16:creationId xmlns:a16="http://schemas.microsoft.com/office/drawing/2014/main" id="{5058B81E-08D7-4295-A413-9D4526BE8181}"/>
              </a:ext>
            </a:extLst>
          </p:cNvPr>
          <p:cNvGrpSpPr>
            <a:grpSpLocks noChangeAspect="1"/>
          </p:cNvGrpSpPr>
          <p:nvPr/>
        </p:nvGrpSpPr>
        <p:grpSpPr>
          <a:xfrm>
            <a:off x="-7317" y="6358001"/>
            <a:ext cx="1748760" cy="504000"/>
            <a:chOff x="0" y="5797326"/>
            <a:chExt cx="2908300" cy="850900"/>
          </a:xfrm>
        </p:grpSpPr>
        <p:sp>
          <p:nvSpPr>
            <p:cNvPr id="23" name="Retângulo 22">
              <a:extLst>
                <a:ext uri="{FF2B5EF4-FFF2-40B4-BE49-F238E27FC236}">
                  <a16:creationId xmlns:a16="http://schemas.microsoft.com/office/drawing/2014/main" id="{40A3124C-E520-4A45-B4B5-AA1ECC36E50C}"/>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85E54399-A93D-4E98-9604-1C646762092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
        <p:nvSpPr>
          <p:cNvPr id="26" name="Content Placeholder 2">
            <a:extLst>
              <a:ext uri="{FF2B5EF4-FFF2-40B4-BE49-F238E27FC236}">
                <a16:creationId xmlns:a16="http://schemas.microsoft.com/office/drawing/2014/main" id="{91CA7123-8C06-4B70-A0B3-7A4F7907B4E7}"/>
              </a:ext>
            </a:extLst>
          </p:cNvPr>
          <p:cNvSpPr txBox="1">
            <a:spLocks noChangeArrowheads="1"/>
          </p:cNvSpPr>
          <p:nvPr/>
        </p:nvSpPr>
        <p:spPr>
          <a:xfrm>
            <a:off x="4295163" y="2599474"/>
            <a:ext cx="6837028" cy="29724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panose="020B0604020202020204" pitchFamily="34" charset="0"/>
              <a:buChar char="•"/>
            </a:pPr>
            <a:endParaRPr lang="en-US" altLang="en-US" sz="3992" dirty="0"/>
          </a:p>
        </p:txBody>
      </p:sp>
      <p:sp>
        <p:nvSpPr>
          <p:cNvPr id="27" name="Content Placeholder 2">
            <a:extLst>
              <a:ext uri="{FF2B5EF4-FFF2-40B4-BE49-F238E27FC236}">
                <a16:creationId xmlns:a16="http://schemas.microsoft.com/office/drawing/2014/main" id="{70570BAD-B745-43AA-9B16-77411C526757}"/>
              </a:ext>
            </a:extLst>
          </p:cNvPr>
          <p:cNvSpPr txBox="1">
            <a:spLocks noChangeArrowheads="1"/>
          </p:cNvSpPr>
          <p:nvPr/>
        </p:nvSpPr>
        <p:spPr>
          <a:xfrm>
            <a:off x="4516772" y="1786855"/>
            <a:ext cx="6837028" cy="43901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Arial" panose="020B0604020202020204" pitchFamily="34" charset="0"/>
              <a:buChar char="•"/>
            </a:pPr>
            <a:endParaRPr lang="pt-BR" altLang="en-US" sz="2540" dirty="0"/>
          </a:p>
          <a:p>
            <a:pPr algn="just">
              <a:buFont typeface="Arial" panose="020B0604020202020204" pitchFamily="34" charset="0"/>
              <a:buChar char="•"/>
            </a:pPr>
            <a:r>
              <a:rPr lang="pt-BR" altLang="en-US" sz="3600" dirty="0"/>
              <a:t>Quesito mantido para estudos de diferenciais</a:t>
            </a:r>
          </a:p>
          <a:p>
            <a:pPr algn="just">
              <a:buFont typeface="Arial" panose="020B0604020202020204" pitchFamily="34" charset="0"/>
              <a:buChar char="•"/>
            </a:pPr>
            <a:endParaRPr lang="pt-BR" altLang="en-US" sz="3600" dirty="0"/>
          </a:p>
          <a:p>
            <a:pPr algn="just">
              <a:buFont typeface="Arial" panose="020B0604020202020204" pitchFamily="34" charset="0"/>
              <a:buChar char="•"/>
            </a:pPr>
            <a:endParaRPr lang="pt-BR" altLang="en-US" sz="3600" dirty="0"/>
          </a:p>
          <a:p>
            <a:pPr algn="just">
              <a:buFont typeface="Arial" panose="020B0604020202020204" pitchFamily="34" charset="0"/>
              <a:buChar char="•"/>
            </a:pPr>
            <a:r>
              <a:rPr lang="pt-BR" altLang="en-US" sz="3600" dirty="0"/>
              <a:t>Longevidade</a:t>
            </a:r>
            <a:endParaRPr lang="en-US" altLang="en-US" sz="3600" dirty="0"/>
          </a:p>
        </p:txBody>
      </p:sp>
    </p:spTree>
    <p:extLst>
      <p:ext uri="{BB962C8B-B14F-4D97-AF65-F5344CB8AC3E}">
        <p14:creationId xmlns:p14="http://schemas.microsoft.com/office/powerpoint/2010/main" val="2397412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2BFB9483-0A54-40A4-B1D7-8CFB63728E31}"/>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24</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34379"/>
            <a:ext cx="3958389" cy="7026521"/>
          </a:xfrm>
          <a:prstGeom prst="rect">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2" y="2459504"/>
            <a:ext cx="3958389" cy="2554545"/>
          </a:xfrm>
          <a:prstGeom prst="rect">
            <a:avLst/>
          </a:prstGeom>
          <a:noFill/>
        </p:spPr>
        <p:txBody>
          <a:bodyPr wrap="square" rtlCol="0">
            <a:spAutoFit/>
          </a:bodyPr>
          <a:lstStyle/>
          <a:p>
            <a:pPr algn="ctr">
              <a:buClr>
                <a:srgbClr val="05396A"/>
              </a:buClr>
            </a:pPr>
            <a:r>
              <a:rPr lang="pt-BR" altLang="en-US" sz="4000" b="1" dirty="0">
                <a:solidFill>
                  <a:srgbClr val="05396A"/>
                </a:solidFill>
              </a:rPr>
              <a:t>Pontos Positivos – FAMÍLIA E NUPCIALIDADE</a:t>
            </a:r>
            <a:br>
              <a:rPr lang="pt-BR" altLang="en-US" sz="4000" b="1" dirty="0">
                <a:solidFill>
                  <a:srgbClr val="05396A"/>
                </a:solidFill>
              </a:rPr>
            </a:br>
            <a:r>
              <a:rPr lang="pt-BR" altLang="en-US" sz="4000" b="1" dirty="0">
                <a:solidFill>
                  <a:srgbClr val="05396A"/>
                </a:solidFill>
              </a:rPr>
              <a:t>AMOSTRA</a:t>
            </a:r>
            <a:endParaRPr lang="en-US" sz="4000" b="1" dirty="0">
              <a:solidFill>
                <a:srgbClr val="05396A"/>
              </a:solidFill>
              <a:latin typeface="Univers LT Std 47 Cn Lt" pitchFamily="34" charset="0"/>
            </a:endParaRPr>
          </a:p>
        </p:txBody>
      </p:sp>
      <p:grpSp>
        <p:nvGrpSpPr>
          <p:cNvPr id="18" name="Grupo 17"/>
          <p:cNvGrpSpPr/>
          <p:nvPr/>
        </p:nvGrpSpPr>
        <p:grpSpPr>
          <a:xfrm>
            <a:off x="1042" y="6356350"/>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15" name="Espaço Reservado para Número de Slide 1">
            <a:extLst>
              <a:ext uri="{FF2B5EF4-FFF2-40B4-BE49-F238E27FC236}">
                <a16:creationId xmlns:a16="http://schemas.microsoft.com/office/drawing/2014/main" id="{68DB4384-1A8C-4041-8904-D64EEBFC8FF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4AE743-AAF8-444F-BCA0-AC10E5B0CD41}" type="slidenum">
              <a:rPr lang="en-US" smtClean="0"/>
              <a:pPr/>
              <a:t>24</a:t>
            </a:fld>
            <a:endParaRPr lang="en-US"/>
          </a:p>
        </p:txBody>
      </p:sp>
      <p:grpSp>
        <p:nvGrpSpPr>
          <p:cNvPr id="17" name="Grupo 13">
            <a:extLst>
              <a:ext uri="{FF2B5EF4-FFF2-40B4-BE49-F238E27FC236}">
                <a16:creationId xmlns:a16="http://schemas.microsoft.com/office/drawing/2014/main" id="{5058B81E-08D7-4295-A413-9D4526BE8181}"/>
              </a:ext>
            </a:extLst>
          </p:cNvPr>
          <p:cNvGrpSpPr>
            <a:grpSpLocks noChangeAspect="1"/>
          </p:cNvGrpSpPr>
          <p:nvPr/>
        </p:nvGrpSpPr>
        <p:grpSpPr>
          <a:xfrm>
            <a:off x="-7317" y="6358001"/>
            <a:ext cx="1748760" cy="504000"/>
            <a:chOff x="0" y="5797326"/>
            <a:chExt cx="2908300" cy="850900"/>
          </a:xfrm>
        </p:grpSpPr>
        <p:sp>
          <p:nvSpPr>
            <p:cNvPr id="23" name="Retângulo 22">
              <a:extLst>
                <a:ext uri="{FF2B5EF4-FFF2-40B4-BE49-F238E27FC236}">
                  <a16:creationId xmlns:a16="http://schemas.microsoft.com/office/drawing/2014/main" id="{40A3124C-E520-4A45-B4B5-AA1ECC36E50C}"/>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85E54399-A93D-4E98-9604-1C646762092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
        <p:nvSpPr>
          <p:cNvPr id="26" name="Content Placeholder 2">
            <a:extLst>
              <a:ext uri="{FF2B5EF4-FFF2-40B4-BE49-F238E27FC236}">
                <a16:creationId xmlns:a16="http://schemas.microsoft.com/office/drawing/2014/main" id="{91CA7123-8C06-4B70-A0B3-7A4F7907B4E7}"/>
              </a:ext>
            </a:extLst>
          </p:cNvPr>
          <p:cNvSpPr txBox="1">
            <a:spLocks noChangeArrowheads="1"/>
          </p:cNvSpPr>
          <p:nvPr/>
        </p:nvSpPr>
        <p:spPr>
          <a:xfrm>
            <a:off x="4295163" y="2599474"/>
            <a:ext cx="6837028" cy="29724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panose="020B0604020202020204" pitchFamily="34" charset="0"/>
              <a:buChar char="•"/>
            </a:pPr>
            <a:endParaRPr lang="en-US" altLang="en-US" sz="3992" dirty="0"/>
          </a:p>
        </p:txBody>
      </p:sp>
      <p:sp>
        <p:nvSpPr>
          <p:cNvPr id="28" name="Content Placeholder 2">
            <a:extLst>
              <a:ext uri="{FF2B5EF4-FFF2-40B4-BE49-F238E27FC236}">
                <a16:creationId xmlns:a16="http://schemas.microsoft.com/office/drawing/2014/main" id="{ED8645BD-814E-4462-B0F4-59EA11F40779}"/>
              </a:ext>
            </a:extLst>
          </p:cNvPr>
          <p:cNvSpPr txBox="1">
            <a:spLocks noChangeArrowheads="1"/>
          </p:cNvSpPr>
          <p:nvPr/>
        </p:nvSpPr>
        <p:spPr>
          <a:xfrm>
            <a:off x="4236440" y="1031846"/>
            <a:ext cx="7502199" cy="50239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Arial" panose="020B0604020202020204" pitchFamily="34" charset="0"/>
              <a:buChar char="•"/>
            </a:pPr>
            <a:r>
              <a:rPr lang="pt-BR" altLang="en-US" sz="4000" dirty="0"/>
              <a:t>Perda de informação sobre Estado Civil</a:t>
            </a:r>
          </a:p>
          <a:p>
            <a:pPr algn="just">
              <a:buFont typeface="Arial" panose="020B0604020202020204" pitchFamily="34" charset="0"/>
              <a:buChar char="•"/>
            </a:pPr>
            <a:r>
              <a:rPr lang="pt-BR" altLang="en-US" sz="4000" dirty="0"/>
              <a:t>Inclusão de Natureza da União em </a:t>
            </a:r>
            <a:r>
              <a:rPr lang="pt-BR" altLang="en-US" sz="4000" dirty="0" err="1"/>
              <a:t>Nupcialidade</a:t>
            </a:r>
            <a:r>
              <a:rPr lang="pt-BR" altLang="en-US" sz="4000" dirty="0"/>
              <a:t>, que havia sido retirada, permitindo a distinção entre união formal e união consensual, além da identificação dos solteiros.</a:t>
            </a:r>
          </a:p>
          <a:p>
            <a:pPr algn="just">
              <a:buFont typeface="Arial" panose="020B0604020202020204" pitchFamily="34" charset="0"/>
              <a:buChar char="•"/>
            </a:pPr>
            <a:r>
              <a:rPr lang="pt-BR" altLang="en-US" sz="4000" dirty="0"/>
              <a:t>Perda dos viúvos e divorciados</a:t>
            </a:r>
            <a:endParaRPr lang="en-US" altLang="en-US" sz="4000" dirty="0"/>
          </a:p>
        </p:txBody>
      </p:sp>
    </p:spTree>
    <p:extLst>
      <p:ext uri="{BB962C8B-B14F-4D97-AF65-F5344CB8AC3E}">
        <p14:creationId xmlns:p14="http://schemas.microsoft.com/office/powerpoint/2010/main" val="2074729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2BFB9483-0A54-40A4-B1D7-8CFB63728E31}"/>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25</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34379"/>
            <a:ext cx="3958389" cy="7026521"/>
          </a:xfrm>
          <a:prstGeom prst="rect">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2" y="2459504"/>
            <a:ext cx="3958389" cy="1938992"/>
          </a:xfrm>
          <a:prstGeom prst="rect">
            <a:avLst/>
          </a:prstGeom>
          <a:noFill/>
        </p:spPr>
        <p:txBody>
          <a:bodyPr wrap="square" rtlCol="0">
            <a:spAutoFit/>
          </a:bodyPr>
          <a:lstStyle/>
          <a:p>
            <a:pPr algn="ctr">
              <a:buClr>
                <a:srgbClr val="05396A"/>
              </a:buClr>
            </a:pPr>
            <a:r>
              <a:rPr lang="pt-BR" altLang="en-US" sz="4000" b="1" dirty="0">
                <a:solidFill>
                  <a:srgbClr val="05396A"/>
                </a:solidFill>
              </a:rPr>
              <a:t>Pontos Positivos – EDUCAÇÃO</a:t>
            </a:r>
            <a:br>
              <a:rPr lang="pt-BR" altLang="en-US" sz="4000" b="1" dirty="0">
                <a:solidFill>
                  <a:srgbClr val="05396A"/>
                </a:solidFill>
              </a:rPr>
            </a:br>
            <a:r>
              <a:rPr lang="pt-BR" altLang="en-US" sz="4000" b="1" dirty="0">
                <a:solidFill>
                  <a:srgbClr val="05396A"/>
                </a:solidFill>
              </a:rPr>
              <a:t>AMOSTRA</a:t>
            </a:r>
            <a:endParaRPr lang="en-US" sz="4000" b="1" dirty="0">
              <a:solidFill>
                <a:srgbClr val="05396A"/>
              </a:solidFill>
              <a:latin typeface="Univers LT Std 47 Cn Lt" pitchFamily="34" charset="0"/>
            </a:endParaRPr>
          </a:p>
        </p:txBody>
      </p:sp>
      <p:grpSp>
        <p:nvGrpSpPr>
          <p:cNvPr id="18" name="Grupo 17"/>
          <p:cNvGrpSpPr/>
          <p:nvPr/>
        </p:nvGrpSpPr>
        <p:grpSpPr>
          <a:xfrm>
            <a:off x="1042" y="6356350"/>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15" name="Espaço Reservado para Número de Slide 1">
            <a:extLst>
              <a:ext uri="{FF2B5EF4-FFF2-40B4-BE49-F238E27FC236}">
                <a16:creationId xmlns:a16="http://schemas.microsoft.com/office/drawing/2014/main" id="{68DB4384-1A8C-4041-8904-D64EEBFC8FF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4AE743-AAF8-444F-BCA0-AC10E5B0CD41}" type="slidenum">
              <a:rPr lang="en-US" smtClean="0"/>
              <a:pPr/>
              <a:t>25</a:t>
            </a:fld>
            <a:endParaRPr lang="en-US"/>
          </a:p>
        </p:txBody>
      </p:sp>
      <p:grpSp>
        <p:nvGrpSpPr>
          <p:cNvPr id="17" name="Grupo 13">
            <a:extLst>
              <a:ext uri="{FF2B5EF4-FFF2-40B4-BE49-F238E27FC236}">
                <a16:creationId xmlns:a16="http://schemas.microsoft.com/office/drawing/2014/main" id="{5058B81E-08D7-4295-A413-9D4526BE8181}"/>
              </a:ext>
            </a:extLst>
          </p:cNvPr>
          <p:cNvGrpSpPr>
            <a:grpSpLocks noChangeAspect="1"/>
          </p:cNvGrpSpPr>
          <p:nvPr/>
        </p:nvGrpSpPr>
        <p:grpSpPr>
          <a:xfrm>
            <a:off x="-7317" y="6358001"/>
            <a:ext cx="1748760" cy="504000"/>
            <a:chOff x="0" y="5797326"/>
            <a:chExt cx="2908300" cy="850900"/>
          </a:xfrm>
        </p:grpSpPr>
        <p:sp>
          <p:nvSpPr>
            <p:cNvPr id="23" name="Retângulo 22">
              <a:extLst>
                <a:ext uri="{FF2B5EF4-FFF2-40B4-BE49-F238E27FC236}">
                  <a16:creationId xmlns:a16="http://schemas.microsoft.com/office/drawing/2014/main" id="{40A3124C-E520-4A45-B4B5-AA1ECC36E50C}"/>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85E54399-A93D-4E98-9604-1C646762092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
        <p:nvSpPr>
          <p:cNvPr id="26" name="Content Placeholder 2">
            <a:extLst>
              <a:ext uri="{FF2B5EF4-FFF2-40B4-BE49-F238E27FC236}">
                <a16:creationId xmlns:a16="http://schemas.microsoft.com/office/drawing/2014/main" id="{91CA7123-8C06-4B70-A0B3-7A4F7907B4E7}"/>
              </a:ext>
            </a:extLst>
          </p:cNvPr>
          <p:cNvSpPr txBox="1">
            <a:spLocks noChangeArrowheads="1"/>
          </p:cNvSpPr>
          <p:nvPr/>
        </p:nvSpPr>
        <p:spPr>
          <a:xfrm>
            <a:off x="4295163" y="2599474"/>
            <a:ext cx="6837028" cy="29724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panose="020B0604020202020204" pitchFamily="34" charset="0"/>
              <a:buChar char="•"/>
            </a:pPr>
            <a:endParaRPr lang="en-US" altLang="en-US" sz="3992" dirty="0"/>
          </a:p>
        </p:txBody>
      </p:sp>
      <p:sp>
        <p:nvSpPr>
          <p:cNvPr id="27" name="Content Placeholder 2">
            <a:extLst>
              <a:ext uri="{FF2B5EF4-FFF2-40B4-BE49-F238E27FC236}">
                <a16:creationId xmlns:a16="http://schemas.microsoft.com/office/drawing/2014/main" id="{39A6576B-D2F7-4809-81E1-6A4981B3BC36}"/>
              </a:ext>
            </a:extLst>
          </p:cNvPr>
          <p:cNvSpPr txBox="1">
            <a:spLocks noChangeArrowheads="1"/>
          </p:cNvSpPr>
          <p:nvPr/>
        </p:nvSpPr>
        <p:spPr>
          <a:xfrm>
            <a:off x="4228050" y="1132514"/>
            <a:ext cx="7625593" cy="46978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Arial" panose="020B0604020202020204" pitchFamily="34" charset="0"/>
              <a:buChar char="•"/>
            </a:pPr>
            <a:r>
              <a:rPr lang="pt-BR" altLang="en-US" sz="4000" dirty="0"/>
              <a:t>Volta da possibilidade do cálculo de anos de estudos para as pessoas que já concluíram os estudos, ponto que havia se perdido no CD de 2010.</a:t>
            </a:r>
          </a:p>
          <a:p>
            <a:pPr algn="just">
              <a:buFont typeface="Arial" panose="020B0604020202020204" pitchFamily="34" charset="0"/>
              <a:buChar char="•"/>
            </a:pPr>
            <a:r>
              <a:rPr lang="pt-BR" altLang="en-US" sz="4000" dirty="0"/>
              <a:t>Perda da informação sobre rede privada e pública para quem frequenta escola.</a:t>
            </a:r>
            <a:endParaRPr lang="en-US" altLang="en-US" sz="4000" dirty="0"/>
          </a:p>
        </p:txBody>
      </p:sp>
    </p:spTree>
    <p:extLst>
      <p:ext uri="{BB962C8B-B14F-4D97-AF65-F5344CB8AC3E}">
        <p14:creationId xmlns:p14="http://schemas.microsoft.com/office/powerpoint/2010/main" val="1724773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2BFB9483-0A54-40A4-B1D7-8CFB63728E31}"/>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26</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34379"/>
            <a:ext cx="3958389" cy="7026521"/>
          </a:xfrm>
          <a:prstGeom prst="rect">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2" y="2459504"/>
            <a:ext cx="3958389" cy="3785652"/>
          </a:xfrm>
          <a:prstGeom prst="rect">
            <a:avLst/>
          </a:prstGeom>
          <a:noFill/>
        </p:spPr>
        <p:txBody>
          <a:bodyPr wrap="square" rtlCol="0">
            <a:spAutoFit/>
          </a:bodyPr>
          <a:lstStyle/>
          <a:p>
            <a:pPr algn="ctr">
              <a:buClr>
                <a:srgbClr val="05396A"/>
              </a:buClr>
            </a:pPr>
            <a:r>
              <a:rPr lang="pt-BR" altLang="en-US" sz="4000" b="1" dirty="0">
                <a:solidFill>
                  <a:srgbClr val="05396A"/>
                </a:solidFill>
              </a:rPr>
              <a:t>Pontos Positivos – Trabalho, Renda, e Deslocamento para o Trabalho AMOSTRA</a:t>
            </a:r>
            <a:endParaRPr lang="en-US" sz="4000" b="1" dirty="0">
              <a:solidFill>
                <a:srgbClr val="05396A"/>
              </a:solidFill>
              <a:latin typeface="Univers LT Std 47 Cn Lt" pitchFamily="34" charset="0"/>
            </a:endParaRPr>
          </a:p>
        </p:txBody>
      </p:sp>
      <p:grpSp>
        <p:nvGrpSpPr>
          <p:cNvPr id="18" name="Grupo 17"/>
          <p:cNvGrpSpPr/>
          <p:nvPr/>
        </p:nvGrpSpPr>
        <p:grpSpPr>
          <a:xfrm>
            <a:off x="1042" y="6356350"/>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15" name="Espaço Reservado para Número de Slide 1">
            <a:extLst>
              <a:ext uri="{FF2B5EF4-FFF2-40B4-BE49-F238E27FC236}">
                <a16:creationId xmlns:a16="http://schemas.microsoft.com/office/drawing/2014/main" id="{68DB4384-1A8C-4041-8904-D64EEBFC8FF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4AE743-AAF8-444F-BCA0-AC10E5B0CD41}" type="slidenum">
              <a:rPr lang="en-US" smtClean="0"/>
              <a:pPr/>
              <a:t>26</a:t>
            </a:fld>
            <a:endParaRPr lang="en-US"/>
          </a:p>
        </p:txBody>
      </p:sp>
      <p:grpSp>
        <p:nvGrpSpPr>
          <p:cNvPr id="17" name="Grupo 13">
            <a:extLst>
              <a:ext uri="{FF2B5EF4-FFF2-40B4-BE49-F238E27FC236}">
                <a16:creationId xmlns:a16="http://schemas.microsoft.com/office/drawing/2014/main" id="{5058B81E-08D7-4295-A413-9D4526BE8181}"/>
              </a:ext>
            </a:extLst>
          </p:cNvPr>
          <p:cNvGrpSpPr>
            <a:grpSpLocks noChangeAspect="1"/>
          </p:cNvGrpSpPr>
          <p:nvPr/>
        </p:nvGrpSpPr>
        <p:grpSpPr>
          <a:xfrm>
            <a:off x="-7317" y="6358001"/>
            <a:ext cx="1748760" cy="504000"/>
            <a:chOff x="0" y="5797326"/>
            <a:chExt cx="2908300" cy="850900"/>
          </a:xfrm>
        </p:grpSpPr>
        <p:sp>
          <p:nvSpPr>
            <p:cNvPr id="23" name="Retângulo 22">
              <a:extLst>
                <a:ext uri="{FF2B5EF4-FFF2-40B4-BE49-F238E27FC236}">
                  <a16:creationId xmlns:a16="http://schemas.microsoft.com/office/drawing/2014/main" id="{40A3124C-E520-4A45-B4B5-AA1ECC36E50C}"/>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85E54399-A93D-4E98-9604-1C646762092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
        <p:nvSpPr>
          <p:cNvPr id="26" name="Content Placeholder 2">
            <a:extLst>
              <a:ext uri="{FF2B5EF4-FFF2-40B4-BE49-F238E27FC236}">
                <a16:creationId xmlns:a16="http://schemas.microsoft.com/office/drawing/2014/main" id="{91CA7123-8C06-4B70-A0B3-7A4F7907B4E7}"/>
              </a:ext>
            </a:extLst>
          </p:cNvPr>
          <p:cNvSpPr txBox="1">
            <a:spLocks noChangeArrowheads="1"/>
          </p:cNvSpPr>
          <p:nvPr/>
        </p:nvSpPr>
        <p:spPr>
          <a:xfrm>
            <a:off x="4295163" y="2599474"/>
            <a:ext cx="6837028" cy="29724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panose="020B0604020202020204" pitchFamily="34" charset="0"/>
              <a:buChar char="•"/>
            </a:pPr>
            <a:endParaRPr lang="en-US" altLang="en-US" sz="3992" dirty="0"/>
          </a:p>
        </p:txBody>
      </p:sp>
      <p:sp>
        <p:nvSpPr>
          <p:cNvPr id="28" name="Content Placeholder 2">
            <a:extLst>
              <a:ext uri="{FF2B5EF4-FFF2-40B4-BE49-F238E27FC236}">
                <a16:creationId xmlns:a16="http://schemas.microsoft.com/office/drawing/2014/main" id="{1B44F45D-F3CB-4F62-997F-113F4F993478}"/>
              </a:ext>
            </a:extLst>
          </p:cNvPr>
          <p:cNvSpPr txBox="1">
            <a:spLocks noChangeArrowheads="1"/>
          </p:cNvSpPr>
          <p:nvPr/>
        </p:nvSpPr>
        <p:spPr>
          <a:xfrm>
            <a:off x="4114800" y="637563"/>
            <a:ext cx="7831123" cy="55394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Arial" panose="020B0604020202020204" pitchFamily="34" charset="0"/>
              <a:buChar char="•"/>
            </a:pPr>
            <a:r>
              <a:rPr lang="pt-BR" altLang="en-US" sz="3200" dirty="0"/>
              <a:t>Informação sobre ocupação e ramo de atividade, que chegou a desaparecer em algumas versões e foi mantida.  Horas trabalhadas foi retirada.</a:t>
            </a:r>
          </a:p>
          <a:p>
            <a:pPr algn="just">
              <a:buFont typeface="Arial" panose="020B0604020202020204" pitchFamily="34" charset="0"/>
              <a:buChar char="•"/>
            </a:pPr>
            <a:r>
              <a:rPr lang="pt-BR" altLang="en-US" sz="3200" dirty="0"/>
              <a:t>A proposta submetida à Comissão Consultiva sugeria Renda Total para os indivíduos.  A versão CD 2020 voltou com renda de todos os trabalhos e renda de outras fontes, coletada para TODOS OS INDIVÍDUOS.</a:t>
            </a:r>
          </a:p>
          <a:p>
            <a:pPr algn="just">
              <a:buFont typeface="Arial" panose="020B0604020202020204" pitchFamily="34" charset="0"/>
              <a:buChar char="•"/>
            </a:pPr>
            <a:r>
              <a:rPr lang="pt-BR" altLang="en-US" sz="3200" dirty="0"/>
              <a:t>O Deslocamento para Trabalho havia sido retirado, tendo retornado com a maioria das perguntas. </a:t>
            </a:r>
            <a:endParaRPr lang="en-US" altLang="en-US" sz="3200" dirty="0"/>
          </a:p>
        </p:txBody>
      </p:sp>
    </p:spTree>
    <p:extLst>
      <p:ext uri="{BB962C8B-B14F-4D97-AF65-F5344CB8AC3E}">
        <p14:creationId xmlns:p14="http://schemas.microsoft.com/office/powerpoint/2010/main" val="1232915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2BFB9483-0A54-40A4-B1D7-8CFB63728E31}"/>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27</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34379"/>
            <a:ext cx="3958389" cy="7026521"/>
          </a:xfrm>
          <a:prstGeom prst="rect">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2" y="2459504"/>
            <a:ext cx="3958389" cy="2554545"/>
          </a:xfrm>
          <a:prstGeom prst="rect">
            <a:avLst/>
          </a:prstGeom>
          <a:noFill/>
        </p:spPr>
        <p:txBody>
          <a:bodyPr wrap="square" rtlCol="0">
            <a:spAutoFit/>
          </a:bodyPr>
          <a:lstStyle/>
          <a:p>
            <a:pPr algn="ctr">
              <a:buClr>
                <a:srgbClr val="05396A"/>
              </a:buClr>
            </a:pPr>
            <a:r>
              <a:rPr lang="pt-BR" altLang="en-US" sz="4000" b="1" dirty="0">
                <a:solidFill>
                  <a:srgbClr val="05396A"/>
                </a:solidFill>
              </a:rPr>
              <a:t>Controvérsias - Renda Total da Pessoa de Referência</a:t>
            </a:r>
            <a:endParaRPr lang="en-US" sz="4000" b="1" dirty="0">
              <a:solidFill>
                <a:srgbClr val="05396A"/>
              </a:solidFill>
              <a:latin typeface="Univers LT Std 47 Cn Lt" pitchFamily="34" charset="0"/>
            </a:endParaRPr>
          </a:p>
        </p:txBody>
      </p:sp>
      <p:grpSp>
        <p:nvGrpSpPr>
          <p:cNvPr id="18" name="Grupo 17"/>
          <p:cNvGrpSpPr/>
          <p:nvPr/>
        </p:nvGrpSpPr>
        <p:grpSpPr>
          <a:xfrm>
            <a:off x="1042" y="6356350"/>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15" name="Espaço Reservado para Número de Slide 1">
            <a:extLst>
              <a:ext uri="{FF2B5EF4-FFF2-40B4-BE49-F238E27FC236}">
                <a16:creationId xmlns:a16="http://schemas.microsoft.com/office/drawing/2014/main" id="{68DB4384-1A8C-4041-8904-D64EEBFC8FF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4AE743-AAF8-444F-BCA0-AC10E5B0CD41}" type="slidenum">
              <a:rPr lang="en-US" smtClean="0"/>
              <a:pPr/>
              <a:t>27</a:t>
            </a:fld>
            <a:endParaRPr lang="en-US"/>
          </a:p>
        </p:txBody>
      </p:sp>
      <p:grpSp>
        <p:nvGrpSpPr>
          <p:cNvPr id="17" name="Grupo 13">
            <a:extLst>
              <a:ext uri="{FF2B5EF4-FFF2-40B4-BE49-F238E27FC236}">
                <a16:creationId xmlns:a16="http://schemas.microsoft.com/office/drawing/2014/main" id="{5058B81E-08D7-4295-A413-9D4526BE8181}"/>
              </a:ext>
            </a:extLst>
          </p:cNvPr>
          <p:cNvGrpSpPr>
            <a:grpSpLocks noChangeAspect="1"/>
          </p:cNvGrpSpPr>
          <p:nvPr/>
        </p:nvGrpSpPr>
        <p:grpSpPr>
          <a:xfrm>
            <a:off x="-7317" y="6358001"/>
            <a:ext cx="1748760" cy="504000"/>
            <a:chOff x="0" y="5797326"/>
            <a:chExt cx="2908300" cy="850900"/>
          </a:xfrm>
        </p:grpSpPr>
        <p:sp>
          <p:nvSpPr>
            <p:cNvPr id="23" name="Retângulo 22">
              <a:extLst>
                <a:ext uri="{FF2B5EF4-FFF2-40B4-BE49-F238E27FC236}">
                  <a16:creationId xmlns:a16="http://schemas.microsoft.com/office/drawing/2014/main" id="{40A3124C-E520-4A45-B4B5-AA1ECC36E50C}"/>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85E54399-A93D-4E98-9604-1C646762092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
        <p:nvSpPr>
          <p:cNvPr id="26" name="Content Placeholder 2">
            <a:extLst>
              <a:ext uri="{FF2B5EF4-FFF2-40B4-BE49-F238E27FC236}">
                <a16:creationId xmlns:a16="http://schemas.microsoft.com/office/drawing/2014/main" id="{91CA7123-8C06-4B70-A0B3-7A4F7907B4E7}"/>
              </a:ext>
            </a:extLst>
          </p:cNvPr>
          <p:cNvSpPr txBox="1">
            <a:spLocks noChangeArrowheads="1"/>
          </p:cNvSpPr>
          <p:nvPr/>
        </p:nvSpPr>
        <p:spPr>
          <a:xfrm>
            <a:off x="4295163" y="2599474"/>
            <a:ext cx="6837028" cy="29724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panose="020B0604020202020204" pitchFamily="34" charset="0"/>
              <a:buChar char="•"/>
            </a:pPr>
            <a:endParaRPr lang="en-US" altLang="en-US" sz="3992" dirty="0"/>
          </a:p>
        </p:txBody>
      </p:sp>
      <p:sp>
        <p:nvSpPr>
          <p:cNvPr id="27" name="Content Placeholder 2">
            <a:extLst>
              <a:ext uri="{FF2B5EF4-FFF2-40B4-BE49-F238E27FC236}">
                <a16:creationId xmlns:a16="http://schemas.microsoft.com/office/drawing/2014/main" id="{3EB4E1E7-7E91-43D0-825A-BEC634CA4072}"/>
              </a:ext>
            </a:extLst>
          </p:cNvPr>
          <p:cNvSpPr txBox="1">
            <a:spLocks noChangeArrowheads="1"/>
          </p:cNvSpPr>
          <p:nvPr/>
        </p:nvSpPr>
        <p:spPr>
          <a:xfrm>
            <a:off x="3965704" y="136526"/>
            <a:ext cx="8147999" cy="61563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Arial" panose="020B0604020202020204" pitchFamily="34" charset="0"/>
              <a:buChar char="•"/>
            </a:pPr>
            <a:r>
              <a:rPr lang="pt-BR" altLang="en-US" sz="2700" dirty="0"/>
              <a:t>No CD2010 foi coletada a Renda Total para todos os indivíduos.  Essa variável é utilizada primordialmente para o cálculo da amostra mestra do IBGE. A inclusão de todos os indivíduos é explicada pelo aumento de membros familiares gerando renda, e o peso que isto tem na estratificação da amostra.</a:t>
            </a:r>
          </a:p>
          <a:p>
            <a:pPr algn="just">
              <a:buFont typeface="Arial" panose="020B0604020202020204" pitchFamily="34" charset="0"/>
              <a:buChar char="•"/>
            </a:pPr>
            <a:r>
              <a:rPr lang="pt-BR" altLang="en-US" sz="2700" dirty="0"/>
              <a:t>No CD2010 a pergunta foi feita só para a pessoa responsável pelo domicílio, havendo este precedente metodológico.</a:t>
            </a:r>
          </a:p>
          <a:p>
            <a:pPr algn="just">
              <a:buFont typeface="Arial" panose="020B0604020202020204" pitchFamily="34" charset="0"/>
              <a:buChar char="•"/>
            </a:pPr>
            <a:r>
              <a:rPr lang="pt-BR" altLang="en-US" sz="2700" dirty="0"/>
              <a:t>Com perda de precisão no processo de geração da amostra mestra, a volta para o critério da pessoa responsável reduziu substancialmente o tempo de coleta dessa informação no questionário básico.</a:t>
            </a:r>
          </a:p>
          <a:p>
            <a:pPr algn="just">
              <a:buFont typeface="Arial" panose="020B0604020202020204" pitchFamily="34" charset="0"/>
              <a:buChar char="•"/>
            </a:pPr>
            <a:r>
              <a:rPr lang="pt-BR" altLang="en-US" sz="2700" dirty="0"/>
              <a:t>Há uma alta correlação entre as duas variáveis nos valores médios dos setores censitários.</a:t>
            </a:r>
          </a:p>
          <a:p>
            <a:pPr algn="just">
              <a:buFont typeface="Arial" panose="020B0604020202020204" pitchFamily="34" charset="0"/>
              <a:buChar char="•"/>
            </a:pPr>
            <a:r>
              <a:rPr lang="pt-BR" altLang="en-US" sz="2700" dirty="0"/>
              <a:t>Essa informação não costuma ser disponibilizada para a análise pela comunidade científica.</a:t>
            </a:r>
            <a:endParaRPr lang="en-US" altLang="en-US" sz="2700" dirty="0"/>
          </a:p>
        </p:txBody>
      </p:sp>
    </p:spTree>
    <p:extLst>
      <p:ext uri="{BB962C8B-B14F-4D97-AF65-F5344CB8AC3E}">
        <p14:creationId xmlns:p14="http://schemas.microsoft.com/office/powerpoint/2010/main" val="1279799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2BFB9483-0A54-40A4-B1D7-8CFB63728E31}"/>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28</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34379"/>
            <a:ext cx="3958389" cy="7026521"/>
          </a:xfrm>
          <a:prstGeom prst="rect">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2" y="2459504"/>
            <a:ext cx="3958389" cy="1323439"/>
          </a:xfrm>
          <a:prstGeom prst="rect">
            <a:avLst/>
          </a:prstGeom>
          <a:noFill/>
        </p:spPr>
        <p:txBody>
          <a:bodyPr wrap="square" rtlCol="0">
            <a:spAutoFit/>
          </a:bodyPr>
          <a:lstStyle/>
          <a:p>
            <a:pPr algn="ctr">
              <a:buClr>
                <a:srgbClr val="05396A"/>
              </a:buClr>
            </a:pPr>
            <a:r>
              <a:rPr lang="pt-BR" altLang="en-US" sz="4000" b="1" dirty="0">
                <a:solidFill>
                  <a:srgbClr val="05396A"/>
                </a:solidFill>
              </a:rPr>
              <a:t>Controvérsias - </a:t>
            </a:r>
            <a:br>
              <a:rPr lang="pt-BR" altLang="en-US" sz="4000" b="1" dirty="0">
                <a:solidFill>
                  <a:srgbClr val="05396A"/>
                </a:solidFill>
              </a:rPr>
            </a:br>
            <a:r>
              <a:rPr lang="pt-BR" altLang="en-US" sz="4000" b="1" dirty="0">
                <a:solidFill>
                  <a:srgbClr val="05396A"/>
                </a:solidFill>
              </a:rPr>
              <a:t>Emigração</a:t>
            </a:r>
            <a:endParaRPr lang="en-US" sz="4000" b="1" dirty="0">
              <a:solidFill>
                <a:srgbClr val="05396A"/>
              </a:solidFill>
              <a:latin typeface="Univers LT Std 47 Cn Lt" pitchFamily="34" charset="0"/>
            </a:endParaRPr>
          </a:p>
        </p:txBody>
      </p:sp>
      <p:grpSp>
        <p:nvGrpSpPr>
          <p:cNvPr id="18" name="Grupo 17"/>
          <p:cNvGrpSpPr/>
          <p:nvPr/>
        </p:nvGrpSpPr>
        <p:grpSpPr>
          <a:xfrm>
            <a:off x="1042" y="6356350"/>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15" name="Espaço Reservado para Número de Slide 1">
            <a:extLst>
              <a:ext uri="{FF2B5EF4-FFF2-40B4-BE49-F238E27FC236}">
                <a16:creationId xmlns:a16="http://schemas.microsoft.com/office/drawing/2014/main" id="{68DB4384-1A8C-4041-8904-D64EEBFC8FF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4AE743-AAF8-444F-BCA0-AC10E5B0CD41}" type="slidenum">
              <a:rPr lang="en-US" smtClean="0"/>
              <a:pPr/>
              <a:t>28</a:t>
            </a:fld>
            <a:endParaRPr lang="en-US"/>
          </a:p>
        </p:txBody>
      </p:sp>
      <p:grpSp>
        <p:nvGrpSpPr>
          <p:cNvPr id="17" name="Grupo 13">
            <a:extLst>
              <a:ext uri="{FF2B5EF4-FFF2-40B4-BE49-F238E27FC236}">
                <a16:creationId xmlns:a16="http://schemas.microsoft.com/office/drawing/2014/main" id="{5058B81E-08D7-4295-A413-9D4526BE8181}"/>
              </a:ext>
            </a:extLst>
          </p:cNvPr>
          <p:cNvGrpSpPr>
            <a:grpSpLocks noChangeAspect="1"/>
          </p:cNvGrpSpPr>
          <p:nvPr/>
        </p:nvGrpSpPr>
        <p:grpSpPr>
          <a:xfrm>
            <a:off x="-7317" y="6358001"/>
            <a:ext cx="1748760" cy="504000"/>
            <a:chOff x="0" y="5797326"/>
            <a:chExt cx="2908300" cy="850900"/>
          </a:xfrm>
        </p:grpSpPr>
        <p:sp>
          <p:nvSpPr>
            <p:cNvPr id="23" name="Retângulo 22">
              <a:extLst>
                <a:ext uri="{FF2B5EF4-FFF2-40B4-BE49-F238E27FC236}">
                  <a16:creationId xmlns:a16="http://schemas.microsoft.com/office/drawing/2014/main" id="{40A3124C-E520-4A45-B4B5-AA1ECC36E50C}"/>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85E54399-A93D-4E98-9604-1C646762092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
        <p:nvSpPr>
          <p:cNvPr id="26" name="Content Placeholder 2">
            <a:extLst>
              <a:ext uri="{FF2B5EF4-FFF2-40B4-BE49-F238E27FC236}">
                <a16:creationId xmlns:a16="http://schemas.microsoft.com/office/drawing/2014/main" id="{91CA7123-8C06-4B70-A0B3-7A4F7907B4E7}"/>
              </a:ext>
            </a:extLst>
          </p:cNvPr>
          <p:cNvSpPr txBox="1">
            <a:spLocks noChangeArrowheads="1"/>
          </p:cNvSpPr>
          <p:nvPr/>
        </p:nvSpPr>
        <p:spPr>
          <a:xfrm>
            <a:off x="4295163" y="2599474"/>
            <a:ext cx="6837028" cy="29724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panose="020B0604020202020204" pitchFamily="34" charset="0"/>
              <a:buChar char="•"/>
            </a:pPr>
            <a:endParaRPr lang="en-US" altLang="en-US" sz="3992" dirty="0"/>
          </a:p>
        </p:txBody>
      </p:sp>
      <p:sp>
        <p:nvSpPr>
          <p:cNvPr id="28" name="Content Placeholder 2">
            <a:extLst>
              <a:ext uri="{FF2B5EF4-FFF2-40B4-BE49-F238E27FC236}">
                <a16:creationId xmlns:a16="http://schemas.microsoft.com/office/drawing/2014/main" id="{20D3FE70-277E-4946-A683-83952AF72D2F}"/>
              </a:ext>
            </a:extLst>
          </p:cNvPr>
          <p:cNvSpPr txBox="1">
            <a:spLocks noChangeArrowheads="1"/>
          </p:cNvSpPr>
          <p:nvPr/>
        </p:nvSpPr>
        <p:spPr>
          <a:xfrm>
            <a:off x="4114800" y="411061"/>
            <a:ext cx="7462007" cy="57659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Arial" panose="020B0604020202020204" pitchFamily="34" charset="0"/>
              <a:buChar char="•"/>
            </a:pPr>
            <a:r>
              <a:rPr lang="pt-BR" altLang="en-US" sz="3200" dirty="0"/>
              <a:t>Pergunta existiu pela primeira vez no CD2010</a:t>
            </a:r>
          </a:p>
          <a:p>
            <a:pPr algn="just">
              <a:buFont typeface="Arial" panose="020B0604020202020204" pitchFamily="34" charset="0"/>
              <a:buChar char="•"/>
            </a:pPr>
            <a:r>
              <a:rPr lang="pt-BR" altLang="en-US" sz="3200" dirty="0"/>
              <a:t>Estimativas de Fluxo Geradas, magnitude imprecisa.</a:t>
            </a:r>
          </a:p>
          <a:p>
            <a:pPr algn="just">
              <a:buFont typeface="Arial" panose="020B0604020202020204" pitchFamily="34" charset="0"/>
              <a:buChar char="•"/>
            </a:pPr>
            <a:r>
              <a:rPr lang="pt-BR" altLang="en-US" sz="3200" dirty="0"/>
              <a:t>Problemas de Seletividade com a variável, não totalmente recomendada para ser coletada, pelas Nações Unidas.</a:t>
            </a:r>
          </a:p>
          <a:p>
            <a:pPr algn="just">
              <a:buFont typeface="Arial" panose="020B0604020202020204" pitchFamily="34" charset="0"/>
              <a:buChar char="•"/>
            </a:pPr>
            <a:r>
              <a:rPr lang="pt-BR" altLang="en-US" sz="3200" dirty="0"/>
              <a:t>Só faz sentido ser coletada no Básico.</a:t>
            </a:r>
          </a:p>
          <a:p>
            <a:pPr algn="just">
              <a:buFont typeface="Arial" panose="020B0604020202020204" pitchFamily="34" charset="0"/>
              <a:buChar char="•"/>
            </a:pPr>
            <a:r>
              <a:rPr lang="pt-BR" altLang="en-US" sz="3200" dirty="0"/>
              <a:t>Alternativa de estimativas com métodos demográficos </a:t>
            </a:r>
          </a:p>
          <a:p>
            <a:pPr algn="just">
              <a:buFont typeface="Arial" panose="020B0604020202020204" pitchFamily="34" charset="0"/>
              <a:buChar char="•"/>
            </a:pPr>
            <a:r>
              <a:rPr lang="pt-BR" altLang="en-US" sz="3200" dirty="0"/>
              <a:t>Possibilidade de desenvolvimento de registros administrativos via controle de passaporte</a:t>
            </a:r>
            <a:endParaRPr lang="en-US" altLang="en-US" sz="3200" dirty="0"/>
          </a:p>
        </p:txBody>
      </p:sp>
    </p:spTree>
    <p:extLst>
      <p:ext uri="{BB962C8B-B14F-4D97-AF65-F5344CB8AC3E}">
        <p14:creationId xmlns:p14="http://schemas.microsoft.com/office/powerpoint/2010/main" val="2166218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2BFB9483-0A54-40A4-B1D7-8CFB63728E31}"/>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29</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34379"/>
            <a:ext cx="3958389" cy="7026521"/>
          </a:xfrm>
          <a:prstGeom prst="rect">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2" y="2459504"/>
            <a:ext cx="3958389" cy="3170099"/>
          </a:xfrm>
          <a:prstGeom prst="rect">
            <a:avLst/>
          </a:prstGeom>
          <a:noFill/>
        </p:spPr>
        <p:txBody>
          <a:bodyPr wrap="square" rtlCol="0">
            <a:spAutoFit/>
          </a:bodyPr>
          <a:lstStyle/>
          <a:p>
            <a:pPr algn="ctr">
              <a:buClr>
                <a:srgbClr val="05396A"/>
              </a:buClr>
            </a:pPr>
            <a:r>
              <a:rPr lang="pt-BR" altLang="en-US" sz="4000" b="1" dirty="0">
                <a:solidFill>
                  <a:srgbClr val="05396A"/>
                </a:solidFill>
              </a:rPr>
              <a:t>Controvérsias -</a:t>
            </a:r>
            <a:br>
              <a:rPr lang="pt-BR" altLang="en-US" sz="4000" b="1" dirty="0">
                <a:solidFill>
                  <a:srgbClr val="05396A"/>
                </a:solidFill>
              </a:rPr>
            </a:br>
            <a:r>
              <a:rPr lang="pt-BR" altLang="en-US" sz="4000" b="1" dirty="0">
                <a:solidFill>
                  <a:srgbClr val="05396A"/>
                </a:solidFill>
              </a:rPr>
              <a:t>Migração Data Fixa (Não Inclusão no Básico)</a:t>
            </a:r>
          </a:p>
        </p:txBody>
      </p:sp>
      <p:grpSp>
        <p:nvGrpSpPr>
          <p:cNvPr id="18" name="Grupo 17"/>
          <p:cNvGrpSpPr/>
          <p:nvPr/>
        </p:nvGrpSpPr>
        <p:grpSpPr>
          <a:xfrm>
            <a:off x="1042" y="6356350"/>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15" name="Espaço Reservado para Número de Slide 1">
            <a:extLst>
              <a:ext uri="{FF2B5EF4-FFF2-40B4-BE49-F238E27FC236}">
                <a16:creationId xmlns:a16="http://schemas.microsoft.com/office/drawing/2014/main" id="{68DB4384-1A8C-4041-8904-D64EEBFC8FF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4AE743-AAF8-444F-BCA0-AC10E5B0CD41}" type="slidenum">
              <a:rPr lang="en-US" smtClean="0"/>
              <a:pPr/>
              <a:t>29</a:t>
            </a:fld>
            <a:endParaRPr lang="en-US"/>
          </a:p>
        </p:txBody>
      </p:sp>
      <p:grpSp>
        <p:nvGrpSpPr>
          <p:cNvPr id="17" name="Grupo 13">
            <a:extLst>
              <a:ext uri="{FF2B5EF4-FFF2-40B4-BE49-F238E27FC236}">
                <a16:creationId xmlns:a16="http://schemas.microsoft.com/office/drawing/2014/main" id="{5058B81E-08D7-4295-A413-9D4526BE8181}"/>
              </a:ext>
            </a:extLst>
          </p:cNvPr>
          <p:cNvGrpSpPr>
            <a:grpSpLocks noChangeAspect="1"/>
          </p:cNvGrpSpPr>
          <p:nvPr/>
        </p:nvGrpSpPr>
        <p:grpSpPr>
          <a:xfrm>
            <a:off x="-7317" y="6358001"/>
            <a:ext cx="1748760" cy="504000"/>
            <a:chOff x="0" y="5797326"/>
            <a:chExt cx="2908300" cy="850900"/>
          </a:xfrm>
        </p:grpSpPr>
        <p:sp>
          <p:nvSpPr>
            <p:cNvPr id="23" name="Retângulo 22">
              <a:extLst>
                <a:ext uri="{FF2B5EF4-FFF2-40B4-BE49-F238E27FC236}">
                  <a16:creationId xmlns:a16="http://schemas.microsoft.com/office/drawing/2014/main" id="{40A3124C-E520-4A45-B4B5-AA1ECC36E50C}"/>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85E54399-A93D-4E98-9604-1C646762092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
        <p:nvSpPr>
          <p:cNvPr id="26" name="Content Placeholder 2">
            <a:extLst>
              <a:ext uri="{FF2B5EF4-FFF2-40B4-BE49-F238E27FC236}">
                <a16:creationId xmlns:a16="http://schemas.microsoft.com/office/drawing/2014/main" id="{91CA7123-8C06-4B70-A0B3-7A4F7907B4E7}"/>
              </a:ext>
            </a:extLst>
          </p:cNvPr>
          <p:cNvSpPr txBox="1">
            <a:spLocks noChangeArrowheads="1"/>
          </p:cNvSpPr>
          <p:nvPr/>
        </p:nvSpPr>
        <p:spPr>
          <a:xfrm>
            <a:off x="4295163" y="2599474"/>
            <a:ext cx="6837028" cy="29724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panose="020B0604020202020204" pitchFamily="34" charset="0"/>
              <a:buChar char="•"/>
            </a:pPr>
            <a:endParaRPr lang="en-US" altLang="en-US" sz="3992" dirty="0"/>
          </a:p>
        </p:txBody>
      </p:sp>
      <p:sp>
        <p:nvSpPr>
          <p:cNvPr id="27" name="Content Placeholder 2">
            <a:extLst>
              <a:ext uri="{FF2B5EF4-FFF2-40B4-BE49-F238E27FC236}">
                <a16:creationId xmlns:a16="http://schemas.microsoft.com/office/drawing/2014/main" id="{74AA944C-9700-4503-9C9C-C98E8031FE65}"/>
              </a:ext>
            </a:extLst>
          </p:cNvPr>
          <p:cNvSpPr txBox="1">
            <a:spLocks noChangeArrowheads="1"/>
          </p:cNvSpPr>
          <p:nvPr/>
        </p:nvSpPr>
        <p:spPr>
          <a:xfrm>
            <a:off x="4114800" y="394283"/>
            <a:ext cx="7512341" cy="561223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Arial" panose="020B0604020202020204" pitchFamily="34" charset="0"/>
              <a:buChar char="•"/>
            </a:pPr>
            <a:r>
              <a:rPr lang="pt-BR" altLang="en-US" sz="3200" dirty="0"/>
              <a:t>Pergunta nunca esteve no básico</a:t>
            </a:r>
          </a:p>
          <a:p>
            <a:pPr algn="just">
              <a:buFont typeface="Arial" panose="020B0604020202020204" pitchFamily="34" charset="0"/>
              <a:buChar char="•"/>
            </a:pPr>
            <a:r>
              <a:rPr lang="pt-BR" altLang="en-US" sz="3200" dirty="0"/>
              <a:t>Indicativo de problemas com a pergunta na amostra, com base no plano amostral estratificado, existente no CD de 2010.</a:t>
            </a:r>
          </a:p>
          <a:p>
            <a:pPr algn="just">
              <a:buFont typeface="Arial" panose="020B0604020202020204" pitchFamily="34" charset="0"/>
              <a:buChar char="•"/>
            </a:pPr>
            <a:r>
              <a:rPr lang="pt-BR" altLang="en-US" sz="3200" dirty="0"/>
              <a:t>Simulação com a Contagem de 1996</a:t>
            </a:r>
          </a:p>
          <a:p>
            <a:pPr algn="just">
              <a:buFont typeface="Arial" panose="020B0604020202020204" pitchFamily="34" charset="0"/>
              <a:buChar char="•"/>
            </a:pPr>
            <a:r>
              <a:rPr lang="pt-BR" altLang="en-US" sz="3200" dirty="0"/>
              <a:t>Plano Amostral diversificado gera imprecisões nas estimativas do saldo migratório mesmo no nível de UF</a:t>
            </a:r>
          </a:p>
          <a:p>
            <a:pPr algn="just">
              <a:buFont typeface="Arial" panose="020B0604020202020204" pitchFamily="34" charset="0"/>
              <a:buChar char="•"/>
            </a:pPr>
            <a:r>
              <a:rPr lang="pt-BR" altLang="en-US" sz="3200" dirty="0"/>
              <a:t>Decisão na Comissão Consultiva: O problema é importante, seria interessante ter a questão no questionário básico, mas não é o momento</a:t>
            </a:r>
          </a:p>
          <a:p>
            <a:pPr>
              <a:buFont typeface="Arial" panose="020B0604020202020204" pitchFamily="34" charset="0"/>
              <a:buChar char="•"/>
            </a:pPr>
            <a:endParaRPr lang="en-US" altLang="en-US" dirty="0"/>
          </a:p>
        </p:txBody>
      </p:sp>
    </p:spTree>
    <p:extLst>
      <p:ext uri="{BB962C8B-B14F-4D97-AF65-F5344CB8AC3E}">
        <p14:creationId xmlns:p14="http://schemas.microsoft.com/office/powerpoint/2010/main" val="274319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AF8252-18AC-4A69-8E0A-19A9E30AF3AE}"/>
              </a:ext>
            </a:extLst>
          </p:cNvPr>
          <p:cNvSpPr>
            <a:spLocks noGrp="1"/>
          </p:cNvSpPr>
          <p:nvPr>
            <p:ph type="subTitle" idx="1"/>
          </p:nvPr>
        </p:nvSpPr>
        <p:spPr>
          <a:xfrm>
            <a:off x="5604531" y="570892"/>
            <a:ext cx="6587469" cy="6672586"/>
          </a:xfrm>
        </p:spPr>
        <p:txBody>
          <a:bodyPr>
            <a:normAutofit/>
          </a:bodyPr>
          <a:lstStyle/>
          <a:p>
            <a:pPr algn="l">
              <a:lnSpc>
                <a:spcPts val="2360"/>
              </a:lnSpc>
            </a:pPr>
            <a:r>
              <a:rPr lang="pt-BR" sz="1900" b="1" cap="all" dirty="0">
                <a:solidFill>
                  <a:srgbClr val="05396A"/>
                </a:solidFill>
                <a:latin typeface="Univers LT Std 67 Bold Condensed" charset="0"/>
                <a:ea typeface="Univers LT Std 67 Bold Condensed" charset="0"/>
                <a:cs typeface="Univers LT Std 67 Bold Condensed" charset="0"/>
              </a:rPr>
              <a:t>Resultados do Censo subsidiam a elaboração de políticas públicas e afetam a alocação de recursos</a:t>
            </a:r>
          </a:p>
          <a:p>
            <a:pPr algn="l">
              <a:lnSpc>
                <a:spcPts val="2360"/>
              </a:lnSpc>
            </a:pPr>
            <a:r>
              <a:rPr lang="pt-BR" sz="1600" dirty="0">
                <a:latin typeface="Univers LT Std 47 Light Condensed" charset="0"/>
                <a:ea typeface="Univers LT Std 47 Light Condensed" charset="0"/>
                <a:cs typeface="Univers LT Std 47 Light Condensed" charset="0"/>
              </a:rPr>
              <a:t>Os dados do Censo </a:t>
            </a:r>
            <a:r>
              <a:rPr lang="pt-BR" sz="1800" b="1" dirty="0">
                <a:latin typeface="Univers LT Std 47 Light Condensed" charset="0"/>
                <a:ea typeface="Univers LT Std 47 Light Condensed" charset="0"/>
                <a:cs typeface="Univers LT Std 47 Light Condensed" charset="0"/>
              </a:rPr>
              <a:t>balizam decisões </a:t>
            </a:r>
            <a:r>
              <a:rPr lang="pt-BR" sz="1600" dirty="0">
                <a:latin typeface="Univers LT Std 47 Light Condensed" charset="0"/>
                <a:ea typeface="Univers LT Std 47 Light Condensed" charset="0"/>
                <a:cs typeface="Univers LT Std 47 Light Condensed" charset="0"/>
              </a:rPr>
              <a:t>da esfera pública, dos agentes de mercado e da sociedade. Servem como </a:t>
            </a:r>
            <a:r>
              <a:rPr lang="pt-BR" sz="1800" b="1" dirty="0">
                <a:latin typeface="Univers LT Std 47 Light Condensed" charset="0"/>
                <a:ea typeface="Univers LT Std 47 Light Condensed" charset="0"/>
                <a:cs typeface="Univers LT Std 47 Light Condensed" charset="0"/>
              </a:rPr>
              <a:t>parâmetro para a destinação de recursos públicos </a:t>
            </a:r>
            <a:r>
              <a:rPr lang="pt-BR" sz="1600" dirty="0">
                <a:latin typeface="Univers LT Std 47 Light Condensed" charset="0"/>
                <a:ea typeface="Univers LT Std 47 Light Condensed" charset="0"/>
                <a:cs typeface="Univers LT Std 47 Light Condensed" charset="0"/>
              </a:rPr>
              <a:t>de interesse direto dos entes federativos e da população.</a:t>
            </a:r>
          </a:p>
          <a:p>
            <a:pPr algn="l">
              <a:lnSpc>
                <a:spcPts val="2360"/>
              </a:lnSpc>
            </a:pPr>
            <a:endParaRPr lang="pt-BR" sz="1900" b="1" cap="all" dirty="0">
              <a:solidFill>
                <a:srgbClr val="05396A"/>
              </a:solidFill>
              <a:latin typeface="Univers LT Std 67 Bold Condensed" charset="0"/>
              <a:ea typeface="Univers LT Std 67 Bold Condensed" charset="0"/>
              <a:cs typeface="Univers LT Std 67 Bold Condensed" charset="0"/>
            </a:endParaRPr>
          </a:p>
          <a:p>
            <a:pPr>
              <a:lnSpc>
                <a:spcPts val="2440"/>
              </a:lnSpc>
              <a:spcBef>
                <a:spcPts val="3400"/>
              </a:spcBef>
            </a:pPr>
            <a:endParaRPr lang="en-US" sz="1600" dirty="0"/>
          </a:p>
        </p:txBody>
      </p:sp>
      <p:pic>
        <p:nvPicPr>
          <p:cNvPr id="6" name="Imagem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95" y="0"/>
            <a:ext cx="5357813" cy="6858000"/>
          </a:xfrm>
          <a:prstGeom prst="rect">
            <a:avLst/>
          </a:prstGeom>
        </p:spPr>
      </p:pic>
      <p:sp>
        <p:nvSpPr>
          <p:cNvPr id="10" name="Retângulo 9">
            <a:extLst>
              <a:ext uri="{FF2B5EF4-FFF2-40B4-BE49-F238E27FC236}">
                <a16:creationId xmlns:a16="http://schemas.microsoft.com/office/drawing/2014/main" id="{DE283C0C-ADC7-4FA5-ABB7-E7D3616CD381}"/>
              </a:ext>
            </a:extLst>
          </p:cNvPr>
          <p:cNvSpPr/>
          <p:nvPr/>
        </p:nvSpPr>
        <p:spPr>
          <a:xfrm rot="5400000">
            <a:off x="5192012" y="851384"/>
            <a:ext cx="488375" cy="1400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7" name="Grupo 15">
            <a:extLst>
              <a:ext uri="{FF2B5EF4-FFF2-40B4-BE49-F238E27FC236}">
                <a16:creationId xmlns:a16="http://schemas.microsoft.com/office/drawing/2014/main" id="{476F3E21-C3DA-4797-B023-E6673D0078A0}"/>
              </a:ext>
            </a:extLst>
          </p:cNvPr>
          <p:cNvGrpSpPr/>
          <p:nvPr/>
        </p:nvGrpSpPr>
        <p:grpSpPr>
          <a:xfrm>
            <a:off x="4995" y="6496876"/>
            <a:ext cx="1247965" cy="365125"/>
            <a:chOff x="0" y="6010163"/>
            <a:chExt cx="2908300" cy="850900"/>
          </a:xfrm>
        </p:grpSpPr>
        <p:sp>
          <p:nvSpPr>
            <p:cNvPr id="8" name="Retângulo 7">
              <a:extLst>
                <a:ext uri="{FF2B5EF4-FFF2-40B4-BE49-F238E27FC236}">
                  <a16:creationId xmlns:a16="http://schemas.microsoft.com/office/drawing/2014/main" id="{1E39297B-CC88-4C67-B356-71A9BD1B76C7}"/>
                </a:ext>
              </a:extLst>
            </p:cNvPr>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E28D8755-8535-46A3-AD70-54C8B41B284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12" name="Espaço Reservado para Número de Slide 1">
            <a:extLst>
              <a:ext uri="{FF2B5EF4-FFF2-40B4-BE49-F238E27FC236}">
                <a16:creationId xmlns:a16="http://schemas.microsoft.com/office/drawing/2014/main" id="{A8FAF1BC-1781-46F0-B410-AD8A0CC37981}"/>
              </a:ext>
            </a:extLst>
          </p:cNvPr>
          <p:cNvSpPr>
            <a:spLocks noGrp="1"/>
          </p:cNvSpPr>
          <p:nvPr>
            <p:ph type="sldNum" sz="quarter" idx="12"/>
          </p:nvPr>
        </p:nvSpPr>
        <p:spPr>
          <a:xfrm>
            <a:off x="9436488" y="6538912"/>
            <a:ext cx="2743200" cy="365125"/>
          </a:xfrm>
        </p:spPr>
        <p:txBody>
          <a:bodyPr/>
          <a:lstStyle/>
          <a:p>
            <a:fld id="{D14AE743-AAF8-444F-BCA0-AC10E5B0CD41}" type="slidenum">
              <a:rPr lang="en-US" smtClean="0"/>
              <a:pPr/>
              <a:t>3</a:t>
            </a:fld>
            <a:endParaRPr lang="en-US"/>
          </a:p>
        </p:txBody>
      </p:sp>
      <p:grpSp>
        <p:nvGrpSpPr>
          <p:cNvPr id="15" name="Grupo 13">
            <a:extLst>
              <a:ext uri="{FF2B5EF4-FFF2-40B4-BE49-F238E27FC236}">
                <a16:creationId xmlns:a16="http://schemas.microsoft.com/office/drawing/2014/main" id="{DBEA9FEC-EC53-4C9C-8DB6-77D691CD32EE}"/>
              </a:ext>
            </a:extLst>
          </p:cNvPr>
          <p:cNvGrpSpPr>
            <a:grpSpLocks noChangeAspect="1"/>
          </p:cNvGrpSpPr>
          <p:nvPr/>
        </p:nvGrpSpPr>
        <p:grpSpPr>
          <a:xfrm>
            <a:off x="-7317" y="6358001"/>
            <a:ext cx="1748760" cy="504000"/>
            <a:chOff x="0" y="5797326"/>
            <a:chExt cx="2908300" cy="850900"/>
          </a:xfrm>
        </p:grpSpPr>
        <p:sp>
          <p:nvSpPr>
            <p:cNvPr id="16" name="Retângulo 15">
              <a:extLst>
                <a:ext uri="{FF2B5EF4-FFF2-40B4-BE49-F238E27FC236}">
                  <a16:creationId xmlns:a16="http://schemas.microsoft.com/office/drawing/2014/main" id="{BF747501-70CE-40A3-9A76-1E1CFF3031C7}"/>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Imagem 16">
              <a:extLst>
                <a:ext uri="{FF2B5EF4-FFF2-40B4-BE49-F238E27FC236}">
                  <a16:creationId xmlns:a16="http://schemas.microsoft.com/office/drawing/2014/main" id="{6D3EFE74-4B79-432D-AC1C-3C6C4EBA71E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
        <p:nvSpPr>
          <p:cNvPr id="18" name="Content Placeholder 4">
            <a:extLst>
              <a:ext uri="{FF2B5EF4-FFF2-40B4-BE49-F238E27FC236}">
                <a16:creationId xmlns:a16="http://schemas.microsoft.com/office/drawing/2014/main" id="{549950C8-3E27-4FB5-B3B7-46FCE9CF0ABC}"/>
              </a:ext>
            </a:extLst>
          </p:cNvPr>
          <p:cNvSpPr txBox="1">
            <a:spLocks/>
          </p:cNvSpPr>
          <p:nvPr/>
        </p:nvSpPr>
        <p:spPr>
          <a:xfrm>
            <a:off x="6998022" y="2721102"/>
            <a:ext cx="3038052" cy="2838330"/>
          </a:xfrm>
          <a:prstGeom prst="ellipse">
            <a:avLst/>
          </a:prstGeom>
          <a:solidFill>
            <a:schemeClr val="accent4">
              <a:lumMod val="60000"/>
              <a:lumOff val="40000"/>
              <a:alpha val="6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buClr>
                <a:srgbClr val="05396A"/>
              </a:buClr>
              <a:buFont typeface="Wingdings" charset="2"/>
              <a:buChar char="§"/>
            </a:pPr>
            <a:endParaRPr lang="pt-BR" sz="1800" dirty="0">
              <a:solidFill>
                <a:srgbClr val="05396A"/>
              </a:solidFill>
              <a:latin typeface="Univers LT Std 47 Light Condensed" charset="0"/>
              <a:ea typeface="Univers LT Std 47 Light Condensed" charset="0"/>
              <a:cs typeface="Univers LT Std 47 Light Condensed" charset="0"/>
            </a:endParaRPr>
          </a:p>
        </p:txBody>
      </p:sp>
      <p:sp>
        <p:nvSpPr>
          <p:cNvPr id="19" name="CaixaDeTexto 18">
            <a:extLst>
              <a:ext uri="{FF2B5EF4-FFF2-40B4-BE49-F238E27FC236}">
                <a16:creationId xmlns:a16="http://schemas.microsoft.com/office/drawing/2014/main" id="{7FBC1E8A-769B-46C2-A19A-FF82D8ADAB3A}"/>
              </a:ext>
            </a:extLst>
          </p:cNvPr>
          <p:cNvSpPr txBox="1"/>
          <p:nvPr/>
        </p:nvSpPr>
        <p:spPr>
          <a:xfrm>
            <a:off x="7112184" y="3415553"/>
            <a:ext cx="2809727" cy="1523494"/>
          </a:xfrm>
          <a:prstGeom prst="rect">
            <a:avLst/>
          </a:prstGeom>
          <a:noFill/>
        </p:spPr>
        <p:txBody>
          <a:bodyPr wrap="square" rtlCol="0">
            <a:spAutoFit/>
          </a:bodyPr>
          <a:lstStyle/>
          <a:p>
            <a:pPr algn="ctr"/>
            <a:r>
              <a:rPr lang="pt-BR" sz="2000" b="1" dirty="0">
                <a:solidFill>
                  <a:srgbClr val="05396A"/>
                </a:solidFill>
                <a:latin typeface="Univers LT Std 47 Light Condensed" charset="0"/>
                <a:ea typeface="Univers LT Std 47 Light Condensed" charset="0"/>
                <a:cs typeface="Univers LT Std 47 Light Condensed" charset="0"/>
              </a:rPr>
              <a:t>Referência para cálculo do FPE e do FPM</a:t>
            </a:r>
          </a:p>
          <a:p>
            <a:pPr algn="ctr"/>
            <a:endParaRPr lang="pt-BR" sz="1200" dirty="0">
              <a:solidFill>
                <a:srgbClr val="05396A"/>
              </a:solidFill>
              <a:latin typeface="Univers LT Std 47 Light Condensed" charset="0"/>
            </a:endParaRPr>
          </a:p>
          <a:p>
            <a:pPr algn="ctr"/>
            <a:r>
              <a:rPr lang="pt-BR" dirty="0">
                <a:solidFill>
                  <a:srgbClr val="05396A"/>
                </a:solidFill>
                <a:latin typeface="Univers LT Std 47 Light Condensed" charset="0"/>
              </a:rPr>
              <a:t>Próxima década FPE e FPM: </a:t>
            </a:r>
            <a:r>
              <a:rPr lang="pt-BR" sz="2000" b="1" dirty="0">
                <a:solidFill>
                  <a:srgbClr val="C00000"/>
                </a:solidFill>
                <a:effectLst>
                  <a:outerShdw blurRad="38100" dist="38100" dir="2700000" algn="tl">
                    <a:srgbClr val="000000">
                      <a:alpha val="43137"/>
                    </a:srgbClr>
                  </a:outerShdw>
                </a:effectLst>
                <a:latin typeface="Univers LT Std 47 Light Condensed" charset="0"/>
              </a:rPr>
              <a:t>R$1,5 tri</a:t>
            </a:r>
            <a:r>
              <a:rPr lang="pt-BR" b="1" dirty="0">
                <a:solidFill>
                  <a:schemeClr val="bg1"/>
                </a:solidFill>
                <a:effectLst>
                  <a:outerShdw blurRad="38100" dist="38100" dir="2700000" algn="tl">
                    <a:srgbClr val="000000">
                      <a:alpha val="43137"/>
                    </a:srgbClr>
                  </a:outerShdw>
                </a:effectLst>
                <a:latin typeface="Univers LT Std 47 Light Condensed" charset="0"/>
              </a:rPr>
              <a:t> </a:t>
            </a:r>
            <a:r>
              <a:rPr lang="pt-BR" dirty="0">
                <a:solidFill>
                  <a:srgbClr val="05396A"/>
                </a:solidFill>
                <a:latin typeface="Univers LT Std 47 Light Condensed" charset="0"/>
              </a:rPr>
              <a:t>em repasses</a:t>
            </a:r>
          </a:p>
          <a:p>
            <a:pPr algn="ctr"/>
            <a:endParaRPr lang="pt-BR" sz="300" dirty="0">
              <a:solidFill>
                <a:srgbClr val="05396A"/>
              </a:solidFill>
              <a:latin typeface="Univers LT Std 47 Light Condensed" charset="0"/>
            </a:endParaRPr>
          </a:p>
        </p:txBody>
      </p:sp>
    </p:spTree>
    <p:extLst>
      <p:ext uri="{BB962C8B-B14F-4D97-AF65-F5344CB8AC3E}">
        <p14:creationId xmlns:p14="http://schemas.microsoft.com/office/powerpoint/2010/main" val="238638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2BFB9483-0A54-40A4-B1D7-8CFB63728E31}"/>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30</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34379"/>
            <a:ext cx="3958389" cy="7026521"/>
          </a:xfrm>
          <a:prstGeom prst="rect">
            <a:avLst/>
          </a:pr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2" y="2459504"/>
            <a:ext cx="3958389" cy="2554545"/>
          </a:xfrm>
          <a:prstGeom prst="rect">
            <a:avLst/>
          </a:prstGeom>
          <a:noFill/>
        </p:spPr>
        <p:txBody>
          <a:bodyPr wrap="square" rtlCol="0">
            <a:spAutoFit/>
          </a:bodyPr>
          <a:lstStyle/>
          <a:p>
            <a:pPr algn="ctr">
              <a:buClr>
                <a:srgbClr val="05396A"/>
              </a:buClr>
            </a:pPr>
            <a:r>
              <a:rPr lang="pt-BR" altLang="en-US" sz="4000" b="1" dirty="0">
                <a:solidFill>
                  <a:srgbClr val="05396A"/>
                </a:solidFill>
              </a:rPr>
              <a:t>Controvérsias -</a:t>
            </a:r>
            <a:br>
              <a:rPr lang="pt-BR" altLang="en-US" sz="4000" b="1" dirty="0">
                <a:solidFill>
                  <a:srgbClr val="05396A"/>
                </a:solidFill>
              </a:rPr>
            </a:br>
            <a:r>
              <a:rPr lang="pt-BR" altLang="en-US" sz="4000" b="1" dirty="0">
                <a:solidFill>
                  <a:srgbClr val="05396A"/>
                </a:solidFill>
              </a:rPr>
              <a:t>Aluguel (Retirada na Amostra)</a:t>
            </a:r>
            <a:br>
              <a:rPr lang="pt-BR" altLang="en-US" sz="4000" dirty="0"/>
            </a:br>
            <a:endParaRPr lang="pt-BR" altLang="en-US" sz="4000" b="1" dirty="0">
              <a:solidFill>
                <a:srgbClr val="05396A"/>
              </a:solidFill>
            </a:endParaRPr>
          </a:p>
        </p:txBody>
      </p:sp>
      <p:grpSp>
        <p:nvGrpSpPr>
          <p:cNvPr id="18" name="Grupo 17"/>
          <p:cNvGrpSpPr/>
          <p:nvPr/>
        </p:nvGrpSpPr>
        <p:grpSpPr>
          <a:xfrm>
            <a:off x="1042" y="6356350"/>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15" name="Espaço Reservado para Número de Slide 1">
            <a:extLst>
              <a:ext uri="{FF2B5EF4-FFF2-40B4-BE49-F238E27FC236}">
                <a16:creationId xmlns:a16="http://schemas.microsoft.com/office/drawing/2014/main" id="{68DB4384-1A8C-4041-8904-D64EEBFC8FF2}"/>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4AE743-AAF8-444F-BCA0-AC10E5B0CD41}" type="slidenum">
              <a:rPr lang="en-US" smtClean="0"/>
              <a:pPr/>
              <a:t>30</a:t>
            </a:fld>
            <a:endParaRPr lang="en-US"/>
          </a:p>
        </p:txBody>
      </p:sp>
      <p:grpSp>
        <p:nvGrpSpPr>
          <p:cNvPr id="17" name="Grupo 13">
            <a:extLst>
              <a:ext uri="{FF2B5EF4-FFF2-40B4-BE49-F238E27FC236}">
                <a16:creationId xmlns:a16="http://schemas.microsoft.com/office/drawing/2014/main" id="{5058B81E-08D7-4295-A413-9D4526BE8181}"/>
              </a:ext>
            </a:extLst>
          </p:cNvPr>
          <p:cNvGrpSpPr>
            <a:grpSpLocks noChangeAspect="1"/>
          </p:cNvGrpSpPr>
          <p:nvPr/>
        </p:nvGrpSpPr>
        <p:grpSpPr>
          <a:xfrm>
            <a:off x="-7317" y="6358001"/>
            <a:ext cx="1748760" cy="504000"/>
            <a:chOff x="0" y="5797326"/>
            <a:chExt cx="2908300" cy="850900"/>
          </a:xfrm>
        </p:grpSpPr>
        <p:sp>
          <p:nvSpPr>
            <p:cNvPr id="23" name="Retângulo 22">
              <a:extLst>
                <a:ext uri="{FF2B5EF4-FFF2-40B4-BE49-F238E27FC236}">
                  <a16:creationId xmlns:a16="http://schemas.microsoft.com/office/drawing/2014/main" id="{40A3124C-E520-4A45-B4B5-AA1ECC36E50C}"/>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Imagem 23">
              <a:extLst>
                <a:ext uri="{FF2B5EF4-FFF2-40B4-BE49-F238E27FC236}">
                  <a16:creationId xmlns:a16="http://schemas.microsoft.com/office/drawing/2014/main" id="{85E54399-A93D-4E98-9604-1C646762092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
        <p:nvSpPr>
          <p:cNvPr id="26" name="Content Placeholder 2">
            <a:extLst>
              <a:ext uri="{FF2B5EF4-FFF2-40B4-BE49-F238E27FC236}">
                <a16:creationId xmlns:a16="http://schemas.microsoft.com/office/drawing/2014/main" id="{91CA7123-8C06-4B70-A0B3-7A4F7907B4E7}"/>
              </a:ext>
            </a:extLst>
          </p:cNvPr>
          <p:cNvSpPr txBox="1">
            <a:spLocks noChangeArrowheads="1"/>
          </p:cNvSpPr>
          <p:nvPr/>
        </p:nvSpPr>
        <p:spPr>
          <a:xfrm>
            <a:off x="4295163" y="2599474"/>
            <a:ext cx="6837028" cy="29724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Arial" panose="020B0604020202020204" pitchFamily="34" charset="0"/>
              <a:buChar char="•"/>
            </a:pPr>
            <a:endParaRPr lang="en-US" altLang="en-US" sz="3992" dirty="0"/>
          </a:p>
        </p:txBody>
      </p:sp>
      <p:sp>
        <p:nvSpPr>
          <p:cNvPr id="28" name="Content Placeholder 2">
            <a:extLst>
              <a:ext uri="{FF2B5EF4-FFF2-40B4-BE49-F238E27FC236}">
                <a16:creationId xmlns:a16="http://schemas.microsoft.com/office/drawing/2014/main" id="{8B73CB04-6706-4445-B752-7656E4444276}"/>
              </a:ext>
            </a:extLst>
          </p:cNvPr>
          <p:cNvSpPr txBox="1">
            <a:spLocks noChangeArrowheads="1"/>
          </p:cNvSpPr>
          <p:nvPr/>
        </p:nvSpPr>
        <p:spPr>
          <a:xfrm>
            <a:off x="3958386" y="427840"/>
            <a:ext cx="7878480" cy="57491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 typeface="Arial" panose="020B0604020202020204" pitchFamily="34" charset="0"/>
              <a:buChar char="•"/>
            </a:pPr>
            <a:r>
              <a:rPr lang="pt-BR" altLang="en-US" sz="3200" dirty="0"/>
              <a:t>Retirada do valor do aluguel impossibilita o cálculo do déficit habitacional no nível municipal.</a:t>
            </a:r>
          </a:p>
          <a:p>
            <a:pPr algn="just">
              <a:buFont typeface="Arial" panose="020B0604020202020204" pitchFamily="34" charset="0"/>
              <a:buChar char="•"/>
            </a:pPr>
            <a:r>
              <a:rPr lang="pt-BR" altLang="en-US" sz="3200" dirty="0"/>
              <a:t>A PNAD contínua coleta o valor do aluguel trimestralmente</a:t>
            </a:r>
          </a:p>
          <a:p>
            <a:pPr algn="just">
              <a:buFont typeface="Arial" panose="020B0604020202020204" pitchFamily="34" charset="0"/>
              <a:buChar char="•"/>
            </a:pPr>
            <a:r>
              <a:rPr lang="pt-BR" altLang="en-US" sz="3200" dirty="0"/>
              <a:t>A POF coleta o valor do aluguel</a:t>
            </a:r>
          </a:p>
          <a:p>
            <a:pPr algn="just">
              <a:buFont typeface="Arial" panose="020B0604020202020204" pitchFamily="34" charset="0"/>
              <a:buChar char="•"/>
            </a:pPr>
            <a:r>
              <a:rPr lang="pt-BR" altLang="en-US" sz="3200" dirty="0"/>
              <a:t>O Censo Demográfico diz se o domicílio é próprio ou alugado</a:t>
            </a:r>
          </a:p>
          <a:p>
            <a:pPr algn="just">
              <a:buFont typeface="Arial" panose="020B0604020202020204" pitchFamily="34" charset="0"/>
              <a:buChar char="•"/>
            </a:pPr>
            <a:r>
              <a:rPr lang="pt-BR" altLang="en-US" sz="3200" dirty="0"/>
              <a:t>É possível imputar o valor do aluguel no nível municipal.</a:t>
            </a:r>
          </a:p>
          <a:p>
            <a:pPr algn="just">
              <a:buFont typeface="Arial" panose="020B0604020202020204" pitchFamily="34" charset="0"/>
              <a:buChar char="•"/>
            </a:pPr>
            <a:r>
              <a:rPr lang="pt-BR" altLang="en-US" sz="3200" dirty="0"/>
              <a:t>Mais importante, o CADÚNICO fornece o VALOR DO ALUGUEL no nível municipal e até mesmo de SETOR CENSITÁRIO</a:t>
            </a:r>
            <a:endParaRPr lang="en-US" altLang="en-US" sz="3200" dirty="0"/>
          </a:p>
        </p:txBody>
      </p:sp>
    </p:spTree>
    <p:extLst>
      <p:ext uri="{BB962C8B-B14F-4D97-AF65-F5344CB8AC3E}">
        <p14:creationId xmlns:p14="http://schemas.microsoft.com/office/powerpoint/2010/main" val="1263027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D2FD4603-2DAC-49D9-991E-9CFDAED407B9}"/>
              </a:ext>
            </a:extLst>
          </p:cNvPr>
          <p:cNvSpPr>
            <a:spLocks noGrp="1" noChangeArrowheads="1"/>
          </p:cNvSpPr>
          <p:nvPr>
            <p:ph type="title"/>
          </p:nvPr>
        </p:nvSpPr>
        <p:spPr/>
        <p:txBody>
          <a:bodyPr/>
          <a:lstStyle/>
          <a:p>
            <a:pPr eaLnBrk="1"/>
            <a:endParaRPr lang="en-US" altLang="en-US"/>
          </a:p>
        </p:txBody>
      </p:sp>
      <p:pic>
        <p:nvPicPr>
          <p:cNvPr id="18436" name="Picture 4">
            <a:extLst>
              <a:ext uri="{FF2B5EF4-FFF2-40B4-BE49-F238E27FC236}">
                <a16:creationId xmlns:a16="http://schemas.microsoft.com/office/drawing/2014/main" id="{195A9BD5-38AB-45A5-B072-353A35A94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6491"/>
            <a:ext cx="10042321" cy="531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3">
            <a:extLst>
              <a:ext uri="{FF2B5EF4-FFF2-40B4-BE49-F238E27FC236}">
                <a16:creationId xmlns:a16="http://schemas.microsoft.com/office/drawing/2014/main" id="{6A64F124-B6D0-4F6D-8767-1747755BD809}"/>
              </a:ext>
            </a:extLst>
          </p:cNvPr>
          <p:cNvSpPr>
            <a:spLocks noChangeArrowheads="1"/>
          </p:cNvSpPr>
          <p:nvPr/>
        </p:nvSpPr>
        <p:spPr bwMode="auto">
          <a:xfrm>
            <a:off x="2363130" y="3839876"/>
            <a:ext cx="7035138" cy="32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a:lnSpc>
                <a:spcPct val="93000"/>
              </a:lnSpc>
              <a:buClr>
                <a:srgbClr val="000000"/>
              </a:buClr>
              <a:buSzPct val="100000"/>
              <a:buFont typeface="Times New Roman" panose="02020603050405020304" pitchFamily="18" charset="0"/>
              <a:buNone/>
            </a:pPr>
            <a:endParaRPr lang="en-US" altLang="en-US" sz="1633"/>
          </a:p>
        </p:txBody>
      </p:sp>
      <p:pic>
        <p:nvPicPr>
          <p:cNvPr id="18438" name="Picture 7">
            <a:extLst>
              <a:ext uri="{FF2B5EF4-FFF2-40B4-BE49-F238E27FC236}">
                <a16:creationId xmlns:a16="http://schemas.microsoft.com/office/drawing/2014/main" id="{2DAD2D44-5DE7-4ACB-B4BC-7DF4E5C16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68997"/>
            <a:ext cx="9975209" cy="94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B2F6A35-447F-4475-A85D-09993D55CB32}"/>
              </a:ext>
            </a:extLst>
          </p:cNvPr>
          <p:cNvSpPr>
            <a:spLocks noGrp="1" noChangeArrowheads="1"/>
          </p:cNvSpPr>
          <p:nvPr>
            <p:ph type="title"/>
          </p:nvPr>
        </p:nvSpPr>
        <p:spPr/>
        <p:txBody>
          <a:bodyPr/>
          <a:lstStyle/>
          <a:p>
            <a:pPr algn="ctr" eaLnBrk="1"/>
            <a:r>
              <a:rPr lang="pt-BR" altLang="en-US"/>
              <a:t>ALUGUEL</a:t>
            </a:r>
            <a:endParaRPr lang="en-US" altLang="en-US"/>
          </a:p>
        </p:txBody>
      </p:sp>
      <p:pic>
        <p:nvPicPr>
          <p:cNvPr id="19459" name="Picture 3">
            <a:extLst>
              <a:ext uri="{FF2B5EF4-FFF2-40B4-BE49-F238E27FC236}">
                <a16:creationId xmlns:a16="http://schemas.microsoft.com/office/drawing/2014/main" id="{A4DAA744-08F3-4E35-A5B0-7AED1911B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620" y="218114"/>
            <a:ext cx="8295271" cy="6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F0E0A175-933A-447A-9327-2CF371D9FB7A}"/>
              </a:ext>
            </a:extLst>
          </p:cNvPr>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33</a:t>
            </a:fld>
            <a:endParaRPr lang="en-US" dirty="0"/>
          </a:p>
        </p:txBody>
      </p:sp>
      <p:sp>
        <p:nvSpPr>
          <p:cNvPr id="16" name="Retângulo 15"/>
          <p:cNvSpPr/>
          <p:nvPr/>
        </p:nvSpPr>
        <p:spPr>
          <a:xfrm>
            <a:off x="8077200" y="4893519"/>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0"/>
            <a:ext cx="3958389" cy="6858000"/>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5270262" y="2370268"/>
            <a:ext cx="5219212" cy="1323439"/>
          </a:xfrm>
          <a:prstGeom prst="rect">
            <a:avLst/>
          </a:prstGeom>
          <a:noFill/>
        </p:spPr>
        <p:txBody>
          <a:bodyPr wrap="square" rtlCol="0">
            <a:spAutoFit/>
          </a:bodyPr>
          <a:lstStyle/>
          <a:p>
            <a:pPr algn="ctr">
              <a:buClr>
                <a:srgbClr val="05396A"/>
              </a:buClr>
            </a:pPr>
            <a:r>
              <a:rPr lang="en-US" sz="4000" b="1" dirty="0">
                <a:solidFill>
                  <a:srgbClr val="05396A"/>
                </a:solidFill>
                <a:latin typeface="Univers LT Std 47 Cn Lt" pitchFamily="34" charset="0"/>
              </a:rPr>
              <a:t>TECNOLOGIAS E COLETA PELA INTERNET</a:t>
            </a:r>
          </a:p>
        </p:txBody>
      </p:sp>
      <p:grpSp>
        <p:nvGrpSpPr>
          <p:cNvPr id="18" name="Grupo 17"/>
          <p:cNvGrpSpPr/>
          <p:nvPr/>
        </p:nvGrpSpPr>
        <p:grpSpPr>
          <a:xfrm>
            <a:off x="1042" y="6538912"/>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pic>
        <p:nvPicPr>
          <p:cNvPr id="13" name="Imagem 12">
            <a:extLst>
              <a:ext uri="{FF2B5EF4-FFF2-40B4-BE49-F238E27FC236}">
                <a16:creationId xmlns:a16="http://schemas.microsoft.com/office/drawing/2014/main" id="{721B8863-BC0E-48C9-8239-3E921D4C7C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6830" y="2541483"/>
            <a:ext cx="1664725" cy="2039994"/>
          </a:xfrm>
          <a:prstGeom prst="rect">
            <a:avLst/>
          </a:prstGeom>
        </p:spPr>
      </p:pic>
      <p:grpSp>
        <p:nvGrpSpPr>
          <p:cNvPr id="12" name="Grupo 13">
            <a:extLst>
              <a:ext uri="{FF2B5EF4-FFF2-40B4-BE49-F238E27FC236}">
                <a16:creationId xmlns:a16="http://schemas.microsoft.com/office/drawing/2014/main" id="{51371DFD-3879-497F-A735-A1DBA662051C}"/>
              </a:ext>
            </a:extLst>
          </p:cNvPr>
          <p:cNvGrpSpPr>
            <a:grpSpLocks noChangeAspect="1"/>
          </p:cNvGrpSpPr>
          <p:nvPr/>
        </p:nvGrpSpPr>
        <p:grpSpPr>
          <a:xfrm>
            <a:off x="-7317" y="6358001"/>
            <a:ext cx="1748760" cy="504000"/>
            <a:chOff x="0" y="5797326"/>
            <a:chExt cx="2908300" cy="850900"/>
          </a:xfrm>
        </p:grpSpPr>
        <p:sp>
          <p:nvSpPr>
            <p:cNvPr id="15" name="Retângulo 14">
              <a:extLst>
                <a:ext uri="{FF2B5EF4-FFF2-40B4-BE49-F238E27FC236}">
                  <a16:creationId xmlns:a16="http://schemas.microsoft.com/office/drawing/2014/main" id="{37445589-5DCC-4EBA-AA0A-4BB5CA2346AC}"/>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7" name="Imagem 16">
              <a:extLst>
                <a:ext uri="{FF2B5EF4-FFF2-40B4-BE49-F238E27FC236}">
                  <a16:creationId xmlns:a16="http://schemas.microsoft.com/office/drawing/2014/main" id="{3BDF9D3A-2EA2-4BFD-ACEE-B6504B69926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2552143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376" y="247938"/>
            <a:ext cx="8925454" cy="5592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stomShape 1">
            <a:extLst>
              <a:ext uri="{FF2B5EF4-FFF2-40B4-BE49-F238E27FC236}">
                <a16:creationId xmlns:a16="http://schemas.microsoft.com/office/drawing/2014/main" id="{CFB2A6B4-9E6A-46D0-8300-785AD0698783}"/>
              </a:ext>
            </a:extLst>
          </p:cNvPr>
          <p:cNvSpPr/>
          <p:nvPr/>
        </p:nvSpPr>
        <p:spPr>
          <a:xfrm>
            <a:off x="0" y="0"/>
            <a:ext cx="3061875" cy="6858000"/>
          </a:xfrm>
          <a:prstGeom prst="rect">
            <a:avLst/>
          </a:prstGeom>
          <a:solidFill>
            <a:srgbClr val="05396A"/>
          </a:solidFill>
          <a:ln>
            <a:noFill/>
          </a:ln>
        </p:spPr>
        <p:style>
          <a:lnRef idx="0">
            <a:scrgbClr r="0" g="0" b="0"/>
          </a:lnRef>
          <a:fillRef idx="0">
            <a:scrgbClr r="0" g="0" b="0"/>
          </a:fillRef>
          <a:effectRef idx="0">
            <a:scrgbClr r="0" g="0" b="0"/>
          </a:effectRef>
          <a:fontRef idx="minor"/>
        </p:style>
        <p:txBody>
          <a:bodyPr/>
          <a:lstStyle/>
          <a:p>
            <a:endParaRPr lang="pt-BR" dirty="0"/>
          </a:p>
        </p:txBody>
      </p:sp>
      <p:sp>
        <p:nvSpPr>
          <p:cNvPr id="11" name="Title 1">
            <a:extLst>
              <a:ext uri="{FF2B5EF4-FFF2-40B4-BE49-F238E27FC236}">
                <a16:creationId xmlns:a16="http://schemas.microsoft.com/office/drawing/2014/main" id="{A84A066B-E61B-4A85-A5E5-22AF0FC71216}"/>
              </a:ext>
            </a:extLst>
          </p:cNvPr>
          <p:cNvSpPr txBox="1">
            <a:spLocks/>
          </p:cNvSpPr>
          <p:nvPr/>
        </p:nvSpPr>
        <p:spPr>
          <a:xfrm>
            <a:off x="170329" y="1288591"/>
            <a:ext cx="2891546" cy="3304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t-BR" sz="2400" b="1" dirty="0">
                <a:solidFill>
                  <a:srgbClr val="B0BBD1"/>
                </a:solidFill>
                <a:latin typeface="Univers LT Std 67 Bold Condensed" charset="0"/>
                <a:ea typeface="Univers LT Std 67 Bold Condensed" charset="0"/>
                <a:cs typeface="Univers LT Std 67 Bold Condensed" charset="0"/>
              </a:rPr>
              <a:t>TAXA DE RESPOSTAS PELA INTERNET – </a:t>
            </a:r>
          </a:p>
          <a:p>
            <a:pPr>
              <a:lnSpc>
                <a:spcPct val="100000"/>
              </a:lnSpc>
            </a:pPr>
            <a:r>
              <a:rPr lang="pt-BR" sz="2400" b="1" dirty="0">
                <a:solidFill>
                  <a:schemeClr val="bg1"/>
                </a:solidFill>
                <a:latin typeface="Univers LT Std 67 Bold Condensed" charset="0"/>
                <a:ea typeface="Univers LT Std 67 Bold Condensed" charset="0"/>
                <a:cs typeface="Univers LT Std 67 Bold Condensed" charset="0"/>
              </a:rPr>
              <a:t>PREVISÃO PARA O </a:t>
            </a:r>
            <a:r>
              <a:rPr lang="pt-BR" sz="2800" b="1" dirty="0">
                <a:solidFill>
                  <a:schemeClr val="bg1"/>
                </a:solidFill>
                <a:latin typeface="Univers LT Std 67 Bold Condensed" charset="0"/>
                <a:ea typeface="Univers LT Std 67 Bold Condensed" charset="0"/>
                <a:cs typeface="Univers LT Std 67 Bold Condensed" charset="0"/>
              </a:rPr>
              <a:t>CENSO 2020</a:t>
            </a:r>
            <a:endParaRPr lang="en-US" sz="2400" b="1" dirty="0">
              <a:solidFill>
                <a:schemeClr val="bg1"/>
              </a:solidFill>
              <a:latin typeface="Univers LT Std 67 Bold Condensed" charset="0"/>
              <a:ea typeface="Univers LT Std 67 Bold Condensed" charset="0"/>
              <a:cs typeface="Univers LT Std 67 Bold Condensed" charset="0"/>
            </a:endParaRPr>
          </a:p>
        </p:txBody>
      </p:sp>
      <p:sp>
        <p:nvSpPr>
          <p:cNvPr id="12" name="CustomShape 4">
            <a:extLst>
              <a:ext uri="{FF2B5EF4-FFF2-40B4-BE49-F238E27FC236}">
                <a16:creationId xmlns:a16="http://schemas.microsoft.com/office/drawing/2014/main" id="{89B11FA3-F650-4FE9-BEA7-D03467B9A4F4}"/>
              </a:ext>
            </a:extLst>
          </p:cNvPr>
          <p:cNvSpPr/>
          <p:nvPr/>
        </p:nvSpPr>
        <p:spPr>
          <a:xfrm>
            <a:off x="253207" y="1128037"/>
            <a:ext cx="2102801" cy="144000"/>
          </a:xfrm>
          <a:prstGeom prst="rect">
            <a:avLst/>
          </a:prstGeom>
          <a:solidFill>
            <a:srgbClr val="839CC7"/>
          </a:solidFill>
          <a:ln>
            <a:solidFill>
              <a:srgbClr val="3465A4"/>
            </a:solidFill>
          </a:ln>
        </p:spPr>
        <p:style>
          <a:lnRef idx="0">
            <a:scrgbClr r="0" g="0" b="0"/>
          </a:lnRef>
          <a:fillRef idx="0">
            <a:scrgbClr r="0" g="0" b="0"/>
          </a:fillRef>
          <a:effectRef idx="0">
            <a:scrgbClr r="0" g="0" b="0"/>
          </a:effectRef>
          <a:fontRef idx="minor"/>
        </p:style>
        <p:txBody>
          <a:bodyPr/>
          <a:lstStyle/>
          <a:p>
            <a:endParaRPr lang="pt-BR" dirty="0"/>
          </a:p>
        </p:txBody>
      </p:sp>
      <p:sp>
        <p:nvSpPr>
          <p:cNvPr id="6" name="Espaço Reservado para Número de Slide 1">
            <a:extLst>
              <a:ext uri="{FF2B5EF4-FFF2-40B4-BE49-F238E27FC236}">
                <a16:creationId xmlns:a16="http://schemas.microsoft.com/office/drawing/2014/main" id="{B0C09537-0EFF-4C15-B5DD-ADCE6CEEE34E}"/>
              </a:ext>
            </a:extLst>
          </p:cNvPr>
          <p:cNvSpPr>
            <a:spLocks noGrp="1"/>
          </p:cNvSpPr>
          <p:nvPr>
            <p:ph type="sldNum" sz="quarter" idx="12"/>
          </p:nvPr>
        </p:nvSpPr>
        <p:spPr>
          <a:xfrm>
            <a:off x="8610600" y="6356350"/>
            <a:ext cx="2743200" cy="365125"/>
          </a:xfrm>
        </p:spPr>
        <p:txBody>
          <a:bodyPr/>
          <a:lstStyle/>
          <a:p>
            <a:fld id="{D14AE743-AAF8-444F-BCA0-AC10E5B0CD41}" type="slidenum">
              <a:rPr lang="en-US" smtClean="0"/>
              <a:pPr/>
              <a:t>34</a:t>
            </a:fld>
            <a:endParaRPr lang="en-US" dirty="0"/>
          </a:p>
        </p:txBody>
      </p:sp>
    </p:spTree>
    <p:extLst>
      <p:ext uri="{BB962C8B-B14F-4D97-AF65-F5344CB8AC3E}">
        <p14:creationId xmlns:p14="http://schemas.microsoft.com/office/powerpoint/2010/main" val="173789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4965700" y="0"/>
            <a:ext cx="7226300" cy="17018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5207000" y="425967"/>
            <a:ext cx="6985000" cy="1015663"/>
          </a:xfrm>
          <a:prstGeom prst="rect">
            <a:avLst/>
          </a:prstGeom>
          <a:noFill/>
        </p:spPr>
        <p:txBody>
          <a:bodyPr wrap="square" rtlCol="0" anchor="ctr">
            <a:spAutoFit/>
          </a:bodyPr>
          <a:lstStyle/>
          <a:p>
            <a:r>
              <a:rPr lang="pt-BR" sz="3200" b="1" cap="all" dirty="0">
                <a:solidFill>
                  <a:srgbClr val="839CC7"/>
                </a:solidFill>
                <a:latin typeface="Univers LT Std 47 Cn Lt" pitchFamily="34" charset="0"/>
                <a:ea typeface="Univers LT Std 67 Bold Condensed" charset="0"/>
                <a:cs typeface="Univers LT Std 67 Bold Condensed" charset="0"/>
              </a:rPr>
              <a:t>Como estamos no </a:t>
            </a:r>
            <a:r>
              <a:rPr lang="pt-BR" sz="3200" b="1" cap="all" dirty="0" err="1">
                <a:solidFill>
                  <a:srgbClr val="839CC7"/>
                </a:solidFill>
                <a:latin typeface="Univers LT Std 47 Cn Lt" pitchFamily="34" charset="0"/>
                <a:ea typeface="Univers LT Std 67 Bold Condensed" charset="0"/>
                <a:cs typeface="Univers LT Std 67 Bold Condensed" charset="0"/>
              </a:rPr>
              <a:t>ibge</a:t>
            </a:r>
            <a:r>
              <a:rPr lang="pt-BR" sz="3200" b="1" cap="all" dirty="0">
                <a:solidFill>
                  <a:srgbClr val="839CC7"/>
                </a:solidFill>
                <a:latin typeface="Univers LT Std 47 Cn Lt" pitchFamily="34" charset="0"/>
                <a:ea typeface="Univers LT Std 67 Bold Condensed" charset="0"/>
                <a:cs typeface="Univers LT Std 67 Bold Condensed" charset="0"/>
              </a:rPr>
              <a:t>?</a:t>
            </a:r>
          </a:p>
          <a:p>
            <a:r>
              <a:rPr lang="pt-BR" sz="2800" i="1" dirty="0">
                <a:solidFill>
                  <a:schemeClr val="bg1"/>
                </a:solidFill>
                <a:latin typeface="Univers LT Std 47 Cn Lt" pitchFamily="34" charset="0"/>
                <a:ea typeface="Univers LT Std 67 Bold Condensed" charset="0"/>
                <a:cs typeface="Univers LT Std 67 Bold Condensed" charset="0"/>
              </a:rPr>
              <a:t>Opção de resposta pela internet</a:t>
            </a:r>
            <a:endParaRPr lang="pt-BR" sz="2800" i="1" dirty="0">
              <a:solidFill>
                <a:schemeClr val="bg1"/>
              </a:solidFill>
              <a:latin typeface="Univers LT Std 47 Cn Lt" pitchFamily="34" charset="0"/>
            </a:endParaRPr>
          </a:p>
        </p:txBody>
      </p:sp>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a:xfrm>
            <a:off x="8610600" y="6277972"/>
            <a:ext cx="2743200" cy="365125"/>
          </a:xfrm>
        </p:spPr>
        <p:txBody>
          <a:bodyPr/>
          <a:lstStyle/>
          <a:p>
            <a:fld id="{D14AE743-AAF8-444F-BCA0-AC10E5B0CD41}" type="slidenum">
              <a:rPr lang="en-US" smtClean="0"/>
              <a:pPr/>
              <a:t>35</a:t>
            </a:fld>
            <a:endParaRPr lang="en-US"/>
          </a:p>
        </p:txBody>
      </p:sp>
      <p:pic>
        <p:nvPicPr>
          <p:cNvPr id="1026" name="Picture 2" descr="F:\Censo 2020\Fotos\Barra_224.jpg"/>
          <p:cNvPicPr>
            <a:picLocks noChangeAspect="1" noChangeArrowheads="1"/>
          </p:cNvPicPr>
          <p:nvPr/>
        </p:nvPicPr>
        <p:blipFill>
          <a:blip r:embed="rId3"/>
          <a:srcRect/>
          <a:stretch>
            <a:fillRect/>
          </a:stretch>
        </p:blipFill>
        <p:spPr bwMode="auto">
          <a:xfrm>
            <a:off x="0" y="0"/>
            <a:ext cx="4962525" cy="6858000"/>
          </a:xfrm>
          <a:prstGeom prst="rect">
            <a:avLst/>
          </a:prstGeom>
          <a:noFill/>
        </p:spPr>
      </p:pic>
      <p:grpSp>
        <p:nvGrpSpPr>
          <p:cNvPr id="14" name="Grupo 13"/>
          <p:cNvGrpSpPr/>
          <p:nvPr/>
        </p:nvGrpSpPr>
        <p:grpSpPr>
          <a:xfrm>
            <a:off x="1042" y="6492875"/>
            <a:ext cx="1247965" cy="365125"/>
            <a:chOff x="0" y="6010163"/>
            <a:chExt cx="2908300" cy="850900"/>
          </a:xfrm>
        </p:grpSpPr>
        <p:sp>
          <p:nvSpPr>
            <p:cNvPr id="15" name="Retângulo 14"/>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graphicFrame>
        <p:nvGraphicFramePr>
          <p:cNvPr id="6" name="Tabela 5">
            <a:extLst>
              <a:ext uri="{FF2B5EF4-FFF2-40B4-BE49-F238E27FC236}">
                <a16:creationId xmlns:a16="http://schemas.microsoft.com/office/drawing/2014/main" id="{3056DC38-9813-4FF4-8C84-23E9B7FAF163}"/>
              </a:ext>
            </a:extLst>
          </p:cNvPr>
          <p:cNvGraphicFramePr>
            <a:graphicFrameLocks noGrp="1"/>
          </p:cNvGraphicFramePr>
          <p:nvPr>
            <p:extLst>
              <p:ext uri="{D42A27DB-BD31-4B8C-83A1-F6EECF244321}">
                <p14:modId xmlns:p14="http://schemas.microsoft.com/office/powerpoint/2010/main" val="1234835996"/>
              </p:ext>
            </p:extLst>
          </p:nvPr>
        </p:nvGraphicFramePr>
        <p:xfrm>
          <a:off x="5247410" y="2302392"/>
          <a:ext cx="6726380" cy="741680"/>
        </p:xfrm>
        <a:graphic>
          <a:graphicData uri="http://schemas.openxmlformats.org/drawingml/2006/table">
            <a:tbl>
              <a:tblPr firstRow="1" bandRow="1">
                <a:tableStyleId>{5C22544A-7EE6-4342-B048-85BDC9FD1C3A}</a:tableStyleId>
              </a:tblPr>
              <a:tblGrid>
                <a:gridCol w="1897973">
                  <a:extLst>
                    <a:ext uri="{9D8B030D-6E8A-4147-A177-3AD203B41FA5}">
                      <a16:colId xmlns:a16="http://schemas.microsoft.com/office/drawing/2014/main" val="1004913404"/>
                    </a:ext>
                  </a:extLst>
                </a:gridCol>
                <a:gridCol w="1465217">
                  <a:extLst>
                    <a:ext uri="{9D8B030D-6E8A-4147-A177-3AD203B41FA5}">
                      <a16:colId xmlns:a16="http://schemas.microsoft.com/office/drawing/2014/main" val="2351959709"/>
                    </a:ext>
                  </a:extLst>
                </a:gridCol>
                <a:gridCol w="1681595">
                  <a:extLst>
                    <a:ext uri="{9D8B030D-6E8A-4147-A177-3AD203B41FA5}">
                      <a16:colId xmlns:a16="http://schemas.microsoft.com/office/drawing/2014/main" val="3691580772"/>
                    </a:ext>
                  </a:extLst>
                </a:gridCol>
                <a:gridCol w="1681595">
                  <a:extLst>
                    <a:ext uri="{9D8B030D-6E8A-4147-A177-3AD203B41FA5}">
                      <a16:colId xmlns:a16="http://schemas.microsoft.com/office/drawing/2014/main" val="4175439243"/>
                    </a:ext>
                  </a:extLst>
                </a:gridCol>
              </a:tblGrid>
              <a:tr h="370840">
                <a:tc>
                  <a:txBody>
                    <a:bodyPr/>
                    <a:lstStyle/>
                    <a:p>
                      <a:r>
                        <a:rPr lang="pt-BR" dirty="0"/>
                        <a:t>França</a:t>
                      </a:r>
                    </a:p>
                  </a:txBody>
                  <a:tcPr/>
                </a:tc>
                <a:tc>
                  <a:txBody>
                    <a:bodyPr/>
                    <a:lstStyle/>
                    <a:p>
                      <a:pPr algn="ctr"/>
                      <a:r>
                        <a:rPr lang="pt-BR" dirty="0"/>
                        <a:t>2015</a:t>
                      </a:r>
                    </a:p>
                  </a:txBody>
                  <a:tcPr/>
                </a:tc>
                <a:tc>
                  <a:txBody>
                    <a:bodyPr/>
                    <a:lstStyle/>
                    <a:p>
                      <a:pPr algn="ctr"/>
                      <a:r>
                        <a:rPr lang="pt-BR" dirty="0"/>
                        <a:t>2016</a:t>
                      </a:r>
                    </a:p>
                  </a:txBody>
                  <a:tcPr/>
                </a:tc>
                <a:tc>
                  <a:txBody>
                    <a:bodyPr/>
                    <a:lstStyle/>
                    <a:p>
                      <a:pPr algn="ctr"/>
                      <a:r>
                        <a:rPr lang="pt-BR" dirty="0"/>
                        <a:t>2017</a:t>
                      </a:r>
                    </a:p>
                  </a:txBody>
                  <a:tcPr/>
                </a:tc>
                <a:extLst>
                  <a:ext uri="{0D108BD9-81ED-4DB2-BD59-A6C34878D82A}">
                    <a16:rowId xmlns:a16="http://schemas.microsoft.com/office/drawing/2014/main" val="3376618758"/>
                  </a:ext>
                </a:extLst>
              </a:tr>
              <a:tr h="370840">
                <a:tc>
                  <a:txBody>
                    <a:bodyPr/>
                    <a:lstStyle/>
                    <a:p>
                      <a:r>
                        <a:rPr lang="pt-BR" i="1" dirty="0"/>
                        <a:t>(Censo Contínuo)</a:t>
                      </a:r>
                    </a:p>
                  </a:txBody>
                  <a:tcPr/>
                </a:tc>
                <a:tc>
                  <a:txBody>
                    <a:bodyPr/>
                    <a:lstStyle/>
                    <a:p>
                      <a:pPr algn="ctr"/>
                      <a:r>
                        <a:rPr lang="pt-BR" dirty="0"/>
                        <a:t>33%</a:t>
                      </a:r>
                    </a:p>
                  </a:txBody>
                  <a:tcPr/>
                </a:tc>
                <a:tc>
                  <a:txBody>
                    <a:bodyPr/>
                    <a:lstStyle/>
                    <a:p>
                      <a:pPr algn="ctr"/>
                      <a:r>
                        <a:rPr lang="pt-BR" dirty="0"/>
                        <a:t>39%</a:t>
                      </a:r>
                    </a:p>
                  </a:txBody>
                  <a:tcPr/>
                </a:tc>
                <a:tc>
                  <a:txBody>
                    <a:bodyPr/>
                    <a:lstStyle/>
                    <a:p>
                      <a:pPr algn="ctr"/>
                      <a:r>
                        <a:rPr lang="pt-BR" dirty="0"/>
                        <a:t>46%</a:t>
                      </a:r>
                    </a:p>
                  </a:txBody>
                  <a:tcPr/>
                </a:tc>
                <a:extLst>
                  <a:ext uri="{0D108BD9-81ED-4DB2-BD59-A6C34878D82A}">
                    <a16:rowId xmlns:a16="http://schemas.microsoft.com/office/drawing/2014/main" val="532608668"/>
                  </a:ext>
                </a:extLst>
              </a:tr>
            </a:tbl>
          </a:graphicData>
        </a:graphic>
      </p:graphicFrame>
      <p:sp>
        <p:nvSpPr>
          <p:cNvPr id="7" name="Retângulo 6">
            <a:extLst>
              <a:ext uri="{FF2B5EF4-FFF2-40B4-BE49-F238E27FC236}">
                <a16:creationId xmlns:a16="http://schemas.microsoft.com/office/drawing/2014/main" id="{11872083-0327-459A-BCAA-9112FD341BF2}"/>
              </a:ext>
            </a:extLst>
          </p:cNvPr>
          <p:cNvSpPr/>
          <p:nvPr/>
        </p:nvSpPr>
        <p:spPr>
          <a:xfrm>
            <a:off x="5364875" y="1809253"/>
            <a:ext cx="6516252" cy="369332"/>
          </a:xfrm>
          <a:prstGeom prst="rect">
            <a:avLst/>
          </a:prstGeom>
        </p:spPr>
        <p:txBody>
          <a:bodyPr wrap="square">
            <a:spAutoFit/>
          </a:bodyPr>
          <a:lstStyle/>
          <a:p>
            <a:r>
              <a:rPr lang="pt-BR" b="1" dirty="0"/>
              <a:t>% dos domicílios que escolheram a opção de resposta pela Internet</a:t>
            </a:r>
          </a:p>
        </p:txBody>
      </p:sp>
      <p:graphicFrame>
        <p:nvGraphicFramePr>
          <p:cNvPr id="8" name="Tabela 7">
            <a:extLst>
              <a:ext uri="{FF2B5EF4-FFF2-40B4-BE49-F238E27FC236}">
                <a16:creationId xmlns:a16="http://schemas.microsoft.com/office/drawing/2014/main" id="{7DADA48F-E00B-4FFD-AFCD-C30F77B9A33D}"/>
              </a:ext>
            </a:extLst>
          </p:cNvPr>
          <p:cNvGraphicFramePr>
            <a:graphicFrameLocks noGrp="1"/>
          </p:cNvGraphicFramePr>
          <p:nvPr>
            <p:extLst>
              <p:ext uri="{D42A27DB-BD31-4B8C-83A1-F6EECF244321}">
                <p14:modId xmlns:p14="http://schemas.microsoft.com/office/powerpoint/2010/main" val="2997556178"/>
              </p:ext>
            </p:extLst>
          </p:nvPr>
        </p:nvGraphicFramePr>
        <p:xfrm>
          <a:off x="5247409" y="3373962"/>
          <a:ext cx="3494809" cy="2225040"/>
        </p:xfrm>
        <a:graphic>
          <a:graphicData uri="http://schemas.openxmlformats.org/drawingml/2006/table">
            <a:tbl>
              <a:tblPr firstRow="1" bandRow="1">
                <a:tableStyleId>{5C22544A-7EE6-4342-B048-85BDC9FD1C3A}</a:tableStyleId>
              </a:tblPr>
              <a:tblGrid>
                <a:gridCol w="1236518">
                  <a:extLst>
                    <a:ext uri="{9D8B030D-6E8A-4147-A177-3AD203B41FA5}">
                      <a16:colId xmlns:a16="http://schemas.microsoft.com/office/drawing/2014/main" val="2278190182"/>
                    </a:ext>
                  </a:extLst>
                </a:gridCol>
                <a:gridCol w="2258291">
                  <a:extLst>
                    <a:ext uri="{9D8B030D-6E8A-4147-A177-3AD203B41FA5}">
                      <a16:colId xmlns:a16="http://schemas.microsoft.com/office/drawing/2014/main" val="2141032061"/>
                    </a:ext>
                  </a:extLst>
                </a:gridCol>
              </a:tblGrid>
              <a:tr h="370840">
                <a:tc>
                  <a:txBody>
                    <a:bodyPr/>
                    <a:lstStyle/>
                    <a:p>
                      <a:r>
                        <a:rPr lang="pt-BR" dirty="0"/>
                        <a:t>País</a:t>
                      </a:r>
                    </a:p>
                  </a:txBody>
                  <a:tcPr/>
                </a:tc>
                <a:tc>
                  <a:txBody>
                    <a:bodyPr/>
                    <a:lstStyle/>
                    <a:p>
                      <a:r>
                        <a:rPr lang="pt-BR" dirty="0"/>
                        <a:t>Último Censo de 2010</a:t>
                      </a:r>
                    </a:p>
                  </a:txBody>
                  <a:tcPr/>
                </a:tc>
                <a:extLst>
                  <a:ext uri="{0D108BD9-81ED-4DB2-BD59-A6C34878D82A}">
                    <a16:rowId xmlns:a16="http://schemas.microsoft.com/office/drawing/2014/main" val="1392038630"/>
                  </a:ext>
                </a:extLst>
              </a:tr>
              <a:tr h="370840">
                <a:tc>
                  <a:txBody>
                    <a:bodyPr/>
                    <a:lstStyle/>
                    <a:p>
                      <a:r>
                        <a:rPr lang="pt-BR" dirty="0"/>
                        <a:t>Canadá</a:t>
                      </a:r>
                    </a:p>
                  </a:txBody>
                  <a:tcPr/>
                </a:tc>
                <a:tc>
                  <a:txBody>
                    <a:bodyPr/>
                    <a:lstStyle/>
                    <a:p>
                      <a:pPr algn="ctr"/>
                      <a:r>
                        <a:rPr lang="pt-BR" dirty="0"/>
                        <a:t>55%</a:t>
                      </a:r>
                    </a:p>
                  </a:txBody>
                  <a:tcPr/>
                </a:tc>
                <a:extLst>
                  <a:ext uri="{0D108BD9-81ED-4DB2-BD59-A6C34878D82A}">
                    <a16:rowId xmlns:a16="http://schemas.microsoft.com/office/drawing/2014/main" val="730792124"/>
                  </a:ext>
                </a:extLst>
              </a:tr>
              <a:tr h="370840">
                <a:tc>
                  <a:txBody>
                    <a:bodyPr/>
                    <a:lstStyle/>
                    <a:p>
                      <a:r>
                        <a:rPr lang="pt-BR" dirty="0"/>
                        <a:t>Estônia</a:t>
                      </a:r>
                    </a:p>
                  </a:txBody>
                  <a:tcPr/>
                </a:tc>
                <a:tc>
                  <a:txBody>
                    <a:bodyPr/>
                    <a:lstStyle/>
                    <a:p>
                      <a:pPr algn="ctr"/>
                      <a:r>
                        <a:rPr lang="pt-BR" dirty="0"/>
                        <a:t>67%</a:t>
                      </a:r>
                    </a:p>
                  </a:txBody>
                  <a:tcPr/>
                </a:tc>
                <a:extLst>
                  <a:ext uri="{0D108BD9-81ED-4DB2-BD59-A6C34878D82A}">
                    <a16:rowId xmlns:a16="http://schemas.microsoft.com/office/drawing/2014/main" val="1042851115"/>
                  </a:ext>
                </a:extLst>
              </a:tr>
              <a:tr h="370840">
                <a:tc>
                  <a:txBody>
                    <a:bodyPr/>
                    <a:lstStyle/>
                    <a:p>
                      <a:r>
                        <a:rPr lang="pt-BR" dirty="0"/>
                        <a:t>Portugal</a:t>
                      </a:r>
                    </a:p>
                  </a:txBody>
                  <a:tcPr/>
                </a:tc>
                <a:tc>
                  <a:txBody>
                    <a:bodyPr/>
                    <a:lstStyle/>
                    <a:p>
                      <a:pPr algn="ctr"/>
                      <a:r>
                        <a:rPr lang="pt-BR" dirty="0"/>
                        <a:t>50%</a:t>
                      </a:r>
                    </a:p>
                  </a:txBody>
                  <a:tcPr/>
                </a:tc>
                <a:extLst>
                  <a:ext uri="{0D108BD9-81ED-4DB2-BD59-A6C34878D82A}">
                    <a16:rowId xmlns:a16="http://schemas.microsoft.com/office/drawing/2014/main" val="2835108292"/>
                  </a:ext>
                </a:extLst>
              </a:tr>
              <a:tr h="370840">
                <a:tc>
                  <a:txBody>
                    <a:bodyPr/>
                    <a:lstStyle/>
                    <a:p>
                      <a:r>
                        <a:rPr lang="pt-BR" dirty="0"/>
                        <a:t>UK</a:t>
                      </a:r>
                    </a:p>
                  </a:txBody>
                  <a:tcPr/>
                </a:tc>
                <a:tc>
                  <a:txBody>
                    <a:bodyPr/>
                    <a:lstStyle/>
                    <a:p>
                      <a:pPr algn="ctr"/>
                      <a:r>
                        <a:rPr lang="pt-BR" dirty="0"/>
                        <a:t>16%</a:t>
                      </a:r>
                    </a:p>
                  </a:txBody>
                  <a:tcPr/>
                </a:tc>
                <a:extLst>
                  <a:ext uri="{0D108BD9-81ED-4DB2-BD59-A6C34878D82A}">
                    <a16:rowId xmlns:a16="http://schemas.microsoft.com/office/drawing/2014/main" val="2919186812"/>
                  </a:ext>
                </a:extLst>
              </a:tr>
              <a:tr h="370840">
                <a:tc>
                  <a:txBody>
                    <a:bodyPr/>
                    <a:lstStyle/>
                    <a:p>
                      <a:r>
                        <a:rPr lang="pt-BR" dirty="0">
                          <a:solidFill>
                            <a:srgbClr val="C00000"/>
                          </a:solidFill>
                        </a:rPr>
                        <a:t>Brasil </a:t>
                      </a:r>
                    </a:p>
                  </a:txBody>
                  <a:tcPr/>
                </a:tc>
                <a:tc>
                  <a:txBody>
                    <a:bodyPr/>
                    <a:lstStyle/>
                    <a:p>
                      <a:pPr algn="ctr"/>
                      <a:r>
                        <a:rPr lang="pt-BR" dirty="0">
                          <a:solidFill>
                            <a:srgbClr val="C00000"/>
                          </a:solidFill>
                        </a:rPr>
                        <a:t>&lt;1%</a:t>
                      </a:r>
                    </a:p>
                  </a:txBody>
                  <a:tcPr/>
                </a:tc>
                <a:extLst>
                  <a:ext uri="{0D108BD9-81ED-4DB2-BD59-A6C34878D82A}">
                    <a16:rowId xmlns:a16="http://schemas.microsoft.com/office/drawing/2014/main" val="1994689553"/>
                  </a:ext>
                </a:extLst>
              </a:tr>
            </a:tbl>
          </a:graphicData>
        </a:graphic>
      </p:graphicFrame>
      <p:graphicFrame>
        <p:nvGraphicFramePr>
          <p:cNvPr id="9" name="Tabela 8">
            <a:extLst>
              <a:ext uri="{FF2B5EF4-FFF2-40B4-BE49-F238E27FC236}">
                <a16:creationId xmlns:a16="http://schemas.microsoft.com/office/drawing/2014/main" id="{43599216-7E8E-471D-93C8-1ED8AE56FD31}"/>
              </a:ext>
            </a:extLst>
          </p:cNvPr>
          <p:cNvGraphicFramePr>
            <a:graphicFrameLocks noGrp="1"/>
          </p:cNvGraphicFramePr>
          <p:nvPr>
            <p:extLst>
              <p:ext uri="{D42A27DB-BD31-4B8C-83A1-F6EECF244321}">
                <p14:modId xmlns:p14="http://schemas.microsoft.com/office/powerpoint/2010/main" val="21269501"/>
              </p:ext>
            </p:extLst>
          </p:nvPr>
        </p:nvGraphicFramePr>
        <p:xfrm>
          <a:off x="9027102" y="3373962"/>
          <a:ext cx="2906278" cy="731520"/>
        </p:xfrm>
        <a:graphic>
          <a:graphicData uri="http://schemas.openxmlformats.org/drawingml/2006/table">
            <a:tbl>
              <a:tblPr firstRow="1" bandRow="1">
                <a:tableStyleId>{5C22544A-7EE6-4342-B048-85BDC9FD1C3A}</a:tableStyleId>
              </a:tblPr>
              <a:tblGrid>
                <a:gridCol w="1462372">
                  <a:extLst>
                    <a:ext uri="{9D8B030D-6E8A-4147-A177-3AD203B41FA5}">
                      <a16:colId xmlns:a16="http://schemas.microsoft.com/office/drawing/2014/main" val="458999139"/>
                    </a:ext>
                  </a:extLst>
                </a:gridCol>
                <a:gridCol w="1443906">
                  <a:extLst>
                    <a:ext uri="{9D8B030D-6E8A-4147-A177-3AD203B41FA5}">
                      <a16:colId xmlns:a16="http://schemas.microsoft.com/office/drawing/2014/main" val="3200602385"/>
                    </a:ext>
                  </a:extLst>
                </a:gridCol>
              </a:tblGrid>
              <a:tr h="322827">
                <a:tc>
                  <a:txBody>
                    <a:bodyPr/>
                    <a:lstStyle/>
                    <a:p>
                      <a:r>
                        <a:rPr lang="pt-BR" dirty="0"/>
                        <a:t>País</a:t>
                      </a:r>
                    </a:p>
                  </a:txBody>
                  <a:tcPr/>
                </a:tc>
                <a:tc>
                  <a:txBody>
                    <a:bodyPr/>
                    <a:lstStyle/>
                    <a:p>
                      <a:r>
                        <a:rPr lang="pt-BR" dirty="0"/>
                        <a:t>Censo 2020</a:t>
                      </a:r>
                    </a:p>
                  </a:txBody>
                  <a:tcPr/>
                </a:tc>
                <a:extLst>
                  <a:ext uri="{0D108BD9-81ED-4DB2-BD59-A6C34878D82A}">
                    <a16:rowId xmlns:a16="http://schemas.microsoft.com/office/drawing/2014/main" val="1607973317"/>
                  </a:ext>
                </a:extLst>
              </a:tr>
              <a:tr h="282968">
                <a:tc>
                  <a:txBody>
                    <a:bodyPr/>
                    <a:lstStyle/>
                    <a:p>
                      <a:r>
                        <a:rPr lang="pt-BR" dirty="0"/>
                        <a:t>Colômbia</a:t>
                      </a:r>
                    </a:p>
                  </a:txBody>
                  <a:tcPr/>
                </a:tc>
                <a:tc>
                  <a:txBody>
                    <a:bodyPr/>
                    <a:lstStyle/>
                    <a:p>
                      <a:pPr algn="ctr"/>
                      <a:r>
                        <a:rPr lang="pt-BR" dirty="0"/>
                        <a:t>6%</a:t>
                      </a:r>
                    </a:p>
                  </a:txBody>
                  <a:tcPr/>
                </a:tc>
                <a:extLst>
                  <a:ext uri="{0D108BD9-81ED-4DB2-BD59-A6C34878D82A}">
                    <a16:rowId xmlns:a16="http://schemas.microsoft.com/office/drawing/2014/main" val="1195093447"/>
                  </a:ext>
                </a:extLst>
              </a:tr>
            </a:tbl>
          </a:graphicData>
        </a:graphic>
      </p:graphicFrame>
      <p:grpSp>
        <p:nvGrpSpPr>
          <p:cNvPr id="13" name="Grupo 13">
            <a:extLst>
              <a:ext uri="{FF2B5EF4-FFF2-40B4-BE49-F238E27FC236}">
                <a16:creationId xmlns:a16="http://schemas.microsoft.com/office/drawing/2014/main" id="{7AC786A3-94AA-4244-ACA2-129A279D180A}"/>
              </a:ext>
            </a:extLst>
          </p:cNvPr>
          <p:cNvGrpSpPr>
            <a:grpSpLocks noChangeAspect="1"/>
          </p:cNvGrpSpPr>
          <p:nvPr/>
        </p:nvGrpSpPr>
        <p:grpSpPr>
          <a:xfrm>
            <a:off x="-7317" y="6358001"/>
            <a:ext cx="1748760" cy="504000"/>
            <a:chOff x="0" y="5797326"/>
            <a:chExt cx="2908300" cy="850900"/>
          </a:xfrm>
        </p:grpSpPr>
        <p:sp>
          <p:nvSpPr>
            <p:cNvPr id="17" name="Retângulo 16">
              <a:extLst>
                <a:ext uri="{FF2B5EF4-FFF2-40B4-BE49-F238E27FC236}">
                  <a16:creationId xmlns:a16="http://schemas.microsoft.com/office/drawing/2014/main" id="{E2ADF1E0-EFD7-4228-AD05-4188D44F2251}"/>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8" name="Imagem 17">
              <a:extLst>
                <a:ext uri="{FF2B5EF4-FFF2-40B4-BE49-F238E27FC236}">
                  <a16:creationId xmlns:a16="http://schemas.microsoft.com/office/drawing/2014/main" id="{EAC854B6-691D-446C-9F9B-437111FB47F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2244969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4965700" y="0"/>
            <a:ext cx="7226300" cy="17018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5207000" y="641411"/>
            <a:ext cx="6985000" cy="584775"/>
          </a:xfrm>
          <a:prstGeom prst="rect">
            <a:avLst/>
          </a:prstGeom>
          <a:noFill/>
        </p:spPr>
        <p:txBody>
          <a:bodyPr wrap="square" rtlCol="0" anchor="ctr">
            <a:spAutoFit/>
          </a:bodyPr>
          <a:lstStyle/>
          <a:p>
            <a:r>
              <a:rPr lang="pt-BR" sz="3200" b="1" cap="all" dirty="0">
                <a:solidFill>
                  <a:srgbClr val="839CC7"/>
                </a:solidFill>
                <a:latin typeface="Univers LT Std 47 Cn Lt" pitchFamily="34" charset="0"/>
                <a:ea typeface="Univers LT Std 67 Bold Condensed" charset="0"/>
                <a:cs typeface="Univers LT Std 67 Bold Condensed" charset="0"/>
              </a:rPr>
              <a:t>Cronograma do censo 2020</a:t>
            </a:r>
          </a:p>
        </p:txBody>
      </p:sp>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a:xfrm>
            <a:off x="8610600" y="6277972"/>
            <a:ext cx="2743200" cy="365125"/>
          </a:xfrm>
        </p:spPr>
        <p:txBody>
          <a:bodyPr/>
          <a:lstStyle/>
          <a:p>
            <a:fld id="{D14AE743-AAF8-444F-BCA0-AC10E5B0CD41}" type="slidenum">
              <a:rPr lang="en-US" smtClean="0"/>
              <a:pPr/>
              <a:t>36</a:t>
            </a:fld>
            <a:endParaRPr lang="en-US"/>
          </a:p>
        </p:txBody>
      </p:sp>
      <p:pic>
        <p:nvPicPr>
          <p:cNvPr id="1026" name="Picture 2" descr="F:\Censo 2020\Fotos\Barra_224.jpg"/>
          <p:cNvPicPr>
            <a:picLocks noChangeAspect="1" noChangeArrowheads="1"/>
          </p:cNvPicPr>
          <p:nvPr/>
        </p:nvPicPr>
        <p:blipFill>
          <a:blip r:embed="rId3"/>
          <a:srcRect/>
          <a:stretch>
            <a:fillRect/>
          </a:stretch>
        </p:blipFill>
        <p:spPr bwMode="auto">
          <a:xfrm>
            <a:off x="0" y="0"/>
            <a:ext cx="4962525" cy="6858000"/>
          </a:xfrm>
          <a:prstGeom prst="rect">
            <a:avLst/>
          </a:prstGeom>
          <a:noFill/>
        </p:spPr>
      </p:pic>
      <p:grpSp>
        <p:nvGrpSpPr>
          <p:cNvPr id="14" name="Grupo 13"/>
          <p:cNvGrpSpPr/>
          <p:nvPr/>
        </p:nvGrpSpPr>
        <p:grpSpPr>
          <a:xfrm>
            <a:off x="1042" y="6492875"/>
            <a:ext cx="1247965" cy="365125"/>
            <a:chOff x="0" y="6010163"/>
            <a:chExt cx="2908300" cy="850900"/>
          </a:xfrm>
        </p:grpSpPr>
        <p:sp>
          <p:nvSpPr>
            <p:cNvPr id="15" name="Retângulo 14"/>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a:extLst>
                <a:ext uri="{FF2B5EF4-FFF2-40B4-BE49-F238E27FC236}">
                  <a16:creationId xmlns:a16="http://schemas.microsoft.com/office/drawing/2014/main" id="{22D15D6A-4372-43CE-B113-F70CD031DC9C}"/>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3" name="CaixaDeTexto 2"/>
          <p:cNvSpPr txBox="1"/>
          <p:nvPr/>
        </p:nvSpPr>
        <p:spPr>
          <a:xfrm>
            <a:off x="5651091" y="1850839"/>
            <a:ext cx="5584722" cy="4862870"/>
          </a:xfrm>
          <a:prstGeom prst="rect">
            <a:avLst/>
          </a:prstGeom>
          <a:noFill/>
        </p:spPr>
        <p:txBody>
          <a:bodyPr wrap="square" rtlCol="0">
            <a:spAutoFit/>
          </a:bodyPr>
          <a:lstStyle/>
          <a:p>
            <a:r>
              <a:rPr lang="pt-BR" sz="2400" b="1" dirty="0"/>
              <a:t>1ª Prova Piloto</a:t>
            </a:r>
          </a:p>
          <a:p>
            <a:r>
              <a:rPr lang="pt-BR" sz="2000" dirty="0"/>
              <a:t>Agosto a setembro de 2018</a:t>
            </a:r>
          </a:p>
          <a:p>
            <a:endParaRPr lang="pt-BR" sz="1600" b="1" dirty="0"/>
          </a:p>
          <a:p>
            <a:r>
              <a:rPr lang="pt-BR" sz="2400" b="1" dirty="0"/>
              <a:t>2ª Prova Piloto</a:t>
            </a:r>
          </a:p>
          <a:p>
            <a:r>
              <a:rPr lang="pt-BR" sz="2000" dirty="0"/>
              <a:t>Março a abril de 2019</a:t>
            </a:r>
          </a:p>
          <a:p>
            <a:endParaRPr lang="pt-BR" sz="1600" b="1" dirty="0"/>
          </a:p>
          <a:p>
            <a:r>
              <a:rPr lang="pt-BR" sz="2400" b="1" dirty="0"/>
              <a:t>Censo Experimental</a:t>
            </a:r>
          </a:p>
          <a:p>
            <a:r>
              <a:rPr lang="pt-BR" sz="2000" dirty="0"/>
              <a:t>Outubro a novembro de 2019</a:t>
            </a:r>
          </a:p>
          <a:p>
            <a:endParaRPr lang="pt-BR" sz="1600" dirty="0"/>
          </a:p>
          <a:p>
            <a:r>
              <a:rPr lang="pt-BR" sz="2400" b="1" dirty="0"/>
              <a:t>Preparo da infraestrutura</a:t>
            </a:r>
          </a:p>
          <a:p>
            <a:r>
              <a:rPr lang="pt-BR" sz="2000" dirty="0"/>
              <a:t>Janeiro de 2019 a junho de 2020</a:t>
            </a:r>
          </a:p>
          <a:p>
            <a:endParaRPr lang="pt-BR" sz="1600" b="1" dirty="0"/>
          </a:p>
          <a:p>
            <a:r>
              <a:rPr lang="pt-BR" sz="2400" b="1" dirty="0"/>
              <a:t>Censo Demográfico</a:t>
            </a:r>
          </a:p>
          <a:p>
            <a:r>
              <a:rPr lang="pt-BR" sz="2000" dirty="0"/>
              <a:t>Agosto a outubro de 2020</a:t>
            </a:r>
          </a:p>
          <a:p>
            <a:endParaRPr lang="pt-BR" sz="2400" b="1" dirty="0"/>
          </a:p>
        </p:txBody>
      </p:sp>
      <p:grpSp>
        <p:nvGrpSpPr>
          <p:cNvPr id="10" name="Grupo 13">
            <a:extLst>
              <a:ext uri="{FF2B5EF4-FFF2-40B4-BE49-F238E27FC236}">
                <a16:creationId xmlns:a16="http://schemas.microsoft.com/office/drawing/2014/main" id="{FC4410E2-CD62-4840-85F4-F1428338DBBF}"/>
              </a:ext>
            </a:extLst>
          </p:cNvPr>
          <p:cNvGrpSpPr>
            <a:grpSpLocks noChangeAspect="1"/>
          </p:cNvGrpSpPr>
          <p:nvPr/>
        </p:nvGrpSpPr>
        <p:grpSpPr>
          <a:xfrm>
            <a:off x="-7317" y="6358001"/>
            <a:ext cx="1748760" cy="504000"/>
            <a:chOff x="0" y="5797326"/>
            <a:chExt cx="2908300" cy="850900"/>
          </a:xfrm>
        </p:grpSpPr>
        <p:sp>
          <p:nvSpPr>
            <p:cNvPr id="11" name="Retângulo 10">
              <a:extLst>
                <a:ext uri="{FF2B5EF4-FFF2-40B4-BE49-F238E27FC236}">
                  <a16:creationId xmlns:a16="http://schemas.microsoft.com/office/drawing/2014/main" id="{1568D346-FF0F-4B92-AF28-0337EF5CD6BC}"/>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Imagem 11">
              <a:extLst>
                <a:ext uri="{FF2B5EF4-FFF2-40B4-BE49-F238E27FC236}">
                  <a16:creationId xmlns:a16="http://schemas.microsoft.com/office/drawing/2014/main" id="{097E8680-7A9E-4963-B53A-071EA4DE34A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643055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1" y="6277972"/>
            <a:ext cx="12457471" cy="17018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a:xfrm>
            <a:off x="8610600" y="6277972"/>
            <a:ext cx="2743200" cy="365125"/>
          </a:xfrm>
        </p:spPr>
        <p:txBody>
          <a:bodyPr/>
          <a:lstStyle/>
          <a:p>
            <a:fld id="{D14AE743-AAF8-444F-BCA0-AC10E5B0CD41}" type="slidenum">
              <a:rPr lang="en-US" smtClean="0"/>
              <a:pPr/>
              <a:t>37</a:t>
            </a:fld>
            <a:endParaRPr lang="en-US"/>
          </a:p>
        </p:txBody>
      </p:sp>
      <p:pic>
        <p:nvPicPr>
          <p:cNvPr id="4" name="Imagem 3"/>
          <p:cNvPicPr>
            <a:picLocks noChangeAspect="1"/>
          </p:cNvPicPr>
          <p:nvPr/>
        </p:nvPicPr>
        <p:blipFill>
          <a:blip r:embed="rId3"/>
          <a:stretch>
            <a:fillRect/>
          </a:stretch>
        </p:blipFill>
        <p:spPr>
          <a:xfrm>
            <a:off x="2302785" y="121972"/>
            <a:ext cx="7588597" cy="6156000"/>
          </a:xfrm>
          <a:prstGeom prst="rect">
            <a:avLst/>
          </a:prstGeom>
        </p:spPr>
      </p:pic>
    </p:spTree>
    <p:extLst>
      <p:ext uri="{BB962C8B-B14F-4D97-AF65-F5344CB8AC3E}">
        <p14:creationId xmlns:p14="http://schemas.microsoft.com/office/powerpoint/2010/main" val="985609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1" y="6277972"/>
            <a:ext cx="12457471" cy="17018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a:xfrm>
            <a:off x="8610600" y="6277972"/>
            <a:ext cx="2743200" cy="365125"/>
          </a:xfrm>
        </p:spPr>
        <p:txBody>
          <a:bodyPr/>
          <a:lstStyle/>
          <a:p>
            <a:fld id="{D14AE743-AAF8-444F-BCA0-AC10E5B0CD41}" type="slidenum">
              <a:rPr lang="en-US" smtClean="0"/>
              <a:pPr/>
              <a:t>38</a:t>
            </a:fld>
            <a:endParaRPr lang="en-US"/>
          </a:p>
        </p:txBody>
      </p:sp>
      <p:pic>
        <p:nvPicPr>
          <p:cNvPr id="3" name="Imagem 2"/>
          <p:cNvPicPr>
            <a:picLocks noChangeAspect="1"/>
          </p:cNvPicPr>
          <p:nvPr/>
        </p:nvPicPr>
        <p:blipFill>
          <a:blip r:embed="rId3"/>
          <a:stretch>
            <a:fillRect/>
          </a:stretch>
        </p:blipFill>
        <p:spPr>
          <a:xfrm>
            <a:off x="2399219" y="337972"/>
            <a:ext cx="7419962" cy="5940000"/>
          </a:xfrm>
          <a:prstGeom prst="rect">
            <a:avLst/>
          </a:prstGeom>
        </p:spPr>
      </p:pic>
    </p:spTree>
    <p:extLst>
      <p:ext uri="{BB962C8B-B14F-4D97-AF65-F5344CB8AC3E}">
        <p14:creationId xmlns:p14="http://schemas.microsoft.com/office/powerpoint/2010/main" val="2184475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1" y="6277972"/>
            <a:ext cx="12457471" cy="17018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a:xfrm>
            <a:off x="8610600" y="6277972"/>
            <a:ext cx="2743200" cy="365125"/>
          </a:xfrm>
        </p:spPr>
        <p:txBody>
          <a:bodyPr/>
          <a:lstStyle/>
          <a:p>
            <a:fld id="{D14AE743-AAF8-444F-BCA0-AC10E5B0CD41}" type="slidenum">
              <a:rPr lang="en-US" smtClean="0"/>
              <a:pPr/>
              <a:t>39</a:t>
            </a:fld>
            <a:endParaRPr lang="en-US"/>
          </a:p>
        </p:txBody>
      </p:sp>
      <p:pic>
        <p:nvPicPr>
          <p:cNvPr id="4" name="Imagem 3"/>
          <p:cNvPicPr>
            <a:picLocks noChangeAspect="1"/>
          </p:cNvPicPr>
          <p:nvPr/>
        </p:nvPicPr>
        <p:blipFill>
          <a:blip r:embed="rId3"/>
          <a:stretch>
            <a:fillRect/>
          </a:stretch>
        </p:blipFill>
        <p:spPr>
          <a:xfrm>
            <a:off x="2595562" y="462423"/>
            <a:ext cx="7000875" cy="5657850"/>
          </a:xfrm>
          <a:prstGeom prst="rect">
            <a:avLst/>
          </a:prstGeom>
        </p:spPr>
      </p:pic>
    </p:spTree>
    <p:extLst>
      <p:ext uri="{BB962C8B-B14F-4D97-AF65-F5344CB8AC3E}">
        <p14:creationId xmlns:p14="http://schemas.microsoft.com/office/powerpoint/2010/main" val="2514291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m 3">
            <a:extLst>
              <a:ext uri="{FF2B5EF4-FFF2-40B4-BE49-F238E27FC236}">
                <a16:creationId xmlns:a16="http://schemas.microsoft.com/office/drawing/2014/main" id="{AE70237D-7FE1-4BD1-8F36-B4214A8826D1}"/>
              </a:ext>
            </a:extLst>
          </p:cNvPr>
          <p:cNvPicPr>
            <a:picLocks noChangeAspect="1"/>
          </p:cNvPicPr>
          <p:nvPr/>
        </p:nvPicPr>
        <p:blipFill>
          <a:blip r:embed="rId3">
            <a:extLst>
              <a:ext uri="{28A0092B-C50C-407E-A947-70E740481C1C}">
                <a14:useLocalDpi xmlns:a14="http://schemas.microsoft.com/office/drawing/2010/main" val="0"/>
              </a:ext>
            </a:extLst>
          </a:blip>
          <a:srcRect l="20020" r="27299" b="159"/>
          <a:stretch>
            <a:fillRect/>
          </a:stretch>
        </p:blipFill>
        <p:spPr bwMode="auto">
          <a:xfrm>
            <a:off x="8309699" y="3063925"/>
            <a:ext cx="3366253" cy="33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Imagem 46">
            <a:extLst>
              <a:ext uri="{FF2B5EF4-FFF2-40B4-BE49-F238E27FC236}">
                <a16:creationId xmlns:a16="http://schemas.microsoft.com/office/drawing/2014/main" id="{AE04BB05-7C3D-49AE-B9F0-E35546AC3AD1}"/>
              </a:ext>
            </a:extLst>
          </p:cNvPr>
          <p:cNvPicPr>
            <a:picLocks noChangeAspect="1"/>
          </p:cNvPicPr>
          <p:nvPr/>
        </p:nvPicPr>
        <p:blipFill>
          <a:blip r:embed="rId4">
            <a:lum/>
            <a:extLst>
              <a:ext uri="{28A0092B-C50C-407E-A947-70E740481C1C}">
                <a14:useLocalDpi xmlns:a14="http://schemas.microsoft.com/office/drawing/2010/main" val="0"/>
              </a:ext>
            </a:extLst>
          </a:blip>
          <a:stretch>
            <a:fillRect/>
          </a:stretch>
        </p:blipFill>
        <p:spPr>
          <a:xfrm>
            <a:off x="0" y="0"/>
            <a:ext cx="3958387" cy="6858000"/>
          </a:xfrm>
          <a:prstGeom prst="rect">
            <a:avLst/>
          </a:prstGeom>
        </p:spPr>
      </p:pic>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a:xfrm>
            <a:off x="7069182" y="6408602"/>
            <a:ext cx="2743200" cy="365125"/>
          </a:xfrm>
        </p:spPr>
        <p:txBody>
          <a:bodyPr/>
          <a:lstStyle/>
          <a:p>
            <a:fld id="{D14AE743-AAF8-444F-BCA0-AC10E5B0CD41}" type="slidenum">
              <a:rPr lang="en-US" sz="1400" smtClean="0"/>
              <a:pPr/>
              <a:t>4</a:t>
            </a:fld>
            <a:endParaRPr lang="en-US" sz="1400" dirty="0"/>
          </a:p>
        </p:txBody>
      </p:sp>
      <p:sp>
        <p:nvSpPr>
          <p:cNvPr id="16" name="Retângulo 15"/>
          <p:cNvSpPr/>
          <p:nvPr/>
        </p:nvSpPr>
        <p:spPr>
          <a:xfrm>
            <a:off x="6535782" y="4945771"/>
            <a:ext cx="3661440" cy="17644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tângulo 20"/>
          <p:cNvSpPr/>
          <p:nvPr/>
        </p:nvSpPr>
        <p:spPr>
          <a:xfrm>
            <a:off x="0" y="0"/>
            <a:ext cx="3958389" cy="6858000"/>
          </a:xfrm>
          <a:prstGeom prst="rect">
            <a:avLst/>
          </a:pr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0" y="0"/>
            <a:ext cx="3958389"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1D86FB0F-822E-4A21-837E-5311EE1CB166}"/>
              </a:ext>
            </a:extLst>
          </p:cNvPr>
          <p:cNvSpPr txBox="1"/>
          <p:nvPr/>
        </p:nvSpPr>
        <p:spPr>
          <a:xfrm>
            <a:off x="-56768" y="1643369"/>
            <a:ext cx="3958389" cy="1323439"/>
          </a:xfrm>
          <a:prstGeom prst="rect">
            <a:avLst/>
          </a:prstGeom>
          <a:noFill/>
        </p:spPr>
        <p:txBody>
          <a:bodyPr wrap="square" rtlCol="0">
            <a:spAutoFit/>
          </a:bodyPr>
          <a:lstStyle/>
          <a:p>
            <a:pPr algn="ctr">
              <a:buClr>
                <a:srgbClr val="05396A"/>
              </a:buClr>
            </a:pPr>
            <a:r>
              <a:rPr lang="pt-BR" sz="4000" b="1" dirty="0">
                <a:solidFill>
                  <a:srgbClr val="05396A"/>
                </a:solidFill>
                <a:latin typeface="Univers LT Std 47 Cn Lt" pitchFamily="34" charset="0"/>
              </a:rPr>
              <a:t>Alguns desafios da operação</a:t>
            </a:r>
          </a:p>
        </p:txBody>
      </p:sp>
      <p:grpSp>
        <p:nvGrpSpPr>
          <p:cNvPr id="18" name="Grupo 17"/>
          <p:cNvGrpSpPr/>
          <p:nvPr/>
        </p:nvGrpSpPr>
        <p:grpSpPr>
          <a:xfrm>
            <a:off x="1042" y="6538912"/>
            <a:ext cx="1247965" cy="365125"/>
            <a:chOff x="0" y="6010163"/>
            <a:chExt cx="2908300" cy="850900"/>
          </a:xfrm>
        </p:grpSpPr>
        <p:sp>
          <p:nvSpPr>
            <p:cNvPr id="19" name="Retângulo 18"/>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0" name="Imagem 19">
              <a:extLst>
                <a:ext uri="{FF2B5EF4-FFF2-40B4-BE49-F238E27FC236}">
                  <a16:creationId xmlns:a16="http://schemas.microsoft.com/office/drawing/2014/main" id="{22D15D6A-4372-43CE-B113-F70CD031DC9C}"/>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sp>
        <p:nvSpPr>
          <p:cNvPr id="28" name="Content Placeholder 4">
            <a:extLst>
              <a:ext uri="{FF2B5EF4-FFF2-40B4-BE49-F238E27FC236}">
                <a16:creationId xmlns:a16="http://schemas.microsoft.com/office/drawing/2014/main" id="{61EEFD73-5FA2-4C6B-8456-DAFE48A0618F}"/>
              </a:ext>
            </a:extLst>
          </p:cNvPr>
          <p:cNvSpPr txBox="1">
            <a:spLocks noChangeAspect="1"/>
          </p:cNvSpPr>
          <p:nvPr/>
        </p:nvSpPr>
        <p:spPr>
          <a:xfrm>
            <a:off x="4373455" y="3553039"/>
            <a:ext cx="3413648" cy="2734550"/>
          </a:xfrm>
          <a:prstGeom prst="ellipse">
            <a:avLst/>
          </a:prstGeom>
          <a:solidFill>
            <a:schemeClr val="accent6">
              <a:lumMod val="20000"/>
              <a:lumOff val="80000"/>
              <a:alpha val="60000"/>
            </a:schemeClr>
          </a:solidFill>
          <a:ln>
            <a:noFill/>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buClr>
                <a:srgbClr val="05396A"/>
              </a:buClr>
              <a:buFont typeface="Wingdings" charset="2"/>
              <a:buChar char="§"/>
            </a:pPr>
            <a:endParaRPr lang="pt-BR" sz="2000" dirty="0">
              <a:solidFill>
                <a:srgbClr val="05396A"/>
              </a:solidFill>
              <a:ea typeface="Univers LT Std 47 Light Condensed" charset="0"/>
              <a:cs typeface="Univers LT Std 47 Light Condensed" charset="0"/>
            </a:endParaRPr>
          </a:p>
        </p:txBody>
      </p:sp>
      <p:sp>
        <p:nvSpPr>
          <p:cNvPr id="30" name="CaixaDeTexto 29">
            <a:extLst>
              <a:ext uri="{FF2B5EF4-FFF2-40B4-BE49-F238E27FC236}">
                <a16:creationId xmlns:a16="http://schemas.microsoft.com/office/drawing/2014/main" id="{7EE9C058-9F44-4204-8E9A-4B3543808FF2}"/>
              </a:ext>
            </a:extLst>
          </p:cNvPr>
          <p:cNvSpPr txBox="1"/>
          <p:nvPr/>
        </p:nvSpPr>
        <p:spPr>
          <a:xfrm>
            <a:off x="4904922" y="137871"/>
            <a:ext cx="7287078" cy="1164421"/>
          </a:xfrm>
          <a:prstGeom prst="rect">
            <a:avLst/>
          </a:prstGeom>
          <a:noFill/>
        </p:spPr>
        <p:txBody>
          <a:bodyPr wrap="square" rtlCol="0">
            <a:spAutoFit/>
          </a:bodyPr>
          <a:lstStyle/>
          <a:p>
            <a:pPr lvl="0">
              <a:lnSpc>
                <a:spcPts val="2600"/>
              </a:lnSpc>
              <a:defRPr sz="1800" b="0" i="0" u="none" strike="noStrike" kern="0" cap="none" spc="0" baseline="0">
                <a:solidFill>
                  <a:srgbClr val="000000"/>
                </a:solidFill>
                <a:uFillTx/>
              </a:defRPr>
            </a:pPr>
            <a:endParaRPr lang="pt-BR" sz="2000" dirty="0">
              <a:solidFill>
                <a:srgbClr val="000000"/>
              </a:solidFill>
              <a:latin typeface="Univers LT Std 47 Light Condensed" charset="0"/>
              <a:ea typeface="Univers LT Std 47 Light Condensed" charset="0"/>
              <a:cs typeface="Univers LT Std 47 Light Condensed" charset="0"/>
            </a:endParaRPr>
          </a:p>
          <a:p>
            <a:pPr lvl="0">
              <a:lnSpc>
                <a:spcPct val="200000"/>
              </a:lnSpc>
              <a:defRPr sz="1800" b="0" i="0" u="none" strike="noStrike" kern="0" cap="none" spc="0" baseline="0">
                <a:solidFill>
                  <a:srgbClr val="000000"/>
                </a:solidFill>
                <a:uFillTx/>
              </a:defRPr>
            </a:pPr>
            <a:r>
              <a:rPr lang="pt-BR" sz="2400" b="1" dirty="0">
                <a:solidFill>
                  <a:srgbClr val="05396A"/>
                </a:solidFill>
                <a:latin typeface="Univers LT Std 65" charset="0"/>
                <a:ea typeface="Univers LT Std 65" charset="0"/>
                <a:cs typeface="Univers LT Std 65" charset="0"/>
              </a:rPr>
              <a:t>213 milhões </a:t>
            </a:r>
            <a:r>
              <a:rPr lang="pt-BR" sz="2400" dirty="0">
                <a:solidFill>
                  <a:srgbClr val="000000"/>
                </a:solidFill>
                <a:latin typeface="Univers LT Std 47 Light Condensed" charset="0"/>
                <a:ea typeface="Univers LT Std 47 Light Condensed" charset="0"/>
                <a:cs typeface="Univers LT Std 47 Light Condensed" charset="0"/>
              </a:rPr>
              <a:t>de habitantes (população estimada</a:t>
            </a:r>
            <a:r>
              <a:rPr lang="pt-BR" sz="2000" dirty="0">
                <a:solidFill>
                  <a:srgbClr val="000000"/>
                </a:solidFill>
                <a:latin typeface="Univers LT Std 47 Light Condensed" charset="0"/>
                <a:ea typeface="Univers LT Std 47 Light Condensed" charset="0"/>
                <a:cs typeface="Univers LT Std 47 Light Condensed" charset="0"/>
              </a:rPr>
              <a:t>)</a:t>
            </a:r>
          </a:p>
        </p:txBody>
      </p:sp>
      <p:sp>
        <p:nvSpPr>
          <p:cNvPr id="32" name="CaixaDeTexto 31">
            <a:extLst>
              <a:ext uri="{FF2B5EF4-FFF2-40B4-BE49-F238E27FC236}">
                <a16:creationId xmlns:a16="http://schemas.microsoft.com/office/drawing/2014/main" id="{A3D226F9-559F-4BF5-AD33-4B7D7BE1B069}"/>
              </a:ext>
            </a:extLst>
          </p:cNvPr>
          <p:cNvSpPr txBox="1"/>
          <p:nvPr/>
        </p:nvSpPr>
        <p:spPr>
          <a:xfrm>
            <a:off x="4882258" y="1358328"/>
            <a:ext cx="7221252" cy="461665"/>
          </a:xfrm>
          <a:prstGeom prst="rect">
            <a:avLst/>
          </a:prstGeom>
          <a:noFill/>
        </p:spPr>
        <p:txBody>
          <a:bodyPr wrap="square" rtlCol="0">
            <a:spAutoFit/>
          </a:bodyPr>
          <a:lstStyle/>
          <a:p>
            <a:r>
              <a:rPr lang="pt-BR" sz="2400" b="1" dirty="0">
                <a:solidFill>
                  <a:srgbClr val="05396A"/>
                </a:solidFill>
                <a:ea typeface="Univers LT Std 65" charset="0"/>
                <a:cs typeface="Univers LT Std 65" charset="0"/>
              </a:rPr>
              <a:t>71 milhões </a:t>
            </a:r>
            <a:r>
              <a:rPr lang="pt-BR" sz="2400" dirty="0">
                <a:solidFill>
                  <a:srgbClr val="000000"/>
                </a:solidFill>
                <a:ea typeface="Univers LT Std 47 Light Condensed" charset="0"/>
                <a:cs typeface="Univers LT Std 47 Light Condensed" charset="0"/>
              </a:rPr>
              <a:t>de domicílios a serem visitados</a:t>
            </a:r>
          </a:p>
        </p:txBody>
      </p:sp>
      <p:pic>
        <p:nvPicPr>
          <p:cNvPr id="33" name="Gráfico 32" descr="Família com menina">
            <a:extLst>
              <a:ext uri="{FF2B5EF4-FFF2-40B4-BE49-F238E27FC236}">
                <a16:creationId xmlns:a16="http://schemas.microsoft.com/office/drawing/2014/main" id="{32225227-BDB5-450D-B869-AEBA4E7684E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1451" y="755721"/>
            <a:ext cx="360000" cy="360000"/>
          </a:xfrm>
          <a:prstGeom prst="rect">
            <a:avLst/>
          </a:prstGeom>
        </p:spPr>
      </p:pic>
      <p:pic>
        <p:nvPicPr>
          <p:cNvPr id="34" name="Gráfico 33" descr="Casa">
            <a:extLst>
              <a:ext uri="{FF2B5EF4-FFF2-40B4-BE49-F238E27FC236}">
                <a16:creationId xmlns:a16="http://schemas.microsoft.com/office/drawing/2014/main" id="{B3AE698B-F09D-4D16-AEEA-5EAE7DC9608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2905" y="1356154"/>
            <a:ext cx="356623" cy="360000"/>
          </a:xfrm>
          <a:prstGeom prst="rect">
            <a:avLst/>
          </a:prstGeom>
        </p:spPr>
      </p:pic>
      <p:sp>
        <p:nvSpPr>
          <p:cNvPr id="35" name="CaixaDeTexto 34">
            <a:extLst>
              <a:ext uri="{FF2B5EF4-FFF2-40B4-BE49-F238E27FC236}">
                <a16:creationId xmlns:a16="http://schemas.microsoft.com/office/drawing/2014/main" id="{2D8D84D5-992C-45C1-B4EC-0C87B2DE7E60}"/>
              </a:ext>
            </a:extLst>
          </p:cNvPr>
          <p:cNvSpPr txBox="1"/>
          <p:nvPr/>
        </p:nvSpPr>
        <p:spPr>
          <a:xfrm>
            <a:off x="4904922" y="2044837"/>
            <a:ext cx="2270140" cy="769441"/>
          </a:xfrm>
          <a:prstGeom prst="rect">
            <a:avLst/>
          </a:prstGeom>
          <a:noFill/>
        </p:spPr>
        <p:txBody>
          <a:bodyPr wrap="square" rtlCol="0">
            <a:spAutoFit/>
          </a:bodyPr>
          <a:lstStyle/>
          <a:p>
            <a:r>
              <a:rPr lang="pt-BR" sz="2400" b="1" dirty="0">
                <a:solidFill>
                  <a:srgbClr val="05396A"/>
                </a:solidFill>
                <a:ea typeface="Univers LT Std 65" charset="0"/>
                <a:cs typeface="Univers LT Std 65" charset="0"/>
              </a:rPr>
              <a:t>5570 </a:t>
            </a:r>
            <a:r>
              <a:rPr lang="pt-BR" sz="2400" dirty="0">
                <a:solidFill>
                  <a:srgbClr val="000000"/>
                </a:solidFill>
                <a:ea typeface="Univers LT Std 47 Light Condensed" charset="0"/>
                <a:cs typeface="Univers LT Std 47 Light Condensed" charset="0"/>
              </a:rPr>
              <a:t>municípios</a:t>
            </a:r>
          </a:p>
          <a:p>
            <a:endParaRPr lang="pt-BR" sz="2000" dirty="0"/>
          </a:p>
        </p:txBody>
      </p:sp>
      <p:pic>
        <p:nvPicPr>
          <p:cNvPr id="36" name="Imagem 35">
            <a:extLst>
              <a:ext uri="{FF2B5EF4-FFF2-40B4-BE49-F238E27FC236}">
                <a16:creationId xmlns:a16="http://schemas.microsoft.com/office/drawing/2014/main" id="{AE43B74E-6C9C-41F0-9AA2-44B543623C2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5686726" y="3999879"/>
            <a:ext cx="1090134" cy="288000"/>
          </a:xfrm>
          <a:prstGeom prst="rect">
            <a:avLst/>
          </a:prstGeom>
        </p:spPr>
      </p:pic>
      <p:sp>
        <p:nvSpPr>
          <p:cNvPr id="38" name="CaixaDeTexto 37">
            <a:extLst>
              <a:ext uri="{FF2B5EF4-FFF2-40B4-BE49-F238E27FC236}">
                <a16:creationId xmlns:a16="http://schemas.microsoft.com/office/drawing/2014/main" id="{CEBF1508-5205-471C-A9D4-FFA0D7D0ECF0}"/>
              </a:ext>
            </a:extLst>
          </p:cNvPr>
          <p:cNvSpPr txBox="1"/>
          <p:nvPr/>
        </p:nvSpPr>
        <p:spPr>
          <a:xfrm>
            <a:off x="4882258" y="2678642"/>
            <a:ext cx="3830136" cy="769441"/>
          </a:xfrm>
          <a:prstGeom prst="rect">
            <a:avLst/>
          </a:prstGeom>
          <a:noFill/>
        </p:spPr>
        <p:txBody>
          <a:bodyPr wrap="square" rtlCol="0">
            <a:spAutoFit/>
          </a:bodyPr>
          <a:lstStyle/>
          <a:p>
            <a:r>
              <a:rPr lang="pt-BR" sz="2400" b="1" dirty="0">
                <a:solidFill>
                  <a:srgbClr val="05396A"/>
                </a:solidFill>
                <a:ea typeface="Univers LT Std 65" charset="0"/>
                <a:cs typeface="Univers LT Std 65" charset="0"/>
              </a:rPr>
              <a:t>Até 180.000 </a:t>
            </a:r>
            <a:r>
              <a:rPr lang="pt-BR" sz="2400" dirty="0">
                <a:solidFill>
                  <a:srgbClr val="000000"/>
                </a:solidFill>
                <a:ea typeface="Univers LT Std 47 Light Condensed" charset="0"/>
                <a:cs typeface="Univers LT Std 47 Light Condensed" charset="0"/>
              </a:rPr>
              <a:t>recenseadores</a:t>
            </a:r>
          </a:p>
          <a:p>
            <a:endParaRPr lang="pt-BR" sz="2000" dirty="0"/>
          </a:p>
        </p:txBody>
      </p:sp>
      <p:pic>
        <p:nvPicPr>
          <p:cNvPr id="39" name="Gráfico 38" descr="Escola">
            <a:extLst>
              <a:ext uri="{FF2B5EF4-FFF2-40B4-BE49-F238E27FC236}">
                <a16:creationId xmlns:a16="http://schemas.microsoft.com/office/drawing/2014/main" id="{6A37ABF0-5F51-4D43-B016-37A8305C60B9}"/>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453762" y="1978296"/>
            <a:ext cx="432000" cy="432000"/>
          </a:xfrm>
          <a:prstGeom prst="rect">
            <a:avLst/>
          </a:prstGeom>
        </p:spPr>
      </p:pic>
      <p:pic>
        <p:nvPicPr>
          <p:cNvPr id="40" name="Gráfico 39" descr="Homem">
            <a:extLst>
              <a:ext uri="{FF2B5EF4-FFF2-40B4-BE49-F238E27FC236}">
                <a16:creationId xmlns:a16="http://schemas.microsoft.com/office/drawing/2014/main" id="{8F549661-416B-46F6-851B-03D2BE5AEF8D}"/>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87950" y="2672034"/>
            <a:ext cx="360000" cy="360000"/>
          </a:xfrm>
          <a:prstGeom prst="rect">
            <a:avLst/>
          </a:prstGeom>
        </p:spPr>
      </p:pic>
      <p:sp>
        <p:nvSpPr>
          <p:cNvPr id="43" name="CaixaDeTexto 42">
            <a:extLst>
              <a:ext uri="{FF2B5EF4-FFF2-40B4-BE49-F238E27FC236}">
                <a16:creationId xmlns:a16="http://schemas.microsoft.com/office/drawing/2014/main" id="{10C90C1F-DAEC-4F64-BCDE-94A13CED05BD}"/>
              </a:ext>
            </a:extLst>
          </p:cNvPr>
          <p:cNvSpPr txBox="1"/>
          <p:nvPr/>
        </p:nvSpPr>
        <p:spPr>
          <a:xfrm>
            <a:off x="4852230" y="4614889"/>
            <a:ext cx="4387442" cy="646331"/>
          </a:xfrm>
          <a:prstGeom prst="rect">
            <a:avLst/>
          </a:prstGeom>
          <a:noFill/>
        </p:spPr>
        <p:txBody>
          <a:bodyPr wrap="square" rtlCol="0">
            <a:spAutoFit/>
          </a:bodyPr>
          <a:lstStyle/>
          <a:p>
            <a:r>
              <a:rPr lang="pt-BR" b="1" dirty="0">
                <a:solidFill>
                  <a:srgbClr val="05396A"/>
                </a:solidFill>
                <a:latin typeface="Univers LT Std 65" charset="0"/>
                <a:ea typeface="Univers LT Std 65" charset="0"/>
                <a:cs typeface="Univers LT Std 65" charset="0"/>
              </a:rPr>
              <a:t>27 </a:t>
            </a:r>
            <a:r>
              <a:rPr lang="pt-BR" dirty="0">
                <a:solidFill>
                  <a:srgbClr val="000000"/>
                </a:solidFill>
                <a:latin typeface="Univers LT Std 47 Light Condensed" charset="0"/>
              </a:rPr>
              <a:t>Unidades Estaduais</a:t>
            </a:r>
          </a:p>
          <a:p>
            <a:endParaRPr lang="pt-BR" dirty="0"/>
          </a:p>
        </p:txBody>
      </p:sp>
      <p:sp>
        <p:nvSpPr>
          <p:cNvPr id="44" name="CaixaDeTexto 43">
            <a:extLst>
              <a:ext uri="{FF2B5EF4-FFF2-40B4-BE49-F238E27FC236}">
                <a16:creationId xmlns:a16="http://schemas.microsoft.com/office/drawing/2014/main" id="{388D519B-88DF-4222-A4CD-45FA4A6DF654}"/>
              </a:ext>
            </a:extLst>
          </p:cNvPr>
          <p:cNvSpPr txBox="1"/>
          <p:nvPr/>
        </p:nvSpPr>
        <p:spPr>
          <a:xfrm>
            <a:off x="5424940" y="4317067"/>
            <a:ext cx="4387442" cy="646331"/>
          </a:xfrm>
          <a:prstGeom prst="rect">
            <a:avLst/>
          </a:prstGeom>
          <a:noFill/>
        </p:spPr>
        <p:txBody>
          <a:bodyPr wrap="square" rtlCol="0">
            <a:spAutoFit/>
          </a:bodyPr>
          <a:lstStyle/>
          <a:p>
            <a:r>
              <a:rPr lang="pt-BR" b="1" dirty="0">
                <a:solidFill>
                  <a:srgbClr val="05396A"/>
                </a:solidFill>
                <a:latin typeface="Univers LT Std 65" charset="0"/>
                <a:ea typeface="Univers LT Std 65" charset="0"/>
                <a:cs typeface="Univers LT Std 65" charset="0"/>
              </a:rPr>
              <a:t>583 </a:t>
            </a:r>
            <a:r>
              <a:rPr lang="pt-BR" dirty="0">
                <a:solidFill>
                  <a:srgbClr val="000000"/>
                </a:solidFill>
                <a:latin typeface="Univers LT Std 47 Light Condensed" charset="0"/>
              </a:rPr>
              <a:t>Agências</a:t>
            </a:r>
          </a:p>
          <a:p>
            <a:endParaRPr lang="pt-BR" dirty="0"/>
          </a:p>
        </p:txBody>
      </p:sp>
      <p:sp>
        <p:nvSpPr>
          <p:cNvPr id="45" name="CaixaDeTexto 44">
            <a:extLst>
              <a:ext uri="{FF2B5EF4-FFF2-40B4-BE49-F238E27FC236}">
                <a16:creationId xmlns:a16="http://schemas.microsoft.com/office/drawing/2014/main" id="{C0EF169D-91A3-4CDE-96AC-FFD8CF7380D1}"/>
              </a:ext>
            </a:extLst>
          </p:cNvPr>
          <p:cNvSpPr txBox="1"/>
          <p:nvPr/>
        </p:nvSpPr>
        <p:spPr>
          <a:xfrm>
            <a:off x="4649442" y="5204648"/>
            <a:ext cx="4387442" cy="646331"/>
          </a:xfrm>
          <a:prstGeom prst="rect">
            <a:avLst/>
          </a:prstGeom>
          <a:noFill/>
        </p:spPr>
        <p:txBody>
          <a:bodyPr wrap="square" rtlCol="0">
            <a:spAutoFit/>
          </a:bodyPr>
          <a:lstStyle/>
          <a:p>
            <a:r>
              <a:rPr lang="pt-BR" b="1" dirty="0">
                <a:solidFill>
                  <a:srgbClr val="05396A"/>
                </a:solidFill>
                <a:latin typeface="Univers LT Std 65" charset="0"/>
                <a:ea typeface="Univers LT Std 65" charset="0"/>
                <a:cs typeface="Univers LT Std 65" charset="0"/>
              </a:rPr>
              <a:t>1450 </a:t>
            </a:r>
            <a:r>
              <a:rPr lang="pt-BR" dirty="0">
                <a:solidFill>
                  <a:srgbClr val="000000"/>
                </a:solidFill>
                <a:latin typeface="Univers LT Std 47 Light Condensed" charset="0"/>
              </a:rPr>
              <a:t>Coordenações regionais</a:t>
            </a:r>
          </a:p>
          <a:p>
            <a:endParaRPr lang="pt-BR" dirty="0"/>
          </a:p>
        </p:txBody>
      </p:sp>
      <p:sp>
        <p:nvSpPr>
          <p:cNvPr id="46" name="CaixaDeTexto 45">
            <a:extLst>
              <a:ext uri="{FF2B5EF4-FFF2-40B4-BE49-F238E27FC236}">
                <a16:creationId xmlns:a16="http://schemas.microsoft.com/office/drawing/2014/main" id="{64E9420F-F762-4CB3-A0D0-0015F6CF055D}"/>
              </a:ext>
            </a:extLst>
          </p:cNvPr>
          <p:cNvSpPr txBox="1"/>
          <p:nvPr/>
        </p:nvSpPr>
        <p:spPr>
          <a:xfrm>
            <a:off x="5006512" y="4889298"/>
            <a:ext cx="4387442" cy="369332"/>
          </a:xfrm>
          <a:prstGeom prst="rect">
            <a:avLst/>
          </a:prstGeom>
          <a:noFill/>
        </p:spPr>
        <p:txBody>
          <a:bodyPr wrap="square" rtlCol="0">
            <a:spAutoFit/>
          </a:bodyPr>
          <a:lstStyle/>
          <a:p>
            <a:r>
              <a:rPr lang="pt-BR" b="1" dirty="0">
                <a:solidFill>
                  <a:srgbClr val="05396A"/>
                </a:solidFill>
                <a:latin typeface="Univers LT Std 65" charset="0"/>
                <a:ea typeface="Univers LT Std 65" charset="0"/>
                <a:cs typeface="Univers LT Std 65" charset="0"/>
              </a:rPr>
              <a:t>6100 </a:t>
            </a:r>
            <a:r>
              <a:rPr lang="pt-BR" dirty="0">
                <a:solidFill>
                  <a:srgbClr val="000000"/>
                </a:solidFill>
                <a:latin typeface="Univers LT Std 47 Light Condensed" charset="0"/>
              </a:rPr>
              <a:t>Postos de coleta</a:t>
            </a:r>
            <a:endParaRPr lang="pt-BR" dirty="0"/>
          </a:p>
        </p:txBody>
      </p:sp>
      <p:pic>
        <p:nvPicPr>
          <p:cNvPr id="37" name="Imagem 36">
            <a:extLst>
              <a:ext uri="{FF2B5EF4-FFF2-40B4-BE49-F238E27FC236}">
                <a16:creationId xmlns:a16="http://schemas.microsoft.com/office/drawing/2014/main" id="{E65F0910-B46D-4175-98A2-A90B2B4401F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33198" y="3925774"/>
            <a:ext cx="1664725" cy="2039994"/>
          </a:xfrm>
          <a:prstGeom prst="rect">
            <a:avLst/>
          </a:prstGeom>
        </p:spPr>
      </p:pic>
      <p:grpSp>
        <p:nvGrpSpPr>
          <p:cNvPr id="42" name="Grupo 13">
            <a:extLst>
              <a:ext uri="{FF2B5EF4-FFF2-40B4-BE49-F238E27FC236}">
                <a16:creationId xmlns:a16="http://schemas.microsoft.com/office/drawing/2014/main" id="{F69D665C-1498-42BB-BA49-D2F15948D127}"/>
              </a:ext>
            </a:extLst>
          </p:cNvPr>
          <p:cNvGrpSpPr>
            <a:grpSpLocks noChangeAspect="1"/>
          </p:cNvGrpSpPr>
          <p:nvPr/>
        </p:nvGrpSpPr>
        <p:grpSpPr>
          <a:xfrm>
            <a:off x="-7317" y="6358001"/>
            <a:ext cx="1748760" cy="504000"/>
            <a:chOff x="0" y="5797326"/>
            <a:chExt cx="2908300" cy="850900"/>
          </a:xfrm>
        </p:grpSpPr>
        <p:sp>
          <p:nvSpPr>
            <p:cNvPr id="48" name="Retângulo 47">
              <a:extLst>
                <a:ext uri="{FF2B5EF4-FFF2-40B4-BE49-F238E27FC236}">
                  <a16:creationId xmlns:a16="http://schemas.microsoft.com/office/drawing/2014/main" id="{5C433CC4-379D-4AA0-BE8E-B600E485F358}"/>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9" name="Imagem 48">
              <a:extLst>
                <a:ext uri="{FF2B5EF4-FFF2-40B4-BE49-F238E27FC236}">
                  <a16:creationId xmlns:a16="http://schemas.microsoft.com/office/drawing/2014/main" id="{4BF77699-3B68-4DD8-BECB-9CC99EF1FA10}"/>
                </a:ext>
              </a:extLst>
            </p:cNvPr>
            <p:cNvPicPr>
              <a:picLocks noChangeAspect="1"/>
            </p:cNvPicPr>
            <p:nvPr/>
          </p:nvPicPr>
          <p:blipFill>
            <a:blip r:embed="rId11">
              <a:extLst>
                <a:ext uri="{BEBA8EAE-BF5A-486C-A8C5-ECC9F3942E4B}">
                  <a14:imgProps xmlns:a14="http://schemas.microsoft.com/office/drawing/2010/main">
                    <a14:imgLayer r:embed="rId18">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1512062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389" cy="6858000"/>
          </a:xfrm>
          <a:prstGeom prst="rect">
            <a:avLst/>
          </a:prstGeom>
        </p:spPr>
      </p:pic>
      <p:sp>
        <p:nvSpPr>
          <p:cNvPr id="11" name="Retângulo 10"/>
          <p:cNvSpPr/>
          <p:nvPr/>
        </p:nvSpPr>
        <p:spPr>
          <a:xfrm>
            <a:off x="1" y="5676900"/>
            <a:ext cx="12188388" cy="11811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606FD787-2679-44C1-81A1-769907DDCADA}"/>
              </a:ext>
            </a:extLst>
          </p:cNvPr>
          <p:cNvSpPr>
            <a:spLocks noGrp="1"/>
          </p:cNvSpPr>
          <p:nvPr>
            <p:ph type="ctrTitle"/>
          </p:nvPr>
        </p:nvSpPr>
        <p:spPr>
          <a:xfrm>
            <a:off x="-105161" y="1870578"/>
            <a:ext cx="12191999" cy="1935745"/>
          </a:xfrm>
        </p:spPr>
        <p:txBody>
          <a:bodyPr anchor="ctr">
            <a:noAutofit/>
          </a:bodyPr>
          <a:lstStyle/>
          <a:p>
            <a:pPr>
              <a:lnSpc>
                <a:spcPct val="100000"/>
              </a:lnSpc>
            </a:pPr>
            <a:r>
              <a:rPr lang="en-US" sz="5400" b="1" dirty="0">
                <a:solidFill>
                  <a:srgbClr val="FFC000"/>
                </a:solidFill>
                <a:latin typeface="Univers LT Std 47 Cn Lt" pitchFamily="34" charset="0"/>
                <a:ea typeface="Univers LT Std 67 Bold Condensed" charset="0"/>
                <a:cs typeface="Univers LT Std 67 Bold Condensed" charset="0"/>
              </a:rPr>
              <a:t>OBRIGADO</a:t>
            </a:r>
          </a:p>
        </p:txBody>
      </p:sp>
      <p:grpSp>
        <p:nvGrpSpPr>
          <p:cNvPr id="6" name="Grupo 13">
            <a:extLst>
              <a:ext uri="{FF2B5EF4-FFF2-40B4-BE49-F238E27FC236}">
                <a16:creationId xmlns:a16="http://schemas.microsoft.com/office/drawing/2014/main" id="{C617F03A-F46D-43C9-8127-4748D05E7611}"/>
              </a:ext>
            </a:extLst>
          </p:cNvPr>
          <p:cNvGrpSpPr>
            <a:grpSpLocks noChangeAspect="1"/>
          </p:cNvGrpSpPr>
          <p:nvPr/>
        </p:nvGrpSpPr>
        <p:grpSpPr>
          <a:xfrm>
            <a:off x="5048777" y="5763450"/>
            <a:ext cx="1748760" cy="504000"/>
            <a:chOff x="0" y="5797326"/>
            <a:chExt cx="2908300" cy="850900"/>
          </a:xfrm>
        </p:grpSpPr>
        <p:sp>
          <p:nvSpPr>
            <p:cNvPr id="7" name="Retângulo 6">
              <a:extLst>
                <a:ext uri="{FF2B5EF4-FFF2-40B4-BE49-F238E27FC236}">
                  <a16:creationId xmlns:a16="http://schemas.microsoft.com/office/drawing/2014/main" id="{B8C76CE6-4134-47F6-8A24-BC432788B80C}"/>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B4DCB194-BC56-4466-B095-F31471B6B62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328199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m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 y="0"/>
            <a:ext cx="5357813" cy="6858000"/>
          </a:xfrm>
          <a:prstGeom prst="rect">
            <a:avLst/>
          </a:prstGeom>
        </p:spPr>
      </p:pic>
      <p:sp>
        <p:nvSpPr>
          <p:cNvPr id="22" name="Retângulo 21"/>
          <p:cNvSpPr/>
          <p:nvPr/>
        </p:nvSpPr>
        <p:spPr>
          <a:xfrm>
            <a:off x="5359400" y="0"/>
            <a:ext cx="6832600" cy="17018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5734664" y="542302"/>
            <a:ext cx="6342216" cy="577850"/>
          </a:xfrm>
          <a:prstGeom prst="rect">
            <a:avLst/>
          </a:prstGeom>
          <a:noFill/>
        </p:spPr>
        <p:txBody>
          <a:bodyPr wrap="square" rtlCol="0" anchor="ctr">
            <a:spAutoFit/>
          </a:bodyPr>
          <a:lstStyle/>
          <a:p>
            <a:pPr>
              <a:lnSpc>
                <a:spcPct val="150000"/>
              </a:lnSpc>
            </a:pPr>
            <a:r>
              <a:rPr lang="pt-BR" sz="2400" b="1" cap="all" dirty="0">
                <a:solidFill>
                  <a:srgbClr val="839CC7"/>
                </a:solidFill>
                <a:latin typeface="Univers LT Std 47 Cn Lt" pitchFamily="34" charset="0"/>
                <a:ea typeface="Univers LT Std 67 Bold Condensed" charset="0"/>
                <a:cs typeface="Univers LT Std 67 Bold Condensed" charset="0"/>
              </a:rPr>
              <a:t>Lições do Censo Demográfico 2010</a:t>
            </a:r>
            <a:endParaRPr lang="pt-BR" sz="2400" b="1" cap="all" dirty="0">
              <a:solidFill>
                <a:srgbClr val="839CC7"/>
              </a:solidFill>
              <a:latin typeface="Univers LT Std 47 Cn Lt" pitchFamily="34" charset="0"/>
            </a:endParaRPr>
          </a:p>
        </p:txBody>
      </p:sp>
      <p:sp>
        <p:nvSpPr>
          <p:cNvPr id="3" name="Subtitle 2">
            <a:extLst>
              <a:ext uri="{FF2B5EF4-FFF2-40B4-BE49-F238E27FC236}">
                <a16:creationId xmlns:a16="http://schemas.microsoft.com/office/drawing/2014/main" id="{54AF8252-18AC-4A69-8E0A-19A9E30AF3AE}"/>
              </a:ext>
            </a:extLst>
          </p:cNvPr>
          <p:cNvSpPr>
            <a:spLocks noGrp="1"/>
          </p:cNvSpPr>
          <p:nvPr>
            <p:ph type="subTitle" idx="1"/>
          </p:nvPr>
        </p:nvSpPr>
        <p:spPr>
          <a:xfrm>
            <a:off x="5715000" y="2087956"/>
            <a:ext cx="6071392" cy="4368800"/>
          </a:xfrm>
        </p:spPr>
        <p:txBody>
          <a:bodyPr anchor="t">
            <a:normAutofit/>
          </a:bodyPr>
          <a:lstStyle/>
          <a:p>
            <a:pPr algn="l">
              <a:lnSpc>
                <a:spcPct val="100000"/>
              </a:lnSpc>
              <a:spcBef>
                <a:spcPts val="3000"/>
              </a:spcBef>
            </a:pPr>
            <a:r>
              <a:rPr lang="pt-BR" sz="2800" dirty="0">
                <a:solidFill>
                  <a:schemeClr val="accent1">
                    <a:lumMod val="50000"/>
                  </a:schemeClr>
                </a:solidFill>
                <a:latin typeface="Univers LT Std 47 Cn Lt" pitchFamily="34" charset="0"/>
              </a:rPr>
              <a:t>Questionários superdimensionados </a:t>
            </a:r>
          </a:p>
          <a:p>
            <a:pPr algn="l">
              <a:lnSpc>
                <a:spcPct val="100000"/>
              </a:lnSpc>
              <a:spcBef>
                <a:spcPts val="3000"/>
              </a:spcBef>
            </a:pPr>
            <a:r>
              <a:rPr lang="pt-BR" sz="2800" dirty="0">
                <a:solidFill>
                  <a:schemeClr val="accent1">
                    <a:lumMod val="50000"/>
                  </a:schemeClr>
                </a:solidFill>
                <a:latin typeface="Univers LT Std 47 Cn Lt" pitchFamily="34" charset="0"/>
              </a:rPr>
              <a:t>Insuficiência de cobertura em regiões metropolitanas</a:t>
            </a:r>
          </a:p>
          <a:p>
            <a:pPr algn="l">
              <a:lnSpc>
                <a:spcPct val="100000"/>
              </a:lnSpc>
              <a:spcBef>
                <a:spcPts val="3000"/>
              </a:spcBef>
            </a:pPr>
            <a:r>
              <a:rPr lang="pt-BR" sz="2800" dirty="0">
                <a:solidFill>
                  <a:schemeClr val="accent1">
                    <a:lumMod val="50000"/>
                  </a:schemeClr>
                </a:solidFill>
                <a:latin typeface="Univers LT Std 47 Cn Lt" pitchFamily="34" charset="0"/>
              </a:rPr>
              <a:t>Primeiro Censo inteiramente digital, porém com % insignificante de coleta de dados pela internet</a:t>
            </a:r>
          </a:p>
        </p:txBody>
      </p:sp>
      <p:sp>
        <p:nvSpPr>
          <p:cNvPr id="10" name="Retângulo 9">
            <a:extLst>
              <a:ext uri="{FF2B5EF4-FFF2-40B4-BE49-F238E27FC236}">
                <a16:creationId xmlns:a16="http://schemas.microsoft.com/office/drawing/2014/main" id="{DE283C0C-ADC7-4FA5-ABB7-E7D3616CD381}"/>
              </a:ext>
            </a:extLst>
          </p:cNvPr>
          <p:cNvSpPr/>
          <p:nvPr/>
        </p:nvSpPr>
        <p:spPr>
          <a:xfrm rot="5400000">
            <a:off x="5358825" y="2236054"/>
            <a:ext cx="291824" cy="2405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p:txBody>
          <a:bodyPr/>
          <a:lstStyle/>
          <a:p>
            <a:fld id="{D14AE743-AAF8-444F-BCA0-AC10E5B0CD41}" type="slidenum">
              <a:rPr lang="en-US" smtClean="0"/>
              <a:pPr/>
              <a:t>5</a:t>
            </a:fld>
            <a:endParaRPr lang="en-US"/>
          </a:p>
        </p:txBody>
      </p:sp>
      <p:sp>
        <p:nvSpPr>
          <p:cNvPr id="8" name="Subtitle 2">
            <a:extLst>
              <a:ext uri="{FF2B5EF4-FFF2-40B4-BE49-F238E27FC236}">
                <a16:creationId xmlns:a16="http://schemas.microsoft.com/office/drawing/2014/main" id="{D91BB598-ACA1-4C51-BA27-FE189CD82B09}"/>
              </a:ext>
            </a:extLst>
          </p:cNvPr>
          <p:cNvSpPr txBox="1">
            <a:spLocks/>
          </p:cNvSpPr>
          <p:nvPr/>
        </p:nvSpPr>
        <p:spPr>
          <a:xfrm>
            <a:off x="1714614" y="0"/>
            <a:ext cx="4825886" cy="226641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endParaRPr lang="en-US" sz="1000" cap="all" dirty="0">
              <a:solidFill>
                <a:schemeClr val="bg1"/>
              </a:solidFill>
              <a:latin typeface="Univers LT Std 47 Cn Lt" pitchFamily="34" charset="0"/>
            </a:endParaRPr>
          </a:p>
        </p:txBody>
      </p:sp>
      <p:pic>
        <p:nvPicPr>
          <p:cNvPr id="17" name="Imagem 2">
            <a:extLst>
              <a:ext uri="{FF2B5EF4-FFF2-40B4-BE49-F238E27FC236}">
                <a16:creationId xmlns:a16="http://schemas.microsoft.com/office/drawing/2014/main" id="{F3E6F175-4DBD-414A-97B0-EF9CAF775859}"/>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4769" b="96494" l="17471" r="72546">
                        <a14:foregroundMark x1="20300" y1="35063" x2="20300" y2="35063"/>
                        <a14:foregroundMark x1="34276" y1="8135" x2="34276" y2="8135"/>
                        <a14:foregroundMark x1="17637" y1="33100" x2="17637" y2="33100"/>
                        <a14:foregroundMark x1="36439" y1="5049" x2="36439" y2="5049"/>
                        <a14:foregroundMark x1="49834" y1="4769" x2="49834" y2="4769"/>
                        <a14:foregroundMark x1="70133" y1="33100" x2="70133" y2="33100"/>
                        <a14:foregroundMark x1="72546" y1="32539" x2="72546" y2="32539"/>
                        <a14:foregroundMark x1="49418" y1="91725" x2="49418" y2="91725"/>
                        <a14:foregroundMark x1="47920" y1="96494" x2="47920" y2="96494"/>
                      </a14:backgroundRemoval>
                    </a14:imgEffect>
                  </a14:imgLayer>
                </a14:imgProps>
              </a:ext>
              <a:ext uri="{28A0092B-C50C-407E-A947-70E740481C1C}">
                <a14:useLocalDpi xmlns:a14="http://schemas.microsoft.com/office/drawing/2010/main" val="0"/>
              </a:ext>
            </a:extLst>
          </a:blip>
          <a:srcRect l="15747" r="25195"/>
          <a:stretch>
            <a:fillRect/>
          </a:stretch>
        </p:blipFill>
        <p:spPr bwMode="auto">
          <a:xfrm>
            <a:off x="4892494" y="424420"/>
            <a:ext cx="809806" cy="813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tângulo 17">
            <a:extLst>
              <a:ext uri="{FF2B5EF4-FFF2-40B4-BE49-F238E27FC236}">
                <a16:creationId xmlns:a16="http://schemas.microsoft.com/office/drawing/2014/main" id="{B38D58FD-5C48-4482-929D-E606C90690FF}"/>
              </a:ext>
            </a:extLst>
          </p:cNvPr>
          <p:cNvSpPr/>
          <p:nvPr/>
        </p:nvSpPr>
        <p:spPr>
          <a:xfrm rot="5400000">
            <a:off x="5358825" y="4296034"/>
            <a:ext cx="291824" cy="2405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C4A2A34F-54FD-4FB6-91A0-2636E0A96BD8}"/>
              </a:ext>
            </a:extLst>
          </p:cNvPr>
          <p:cNvSpPr/>
          <p:nvPr/>
        </p:nvSpPr>
        <p:spPr>
          <a:xfrm rot="5400000">
            <a:off x="5364869" y="3061360"/>
            <a:ext cx="291824" cy="2405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6" name="Grupo 13">
            <a:extLst>
              <a:ext uri="{FF2B5EF4-FFF2-40B4-BE49-F238E27FC236}">
                <a16:creationId xmlns:a16="http://schemas.microsoft.com/office/drawing/2014/main" id="{5BA796CE-5D03-4302-AA5F-99E7A6D20E58}"/>
              </a:ext>
            </a:extLst>
          </p:cNvPr>
          <p:cNvGrpSpPr>
            <a:grpSpLocks noChangeAspect="1"/>
          </p:cNvGrpSpPr>
          <p:nvPr/>
        </p:nvGrpSpPr>
        <p:grpSpPr>
          <a:xfrm>
            <a:off x="-7317" y="6358001"/>
            <a:ext cx="1748760" cy="504000"/>
            <a:chOff x="0" y="5797326"/>
            <a:chExt cx="2908300" cy="850900"/>
          </a:xfrm>
        </p:grpSpPr>
        <p:sp>
          <p:nvSpPr>
            <p:cNvPr id="19" name="Retângulo 18">
              <a:extLst>
                <a:ext uri="{FF2B5EF4-FFF2-40B4-BE49-F238E27FC236}">
                  <a16:creationId xmlns:a16="http://schemas.microsoft.com/office/drawing/2014/main" id="{09893489-58E3-4C24-8DFA-68B2E2D8FA96}"/>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Imagem 22">
              <a:extLst>
                <a:ext uri="{FF2B5EF4-FFF2-40B4-BE49-F238E27FC236}">
                  <a16:creationId xmlns:a16="http://schemas.microsoft.com/office/drawing/2014/main" id="{C15D7482-9473-44CA-8C34-D45BDB21621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124545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5283200" y="0"/>
            <a:ext cx="6908800" cy="17018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Subtitle 2">
            <a:extLst>
              <a:ext uri="{FF2B5EF4-FFF2-40B4-BE49-F238E27FC236}">
                <a16:creationId xmlns:a16="http://schemas.microsoft.com/office/drawing/2014/main" id="{54AF8252-18AC-4A69-8E0A-19A9E30AF3AE}"/>
              </a:ext>
            </a:extLst>
          </p:cNvPr>
          <p:cNvSpPr>
            <a:spLocks noGrp="1"/>
          </p:cNvSpPr>
          <p:nvPr>
            <p:ph type="subTitle" idx="1"/>
          </p:nvPr>
        </p:nvSpPr>
        <p:spPr>
          <a:xfrm>
            <a:off x="5653147" y="2186709"/>
            <a:ext cx="6564253" cy="4368800"/>
          </a:xfrm>
        </p:spPr>
        <p:txBody>
          <a:bodyPr anchor="t">
            <a:normAutofit fontScale="92500" lnSpcReduction="10000"/>
          </a:bodyPr>
          <a:lstStyle/>
          <a:p>
            <a:pPr algn="l">
              <a:lnSpc>
                <a:spcPct val="100000"/>
              </a:lnSpc>
              <a:spcBef>
                <a:spcPts val="3000"/>
              </a:spcBef>
            </a:pPr>
            <a:r>
              <a:rPr lang="pt-BR" sz="3000" dirty="0">
                <a:solidFill>
                  <a:srgbClr val="05396A"/>
                </a:solidFill>
                <a:latin typeface="Univers LT Std 47 Cn Lt" pitchFamily="34" charset="0"/>
                <a:ea typeface="Univers LT Std 67 Bold Condensed" charset="0"/>
                <a:cs typeface="Univers LT Std 67 Bold Condensed" charset="0"/>
              </a:rPr>
              <a:t>Dificuldade de abordagem ao informante</a:t>
            </a:r>
          </a:p>
          <a:p>
            <a:pPr algn="l">
              <a:lnSpc>
                <a:spcPct val="100000"/>
              </a:lnSpc>
              <a:spcBef>
                <a:spcPts val="3000"/>
              </a:spcBef>
            </a:pPr>
            <a:r>
              <a:rPr lang="pt-BR" sz="3000" dirty="0">
                <a:solidFill>
                  <a:srgbClr val="05396A"/>
                </a:solidFill>
                <a:latin typeface="Univers LT Std 47 Cn Lt" pitchFamily="34" charset="0"/>
                <a:ea typeface="Univers LT Std 67 Bold Condensed" charset="0"/>
                <a:cs typeface="Univers LT Std 67 Bold Condensed" charset="0"/>
              </a:rPr>
              <a:t>Preservar a essência do Censo Demográfico (cobertura e perfil)</a:t>
            </a:r>
          </a:p>
          <a:p>
            <a:pPr algn="l">
              <a:lnSpc>
                <a:spcPct val="100000"/>
              </a:lnSpc>
              <a:spcBef>
                <a:spcPts val="3000"/>
              </a:spcBef>
            </a:pPr>
            <a:r>
              <a:rPr lang="pt-BR" sz="3000" dirty="0">
                <a:solidFill>
                  <a:srgbClr val="05396A"/>
                </a:solidFill>
                <a:latin typeface="Univers LT Std 47 Cn Lt" pitchFamily="34" charset="0"/>
                <a:ea typeface="Univers LT Std 67 Bold Condensed" charset="0"/>
                <a:cs typeface="Univers LT Std 67 Bold Condensed" charset="0"/>
              </a:rPr>
              <a:t>Progresso tecnológico dos métodos de coleta</a:t>
            </a:r>
          </a:p>
          <a:p>
            <a:pPr algn="l">
              <a:lnSpc>
                <a:spcPct val="100000"/>
              </a:lnSpc>
              <a:spcBef>
                <a:spcPts val="3000"/>
              </a:spcBef>
            </a:pPr>
            <a:r>
              <a:rPr lang="pt-BR" sz="3000" dirty="0">
                <a:solidFill>
                  <a:srgbClr val="05396A"/>
                </a:solidFill>
                <a:latin typeface="Univers LT Std 47 Cn Lt" pitchFamily="34" charset="0"/>
                <a:ea typeface="Univers LT Std 67 Bold Condensed" charset="0"/>
                <a:cs typeface="Univers LT Std 67 Bold Condensed" charset="0"/>
              </a:rPr>
              <a:t>Restrições significativas de recursos</a:t>
            </a:r>
          </a:p>
          <a:p>
            <a:pPr algn="l">
              <a:lnSpc>
                <a:spcPct val="100000"/>
              </a:lnSpc>
              <a:spcBef>
                <a:spcPts val="3000"/>
              </a:spcBef>
            </a:pPr>
            <a:r>
              <a:rPr lang="en-US" sz="3200" b="1" cap="all" dirty="0">
                <a:solidFill>
                  <a:srgbClr val="05396A"/>
                </a:solidFill>
                <a:latin typeface="Univers LT Std 67 Bold Condensed" charset="0"/>
                <a:ea typeface="Univers LT Std 67 Bold Condensed" charset="0"/>
                <a:cs typeface="Univers LT Std 67 Bold Condensed" charset="0"/>
              </a:rPr>
              <a:t> </a:t>
            </a:r>
          </a:p>
          <a:p>
            <a:pPr algn="l">
              <a:lnSpc>
                <a:spcPct val="100000"/>
              </a:lnSpc>
              <a:spcBef>
                <a:spcPts val="3000"/>
              </a:spcBef>
            </a:pPr>
            <a:endParaRPr lang="en-US" sz="3200" b="1" cap="all" dirty="0">
              <a:solidFill>
                <a:srgbClr val="05396A"/>
              </a:solidFill>
              <a:latin typeface="Univers LT Std 67 Bold Condensed" charset="0"/>
              <a:ea typeface="Univers LT Std 67 Bold Condensed" charset="0"/>
              <a:cs typeface="Univers LT Std 67 Bold Condensed" charset="0"/>
            </a:endParaRPr>
          </a:p>
        </p:txBody>
      </p:sp>
      <p:sp>
        <p:nvSpPr>
          <p:cNvPr id="10" name="Retângulo 9">
            <a:extLst>
              <a:ext uri="{FF2B5EF4-FFF2-40B4-BE49-F238E27FC236}">
                <a16:creationId xmlns:a16="http://schemas.microsoft.com/office/drawing/2014/main" id="{DE283C0C-ADC7-4FA5-ABB7-E7D3616CD381}"/>
              </a:ext>
            </a:extLst>
          </p:cNvPr>
          <p:cNvSpPr/>
          <p:nvPr/>
        </p:nvSpPr>
        <p:spPr>
          <a:xfrm rot="5400000">
            <a:off x="5324982" y="2319878"/>
            <a:ext cx="291824" cy="2405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DE283C0C-ADC7-4FA5-ABB7-E7D3616CD381}"/>
              </a:ext>
            </a:extLst>
          </p:cNvPr>
          <p:cNvSpPr/>
          <p:nvPr/>
        </p:nvSpPr>
        <p:spPr>
          <a:xfrm rot="5400000">
            <a:off x="5318903" y="4117789"/>
            <a:ext cx="291824" cy="2405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DE283C0C-ADC7-4FA5-ABB7-E7D3616CD381}"/>
              </a:ext>
            </a:extLst>
          </p:cNvPr>
          <p:cNvSpPr/>
          <p:nvPr/>
        </p:nvSpPr>
        <p:spPr>
          <a:xfrm rot="5400000">
            <a:off x="5318903" y="5193155"/>
            <a:ext cx="291824" cy="2405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DE283C0C-ADC7-4FA5-ABB7-E7D3616CD381}"/>
              </a:ext>
            </a:extLst>
          </p:cNvPr>
          <p:cNvSpPr/>
          <p:nvPr/>
        </p:nvSpPr>
        <p:spPr>
          <a:xfrm rot="5400000">
            <a:off x="5324982" y="3060648"/>
            <a:ext cx="291824" cy="2405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88641" cy="6858000"/>
          </a:xfrm>
          <a:prstGeom prst="rect">
            <a:avLst/>
          </a:prstGeom>
        </p:spPr>
      </p:pic>
      <p:sp>
        <p:nvSpPr>
          <p:cNvPr id="21" name="CaixaDeTexto 20"/>
          <p:cNvSpPr txBox="1"/>
          <p:nvPr/>
        </p:nvSpPr>
        <p:spPr>
          <a:xfrm>
            <a:off x="5729737" y="395472"/>
            <a:ext cx="6515100" cy="830997"/>
          </a:xfrm>
          <a:prstGeom prst="rect">
            <a:avLst/>
          </a:prstGeom>
          <a:noFill/>
        </p:spPr>
        <p:txBody>
          <a:bodyPr wrap="square" rtlCol="0" anchor="ctr">
            <a:spAutoFit/>
          </a:bodyPr>
          <a:lstStyle/>
          <a:p>
            <a:pPr>
              <a:lnSpc>
                <a:spcPct val="150000"/>
              </a:lnSpc>
            </a:pPr>
            <a:r>
              <a:rPr lang="pt-BR" sz="2400" b="1" cap="all" dirty="0">
                <a:solidFill>
                  <a:srgbClr val="839CC7"/>
                </a:solidFill>
                <a:latin typeface="Univers LT Std 47 Cn Lt" pitchFamily="34" charset="0"/>
                <a:ea typeface="Univers LT Std 67 Bold Condensed" charset="0"/>
                <a:cs typeface="Univers LT Std 67 Bold Condensed" charset="0"/>
              </a:rPr>
              <a:t>quais são os desafios para </a:t>
            </a:r>
            <a:r>
              <a:rPr lang="pt-BR" sz="3200" b="1" cap="all" dirty="0">
                <a:solidFill>
                  <a:schemeClr val="bg1"/>
                </a:solidFill>
                <a:latin typeface="Univers LT Std 47 Cn Lt" pitchFamily="34" charset="0"/>
                <a:ea typeface="Univers LT Std 67 Bold Condensed" charset="0"/>
                <a:cs typeface="Univers LT Std 67 Bold Condensed" charset="0"/>
              </a:rPr>
              <a:t>2020</a:t>
            </a:r>
            <a:r>
              <a:rPr lang="pt-BR" sz="2400" b="1" cap="all" dirty="0">
                <a:solidFill>
                  <a:schemeClr val="bg1"/>
                </a:solidFill>
                <a:latin typeface="Univers LT Std 47 Cn Lt" pitchFamily="34" charset="0"/>
                <a:ea typeface="Univers LT Std 67 Bold Condensed" charset="0"/>
                <a:cs typeface="Univers LT Std 67 Bold Condensed" charset="0"/>
              </a:rPr>
              <a:t> </a:t>
            </a:r>
            <a:r>
              <a:rPr lang="pt-BR" b="1" cap="all" dirty="0">
                <a:solidFill>
                  <a:srgbClr val="839CC7"/>
                </a:solidFill>
                <a:latin typeface="Univers LT Std 47 Cn Lt" pitchFamily="34" charset="0"/>
                <a:ea typeface="Univers LT Std 67 Bold Condensed" charset="0"/>
                <a:cs typeface="Univers LT Std 67 Bold Condensed" charset="0"/>
              </a:rPr>
              <a:t>?</a:t>
            </a:r>
            <a:endParaRPr lang="en-US" sz="2400" b="1" cap="all" dirty="0">
              <a:solidFill>
                <a:srgbClr val="839CC7"/>
              </a:solidFill>
              <a:latin typeface="Univers LT Std 47 Cn Lt" pitchFamily="34" charset="0"/>
            </a:endParaRPr>
          </a:p>
        </p:txBody>
      </p:sp>
      <p:pic>
        <p:nvPicPr>
          <p:cNvPr id="17" name="Imagem 2">
            <a:extLst>
              <a:ext uri="{FF2B5EF4-FFF2-40B4-BE49-F238E27FC236}">
                <a16:creationId xmlns:a16="http://schemas.microsoft.com/office/drawing/2014/main" id="{F3E6F175-4DBD-414A-97B0-EF9CAF775859}"/>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4769" b="96494" l="17471" r="72546">
                        <a14:foregroundMark x1="20300" y1="35063" x2="20300" y2="35063"/>
                        <a14:foregroundMark x1="34276" y1="8135" x2="34276" y2="8135"/>
                        <a14:foregroundMark x1="17637" y1="33100" x2="17637" y2="33100"/>
                        <a14:foregroundMark x1="36439" y1="5049" x2="36439" y2="5049"/>
                        <a14:foregroundMark x1="49834" y1="4769" x2="49834" y2="4769"/>
                        <a14:foregroundMark x1="70133" y1="33100" x2="70133" y2="33100"/>
                        <a14:foregroundMark x1="72546" y1="32539" x2="72546" y2="32539"/>
                        <a14:foregroundMark x1="49418" y1="91725" x2="49418" y2="91725"/>
                        <a14:foregroundMark x1="47920" y1="96494" x2="47920" y2="96494"/>
                      </a14:backgroundRemoval>
                    </a14:imgEffect>
                  </a14:imgLayer>
                </a14:imgProps>
              </a:ext>
              <a:ext uri="{28A0092B-C50C-407E-A947-70E740481C1C}">
                <a14:useLocalDpi xmlns:a14="http://schemas.microsoft.com/office/drawing/2010/main" val="0"/>
              </a:ext>
            </a:extLst>
          </a:blip>
          <a:srcRect l="15747" r="25195"/>
          <a:stretch>
            <a:fillRect/>
          </a:stretch>
        </p:blipFill>
        <p:spPr bwMode="auto">
          <a:xfrm>
            <a:off x="4854394" y="424420"/>
            <a:ext cx="809806" cy="813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Espaço Reservado para Número de Slide 1">
            <a:extLst>
              <a:ext uri="{FF2B5EF4-FFF2-40B4-BE49-F238E27FC236}">
                <a16:creationId xmlns:a16="http://schemas.microsoft.com/office/drawing/2014/main" id="{0835E878-408F-44BA-A433-4A97303F7C6B}"/>
              </a:ext>
            </a:extLst>
          </p:cNvPr>
          <p:cNvSpPr>
            <a:spLocks noGrp="1"/>
          </p:cNvSpPr>
          <p:nvPr>
            <p:ph type="sldNum" sz="quarter" idx="12"/>
          </p:nvPr>
        </p:nvSpPr>
        <p:spPr>
          <a:xfrm>
            <a:off x="8610600" y="6356350"/>
            <a:ext cx="2743200" cy="365125"/>
          </a:xfrm>
        </p:spPr>
        <p:txBody>
          <a:bodyPr/>
          <a:lstStyle/>
          <a:p>
            <a:fld id="{D14AE743-AAF8-444F-BCA0-AC10E5B0CD41}" type="slidenum">
              <a:rPr lang="en-US" smtClean="0"/>
              <a:pPr/>
              <a:t>6</a:t>
            </a:fld>
            <a:endParaRPr lang="en-US"/>
          </a:p>
        </p:txBody>
      </p:sp>
      <p:grpSp>
        <p:nvGrpSpPr>
          <p:cNvPr id="16" name="Grupo 15"/>
          <p:cNvGrpSpPr/>
          <p:nvPr/>
        </p:nvGrpSpPr>
        <p:grpSpPr>
          <a:xfrm>
            <a:off x="1042" y="6487495"/>
            <a:ext cx="1247965" cy="365125"/>
            <a:chOff x="0" y="6010163"/>
            <a:chExt cx="2908300" cy="850900"/>
          </a:xfrm>
        </p:grpSpPr>
        <p:sp>
          <p:nvSpPr>
            <p:cNvPr id="24" name="Retângulo 23"/>
            <p:cNvSpPr/>
            <p:nvPr/>
          </p:nvSpPr>
          <p:spPr>
            <a:xfrm>
              <a:off x="0" y="6010163"/>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5" name="Imagem 24">
              <a:extLst>
                <a:ext uri="{FF2B5EF4-FFF2-40B4-BE49-F238E27FC236}">
                  <a16:creationId xmlns:a16="http://schemas.microsoft.com/office/drawing/2014/main" id="{22D15D6A-4372-43CE-B113-F70CD031DC9C}"/>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219937"/>
              <a:ext cx="2426782" cy="641126"/>
            </a:xfrm>
            <a:prstGeom prst="rect">
              <a:avLst/>
            </a:prstGeom>
            <a:ln>
              <a:noFill/>
            </a:ln>
          </p:spPr>
        </p:pic>
      </p:grpSp>
      <p:grpSp>
        <p:nvGrpSpPr>
          <p:cNvPr id="26" name="Grupo 13">
            <a:extLst>
              <a:ext uri="{FF2B5EF4-FFF2-40B4-BE49-F238E27FC236}">
                <a16:creationId xmlns:a16="http://schemas.microsoft.com/office/drawing/2014/main" id="{1FC55707-D277-4824-A53F-BB9931A893AC}"/>
              </a:ext>
            </a:extLst>
          </p:cNvPr>
          <p:cNvGrpSpPr>
            <a:grpSpLocks noChangeAspect="1"/>
          </p:cNvGrpSpPr>
          <p:nvPr/>
        </p:nvGrpSpPr>
        <p:grpSpPr>
          <a:xfrm>
            <a:off x="-7317" y="6358001"/>
            <a:ext cx="1748760" cy="504000"/>
            <a:chOff x="0" y="5797326"/>
            <a:chExt cx="2908300" cy="850900"/>
          </a:xfrm>
        </p:grpSpPr>
        <p:sp>
          <p:nvSpPr>
            <p:cNvPr id="27" name="Retângulo 26">
              <a:extLst>
                <a:ext uri="{FF2B5EF4-FFF2-40B4-BE49-F238E27FC236}">
                  <a16:creationId xmlns:a16="http://schemas.microsoft.com/office/drawing/2014/main" id="{78DD89ED-1955-4182-838F-E5EDC4B233E1}"/>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8" name="Imagem 27">
              <a:extLst>
                <a:ext uri="{FF2B5EF4-FFF2-40B4-BE49-F238E27FC236}">
                  <a16:creationId xmlns:a16="http://schemas.microsoft.com/office/drawing/2014/main" id="{49026751-6541-432D-B5A6-43F039762E5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124545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m 36"/>
          <p:cNvPicPr>
            <a:picLocks noChangeAspect="1"/>
          </p:cNvPicPr>
          <p:nvPr/>
        </p:nvPicPr>
        <p:blipFill>
          <a:blip r:embed="rId3">
            <a:lum/>
            <a:extLst>
              <a:ext uri="{28A0092B-C50C-407E-A947-70E740481C1C}">
                <a14:useLocalDpi xmlns:a14="http://schemas.microsoft.com/office/drawing/2010/main" val="0"/>
              </a:ext>
            </a:extLst>
          </a:blip>
          <a:stretch>
            <a:fillRect/>
          </a:stretch>
        </p:blipFill>
        <p:spPr>
          <a:xfrm>
            <a:off x="0" y="-14630"/>
            <a:ext cx="12192000" cy="6858000"/>
          </a:xfrm>
          <a:prstGeom prst="rect">
            <a:avLst/>
          </a:prstGeom>
        </p:spPr>
      </p:pic>
      <p:sp>
        <p:nvSpPr>
          <p:cNvPr id="38" name="Retângulo de cantos arredondados 37"/>
          <p:cNvSpPr/>
          <p:nvPr/>
        </p:nvSpPr>
        <p:spPr>
          <a:xfrm>
            <a:off x="4620288" y="2156744"/>
            <a:ext cx="3352800" cy="977900"/>
          </a:xfrm>
          <a:prstGeom prst="round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ontent Placeholder 4">
            <a:extLst>
              <a:ext uri="{FF2B5EF4-FFF2-40B4-BE49-F238E27FC236}">
                <a16:creationId xmlns:a16="http://schemas.microsoft.com/office/drawing/2014/main" id="{E7A75BEA-7C10-4A4C-B6F3-2F7D30DE71B8}"/>
              </a:ext>
            </a:extLst>
          </p:cNvPr>
          <p:cNvSpPr txBox="1">
            <a:spLocks noChangeAspect="1"/>
          </p:cNvSpPr>
          <p:nvPr/>
        </p:nvSpPr>
        <p:spPr>
          <a:xfrm>
            <a:off x="822988" y="2822087"/>
            <a:ext cx="3340100" cy="2095501"/>
          </a:xfrm>
          <a:prstGeom prst="ellipse">
            <a:avLst/>
          </a:prstGeom>
          <a:solidFill>
            <a:srgbClr val="92D050">
              <a:alpha val="50000"/>
            </a:srgbClr>
          </a:solidFill>
          <a:ln>
            <a:noFill/>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buClr>
                <a:srgbClr val="05396A"/>
              </a:buClr>
              <a:buFont typeface="Wingdings" charset="2"/>
              <a:buChar char="§"/>
            </a:pPr>
            <a:endParaRPr lang="pt-BR" sz="1800" dirty="0">
              <a:solidFill>
                <a:srgbClr val="05396A"/>
              </a:solidFill>
              <a:latin typeface="Univers LT Std 47 Light Condensed" charset="0"/>
              <a:ea typeface="Univers LT Std 47 Light Condensed" charset="0"/>
              <a:cs typeface="Univers LT Std 47 Light Condensed" charset="0"/>
            </a:endParaRPr>
          </a:p>
        </p:txBody>
      </p:sp>
      <p:sp>
        <p:nvSpPr>
          <p:cNvPr id="34" name="Content Placeholder 4">
            <a:extLst>
              <a:ext uri="{FF2B5EF4-FFF2-40B4-BE49-F238E27FC236}">
                <a16:creationId xmlns:a16="http://schemas.microsoft.com/office/drawing/2014/main" id="{E7A75BEA-7C10-4A4C-B6F3-2F7D30DE71B8}"/>
              </a:ext>
            </a:extLst>
          </p:cNvPr>
          <p:cNvSpPr txBox="1">
            <a:spLocks noChangeAspect="1"/>
          </p:cNvSpPr>
          <p:nvPr/>
        </p:nvSpPr>
        <p:spPr>
          <a:xfrm>
            <a:off x="4559607" y="4924643"/>
            <a:ext cx="3340100" cy="1783136"/>
          </a:xfrm>
          <a:prstGeom prst="ellipse">
            <a:avLst/>
          </a:prstGeom>
          <a:solidFill>
            <a:srgbClr val="2CB0E1">
              <a:alpha val="60000"/>
            </a:srgbClr>
          </a:solidFill>
          <a:ln>
            <a:noFill/>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buClr>
                <a:srgbClr val="05396A"/>
              </a:buClr>
              <a:buFont typeface="Wingdings" charset="2"/>
              <a:buChar char="§"/>
            </a:pPr>
            <a:endParaRPr lang="pt-BR" sz="1800" dirty="0">
              <a:solidFill>
                <a:srgbClr val="05396A"/>
              </a:solidFill>
              <a:latin typeface="Univers LT Std 47 Light Condensed" charset="0"/>
              <a:ea typeface="Univers LT Std 47 Light Condensed" charset="0"/>
              <a:cs typeface="Univers LT Std 47 Light Condensed" charset="0"/>
            </a:endParaRPr>
          </a:p>
        </p:txBody>
      </p:sp>
      <p:sp>
        <p:nvSpPr>
          <p:cNvPr id="22" name="Retângulo 21"/>
          <p:cNvSpPr/>
          <p:nvPr/>
        </p:nvSpPr>
        <p:spPr>
          <a:xfrm>
            <a:off x="0" y="0"/>
            <a:ext cx="12192000" cy="876300"/>
          </a:xfrm>
          <a:prstGeom prst="rect">
            <a:avLst/>
          </a:prstGeom>
          <a:solidFill>
            <a:srgbClr val="05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482600" y="326995"/>
            <a:ext cx="11531600" cy="417935"/>
          </a:xfrm>
          <a:prstGeom prst="rect">
            <a:avLst/>
          </a:prstGeom>
          <a:noFill/>
        </p:spPr>
        <p:txBody>
          <a:bodyPr wrap="square" rtlCol="0" anchor="ctr">
            <a:spAutoFit/>
          </a:bodyPr>
          <a:lstStyle/>
          <a:p>
            <a:pPr>
              <a:lnSpc>
                <a:spcPts val="2360"/>
              </a:lnSpc>
            </a:pPr>
            <a:r>
              <a:rPr lang="pt-BR" sz="2800" b="1" cap="all" dirty="0">
                <a:solidFill>
                  <a:srgbClr val="839CC7"/>
                </a:solidFill>
                <a:latin typeface="Univers LT Std 47 Cn Lt" pitchFamily="34" charset="0"/>
                <a:ea typeface="Univers LT Std 67 Bold Condensed" charset="0"/>
                <a:cs typeface="Univers LT Std 67 Bold Condensed" charset="0"/>
              </a:rPr>
              <a:t>Componentes DA ESTRATÉGIA</a:t>
            </a:r>
          </a:p>
        </p:txBody>
      </p:sp>
      <p:sp>
        <p:nvSpPr>
          <p:cNvPr id="7" name="Retângulo 6">
            <a:extLst>
              <a:ext uri="{FF2B5EF4-FFF2-40B4-BE49-F238E27FC236}">
                <a16:creationId xmlns:a16="http://schemas.microsoft.com/office/drawing/2014/main" id="{6A21FB35-E1E3-4E40-B0FB-1A5A5BE02D7E}"/>
              </a:ext>
            </a:extLst>
          </p:cNvPr>
          <p:cNvSpPr/>
          <p:nvPr/>
        </p:nvSpPr>
        <p:spPr>
          <a:xfrm>
            <a:off x="10035583" y="2521515"/>
            <a:ext cx="164014" cy="348248"/>
          </a:xfrm>
          <a:prstGeom prst="rect">
            <a:avLst/>
          </a:prstGeom>
          <a:solidFill>
            <a:srgbClr val="839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839CC7"/>
              </a:solidFill>
            </a:endParaRPr>
          </a:p>
        </p:txBody>
      </p:sp>
      <p:sp>
        <p:nvSpPr>
          <p:cNvPr id="8" name="Retângulo 7">
            <a:extLst>
              <a:ext uri="{FF2B5EF4-FFF2-40B4-BE49-F238E27FC236}">
                <a16:creationId xmlns:a16="http://schemas.microsoft.com/office/drawing/2014/main" id="{3F49E975-5C44-4D96-91F9-1BAB631E58A7}"/>
              </a:ext>
            </a:extLst>
          </p:cNvPr>
          <p:cNvSpPr/>
          <p:nvPr/>
        </p:nvSpPr>
        <p:spPr>
          <a:xfrm>
            <a:off x="2369954" y="2383211"/>
            <a:ext cx="164014" cy="348248"/>
          </a:xfrm>
          <a:prstGeom prst="rect">
            <a:avLst/>
          </a:prstGeom>
          <a:solidFill>
            <a:srgbClr val="839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ontent Placeholder 4">
            <a:extLst>
              <a:ext uri="{FF2B5EF4-FFF2-40B4-BE49-F238E27FC236}">
                <a16:creationId xmlns:a16="http://schemas.microsoft.com/office/drawing/2014/main" id="{E7A75BEA-7C10-4A4C-B6F3-2F7D30DE71B8}"/>
              </a:ext>
            </a:extLst>
          </p:cNvPr>
          <p:cNvSpPr txBox="1">
            <a:spLocks noChangeAspect="1"/>
          </p:cNvSpPr>
          <p:nvPr/>
        </p:nvSpPr>
        <p:spPr>
          <a:xfrm>
            <a:off x="8392188" y="2949087"/>
            <a:ext cx="3340100" cy="2095501"/>
          </a:xfrm>
          <a:prstGeom prst="ellipse">
            <a:avLst/>
          </a:prstGeom>
          <a:solidFill>
            <a:srgbClr val="FFC000">
              <a:alpha val="60000"/>
            </a:srgbClr>
          </a:solidFill>
          <a:ln>
            <a:noFill/>
          </a:ln>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80"/>
              </a:lnSpc>
              <a:buClr>
                <a:srgbClr val="05396A"/>
              </a:buClr>
              <a:buFont typeface="Wingdings" charset="2"/>
              <a:buChar char="§"/>
            </a:pPr>
            <a:endParaRPr lang="pt-BR" sz="1800" dirty="0">
              <a:solidFill>
                <a:srgbClr val="05396A"/>
              </a:solidFill>
              <a:latin typeface="Univers LT Std 47 Light Condensed" charset="0"/>
              <a:ea typeface="Univers LT Std 47 Light Condensed" charset="0"/>
              <a:cs typeface="Univers LT Std 47 Light Condensed" charset="0"/>
            </a:endParaRPr>
          </a:p>
        </p:txBody>
      </p:sp>
      <p:sp>
        <p:nvSpPr>
          <p:cNvPr id="12" name="CaixaDeTexto 11">
            <a:extLst>
              <a:ext uri="{FF2B5EF4-FFF2-40B4-BE49-F238E27FC236}">
                <a16:creationId xmlns:a16="http://schemas.microsoft.com/office/drawing/2014/main" id="{1D86FB0F-822E-4A21-837E-5311EE1CB166}"/>
              </a:ext>
            </a:extLst>
          </p:cNvPr>
          <p:cNvSpPr txBox="1"/>
          <p:nvPr/>
        </p:nvSpPr>
        <p:spPr>
          <a:xfrm>
            <a:off x="828315" y="3273174"/>
            <a:ext cx="3314700" cy="1077218"/>
          </a:xfrm>
          <a:prstGeom prst="rect">
            <a:avLst/>
          </a:prstGeom>
          <a:noFill/>
        </p:spPr>
        <p:txBody>
          <a:bodyPr wrap="square" rtlCol="0">
            <a:spAutoFit/>
          </a:bodyPr>
          <a:lstStyle/>
          <a:p>
            <a:pPr algn="ctr">
              <a:buClr>
                <a:srgbClr val="05396A"/>
              </a:buClr>
            </a:pPr>
            <a:r>
              <a:rPr lang="en-US" sz="3200" b="1" dirty="0">
                <a:solidFill>
                  <a:srgbClr val="05396A"/>
                </a:solidFill>
                <a:latin typeface="Univers LT Std 47 Cn Lt" pitchFamily="34" charset="0"/>
              </a:rPr>
              <a:t>I. </a:t>
            </a:r>
            <a:r>
              <a:rPr lang="pt-BR" sz="3200" b="1" dirty="0">
                <a:solidFill>
                  <a:srgbClr val="05396A"/>
                </a:solidFill>
                <a:latin typeface="Univers LT Std 47 Cn Lt" pitchFamily="34" charset="0"/>
              </a:rPr>
              <a:t>Registros administrativos</a:t>
            </a:r>
          </a:p>
        </p:txBody>
      </p:sp>
      <p:sp>
        <p:nvSpPr>
          <p:cNvPr id="14" name="CaixaDeTexto 13">
            <a:extLst>
              <a:ext uri="{FF2B5EF4-FFF2-40B4-BE49-F238E27FC236}">
                <a16:creationId xmlns:a16="http://schemas.microsoft.com/office/drawing/2014/main" id="{E684C704-7416-4904-91E1-6389A4BA7AE1}"/>
              </a:ext>
            </a:extLst>
          </p:cNvPr>
          <p:cNvSpPr txBox="1"/>
          <p:nvPr/>
        </p:nvSpPr>
        <p:spPr>
          <a:xfrm>
            <a:off x="4290778" y="5480218"/>
            <a:ext cx="3848205" cy="646331"/>
          </a:xfrm>
          <a:prstGeom prst="rect">
            <a:avLst/>
          </a:prstGeom>
          <a:noFill/>
        </p:spPr>
        <p:txBody>
          <a:bodyPr wrap="square" rtlCol="0">
            <a:spAutoFit/>
          </a:bodyPr>
          <a:lstStyle/>
          <a:p>
            <a:pPr algn="ctr">
              <a:buClr>
                <a:srgbClr val="05396A"/>
              </a:buClr>
            </a:pPr>
            <a:r>
              <a:rPr lang="en-US" sz="3600" b="1" dirty="0">
                <a:solidFill>
                  <a:srgbClr val="05396A"/>
                </a:solidFill>
                <a:latin typeface="Univers LT Std 47 Cn Lt" pitchFamily="34" charset="0"/>
              </a:rPr>
              <a:t>II. </a:t>
            </a:r>
            <a:r>
              <a:rPr lang="pt-BR" sz="3600" b="1" dirty="0">
                <a:solidFill>
                  <a:srgbClr val="05396A"/>
                </a:solidFill>
                <a:latin typeface="Univers LT Std 47 Cn Lt" pitchFamily="34" charset="0"/>
              </a:rPr>
              <a:t>Tecnologia</a:t>
            </a:r>
          </a:p>
        </p:txBody>
      </p:sp>
      <p:sp>
        <p:nvSpPr>
          <p:cNvPr id="15" name="CaixaDeTexto 14">
            <a:extLst>
              <a:ext uri="{FF2B5EF4-FFF2-40B4-BE49-F238E27FC236}">
                <a16:creationId xmlns:a16="http://schemas.microsoft.com/office/drawing/2014/main" id="{915F7843-74C4-4918-82DB-0246A07A3EBD}"/>
              </a:ext>
            </a:extLst>
          </p:cNvPr>
          <p:cNvSpPr txBox="1"/>
          <p:nvPr/>
        </p:nvSpPr>
        <p:spPr>
          <a:xfrm>
            <a:off x="8529743" y="3473946"/>
            <a:ext cx="3011680" cy="1077218"/>
          </a:xfrm>
          <a:prstGeom prst="rect">
            <a:avLst/>
          </a:prstGeom>
          <a:noFill/>
        </p:spPr>
        <p:txBody>
          <a:bodyPr wrap="square" rtlCol="0">
            <a:spAutoFit/>
          </a:bodyPr>
          <a:lstStyle/>
          <a:p>
            <a:pPr algn="ctr">
              <a:buClr>
                <a:srgbClr val="05396A"/>
              </a:buClr>
            </a:pPr>
            <a:r>
              <a:rPr lang="en-US" sz="3200" b="1" dirty="0">
                <a:solidFill>
                  <a:srgbClr val="05396A"/>
                </a:solidFill>
                <a:latin typeface="Univers LT Std 47 Cn Lt" pitchFamily="34" charset="0"/>
              </a:rPr>
              <a:t>III</a:t>
            </a:r>
            <a:r>
              <a:rPr lang="pt-BR" sz="3200" b="1" dirty="0">
                <a:solidFill>
                  <a:srgbClr val="05396A"/>
                </a:solidFill>
                <a:latin typeface="Univers LT Std 47 Cn Lt" pitchFamily="34" charset="0"/>
              </a:rPr>
              <a:t>. Pesquisas amostrais</a:t>
            </a:r>
            <a:endParaRPr lang="pt-BR" sz="3200" b="1" dirty="0">
              <a:solidFill>
                <a:srgbClr val="05396A"/>
              </a:solidFill>
              <a:effectLst>
                <a:outerShdw blurRad="38100" dist="38100" dir="2700000" algn="tl">
                  <a:srgbClr val="000000">
                    <a:alpha val="43137"/>
                  </a:srgbClr>
                </a:outerShdw>
              </a:effectLst>
              <a:latin typeface="Univers LT Std 47 Cn Lt" pitchFamily="34" charset="0"/>
            </a:endParaRPr>
          </a:p>
        </p:txBody>
      </p:sp>
      <p:sp>
        <p:nvSpPr>
          <p:cNvPr id="16" name="Seta: para a Direita 4">
            <a:extLst>
              <a:ext uri="{FF2B5EF4-FFF2-40B4-BE49-F238E27FC236}">
                <a16:creationId xmlns:a16="http://schemas.microsoft.com/office/drawing/2014/main" id="{733610FD-94B2-4C6F-9E8F-3DF6C3FA6F6A}"/>
              </a:ext>
            </a:extLst>
          </p:cNvPr>
          <p:cNvSpPr/>
          <p:nvPr/>
        </p:nvSpPr>
        <p:spPr>
          <a:xfrm>
            <a:off x="2369954" y="2285259"/>
            <a:ext cx="1773061" cy="303050"/>
          </a:xfrm>
          <a:prstGeom prst="rightArrow">
            <a:avLst/>
          </a:prstGeom>
          <a:solidFill>
            <a:srgbClr val="839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Subtitle 2">
            <a:extLst>
              <a:ext uri="{FF2B5EF4-FFF2-40B4-BE49-F238E27FC236}">
                <a16:creationId xmlns:a16="http://schemas.microsoft.com/office/drawing/2014/main" id="{769DF5CA-132A-4748-AAD8-79C208462C9A}"/>
              </a:ext>
            </a:extLst>
          </p:cNvPr>
          <p:cNvSpPr txBox="1">
            <a:spLocks/>
          </p:cNvSpPr>
          <p:nvPr/>
        </p:nvSpPr>
        <p:spPr>
          <a:xfrm>
            <a:off x="880119" y="1830478"/>
            <a:ext cx="3570028" cy="446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360"/>
              </a:lnSpc>
            </a:pPr>
            <a:r>
              <a:rPr lang="pt-BR" sz="2000" b="1" dirty="0">
                <a:solidFill>
                  <a:srgbClr val="05396A"/>
                </a:solidFill>
                <a:latin typeface="Univers LT Std 47 Cn Lt" pitchFamily="34" charset="0"/>
                <a:ea typeface="Univers LT Std 67 Bold Condensed" charset="0"/>
                <a:cs typeface="Univers LT Std 67 Bold Condensed" charset="0"/>
              </a:rPr>
              <a:t>Complementam o Censo</a:t>
            </a:r>
            <a:endParaRPr lang="pt-BR" sz="2000" b="1" cap="all" dirty="0">
              <a:solidFill>
                <a:srgbClr val="05396A"/>
              </a:solidFill>
              <a:latin typeface="Univers LT Std 47 Cn Lt" pitchFamily="34" charset="0"/>
              <a:ea typeface="Univers LT Std 67 Bold Condensed" charset="0"/>
              <a:cs typeface="Univers LT Std 67 Bold Condensed" charset="0"/>
            </a:endParaRPr>
          </a:p>
        </p:txBody>
      </p:sp>
      <p:sp>
        <p:nvSpPr>
          <p:cNvPr id="19" name="CaixaDeTexto 18">
            <a:extLst>
              <a:ext uri="{FF2B5EF4-FFF2-40B4-BE49-F238E27FC236}">
                <a16:creationId xmlns:a16="http://schemas.microsoft.com/office/drawing/2014/main" id="{4F04500C-552E-4D54-BAC9-F9B91FD2EECF}"/>
              </a:ext>
            </a:extLst>
          </p:cNvPr>
          <p:cNvSpPr txBox="1"/>
          <p:nvPr/>
        </p:nvSpPr>
        <p:spPr>
          <a:xfrm>
            <a:off x="4716295" y="2244772"/>
            <a:ext cx="3112497" cy="707886"/>
          </a:xfrm>
          <a:prstGeom prst="rect">
            <a:avLst/>
          </a:prstGeom>
          <a:noFill/>
        </p:spPr>
        <p:txBody>
          <a:bodyPr wrap="square" rtlCol="0" anchor="ctr">
            <a:spAutoFit/>
          </a:bodyPr>
          <a:lstStyle/>
          <a:p>
            <a:pPr algn="ctr">
              <a:buClr>
                <a:srgbClr val="05396A"/>
              </a:buClr>
            </a:pPr>
            <a:r>
              <a:rPr lang="en-US" sz="4000" b="1" dirty="0">
                <a:solidFill>
                  <a:schemeClr val="bg1"/>
                </a:solidFill>
                <a:latin typeface="Univers LT Std 47 Cn Lt" pitchFamily="34" charset="0"/>
              </a:rPr>
              <a:t>CENSO</a:t>
            </a:r>
          </a:p>
        </p:txBody>
      </p:sp>
      <p:sp>
        <p:nvSpPr>
          <p:cNvPr id="20" name="Seta: para a Direita 18">
            <a:extLst>
              <a:ext uri="{FF2B5EF4-FFF2-40B4-BE49-F238E27FC236}">
                <a16:creationId xmlns:a16="http://schemas.microsoft.com/office/drawing/2014/main" id="{664551D1-9F03-46D5-9CB0-8AD251A836D0}"/>
              </a:ext>
            </a:extLst>
          </p:cNvPr>
          <p:cNvSpPr/>
          <p:nvPr/>
        </p:nvSpPr>
        <p:spPr>
          <a:xfrm rot="10800000">
            <a:off x="8426536" y="2360417"/>
            <a:ext cx="1773061" cy="303050"/>
          </a:xfrm>
          <a:prstGeom prst="rightArrow">
            <a:avLst/>
          </a:prstGeom>
          <a:solidFill>
            <a:srgbClr val="839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839CC7"/>
              </a:solidFill>
            </a:endParaRPr>
          </a:p>
        </p:txBody>
      </p:sp>
      <p:sp>
        <p:nvSpPr>
          <p:cNvPr id="23" name="Subtitle 2">
            <a:extLst>
              <a:ext uri="{FF2B5EF4-FFF2-40B4-BE49-F238E27FC236}">
                <a16:creationId xmlns:a16="http://schemas.microsoft.com/office/drawing/2014/main" id="{7E580728-0203-42DC-9233-71EC7B985649}"/>
              </a:ext>
            </a:extLst>
          </p:cNvPr>
          <p:cNvSpPr txBox="1">
            <a:spLocks/>
          </p:cNvSpPr>
          <p:nvPr/>
        </p:nvSpPr>
        <p:spPr>
          <a:xfrm>
            <a:off x="4090296" y="3875574"/>
            <a:ext cx="4249173" cy="736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r>
              <a:rPr lang="pt-BR" sz="1800" b="1" dirty="0">
                <a:solidFill>
                  <a:srgbClr val="05396A"/>
                </a:solidFill>
                <a:latin typeface="Univers LT Std 47 Cn Lt" pitchFamily="34" charset="0"/>
                <a:ea typeface="Univers LT Std 67 Bold Condensed" charset="0"/>
                <a:cs typeface="Univers LT Std 67 Bold Condensed" charset="0"/>
              </a:rPr>
              <a:t>Permite uma operação mais eficiente, melhores índices de cobertura e  melhor qualidade</a:t>
            </a:r>
            <a:endParaRPr lang="pt-BR" sz="1800" b="1" dirty="0">
              <a:latin typeface="Univers LT Std 47 Cn Lt" pitchFamily="34" charset="0"/>
            </a:endParaRPr>
          </a:p>
        </p:txBody>
      </p:sp>
      <p:sp>
        <p:nvSpPr>
          <p:cNvPr id="25" name="Seta: para a Direita 22">
            <a:extLst>
              <a:ext uri="{FF2B5EF4-FFF2-40B4-BE49-F238E27FC236}">
                <a16:creationId xmlns:a16="http://schemas.microsoft.com/office/drawing/2014/main" id="{24610912-C364-4CE6-B1B4-52B3A2D5155E}"/>
              </a:ext>
            </a:extLst>
          </p:cNvPr>
          <p:cNvSpPr/>
          <p:nvPr/>
        </p:nvSpPr>
        <p:spPr>
          <a:xfrm rot="16200000">
            <a:off x="5976825" y="3365846"/>
            <a:ext cx="639729" cy="319398"/>
          </a:xfrm>
          <a:prstGeom prst="rightArrow">
            <a:avLst/>
          </a:prstGeom>
          <a:solidFill>
            <a:srgbClr val="839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a:p>
            <a:pPr algn="ctr"/>
            <a:endParaRPr lang="pt-BR" dirty="0"/>
          </a:p>
          <a:p>
            <a:pPr algn="ctr"/>
            <a:endParaRPr lang="pt-BR" dirty="0"/>
          </a:p>
        </p:txBody>
      </p:sp>
      <p:sp>
        <p:nvSpPr>
          <p:cNvPr id="26" name="Seta: para a Direita 23">
            <a:extLst>
              <a:ext uri="{FF2B5EF4-FFF2-40B4-BE49-F238E27FC236}">
                <a16:creationId xmlns:a16="http://schemas.microsoft.com/office/drawing/2014/main" id="{7B23050C-4660-429A-9285-B9ADF2DE0155}"/>
              </a:ext>
            </a:extLst>
          </p:cNvPr>
          <p:cNvSpPr/>
          <p:nvPr/>
        </p:nvSpPr>
        <p:spPr>
          <a:xfrm rot="11987357">
            <a:off x="2963517" y="5230555"/>
            <a:ext cx="1524823" cy="303050"/>
          </a:xfrm>
          <a:prstGeom prst="rightArrow">
            <a:avLst/>
          </a:prstGeom>
          <a:solidFill>
            <a:srgbClr val="839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7" name="Seta: para a Direita 24">
            <a:extLst>
              <a:ext uri="{FF2B5EF4-FFF2-40B4-BE49-F238E27FC236}">
                <a16:creationId xmlns:a16="http://schemas.microsoft.com/office/drawing/2014/main" id="{8DBB459B-1031-4D32-8C99-243E8634140E}"/>
              </a:ext>
            </a:extLst>
          </p:cNvPr>
          <p:cNvSpPr/>
          <p:nvPr/>
        </p:nvSpPr>
        <p:spPr>
          <a:xfrm rot="19901595">
            <a:off x="8039876" y="5346037"/>
            <a:ext cx="1393824" cy="303050"/>
          </a:xfrm>
          <a:prstGeom prst="rightArrow">
            <a:avLst/>
          </a:prstGeom>
          <a:solidFill>
            <a:srgbClr val="839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Subtitle 2">
            <a:extLst>
              <a:ext uri="{FF2B5EF4-FFF2-40B4-BE49-F238E27FC236}">
                <a16:creationId xmlns:a16="http://schemas.microsoft.com/office/drawing/2014/main" id="{01E61929-1433-45AF-A538-1B4E8CD8E5F6}"/>
              </a:ext>
            </a:extLst>
          </p:cNvPr>
          <p:cNvSpPr txBox="1">
            <a:spLocks/>
          </p:cNvSpPr>
          <p:nvPr/>
        </p:nvSpPr>
        <p:spPr>
          <a:xfrm rot="1199788">
            <a:off x="2091716" y="5478733"/>
            <a:ext cx="2614735" cy="7753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360"/>
              </a:lnSpc>
            </a:pPr>
            <a:r>
              <a:rPr lang="pt-BR" sz="1800" b="1" dirty="0">
                <a:solidFill>
                  <a:srgbClr val="05396A"/>
                </a:solidFill>
                <a:latin typeface="Univers LT Std 47 Cn Lt" pitchFamily="34" charset="0"/>
                <a:ea typeface="Univers LT Std 67 Bold Condensed" charset="0"/>
                <a:cs typeface="Univers LT Std 67 Bold Condensed" charset="0"/>
              </a:rPr>
              <a:t>Permite/habilita o processamento de dados </a:t>
            </a:r>
            <a:endParaRPr lang="pt-BR" sz="1800" b="1" i="1" cap="all" dirty="0">
              <a:solidFill>
                <a:srgbClr val="05396A"/>
              </a:solidFill>
              <a:latin typeface="Univers LT Std 67 Bold Condensed" charset="0"/>
              <a:ea typeface="Univers LT Std 67 Bold Condensed" charset="0"/>
              <a:cs typeface="Univers LT Std 67 Bold Condensed" charset="0"/>
            </a:endParaRPr>
          </a:p>
          <a:p>
            <a:pPr>
              <a:lnSpc>
                <a:spcPts val="2440"/>
              </a:lnSpc>
              <a:spcBef>
                <a:spcPts val="3400"/>
              </a:spcBef>
            </a:pPr>
            <a:endParaRPr lang="en-US" sz="1800" i="1" dirty="0"/>
          </a:p>
        </p:txBody>
      </p:sp>
      <p:sp>
        <p:nvSpPr>
          <p:cNvPr id="29" name="Subtitle 2">
            <a:extLst>
              <a:ext uri="{FF2B5EF4-FFF2-40B4-BE49-F238E27FC236}">
                <a16:creationId xmlns:a16="http://schemas.microsoft.com/office/drawing/2014/main" id="{D8E4C854-CF24-441B-948D-DF20D16FF7EC}"/>
              </a:ext>
            </a:extLst>
          </p:cNvPr>
          <p:cNvSpPr txBox="1">
            <a:spLocks/>
          </p:cNvSpPr>
          <p:nvPr/>
        </p:nvSpPr>
        <p:spPr>
          <a:xfrm rot="19928171">
            <a:off x="7752444" y="5394393"/>
            <a:ext cx="2672694" cy="136177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pt-BR" sz="1800" b="1" dirty="0">
                <a:solidFill>
                  <a:srgbClr val="05396A"/>
                </a:solidFill>
                <a:latin typeface="Univers LT Std 47 Cn Lt" pitchFamily="34" charset="0"/>
                <a:ea typeface="Univers LT Std 67 Bold Condensed" charset="0"/>
                <a:cs typeface="Univers LT Std 67 Bold Condensed" charset="0"/>
              </a:rPr>
              <a:t>Melhora a coleta de dados</a:t>
            </a:r>
            <a:endParaRPr lang="pt-BR" sz="1800" b="1" cap="all" dirty="0">
              <a:solidFill>
                <a:srgbClr val="05396A"/>
              </a:solidFill>
              <a:latin typeface="Univers LT Std 47 Cn Lt" pitchFamily="34" charset="0"/>
              <a:ea typeface="Univers LT Std 67 Bold Condensed" charset="0"/>
              <a:cs typeface="Univers LT Std 67 Bold Condensed" charset="0"/>
            </a:endParaRPr>
          </a:p>
          <a:p>
            <a:pPr>
              <a:lnSpc>
                <a:spcPts val="2440"/>
              </a:lnSpc>
              <a:spcBef>
                <a:spcPts val="3400"/>
              </a:spcBef>
            </a:pPr>
            <a:endParaRPr lang="en-US" sz="1600" i="1" dirty="0"/>
          </a:p>
        </p:txBody>
      </p:sp>
      <p:sp>
        <p:nvSpPr>
          <p:cNvPr id="30" name="Subtitle 2">
            <a:extLst>
              <a:ext uri="{FF2B5EF4-FFF2-40B4-BE49-F238E27FC236}">
                <a16:creationId xmlns:a16="http://schemas.microsoft.com/office/drawing/2014/main" id="{769DF5CA-132A-4748-AAD8-79C208462C9A}"/>
              </a:ext>
            </a:extLst>
          </p:cNvPr>
          <p:cNvSpPr txBox="1">
            <a:spLocks/>
          </p:cNvSpPr>
          <p:nvPr/>
        </p:nvSpPr>
        <p:spPr>
          <a:xfrm>
            <a:off x="8339469" y="1862362"/>
            <a:ext cx="3570028" cy="6397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360"/>
              </a:lnSpc>
            </a:pPr>
            <a:r>
              <a:rPr lang="pt-BR" sz="2000" b="1" dirty="0">
                <a:solidFill>
                  <a:srgbClr val="05396A"/>
                </a:solidFill>
                <a:latin typeface="Univers LT Std 47 Cn Lt" pitchFamily="34" charset="0"/>
                <a:ea typeface="Univers LT Std 67 Bold Condensed" charset="0"/>
                <a:cs typeface="Univers LT Std 67 Bold Condensed" charset="0"/>
              </a:rPr>
              <a:t>Complementam o Censo</a:t>
            </a:r>
            <a:endParaRPr lang="pt-BR" sz="2000" b="1" cap="all" dirty="0">
              <a:solidFill>
                <a:srgbClr val="05396A"/>
              </a:solidFill>
              <a:latin typeface="Univers LT Std 47 Cn Lt" pitchFamily="34" charset="0"/>
              <a:ea typeface="Univers LT Std 67 Bold Condensed" charset="0"/>
              <a:cs typeface="Univers LT Std 67 Bold Condensed" charset="0"/>
            </a:endParaRPr>
          </a:p>
        </p:txBody>
      </p:sp>
      <p:sp>
        <p:nvSpPr>
          <p:cNvPr id="36" name="Espaço Reservado para Número de Slide 1">
            <a:extLst>
              <a:ext uri="{FF2B5EF4-FFF2-40B4-BE49-F238E27FC236}">
                <a16:creationId xmlns:a16="http://schemas.microsoft.com/office/drawing/2014/main" id="{F01379D6-718F-4ADD-8B4A-A3890DF00EBE}"/>
              </a:ext>
            </a:extLst>
          </p:cNvPr>
          <p:cNvSpPr txBox="1">
            <a:spLocks/>
          </p:cNvSpPr>
          <p:nvPr/>
        </p:nvSpPr>
        <p:spPr>
          <a:xfrm>
            <a:off x="9379288" y="646093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4AE743-AAF8-444F-BCA0-AC10E5B0CD41}" type="slidenum">
              <a:rPr lang="en-US" smtClean="0"/>
              <a:pPr/>
              <a:t>7</a:t>
            </a:fld>
            <a:endParaRPr lang="en-US"/>
          </a:p>
        </p:txBody>
      </p:sp>
      <p:sp>
        <p:nvSpPr>
          <p:cNvPr id="42" name="Seta: para a Direita 22">
            <a:extLst>
              <a:ext uri="{FF2B5EF4-FFF2-40B4-BE49-F238E27FC236}">
                <a16:creationId xmlns:a16="http://schemas.microsoft.com/office/drawing/2014/main" id="{3A57CDC4-5C39-4955-8B47-15F3A6A69DF3}"/>
              </a:ext>
            </a:extLst>
          </p:cNvPr>
          <p:cNvSpPr/>
          <p:nvPr/>
        </p:nvSpPr>
        <p:spPr>
          <a:xfrm rot="16200000">
            <a:off x="6100647" y="1481619"/>
            <a:ext cx="343795" cy="319400"/>
          </a:xfrm>
          <a:prstGeom prst="rightArrow">
            <a:avLst/>
          </a:prstGeom>
          <a:solidFill>
            <a:srgbClr val="839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a:p>
            <a:pPr algn="ctr"/>
            <a:endParaRPr lang="pt-BR" dirty="0"/>
          </a:p>
          <a:p>
            <a:pPr algn="ctr"/>
            <a:endParaRPr lang="pt-BR" dirty="0"/>
          </a:p>
        </p:txBody>
      </p:sp>
      <p:sp>
        <p:nvSpPr>
          <p:cNvPr id="43" name="Subtitle 2">
            <a:extLst>
              <a:ext uri="{FF2B5EF4-FFF2-40B4-BE49-F238E27FC236}">
                <a16:creationId xmlns:a16="http://schemas.microsoft.com/office/drawing/2014/main" id="{3DAE641D-07FD-472D-9797-38D19289CE2B}"/>
              </a:ext>
            </a:extLst>
          </p:cNvPr>
          <p:cNvSpPr txBox="1">
            <a:spLocks/>
          </p:cNvSpPr>
          <p:nvPr/>
        </p:nvSpPr>
        <p:spPr>
          <a:xfrm>
            <a:off x="4856508" y="1714173"/>
            <a:ext cx="3570028" cy="4462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2360"/>
              </a:lnSpc>
            </a:pPr>
            <a:r>
              <a:rPr lang="pt-BR" sz="2000" b="1" dirty="0">
                <a:solidFill>
                  <a:srgbClr val="05396A"/>
                </a:solidFill>
                <a:latin typeface="Univers LT Std 47 Cn Lt" pitchFamily="34" charset="0"/>
                <a:ea typeface="Univers LT Std 67 Bold Condensed" charset="0"/>
                <a:cs typeface="Univers LT Std 67 Bold Condensed" charset="0"/>
              </a:rPr>
              <a:t>Desenvolve a capacidade</a:t>
            </a:r>
            <a:endParaRPr lang="pt-BR" sz="2000" b="1" cap="all" dirty="0">
              <a:solidFill>
                <a:srgbClr val="05396A"/>
              </a:solidFill>
              <a:latin typeface="Univers LT Std 47 Cn Lt" pitchFamily="34" charset="0"/>
              <a:ea typeface="Univers LT Std 67 Bold Condensed" charset="0"/>
              <a:cs typeface="Univers LT Std 67 Bold Condensed" charset="0"/>
            </a:endParaRPr>
          </a:p>
        </p:txBody>
      </p:sp>
      <p:grpSp>
        <p:nvGrpSpPr>
          <p:cNvPr id="39" name="Grupo 13">
            <a:extLst>
              <a:ext uri="{FF2B5EF4-FFF2-40B4-BE49-F238E27FC236}">
                <a16:creationId xmlns:a16="http://schemas.microsoft.com/office/drawing/2014/main" id="{5C955CB7-D955-42DA-B904-36D16CD96D8F}"/>
              </a:ext>
            </a:extLst>
          </p:cNvPr>
          <p:cNvGrpSpPr>
            <a:grpSpLocks noChangeAspect="1"/>
          </p:cNvGrpSpPr>
          <p:nvPr/>
        </p:nvGrpSpPr>
        <p:grpSpPr>
          <a:xfrm>
            <a:off x="5374020" y="889697"/>
            <a:ext cx="1748760" cy="504000"/>
            <a:chOff x="0" y="5797326"/>
            <a:chExt cx="2908300" cy="850900"/>
          </a:xfrm>
        </p:grpSpPr>
        <p:sp>
          <p:nvSpPr>
            <p:cNvPr id="40" name="Retângulo 39">
              <a:extLst>
                <a:ext uri="{FF2B5EF4-FFF2-40B4-BE49-F238E27FC236}">
                  <a16:creationId xmlns:a16="http://schemas.microsoft.com/office/drawing/2014/main" id="{B2667CA2-809C-434D-BA40-8528059BBAD1}"/>
                </a:ext>
              </a:extLst>
            </p:cNvPr>
            <p:cNvSpPr/>
            <p:nvPr/>
          </p:nvSpPr>
          <p:spPr>
            <a:xfrm>
              <a:off x="0" y="5797326"/>
              <a:ext cx="29083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1" name="Imagem 40">
              <a:extLst>
                <a:ext uri="{FF2B5EF4-FFF2-40B4-BE49-F238E27FC236}">
                  <a16:creationId xmlns:a16="http://schemas.microsoft.com/office/drawing/2014/main" id="{25D90099-10F2-4EE5-95DC-885C80B1C9B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926" b="89630" l="3327" r="98239">
                          <a14:foregroundMark x1="35421" y1="29630" x2="35421" y2="29630"/>
                          <a14:foregroundMark x1="45597" y1="29630" x2="45597" y2="29630"/>
                          <a14:foregroundMark x1="76712" y1="12593" x2="76712" y2="12593"/>
                          <a14:foregroundMark x1="85519" y1="22963" x2="85519" y2="22963"/>
                          <a14:foregroundMark x1="94716" y1="37778" x2="94716" y2="37778"/>
                          <a14:foregroundMark x1="98630" y1="5926" x2="98630" y2="5926"/>
                          <a14:foregroundMark x1="23483" y1="16296" x2="23483" y2="16296"/>
                          <a14:foregroundMark x1="20939" y1="64444" x2="20939" y2="64444"/>
                          <a14:foregroundMark x1="3718" y1="68148" x2="3718" y2="68148"/>
                          <a14:foregroundMark x1="23092" y1="5926" x2="23092" y2="5926"/>
                          <a14:foregroundMark x1="3327" y1="29630" x2="3327" y2="29630"/>
                          <a14:foregroundMark x1="35812" y1="17778" x2="35812" y2="17778"/>
                          <a14:foregroundMark x1="46380" y1="24444" x2="46380" y2="24444"/>
                          <a14:foregroundMark x1="49119" y1="32593" x2="49119" y2="32593"/>
                          <a14:foregroundMark x1="53816" y1="32593" x2="53816" y2="32593"/>
                          <a14:foregroundMark x1="56164" y1="28148" x2="56164" y2="28148"/>
                          <a14:foregroundMark x1="56164" y1="24444" x2="56164" y2="24444"/>
                          <a14:foregroundMark x1="56164" y1="12593" x2="56164" y2="12593"/>
                          <a14:foregroundMark x1="65753" y1="31111" x2="65753" y2="31111"/>
                          <a14:foregroundMark x1="73581" y1="62963" x2="73581" y2="62963"/>
                          <a14:foregroundMark x1="86888" y1="48148" x2="86888" y2="48148"/>
                          <a14:foregroundMark x1="87280" y1="31111" x2="87280" y2="31111"/>
                          <a14:foregroundMark x1="87280" y1="31111" x2="87280" y2="31111"/>
                          <a14:foregroundMark x1="86497" y1="31111" x2="86497" y2="31111"/>
                          <a14:foregroundMark x1="85519" y1="41481" x2="85519" y2="41481"/>
                          <a14:foregroundMark x1="83757" y1="51111" x2="83757" y2="51111"/>
                          <a14:foregroundMark x1="83757" y1="51111" x2="83757" y2="51111"/>
                          <a14:foregroundMark x1="82387" y1="56296" x2="82387" y2="56296"/>
                          <a14:foregroundMark x1="82387" y1="57778" x2="82387" y2="57778"/>
                          <a14:foregroundMark x1="53033" y1="61481" x2="53033" y2="61481"/>
                          <a14:foregroundMark x1="53033" y1="61481" x2="53033" y2="61481"/>
                          <a14:foregroundMark x1="50881" y1="61481" x2="50881" y2="61481"/>
                          <a14:foregroundMark x1="50294" y1="62963" x2="50294" y2="62963"/>
                          <a14:foregroundMark x1="49119" y1="68148" x2="49119" y2="68148"/>
                          <a14:foregroundMark x1="48532" y1="68148" x2="48532" y2="68148"/>
                          <a14:foregroundMark x1="47750" y1="68148" x2="47750" y2="68148"/>
                          <a14:foregroundMark x1="45988" y1="68148" x2="45988" y2="68148"/>
                          <a14:foregroundMark x1="45597" y1="68148" x2="45597" y2="68148"/>
                          <a14:foregroundMark x1="42466" y1="68148" x2="42466" y2="68148"/>
                          <a14:foregroundMark x1="41096" y1="68148" x2="41096" y2="68148"/>
                          <a14:foregroundMark x1="35029" y1="49630" x2="35029" y2="49630"/>
                          <a14:foregroundMark x1="35029" y1="49630" x2="35029" y2="49630"/>
                          <a14:foregroundMark x1="35029" y1="49630" x2="35029" y2="49630"/>
                          <a14:foregroundMark x1="35029" y1="39259" x2="35029" y2="39259"/>
                          <a14:foregroundMark x1="37573" y1="34815" x2="37573" y2="34815"/>
                          <a14:foregroundMark x1="37965" y1="28148" x2="37965" y2="28148"/>
                          <a14:foregroundMark x1="37965" y1="28148" x2="37965" y2="28148"/>
                          <a14:foregroundMark x1="37965" y1="25926" x2="37965" y2="25926"/>
                          <a14:foregroundMark x1="37965" y1="21481" x2="37965" y2="21481"/>
                          <a14:foregroundMark x1="66536" y1="41481" x2="66536" y2="41481"/>
                          <a14:foregroundMark x1="63601" y1="48148" x2="63601" y2="48148"/>
                          <a14:foregroundMark x1="32681" y1="71111" x2="32681" y2="71111"/>
                          <a14:foregroundMark x1="62622" y1="61481" x2="62622" y2="61481"/>
                          <a14:foregroundMark x1="62622" y1="61481" x2="62622" y2="61481"/>
                          <a14:foregroundMark x1="63992" y1="61481" x2="63992" y2="61481"/>
                          <a14:foregroundMark x1="65753" y1="61481" x2="65753" y2="61481"/>
                          <a14:foregroundMark x1="68885" y1="61481" x2="68885" y2="61481"/>
                          <a14:foregroundMark x1="72798" y1="61481" x2="72798" y2="61481"/>
                          <a14:foregroundMark x1="72798" y1="61481" x2="72798" y2="61481"/>
                          <a14:foregroundMark x1="73581" y1="57778" x2="73581" y2="57778"/>
                          <a14:foregroundMark x1="73581" y1="45926" x2="73581" y2="45926"/>
                          <a14:foregroundMark x1="73581" y1="45926" x2="73581" y2="45926"/>
                          <a14:foregroundMark x1="73581" y1="41481" x2="73581" y2="41481"/>
                          <a14:foregroundMark x1="73581" y1="41481" x2="73581" y2="41481"/>
                          <a14:foregroundMark x1="59687" y1="37778" x2="59687" y2="37778"/>
                          <a14:foregroundMark x1="62231" y1="32593" x2="62231" y2="32593"/>
                          <a14:foregroundMark x1="62622" y1="32593" x2="62622" y2="32593"/>
                          <a14:foregroundMark x1="65362" y1="28148" x2="65362" y2="28148"/>
                          <a14:foregroundMark x1="66145" y1="17778" x2="66145" y2="17778"/>
                          <a14:foregroundMark x1="68885" y1="12593" x2="68885" y2="12593"/>
                          <a14:foregroundMark x1="72407" y1="12593" x2="72407" y2="12593"/>
                          <a14:foregroundMark x1="77104" y1="12593" x2="77104" y2="12593"/>
                          <a14:foregroundMark x1="86497" y1="25926" x2="86497" y2="25926"/>
                          <a14:foregroundMark x1="87671" y1="22963" x2="87671" y2="22963"/>
                          <a14:foregroundMark x1="85519" y1="65926" x2="85519" y2="65926"/>
                          <a14:foregroundMark x1="87280" y1="69630" x2="87280" y2="69630"/>
                          <a14:foregroundMark x1="90411" y1="69630" x2="90411" y2="69630"/>
                        </a14:backgroundRemoval>
                      </a14:imgEffect>
                    </a14:imgLayer>
                  </a14:imgProps>
                </a:ext>
                <a:ext uri="{28A0092B-C50C-407E-A947-70E740481C1C}">
                  <a14:useLocalDpi xmlns:a14="http://schemas.microsoft.com/office/drawing/2010/main" val="0"/>
                </a:ext>
              </a:extLst>
            </a:blip>
            <a:stretch>
              <a:fillRect/>
            </a:stretch>
          </p:blipFill>
          <p:spPr>
            <a:xfrm>
              <a:off x="268948" y="6007100"/>
              <a:ext cx="2426782" cy="641126"/>
            </a:xfrm>
            <a:prstGeom prst="rect">
              <a:avLst/>
            </a:prstGeom>
            <a:ln>
              <a:noFill/>
            </a:ln>
          </p:spPr>
        </p:pic>
      </p:grpSp>
    </p:spTree>
    <p:extLst>
      <p:ext uri="{BB962C8B-B14F-4D97-AF65-F5344CB8AC3E}">
        <p14:creationId xmlns:p14="http://schemas.microsoft.com/office/powerpoint/2010/main" val="384213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to 7">
            <a:extLst>
              <a:ext uri="{FF2B5EF4-FFF2-40B4-BE49-F238E27FC236}">
                <a16:creationId xmlns:a16="http://schemas.microsoft.com/office/drawing/2014/main" id="{0066F8DD-A3C5-4FB6-99A8-4ED171738342}"/>
              </a:ext>
            </a:extLst>
          </p:cNvPr>
          <p:cNvCxnSpPr>
            <a:cxnSpLocks/>
          </p:cNvCxnSpPr>
          <p:nvPr/>
        </p:nvCxnSpPr>
        <p:spPr>
          <a:xfrm flipV="1">
            <a:off x="783988" y="2082723"/>
            <a:ext cx="10950812" cy="3746577"/>
          </a:xfrm>
          <a:prstGeom prst="line">
            <a:avLst/>
          </a:prstGeom>
          <a:ln w="44450" cmpd="sng"/>
        </p:spPr>
        <p:style>
          <a:lnRef idx="1">
            <a:schemeClr val="accent1"/>
          </a:lnRef>
          <a:fillRef idx="0">
            <a:schemeClr val="accent1"/>
          </a:fillRef>
          <a:effectRef idx="0">
            <a:schemeClr val="accent1"/>
          </a:effectRef>
          <a:fontRef idx="minor">
            <a:schemeClr val="tx1"/>
          </a:fontRef>
        </p:style>
      </p:cxnSp>
      <p:sp>
        <p:nvSpPr>
          <p:cNvPr id="15" name="Retângulo 14">
            <a:extLst>
              <a:ext uri="{FF2B5EF4-FFF2-40B4-BE49-F238E27FC236}">
                <a16:creationId xmlns:a16="http://schemas.microsoft.com/office/drawing/2014/main" id="{1574162F-1658-4CFA-83C6-87FC8398152B}"/>
              </a:ext>
            </a:extLst>
          </p:cNvPr>
          <p:cNvSpPr/>
          <p:nvPr/>
        </p:nvSpPr>
        <p:spPr>
          <a:xfrm>
            <a:off x="783988" y="3815582"/>
            <a:ext cx="1567542" cy="541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100" dirty="0">
                <a:ln w="0"/>
                <a:solidFill>
                  <a:srgbClr val="002060"/>
                </a:solidFill>
              </a:rPr>
              <a:t>XXXXXXXXX</a:t>
            </a:r>
          </a:p>
        </p:txBody>
      </p:sp>
      <p:sp>
        <p:nvSpPr>
          <p:cNvPr id="16" name="Retângulo 15">
            <a:extLst>
              <a:ext uri="{FF2B5EF4-FFF2-40B4-BE49-F238E27FC236}">
                <a16:creationId xmlns:a16="http://schemas.microsoft.com/office/drawing/2014/main" id="{F7A73F5B-AC31-48F5-B699-BC81021C83CE}"/>
              </a:ext>
            </a:extLst>
          </p:cNvPr>
          <p:cNvSpPr/>
          <p:nvPr/>
        </p:nvSpPr>
        <p:spPr>
          <a:xfrm>
            <a:off x="457200" y="270588"/>
            <a:ext cx="11493500" cy="6022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reto 17">
            <a:extLst>
              <a:ext uri="{FF2B5EF4-FFF2-40B4-BE49-F238E27FC236}">
                <a16:creationId xmlns:a16="http://schemas.microsoft.com/office/drawing/2014/main" id="{C18B4BAC-2163-4F59-AE24-AFE94F1CEE3D}"/>
              </a:ext>
            </a:extLst>
          </p:cNvPr>
          <p:cNvCxnSpPr>
            <a:cxnSpLocks/>
          </p:cNvCxnSpPr>
          <p:nvPr/>
        </p:nvCxnSpPr>
        <p:spPr>
          <a:xfrm flipV="1">
            <a:off x="1830903" y="1302537"/>
            <a:ext cx="0" cy="4786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id="{E4AA635B-FA11-409D-B358-E6F4679CB82C}"/>
              </a:ext>
            </a:extLst>
          </p:cNvPr>
          <p:cNvCxnSpPr>
            <a:cxnSpLocks/>
          </p:cNvCxnSpPr>
          <p:nvPr/>
        </p:nvCxnSpPr>
        <p:spPr>
          <a:xfrm flipV="1">
            <a:off x="740586" y="1314982"/>
            <a:ext cx="0" cy="4761715"/>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tângulo 21">
            <a:extLst>
              <a:ext uri="{FF2B5EF4-FFF2-40B4-BE49-F238E27FC236}">
                <a16:creationId xmlns:a16="http://schemas.microsoft.com/office/drawing/2014/main" id="{9EA0D7FE-E9CB-4DA3-B112-90C3E17D554D}"/>
              </a:ext>
            </a:extLst>
          </p:cNvPr>
          <p:cNvSpPr/>
          <p:nvPr/>
        </p:nvSpPr>
        <p:spPr>
          <a:xfrm>
            <a:off x="628476" y="1383396"/>
            <a:ext cx="1567542" cy="541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400" dirty="0">
                <a:ln w="0"/>
                <a:solidFill>
                  <a:srgbClr val="002060"/>
                </a:solidFill>
                <a:effectLst>
                  <a:outerShdw blurRad="38100" dist="19050" dir="2700000" algn="tl" rotWithShape="0">
                    <a:schemeClr val="dk1">
                      <a:alpha val="40000"/>
                    </a:schemeClr>
                  </a:outerShdw>
                </a:effectLst>
              </a:rPr>
              <a:t>Projeto</a:t>
            </a:r>
          </a:p>
          <a:p>
            <a:pPr algn="ctr"/>
            <a:r>
              <a:rPr lang="pt-BR" sz="1400" dirty="0">
                <a:ln w="0"/>
                <a:solidFill>
                  <a:srgbClr val="002060"/>
                </a:solidFill>
              </a:rPr>
              <a:t>Técnico</a:t>
            </a:r>
          </a:p>
        </p:txBody>
      </p:sp>
      <p:sp>
        <p:nvSpPr>
          <p:cNvPr id="23" name="Retângulo 22">
            <a:extLst>
              <a:ext uri="{FF2B5EF4-FFF2-40B4-BE49-F238E27FC236}">
                <a16:creationId xmlns:a16="http://schemas.microsoft.com/office/drawing/2014/main" id="{9B82CEE8-7505-4EB6-BFAB-66F17E952248}"/>
              </a:ext>
            </a:extLst>
          </p:cNvPr>
          <p:cNvSpPr/>
          <p:nvPr/>
        </p:nvSpPr>
        <p:spPr>
          <a:xfrm>
            <a:off x="1041925" y="840739"/>
            <a:ext cx="10692872" cy="541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200" dirty="0">
                <a:ln w="0"/>
                <a:solidFill>
                  <a:srgbClr val="002060"/>
                </a:solidFill>
              </a:rPr>
              <a:t>Etapas do CENSO 2020</a:t>
            </a:r>
          </a:p>
        </p:txBody>
      </p:sp>
      <p:sp>
        <p:nvSpPr>
          <p:cNvPr id="26" name="Retângulo 25">
            <a:extLst>
              <a:ext uri="{FF2B5EF4-FFF2-40B4-BE49-F238E27FC236}">
                <a16:creationId xmlns:a16="http://schemas.microsoft.com/office/drawing/2014/main" id="{50E1E2CF-C817-4004-B881-AF7F18F07582}"/>
              </a:ext>
            </a:extLst>
          </p:cNvPr>
          <p:cNvSpPr/>
          <p:nvPr/>
        </p:nvSpPr>
        <p:spPr>
          <a:xfrm>
            <a:off x="814870" y="339005"/>
            <a:ext cx="10120603" cy="541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b="1" dirty="0">
                <a:ln w="0"/>
                <a:solidFill>
                  <a:srgbClr val="002060"/>
                </a:solidFill>
              </a:rPr>
              <a:t>VISÃO GERAL   2018 - 2019</a:t>
            </a:r>
          </a:p>
        </p:txBody>
      </p:sp>
      <p:grpSp>
        <p:nvGrpSpPr>
          <p:cNvPr id="30" name="Agrupar 29">
            <a:extLst>
              <a:ext uri="{FF2B5EF4-FFF2-40B4-BE49-F238E27FC236}">
                <a16:creationId xmlns:a16="http://schemas.microsoft.com/office/drawing/2014/main" id="{06BC8A62-0946-42C4-A8D8-B8D66A6080DF}"/>
              </a:ext>
            </a:extLst>
          </p:cNvPr>
          <p:cNvGrpSpPr/>
          <p:nvPr/>
        </p:nvGrpSpPr>
        <p:grpSpPr>
          <a:xfrm>
            <a:off x="1393027" y="4280575"/>
            <a:ext cx="109562" cy="1346697"/>
            <a:chOff x="1782148" y="3505196"/>
            <a:chExt cx="167951" cy="1915877"/>
          </a:xfrm>
        </p:grpSpPr>
        <p:sp>
          <p:nvSpPr>
            <p:cNvPr id="31" name="Fluxograma: Conector 30">
              <a:extLst>
                <a:ext uri="{FF2B5EF4-FFF2-40B4-BE49-F238E27FC236}">
                  <a16:creationId xmlns:a16="http://schemas.microsoft.com/office/drawing/2014/main" id="{90D3C1E3-8F93-4544-A159-15D3D3475187}"/>
                </a:ext>
              </a:extLst>
            </p:cNvPr>
            <p:cNvSpPr/>
            <p:nvPr/>
          </p:nvSpPr>
          <p:spPr>
            <a:xfrm>
              <a:off x="1782148" y="5262452"/>
              <a:ext cx="167951" cy="158621"/>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2" name="Conector reto 31">
              <a:extLst>
                <a:ext uri="{FF2B5EF4-FFF2-40B4-BE49-F238E27FC236}">
                  <a16:creationId xmlns:a16="http://schemas.microsoft.com/office/drawing/2014/main" id="{502ABC12-8711-4497-88D6-A453E8184322}"/>
                </a:ext>
              </a:extLst>
            </p:cNvPr>
            <p:cNvCxnSpPr>
              <a:cxnSpLocks/>
              <a:stCxn id="31" idx="0"/>
            </p:cNvCxnSpPr>
            <p:nvPr/>
          </p:nvCxnSpPr>
          <p:spPr>
            <a:xfrm flipV="1">
              <a:off x="1866124" y="3505196"/>
              <a:ext cx="0" cy="1757256"/>
            </a:xfrm>
            <a:prstGeom prst="line">
              <a:avLst/>
            </a:prstGeom>
          </p:spPr>
          <p:style>
            <a:lnRef idx="1">
              <a:schemeClr val="accent1"/>
            </a:lnRef>
            <a:fillRef idx="0">
              <a:schemeClr val="accent1"/>
            </a:fillRef>
            <a:effectRef idx="0">
              <a:schemeClr val="accent1"/>
            </a:effectRef>
            <a:fontRef idx="minor">
              <a:schemeClr val="tx1"/>
            </a:fontRef>
          </p:style>
        </p:cxnSp>
      </p:grpSp>
      <p:sp>
        <p:nvSpPr>
          <p:cNvPr id="40" name="Retângulo 39">
            <a:extLst>
              <a:ext uri="{FF2B5EF4-FFF2-40B4-BE49-F238E27FC236}">
                <a16:creationId xmlns:a16="http://schemas.microsoft.com/office/drawing/2014/main" id="{6E642ACD-C265-46C9-946F-6729D1FD941E}"/>
              </a:ext>
            </a:extLst>
          </p:cNvPr>
          <p:cNvSpPr/>
          <p:nvPr/>
        </p:nvSpPr>
        <p:spPr>
          <a:xfrm>
            <a:off x="1743817" y="3540516"/>
            <a:ext cx="1093242"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rgbClr val="002060"/>
                </a:solidFill>
              </a:rPr>
              <a:t>Condicionantes iniciais</a:t>
            </a:r>
          </a:p>
        </p:txBody>
      </p:sp>
      <p:sp>
        <p:nvSpPr>
          <p:cNvPr id="41" name="Retângulo 40">
            <a:extLst>
              <a:ext uri="{FF2B5EF4-FFF2-40B4-BE49-F238E27FC236}">
                <a16:creationId xmlns:a16="http://schemas.microsoft.com/office/drawing/2014/main" id="{A964FF1F-66CD-4024-A2F4-FF15F8144EDC}"/>
              </a:ext>
            </a:extLst>
          </p:cNvPr>
          <p:cNvSpPr/>
          <p:nvPr/>
        </p:nvSpPr>
        <p:spPr>
          <a:xfrm>
            <a:off x="2118672" y="4080962"/>
            <a:ext cx="1455889" cy="970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800" dirty="0">
                <a:ln w="0"/>
                <a:solidFill>
                  <a:srgbClr val="002060"/>
                </a:solidFill>
              </a:rPr>
              <a:t>Âmbito, população investigada, plano amostral, planejamento, conteúdo temático, planejamento entorno, base territorial, CNEFE, plano de divulgação</a:t>
            </a:r>
          </a:p>
        </p:txBody>
      </p:sp>
      <p:sp>
        <p:nvSpPr>
          <p:cNvPr id="25" name="Retângulo 24">
            <a:extLst>
              <a:ext uri="{FF2B5EF4-FFF2-40B4-BE49-F238E27FC236}">
                <a16:creationId xmlns:a16="http://schemas.microsoft.com/office/drawing/2014/main" id="{C36258D5-D5B7-49A3-9DB1-46EB2A85AEB8}"/>
              </a:ext>
            </a:extLst>
          </p:cNvPr>
          <p:cNvSpPr/>
          <p:nvPr/>
        </p:nvSpPr>
        <p:spPr>
          <a:xfrm>
            <a:off x="3635534" y="1731244"/>
            <a:ext cx="1455889" cy="369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000" b="1" dirty="0">
                <a:ln w="0"/>
                <a:solidFill>
                  <a:srgbClr val="002060"/>
                </a:solidFill>
              </a:rPr>
              <a:t>2017</a:t>
            </a:r>
          </a:p>
        </p:txBody>
      </p:sp>
      <p:sp>
        <p:nvSpPr>
          <p:cNvPr id="28" name="Retângulo 27">
            <a:extLst>
              <a:ext uri="{FF2B5EF4-FFF2-40B4-BE49-F238E27FC236}">
                <a16:creationId xmlns:a16="http://schemas.microsoft.com/office/drawing/2014/main" id="{36F78D71-00F6-48F6-8FFE-DD899D7563E4}"/>
              </a:ext>
            </a:extLst>
          </p:cNvPr>
          <p:cNvSpPr/>
          <p:nvPr/>
        </p:nvSpPr>
        <p:spPr>
          <a:xfrm>
            <a:off x="3793456" y="1883644"/>
            <a:ext cx="1455889" cy="369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sz="800" dirty="0">
              <a:ln w="0"/>
              <a:solidFill>
                <a:srgbClr val="002060"/>
              </a:solidFill>
            </a:endParaRPr>
          </a:p>
          <a:p>
            <a:pPr algn="ctr"/>
            <a:endParaRPr lang="pt-BR" sz="800" dirty="0">
              <a:ln w="0"/>
              <a:solidFill>
                <a:srgbClr val="002060"/>
              </a:solidFill>
            </a:endParaRPr>
          </a:p>
        </p:txBody>
      </p:sp>
      <p:sp>
        <p:nvSpPr>
          <p:cNvPr id="34" name="Retângulo 33">
            <a:extLst>
              <a:ext uri="{FF2B5EF4-FFF2-40B4-BE49-F238E27FC236}">
                <a16:creationId xmlns:a16="http://schemas.microsoft.com/office/drawing/2014/main" id="{8C47E048-4CB2-45F9-B02B-A4B4D8C22E7B}"/>
              </a:ext>
            </a:extLst>
          </p:cNvPr>
          <p:cNvSpPr/>
          <p:nvPr/>
        </p:nvSpPr>
        <p:spPr>
          <a:xfrm>
            <a:off x="3081068" y="3201872"/>
            <a:ext cx="1093242"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rgbClr val="002060"/>
                </a:solidFill>
              </a:rPr>
              <a:t>Testes</a:t>
            </a:r>
          </a:p>
        </p:txBody>
      </p:sp>
      <p:grpSp>
        <p:nvGrpSpPr>
          <p:cNvPr id="35" name="Agrupar 34">
            <a:extLst>
              <a:ext uri="{FF2B5EF4-FFF2-40B4-BE49-F238E27FC236}">
                <a16:creationId xmlns:a16="http://schemas.microsoft.com/office/drawing/2014/main" id="{9C5CE71A-E2EC-48F6-A64D-B5ADFFA20562}"/>
              </a:ext>
            </a:extLst>
          </p:cNvPr>
          <p:cNvGrpSpPr/>
          <p:nvPr/>
        </p:nvGrpSpPr>
        <p:grpSpPr>
          <a:xfrm>
            <a:off x="2147321" y="4039648"/>
            <a:ext cx="109562" cy="1346697"/>
            <a:chOff x="1782148" y="3505196"/>
            <a:chExt cx="167951" cy="1915877"/>
          </a:xfrm>
        </p:grpSpPr>
        <p:sp>
          <p:nvSpPr>
            <p:cNvPr id="36" name="Fluxograma: Conector 35">
              <a:extLst>
                <a:ext uri="{FF2B5EF4-FFF2-40B4-BE49-F238E27FC236}">
                  <a16:creationId xmlns:a16="http://schemas.microsoft.com/office/drawing/2014/main" id="{FCEAAED0-C2AC-4A23-841C-4A68670F0040}"/>
                </a:ext>
              </a:extLst>
            </p:cNvPr>
            <p:cNvSpPr/>
            <p:nvPr/>
          </p:nvSpPr>
          <p:spPr>
            <a:xfrm>
              <a:off x="1782148" y="5262452"/>
              <a:ext cx="167951" cy="158621"/>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7" name="Conector reto 36">
              <a:extLst>
                <a:ext uri="{FF2B5EF4-FFF2-40B4-BE49-F238E27FC236}">
                  <a16:creationId xmlns:a16="http://schemas.microsoft.com/office/drawing/2014/main" id="{92453827-D3BA-4320-91EB-9D715966E410}"/>
                </a:ext>
              </a:extLst>
            </p:cNvPr>
            <p:cNvCxnSpPr>
              <a:cxnSpLocks/>
              <a:stCxn id="36" idx="0"/>
            </p:cNvCxnSpPr>
            <p:nvPr/>
          </p:nvCxnSpPr>
          <p:spPr>
            <a:xfrm flipV="1">
              <a:off x="1866124" y="3505196"/>
              <a:ext cx="0" cy="175725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Agrupar 37">
            <a:extLst>
              <a:ext uri="{FF2B5EF4-FFF2-40B4-BE49-F238E27FC236}">
                <a16:creationId xmlns:a16="http://schemas.microsoft.com/office/drawing/2014/main" id="{97660A36-5190-4FB4-A254-60CF958A66F3}"/>
              </a:ext>
            </a:extLst>
          </p:cNvPr>
          <p:cNvGrpSpPr/>
          <p:nvPr/>
        </p:nvGrpSpPr>
        <p:grpSpPr>
          <a:xfrm>
            <a:off x="3473545" y="3586545"/>
            <a:ext cx="109562" cy="1346697"/>
            <a:chOff x="1782148" y="3505196"/>
            <a:chExt cx="167951" cy="1915877"/>
          </a:xfrm>
        </p:grpSpPr>
        <p:sp>
          <p:nvSpPr>
            <p:cNvPr id="39" name="Fluxograma: Conector 38">
              <a:extLst>
                <a:ext uri="{FF2B5EF4-FFF2-40B4-BE49-F238E27FC236}">
                  <a16:creationId xmlns:a16="http://schemas.microsoft.com/office/drawing/2014/main" id="{21AD19AD-B6A3-4A7A-9BB9-8B7C93DCA545}"/>
                </a:ext>
              </a:extLst>
            </p:cNvPr>
            <p:cNvSpPr/>
            <p:nvPr/>
          </p:nvSpPr>
          <p:spPr>
            <a:xfrm>
              <a:off x="1782148" y="5262452"/>
              <a:ext cx="167951" cy="158621"/>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2" name="Conector reto 41">
              <a:extLst>
                <a:ext uri="{FF2B5EF4-FFF2-40B4-BE49-F238E27FC236}">
                  <a16:creationId xmlns:a16="http://schemas.microsoft.com/office/drawing/2014/main" id="{FF039D0B-94D9-44A8-9284-352EC3AACDB1}"/>
                </a:ext>
              </a:extLst>
            </p:cNvPr>
            <p:cNvCxnSpPr>
              <a:cxnSpLocks/>
              <a:stCxn id="39" idx="0"/>
            </p:cNvCxnSpPr>
            <p:nvPr/>
          </p:nvCxnSpPr>
          <p:spPr>
            <a:xfrm flipV="1">
              <a:off x="1866124" y="3505196"/>
              <a:ext cx="0" cy="1757256"/>
            </a:xfrm>
            <a:prstGeom prst="line">
              <a:avLst/>
            </a:prstGeom>
          </p:spPr>
          <p:style>
            <a:lnRef idx="1">
              <a:schemeClr val="accent1"/>
            </a:lnRef>
            <a:fillRef idx="0">
              <a:schemeClr val="accent1"/>
            </a:fillRef>
            <a:effectRef idx="0">
              <a:schemeClr val="accent1"/>
            </a:effectRef>
            <a:fontRef idx="minor">
              <a:schemeClr val="tx1"/>
            </a:fontRef>
          </p:style>
        </p:cxnSp>
      </p:grpSp>
      <p:sp>
        <p:nvSpPr>
          <p:cNvPr id="46" name="Retângulo 45">
            <a:extLst>
              <a:ext uri="{FF2B5EF4-FFF2-40B4-BE49-F238E27FC236}">
                <a16:creationId xmlns:a16="http://schemas.microsoft.com/office/drawing/2014/main" id="{7D45BBDB-94FC-4090-8EBB-79218B3DA98C}"/>
              </a:ext>
            </a:extLst>
          </p:cNvPr>
          <p:cNvSpPr/>
          <p:nvPr/>
        </p:nvSpPr>
        <p:spPr>
          <a:xfrm>
            <a:off x="3391194" y="3564909"/>
            <a:ext cx="1455889" cy="970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800" dirty="0">
                <a:ln w="0"/>
                <a:solidFill>
                  <a:srgbClr val="002060"/>
                </a:solidFill>
              </a:rPr>
              <a:t>Cor ou raça, captura de perímetro étnico-quilombola, teste de </a:t>
            </a:r>
            <a:r>
              <a:rPr lang="pt-BR" sz="800" dirty="0" err="1">
                <a:ln w="0"/>
                <a:solidFill>
                  <a:srgbClr val="002060"/>
                </a:solidFill>
              </a:rPr>
              <a:t>auto-preenchimento</a:t>
            </a:r>
            <a:r>
              <a:rPr lang="pt-BR" sz="800" dirty="0">
                <a:ln w="0"/>
                <a:solidFill>
                  <a:srgbClr val="002060"/>
                </a:solidFill>
              </a:rPr>
              <a:t> pela Internet</a:t>
            </a:r>
          </a:p>
        </p:txBody>
      </p:sp>
      <p:grpSp>
        <p:nvGrpSpPr>
          <p:cNvPr id="47" name="Agrupar 46">
            <a:extLst>
              <a:ext uri="{FF2B5EF4-FFF2-40B4-BE49-F238E27FC236}">
                <a16:creationId xmlns:a16="http://schemas.microsoft.com/office/drawing/2014/main" id="{FB6B3B0F-A3DC-4638-8B1A-A7ACD04A9B69}"/>
              </a:ext>
            </a:extLst>
          </p:cNvPr>
          <p:cNvGrpSpPr/>
          <p:nvPr/>
        </p:nvGrpSpPr>
        <p:grpSpPr>
          <a:xfrm>
            <a:off x="5624719" y="2875737"/>
            <a:ext cx="109562" cy="1346697"/>
            <a:chOff x="1782148" y="3505196"/>
            <a:chExt cx="167951" cy="1915877"/>
          </a:xfrm>
        </p:grpSpPr>
        <p:sp>
          <p:nvSpPr>
            <p:cNvPr id="48" name="Fluxograma: Conector 47">
              <a:extLst>
                <a:ext uri="{FF2B5EF4-FFF2-40B4-BE49-F238E27FC236}">
                  <a16:creationId xmlns:a16="http://schemas.microsoft.com/office/drawing/2014/main" id="{A5BAC9E2-7C02-4923-A15E-6C4446ADFCB4}"/>
                </a:ext>
              </a:extLst>
            </p:cNvPr>
            <p:cNvSpPr/>
            <p:nvPr/>
          </p:nvSpPr>
          <p:spPr>
            <a:xfrm>
              <a:off x="1782148" y="5262452"/>
              <a:ext cx="167951" cy="158621"/>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9" name="Conector reto 48">
              <a:extLst>
                <a:ext uri="{FF2B5EF4-FFF2-40B4-BE49-F238E27FC236}">
                  <a16:creationId xmlns:a16="http://schemas.microsoft.com/office/drawing/2014/main" id="{0CA7479E-7643-40BC-A99C-0637D3A7E07F}"/>
                </a:ext>
              </a:extLst>
            </p:cNvPr>
            <p:cNvCxnSpPr>
              <a:cxnSpLocks/>
              <a:stCxn id="48" idx="0"/>
            </p:cNvCxnSpPr>
            <p:nvPr/>
          </p:nvCxnSpPr>
          <p:spPr>
            <a:xfrm flipV="1">
              <a:off x="1866124" y="3505196"/>
              <a:ext cx="0" cy="1757256"/>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Retângulo 49">
            <a:extLst>
              <a:ext uri="{FF2B5EF4-FFF2-40B4-BE49-F238E27FC236}">
                <a16:creationId xmlns:a16="http://schemas.microsoft.com/office/drawing/2014/main" id="{231299AD-A3D2-4823-9797-6488236B2EFD}"/>
              </a:ext>
            </a:extLst>
          </p:cNvPr>
          <p:cNvSpPr/>
          <p:nvPr/>
        </p:nvSpPr>
        <p:spPr>
          <a:xfrm>
            <a:off x="5125949" y="2465897"/>
            <a:ext cx="1093242"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rgbClr val="002060"/>
                </a:solidFill>
              </a:rPr>
              <a:t>Prova Piloto I</a:t>
            </a:r>
          </a:p>
        </p:txBody>
      </p:sp>
      <p:grpSp>
        <p:nvGrpSpPr>
          <p:cNvPr id="14" name="Agrupar 13">
            <a:extLst>
              <a:ext uri="{FF2B5EF4-FFF2-40B4-BE49-F238E27FC236}">
                <a16:creationId xmlns:a16="http://schemas.microsoft.com/office/drawing/2014/main" id="{69D46E38-34A0-4F7B-B9F5-50C4A5267E1C}"/>
              </a:ext>
            </a:extLst>
          </p:cNvPr>
          <p:cNvGrpSpPr/>
          <p:nvPr/>
        </p:nvGrpSpPr>
        <p:grpSpPr>
          <a:xfrm>
            <a:off x="7595599" y="2524787"/>
            <a:ext cx="109562" cy="1001441"/>
            <a:chOff x="8884962" y="2082724"/>
            <a:chExt cx="109562" cy="1001441"/>
          </a:xfrm>
        </p:grpSpPr>
        <p:sp>
          <p:nvSpPr>
            <p:cNvPr id="52" name="Fluxograma: Conector 51">
              <a:extLst>
                <a:ext uri="{FF2B5EF4-FFF2-40B4-BE49-F238E27FC236}">
                  <a16:creationId xmlns:a16="http://schemas.microsoft.com/office/drawing/2014/main" id="{427F7237-5160-4AAB-88E7-F2B2BAC607A9}"/>
                </a:ext>
              </a:extLst>
            </p:cNvPr>
            <p:cNvSpPr/>
            <p:nvPr/>
          </p:nvSpPr>
          <p:spPr>
            <a:xfrm>
              <a:off x="8884962" y="2972668"/>
              <a:ext cx="109562" cy="111497"/>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3" name="Conector reto 52">
              <a:extLst>
                <a:ext uri="{FF2B5EF4-FFF2-40B4-BE49-F238E27FC236}">
                  <a16:creationId xmlns:a16="http://schemas.microsoft.com/office/drawing/2014/main" id="{FFAEAC9F-58A3-4EFC-83B0-2EE253EC26B7}"/>
                </a:ext>
              </a:extLst>
            </p:cNvPr>
            <p:cNvCxnSpPr>
              <a:cxnSpLocks/>
              <a:stCxn id="52" idx="0"/>
            </p:cNvCxnSpPr>
            <p:nvPr/>
          </p:nvCxnSpPr>
          <p:spPr>
            <a:xfrm flipV="1">
              <a:off x="8939743" y="2082724"/>
              <a:ext cx="0" cy="8899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4" name="Retângulo 53">
            <a:extLst>
              <a:ext uri="{FF2B5EF4-FFF2-40B4-BE49-F238E27FC236}">
                <a16:creationId xmlns:a16="http://schemas.microsoft.com/office/drawing/2014/main" id="{BD594F4F-6376-4F67-BE7B-566EDD169E98}"/>
              </a:ext>
            </a:extLst>
          </p:cNvPr>
          <p:cNvSpPr/>
          <p:nvPr/>
        </p:nvSpPr>
        <p:spPr>
          <a:xfrm>
            <a:off x="7128001" y="2216501"/>
            <a:ext cx="1093242"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rgbClr val="002060"/>
                </a:solidFill>
              </a:rPr>
              <a:t>Prova Piloto II</a:t>
            </a:r>
          </a:p>
        </p:txBody>
      </p:sp>
      <p:sp>
        <p:nvSpPr>
          <p:cNvPr id="56" name="Retângulo 55">
            <a:extLst>
              <a:ext uri="{FF2B5EF4-FFF2-40B4-BE49-F238E27FC236}">
                <a16:creationId xmlns:a16="http://schemas.microsoft.com/office/drawing/2014/main" id="{92949BE8-24FD-4BFE-BCA6-3BEDF46C8D2B}"/>
              </a:ext>
            </a:extLst>
          </p:cNvPr>
          <p:cNvSpPr/>
          <p:nvPr/>
        </p:nvSpPr>
        <p:spPr>
          <a:xfrm>
            <a:off x="5949990" y="1641125"/>
            <a:ext cx="1455889" cy="369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000" b="1" dirty="0">
                <a:ln w="0"/>
                <a:solidFill>
                  <a:srgbClr val="002060"/>
                </a:solidFill>
              </a:rPr>
              <a:t>2018</a:t>
            </a:r>
          </a:p>
        </p:txBody>
      </p:sp>
      <p:grpSp>
        <p:nvGrpSpPr>
          <p:cNvPr id="57" name="Agrupar 56">
            <a:extLst>
              <a:ext uri="{FF2B5EF4-FFF2-40B4-BE49-F238E27FC236}">
                <a16:creationId xmlns:a16="http://schemas.microsoft.com/office/drawing/2014/main" id="{56B82D7E-80A7-4C08-9B20-82D158449129}"/>
              </a:ext>
            </a:extLst>
          </p:cNvPr>
          <p:cNvGrpSpPr/>
          <p:nvPr/>
        </p:nvGrpSpPr>
        <p:grpSpPr>
          <a:xfrm>
            <a:off x="4724875" y="3143865"/>
            <a:ext cx="109562" cy="1346697"/>
            <a:chOff x="1782148" y="3505196"/>
            <a:chExt cx="167951" cy="1915877"/>
          </a:xfrm>
        </p:grpSpPr>
        <p:sp>
          <p:nvSpPr>
            <p:cNvPr id="58" name="Fluxograma: Conector 57">
              <a:extLst>
                <a:ext uri="{FF2B5EF4-FFF2-40B4-BE49-F238E27FC236}">
                  <a16:creationId xmlns:a16="http://schemas.microsoft.com/office/drawing/2014/main" id="{EE5D3AC4-2B65-439F-ACD8-7A07D1ADF5D3}"/>
                </a:ext>
              </a:extLst>
            </p:cNvPr>
            <p:cNvSpPr/>
            <p:nvPr/>
          </p:nvSpPr>
          <p:spPr>
            <a:xfrm>
              <a:off x="1782148" y="5262452"/>
              <a:ext cx="167951" cy="158621"/>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9" name="Conector reto 58">
              <a:extLst>
                <a:ext uri="{FF2B5EF4-FFF2-40B4-BE49-F238E27FC236}">
                  <a16:creationId xmlns:a16="http://schemas.microsoft.com/office/drawing/2014/main" id="{A04D4277-C052-44B9-B6D3-0BF754AA99C6}"/>
                </a:ext>
              </a:extLst>
            </p:cNvPr>
            <p:cNvCxnSpPr>
              <a:cxnSpLocks/>
              <a:stCxn id="58" idx="0"/>
            </p:cNvCxnSpPr>
            <p:nvPr/>
          </p:nvCxnSpPr>
          <p:spPr>
            <a:xfrm flipV="1">
              <a:off x="1866124" y="3505196"/>
              <a:ext cx="0" cy="1757256"/>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Retângulo 59">
            <a:extLst>
              <a:ext uri="{FF2B5EF4-FFF2-40B4-BE49-F238E27FC236}">
                <a16:creationId xmlns:a16="http://schemas.microsoft.com/office/drawing/2014/main" id="{B2C01DA6-BBEB-4910-A18E-8AFBC9554297}"/>
              </a:ext>
            </a:extLst>
          </p:cNvPr>
          <p:cNvSpPr/>
          <p:nvPr/>
        </p:nvSpPr>
        <p:spPr>
          <a:xfrm>
            <a:off x="4226105" y="2734025"/>
            <a:ext cx="1093242"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rgbClr val="002060"/>
                </a:solidFill>
              </a:rPr>
              <a:t>Consulta aos usuários</a:t>
            </a:r>
          </a:p>
        </p:txBody>
      </p:sp>
      <p:cxnSp>
        <p:nvCxnSpPr>
          <p:cNvPr id="61" name="Conector reto 60">
            <a:extLst>
              <a:ext uri="{FF2B5EF4-FFF2-40B4-BE49-F238E27FC236}">
                <a16:creationId xmlns:a16="http://schemas.microsoft.com/office/drawing/2014/main" id="{154A1177-06E9-400D-83AC-DE8BF9CF4C32}"/>
              </a:ext>
            </a:extLst>
          </p:cNvPr>
          <p:cNvCxnSpPr>
            <a:cxnSpLocks/>
          </p:cNvCxnSpPr>
          <p:nvPr/>
        </p:nvCxnSpPr>
        <p:spPr>
          <a:xfrm>
            <a:off x="5569245" y="1828594"/>
            <a:ext cx="2109637" cy="27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ector reto 4">
            <a:extLst>
              <a:ext uri="{FF2B5EF4-FFF2-40B4-BE49-F238E27FC236}">
                <a16:creationId xmlns:a16="http://schemas.microsoft.com/office/drawing/2014/main" id="{A1961648-1258-400E-A266-DC5AF8C786E7}"/>
              </a:ext>
            </a:extLst>
          </p:cNvPr>
          <p:cNvCxnSpPr>
            <a:cxnSpLocks/>
          </p:cNvCxnSpPr>
          <p:nvPr/>
        </p:nvCxnSpPr>
        <p:spPr>
          <a:xfrm>
            <a:off x="2341136" y="1935968"/>
            <a:ext cx="3313197" cy="28655"/>
          </a:xfrm>
          <a:prstGeom prst="line">
            <a:avLst/>
          </a:prstGeom>
        </p:spPr>
        <p:style>
          <a:lnRef idx="1">
            <a:schemeClr val="accent1"/>
          </a:lnRef>
          <a:fillRef idx="0">
            <a:schemeClr val="accent1"/>
          </a:fillRef>
          <a:effectRef idx="0">
            <a:schemeClr val="accent1"/>
          </a:effectRef>
          <a:fontRef idx="minor">
            <a:schemeClr val="tx1"/>
          </a:fontRef>
        </p:style>
      </p:cxnSp>
      <p:sp>
        <p:nvSpPr>
          <p:cNvPr id="62" name="Retângulo 61">
            <a:extLst>
              <a:ext uri="{FF2B5EF4-FFF2-40B4-BE49-F238E27FC236}">
                <a16:creationId xmlns:a16="http://schemas.microsoft.com/office/drawing/2014/main" id="{42D2CFAE-9088-4C5A-8979-0E1A4F3C2FE8}"/>
              </a:ext>
            </a:extLst>
          </p:cNvPr>
          <p:cNvSpPr/>
          <p:nvPr/>
        </p:nvSpPr>
        <p:spPr>
          <a:xfrm>
            <a:off x="4684610" y="3262598"/>
            <a:ext cx="1093242"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800" dirty="0">
                <a:ln w="0"/>
                <a:solidFill>
                  <a:srgbClr val="002060"/>
                </a:solidFill>
              </a:rPr>
              <a:t>Consulta aos usuários pela Internet, DPE e Comissão Consultiva</a:t>
            </a:r>
          </a:p>
        </p:txBody>
      </p:sp>
      <p:sp>
        <p:nvSpPr>
          <p:cNvPr id="63" name="Retângulo 62">
            <a:extLst>
              <a:ext uri="{FF2B5EF4-FFF2-40B4-BE49-F238E27FC236}">
                <a16:creationId xmlns:a16="http://schemas.microsoft.com/office/drawing/2014/main" id="{B52390A2-FEA1-4121-96E2-2F6E1E281761}"/>
              </a:ext>
            </a:extLst>
          </p:cNvPr>
          <p:cNvSpPr/>
          <p:nvPr/>
        </p:nvSpPr>
        <p:spPr>
          <a:xfrm>
            <a:off x="8903902" y="1063847"/>
            <a:ext cx="1455889" cy="369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000" b="1" dirty="0">
                <a:ln w="0"/>
                <a:solidFill>
                  <a:srgbClr val="002060"/>
                </a:solidFill>
              </a:rPr>
              <a:t>2019</a:t>
            </a:r>
          </a:p>
        </p:txBody>
      </p:sp>
      <p:cxnSp>
        <p:nvCxnSpPr>
          <p:cNvPr id="64" name="Conector reto 63">
            <a:extLst>
              <a:ext uri="{FF2B5EF4-FFF2-40B4-BE49-F238E27FC236}">
                <a16:creationId xmlns:a16="http://schemas.microsoft.com/office/drawing/2014/main" id="{C987174D-4BA2-4FFA-A096-5917ABE43A5A}"/>
              </a:ext>
            </a:extLst>
          </p:cNvPr>
          <p:cNvCxnSpPr>
            <a:cxnSpLocks/>
          </p:cNvCxnSpPr>
          <p:nvPr/>
        </p:nvCxnSpPr>
        <p:spPr>
          <a:xfrm>
            <a:off x="7353022" y="1284798"/>
            <a:ext cx="431827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9" name="Agrupar 68">
            <a:extLst>
              <a:ext uri="{FF2B5EF4-FFF2-40B4-BE49-F238E27FC236}">
                <a16:creationId xmlns:a16="http://schemas.microsoft.com/office/drawing/2014/main" id="{C8DC7DC3-CE7F-4C8A-AEF5-12563CD27FC7}"/>
              </a:ext>
            </a:extLst>
          </p:cNvPr>
          <p:cNvGrpSpPr/>
          <p:nvPr/>
        </p:nvGrpSpPr>
        <p:grpSpPr>
          <a:xfrm>
            <a:off x="10412426" y="1561695"/>
            <a:ext cx="109562" cy="1001441"/>
            <a:chOff x="8884962" y="2082724"/>
            <a:chExt cx="109562" cy="1001441"/>
          </a:xfrm>
        </p:grpSpPr>
        <p:sp>
          <p:nvSpPr>
            <p:cNvPr id="70" name="Fluxograma: Conector 69">
              <a:extLst>
                <a:ext uri="{FF2B5EF4-FFF2-40B4-BE49-F238E27FC236}">
                  <a16:creationId xmlns:a16="http://schemas.microsoft.com/office/drawing/2014/main" id="{D40ED7EA-6204-47CF-8E03-ABBFE6C3CFE1}"/>
                </a:ext>
              </a:extLst>
            </p:cNvPr>
            <p:cNvSpPr/>
            <p:nvPr/>
          </p:nvSpPr>
          <p:spPr>
            <a:xfrm>
              <a:off x="8884962" y="2972668"/>
              <a:ext cx="109562" cy="111497"/>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1" name="Conector reto 70">
              <a:extLst>
                <a:ext uri="{FF2B5EF4-FFF2-40B4-BE49-F238E27FC236}">
                  <a16:creationId xmlns:a16="http://schemas.microsoft.com/office/drawing/2014/main" id="{E5DE3E40-38B2-4DE7-9678-210591B7E4E7}"/>
                </a:ext>
              </a:extLst>
            </p:cNvPr>
            <p:cNvCxnSpPr>
              <a:cxnSpLocks/>
              <a:stCxn id="70" idx="0"/>
            </p:cNvCxnSpPr>
            <p:nvPr/>
          </p:nvCxnSpPr>
          <p:spPr>
            <a:xfrm flipV="1">
              <a:off x="8939743" y="2082724"/>
              <a:ext cx="0" cy="8899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2" name="Retângulo 71">
            <a:extLst>
              <a:ext uri="{FF2B5EF4-FFF2-40B4-BE49-F238E27FC236}">
                <a16:creationId xmlns:a16="http://schemas.microsoft.com/office/drawing/2014/main" id="{C79498D7-2AED-40CD-A4A3-0EE4874CFE4B}"/>
              </a:ext>
            </a:extLst>
          </p:cNvPr>
          <p:cNvSpPr/>
          <p:nvPr/>
        </p:nvSpPr>
        <p:spPr>
          <a:xfrm>
            <a:off x="9920586" y="1230642"/>
            <a:ext cx="1093242"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rgbClr val="002060"/>
                </a:solidFill>
              </a:rPr>
              <a:t>Censo Experimental</a:t>
            </a:r>
          </a:p>
        </p:txBody>
      </p:sp>
      <p:grpSp>
        <p:nvGrpSpPr>
          <p:cNvPr id="73" name="Agrupar 72">
            <a:extLst>
              <a:ext uri="{FF2B5EF4-FFF2-40B4-BE49-F238E27FC236}">
                <a16:creationId xmlns:a16="http://schemas.microsoft.com/office/drawing/2014/main" id="{791EED30-31D1-4867-B892-ADE38D371976}"/>
              </a:ext>
            </a:extLst>
          </p:cNvPr>
          <p:cNvGrpSpPr/>
          <p:nvPr/>
        </p:nvGrpSpPr>
        <p:grpSpPr>
          <a:xfrm>
            <a:off x="8954238" y="2037695"/>
            <a:ext cx="109562" cy="1001441"/>
            <a:chOff x="8884962" y="2082724"/>
            <a:chExt cx="109562" cy="1001441"/>
          </a:xfrm>
        </p:grpSpPr>
        <p:sp>
          <p:nvSpPr>
            <p:cNvPr id="74" name="Fluxograma: Conector 73">
              <a:extLst>
                <a:ext uri="{FF2B5EF4-FFF2-40B4-BE49-F238E27FC236}">
                  <a16:creationId xmlns:a16="http://schemas.microsoft.com/office/drawing/2014/main" id="{E436BE47-4A4B-4248-96EC-0F6D141A39A7}"/>
                </a:ext>
              </a:extLst>
            </p:cNvPr>
            <p:cNvSpPr/>
            <p:nvPr/>
          </p:nvSpPr>
          <p:spPr>
            <a:xfrm>
              <a:off x="8884962" y="2972668"/>
              <a:ext cx="109562" cy="111497"/>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5" name="Conector reto 74">
              <a:extLst>
                <a:ext uri="{FF2B5EF4-FFF2-40B4-BE49-F238E27FC236}">
                  <a16:creationId xmlns:a16="http://schemas.microsoft.com/office/drawing/2014/main" id="{13E3212A-E6C4-4C9B-9D80-963E0FBC649F}"/>
                </a:ext>
              </a:extLst>
            </p:cNvPr>
            <p:cNvCxnSpPr>
              <a:cxnSpLocks/>
              <a:stCxn id="74" idx="0"/>
            </p:cNvCxnSpPr>
            <p:nvPr/>
          </p:nvCxnSpPr>
          <p:spPr>
            <a:xfrm flipV="1">
              <a:off x="8939743" y="2082724"/>
              <a:ext cx="0" cy="8899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Retângulo 75">
            <a:extLst>
              <a:ext uri="{FF2B5EF4-FFF2-40B4-BE49-F238E27FC236}">
                <a16:creationId xmlns:a16="http://schemas.microsoft.com/office/drawing/2014/main" id="{76ABE491-D210-4564-9B78-02D20AEE73D8}"/>
              </a:ext>
            </a:extLst>
          </p:cNvPr>
          <p:cNvSpPr/>
          <p:nvPr/>
        </p:nvSpPr>
        <p:spPr>
          <a:xfrm>
            <a:off x="8486640" y="1557959"/>
            <a:ext cx="1093242"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rgbClr val="002060"/>
                </a:solidFill>
              </a:rPr>
              <a:t>Comissão Consultiva Questionário</a:t>
            </a:r>
          </a:p>
        </p:txBody>
      </p:sp>
      <p:sp>
        <p:nvSpPr>
          <p:cNvPr id="77" name="Retângulo 76">
            <a:extLst>
              <a:ext uri="{FF2B5EF4-FFF2-40B4-BE49-F238E27FC236}">
                <a16:creationId xmlns:a16="http://schemas.microsoft.com/office/drawing/2014/main" id="{A153AFB1-72AC-49D7-A335-F9D0574D581D}"/>
              </a:ext>
            </a:extLst>
          </p:cNvPr>
          <p:cNvSpPr/>
          <p:nvPr/>
        </p:nvSpPr>
        <p:spPr>
          <a:xfrm>
            <a:off x="7346393" y="5731968"/>
            <a:ext cx="2618901" cy="541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200" dirty="0">
                <a:ln w="0"/>
                <a:solidFill>
                  <a:srgbClr val="002060"/>
                </a:solidFill>
              </a:rPr>
              <a:t>Fechamento do Questionário – abril e maio de 2019</a:t>
            </a:r>
          </a:p>
        </p:txBody>
      </p:sp>
      <p:sp>
        <p:nvSpPr>
          <p:cNvPr id="83" name="Retângulo 82">
            <a:extLst>
              <a:ext uri="{FF2B5EF4-FFF2-40B4-BE49-F238E27FC236}">
                <a16:creationId xmlns:a16="http://schemas.microsoft.com/office/drawing/2014/main" id="{950B7123-C36E-4C3B-B198-C922274AE4BB}"/>
              </a:ext>
            </a:extLst>
          </p:cNvPr>
          <p:cNvSpPr/>
          <p:nvPr/>
        </p:nvSpPr>
        <p:spPr>
          <a:xfrm>
            <a:off x="7118493" y="4876973"/>
            <a:ext cx="1093242"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chemeClr val="bg1">
                    <a:lumMod val="50000"/>
                  </a:schemeClr>
                </a:solidFill>
              </a:rPr>
              <a:t>Prova Piloto II</a:t>
            </a:r>
          </a:p>
        </p:txBody>
      </p:sp>
      <p:grpSp>
        <p:nvGrpSpPr>
          <p:cNvPr id="3" name="Agrupar 2">
            <a:extLst>
              <a:ext uri="{FF2B5EF4-FFF2-40B4-BE49-F238E27FC236}">
                <a16:creationId xmlns:a16="http://schemas.microsoft.com/office/drawing/2014/main" id="{83180E66-4600-401C-A368-DAC24146C596}"/>
              </a:ext>
            </a:extLst>
          </p:cNvPr>
          <p:cNvGrpSpPr/>
          <p:nvPr/>
        </p:nvGrpSpPr>
        <p:grpSpPr>
          <a:xfrm>
            <a:off x="7850709" y="3334240"/>
            <a:ext cx="109562" cy="1156322"/>
            <a:chOff x="7850709" y="3334240"/>
            <a:chExt cx="109562" cy="1156322"/>
          </a:xfrm>
        </p:grpSpPr>
        <p:sp>
          <p:nvSpPr>
            <p:cNvPr id="85" name="Fluxograma: Conector 84">
              <a:extLst>
                <a:ext uri="{FF2B5EF4-FFF2-40B4-BE49-F238E27FC236}">
                  <a16:creationId xmlns:a16="http://schemas.microsoft.com/office/drawing/2014/main" id="{4CBAF48A-3BCF-4038-824E-FCAE365425EE}"/>
                </a:ext>
              </a:extLst>
            </p:cNvPr>
            <p:cNvSpPr/>
            <p:nvPr/>
          </p:nvSpPr>
          <p:spPr>
            <a:xfrm rot="10800000">
              <a:off x="7850709" y="3334240"/>
              <a:ext cx="109562" cy="111497"/>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6" name="Conector reto 85">
              <a:extLst>
                <a:ext uri="{FF2B5EF4-FFF2-40B4-BE49-F238E27FC236}">
                  <a16:creationId xmlns:a16="http://schemas.microsoft.com/office/drawing/2014/main" id="{B5BA2C5A-19A0-4480-BB46-22E4D130D3C8}"/>
                </a:ext>
              </a:extLst>
            </p:cNvPr>
            <p:cNvCxnSpPr>
              <a:cxnSpLocks/>
              <a:stCxn id="85" idx="0"/>
            </p:cNvCxnSpPr>
            <p:nvPr/>
          </p:nvCxnSpPr>
          <p:spPr>
            <a:xfrm>
              <a:off x="7905490" y="3445737"/>
              <a:ext cx="0" cy="10448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7" name="Retângulo 86">
            <a:extLst>
              <a:ext uri="{FF2B5EF4-FFF2-40B4-BE49-F238E27FC236}">
                <a16:creationId xmlns:a16="http://schemas.microsoft.com/office/drawing/2014/main" id="{7ED28D3A-B898-46ED-AA0F-ED5A6FE7489F}"/>
              </a:ext>
            </a:extLst>
          </p:cNvPr>
          <p:cNvSpPr/>
          <p:nvPr/>
        </p:nvSpPr>
        <p:spPr>
          <a:xfrm>
            <a:off x="7393611" y="4337034"/>
            <a:ext cx="1093242"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chemeClr val="bg1">
                    <a:lumMod val="50000"/>
                  </a:schemeClr>
                </a:solidFill>
              </a:rPr>
              <a:t>Reunião Comissão Consultiva</a:t>
            </a:r>
          </a:p>
        </p:txBody>
      </p:sp>
      <p:grpSp>
        <p:nvGrpSpPr>
          <p:cNvPr id="129" name="Agrupar 128">
            <a:extLst>
              <a:ext uri="{FF2B5EF4-FFF2-40B4-BE49-F238E27FC236}">
                <a16:creationId xmlns:a16="http://schemas.microsoft.com/office/drawing/2014/main" id="{2F861F51-7222-49B7-BA74-BE5588A1B98B}"/>
              </a:ext>
            </a:extLst>
          </p:cNvPr>
          <p:cNvGrpSpPr/>
          <p:nvPr/>
        </p:nvGrpSpPr>
        <p:grpSpPr>
          <a:xfrm>
            <a:off x="8264368" y="3212317"/>
            <a:ext cx="109562" cy="709977"/>
            <a:chOff x="8264368" y="3212317"/>
            <a:chExt cx="109562" cy="709977"/>
          </a:xfrm>
        </p:grpSpPr>
        <p:sp>
          <p:nvSpPr>
            <p:cNvPr id="92" name="Fluxograma: Conector 91">
              <a:extLst>
                <a:ext uri="{FF2B5EF4-FFF2-40B4-BE49-F238E27FC236}">
                  <a16:creationId xmlns:a16="http://schemas.microsoft.com/office/drawing/2014/main" id="{1D681913-959D-4AF4-A10E-4BD151342201}"/>
                </a:ext>
              </a:extLst>
            </p:cNvPr>
            <p:cNvSpPr/>
            <p:nvPr/>
          </p:nvSpPr>
          <p:spPr>
            <a:xfrm rot="10800000">
              <a:off x="8264368" y="3212317"/>
              <a:ext cx="109562" cy="111497"/>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93" name="Conector reto 92">
              <a:extLst>
                <a:ext uri="{FF2B5EF4-FFF2-40B4-BE49-F238E27FC236}">
                  <a16:creationId xmlns:a16="http://schemas.microsoft.com/office/drawing/2014/main" id="{86A6B0AA-3371-41AE-83F5-AFD91CD6A2D6}"/>
                </a:ext>
              </a:extLst>
            </p:cNvPr>
            <p:cNvCxnSpPr>
              <a:cxnSpLocks/>
              <a:stCxn id="92" idx="0"/>
            </p:cNvCxnSpPr>
            <p:nvPr/>
          </p:nvCxnSpPr>
          <p:spPr>
            <a:xfrm>
              <a:off x="8319149" y="3323814"/>
              <a:ext cx="0" cy="5984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8" name="Agrupar 107">
            <a:extLst>
              <a:ext uri="{FF2B5EF4-FFF2-40B4-BE49-F238E27FC236}">
                <a16:creationId xmlns:a16="http://schemas.microsoft.com/office/drawing/2014/main" id="{EC59B3CD-BF8B-45E5-8C83-9F366E1BF47B}"/>
              </a:ext>
            </a:extLst>
          </p:cNvPr>
          <p:cNvGrpSpPr/>
          <p:nvPr/>
        </p:nvGrpSpPr>
        <p:grpSpPr>
          <a:xfrm>
            <a:off x="7602514" y="3490995"/>
            <a:ext cx="109562" cy="1497924"/>
            <a:chOff x="6091577" y="4331376"/>
            <a:chExt cx="109562" cy="1497924"/>
          </a:xfrm>
        </p:grpSpPr>
        <p:sp>
          <p:nvSpPr>
            <p:cNvPr id="109" name="Fluxograma: Conector 108">
              <a:extLst>
                <a:ext uri="{FF2B5EF4-FFF2-40B4-BE49-F238E27FC236}">
                  <a16:creationId xmlns:a16="http://schemas.microsoft.com/office/drawing/2014/main" id="{ACAC28A1-A5BA-41BA-BC4A-F4784624B4C0}"/>
                </a:ext>
              </a:extLst>
            </p:cNvPr>
            <p:cNvSpPr/>
            <p:nvPr/>
          </p:nvSpPr>
          <p:spPr>
            <a:xfrm rot="10800000">
              <a:off x="6091577" y="4331376"/>
              <a:ext cx="109562" cy="111497"/>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0" name="Conector reto 109">
              <a:extLst>
                <a:ext uri="{FF2B5EF4-FFF2-40B4-BE49-F238E27FC236}">
                  <a16:creationId xmlns:a16="http://schemas.microsoft.com/office/drawing/2014/main" id="{C1512EA9-0590-4F0A-87A1-167974EE940E}"/>
                </a:ext>
              </a:extLst>
            </p:cNvPr>
            <p:cNvCxnSpPr>
              <a:cxnSpLocks/>
              <a:stCxn id="109" idx="0"/>
            </p:cNvCxnSpPr>
            <p:nvPr/>
          </p:nvCxnSpPr>
          <p:spPr>
            <a:xfrm>
              <a:off x="6146358" y="4442873"/>
              <a:ext cx="0" cy="138642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6" name="Agrupar 125">
            <a:extLst>
              <a:ext uri="{FF2B5EF4-FFF2-40B4-BE49-F238E27FC236}">
                <a16:creationId xmlns:a16="http://schemas.microsoft.com/office/drawing/2014/main" id="{767353AE-6977-4780-B942-5C5E982E4659}"/>
              </a:ext>
            </a:extLst>
          </p:cNvPr>
          <p:cNvGrpSpPr/>
          <p:nvPr/>
        </p:nvGrpSpPr>
        <p:grpSpPr>
          <a:xfrm>
            <a:off x="8020526" y="3281987"/>
            <a:ext cx="109562" cy="2060896"/>
            <a:chOff x="8020526" y="3281987"/>
            <a:chExt cx="109562" cy="2060896"/>
          </a:xfrm>
        </p:grpSpPr>
        <p:sp>
          <p:nvSpPr>
            <p:cNvPr id="120" name="Fluxograma: Conector 119">
              <a:extLst>
                <a:ext uri="{FF2B5EF4-FFF2-40B4-BE49-F238E27FC236}">
                  <a16:creationId xmlns:a16="http://schemas.microsoft.com/office/drawing/2014/main" id="{11B68D5C-7645-45AB-A056-CFD12682CA31}"/>
                </a:ext>
              </a:extLst>
            </p:cNvPr>
            <p:cNvSpPr/>
            <p:nvPr/>
          </p:nvSpPr>
          <p:spPr>
            <a:xfrm rot="10800000">
              <a:off x="8020526" y="3281987"/>
              <a:ext cx="109562" cy="111497"/>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1" name="Conector reto 120">
              <a:extLst>
                <a:ext uri="{FF2B5EF4-FFF2-40B4-BE49-F238E27FC236}">
                  <a16:creationId xmlns:a16="http://schemas.microsoft.com/office/drawing/2014/main" id="{77BF4551-3985-4CFB-A7DB-A09A80564AB6}"/>
                </a:ext>
              </a:extLst>
            </p:cNvPr>
            <p:cNvCxnSpPr>
              <a:cxnSpLocks/>
              <a:stCxn id="120" idx="0"/>
              <a:endCxn id="124" idx="0"/>
            </p:cNvCxnSpPr>
            <p:nvPr/>
          </p:nvCxnSpPr>
          <p:spPr>
            <a:xfrm>
              <a:off x="8075307" y="3393484"/>
              <a:ext cx="3465" cy="19493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Retângulo 123">
            <a:extLst>
              <a:ext uri="{FF2B5EF4-FFF2-40B4-BE49-F238E27FC236}">
                <a16:creationId xmlns:a16="http://schemas.microsoft.com/office/drawing/2014/main" id="{04FB1D4A-F395-4BE5-9EAD-6D540F656959}"/>
              </a:ext>
            </a:extLst>
          </p:cNvPr>
          <p:cNvSpPr/>
          <p:nvPr/>
        </p:nvSpPr>
        <p:spPr>
          <a:xfrm>
            <a:off x="7532151" y="5342883"/>
            <a:ext cx="1093242"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chemeClr val="bg1">
                    <a:lumMod val="50000"/>
                  </a:schemeClr>
                </a:solidFill>
              </a:rPr>
              <a:t>Interação DPE e Ricardo Paes de Barros</a:t>
            </a:r>
          </a:p>
        </p:txBody>
      </p:sp>
      <p:sp>
        <p:nvSpPr>
          <p:cNvPr id="127" name="Retângulo 126">
            <a:extLst>
              <a:ext uri="{FF2B5EF4-FFF2-40B4-BE49-F238E27FC236}">
                <a16:creationId xmlns:a16="http://schemas.microsoft.com/office/drawing/2014/main" id="{F4C68EE7-E852-4E2A-91C9-0909871FA137}"/>
              </a:ext>
            </a:extLst>
          </p:cNvPr>
          <p:cNvSpPr/>
          <p:nvPr/>
        </p:nvSpPr>
        <p:spPr>
          <a:xfrm>
            <a:off x="7884487" y="3775334"/>
            <a:ext cx="972487" cy="389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chemeClr val="bg1">
                    <a:lumMod val="50000"/>
                  </a:schemeClr>
                </a:solidFill>
              </a:rPr>
              <a:t>PROP 2</a:t>
            </a:r>
          </a:p>
          <a:p>
            <a:pPr algn="ctr"/>
            <a:r>
              <a:rPr lang="pt-BR" sz="1000" dirty="0">
                <a:ln w="0"/>
                <a:solidFill>
                  <a:schemeClr val="bg1">
                    <a:lumMod val="50000"/>
                  </a:schemeClr>
                </a:solidFill>
              </a:rPr>
              <a:t>Equipe DPE</a:t>
            </a:r>
          </a:p>
        </p:txBody>
      </p:sp>
      <p:grpSp>
        <p:nvGrpSpPr>
          <p:cNvPr id="130" name="Agrupar 129">
            <a:extLst>
              <a:ext uri="{FF2B5EF4-FFF2-40B4-BE49-F238E27FC236}">
                <a16:creationId xmlns:a16="http://schemas.microsoft.com/office/drawing/2014/main" id="{A609D466-209C-4C2C-8217-DD1D146E986A}"/>
              </a:ext>
            </a:extLst>
          </p:cNvPr>
          <p:cNvGrpSpPr/>
          <p:nvPr/>
        </p:nvGrpSpPr>
        <p:grpSpPr>
          <a:xfrm>
            <a:off x="8525625" y="3120876"/>
            <a:ext cx="109562" cy="1454100"/>
            <a:chOff x="8020526" y="3281987"/>
            <a:chExt cx="109562" cy="1454100"/>
          </a:xfrm>
        </p:grpSpPr>
        <p:sp>
          <p:nvSpPr>
            <p:cNvPr id="131" name="Fluxograma: Conector 130">
              <a:extLst>
                <a:ext uri="{FF2B5EF4-FFF2-40B4-BE49-F238E27FC236}">
                  <a16:creationId xmlns:a16="http://schemas.microsoft.com/office/drawing/2014/main" id="{C718D61F-4ED9-43B2-92E5-5E9210C05E14}"/>
                </a:ext>
              </a:extLst>
            </p:cNvPr>
            <p:cNvSpPr/>
            <p:nvPr/>
          </p:nvSpPr>
          <p:spPr>
            <a:xfrm rot="10800000">
              <a:off x="8020526" y="3281987"/>
              <a:ext cx="109562" cy="111497"/>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2" name="Conector reto 131">
              <a:extLst>
                <a:ext uri="{FF2B5EF4-FFF2-40B4-BE49-F238E27FC236}">
                  <a16:creationId xmlns:a16="http://schemas.microsoft.com/office/drawing/2014/main" id="{F6DC833D-331D-43DF-9FA5-99F14C7E67E8}"/>
                </a:ext>
              </a:extLst>
            </p:cNvPr>
            <p:cNvCxnSpPr>
              <a:cxnSpLocks/>
              <a:stCxn id="131" idx="0"/>
            </p:cNvCxnSpPr>
            <p:nvPr/>
          </p:nvCxnSpPr>
          <p:spPr>
            <a:xfrm>
              <a:off x="8075307" y="3393484"/>
              <a:ext cx="3465" cy="13426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8" name="Agrupar 137">
            <a:extLst>
              <a:ext uri="{FF2B5EF4-FFF2-40B4-BE49-F238E27FC236}">
                <a16:creationId xmlns:a16="http://schemas.microsoft.com/office/drawing/2014/main" id="{60C51CA1-7151-4C1F-8078-17385FA6B816}"/>
              </a:ext>
            </a:extLst>
          </p:cNvPr>
          <p:cNvGrpSpPr/>
          <p:nvPr/>
        </p:nvGrpSpPr>
        <p:grpSpPr>
          <a:xfrm>
            <a:off x="9278913" y="2855262"/>
            <a:ext cx="109562" cy="1454100"/>
            <a:chOff x="8020526" y="3281987"/>
            <a:chExt cx="109562" cy="1454100"/>
          </a:xfrm>
        </p:grpSpPr>
        <p:sp>
          <p:nvSpPr>
            <p:cNvPr id="139" name="Fluxograma: Conector 138">
              <a:extLst>
                <a:ext uri="{FF2B5EF4-FFF2-40B4-BE49-F238E27FC236}">
                  <a16:creationId xmlns:a16="http://schemas.microsoft.com/office/drawing/2014/main" id="{3F0A64C9-AB8F-423E-A957-2DE11C59602F}"/>
                </a:ext>
              </a:extLst>
            </p:cNvPr>
            <p:cNvSpPr/>
            <p:nvPr/>
          </p:nvSpPr>
          <p:spPr>
            <a:xfrm rot="10800000">
              <a:off x="8020526" y="3281987"/>
              <a:ext cx="109562" cy="111497"/>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40" name="Conector reto 139">
              <a:extLst>
                <a:ext uri="{FF2B5EF4-FFF2-40B4-BE49-F238E27FC236}">
                  <a16:creationId xmlns:a16="http://schemas.microsoft.com/office/drawing/2014/main" id="{2C055ECD-A89A-4DC2-AE18-4ACD7031C608}"/>
                </a:ext>
              </a:extLst>
            </p:cNvPr>
            <p:cNvCxnSpPr>
              <a:cxnSpLocks/>
              <a:stCxn id="139" idx="0"/>
            </p:cNvCxnSpPr>
            <p:nvPr/>
          </p:nvCxnSpPr>
          <p:spPr>
            <a:xfrm>
              <a:off x="8075307" y="3393484"/>
              <a:ext cx="3465" cy="13426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1" name="Retângulo 140">
            <a:extLst>
              <a:ext uri="{FF2B5EF4-FFF2-40B4-BE49-F238E27FC236}">
                <a16:creationId xmlns:a16="http://schemas.microsoft.com/office/drawing/2014/main" id="{0A47E20C-BB88-43DD-B266-ED370CEA78BA}"/>
              </a:ext>
            </a:extLst>
          </p:cNvPr>
          <p:cNvSpPr/>
          <p:nvPr/>
        </p:nvSpPr>
        <p:spPr>
          <a:xfrm>
            <a:off x="8868917" y="4164403"/>
            <a:ext cx="969579" cy="729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chemeClr val="bg1">
                    <a:lumMod val="50000"/>
                  </a:schemeClr>
                </a:solidFill>
              </a:rPr>
              <a:t>Versão CD 2020 – Censo Experimental</a:t>
            </a:r>
          </a:p>
        </p:txBody>
      </p:sp>
      <p:grpSp>
        <p:nvGrpSpPr>
          <p:cNvPr id="145" name="Agrupar 144">
            <a:extLst>
              <a:ext uri="{FF2B5EF4-FFF2-40B4-BE49-F238E27FC236}">
                <a16:creationId xmlns:a16="http://schemas.microsoft.com/office/drawing/2014/main" id="{243A5DAD-AF60-4632-A31F-5FBD78D7261E}"/>
              </a:ext>
            </a:extLst>
          </p:cNvPr>
          <p:cNvGrpSpPr/>
          <p:nvPr/>
        </p:nvGrpSpPr>
        <p:grpSpPr>
          <a:xfrm>
            <a:off x="8887819" y="3018844"/>
            <a:ext cx="109562" cy="2298978"/>
            <a:chOff x="6117945" y="3793912"/>
            <a:chExt cx="109562" cy="2298978"/>
          </a:xfrm>
        </p:grpSpPr>
        <p:sp>
          <p:nvSpPr>
            <p:cNvPr id="146" name="Fluxograma: Conector 145">
              <a:extLst>
                <a:ext uri="{FF2B5EF4-FFF2-40B4-BE49-F238E27FC236}">
                  <a16:creationId xmlns:a16="http://schemas.microsoft.com/office/drawing/2014/main" id="{53A7E7F2-4486-4F7C-885A-F6C2FD540442}"/>
                </a:ext>
              </a:extLst>
            </p:cNvPr>
            <p:cNvSpPr/>
            <p:nvPr/>
          </p:nvSpPr>
          <p:spPr>
            <a:xfrm rot="10800000">
              <a:off x="6117945" y="3793912"/>
              <a:ext cx="109562" cy="111497"/>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47" name="Conector reto 146">
              <a:extLst>
                <a:ext uri="{FF2B5EF4-FFF2-40B4-BE49-F238E27FC236}">
                  <a16:creationId xmlns:a16="http://schemas.microsoft.com/office/drawing/2014/main" id="{80E189AD-3AC1-4875-9A4B-1006E8848C02}"/>
                </a:ext>
              </a:extLst>
            </p:cNvPr>
            <p:cNvCxnSpPr>
              <a:cxnSpLocks/>
              <a:stCxn id="146" idx="0"/>
            </p:cNvCxnSpPr>
            <p:nvPr/>
          </p:nvCxnSpPr>
          <p:spPr>
            <a:xfrm>
              <a:off x="6172726" y="3905409"/>
              <a:ext cx="8805" cy="21874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3" name="Retângulo 132">
            <a:extLst>
              <a:ext uri="{FF2B5EF4-FFF2-40B4-BE49-F238E27FC236}">
                <a16:creationId xmlns:a16="http://schemas.microsoft.com/office/drawing/2014/main" id="{68F83227-5ACC-4E44-88FA-E7C082B9CE0B}"/>
              </a:ext>
            </a:extLst>
          </p:cNvPr>
          <p:cNvSpPr/>
          <p:nvPr/>
        </p:nvSpPr>
        <p:spPr>
          <a:xfrm>
            <a:off x="8089503" y="4535789"/>
            <a:ext cx="969579" cy="729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chemeClr val="bg1">
                    <a:lumMod val="50000"/>
                  </a:schemeClr>
                </a:solidFill>
              </a:rPr>
              <a:t>Interação Eduardo Rios Neto e especialistas IBGE</a:t>
            </a:r>
          </a:p>
        </p:txBody>
      </p:sp>
      <p:sp>
        <p:nvSpPr>
          <p:cNvPr id="148" name="Retângulo 147">
            <a:extLst>
              <a:ext uri="{FF2B5EF4-FFF2-40B4-BE49-F238E27FC236}">
                <a16:creationId xmlns:a16="http://schemas.microsoft.com/office/drawing/2014/main" id="{CB183701-756F-46DD-B608-9FDF5527D0B8}"/>
              </a:ext>
            </a:extLst>
          </p:cNvPr>
          <p:cNvSpPr/>
          <p:nvPr/>
        </p:nvSpPr>
        <p:spPr>
          <a:xfrm>
            <a:off x="8377245" y="5220598"/>
            <a:ext cx="1703963"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chemeClr val="bg1">
                    <a:lumMod val="50000"/>
                  </a:schemeClr>
                </a:solidFill>
              </a:rPr>
              <a:t>Proposta questionário a ser submetida: 1) técnicos e 2) Comissão</a:t>
            </a:r>
          </a:p>
        </p:txBody>
      </p:sp>
      <p:grpSp>
        <p:nvGrpSpPr>
          <p:cNvPr id="149" name="Agrupar 148">
            <a:extLst>
              <a:ext uri="{FF2B5EF4-FFF2-40B4-BE49-F238E27FC236}">
                <a16:creationId xmlns:a16="http://schemas.microsoft.com/office/drawing/2014/main" id="{E787C7F3-3D6E-4FA3-9557-77C6EC65F37E}"/>
              </a:ext>
            </a:extLst>
          </p:cNvPr>
          <p:cNvGrpSpPr/>
          <p:nvPr/>
        </p:nvGrpSpPr>
        <p:grpSpPr>
          <a:xfrm>
            <a:off x="6452338" y="2901295"/>
            <a:ext cx="109562" cy="1001441"/>
            <a:chOff x="8884962" y="2082724"/>
            <a:chExt cx="109562" cy="1001441"/>
          </a:xfrm>
        </p:grpSpPr>
        <p:sp>
          <p:nvSpPr>
            <p:cNvPr id="150" name="Fluxograma: Conector 149">
              <a:extLst>
                <a:ext uri="{FF2B5EF4-FFF2-40B4-BE49-F238E27FC236}">
                  <a16:creationId xmlns:a16="http://schemas.microsoft.com/office/drawing/2014/main" id="{E1B83A67-B9B8-4400-81D7-47706345000D}"/>
                </a:ext>
              </a:extLst>
            </p:cNvPr>
            <p:cNvSpPr/>
            <p:nvPr/>
          </p:nvSpPr>
          <p:spPr>
            <a:xfrm>
              <a:off x="8884962" y="2972668"/>
              <a:ext cx="109562" cy="111497"/>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51" name="Conector reto 150">
              <a:extLst>
                <a:ext uri="{FF2B5EF4-FFF2-40B4-BE49-F238E27FC236}">
                  <a16:creationId xmlns:a16="http://schemas.microsoft.com/office/drawing/2014/main" id="{43AD4B9A-76E5-49B0-8598-0D8C8B4CA5F2}"/>
                </a:ext>
              </a:extLst>
            </p:cNvPr>
            <p:cNvCxnSpPr>
              <a:cxnSpLocks/>
              <a:stCxn id="150" idx="0"/>
            </p:cNvCxnSpPr>
            <p:nvPr/>
          </p:nvCxnSpPr>
          <p:spPr>
            <a:xfrm flipV="1">
              <a:off x="8939743" y="2082724"/>
              <a:ext cx="0" cy="8899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2" name="Retângulo 151">
            <a:extLst>
              <a:ext uri="{FF2B5EF4-FFF2-40B4-BE49-F238E27FC236}">
                <a16:creationId xmlns:a16="http://schemas.microsoft.com/office/drawing/2014/main" id="{B0F5E969-3AC3-44B3-9D93-40B397007AA3}"/>
              </a:ext>
            </a:extLst>
          </p:cNvPr>
          <p:cNvSpPr/>
          <p:nvPr/>
        </p:nvSpPr>
        <p:spPr>
          <a:xfrm>
            <a:off x="5984739" y="2236710"/>
            <a:ext cx="1295487" cy="681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rgbClr val="002060"/>
                </a:solidFill>
              </a:rPr>
              <a:t>1ª Reunião da Comissão Consultiva do CD 2020</a:t>
            </a:r>
          </a:p>
        </p:txBody>
      </p:sp>
    </p:spTree>
    <p:extLst>
      <p:ext uri="{BB962C8B-B14F-4D97-AF65-F5344CB8AC3E}">
        <p14:creationId xmlns:p14="http://schemas.microsoft.com/office/powerpoint/2010/main" val="201924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to 7">
            <a:extLst>
              <a:ext uri="{FF2B5EF4-FFF2-40B4-BE49-F238E27FC236}">
                <a16:creationId xmlns:a16="http://schemas.microsoft.com/office/drawing/2014/main" id="{0066F8DD-A3C5-4FB6-99A8-4ED171738342}"/>
              </a:ext>
            </a:extLst>
          </p:cNvPr>
          <p:cNvCxnSpPr>
            <a:cxnSpLocks/>
          </p:cNvCxnSpPr>
          <p:nvPr/>
        </p:nvCxnSpPr>
        <p:spPr>
          <a:xfrm flipV="1">
            <a:off x="726521" y="1834759"/>
            <a:ext cx="10950812" cy="3746577"/>
          </a:xfrm>
          <a:prstGeom prst="line">
            <a:avLst/>
          </a:prstGeom>
          <a:ln w="44450" cmpd="sng"/>
        </p:spPr>
        <p:style>
          <a:lnRef idx="1">
            <a:schemeClr val="accent1"/>
          </a:lnRef>
          <a:fillRef idx="0">
            <a:schemeClr val="accent1"/>
          </a:fillRef>
          <a:effectRef idx="0">
            <a:schemeClr val="accent1"/>
          </a:effectRef>
          <a:fontRef idx="minor">
            <a:schemeClr val="tx1"/>
          </a:fontRef>
        </p:style>
      </p:cxnSp>
      <p:sp>
        <p:nvSpPr>
          <p:cNvPr id="16" name="Retângulo 15">
            <a:extLst>
              <a:ext uri="{FF2B5EF4-FFF2-40B4-BE49-F238E27FC236}">
                <a16:creationId xmlns:a16="http://schemas.microsoft.com/office/drawing/2014/main" id="{F7A73F5B-AC31-48F5-B699-BC81021C83CE}"/>
              </a:ext>
            </a:extLst>
          </p:cNvPr>
          <p:cNvSpPr/>
          <p:nvPr/>
        </p:nvSpPr>
        <p:spPr>
          <a:xfrm>
            <a:off x="457200" y="270588"/>
            <a:ext cx="11493500" cy="6022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a:extLst>
              <a:ext uri="{FF2B5EF4-FFF2-40B4-BE49-F238E27FC236}">
                <a16:creationId xmlns:a16="http://schemas.microsoft.com/office/drawing/2014/main" id="{E4AA635B-FA11-409D-B358-E6F4679CB82C}"/>
              </a:ext>
            </a:extLst>
          </p:cNvPr>
          <p:cNvCxnSpPr>
            <a:cxnSpLocks/>
          </p:cNvCxnSpPr>
          <p:nvPr/>
        </p:nvCxnSpPr>
        <p:spPr>
          <a:xfrm flipV="1">
            <a:off x="740586" y="1314982"/>
            <a:ext cx="0" cy="4761715"/>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tângulo 22">
            <a:extLst>
              <a:ext uri="{FF2B5EF4-FFF2-40B4-BE49-F238E27FC236}">
                <a16:creationId xmlns:a16="http://schemas.microsoft.com/office/drawing/2014/main" id="{9B82CEE8-7505-4EB6-BFAB-66F17E952248}"/>
              </a:ext>
            </a:extLst>
          </p:cNvPr>
          <p:cNvSpPr/>
          <p:nvPr/>
        </p:nvSpPr>
        <p:spPr>
          <a:xfrm>
            <a:off x="594250" y="583564"/>
            <a:ext cx="10692872" cy="541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200" dirty="0">
                <a:ln w="0"/>
                <a:solidFill>
                  <a:srgbClr val="002060"/>
                </a:solidFill>
              </a:rPr>
              <a:t>Etapas do CENSO 2020</a:t>
            </a:r>
          </a:p>
        </p:txBody>
      </p:sp>
      <p:sp>
        <p:nvSpPr>
          <p:cNvPr id="26" name="Retângulo 25">
            <a:extLst>
              <a:ext uri="{FF2B5EF4-FFF2-40B4-BE49-F238E27FC236}">
                <a16:creationId xmlns:a16="http://schemas.microsoft.com/office/drawing/2014/main" id="{50E1E2CF-C817-4004-B881-AF7F18F07582}"/>
              </a:ext>
            </a:extLst>
          </p:cNvPr>
          <p:cNvSpPr/>
          <p:nvPr/>
        </p:nvSpPr>
        <p:spPr>
          <a:xfrm>
            <a:off x="814870" y="339005"/>
            <a:ext cx="10120603" cy="541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b="1" dirty="0">
                <a:ln w="0"/>
                <a:solidFill>
                  <a:srgbClr val="002060"/>
                </a:solidFill>
              </a:rPr>
              <a:t>VISÃO DETALHADA</a:t>
            </a:r>
          </a:p>
        </p:txBody>
      </p:sp>
      <p:grpSp>
        <p:nvGrpSpPr>
          <p:cNvPr id="6" name="Agrupar 5">
            <a:extLst>
              <a:ext uri="{FF2B5EF4-FFF2-40B4-BE49-F238E27FC236}">
                <a16:creationId xmlns:a16="http://schemas.microsoft.com/office/drawing/2014/main" id="{2416F7C6-837D-450E-9359-56C1DCA99C0F}"/>
              </a:ext>
            </a:extLst>
          </p:cNvPr>
          <p:cNvGrpSpPr/>
          <p:nvPr/>
        </p:nvGrpSpPr>
        <p:grpSpPr>
          <a:xfrm>
            <a:off x="2782299" y="4165601"/>
            <a:ext cx="109562" cy="713177"/>
            <a:chOff x="2782299" y="4445001"/>
            <a:chExt cx="109562" cy="713177"/>
          </a:xfrm>
        </p:grpSpPr>
        <p:sp>
          <p:nvSpPr>
            <p:cNvPr id="52" name="Fluxograma: Conector 51">
              <a:extLst>
                <a:ext uri="{FF2B5EF4-FFF2-40B4-BE49-F238E27FC236}">
                  <a16:creationId xmlns:a16="http://schemas.microsoft.com/office/drawing/2014/main" id="{427F7237-5160-4AAB-88E7-F2B2BAC607A9}"/>
                </a:ext>
              </a:extLst>
            </p:cNvPr>
            <p:cNvSpPr/>
            <p:nvPr/>
          </p:nvSpPr>
          <p:spPr>
            <a:xfrm>
              <a:off x="2782299" y="5046681"/>
              <a:ext cx="109562" cy="111497"/>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3" name="Conector reto 52">
              <a:extLst>
                <a:ext uri="{FF2B5EF4-FFF2-40B4-BE49-F238E27FC236}">
                  <a16:creationId xmlns:a16="http://schemas.microsoft.com/office/drawing/2014/main" id="{FFAEAC9F-58A3-4EFC-83B0-2EE253EC26B7}"/>
                </a:ext>
              </a:extLst>
            </p:cNvPr>
            <p:cNvCxnSpPr>
              <a:cxnSpLocks/>
              <a:stCxn id="52" idx="0"/>
            </p:cNvCxnSpPr>
            <p:nvPr/>
          </p:nvCxnSpPr>
          <p:spPr>
            <a:xfrm flipV="1">
              <a:off x="2837080" y="4445001"/>
              <a:ext cx="0" cy="6016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4" name="Retângulo 53">
            <a:extLst>
              <a:ext uri="{FF2B5EF4-FFF2-40B4-BE49-F238E27FC236}">
                <a16:creationId xmlns:a16="http://schemas.microsoft.com/office/drawing/2014/main" id="{BD594F4F-6376-4F67-BE7B-566EDD169E98}"/>
              </a:ext>
            </a:extLst>
          </p:cNvPr>
          <p:cNvSpPr/>
          <p:nvPr/>
        </p:nvSpPr>
        <p:spPr>
          <a:xfrm>
            <a:off x="2314701" y="3677001"/>
            <a:ext cx="1093242"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rgbClr val="002060"/>
                </a:solidFill>
              </a:rPr>
              <a:t>Prova Piloto II</a:t>
            </a:r>
          </a:p>
        </p:txBody>
      </p:sp>
      <p:sp>
        <p:nvSpPr>
          <p:cNvPr id="63" name="Retângulo 62">
            <a:extLst>
              <a:ext uri="{FF2B5EF4-FFF2-40B4-BE49-F238E27FC236}">
                <a16:creationId xmlns:a16="http://schemas.microsoft.com/office/drawing/2014/main" id="{B52390A2-FEA1-4121-96E2-2F6E1E281761}"/>
              </a:ext>
            </a:extLst>
          </p:cNvPr>
          <p:cNvSpPr/>
          <p:nvPr/>
        </p:nvSpPr>
        <p:spPr>
          <a:xfrm>
            <a:off x="5033577" y="1120997"/>
            <a:ext cx="1455889" cy="369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2000" b="1" dirty="0">
                <a:ln w="0"/>
                <a:solidFill>
                  <a:srgbClr val="002060"/>
                </a:solidFill>
              </a:rPr>
              <a:t>2019</a:t>
            </a:r>
          </a:p>
        </p:txBody>
      </p:sp>
      <p:cxnSp>
        <p:nvCxnSpPr>
          <p:cNvPr id="64" name="Conector reto 63">
            <a:extLst>
              <a:ext uri="{FF2B5EF4-FFF2-40B4-BE49-F238E27FC236}">
                <a16:creationId xmlns:a16="http://schemas.microsoft.com/office/drawing/2014/main" id="{C987174D-4BA2-4FFA-A096-5917ABE43A5A}"/>
              </a:ext>
            </a:extLst>
          </p:cNvPr>
          <p:cNvCxnSpPr>
            <a:cxnSpLocks/>
          </p:cNvCxnSpPr>
          <p:nvPr/>
        </p:nvCxnSpPr>
        <p:spPr>
          <a:xfrm flipV="1">
            <a:off x="1301750" y="1294474"/>
            <a:ext cx="9564172" cy="36257"/>
          </a:xfrm>
          <a:prstGeom prst="line">
            <a:avLst/>
          </a:prstGeom>
        </p:spPr>
        <p:style>
          <a:lnRef idx="1">
            <a:schemeClr val="accent1"/>
          </a:lnRef>
          <a:fillRef idx="0">
            <a:schemeClr val="accent1"/>
          </a:fillRef>
          <a:effectRef idx="0">
            <a:schemeClr val="accent1"/>
          </a:effectRef>
          <a:fontRef idx="minor">
            <a:schemeClr val="tx1"/>
          </a:fontRef>
        </p:style>
      </p:cxnSp>
      <p:sp>
        <p:nvSpPr>
          <p:cNvPr id="70" name="Fluxograma: Conector 69">
            <a:extLst>
              <a:ext uri="{FF2B5EF4-FFF2-40B4-BE49-F238E27FC236}">
                <a16:creationId xmlns:a16="http://schemas.microsoft.com/office/drawing/2014/main" id="{D40ED7EA-6204-47CF-8E03-ABBFE6C3CFE1}"/>
              </a:ext>
            </a:extLst>
          </p:cNvPr>
          <p:cNvSpPr/>
          <p:nvPr/>
        </p:nvSpPr>
        <p:spPr>
          <a:xfrm>
            <a:off x="10412426" y="2159539"/>
            <a:ext cx="109562" cy="111497"/>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1" name="Conector reto 70">
            <a:extLst>
              <a:ext uri="{FF2B5EF4-FFF2-40B4-BE49-F238E27FC236}">
                <a16:creationId xmlns:a16="http://schemas.microsoft.com/office/drawing/2014/main" id="{E5DE3E40-38B2-4DE7-9678-210591B7E4E7}"/>
              </a:ext>
            </a:extLst>
          </p:cNvPr>
          <p:cNvCxnSpPr>
            <a:cxnSpLocks/>
            <a:stCxn id="70" idx="0"/>
          </p:cNvCxnSpPr>
          <p:nvPr/>
        </p:nvCxnSpPr>
        <p:spPr>
          <a:xfrm flipV="1">
            <a:off x="10467207" y="1717421"/>
            <a:ext cx="0" cy="442118"/>
          </a:xfrm>
          <a:prstGeom prst="line">
            <a:avLst/>
          </a:prstGeom>
        </p:spPr>
        <p:style>
          <a:lnRef idx="1">
            <a:schemeClr val="accent1"/>
          </a:lnRef>
          <a:fillRef idx="0">
            <a:schemeClr val="accent1"/>
          </a:fillRef>
          <a:effectRef idx="0">
            <a:schemeClr val="accent1"/>
          </a:effectRef>
          <a:fontRef idx="minor">
            <a:schemeClr val="tx1"/>
          </a:fontRef>
        </p:style>
      </p:cxnSp>
      <p:sp>
        <p:nvSpPr>
          <p:cNvPr id="72" name="Retângulo 71">
            <a:extLst>
              <a:ext uri="{FF2B5EF4-FFF2-40B4-BE49-F238E27FC236}">
                <a16:creationId xmlns:a16="http://schemas.microsoft.com/office/drawing/2014/main" id="{C79498D7-2AED-40CD-A4A3-0EE4874CFE4B}"/>
              </a:ext>
            </a:extLst>
          </p:cNvPr>
          <p:cNvSpPr/>
          <p:nvPr/>
        </p:nvSpPr>
        <p:spPr>
          <a:xfrm>
            <a:off x="9920586" y="1313192"/>
            <a:ext cx="1093242"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rgbClr val="002060"/>
                </a:solidFill>
              </a:rPr>
              <a:t>Censo Experimental</a:t>
            </a:r>
          </a:p>
        </p:txBody>
      </p:sp>
      <p:grpSp>
        <p:nvGrpSpPr>
          <p:cNvPr id="73" name="Agrupar 72">
            <a:extLst>
              <a:ext uri="{FF2B5EF4-FFF2-40B4-BE49-F238E27FC236}">
                <a16:creationId xmlns:a16="http://schemas.microsoft.com/office/drawing/2014/main" id="{791EED30-31D1-4867-B892-ADE38D371976}"/>
              </a:ext>
            </a:extLst>
          </p:cNvPr>
          <p:cNvGrpSpPr/>
          <p:nvPr/>
        </p:nvGrpSpPr>
        <p:grpSpPr>
          <a:xfrm>
            <a:off x="6693638" y="2571095"/>
            <a:ext cx="109562" cy="1001441"/>
            <a:chOff x="8884962" y="2082724"/>
            <a:chExt cx="109562" cy="1001441"/>
          </a:xfrm>
        </p:grpSpPr>
        <p:sp>
          <p:nvSpPr>
            <p:cNvPr id="74" name="Fluxograma: Conector 73">
              <a:extLst>
                <a:ext uri="{FF2B5EF4-FFF2-40B4-BE49-F238E27FC236}">
                  <a16:creationId xmlns:a16="http://schemas.microsoft.com/office/drawing/2014/main" id="{E436BE47-4A4B-4248-96EC-0F6D141A39A7}"/>
                </a:ext>
              </a:extLst>
            </p:cNvPr>
            <p:cNvSpPr/>
            <p:nvPr/>
          </p:nvSpPr>
          <p:spPr>
            <a:xfrm>
              <a:off x="8884962" y="2972668"/>
              <a:ext cx="109562" cy="111497"/>
            </a:xfrm>
            <a:prstGeom prst="flowChartConnector">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5" name="Conector reto 74">
              <a:extLst>
                <a:ext uri="{FF2B5EF4-FFF2-40B4-BE49-F238E27FC236}">
                  <a16:creationId xmlns:a16="http://schemas.microsoft.com/office/drawing/2014/main" id="{13E3212A-E6C4-4C9B-9D80-963E0FBC649F}"/>
                </a:ext>
              </a:extLst>
            </p:cNvPr>
            <p:cNvCxnSpPr>
              <a:cxnSpLocks/>
              <a:stCxn id="74" idx="0"/>
            </p:cNvCxnSpPr>
            <p:nvPr/>
          </p:nvCxnSpPr>
          <p:spPr>
            <a:xfrm flipV="1">
              <a:off x="8939743" y="2082724"/>
              <a:ext cx="0" cy="8899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 name="Retângulo 75">
            <a:extLst>
              <a:ext uri="{FF2B5EF4-FFF2-40B4-BE49-F238E27FC236}">
                <a16:creationId xmlns:a16="http://schemas.microsoft.com/office/drawing/2014/main" id="{76ABE491-D210-4564-9B78-02D20AEE73D8}"/>
              </a:ext>
            </a:extLst>
          </p:cNvPr>
          <p:cNvSpPr/>
          <p:nvPr/>
        </p:nvSpPr>
        <p:spPr>
          <a:xfrm>
            <a:off x="6226039" y="1970709"/>
            <a:ext cx="1258019"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rgbClr val="002060"/>
                </a:solidFill>
              </a:rPr>
              <a:t>Reunião </a:t>
            </a:r>
          </a:p>
          <a:p>
            <a:pPr algn="ctr"/>
            <a:r>
              <a:rPr lang="pt-BR" sz="1000" dirty="0">
                <a:ln w="0"/>
                <a:solidFill>
                  <a:srgbClr val="002060"/>
                </a:solidFill>
              </a:rPr>
              <a:t>Comissão Consultiva</a:t>
            </a:r>
          </a:p>
        </p:txBody>
      </p:sp>
      <p:sp>
        <p:nvSpPr>
          <p:cNvPr id="77" name="Retângulo 76">
            <a:extLst>
              <a:ext uri="{FF2B5EF4-FFF2-40B4-BE49-F238E27FC236}">
                <a16:creationId xmlns:a16="http://schemas.microsoft.com/office/drawing/2014/main" id="{A153AFB1-72AC-49D7-A335-F9D0574D581D}"/>
              </a:ext>
            </a:extLst>
          </p:cNvPr>
          <p:cNvSpPr/>
          <p:nvPr/>
        </p:nvSpPr>
        <p:spPr>
          <a:xfrm>
            <a:off x="1830903" y="6106229"/>
            <a:ext cx="8134392" cy="166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200" dirty="0">
                <a:ln w="0"/>
                <a:solidFill>
                  <a:srgbClr val="002060"/>
                </a:solidFill>
              </a:rPr>
              <a:t>Fechamento do Questionário – abril e maio de 2019</a:t>
            </a:r>
          </a:p>
        </p:txBody>
      </p:sp>
      <p:sp>
        <p:nvSpPr>
          <p:cNvPr id="83" name="Retângulo 82">
            <a:extLst>
              <a:ext uri="{FF2B5EF4-FFF2-40B4-BE49-F238E27FC236}">
                <a16:creationId xmlns:a16="http://schemas.microsoft.com/office/drawing/2014/main" id="{950B7123-C36E-4C3B-B198-C922274AE4BB}"/>
              </a:ext>
            </a:extLst>
          </p:cNvPr>
          <p:cNvSpPr/>
          <p:nvPr/>
        </p:nvSpPr>
        <p:spPr>
          <a:xfrm>
            <a:off x="2305193" y="5404023"/>
            <a:ext cx="1093242"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chemeClr val="bg1">
                    <a:lumMod val="50000"/>
                  </a:schemeClr>
                </a:solidFill>
              </a:rPr>
              <a:t>Prova Piloto II</a:t>
            </a:r>
          </a:p>
        </p:txBody>
      </p:sp>
      <p:grpSp>
        <p:nvGrpSpPr>
          <p:cNvPr id="90" name="Agrupar 89">
            <a:extLst>
              <a:ext uri="{FF2B5EF4-FFF2-40B4-BE49-F238E27FC236}">
                <a16:creationId xmlns:a16="http://schemas.microsoft.com/office/drawing/2014/main" id="{B1CBE1BC-7DB9-4270-BCDA-F5A9AD9D2B5E}"/>
              </a:ext>
            </a:extLst>
          </p:cNvPr>
          <p:cNvGrpSpPr/>
          <p:nvPr/>
        </p:nvGrpSpPr>
        <p:grpSpPr>
          <a:xfrm>
            <a:off x="3640659" y="4515340"/>
            <a:ext cx="109562" cy="1065644"/>
            <a:chOff x="8098905" y="3255862"/>
            <a:chExt cx="109562" cy="1065644"/>
          </a:xfrm>
        </p:grpSpPr>
        <p:sp>
          <p:nvSpPr>
            <p:cNvPr id="85" name="Fluxograma: Conector 84">
              <a:extLst>
                <a:ext uri="{FF2B5EF4-FFF2-40B4-BE49-F238E27FC236}">
                  <a16:creationId xmlns:a16="http://schemas.microsoft.com/office/drawing/2014/main" id="{4CBAF48A-3BCF-4038-824E-FCAE365425EE}"/>
                </a:ext>
              </a:extLst>
            </p:cNvPr>
            <p:cNvSpPr/>
            <p:nvPr/>
          </p:nvSpPr>
          <p:spPr>
            <a:xfrm rot="10800000">
              <a:off x="8098905" y="3255862"/>
              <a:ext cx="109562" cy="111497"/>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6" name="Conector reto 85">
              <a:extLst>
                <a:ext uri="{FF2B5EF4-FFF2-40B4-BE49-F238E27FC236}">
                  <a16:creationId xmlns:a16="http://schemas.microsoft.com/office/drawing/2014/main" id="{B5BA2C5A-19A0-4480-BB46-22E4D130D3C8}"/>
                </a:ext>
              </a:extLst>
            </p:cNvPr>
            <p:cNvCxnSpPr>
              <a:cxnSpLocks/>
              <a:stCxn id="85" idx="0"/>
            </p:cNvCxnSpPr>
            <p:nvPr/>
          </p:nvCxnSpPr>
          <p:spPr>
            <a:xfrm>
              <a:off x="8153686" y="3367359"/>
              <a:ext cx="11269" cy="95414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7" name="Retângulo 86">
            <a:extLst>
              <a:ext uri="{FF2B5EF4-FFF2-40B4-BE49-F238E27FC236}">
                <a16:creationId xmlns:a16="http://schemas.microsoft.com/office/drawing/2014/main" id="{7ED28D3A-B898-46ED-AA0F-ED5A6FE7489F}"/>
              </a:ext>
            </a:extLst>
          </p:cNvPr>
          <p:cNvSpPr/>
          <p:nvPr/>
        </p:nvSpPr>
        <p:spPr>
          <a:xfrm>
            <a:off x="3183561" y="5518134"/>
            <a:ext cx="1093242"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chemeClr val="bg1">
                    <a:lumMod val="50000"/>
                  </a:schemeClr>
                </a:solidFill>
              </a:rPr>
              <a:t>Reunião Comissão Consultiva</a:t>
            </a:r>
          </a:p>
        </p:txBody>
      </p:sp>
      <p:grpSp>
        <p:nvGrpSpPr>
          <p:cNvPr id="129" name="Agrupar 128">
            <a:extLst>
              <a:ext uri="{FF2B5EF4-FFF2-40B4-BE49-F238E27FC236}">
                <a16:creationId xmlns:a16="http://schemas.microsoft.com/office/drawing/2014/main" id="{2F861F51-7222-49B7-BA74-BE5588A1B98B}"/>
              </a:ext>
            </a:extLst>
          </p:cNvPr>
          <p:cNvGrpSpPr/>
          <p:nvPr/>
        </p:nvGrpSpPr>
        <p:grpSpPr>
          <a:xfrm>
            <a:off x="4530568" y="4177517"/>
            <a:ext cx="109562" cy="709977"/>
            <a:chOff x="8264368" y="3212317"/>
            <a:chExt cx="109562" cy="709977"/>
          </a:xfrm>
        </p:grpSpPr>
        <p:sp>
          <p:nvSpPr>
            <p:cNvPr id="92" name="Fluxograma: Conector 91">
              <a:extLst>
                <a:ext uri="{FF2B5EF4-FFF2-40B4-BE49-F238E27FC236}">
                  <a16:creationId xmlns:a16="http://schemas.microsoft.com/office/drawing/2014/main" id="{1D681913-959D-4AF4-A10E-4BD151342201}"/>
                </a:ext>
              </a:extLst>
            </p:cNvPr>
            <p:cNvSpPr/>
            <p:nvPr/>
          </p:nvSpPr>
          <p:spPr>
            <a:xfrm rot="10800000">
              <a:off x="8264368" y="3212317"/>
              <a:ext cx="109562" cy="111497"/>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93" name="Conector reto 92">
              <a:extLst>
                <a:ext uri="{FF2B5EF4-FFF2-40B4-BE49-F238E27FC236}">
                  <a16:creationId xmlns:a16="http://schemas.microsoft.com/office/drawing/2014/main" id="{86A6B0AA-3371-41AE-83F5-AFD91CD6A2D6}"/>
                </a:ext>
              </a:extLst>
            </p:cNvPr>
            <p:cNvCxnSpPr>
              <a:cxnSpLocks/>
              <a:stCxn id="92" idx="0"/>
            </p:cNvCxnSpPr>
            <p:nvPr/>
          </p:nvCxnSpPr>
          <p:spPr>
            <a:xfrm>
              <a:off x="8319149" y="3323814"/>
              <a:ext cx="0" cy="5984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4" name="Retângulo 123">
            <a:extLst>
              <a:ext uri="{FF2B5EF4-FFF2-40B4-BE49-F238E27FC236}">
                <a16:creationId xmlns:a16="http://schemas.microsoft.com/office/drawing/2014/main" id="{04FB1D4A-F395-4BE5-9EAD-6D540F656959}"/>
              </a:ext>
            </a:extLst>
          </p:cNvPr>
          <p:cNvSpPr/>
          <p:nvPr/>
        </p:nvSpPr>
        <p:spPr>
          <a:xfrm>
            <a:off x="3620551" y="5139683"/>
            <a:ext cx="1093242"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chemeClr val="bg1">
                    <a:lumMod val="50000"/>
                  </a:schemeClr>
                </a:solidFill>
              </a:rPr>
              <a:t>Interação DPE e Ricardo Paes de Barros</a:t>
            </a:r>
          </a:p>
        </p:txBody>
      </p:sp>
      <p:sp>
        <p:nvSpPr>
          <p:cNvPr id="127" name="Retângulo 126">
            <a:extLst>
              <a:ext uri="{FF2B5EF4-FFF2-40B4-BE49-F238E27FC236}">
                <a16:creationId xmlns:a16="http://schemas.microsoft.com/office/drawing/2014/main" id="{F4C68EE7-E852-4E2A-91C9-0909871FA137}"/>
              </a:ext>
            </a:extLst>
          </p:cNvPr>
          <p:cNvSpPr/>
          <p:nvPr/>
        </p:nvSpPr>
        <p:spPr>
          <a:xfrm>
            <a:off x="4150687" y="4740534"/>
            <a:ext cx="972487" cy="389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chemeClr val="bg1">
                    <a:lumMod val="50000"/>
                  </a:schemeClr>
                </a:solidFill>
              </a:rPr>
              <a:t>PROP 2</a:t>
            </a:r>
          </a:p>
          <a:p>
            <a:pPr algn="ctr"/>
            <a:r>
              <a:rPr lang="pt-BR" sz="1000" dirty="0">
                <a:ln w="0"/>
                <a:solidFill>
                  <a:schemeClr val="bg1">
                    <a:lumMod val="50000"/>
                  </a:schemeClr>
                </a:solidFill>
              </a:rPr>
              <a:t>Equipe DPE</a:t>
            </a:r>
          </a:p>
        </p:txBody>
      </p:sp>
      <p:grpSp>
        <p:nvGrpSpPr>
          <p:cNvPr id="130" name="Agrupar 129">
            <a:extLst>
              <a:ext uri="{FF2B5EF4-FFF2-40B4-BE49-F238E27FC236}">
                <a16:creationId xmlns:a16="http://schemas.microsoft.com/office/drawing/2014/main" id="{A609D466-209C-4C2C-8217-DD1D146E986A}"/>
              </a:ext>
            </a:extLst>
          </p:cNvPr>
          <p:cNvGrpSpPr/>
          <p:nvPr/>
        </p:nvGrpSpPr>
        <p:grpSpPr>
          <a:xfrm>
            <a:off x="4975975" y="4009876"/>
            <a:ext cx="109562" cy="1454100"/>
            <a:chOff x="8020526" y="3281987"/>
            <a:chExt cx="109562" cy="1454100"/>
          </a:xfrm>
        </p:grpSpPr>
        <p:sp>
          <p:nvSpPr>
            <p:cNvPr id="131" name="Fluxograma: Conector 130">
              <a:extLst>
                <a:ext uri="{FF2B5EF4-FFF2-40B4-BE49-F238E27FC236}">
                  <a16:creationId xmlns:a16="http://schemas.microsoft.com/office/drawing/2014/main" id="{C718D61F-4ED9-43B2-92E5-5E9210C05E14}"/>
                </a:ext>
              </a:extLst>
            </p:cNvPr>
            <p:cNvSpPr/>
            <p:nvPr/>
          </p:nvSpPr>
          <p:spPr>
            <a:xfrm rot="10800000">
              <a:off x="8020526" y="3281987"/>
              <a:ext cx="109562" cy="111497"/>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2" name="Conector reto 131">
              <a:extLst>
                <a:ext uri="{FF2B5EF4-FFF2-40B4-BE49-F238E27FC236}">
                  <a16:creationId xmlns:a16="http://schemas.microsoft.com/office/drawing/2014/main" id="{F6DC833D-331D-43DF-9FA5-99F14C7E67E8}"/>
                </a:ext>
              </a:extLst>
            </p:cNvPr>
            <p:cNvCxnSpPr>
              <a:cxnSpLocks/>
              <a:stCxn id="131" idx="0"/>
            </p:cNvCxnSpPr>
            <p:nvPr/>
          </p:nvCxnSpPr>
          <p:spPr>
            <a:xfrm>
              <a:off x="8075307" y="3393484"/>
              <a:ext cx="3465" cy="13426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8" name="Agrupar 137">
            <a:extLst>
              <a:ext uri="{FF2B5EF4-FFF2-40B4-BE49-F238E27FC236}">
                <a16:creationId xmlns:a16="http://schemas.microsoft.com/office/drawing/2014/main" id="{60C51CA1-7151-4C1F-8078-17385FA6B816}"/>
              </a:ext>
            </a:extLst>
          </p:cNvPr>
          <p:cNvGrpSpPr/>
          <p:nvPr/>
        </p:nvGrpSpPr>
        <p:grpSpPr>
          <a:xfrm>
            <a:off x="7316763" y="3274362"/>
            <a:ext cx="109562" cy="1454100"/>
            <a:chOff x="8020526" y="3281987"/>
            <a:chExt cx="109562" cy="1454100"/>
          </a:xfrm>
        </p:grpSpPr>
        <p:sp>
          <p:nvSpPr>
            <p:cNvPr id="139" name="Fluxograma: Conector 138">
              <a:extLst>
                <a:ext uri="{FF2B5EF4-FFF2-40B4-BE49-F238E27FC236}">
                  <a16:creationId xmlns:a16="http://schemas.microsoft.com/office/drawing/2014/main" id="{3F0A64C9-AB8F-423E-A957-2DE11C59602F}"/>
                </a:ext>
              </a:extLst>
            </p:cNvPr>
            <p:cNvSpPr/>
            <p:nvPr/>
          </p:nvSpPr>
          <p:spPr>
            <a:xfrm rot="10800000">
              <a:off x="8020526" y="3281987"/>
              <a:ext cx="109562" cy="111497"/>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40" name="Conector reto 139">
              <a:extLst>
                <a:ext uri="{FF2B5EF4-FFF2-40B4-BE49-F238E27FC236}">
                  <a16:creationId xmlns:a16="http://schemas.microsoft.com/office/drawing/2014/main" id="{2C055ECD-A89A-4DC2-AE18-4ACD7031C608}"/>
                </a:ext>
              </a:extLst>
            </p:cNvPr>
            <p:cNvCxnSpPr>
              <a:cxnSpLocks/>
              <a:stCxn id="139" idx="0"/>
            </p:cNvCxnSpPr>
            <p:nvPr/>
          </p:nvCxnSpPr>
          <p:spPr>
            <a:xfrm>
              <a:off x="8075307" y="3393484"/>
              <a:ext cx="3465" cy="13426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1" name="Retângulo 140">
            <a:extLst>
              <a:ext uri="{FF2B5EF4-FFF2-40B4-BE49-F238E27FC236}">
                <a16:creationId xmlns:a16="http://schemas.microsoft.com/office/drawing/2014/main" id="{0A47E20C-BB88-43DD-B266-ED370CEA78BA}"/>
              </a:ext>
            </a:extLst>
          </p:cNvPr>
          <p:cNvSpPr/>
          <p:nvPr/>
        </p:nvSpPr>
        <p:spPr>
          <a:xfrm>
            <a:off x="6894067" y="4716853"/>
            <a:ext cx="969579" cy="729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chemeClr val="bg1">
                    <a:lumMod val="50000"/>
                  </a:schemeClr>
                </a:solidFill>
              </a:rPr>
              <a:t>Versão CD 2020 – Censo Experimental</a:t>
            </a:r>
          </a:p>
        </p:txBody>
      </p:sp>
      <p:sp>
        <p:nvSpPr>
          <p:cNvPr id="133" name="Retângulo 132">
            <a:extLst>
              <a:ext uri="{FF2B5EF4-FFF2-40B4-BE49-F238E27FC236}">
                <a16:creationId xmlns:a16="http://schemas.microsoft.com/office/drawing/2014/main" id="{68F83227-5ACC-4E44-88FA-E7C082B9CE0B}"/>
              </a:ext>
            </a:extLst>
          </p:cNvPr>
          <p:cNvSpPr/>
          <p:nvPr/>
        </p:nvSpPr>
        <p:spPr>
          <a:xfrm>
            <a:off x="4539853" y="5424789"/>
            <a:ext cx="969579" cy="729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chemeClr val="bg1">
                    <a:lumMod val="50000"/>
                  </a:schemeClr>
                </a:solidFill>
              </a:rPr>
              <a:t>Interação Eduardo Rios Neto e especialistas IBGE</a:t>
            </a:r>
          </a:p>
        </p:txBody>
      </p:sp>
      <p:sp>
        <p:nvSpPr>
          <p:cNvPr id="148" name="Retângulo 147">
            <a:extLst>
              <a:ext uri="{FF2B5EF4-FFF2-40B4-BE49-F238E27FC236}">
                <a16:creationId xmlns:a16="http://schemas.microsoft.com/office/drawing/2014/main" id="{CB183701-756F-46DD-B608-9FDF5527D0B8}"/>
              </a:ext>
            </a:extLst>
          </p:cNvPr>
          <p:cNvSpPr/>
          <p:nvPr/>
        </p:nvSpPr>
        <p:spPr>
          <a:xfrm>
            <a:off x="5329245" y="5531748"/>
            <a:ext cx="1703963" cy="5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chemeClr val="bg1">
                    <a:lumMod val="50000"/>
                  </a:schemeClr>
                </a:solidFill>
              </a:rPr>
              <a:t>Proposta questionário a ser submetida: 1) técnicos e 2) Comissão</a:t>
            </a:r>
          </a:p>
        </p:txBody>
      </p:sp>
      <p:grpSp>
        <p:nvGrpSpPr>
          <p:cNvPr id="97" name="Agrupar 96">
            <a:extLst>
              <a:ext uri="{FF2B5EF4-FFF2-40B4-BE49-F238E27FC236}">
                <a16:creationId xmlns:a16="http://schemas.microsoft.com/office/drawing/2014/main" id="{43573A8E-03A7-4C4F-9518-F9EA47C49FA1}"/>
              </a:ext>
            </a:extLst>
          </p:cNvPr>
          <p:cNvGrpSpPr/>
          <p:nvPr/>
        </p:nvGrpSpPr>
        <p:grpSpPr>
          <a:xfrm rot="10800000">
            <a:off x="2782299" y="4851401"/>
            <a:ext cx="109562" cy="713177"/>
            <a:chOff x="2782299" y="4445001"/>
            <a:chExt cx="109562" cy="713177"/>
          </a:xfrm>
        </p:grpSpPr>
        <p:sp>
          <p:nvSpPr>
            <p:cNvPr id="98" name="Fluxograma: Conector 97">
              <a:extLst>
                <a:ext uri="{FF2B5EF4-FFF2-40B4-BE49-F238E27FC236}">
                  <a16:creationId xmlns:a16="http://schemas.microsoft.com/office/drawing/2014/main" id="{2C923172-41F4-4158-931D-E59498D37671}"/>
                </a:ext>
              </a:extLst>
            </p:cNvPr>
            <p:cNvSpPr/>
            <p:nvPr/>
          </p:nvSpPr>
          <p:spPr>
            <a:xfrm>
              <a:off x="2782299" y="5046681"/>
              <a:ext cx="109562" cy="111497"/>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00" name="Conector reto 99">
              <a:extLst>
                <a:ext uri="{FF2B5EF4-FFF2-40B4-BE49-F238E27FC236}">
                  <a16:creationId xmlns:a16="http://schemas.microsoft.com/office/drawing/2014/main" id="{AF5C316C-DCE1-4F70-AEB8-F4E74CF66C3B}"/>
                </a:ext>
              </a:extLst>
            </p:cNvPr>
            <p:cNvCxnSpPr>
              <a:cxnSpLocks/>
              <a:stCxn id="98" idx="0"/>
            </p:cNvCxnSpPr>
            <p:nvPr/>
          </p:nvCxnSpPr>
          <p:spPr>
            <a:xfrm flipV="1">
              <a:off x="2837080" y="4445001"/>
              <a:ext cx="0" cy="601680"/>
            </a:xfrm>
            <a:prstGeom prst="line">
              <a:avLst/>
            </a:prstGeom>
            <a:solidFill>
              <a:schemeClr val="bg1">
                <a:lumMod val="50000"/>
              </a:schemeClr>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1" name="Agrupar 100">
            <a:extLst>
              <a:ext uri="{FF2B5EF4-FFF2-40B4-BE49-F238E27FC236}">
                <a16:creationId xmlns:a16="http://schemas.microsoft.com/office/drawing/2014/main" id="{67CEB983-9F29-4991-AC34-59223415AC4D}"/>
              </a:ext>
            </a:extLst>
          </p:cNvPr>
          <p:cNvGrpSpPr/>
          <p:nvPr/>
        </p:nvGrpSpPr>
        <p:grpSpPr>
          <a:xfrm>
            <a:off x="4036852" y="4378452"/>
            <a:ext cx="109562" cy="872366"/>
            <a:chOff x="6540069" y="4178976"/>
            <a:chExt cx="109562" cy="872366"/>
          </a:xfrm>
        </p:grpSpPr>
        <p:sp>
          <p:nvSpPr>
            <p:cNvPr id="102" name="Fluxograma: Conector 101">
              <a:extLst>
                <a:ext uri="{FF2B5EF4-FFF2-40B4-BE49-F238E27FC236}">
                  <a16:creationId xmlns:a16="http://schemas.microsoft.com/office/drawing/2014/main" id="{EE053638-DD9E-451A-A652-D2AD18790467}"/>
                </a:ext>
              </a:extLst>
            </p:cNvPr>
            <p:cNvSpPr/>
            <p:nvPr/>
          </p:nvSpPr>
          <p:spPr>
            <a:xfrm rot="10800000">
              <a:off x="6540069" y="4178976"/>
              <a:ext cx="109562" cy="111497"/>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03" name="Conector reto 102">
              <a:extLst>
                <a:ext uri="{FF2B5EF4-FFF2-40B4-BE49-F238E27FC236}">
                  <a16:creationId xmlns:a16="http://schemas.microsoft.com/office/drawing/2014/main" id="{57FD254A-D374-4385-9159-CDEF4BB5E179}"/>
                </a:ext>
              </a:extLst>
            </p:cNvPr>
            <p:cNvCxnSpPr>
              <a:cxnSpLocks/>
              <a:stCxn id="102" idx="0"/>
            </p:cNvCxnSpPr>
            <p:nvPr/>
          </p:nvCxnSpPr>
          <p:spPr>
            <a:xfrm>
              <a:off x="6594850" y="4290473"/>
              <a:ext cx="0" cy="7608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6" name="Agrupar 105">
            <a:extLst>
              <a:ext uri="{FF2B5EF4-FFF2-40B4-BE49-F238E27FC236}">
                <a16:creationId xmlns:a16="http://schemas.microsoft.com/office/drawing/2014/main" id="{A5544E52-5454-458A-B57B-AB81E7F227A7}"/>
              </a:ext>
            </a:extLst>
          </p:cNvPr>
          <p:cNvGrpSpPr/>
          <p:nvPr/>
        </p:nvGrpSpPr>
        <p:grpSpPr>
          <a:xfrm>
            <a:off x="5417110" y="3889822"/>
            <a:ext cx="109562" cy="872366"/>
            <a:chOff x="6540069" y="4178976"/>
            <a:chExt cx="109562" cy="872366"/>
          </a:xfrm>
        </p:grpSpPr>
        <p:sp>
          <p:nvSpPr>
            <p:cNvPr id="107" name="Fluxograma: Conector 106">
              <a:extLst>
                <a:ext uri="{FF2B5EF4-FFF2-40B4-BE49-F238E27FC236}">
                  <a16:creationId xmlns:a16="http://schemas.microsoft.com/office/drawing/2014/main" id="{5AD9FAA9-35E0-4255-9625-9446ABE0582D}"/>
                </a:ext>
              </a:extLst>
            </p:cNvPr>
            <p:cNvSpPr/>
            <p:nvPr/>
          </p:nvSpPr>
          <p:spPr>
            <a:xfrm rot="10800000">
              <a:off x="6540069" y="4178976"/>
              <a:ext cx="109562" cy="111497"/>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4" name="Conector reto 113">
              <a:extLst>
                <a:ext uri="{FF2B5EF4-FFF2-40B4-BE49-F238E27FC236}">
                  <a16:creationId xmlns:a16="http://schemas.microsoft.com/office/drawing/2014/main" id="{A3397FF0-5BCD-41EC-907E-AC504ED1CF44}"/>
                </a:ext>
              </a:extLst>
            </p:cNvPr>
            <p:cNvCxnSpPr>
              <a:cxnSpLocks/>
              <a:stCxn id="107" idx="0"/>
            </p:cNvCxnSpPr>
            <p:nvPr/>
          </p:nvCxnSpPr>
          <p:spPr>
            <a:xfrm>
              <a:off x="6594850" y="4290473"/>
              <a:ext cx="0" cy="7608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5" name="Retângulo 114">
            <a:extLst>
              <a:ext uri="{FF2B5EF4-FFF2-40B4-BE49-F238E27FC236}">
                <a16:creationId xmlns:a16="http://schemas.microsoft.com/office/drawing/2014/main" id="{6AB82A4D-8447-4C41-A44F-48D9C7161CAE}"/>
              </a:ext>
            </a:extLst>
          </p:cNvPr>
          <p:cNvSpPr/>
          <p:nvPr/>
        </p:nvSpPr>
        <p:spPr>
          <a:xfrm>
            <a:off x="4984353" y="4650089"/>
            <a:ext cx="1102704" cy="729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BR" sz="1000" dirty="0">
                <a:ln w="0"/>
                <a:solidFill>
                  <a:schemeClr val="bg1">
                    <a:lumMod val="50000"/>
                  </a:schemeClr>
                </a:solidFill>
              </a:rPr>
              <a:t>Elaboração do documento “Fundamentação e Escolha ...”</a:t>
            </a:r>
          </a:p>
        </p:txBody>
      </p:sp>
      <p:grpSp>
        <p:nvGrpSpPr>
          <p:cNvPr id="9" name="Agrupar 8">
            <a:extLst>
              <a:ext uri="{FF2B5EF4-FFF2-40B4-BE49-F238E27FC236}">
                <a16:creationId xmlns:a16="http://schemas.microsoft.com/office/drawing/2014/main" id="{0FC92EB3-5C67-4699-816A-35453565BD97}"/>
              </a:ext>
            </a:extLst>
          </p:cNvPr>
          <p:cNvGrpSpPr/>
          <p:nvPr/>
        </p:nvGrpSpPr>
        <p:grpSpPr>
          <a:xfrm>
            <a:off x="6027713" y="3668062"/>
            <a:ext cx="109562" cy="1895464"/>
            <a:chOff x="6027713" y="3668062"/>
            <a:chExt cx="109562" cy="1895464"/>
          </a:xfrm>
        </p:grpSpPr>
        <p:sp>
          <p:nvSpPr>
            <p:cNvPr id="117" name="Fluxograma: Conector 116">
              <a:extLst>
                <a:ext uri="{FF2B5EF4-FFF2-40B4-BE49-F238E27FC236}">
                  <a16:creationId xmlns:a16="http://schemas.microsoft.com/office/drawing/2014/main" id="{3F75A31E-6562-4E28-A953-129B4D26C22D}"/>
                </a:ext>
              </a:extLst>
            </p:cNvPr>
            <p:cNvSpPr/>
            <p:nvPr/>
          </p:nvSpPr>
          <p:spPr>
            <a:xfrm rot="10800000">
              <a:off x="6027713" y="3668062"/>
              <a:ext cx="109562" cy="111497"/>
            </a:xfrm>
            <a:prstGeom prst="flowChartConnector">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8" name="Conector reto 117">
              <a:extLst>
                <a:ext uri="{FF2B5EF4-FFF2-40B4-BE49-F238E27FC236}">
                  <a16:creationId xmlns:a16="http://schemas.microsoft.com/office/drawing/2014/main" id="{5090F4AF-F6C5-4F5A-94C9-4D12D990118F}"/>
                </a:ext>
              </a:extLst>
            </p:cNvPr>
            <p:cNvCxnSpPr>
              <a:cxnSpLocks/>
              <a:stCxn id="117" idx="0"/>
            </p:cNvCxnSpPr>
            <p:nvPr/>
          </p:nvCxnSpPr>
          <p:spPr>
            <a:xfrm>
              <a:off x="6082494" y="3779559"/>
              <a:ext cx="0" cy="17839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929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15540</TotalTime>
  <Words>2468</Words>
  <Application>Microsoft Office PowerPoint</Application>
  <PresentationFormat>Widescreen</PresentationFormat>
  <Paragraphs>403</Paragraphs>
  <Slides>40</Slides>
  <Notes>34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Times New Roman</vt:lpstr>
      <vt:lpstr>Univers LT Std 47 Cn Lt</vt:lpstr>
      <vt:lpstr>Univers LT Std 47 Light Condensed</vt:lpstr>
      <vt:lpstr>Univers LT Std 57 Condensed</vt:lpstr>
      <vt:lpstr>Univers LT Std 65</vt:lpstr>
      <vt:lpstr>Univers LT Std 67 Bold Condensed</vt:lpstr>
      <vt:lpstr>Wingdings</vt:lpstr>
      <vt:lpstr>Office Theme</vt:lpstr>
      <vt:lpstr>O CENSO DEMOGRÁFICO DE 2020  Eduardo L. G. Rios Neto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ALUGUEL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Susana Cordeiro Guerra</dc:creator>
  <cp:lastModifiedBy>Eduardo Rios Neto</cp:lastModifiedBy>
  <cp:revision>633</cp:revision>
  <cp:lastPrinted>2019-07-25T16:04:42Z</cp:lastPrinted>
  <dcterms:created xsi:type="dcterms:W3CDTF">2019-02-27T15:26:55Z</dcterms:created>
  <dcterms:modified xsi:type="dcterms:W3CDTF">2019-08-23T03:18:53Z</dcterms:modified>
</cp:coreProperties>
</file>