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22"/>
  </p:notesMasterIdLst>
  <p:sldIdLst>
    <p:sldId id="272" r:id="rId2"/>
    <p:sldId id="287" r:id="rId3"/>
    <p:sldId id="283" r:id="rId4"/>
    <p:sldId id="284" r:id="rId5"/>
    <p:sldId id="293" r:id="rId6"/>
    <p:sldId id="288" r:id="rId7"/>
    <p:sldId id="280" r:id="rId8"/>
    <p:sldId id="281" r:id="rId9"/>
    <p:sldId id="282" r:id="rId10"/>
    <p:sldId id="289" r:id="rId11"/>
    <p:sldId id="294" r:id="rId12"/>
    <p:sldId id="292" r:id="rId13"/>
    <p:sldId id="290" r:id="rId14"/>
    <p:sldId id="285" r:id="rId15"/>
    <p:sldId id="286" r:id="rId16"/>
    <p:sldId id="291" r:id="rId17"/>
    <p:sldId id="275" r:id="rId18"/>
    <p:sldId id="276" r:id="rId19"/>
    <p:sldId id="277" r:id="rId20"/>
    <p:sldId id="295" r:id="rId21"/>
  </p:sldIdLst>
  <p:sldSz cx="7620000" cy="5715000"/>
  <p:notesSz cx="6858000" cy="9144000"/>
  <p:defaultTextStyle>
    <a:defPPr>
      <a:defRPr lang="en-US"/>
    </a:defPPr>
    <a:lvl1pPr marL="0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45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08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63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17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72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7" userDrawn="1">
          <p15:clr>
            <a:srgbClr val="A4A3A4"/>
          </p15:clr>
        </p15:guide>
        <p15:guide id="2" orient="horz" pos="151" userDrawn="1">
          <p15:clr>
            <a:srgbClr val="A4A3A4"/>
          </p15:clr>
        </p15:guide>
        <p15:guide id="3" pos="2403" userDrawn="1">
          <p15:clr>
            <a:srgbClr val="A4A3A4"/>
          </p15:clr>
        </p15:guide>
        <p15:guide id="4" pos="298" userDrawn="1">
          <p15:clr>
            <a:srgbClr val="A4A3A4"/>
          </p15:clr>
        </p15:guide>
        <p15:guide id="5" pos="4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037"/>
    <a:srgbClr val="FFFFFF"/>
    <a:srgbClr val="565856"/>
    <a:srgbClr val="009491"/>
    <a:srgbClr val="F69679"/>
    <a:srgbClr val="F15A22"/>
    <a:srgbClr val="C00026"/>
    <a:srgbClr val="131316"/>
    <a:srgbClr val="0E80C9"/>
    <a:srgbClr val="41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9" autoAdjust="0"/>
    <p:restoredTop sz="99409" autoAdjust="0"/>
  </p:normalViewPr>
  <p:slideViewPr>
    <p:cSldViewPr snapToGrid="0" snapToObjects="1">
      <p:cViewPr varScale="1">
        <p:scale>
          <a:sx n="80" d="100"/>
          <a:sy n="80" d="100"/>
        </p:scale>
        <p:origin x="1268" y="44"/>
      </p:cViewPr>
      <p:guideLst>
        <p:guide orient="horz" pos="3437"/>
        <p:guide orient="horz" pos="151"/>
        <p:guide pos="2403"/>
        <p:guide pos="298"/>
        <p:guide pos="4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556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erc\AppData\Local\Temp\Temp1_RE__&#205;ndice_de_Gini_e_Percentual_de_Pobreza_PNAD-Covid%20(3).zip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erc\AppData\Local\Temp\Temp1_RE__&#205;ndice_de_Gini_e_Percentual_de_Pobreza_PNAD-Covid%20(3).zip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23461223973505E-2"/>
          <c:y val="9.445984457707772E-2"/>
          <c:w val="0.90413270630327836"/>
          <c:h val="0.7203417408437025"/>
        </c:manualLayout>
      </c:layout>
      <c:lineChart>
        <c:grouping val="standard"/>
        <c:varyColors val="0"/>
        <c:ser>
          <c:idx val="1"/>
          <c:order val="0"/>
          <c:tx>
            <c:strRef>
              <c:f>Indigência!$F$27</c:f>
              <c:strCache>
                <c:ptCount val="1"/>
                <c:pt idx="0">
                  <c:v>Efetivo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</c:marker>
          <c:cat>
            <c:strRef>
              <c:f>Indigência!$E$28:$E$40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Maio - Sem. 1</c:v>
                </c:pt>
                <c:pt idx="10">
                  <c:v>Maio - Sem. 2</c:v>
                </c:pt>
                <c:pt idx="11">
                  <c:v>Maio - Sem. 3</c:v>
                </c:pt>
                <c:pt idx="12">
                  <c:v>Maio - Sem. 4</c:v>
                </c:pt>
              </c:strCache>
            </c:strRef>
          </c:cat>
          <c:val>
            <c:numRef>
              <c:f>Indigência!$F$28:$F$40</c:f>
              <c:numCache>
                <c:formatCode>General</c:formatCode>
                <c:ptCount val="13"/>
                <c:pt idx="0">
                  <c:v>4.8584401607513428E-2</c:v>
                </c:pt>
                <c:pt idx="1">
                  <c:v>3.8636550307273865E-2</c:v>
                </c:pt>
                <c:pt idx="2">
                  <c:v>3.2627470791339874E-2</c:v>
                </c:pt>
                <c:pt idx="3">
                  <c:v>3.6148551851511002E-2</c:v>
                </c:pt>
                <c:pt idx="4">
                  <c:v>4.6876799315214157E-2</c:v>
                </c:pt>
                <c:pt idx="5">
                  <c:v>5.8220408856868744E-2</c:v>
                </c:pt>
                <c:pt idx="6">
                  <c:v>6.2482971698045731E-2</c:v>
                </c:pt>
                <c:pt idx="7">
                  <c:v>6.5627358853816986E-2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54-416A-8956-C2FA6D91FF50}"/>
            </c:ext>
          </c:extLst>
        </c:ser>
        <c:ser>
          <c:idx val="3"/>
          <c:order val="1"/>
          <c:tx>
            <c:strRef>
              <c:f>Indigência!$G$27</c:f>
              <c:strCache>
                <c:ptCount val="1"/>
                <c:pt idx="0">
                  <c:v>Efetivo - Pnad Covid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</c:marker>
          <c:cat>
            <c:strRef>
              <c:f>Indigência!$E$28:$E$40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Maio - Sem. 1</c:v>
                </c:pt>
                <c:pt idx="10">
                  <c:v>Maio - Sem. 2</c:v>
                </c:pt>
                <c:pt idx="11">
                  <c:v>Maio - Sem. 3</c:v>
                </c:pt>
                <c:pt idx="12">
                  <c:v>Maio - Sem. 4</c:v>
                </c:pt>
              </c:strCache>
            </c:strRef>
          </c:cat>
          <c:val>
            <c:numRef>
              <c:f>Indigência!$G$28:$G$40</c:f>
              <c:numCache>
                <c:formatCode>General</c:formatCode>
                <c:ptCount val="13"/>
                <c:pt idx="0">
                  <c:v>4.8584401607513428E-2</c:v>
                </c:pt>
                <c:pt idx="1">
                  <c:v>3.8636550307273865E-2</c:v>
                </c:pt>
                <c:pt idx="2">
                  <c:v>3.2627470791339874E-2</c:v>
                </c:pt>
                <c:pt idx="3">
                  <c:v>3.6148551851511002E-2</c:v>
                </c:pt>
                <c:pt idx="4">
                  <c:v>4.6876799315214157E-2</c:v>
                </c:pt>
                <c:pt idx="5">
                  <c:v>5.8220408856868744E-2</c:v>
                </c:pt>
                <c:pt idx="6">
                  <c:v>6.2482971698045731E-2</c:v>
                </c:pt>
                <c:pt idx="7">
                  <c:v>6.5627358853816986E-2</c:v>
                </c:pt>
                <c:pt idx="8">
                  <c:v>#N/A</c:v>
                </c:pt>
                <c:pt idx="9">
                  <c:v>4.0283739566802979E-2</c:v>
                </c:pt>
                <c:pt idx="10">
                  <c:v>3.471716120839119E-2</c:v>
                </c:pt>
                <c:pt idx="11">
                  <c:v>3.0848469585180283E-2</c:v>
                </c:pt>
                <c:pt idx="12">
                  <c:v>2.669128030538559E-2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54-416A-8956-C2FA6D91FF50}"/>
            </c:ext>
          </c:extLst>
        </c:ser>
        <c:ser>
          <c:idx val="0"/>
          <c:order val="2"/>
          <c:tx>
            <c:strRef>
              <c:f>Indigência!$H$27</c:f>
              <c:strCache>
                <c:ptCount val="1"/>
                <c:pt idx="0">
                  <c:v>Efetivo - PNAD Covid S/ Aux.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strRef>
              <c:f>Indigência!$E$28:$E$40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Maio - Sem. 1</c:v>
                </c:pt>
                <c:pt idx="10">
                  <c:v>Maio - Sem. 2</c:v>
                </c:pt>
                <c:pt idx="11">
                  <c:v>Maio - Sem. 3</c:v>
                </c:pt>
                <c:pt idx="12">
                  <c:v>Maio - Sem. 4</c:v>
                </c:pt>
              </c:strCache>
            </c:strRef>
          </c:cat>
          <c:val>
            <c:numRef>
              <c:f>Indigência!$H$28:$H$40</c:f>
              <c:numCache>
                <c:formatCode>General</c:formatCode>
                <c:ptCount val="1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0.1273038238286972</c:v>
                </c:pt>
                <c:pt idx="10">
                  <c:v>0.13483208417892456</c:v>
                </c:pt>
                <c:pt idx="11">
                  <c:v>0.13616138696670532</c:v>
                </c:pt>
                <c:pt idx="12">
                  <c:v>0.13580945134162903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54-416A-8956-C2FA6D91F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010144"/>
        <c:axId val="1822359424"/>
      </c:lineChart>
      <c:catAx>
        <c:axId val="20910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2359424"/>
        <c:crosses val="autoZero"/>
        <c:auto val="1"/>
        <c:lblAlgn val="ctr"/>
        <c:lblOffset val="100"/>
        <c:noMultiLvlLbl val="0"/>
      </c:catAx>
      <c:valAx>
        <c:axId val="182235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101014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23461223973505E-2"/>
          <c:y val="9.445984457707772E-2"/>
          <c:w val="0.90413270630327836"/>
          <c:h val="0.7203417408437025"/>
        </c:manualLayout>
      </c:layout>
      <c:lineChart>
        <c:grouping val="standard"/>
        <c:varyColors val="0"/>
        <c:ser>
          <c:idx val="1"/>
          <c:order val="0"/>
          <c:tx>
            <c:strRef>
              <c:f>Gini!$F$27</c:f>
              <c:strCache>
                <c:ptCount val="1"/>
                <c:pt idx="0">
                  <c:v>Efetivo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</c:marker>
          <c:cat>
            <c:strRef>
              <c:f>Gini!$E$28:$E$40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Maio - Sem. 1</c:v>
                </c:pt>
                <c:pt idx="10">
                  <c:v>Maio - Sem. 2</c:v>
                </c:pt>
                <c:pt idx="11">
                  <c:v>Maio - Sem. 3</c:v>
                </c:pt>
                <c:pt idx="12">
                  <c:v>Maio - Sem. 4</c:v>
                </c:pt>
              </c:strCache>
            </c:strRef>
          </c:cat>
          <c:val>
            <c:numRef>
              <c:f>Gini!$F$28:$F$40</c:f>
              <c:numCache>
                <c:formatCode>General</c:formatCode>
                <c:ptCount val="13"/>
                <c:pt idx="0">
                  <c:v>0.5504271388053894</c:v>
                </c:pt>
                <c:pt idx="1">
                  <c:v>0.5517038106918335</c:v>
                </c:pt>
                <c:pt idx="2">
                  <c:v>0.53314822912216187</c:v>
                </c:pt>
                <c:pt idx="3">
                  <c:v>0.52927166223526001</c:v>
                </c:pt>
                <c:pt idx="4">
                  <c:v>0.55837768316268921</c:v>
                </c:pt>
                <c:pt idx="5">
                  <c:v>0.53650528192520142</c:v>
                </c:pt>
                <c:pt idx="6">
                  <c:v>0.56447631120681763</c:v>
                </c:pt>
                <c:pt idx="7">
                  <c:v>0.55937451124191284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F7-4E49-A368-4DC1F726720E}"/>
            </c:ext>
          </c:extLst>
        </c:ser>
        <c:ser>
          <c:idx val="3"/>
          <c:order val="1"/>
          <c:tx>
            <c:strRef>
              <c:f>Gini!$G$27</c:f>
              <c:strCache>
                <c:ptCount val="1"/>
                <c:pt idx="0">
                  <c:v>Efetivo - Pnad Covid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</c:spPr>
          </c:marker>
          <c:cat>
            <c:strRef>
              <c:f>Gini!$E$28:$E$40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Maio - Sem. 1</c:v>
                </c:pt>
                <c:pt idx="10">
                  <c:v>Maio - Sem. 2</c:v>
                </c:pt>
                <c:pt idx="11">
                  <c:v>Maio - Sem. 3</c:v>
                </c:pt>
                <c:pt idx="12">
                  <c:v>Maio - Sem. 4</c:v>
                </c:pt>
              </c:strCache>
            </c:strRef>
          </c:cat>
          <c:val>
            <c:numRef>
              <c:f>Gini!$G$28:$G$40</c:f>
              <c:numCache>
                <c:formatCode>General</c:formatCode>
                <c:ptCount val="13"/>
                <c:pt idx="0">
                  <c:v>0.5504271388053894</c:v>
                </c:pt>
                <c:pt idx="1">
                  <c:v>0.5517038106918335</c:v>
                </c:pt>
                <c:pt idx="2">
                  <c:v>0.53314822912216187</c:v>
                </c:pt>
                <c:pt idx="3">
                  <c:v>0.52927166223526001</c:v>
                </c:pt>
                <c:pt idx="4">
                  <c:v>0.55837768316268921</c:v>
                </c:pt>
                <c:pt idx="5">
                  <c:v>0.53650528192520142</c:v>
                </c:pt>
                <c:pt idx="6">
                  <c:v>0.56447631120681763</c:v>
                </c:pt>
                <c:pt idx="7">
                  <c:v>0.55937451124191284</c:v>
                </c:pt>
                <c:pt idx="8">
                  <c:v>#N/A</c:v>
                </c:pt>
                <c:pt idx="9">
                  <c:v>0.49652892351150513</c:v>
                </c:pt>
                <c:pt idx="10">
                  <c:v>0.49218332767486572</c:v>
                </c:pt>
                <c:pt idx="11">
                  <c:v>0.49471399188041687</c:v>
                </c:pt>
                <c:pt idx="12">
                  <c:v>0.48730009794235229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F7-4E49-A368-4DC1F726720E}"/>
            </c:ext>
          </c:extLst>
        </c:ser>
        <c:ser>
          <c:idx val="0"/>
          <c:order val="2"/>
          <c:tx>
            <c:strRef>
              <c:f>Gini!$H$27</c:f>
              <c:strCache>
                <c:ptCount val="1"/>
                <c:pt idx="0">
                  <c:v>Efetivo - PNAD Covid S/ Aux.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strRef>
              <c:f>Gini!$E$28:$E$40</c:f>
              <c:strCach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Maio - Sem. 1</c:v>
                </c:pt>
                <c:pt idx="10">
                  <c:v>Maio - Sem. 2</c:v>
                </c:pt>
                <c:pt idx="11">
                  <c:v>Maio - Sem. 3</c:v>
                </c:pt>
                <c:pt idx="12">
                  <c:v>Maio - Sem. 4</c:v>
                </c:pt>
              </c:strCache>
            </c:strRef>
          </c:cat>
          <c:val>
            <c:numRef>
              <c:f>Gini!$H$28:$H$40</c:f>
              <c:numCache>
                <c:formatCode>General</c:formatCode>
                <c:ptCount val="1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0.56502419710159302</c:v>
                </c:pt>
                <c:pt idx="10">
                  <c:v>0.56715661287307739</c:v>
                </c:pt>
                <c:pt idx="11">
                  <c:v>0.57287681102752686</c:v>
                </c:pt>
                <c:pt idx="12">
                  <c:v>0.57130932807922363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F7-4E49-A368-4DC1F7267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010144"/>
        <c:axId val="1822359424"/>
      </c:lineChart>
      <c:catAx>
        <c:axId val="20910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2359424"/>
        <c:crosses val="autoZero"/>
        <c:auto val="1"/>
        <c:lblAlgn val="ctr"/>
        <c:lblOffset val="100"/>
        <c:noMultiLvlLbl val="0"/>
      </c:catAx>
      <c:valAx>
        <c:axId val="1822359424"/>
        <c:scaling>
          <c:orientation val="minMax"/>
          <c:max val="0.60000000000000009"/>
          <c:min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9101014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1pPr>
    <a:lvl2pPr marL="356545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2pPr>
    <a:lvl3pPr marL="71308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3pPr>
    <a:lvl4pPr marL="1069634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4pPr>
    <a:lvl5pPr marL="142617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5pPr>
    <a:lvl6pPr marL="1782724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012" y="304274"/>
            <a:ext cx="6571977" cy="1104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074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TextBox 10"/>
          <p:cNvSpPr txBox="1"/>
          <p:nvPr userDrawn="1"/>
        </p:nvSpPr>
        <p:spPr>
          <a:xfrm>
            <a:off x="150303" y="5158330"/>
            <a:ext cx="1142516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7" b="0" dirty="0" err="1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www.insper.edu.br</a:t>
            </a:r>
            <a:endParaRPr lang="id-ID" sz="667" b="0" dirty="0">
              <a:solidFill>
                <a:srgbClr val="C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8" name="Straight Connector 12"/>
          <p:cNvCxnSpPr/>
          <p:nvPr userDrawn="1"/>
        </p:nvCxnSpPr>
        <p:spPr>
          <a:xfrm>
            <a:off x="1123758" y="5275291"/>
            <a:ext cx="5420118" cy="75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 userDrawn="1"/>
        </p:nvSpPr>
        <p:spPr>
          <a:xfrm>
            <a:off x="7031404" y="331869"/>
            <a:ext cx="383124" cy="173128"/>
          </a:xfrm>
          <a:prstGeom prst="rect">
            <a:avLst/>
          </a:prstGeom>
          <a:noFill/>
        </p:spPr>
        <p:txBody>
          <a:bodyPr wrap="none" lIns="57153" tIns="28577" rIns="57153" bIns="28577" rtlCol="0">
            <a:spAutoFit/>
          </a:bodyPr>
          <a:lstStyle/>
          <a:p>
            <a:pPr algn="ctr"/>
            <a:fld id="{260E2A6B-A809-4840-BF14-8648BC0BDF87}" type="slidenum">
              <a:rPr lang="id-ID" sz="750" b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pPr algn="ctr"/>
              <a:t>‹nº›</a:t>
            </a:fld>
            <a:endParaRPr lang="id-ID" sz="75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7096125" y="285215"/>
            <a:ext cx="258041" cy="26067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5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662016" y="5195216"/>
            <a:ext cx="719859" cy="2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1500"/>
            <a:ext cx="7618095" cy="43480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1" y="0"/>
            <a:ext cx="7619999" cy="1862769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1203" y="1334779"/>
            <a:ext cx="6677594" cy="16599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Auxílio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Emergencial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Avaliação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Seguinte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21733"/>
            <a:ext cx="7619999" cy="1345812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4E9462F0-EABA-4E7D-BF47-ED76B21CF94E}"/>
              </a:ext>
            </a:extLst>
          </p:cNvPr>
          <p:cNvSpPr txBox="1">
            <a:spLocks/>
          </p:cNvSpPr>
          <p:nvPr/>
        </p:nvSpPr>
        <p:spPr>
          <a:xfrm>
            <a:off x="1017767" y="3291752"/>
            <a:ext cx="5862599" cy="8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Naercio Menezes Filho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C493A0C1-2D83-4D1F-92AE-DEC619F0228C}"/>
              </a:ext>
            </a:extLst>
          </p:cNvPr>
          <p:cNvSpPr txBox="1">
            <a:spLocks/>
          </p:cNvSpPr>
          <p:nvPr/>
        </p:nvSpPr>
        <p:spPr>
          <a:xfrm>
            <a:off x="877747" y="4729153"/>
            <a:ext cx="6087596" cy="8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Cátedra Ruth Cardoso – </a:t>
            </a:r>
            <a:r>
              <a:rPr lang="pt-BR" sz="1600" b="1" dirty="0" err="1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Insper</a:t>
            </a:r>
            <a:r>
              <a:rPr lang="pt-BR" sz="1600" b="1" dirty="0">
                <a:solidFill>
                  <a:schemeClr val="tx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, USP e ABC</a:t>
            </a:r>
          </a:p>
        </p:txBody>
      </p:sp>
    </p:spTree>
    <p:extLst>
      <p:ext uri="{BB962C8B-B14F-4D97-AF65-F5344CB8AC3E}">
        <p14:creationId xmlns:p14="http://schemas.microsoft.com/office/powerpoint/2010/main" val="1467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" y="903955"/>
            <a:ext cx="7618095" cy="274517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7619999" cy="372780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AC71F7-9642-40B4-812D-44AE6487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3" y="1730375"/>
            <a:ext cx="6677594" cy="1120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Dados –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Pnad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(Maio)</a:t>
            </a:r>
          </a:p>
        </p:txBody>
      </p:sp>
    </p:spTree>
    <p:extLst>
      <p:ext uri="{BB962C8B-B14F-4D97-AF65-F5344CB8AC3E}">
        <p14:creationId xmlns:p14="http://schemas.microsoft.com/office/powerpoint/2010/main" val="338655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4D3D0-0D0F-488C-9E19-A7A147469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Auxilio Emergencial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E91AE6-505E-49E6-A5B2-6F4C2D7C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62" y="1701303"/>
            <a:ext cx="53848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F3E07-B952-4050-85F6-FA8562DD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Ocupação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644CCB-A947-453A-A46C-F58317D7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59" y="1510748"/>
            <a:ext cx="5828281" cy="34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4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270C3-DE07-4EF7-9484-0AB29B54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Indigência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95683F23-35EB-4D01-A435-A00ACA25E1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19886"/>
              </p:ext>
            </p:extLst>
          </p:nvPr>
        </p:nvGraphicFramePr>
        <p:xfrm>
          <a:off x="955771" y="1408909"/>
          <a:ext cx="5819775" cy="382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9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D76B4-DC0B-4310-A349-B23CD753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Pobreza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E12AC1-8750-483F-9018-12A77BD2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1" y="1408909"/>
            <a:ext cx="5834378" cy="33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DCE9F-0AAB-4033-82F4-73DC378D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Desigualdade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E9FA73EE-8612-4B86-A87E-7558D2207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2143"/>
              </p:ext>
            </p:extLst>
          </p:nvPr>
        </p:nvGraphicFramePr>
        <p:xfrm>
          <a:off x="900112" y="1583263"/>
          <a:ext cx="5819775" cy="382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37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" y="903955"/>
            <a:ext cx="7618095" cy="274517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7619999" cy="372780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AC71F7-9642-40B4-812D-44AE6487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3" y="1730375"/>
            <a:ext cx="6677594" cy="1120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Futuro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035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23319" y="1091977"/>
            <a:ext cx="5129029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Tabela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– 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Distribuição dos Domicílios Elegíveis ou Não Elegíveis ao PBF por Situação de Participação no PBF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607310" y="381681"/>
            <a:ext cx="4443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Programa</a:t>
            </a:r>
            <a:r>
              <a:rPr lang="en-US" sz="15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 Bolsa </a:t>
            </a:r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Família</a:t>
            </a:r>
            <a:r>
              <a:rPr lang="en-US" sz="15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 (PBF) no </a:t>
            </a:r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Brasil</a:t>
            </a:r>
            <a:endParaRPr lang="en-US" sz="1500" b="1" dirty="0">
              <a:solidFill>
                <a:srgbClr val="C00026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20"/>
          <p:cNvCxnSpPr/>
          <p:nvPr/>
        </p:nvCxnSpPr>
        <p:spPr>
          <a:xfrm rot="5400000">
            <a:off x="3811429" y="628872"/>
            <a:ext cx="0" cy="410545"/>
          </a:xfrm>
          <a:prstGeom prst="line">
            <a:avLst/>
          </a:prstGeom>
          <a:ln w="38100" cmpd="sng">
            <a:solidFill>
              <a:srgbClr val="0094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E93F65EE-66AE-4CC5-A711-69FC07F3C02A}"/>
              </a:ext>
            </a:extLst>
          </p:cNvPr>
          <p:cNvSpPr txBox="1">
            <a:spLocks/>
          </p:cNvSpPr>
          <p:nvPr/>
        </p:nvSpPr>
        <p:spPr>
          <a:xfrm>
            <a:off x="1539621" y="3152531"/>
            <a:ext cx="4533429" cy="5363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Tabela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– 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Percentual de Domicílios Pobres com Crianças de até 6 Anos de Idade – Brasil, 2019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5BB819-3C33-48C1-857C-8E613B63C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62" y="1713678"/>
            <a:ext cx="4661673" cy="10496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3C14422-519B-47D2-B1D2-636811FE3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9" y="3787041"/>
            <a:ext cx="5845921" cy="13163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4E313A6-98D4-4A7A-A72E-2FCF50B72296}"/>
              </a:ext>
            </a:extLst>
          </p:cNvPr>
          <p:cNvSpPr txBox="1">
            <a:spLocks/>
          </p:cNvSpPr>
          <p:nvPr/>
        </p:nvSpPr>
        <p:spPr>
          <a:xfrm>
            <a:off x="1626634" y="5299758"/>
            <a:ext cx="4405184" cy="4152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Fonte: PNAD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Contínua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2018 e 2019/IBGE. Rocha, Franco e IETS; IPCA/IBGE.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Elaboração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propria.</a:t>
            </a:r>
          </a:p>
        </p:txBody>
      </p:sp>
    </p:spTree>
    <p:extLst>
      <p:ext uri="{BB962C8B-B14F-4D97-AF65-F5344CB8AC3E}">
        <p14:creationId xmlns:p14="http://schemas.microsoft.com/office/powerpoint/2010/main" val="38141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8062" y="1012065"/>
            <a:ext cx="6543876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Tabela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– 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Simulações da Renda Básica Permanente: Valores Gastos e Percentual de Domicílios Pobres com Crianças de até 6 anos de Idade – Brasil, 2019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607310" y="381681"/>
            <a:ext cx="4443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Programa</a:t>
            </a:r>
            <a:r>
              <a:rPr lang="en-US" sz="15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 Bolsa </a:t>
            </a:r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Família</a:t>
            </a:r>
            <a:r>
              <a:rPr lang="en-US" sz="15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 (PBF) no </a:t>
            </a:r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Brasil</a:t>
            </a:r>
            <a:endParaRPr lang="en-US" sz="1500" b="1" dirty="0">
              <a:solidFill>
                <a:srgbClr val="C00026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20"/>
          <p:cNvCxnSpPr/>
          <p:nvPr/>
        </p:nvCxnSpPr>
        <p:spPr>
          <a:xfrm rot="5400000">
            <a:off x="3811429" y="628872"/>
            <a:ext cx="0" cy="410545"/>
          </a:xfrm>
          <a:prstGeom prst="line">
            <a:avLst/>
          </a:prstGeom>
          <a:ln w="38100" cmpd="sng">
            <a:solidFill>
              <a:srgbClr val="0094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14E313A6-98D4-4A7A-A72E-2FCF50B72296}"/>
              </a:ext>
            </a:extLst>
          </p:cNvPr>
          <p:cNvSpPr txBox="1">
            <a:spLocks/>
          </p:cNvSpPr>
          <p:nvPr/>
        </p:nvSpPr>
        <p:spPr>
          <a:xfrm>
            <a:off x="1626634" y="5299758"/>
            <a:ext cx="4405184" cy="4152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Fonte: PNAD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Contínua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2018 e 2019/IBGE. Rocha, Franco e IETS; IPCA/IBGE.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Elaboração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propria.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600476-F806-4F0D-8DCD-4100A2BB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756462"/>
            <a:ext cx="63341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8062" y="1018971"/>
            <a:ext cx="6543876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Tabela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– 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Simulações da Renda Básica Permanente Focalizada em Domicílios Pobres com Crianças de até 6 Anos de Idade– Brasil, 2019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607310" y="381681"/>
            <a:ext cx="4443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Programa</a:t>
            </a:r>
            <a:r>
              <a:rPr lang="en-US" sz="15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 Bolsa </a:t>
            </a:r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Família</a:t>
            </a:r>
            <a:r>
              <a:rPr lang="en-US" sz="1500" b="1" dirty="0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 (PBF) no </a:t>
            </a:r>
            <a:r>
              <a:rPr lang="en-US" sz="1500" b="1" dirty="0" err="1">
                <a:solidFill>
                  <a:srgbClr val="C00026"/>
                </a:solidFill>
                <a:latin typeface="Verdana" charset="0"/>
                <a:ea typeface="Verdana" charset="0"/>
                <a:cs typeface="Verdana" charset="0"/>
              </a:rPr>
              <a:t>Brasil</a:t>
            </a:r>
            <a:endParaRPr lang="en-US" sz="1500" b="1" dirty="0">
              <a:solidFill>
                <a:srgbClr val="C00026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7" name="Straight Connector 20"/>
          <p:cNvCxnSpPr/>
          <p:nvPr/>
        </p:nvCxnSpPr>
        <p:spPr>
          <a:xfrm rot="5400000">
            <a:off x="3811429" y="628872"/>
            <a:ext cx="0" cy="410545"/>
          </a:xfrm>
          <a:prstGeom prst="line">
            <a:avLst/>
          </a:prstGeom>
          <a:ln w="38100" cmpd="sng">
            <a:solidFill>
              <a:srgbClr val="0094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14E313A6-98D4-4A7A-A72E-2FCF50B72296}"/>
              </a:ext>
            </a:extLst>
          </p:cNvPr>
          <p:cNvSpPr txBox="1">
            <a:spLocks/>
          </p:cNvSpPr>
          <p:nvPr/>
        </p:nvSpPr>
        <p:spPr>
          <a:xfrm>
            <a:off x="1626634" y="5299758"/>
            <a:ext cx="4405184" cy="41524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Fonte: PNAD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Contínua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2018 e 2019/IBGE. Rocha, Franco e IETS; IPCA/IBGE.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Elaboração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propria.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79776E-71A7-426C-9D7A-EF71E71C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21" y="1740098"/>
            <a:ext cx="7028157" cy="22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" y="903955"/>
            <a:ext cx="7618095" cy="274517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7619999" cy="372780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AC71F7-9642-40B4-812D-44AE6487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3" y="1730375"/>
            <a:ext cx="6677594" cy="1120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Desigualdade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Brasil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39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AFB32-F276-4117-957F-3368E50D8F62}"/>
              </a:ext>
            </a:extLst>
          </p:cNvPr>
          <p:cNvSpPr txBox="1">
            <a:spLocks/>
          </p:cNvSpPr>
          <p:nvPr/>
        </p:nvSpPr>
        <p:spPr>
          <a:xfrm>
            <a:off x="524012" y="304274"/>
            <a:ext cx="6571977" cy="8486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Conclusões</a:t>
            </a:r>
            <a:br>
              <a:rPr lang="pt-BR" dirty="0"/>
            </a:br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BBB6211-ED3D-43E1-B2D3-EA8C003B33AE}"/>
              </a:ext>
            </a:extLst>
          </p:cNvPr>
          <p:cNvSpPr txBox="1">
            <a:spLocks/>
          </p:cNvSpPr>
          <p:nvPr/>
        </p:nvSpPr>
        <p:spPr>
          <a:xfrm>
            <a:off x="444498" y="834657"/>
            <a:ext cx="7021777" cy="37117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Desigualdade extrema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Desigualdade de oportunidades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Pandemia -&gt; Tragédia Social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RBE: necessária para atenuar pobreza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Mas, mal focalizada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Transição: ampliar PBF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Foco nas crianças: R$70 bi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Arrecadar impostos para financiar</a:t>
            </a:r>
            <a:br>
              <a:rPr lang="pt-BR" sz="2400" dirty="0">
                <a:latin typeface="Garamond" panose="02020404030301010803" pitchFamily="18" charset="0"/>
              </a:rPr>
            </a:br>
            <a:endParaRPr lang="pt-B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061F7-7865-40B2-8013-5636CDF8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Desigualdade no Brasil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29B7CED-4139-48EE-828E-55D076FD2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85291"/>
              </p:ext>
            </p:extLst>
          </p:nvPr>
        </p:nvGraphicFramePr>
        <p:xfrm>
          <a:off x="659958" y="1685677"/>
          <a:ext cx="6217919" cy="26477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03644">
                  <a:extLst>
                    <a:ext uri="{9D8B030D-6E8A-4147-A177-3AD203B41FA5}">
                      <a16:colId xmlns:a16="http://schemas.microsoft.com/office/drawing/2014/main" val="836719936"/>
                    </a:ext>
                  </a:extLst>
                </a:gridCol>
                <a:gridCol w="1371425">
                  <a:extLst>
                    <a:ext uri="{9D8B030D-6E8A-4147-A177-3AD203B41FA5}">
                      <a16:colId xmlns:a16="http://schemas.microsoft.com/office/drawing/2014/main" val="1969205231"/>
                    </a:ext>
                  </a:extLst>
                </a:gridCol>
                <a:gridCol w="1371425">
                  <a:extLst>
                    <a:ext uri="{9D8B030D-6E8A-4147-A177-3AD203B41FA5}">
                      <a16:colId xmlns:a16="http://schemas.microsoft.com/office/drawing/2014/main" val="3192589053"/>
                    </a:ext>
                  </a:extLst>
                </a:gridCol>
                <a:gridCol w="1371425">
                  <a:extLst>
                    <a:ext uri="{9D8B030D-6E8A-4147-A177-3AD203B41FA5}">
                      <a16:colId xmlns:a16="http://schemas.microsoft.com/office/drawing/2014/main" val="4187036950"/>
                    </a:ext>
                  </a:extLst>
                </a:gridCol>
              </a:tblGrid>
              <a:tr h="33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POF 2002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POF 2008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POF 2017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2124602"/>
                  </a:ext>
                </a:extLst>
              </a:tr>
              <a:tr h="602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Percentil de RFPC      0-10%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261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387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4264700"/>
                  </a:ext>
                </a:extLst>
              </a:tr>
              <a:tr h="3409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10-25%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395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475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1576907"/>
                  </a:ext>
                </a:extLst>
              </a:tr>
              <a:tr h="3409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25-50%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641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961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6097868"/>
                  </a:ext>
                </a:extLst>
              </a:tr>
              <a:tr h="3409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50-75%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1.117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1.277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1.548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8034214"/>
                  </a:ext>
                </a:extLst>
              </a:tr>
              <a:tr h="3409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75-90%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2.062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2.350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2.654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0116895"/>
                  </a:ext>
                </a:extLst>
              </a:tr>
              <a:tr h="34099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90-99%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4.527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5.215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5.953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709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0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3DD0B-7BAA-4674-85FC-C7F5C7C9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12" y="304274"/>
            <a:ext cx="6571977" cy="95998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Despesa familiar per capita (POF 2017)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36F711-25A9-42E8-9FE6-E386CC40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12" y="1280160"/>
            <a:ext cx="6571977" cy="38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01024-FB98-4E5F-B033-9BD83B40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Poupança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1BBD52-171E-418B-9908-4E030C39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46" y="1542553"/>
            <a:ext cx="6121908" cy="279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5" y="903955"/>
            <a:ext cx="7618095" cy="274517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7619999" cy="372780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AC71F7-9642-40B4-812D-44AE6487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03" y="1730375"/>
            <a:ext cx="6677594" cy="11209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Simulações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RBE (Abril)</a:t>
            </a:r>
          </a:p>
        </p:txBody>
      </p:sp>
    </p:spTree>
    <p:extLst>
      <p:ext uri="{BB962C8B-B14F-4D97-AF65-F5344CB8AC3E}">
        <p14:creationId xmlns:p14="http://schemas.microsoft.com/office/powerpoint/2010/main" val="80443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EB326-E565-4899-9E9E-FA727BBF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000" b="1" dirty="0"/>
              <a:t>Número de Pessoas que Receberiam o Auxílio Emergencial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AEEFEA-9FFC-4746-8EAB-E9AEDA17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8" y="1470991"/>
            <a:ext cx="6106602" cy="24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392CA-AD77-4A0B-B211-986B398A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Pobreza em cada Cenário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6857DA-904D-473F-8176-48476B02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3" y="1677725"/>
            <a:ext cx="5883137" cy="23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94733-F33C-49B3-A13F-9B38405A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Índice de Gini em cada Cenário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E4147F-ACA8-464F-8E9E-D05EA06C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" y="1757238"/>
            <a:ext cx="5904340" cy="25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331</Words>
  <Application>Microsoft Office PowerPoint</Application>
  <PresentationFormat>Personalizar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Lato Light</vt:lpstr>
      <vt:lpstr>Verdana</vt:lpstr>
      <vt:lpstr>Default Theme</vt:lpstr>
      <vt:lpstr>Auxílio Emergencial:  Avaliação e Dia Seguinte</vt:lpstr>
      <vt:lpstr>Desigualdade no Brasil</vt:lpstr>
      <vt:lpstr>Desigualdade no Brasil</vt:lpstr>
      <vt:lpstr>Despesa familiar per capita (POF 2017)</vt:lpstr>
      <vt:lpstr>Poupança</vt:lpstr>
      <vt:lpstr>Simulações – RBE (Abril)</vt:lpstr>
      <vt:lpstr>Número de Pessoas que Receberiam o Auxílio Emergencial </vt:lpstr>
      <vt:lpstr>Pobreza em cada Cenário</vt:lpstr>
      <vt:lpstr>Índice de Gini em cada Cenário </vt:lpstr>
      <vt:lpstr>Dados – Pnad Covid (Maio)</vt:lpstr>
      <vt:lpstr>Auxilio Emergencial</vt:lpstr>
      <vt:lpstr>Ocupação</vt:lpstr>
      <vt:lpstr>Indigência</vt:lpstr>
      <vt:lpstr>Pobreza</vt:lpstr>
      <vt:lpstr>Desigualdade</vt:lpstr>
      <vt:lpstr>Futuro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Auxílio Emergencial:  Avaliação e Dia Seguinte</dc:title>
  <dc:creator>Naercio Menezes Filho</dc:creator>
  <cp:lastModifiedBy>Naercio Menezes Filho</cp:lastModifiedBy>
  <cp:revision>5</cp:revision>
  <dcterms:created xsi:type="dcterms:W3CDTF">2020-07-24T15:40:56Z</dcterms:created>
  <dcterms:modified xsi:type="dcterms:W3CDTF">2020-07-24T20:26:18Z</dcterms:modified>
</cp:coreProperties>
</file>