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6" r:id="rId5"/>
    <p:sldId id="274" r:id="rId6"/>
    <p:sldId id="258" r:id="rId7"/>
    <p:sldId id="265" r:id="rId8"/>
    <p:sldId id="263" r:id="rId9"/>
    <p:sldId id="259" r:id="rId10"/>
    <p:sldId id="268" r:id="rId11"/>
    <p:sldId id="269" r:id="rId12"/>
    <p:sldId id="270" r:id="rId13"/>
    <p:sldId id="271" r:id="rId14"/>
    <p:sldId id="273" r:id="rId15"/>
    <p:sldId id="261" r:id="rId16"/>
    <p:sldId id="262" r:id="rId17"/>
    <p:sldId id="279" r:id="rId18"/>
    <p:sldId id="280" r:id="rId19"/>
    <p:sldId id="281" r:id="rId20"/>
    <p:sldId id="282" r:id="rId21"/>
    <p:sldId id="283" r:id="rId22"/>
    <p:sldId id="309" r:id="rId23"/>
    <p:sldId id="310" r:id="rId24"/>
    <p:sldId id="289" r:id="rId25"/>
    <p:sldId id="314" r:id="rId26"/>
    <p:sldId id="315" r:id="rId27"/>
    <p:sldId id="288" r:id="rId28"/>
    <p:sldId id="276" r:id="rId29"/>
    <p:sldId id="291" r:id="rId30"/>
    <p:sldId id="292" r:id="rId31"/>
    <p:sldId id="311" r:id="rId32"/>
    <p:sldId id="307" r:id="rId33"/>
    <p:sldId id="297" r:id="rId34"/>
    <p:sldId id="300" r:id="rId35"/>
    <p:sldId id="301" r:id="rId36"/>
    <p:sldId id="298" r:id="rId37"/>
    <p:sldId id="299" r:id="rId38"/>
    <p:sldId id="305" r:id="rId39"/>
  </p:sldIdLst>
  <p:sldSz cx="9144000" cy="6858000" type="screen4x3"/>
  <p:notesSz cx="6881813" cy="96615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7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regis.bonelli\Documents\Fishlow%20Edmar\TED---Output-Labor-and-Labor-Productivity-1950-2015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Gr&#225;fico%20no%20Microsoft%20Word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gis.bonelli\Documents\Fishlow%20Edmar\Regress&#227;o%20informalidade%202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gis.bonelli\Documents\Fishlow%20Edmar\Regress&#227;o%20informalidade%202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gis.bonelli\Documents\Fishlow%20Edmar\Informalidade_Libirito_BRA_MEX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gis.bonelli\Documents\Fishlow%20Edmar\Long%20term%20GDP%20growth%20rates%20-%20MEXICO%20BRAZIL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gis.bonelli\Documents\Fishlow%20Edmar\Dados%20para%20regress&#245;es%20TFP%20ToT%20e%20GAP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gis.bonelli\Documents\Fishlow%20Edmar\Dados%20para%20regress&#245;es%20TFP%20ToT%20e%20GAP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gis.bonelli\Documents\Fishlow%20Edmar\Dados%20para%20regress&#245;es%20TFP%20ToT%20e%20GAP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gis.bonelli\Documents\Fishlow%20Edmar\PIB%20per%20capita%20por%20Estado%20MEX%20compilado%201970-2013%20(4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694034907013962E-2"/>
          <c:y val="3.448193941148639E-2"/>
          <c:w val="0.94916389836575055"/>
          <c:h val="0.8236850407966565"/>
        </c:manualLayout>
      </c:layout>
      <c:lineChart>
        <c:grouping val="standard"/>
        <c:varyColors val="0"/>
        <c:ser>
          <c:idx val="0"/>
          <c:order val="0"/>
          <c:tx>
            <c:v>BRA / US</c:v>
          </c:tx>
          <c:spPr>
            <a:ln w="28575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'GDP-Capita EKS'!$C$150:$BO$150</c:f>
              <c:numCache>
                <c:formatCode>General</c:formatCode>
                <c:ptCount val="65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</c:numCache>
            </c:numRef>
          </c:cat>
          <c:val>
            <c:numRef>
              <c:f>'GDP-Capita EKS'!$C$151:$BO$151</c:f>
              <c:numCache>
                <c:formatCode>0.000</c:formatCode>
                <c:ptCount val="65"/>
                <c:pt idx="0">
                  <c:v>0.22061127953944129</c:v>
                </c:pt>
                <c:pt idx="1">
                  <c:v>0.212299398356424</c:v>
                </c:pt>
                <c:pt idx="2">
                  <c:v>0.21432994287766544</c:v>
                </c:pt>
                <c:pt idx="3">
                  <c:v>0.21212719558227128</c:v>
                </c:pt>
                <c:pt idx="4">
                  <c:v>0.22504421877950181</c:v>
                </c:pt>
                <c:pt idx="5">
                  <c:v>0.2229871637481777</c:v>
                </c:pt>
                <c:pt idx="6">
                  <c:v>0.21924293789647398</c:v>
                </c:pt>
                <c:pt idx="7">
                  <c:v>0.2304157211156104</c:v>
                </c:pt>
                <c:pt idx="8">
                  <c:v>0.25058774290814018</c:v>
                </c:pt>
                <c:pt idx="9">
                  <c:v>0.24954284056230092</c:v>
                </c:pt>
                <c:pt idx="10">
                  <c:v>0.26005851765737986</c:v>
                </c:pt>
                <c:pt idx="11">
                  <c:v>0.26972177254494045</c:v>
                </c:pt>
                <c:pt idx="12">
                  <c:v>0.2661300182296541</c:v>
                </c:pt>
                <c:pt idx="13">
                  <c:v>0.25387712765604686</c:v>
                </c:pt>
                <c:pt idx="14">
                  <c:v>0.24422161471115109</c:v>
                </c:pt>
                <c:pt idx="15">
                  <c:v>0.23022529039349263</c:v>
                </c:pt>
                <c:pt idx="16">
                  <c:v>0.22557542968521746</c:v>
                </c:pt>
                <c:pt idx="17">
                  <c:v>0.22488062557804372</c:v>
                </c:pt>
                <c:pt idx="18">
                  <c:v>0.22957466486829634</c:v>
                </c:pt>
                <c:pt idx="19">
                  <c:v>0.23772221089819259</c:v>
                </c:pt>
                <c:pt idx="20">
                  <c:v>0.25661590544348384</c:v>
                </c:pt>
                <c:pt idx="21">
                  <c:v>0.27029659423604774</c:v>
                </c:pt>
                <c:pt idx="22">
                  <c:v>0.27998314890173681</c:v>
                </c:pt>
                <c:pt idx="23">
                  <c:v>0.29335173790533792</c:v>
                </c:pt>
                <c:pt idx="24">
                  <c:v>0.31223985960065154</c:v>
                </c:pt>
                <c:pt idx="25">
                  <c:v>0.32446952950471281</c:v>
                </c:pt>
                <c:pt idx="26">
                  <c:v>0.33223180361430965</c:v>
                </c:pt>
                <c:pt idx="27">
                  <c:v>0.32792338557617168</c:v>
                </c:pt>
                <c:pt idx="28">
                  <c:v>0.32129291320427</c:v>
                </c:pt>
                <c:pt idx="29">
                  <c:v>0.32837877411004651</c:v>
                </c:pt>
                <c:pt idx="30">
                  <c:v>0.35284728987742947</c:v>
                </c:pt>
                <c:pt idx="31">
                  <c:v>0.32452376018218071</c:v>
                </c:pt>
                <c:pt idx="32">
                  <c:v>0.3279446455004123</c:v>
                </c:pt>
                <c:pt idx="33">
                  <c:v>0.29997922109679476</c:v>
                </c:pt>
                <c:pt idx="34">
                  <c:v>0.29115010492821641</c:v>
                </c:pt>
                <c:pt idx="35">
                  <c:v>0.29928214291530641</c:v>
                </c:pt>
                <c:pt idx="36">
                  <c:v>0.30906522496216493</c:v>
                </c:pt>
                <c:pt idx="37">
                  <c:v>0.30517094506327397</c:v>
                </c:pt>
                <c:pt idx="38">
                  <c:v>0.28906919074952503</c:v>
                </c:pt>
                <c:pt idx="39">
                  <c:v>0.28583370000278036</c:v>
                </c:pt>
                <c:pt idx="40">
                  <c:v>0.26758037530241946</c:v>
                </c:pt>
                <c:pt idx="41">
                  <c:v>0.26960155269267638</c:v>
                </c:pt>
                <c:pt idx="42">
                  <c:v>0.25827670752811904</c:v>
                </c:pt>
                <c:pt idx="43">
                  <c:v>0.26298197696206027</c:v>
                </c:pt>
                <c:pt idx="44">
                  <c:v>0.26664476628666367</c:v>
                </c:pt>
                <c:pt idx="45">
                  <c:v>0.26961574129450039</c:v>
                </c:pt>
                <c:pt idx="46">
                  <c:v>0.26443285995517318</c:v>
                </c:pt>
                <c:pt idx="47">
                  <c:v>0.26085639940524935</c:v>
                </c:pt>
                <c:pt idx="48">
                  <c:v>0.24906602995297888</c:v>
                </c:pt>
                <c:pt idx="49">
                  <c:v>0.23777824856599353</c:v>
                </c:pt>
                <c:pt idx="50">
                  <c:v>0.23747603424644362</c:v>
                </c:pt>
                <c:pt idx="51">
                  <c:v>0.23727209473349239</c:v>
                </c:pt>
                <c:pt idx="52">
                  <c:v>0.23827904079445275</c:v>
                </c:pt>
                <c:pt idx="53">
                  <c:v>0.23339670102366283</c:v>
                </c:pt>
                <c:pt idx="54">
                  <c:v>0.23697110759386641</c:v>
                </c:pt>
                <c:pt idx="55">
                  <c:v>0.23592311453900416</c:v>
                </c:pt>
                <c:pt idx="56">
                  <c:v>0.2384960180850553</c:v>
                </c:pt>
                <c:pt idx="57">
                  <c:v>0.24829059626118588</c:v>
                </c:pt>
                <c:pt idx="58">
                  <c:v>0.26168151766565034</c:v>
                </c:pt>
                <c:pt idx="59">
                  <c:v>0.26799340332142807</c:v>
                </c:pt>
                <c:pt idx="60">
                  <c:v>0.28078004707246579</c:v>
                </c:pt>
                <c:pt idx="61">
                  <c:v>0.28343232490830139</c:v>
                </c:pt>
                <c:pt idx="62">
                  <c:v>0.27950756243806008</c:v>
                </c:pt>
                <c:pt idx="63">
                  <c:v>0.28013667602409809</c:v>
                </c:pt>
                <c:pt idx="64">
                  <c:v>0.2738767634759175</c:v>
                </c:pt>
              </c:numCache>
            </c:numRef>
          </c:val>
          <c:smooth val="0"/>
        </c:ser>
        <c:ser>
          <c:idx val="1"/>
          <c:order val="1"/>
          <c:tx>
            <c:v>MEX / US</c:v>
          </c:tx>
          <c:spPr>
            <a:ln w="28575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'GDP-Capita EKS'!$C$150:$BO$150</c:f>
              <c:numCache>
                <c:formatCode>General</c:formatCode>
                <c:ptCount val="65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</c:numCache>
            </c:numRef>
          </c:cat>
          <c:val>
            <c:numRef>
              <c:f>'GDP-Capita EKS'!$C$152:$BO$152</c:f>
              <c:numCache>
                <c:formatCode>0.000</c:formatCode>
                <c:ptCount val="65"/>
                <c:pt idx="0">
                  <c:v>0.32178598304899914</c:v>
                </c:pt>
                <c:pt idx="1">
                  <c:v>0.31858501521106086</c:v>
                </c:pt>
                <c:pt idx="2">
                  <c:v>0.31578506812746043</c:v>
                </c:pt>
                <c:pt idx="3">
                  <c:v>0.29899008428040175</c:v>
                </c:pt>
                <c:pt idx="4">
                  <c:v>0.32716017805256919</c:v>
                </c:pt>
                <c:pt idx="5">
                  <c:v>0.32740191339823194</c:v>
                </c:pt>
                <c:pt idx="6">
                  <c:v>0.33884848143340957</c:v>
                </c:pt>
                <c:pt idx="7">
                  <c:v>0.35319624238108022</c:v>
                </c:pt>
                <c:pt idx="8">
                  <c:v>0.37019993907448245</c:v>
                </c:pt>
                <c:pt idx="9">
                  <c:v>0.349429561697568</c:v>
                </c:pt>
                <c:pt idx="10">
                  <c:v>0.36233253997067844</c:v>
                </c:pt>
                <c:pt idx="11">
                  <c:v>0.36193385145168533</c:v>
                </c:pt>
                <c:pt idx="12">
                  <c:v>0.35087801492734588</c:v>
                </c:pt>
                <c:pt idx="13">
                  <c:v>0.35519438156724781</c:v>
                </c:pt>
                <c:pt idx="14">
                  <c:v>0.36602714905072414</c:v>
                </c:pt>
                <c:pt idx="15">
                  <c:v>0.35890082195947187</c:v>
                </c:pt>
                <c:pt idx="16">
                  <c:v>0.35092521496553525</c:v>
                </c:pt>
                <c:pt idx="17">
                  <c:v>0.35608758302278931</c:v>
                </c:pt>
                <c:pt idx="18">
                  <c:v>0.35646416035528006</c:v>
                </c:pt>
                <c:pt idx="19">
                  <c:v>0.35870914381932872</c:v>
                </c:pt>
                <c:pt idx="20">
                  <c:v>0.37389114429716963</c:v>
                </c:pt>
                <c:pt idx="21">
                  <c:v>0.37103183040532928</c:v>
                </c:pt>
                <c:pt idx="22">
                  <c:v>0.37548986749624835</c:v>
                </c:pt>
                <c:pt idx="23">
                  <c:v>0.37825608463302762</c:v>
                </c:pt>
                <c:pt idx="24">
                  <c:v>0.39543619603744418</c:v>
                </c:pt>
                <c:pt idx="25">
                  <c:v>0.41210723662440196</c:v>
                </c:pt>
                <c:pt idx="26">
                  <c:v>0.40186756140554325</c:v>
                </c:pt>
                <c:pt idx="27">
                  <c:v>0.39200408472930687</c:v>
                </c:pt>
                <c:pt idx="28">
                  <c:v>0.39617115584224943</c:v>
                </c:pt>
                <c:pt idx="29">
                  <c:v>0.41317705566837859</c:v>
                </c:pt>
                <c:pt idx="30">
                  <c:v>0.44260015164051913</c:v>
                </c:pt>
                <c:pt idx="31">
                  <c:v>0.46342229421164788</c:v>
                </c:pt>
                <c:pt idx="32">
                  <c:v>0.46241722566421573</c:v>
                </c:pt>
                <c:pt idx="33">
                  <c:v>0.41857291139688818</c:v>
                </c:pt>
                <c:pt idx="34">
                  <c:v>0.39840043136923159</c:v>
                </c:pt>
                <c:pt idx="35">
                  <c:v>0.38895303522899488</c:v>
                </c:pt>
                <c:pt idx="36">
                  <c:v>0.35740799510541005</c:v>
                </c:pt>
                <c:pt idx="37">
                  <c:v>0.34738388774912721</c:v>
                </c:pt>
                <c:pt idx="38">
                  <c:v>0.33367357620747529</c:v>
                </c:pt>
                <c:pt idx="39">
                  <c:v>0.33279125787118874</c:v>
                </c:pt>
                <c:pt idx="40">
                  <c:v>0.34119865164460333</c:v>
                </c:pt>
                <c:pt idx="41">
                  <c:v>0.35413580188245203</c:v>
                </c:pt>
                <c:pt idx="42">
                  <c:v>0.35273637297947225</c:v>
                </c:pt>
                <c:pt idx="43">
                  <c:v>0.3481844922258539</c:v>
                </c:pt>
                <c:pt idx="44">
                  <c:v>0.34757763746435344</c:v>
                </c:pt>
                <c:pt idx="45">
                  <c:v>0.3159070081639328</c:v>
                </c:pt>
                <c:pt idx="46">
                  <c:v>0.31848060166315173</c:v>
                </c:pt>
                <c:pt idx="47">
                  <c:v>0.32409410016349849</c:v>
                </c:pt>
                <c:pt idx="48">
                  <c:v>0.32472727740368657</c:v>
                </c:pt>
                <c:pt idx="49">
                  <c:v>0.3211471254671272</c:v>
                </c:pt>
                <c:pt idx="50">
                  <c:v>0.32818069379999404</c:v>
                </c:pt>
                <c:pt idx="51">
                  <c:v>0.32375502066568351</c:v>
                </c:pt>
                <c:pt idx="52">
                  <c:v>0.31926849966237514</c:v>
                </c:pt>
                <c:pt idx="53">
                  <c:v>0.31339024492707968</c:v>
                </c:pt>
                <c:pt idx="54">
                  <c:v>0.31340958748950659</c:v>
                </c:pt>
                <c:pt idx="55">
                  <c:v>0.31150364442869427</c:v>
                </c:pt>
                <c:pt idx="56">
                  <c:v>0.31760373046834489</c:v>
                </c:pt>
                <c:pt idx="57">
                  <c:v>0.32096475587893697</c:v>
                </c:pt>
                <c:pt idx="58">
                  <c:v>0.32496757761119277</c:v>
                </c:pt>
                <c:pt idx="59">
                  <c:v>0.31667757788568079</c:v>
                </c:pt>
                <c:pt idx="60">
                  <c:v>0.3229241717206433</c:v>
                </c:pt>
                <c:pt idx="61">
                  <c:v>0.32773922928503935</c:v>
                </c:pt>
                <c:pt idx="62">
                  <c:v>0.33083163257758785</c:v>
                </c:pt>
                <c:pt idx="63">
                  <c:v>0.32552804504419075</c:v>
                </c:pt>
                <c:pt idx="64">
                  <c:v>0.32321139398705101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50447744"/>
        <c:axId val="1650446656"/>
      </c:lineChart>
      <c:catAx>
        <c:axId val="165044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600" b="0">
                <a:latin typeface="Garamond" panose="02020404030301010803" pitchFamily="18" charset="0"/>
              </a:defRPr>
            </a:pPr>
            <a:endParaRPr lang="pt-BR"/>
          </a:p>
        </c:txPr>
        <c:crossAx val="1650446656"/>
        <c:crosses val="autoZero"/>
        <c:auto val="1"/>
        <c:lblAlgn val="ctr"/>
        <c:lblOffset val="100"/>
        <c:noMultiLvlLbl val="0"/>
      </c:catAx>
      <c:valAx>
        <c:axId val="1650446656"/>
        <c:scaling>
          <c:orientation val="minMax"/>
          <c:min val="0.2"/>
        </c:scaling>
        <c:delete val="0"/>
        <c:axPos val="l"/>
        <c:majorGridlines/>
        <c:numFmt formatCode="0.00" sourceLinked="0"/>
        <c:majorTickMark val="out"/>
        <c:minorTickMark val="none"/>
        <c:tickLblPos val="nextTo"/>
        <c:txPr>
          <a:bodyPr/>
          <a:lstStyle/>
          <a:p>
            <a:pPr>
              <a:defRPr sz="1800" b="0">
                <a:latin typeface="Garamond" panose="02020404030301010803" pitchFamily="18" charset="0"/>
              </a:defRPr>
            </a:pPr>
            <a:endParaRPr lang="pt-BR"/>
          </a:p>
        </c:txPr>
        <c:crossAx val="1650447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2195213000177158"/>
          <c:y val="5.6550479452480928E-2"/>
          <c:w val="0.59981782396220829"/>
          <c:h val="7.9841951116837478E-2"/>
        </c:manualLayout>
      </c:layout>
      <c:overlay val="0"/>
      <c:txPr>
        <a:bodyPr/>
        <a:lstStyle/>
        <a:p>
          <a:pPr>
            <a:defRPr sz="2000">
              <a:latin typeface="Garamond" panose="02020404030301010803" pitchFamily="18" charset="0"/>
            </a:defRPr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335691745751444E-2"/>
          <c:y val="6.343144412525592E-2"/>
          <c:w val="0.91107566995480027"/>
          <c:h val="0.81018158476218693"/>
        </c:manualLayout>
      </c:layout>
      <c:lineChart>
        <c:grouping val="standard"/>
        <c:varyColors val="0"/>
        <c:ser>
          <c:idx val="2"/>
          <c:order val="0"/>
          <c:tx>
            <c:strRef>
              <c:f>'[Gráfico no Microsoft Word]LP_Benchmark'!$K$1:$K$2</c:f>
              <c:strCache>
                <c:ptCount val="1"/>
                <c:pt idx="0">
                  <c:v>Bra trade /nontrad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'[Gráfico no Microsoft Word]LP_Benchmark'!$A$3:$A$23</c:f>
              <c:numCache>
                <c:formatCode>General</c:formatCode>
                <c:ptCount val="2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</c:numCache>
            </c:numRef>
          </c:cat>
          <c:val>
            <c:numRef>
              <c:f>'[Gráfico no Microsoft Word]LP_Benchmark'!$K$3:$K$23</c:f>
              <c:numCache>
                <c:formatCode>0.00</c:formatCode>
                <c:ptCount val="21"/>
                <c:pt idx="0">
                  <c:v>0.80827175355109748</c:v>
                </c:pt>
                <c:pt idx="1">
                  <c:v>0.8121060369951677</c:v>
                </c:pt>
                <c:pt idx="2">
                  <c:v>0.80398216997091509</c:v>
                </c:pt>
                <c:pt idx="3">
                  <c:v>0.7881597547257595</c:v>
                </c:pt>
                <c:pt idx="4">
                  <c:v>0.79124117064438015</c:v>
                </c:pt>
                <c:pt idx="5">
                  <c:v>0.78516475189571244</c:v>
                </c:pt>
                <c:pt idx="6">
                  <c:v>0.7760502890446479</c:v>
                </c:pt>
                <c:pt idx="7">
                  <c:v>0.81317709021832241</c:v>
                </c:pt>
                <c:pt idx="8">
                  <c:v>0.82653940102343781</c:v>
                </c:pt>
                <c:pt idx="9">
                  <c:v>0.85475963281909983</c:v>
                </c:pt>
                <c:pt idx="10">
                  <c:v>0.84067935379151604</c:v>
                </c:pt>
                <c:pt idx="11">
                  <c:v>0.90421973240889253</c:v>
                </c:pt>
                <c:pt idx="12">
                  <c:v>0.94566172170322649</c:v>
                </c:pt>
                <c:pt idx="13">
                  <c:v>0.95802665079929061</c:v>
                </c:pt>
                <c:pt idx="14">
                  <c:v>0.93726089413006142</c:v>
                </c:pt>
                <c:pt idx="15">
                  <c:v>0.9119893182760046</c:v>
                </c:pt>
                <c:pt idx="16">
                  <c:v>0.90150087754833763</c:v>
                </c:pt>
                <c:pt idx="17">
                  <c:v>0.94093040780518877</c:v>
                </c:pt>
                <c:pt idx="18">
                  <c:v>0.97983084299946377</c:v>
                </c:pt>
                <c:pt idx="19">
                  <c:v>1.0081095056281935</c:v>
                </c:pt>
                <c:pt idx="20">
                  <c:v>0.99993684498647517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'[Gráfico no Microsoft Word]LP_Benchmark'!$L$1:$L$2</c:f>
              <c:strCache>
                <c:ptCount val="1"/>
                <c:pt idx="0">
                  <c:v>Mex trade /nontrad</c:v>
                </c:pt>
              </c:strCache>
            </c:strRef>
          </c:tx>
          <c:spPr>
            <a:ln w="2222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'[Gráfico no Microsoft Word]LP_Benchmark'!$A$3:$A$23</c:f>
              <c:numCache>
                <c:formatCode>General</c:formatCode>
                <c:ptCount val="2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</c:numCache>
            </c:numRef>
          </c:cat>
          <c:val>
            <c:numRef>
              <c:f>'[Gráfico no Microsoft Word]LP_Benchmark'!$L$3:$L$23</c:f>
              <c:numCache>
                <c:formatCode>0.00</c:formatCode>
                <c:ptCount val="21"/>
                <c:pt idx="0">
                  <c:v>1.0419794605743766</c:v>
                </c:pt>
                <c:pt idx="1">
                  <c:v>1.1150664519651734</c:v>
                </c:pt>
                <c:pt idx="2">
                  <c:v>1.1576450828637064</c:v>
                </c:pt>
                <c:pt idx="3">
                  <c:v>1.2014196037117735</c:v>
                </c:pt>
                <c:pt idx="4">
                  <c:v>1.2234373556392195</c:v>
                </c:pt>
                <c:pt idx="5">
                  <c:v>1.2862499247930645</c:v>
                </c:pt>
                <c:pt idx="6">
                  <c:v>1.3902127731483309</c:v>
                </c:pt>
                <c:pt idx="7">
                  <c:v>1.4155143125005345</c:v>
                </c:pt>
                <c:pt idx="8">
                  <c:v>1.4700898730291128</c:v>
                </c:pt>
                <c:pt idx="9">
                  <c:v>1.4946721621577963</c:v>
                </c:pt>
                <c:pt idx="10">
                  <c:v>1.4816208255626626</c:v>
                </c:pt>
                <c:pt idx="11">
                  <c:v>1.5054459811829954</c:v>
                </c:pt>
                <c:pt idx="12">
                  <c:v>1.5180979032941939</c:v>
                </c:pt>
                <c:pt idx="13">
                  <c:v>1.5589562977113334</c:v>
                </c:pt>
                <c:pt idx="14">
                  <c:v>1.5741927078655726</c:v>
                </c:pt>
                <c:pt idx="15">
                  <c:v>1.585539219605391</c:v>
                </c:pt>
                <c:pt idx="16">
                  <c:v>1.6602325830647511</c:v>
                </c:pt>
                <c:pt idx="17">
                  <c:v>1.7006559767290479</c:v>
                </c:pt>
                <c:pt idx="18">
                  <c:v>1.7516710662837942</c:v>
                </c:pt>
                <c:pt idx="19">
                  <c:v>1.758133232429971</c:v>
                </c:pt>
                <c:pt idx="20">
                  <c:v>1.7225221113096838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82028656"/>
        <c:axId val="1682029744"/>
      </c:lineChart>
      <c:catAx>
        <c:axId val="1682028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82029744"/>
        <c:crosses val="autoZero"/>
        <c:auto val="1"/>
        <c:lblAlgn val="ctr"/>
        <c:lblOffset val="100"/>
        <c:noMultiLvlLbl val="0"/>
      </c:catAx>
      <c:valAx>
        <c:axId val="1682029744"/>
        <c:scaling>
          <c:orientation val="minMax"/>
          <c:max val="1.9000000000000001"/>
          <c:min val="0.7000000000000005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82028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6676946631671067E-2"/>
          <c:y val="7.4652230971128664E-2"/>
          <c:w val="0.78253968415783737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>
                <a:latin typeface="Garamond" panose="02020404030301010803" pitchFamily="18" charset="0"/>
              </a:defRPr>
            </a:pPr>
            <a:r>
              <a:rPr lang="pt-BR" sz="1600">
                <a:latin typeface="Garamond" panose="02020404030301010803" pitchFamily="18" charset="0"/>
              </a:rPr>
              <a:t>Taxa</a:t>
            </a:r>
            <a:r>
              <a:rPr lang="pt-BR" sz="1600" baseline="0">
                <a:latin typeface="Garamond" panose="02020404030301010803" pitchFamily="18" charset="0"/>
              </a:rPr>
              <a:t> de emprego informal nas unidades federativas, 2012 - México.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5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9.4831673779042207E-3"/>
                  <c:y val="9.60384274703175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5.6899004267425323E-3"/>
                  <c:y val="6.4025618313545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2"/>
              <c:layout>
                <c:manualLayout>
                  <c:x val="-3.793266951161688E-3"/>
                  <c:y val="1.6006404578386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'Taxa de emprego informal'!$A$22:$A$54</c:f>
              <c:strCache>
                <c:ptCount val="33"/>
                <c:pt idx="0">
                  <c:v>Oxaca</c:v>
                </c:pt>
                <c:pt idx="1">
                  <c:v>Guerrero</c:v>
                </c:pt>
                <c:pt idx="2">
                  <c:v>Chiapas</c:v>
                </c:pt>
                <c:pt idx="3">
                  <c:v>Hidalgo</c:v>
                </c:pt>
                <c:pt idx="4">
                  <c:v>Tlaxcala</c:v>
                </c:pt>
                <c:pt idx="5">
                  <c:v>Puebla</c:v>
                </c:pt>
                <c:pt idx="6">
                  <c:v>Michoacán de Ocampo</c:v>
                </c:pt>
                <c:pt idx="7">
                  <c:v>Veracruz de Ignacio de la Llave</c:v>
                </c:pt>
                <c:pt idx="8">
                  <c:v>Nayarit</c:v>
                </c:pt>
                <c:pt idx="9">
                  <c:v>Zacatecas</c:v>
                </c:pt>
                <c:pt idx="10">
                  <c:v>Morelos</c:v>
                </c:pt>
                <c:pt idx="11">
                  <c:v>Yucatán</c:v>
                </c:pt>
                <c:pt idx="12">
                  <c:v>Guanajuato</c:v>
                </c:pt>
                <c:pt idx="13">
                  <c:v>Tabasco</c:v>
                </c:pt>
                <c:pt idx="14">
                  <c:v>Campeche</c:v>
                </c:pt>
                <c:pt idx="15">
                  <c:v>Nacional </c:v>
                </c:pt>
                <c:pt idx="16">
                  <c:v>San Luis Potosí</c:v>
                </c:pt>
                <c:pt idx="17">
                  <c:v>México</c:v>
                </c:pt>
                <c:pt idx="18">
                  <c:v>Durango</c:v>
                </c:pt>
                <c:pt idx="19">
                  <c:v>Jalisco</c:v>
                </c:pt>
                <c:pt idx="20">
                  <c:v>Colima</c:v>
                </c:pt>
                <c:pt idx="21">
                  <c:v>Sinaloa</c:v>
                </c:pt>
                <c:pt idx="22">
                  <c:v>Quintana Roo</c:v>
                </c:pt>
                <c:pt idx="23">
                  <c:v>Tamaulipas</c:v>
                </c:pt>
                <c:pt idx="24">
                  <c:v>Aguascalientes</c:v>
                </c:pt>
                <c:pt idx="25">
                  <c:v>Querétaro</c:v>
                </c:pt>
                <c:pt idx="26">
                  <c:v>Distrito Federal</c:v>
                </c:pt>
                <c:pt idx="27">
                  <c:v>Sonora</c:v>
                </c:pt>
                <c:pt idx="28">
                  <c:v>Baja California</c:v>
                </c:pt>
                <c:pt idx="29">
                  <c:v>Coahuila de Zaragoza</c:v>
                </c:pt>
                <c:pt idx="30">
                  <c:v>Chihuahua</c:v>
                </c:pt>
                <c:pt idx="31">
                  <c:v>Nuevo León</c:v>
                </c:pt>
                <c:pt idx="32">
                  <c:v>Baja California Sur</c:v>
                </c:pt>
              </c:strCache>
            </c:strRef>
          </c:cat>
          <c:val>
            <c:numRef>
              <c:f>'Taxa de emprego informal'!$B$22:$B$54</c:f>
              <c:numCache>
                <c:formatCode>0.0</c:formatCode>
                <c:ptCount val="33"/>
                <c:pt idx="0">
                  <c:v>80.025000000000006</c:v>
                </c:pt>
                <c:pt idx="1">
                  <c:v>79.849999999999994</c:v>
                </c:pt>
                <c:pt idx="2">
                  <c:v>77.324999999999989</c:v>
                </c:pt>
                <c:pt idx="3">
                  <c:v>73.800000000000011</c:v>
                </c:pt>
                <c:pt idx="4">
                  <c:v>73.55</c:v>
                </c:pt>
                <c:pt idx="5">
                  <c:v>73.075000000000003</c:v>
                </c:pt>
                <c:pt idx="6">
                  <c:v>70.849999999999994</c:v>
                </c:pt>
                <c:pt idx="7">
                  <c:v>68.075000000000003</c:v>
                </c:pt>
                <c:pt idx="8">
                  <c:v>65.8</c:v>
                </c:pt>
                <c:pt idx="9">
                  <c:v>65.775000000000006</c:v>
                </c:pt>
                <c:pt idx="10">
                  <c:v>65.424999999999997</c:v>
                </c:pt>
                <c:pt idx="11">
                  <c:v>64.974999999999994</c:v>
                </c:pt>
                <c:pt idx="12">
                  <c:v>63.149999999999991</c:v>
                </c:pt>
                <c:pt idx="13">
                  <c:v>62.875000000000007</c:v>
                </c:pt>
                <c:pt idx="14">
                  <c:v>62.575000000000003</c:v>
                </c:pt>
                <c:pt idx="15">
                  <c:v>59.6</c:v>
                </c:pt>
                <c:pt idx="16">
                  <c:v>58.775000000000006</c:v>
                </c:pt>
                <c:pt idx="17">
                  <c:v>57.849999999999994</c:v>
                </c:pt>
                <c:pt idx="18">
                  <c:v>56.775000000000006</c:v>
                </c:pt>
                <c:pt idx="19">
                  <c:v>56.2</c:v>
                </c:pt>
                <c:pt idx="20">
                  <c:v>55.1</c:v>
                </c:pt>
                <c:pt idx="21">
                  <c:v>54.6</c:v>
                </c:pt>
                <c:pt idx="22">
                  <c:v>51.674999999999997</c:v>
                </c:pt>
                <c:pt idx="23">
                  <c:v>50.649999999999991</c:v>
                </c:pt>
                <c:pt idx="24">
                  <c:v>49.75</c:v>
                </c:pt>
                <c:pt idx="25">
                  <c:v>49.650000000000006</c:v>
                </c:pt>
                <c:pt idx="26">
                  <c:v>49.5</c:v>
                </c:pt>
                <c:pt idx="27">
                  <c:v>47.125</c:v>
                </c:pt>
                <c:pt idx="28">
                  <c:v>46.125</c:v>
                </c:pt>
                <c:pt idx="29">
                  <c:v>43.575000000000003</c:v>
                </c:pt>
                <c:pt idx="30">
                  <c:v>42.6</c:v>
                </c:pt>
                <c:pt idx="31">
                  <c:v>42.300000000000004</c:v>
                </c:pt>
                <c:pt idx="32">
                  <c:v>42.024999999999999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682030288"/>
        <c:axId val="1682024848"/>
      </c:barChart>
      <c:catAx>
        <c:axId val="16820302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400" b="1"/>
            </a:pPr>
            <a:endParaRPr lang="pt-BR"/>
          </a:p>
        </c:txPr>
        <c:crossAx val="1682024848"/>
        <c:crosses val="autoZero"/>
        <c:auto val="1"/>
        <c:lblAlgn val="ctr"/>
        <c:lblOffset val="100"/>
        <c:noMultiLvlLbl val="0"/>
      </c:catAx>
      <c:valAx>
        <c:axId val="1682024848"/>
        <c:scaling>
          <c:orientation val="minMax"/>
        </c:scaling>
        <c:delete val="0"/>
        <c:axPos val="l"/>
        <c:majorGridlines/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pt-BR"/>
          </a:p>
        </c:txPr>
        <c:crossAx val="16820302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>
                <a:latin typeface="Garamond" panose="02020404030301010803" pitchFamily="18" charset="0"/>
              </a:defRPr>
            </a:pPr>
            <a:r>
              <a:rPr lang="pt-BR">
                <a:latin typeface="Garamond" panose="02020404030301010803" pitchFamily="18" charset="0"/>
              </a:rPr>
              <a:t>Taxa de emprego informal por estado, 2012 - Brasil.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'Taxa de emprego informal'!$E$22:$E$49</c:f>
              <c:strCache>
                <c:ptCount val="1"/>
                <c:pt idx="0">
                  <c:v>76,5 70,9 68,7 64,7 63,7 63,2 61,3 60,7 60,7 59,6 57,6 57,1 56,5 56,0 54,6 51,3 47,6 46,9 46,8 46,7 46,0 45,8 42,2 41,0 38,4 37,0 33,3 30,0</c:v>
                </c:pt>
              </c:strCache>
            </c:strRef>
          </c:tx>
          <c:invertIfNegative val="0"/>
          <c:dPt>
            <c:idx val="16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1.33779264214046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'Taxa de emprego informal'!$D$22:$D$49</c:f>
              <c:strCache>
                <c:ptCount val="28"/>
                <c:pt idx="0">
                  <c:v>Maranhão</c:v>
                </c:pt>
                <c:pt idx="1">
                  <c:v>Piauí</c:v>
                </c:pt>
                <c:pt idx="2">
                  <c:v>Pará</c:v>
                </c:pt>
                <c:pt idx="3">
                  <c:v>Ceará</c:v>
                </c:pt>
                <c:pt idx="4">
                  <c:v>Paraíba</c:v>
                </c:pt>
                <c:pt idx="5">
                  <c:v>Bahia</c:v>
                </c:pt>
                <c:pt idx="6">
                  <c:v>Acre</c:v>
                </c:pt>
                <c:pt idx="7">
                  <c:v>Amazonas</c:v>
                </c:pt>
                <c:pt idx="8">
                  <c:v>Tocantins</c:v>
                </c:pt>
                <c:pt idx="9">
                  <c:v>Sergipe</c:v>
                </c:pt>
                <c:pt idx="10">
                  <c:v>Alagoas</c:v>
                </c:pt>
                <c:pt idx="11">
                  <c:v>Rio Grande do Norte</c:v>
                </c:pt>
                <c:pt idx="12">
                  <c:v>Roraima</c:v>
                </c:pt>
                <c:pt idx="13">
                  <c:v>Pernambuco</c:v>
                </c:pt>
                <c:pt idx="14">
                  <c:v>Rondônia</c:v>
                </c:pt>
                <c:pt idx="15">
                  <c:v>Amapá</c:v>
                </c:pt>
                <c:pt idx="16">
                  <c:v>Nacional </c:v>
                </c:pt>
                <c:pt idx="17">
                  <c:v>Goiás</c:v>
                </c:pt>
                <c:pt idx="18">
                  <c:v>Espírito Santo</c:v>
                </c:pt>
                <c:pt idx="19">
                  <c:v>Mato Grosso</c:v>
                </c:pt>
                <c:pt idx="20">
                  <c:v>Minas Gerais</c:v>
                </c:pt>
                <c:pt idx="21">
                  <c:v>Rio Grande do Sul</c:v>
                </c:pt>
                <c:pt idx="22">
                  <c:v>Mato Grosso do Sul</c:v>
                </c:pt>
                <c:pt idx="23">
                  <c:v>Paraná</c:v>
                </c:pt>
                <c:pt idx="24">
                  <c:v>Rio de Janeiro</c:v>
                </c:pt>
                <c:pt idx="25">
                  <c:v>Santa Catarina</c:v>
                </c:pt>
                <c:pt idx="26">
                  <c:v>São Paulo</c:v>
                </c:pt>
                <c:pt idx="27">
                  <c:v>Distrito Federal</c:v>
                </c:pt>
              </c:strCache>
            </c:strRef>
          </c:cat>
          <c:val>
            <c:numRef>
              <c:f>'Taxa de emprego informal'!$E$22:$E$49</c:f>
              <c:numCache>
                <c:formatCode>0.0</c:formatCode>
                <c:ptCount val="28"/>
                <c:pt idx="0">
                  <c:v>76.5</c:v>
                </c:pt>
                <c:pt idx="1">
                  <c:v>70.900000000000006</c:v>
                </c:pt>
                <c:pt idx="2">
                  <c:v>68.7</c:v>
                </c:pt>
                <c:pt idx="3">
                  <c:v>64.7</c:v>
                </c:pt>
                <c:pt idx="4">
                  <c:v>63.7</c:v>
                </c:pt>
                <c:pt idx="5">
                  <c:v>63.2</c:v>
                </c:pt>
                <c:pt idx="6">
                  <c:v>61.3</c:v>
                </c:pt>
                <c:pt idx="7">
                  <c:v>60.7</c:v>
                </c:pt>
                <c:pt idx="8">
                  <c:v>60.7</c:v>
                </c:pt>
                <c:pt idx="9">
                  <c:v>59.6</c:v>
                </c:pt>
                <c:pt idx="10">
                  <c:v>57.6</c:v>
                </c:pt>
                <c:pt idx="11">
                  <c:v>57.1</c:v>
                </c:pt>
                <c:pt idx="12">
                  <c:v>56.5</c:v>
                </c:pt>
                <c:pt idx="13">
                  <c:v>56</c:v>
                </c:pt>
                <c:pt idx="14">
                  <c:v>54.6</c:v>
                </c:pt>
                <c:pt idx="15">
                  <c:v>51.3</c:v>
                </c:pt>
                <c:pt idx="16">
                  <c:v>47.6</c:v>
                </c:pt>
                <c:pt idx="17">
                  <c:v>46.9</c:v>
                </c:pt>
                <c:pt idx="18">
                  <c:v>46.8</c:v>
                </c:pt>
                <c:pt idx="19">
                  <c:v>46.7</c:v>
                </c:pt>
                <c:pt idx="20">
                  <c:v>46</c:v>
                </c:pt>
                <c:pt idx="21">
                  <c:v>45.8</c:v>
                </c:pt>
                <c:pt idx="22">
                  <c:v>42.2</c:v>
                </c:pt>
                <c:pt idx="23">
                  <c:v>41</c:v>
                </c:pt>
                <c:pt idx="24">
                  <c:v>38.4</c:v>
                </c:pt>
                <c:pt idx="25">
                  <c:v>37</c:v>
                </c:pt>
                <c:pt idx="26">
                  <c:v>33.299999999999997</c:v>
                </c:pt>
                <c:pt idx="27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682027024"/>
        <c:axId val="1682599920"/>
      </c:barChart>
      <c:catAx>
        <c:axId val="16820270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400">
                <a:latin typeface="Garamond" panose="02020404030301010803" pitchFamily="18" charset="0"/>
              </a:defRPr>
            </a:pPr>
            <a:endParaRPr lang="pt-BR"/>
          </a:p>
        </c:txPr>
        <c:crossAx val="1682599920"/>
        <c:crosses val="autoZero"/>
        <c:auto val="1"/>
        <c:lblAlgn val="ctr"/>
        <c:lblOffset val="100"/>
        <c:noMultiLvlLbl val="0"/>
      </c:catAx>
      <c:valAx>
        <c:axId val="1682599920"/>
        <c:scaling>
          <c:orientation val="minMax"/>
        </c:scaling>
        <c:delete val="0"/>
        <c:axPos val="l"/>
        <c:majorGridlines/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Garamond" panose="02020404030301010803" pitchFamily="18" charset="0"/>
              </a:defRPr>
            </a:pPr>
            <a:endParaRPr lang="pt-BR"/>
          </a:p>
        </c:txPr>
        <c:crossAx val="1682027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b="1"/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224217705200274E-2"/>
          <c:y val="0.1770968865744279"/>
          <c:w val="0.92089753017774834"/>
          <c:h val="0.70571008183568951"/>
        </c:manualLayout>
      </c:layout>
      <c:lineChart>
        <c:grouping val="standard"/>
        <c:varyColors val="0"/>
        <c:ser>
          <c:idx val="0"/>
          <c:order val="0"/>
          <c:tx>
            <c:v>Brazil - PNAD</c:v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'Informalidade - Brasil'!$A$3:$A$25</c:f>
              <c:numCache>
                <c:formatCode>General</c:formatCode>
                <c:ptCount val="23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</c:numCache>
            </c:numRef>
          </c:cat>
          <c:val>
            <c:numRef>
              <c:f>'Informalidade - Brasil'!$C$3:$C$25</c:f>
              <c:numCache>
                <c:formatCode>0.00</c:formatCode>
                <c:ptCount val="23"/>
                <c:pt idx="0">
                  <c:v>59.387720907543105</c:v>
                </c:pt>
                <c:pt idx="1">
                  <c:v>60.003548230517268</c:v>
                </c:pt>
                <c:pt idx="2">
                  <c:v>59.82056357056409</c:v>
                </c:pt>
                <c:pt idx="3">
                  <c:v>59.63757891061092</c:v>
                </c:pt>
                <c:pt idx="4">
                  <c:v>58.942981053781097</c:v>
                </c:pt>
                <c:pt idx="5">
                  <c:v>59.059856312159553</c:v>
                </c:pt>
                <c:pt idx="6">
                  <c:v>59.212846712341005</c:v>
                </c:pt>
                <c:pt idx="7">
                  <c:v>60.023170799466932</c:v>
                </c:pt>
                <c:pt idx="8">
                  <c:v>59.034183525559399</c:v>
                </c:pt>
                <c:pt idx="9">
                  <c:v>58.045196251651866</c:v>
                </c:pt>
                <c:pt idx="10">
                  <c:v>57.858128865731359</c:v>
                </c:pt>
                <c:pt idx="11">
                  <c:v>57.122958026056324</c:v>
                </c:pt>
                <c:pt idx="12">
                  <c:v>56.879533992519661</c:v>
                </c:pt>
                <c:pt idx="13">
                  <c:v>56.341557310616388</c:v>
                </c:pt>
                <c:pt idx="14">
                  <c:v>55.191851557162529</c:v>
                </c:pt>
                <c:pt idx="15">
                  <c:v>54.362006349949176</c:v>
                </c:pt>
                <c:pt idx="16">
                  <c:v>52.154251146663256</c:v>
                </c:pt>
                <c:pt idx="17">
                  <c:v>51.466791949211668</c:v>
                </c:pt>
                <c:pt idx="18">
                  <c:v>49.963944192206178</c:v>
                </c:pt>
                <c:pt idx="19">
                  <c:v>48.461096435200687</c:v>
                </c:pt>
                <c:pt idx="20">
                  <c:v>47.576707232529607</c:v>
                </c:pt>
                <c:pt idx="21">
                  <c:v>46.859176696083424</c:v>
                </c:pt>
              </c:numCache>
            </c:numRef>
          </c:val>
          <c:smooth val="0"/>
        </c:ser>
        <c:ser>
          <c:idx val="1"/>
          <c:order val="1"/>
          <c:tx>
            <c:v>MEX: tasa de ocupación em el sector informal</c:v>
          </c:tx>
          <c:spPr>
            <a:ln w="25400" cmpd="sng">
              <a:solidFill>
                <a:schemeClr val="tx1"/>
              </a:solidFill>
              <a:prstDash val="lgDash"/>
            </a:ln>
          </c:spPr>
          <c:marker>
            <c:symbol val="none"/>
          </c:marker>
          <c:cat>
            <c:numRef>
              <c:f>'Informalidade - Brasil'!$A$3:$A$25</c:f>
              <c:numCache>
                <c:formatCode>General</c:formatCode>
                <c:ptCount val="23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</c:numCache>
            </c:numRef>
          </c:cat>
          <c:val>
            <c:numRef>
              <c:f>'Informalidade - Brasil'!$D$3:$D$25</c:f>
              <c:numCache>
                <c:formatCode>General</c:formatCode>
                <c:ptCount val="23"/>
                <c:pt idx="3">
                  <c:v>27.3</c:v>
                </c:pt>
                <c:pt idx="4">
                  <c:v>26.6</c:v>
                </c:pt>
                <c:pt idx="5">
                  <c:v>26.2</c:v>
                </c:pt>
                <c:pt idx="6">
                  <c:v>27.1</c:v>
                </c:pt>
                <c:pt idx="7">
                  <c:v>26.9</c:v>
                </c:pt>
                <c:pt idx="8">
                  <c:v>27.4</c:v>
                </c:pt>
                <c:pt idx="9">
                  <c:v>28.2</c:v>
                </c:pt>
                <c:pt idx="10">
                  <c:v>28.9</c:v>
                </c:pt>
                <c:pt idx="11">
                  <c:v>28.8</c:v>
                </c:pt>
                <c:pt idx="12">
                  <c:v>28.1</c:v>
                </c:pt>
                <c:pt idx="13">
                  <c:v>27.2</c:v>
                </c:pt>
                <c:pt idx="14">
                  <c:v>27.1</c:v>
                </c:pt>
                <c:pt idx="15">
                  <c:v>27.5</c:v>
                </c:pt>
                <c:pt idx="16">
                  <c:v>28.1</c:v>
                </c:pt>
                <c:pt idx="17">
                  <c:v>28.8</c:v>
                </c:pt>
                <c:pt idx="18">
                  <c:v>28.9</c:v>
                </c:pt>
                <c:pt idx="19">
                  <c:v>28.9</c:v>
                </c:pt>
                <c:pt idx="20">
                  <c:v>29.3</c:v>
                </c:pt>
              </c:numCache>
            </c:numRef>
          </c:val>
          <c:smooth val="0"/>
        </c:ser>
        <c:ser>
          <c:idx val="2"/>
          <c:order val="2"/>
          <c:tx>
            <c:v>Rate of informality - INEGI</c:v>
          </c:tx>
          <c:spPr>
            <a:ln w="22225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'Informalidade - Brasil'!$A$3:$A$25</c:f>
              <c:numCache>
                <c:formatCode>General</c:formatCode>
                <c:ptCount val="23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</c:numCache>
            </c:numRef>
          </c:cat>
          <c:val>
            <c:numRef>
              <c:f>'Informalidade - Brasil'!$E$3:$E$25</c:f>
              <c:numCache>
                <c:formatCode>General</c:formatCode>
                <c:ptCount val="23"/>
                <c:pt idx="13" formatCode="0.0">
                  <c:v>59.446036960000001</c:v>
                </c:pt>
                <c:pt idx="14" formatCode="0.0">
                  <c:v>58.366043237500001</c:v>
                </c:pt>
                <c:pt idx="15" formatCode="0.0">
                  <c:v>57.860547062500004</c:v>
                </c:pt>
                <c:pt idx="16" formatCode="0.0">
                  <c:v>58.1217765675</c:v>
                </c:pt>
                <c:pt idx="17" formatCode="0.0">
                  <c:v>59.477518182499999</c:v>
                </c:pt>
                <c:pt idx="18" formatCode="0.0">
                  <c:v>59.482497330000001</c:v>
                </c:pt>
                <c:pt idx="19" formatCode="0.0">
                  <c:v>59.413364082499996</c:v>
                </c:pt>
                <c:pt idx="20" formatCode="0.0">
                  <c:v>59.622323387500003</c:v>
                </c:pt>
                <c:pt idx="21" formatCode="0.0">
                  <c:v>58.780868484999999</c:v>
                </c:pt>
                <c:pt idx="22" formatCode="0.0">
                  <c:v>57.8391805025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82603728"/>
        <c:axId val="1682604272"/>
      </c:lineChart>
      <c:catAx>
        <c:axId val="1682603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400">
                <a:latin typeface="+mn-lt"/>
              </a:defRPr>
            </a:pPr>
            <a:endParaRPr lang="pt-BR"/>
          </a:p>
        </c:txPr>
        <c:crossAx val="1682604272"/>
        <c:crosses val="autoZero"/>
        <c:auto val="1"/>
        <c:lblAlgn val="ctr"/>
        <c:lblOffset val="100"/>
        <c:noMultiLvlLbl val="0"/>
      </c:catAx>
      <c:valAx>
        <c:axId val="1682604272"/>
        <c:scaling>
          <c:orientation val="minMax"/>
          <c:min val="2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+mn-lt"/>
              </a:defRPr>
            </a:pPr>
            <a:endParaRPr lang="pt-BR"/>
          </a:p>
        </c:txPr>
        <c:crossAx val="1682603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1.4971478019728212E-3"/>
          <c:w val="0.9869870953630796"/>
          <c:h val="0.156442278804339"/>
        </c:manualLayout>
      </c:layout>
      <c:overlay val="0"/>
      <c:txPr>
        <a:bodyPr/>
        <a:lstStyle/>
        <a:p>
          <a:pPr>
            <a:defRPr sz="1600" b="1">
              <a:latin typeface="+mn-lt"/>
            </a:defRPr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047491346190421E-2"/>
          <c:y val="3.070207010188751E-2"/>
          <c:w val="0.93578207615352427"/>
          <c:h val="0.82316549133847527"/>
        </c:manualLayout>
      </c:layout>
      <c:lineChart>
        <c:grouping val="standard"/>
        <c:varyColors val="0"/>
        <c:ser>
          <c:idx val="0"/>
          <c:order val="0"/>
          <c:tx>
            <c:v>MEXICO</c:v>
          </c:tx>
          <c:spPr>
            <a:ln w="25400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Plan1!$A$14:$A$78</c:f>
              <c:numCache>
                <c:formatCode>General</c:formatCode>
                <c:ptCount val="65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</c:numCache>
            </c:numRef>
          </c:cat>
          <c:val>
            <c:numRef>
              <c:f>Plan1!$G$14:$G$78</c:f>
              <c:numCache>
                <c:formatCode>0.0000</c:formatCode>
                <c:ptCount val="65"/>
                <c:pt idx="0">
                  <c:v>5.9869820279966193E-2</c:v>
                </c:pt>
                <c:pt idx="1">
                  <c:v>5.7863855719438972E-2</c:v>
                </c:pt>
                <c:pt idx="2">
                  <c:v>5.623047203576239E-2</c:v>
                </c:pt>
                <c:pt idx="3">
                  <c:v>5.2801008594023036E-2</c:v>
                </c:pt>
                <c:pt idx="4">
                  <c:v>5.4633750767810116E-2</c:v>
                </c:pt>
                <c:pt idx="5">
                  <c:v>5.9991152452951294E-2</c:v>
                </c:pt>
                <c:pt idx="6">
                  <c:v>5.9060497605798942E-2</c:v>
                </c:pt>
                <c:pt idx="7">
                  <c:v>6.440907079791007E-2</c:v>
                </c:pt>
                <c:pt idx="8">
                  <c:v>6.5606779622193773E-2</c:v>
                </c:pt>
                <c:pt idx="9">
                  <c:v>6.3116854283376239E-2</c:v>
                </c:pt>
                <c:pt idx="10">
                  <c:v>6.1338622393044911E-2</c:v>
                </c:pt>
                <c:pt idx="11">
                  <c:v>5.8534821494195727E-2</c:v>
                </c:pt>
                <c:pt idx="12">
                  <c:v>5.9230294613042127E-2</c:v>
                </c:pt>
                <c:pt idx="13">
                  <c:v>6.69449102356139E-2</c:v>
                </c:pt>
                <c:pt idx="14">
                  <c:v>6.8642117951298973E-2</c:v>
                </c:pt>
                <c:pt idx="15">
                  <c:v>6.6628375432079986E-2</c:v>
                </c:pt>
                <c:pt idx="16">
                  <c:v>6.7918714962512713E-2</c:v>
                </c:pt>
                <c:pt idx="17">
                  <c:v>6.5396047395381213E-2</c:v>
                </c:pt>
                <c:pt idx="18">
                  <c:v>6.8213409484546655E-2</c:v>
                </c:pt>
                <c:pt idx="19">
                  <c:v>7.1546159403489976E-2</c:v>
                </c:pt>
                <c:pt idx="20">
                  <c:v>7.0350961887660338E-2</c:v>
                </c:pt>
                <c:pt idx="21">
                  <c:v>6.959264260094658E-2</c:v>
                </c:pt>
                <c:pt idx="22">
                  <c:v>7.3408175384441762E-2</c:v>
                </c:pt>
                <c:pt idx="23">
                  <c:v>7.3828665120379E-2</c:v>
                </c:pt>
                <c:pt idx="24">
                  <c:v>6.8246301498374157E-2</c:v>
                </c:pt>
                <c:pt idx="25">
                  <c:v>6.7372637112873363E-2</c:v>
                </c:pt>
                <c:pt idx="26">
                  <c:v>6.4679810008523964E-2</c:v>
                </c:pt>
                <c:pt idx="27">
                  <c:v>6.1852645580145263E-2</c:v>
                </c:pt>
                <c:pt idx="28">
                  <c:v>6.1966865045817963E-2</c:v>
                </c:pt>
                <c:pt idx="29">
                  <c:v>6.4797876678344912E-2</c:v>
                </c:pt>
                <c:pt idx="30">
                  <c:v>6.6200457364747889E-2</c:v>
                </c:pt>
                <c:pt idx="31">
                  <c:v>7.0801504977676594E-2</c:v>
                </c:pt>
                <c:pt idx="32">
                  <c:v>6.1685775987711799E-2</c:v>
                </c:pt>
                <c:pt idx="33">
                  <c:v>4.9080362249964773E-2</c:v>
                </c:pt>
                <c:pt idx="34">
                  <c:v>4.6579837255133774E-2</c:v>
                </c:pt>
                <c:pt idx="35">
                  <c:v>4.3562107205013099E-2</c:v>
                </c:pt>
                <c:pt idx="36">
                  <c:v>3.556949596567853E-2</c:v>
                </c:pt>
                <c:pt idx="37">
                  <c:v>3.3982504242368698E-2</c:v>
                </c:pt>
                <c:pt idx="38">
                  <c:v>2.6978091680164948E-2</c:v>
                </c:pt>
                <c:pt idx="39">
                  <c:v>2.2021518568631153E-2</c:v>
                </c:pt>
                <c:pt idx="40">
                  <c:v>1.8765831169466084E-2</c:v>
                </c:pt>
                <c:pt idx="41">
                  <c:v>1.421548132365796E-2</c:v>
                </c:pt>
                <c:pt idx="42">
                  <c:v>1.8472042731516668E-2</c:v>
                </c:pt>
                <c:pt idx="43">
                  <c:v>2.4618863857970498E-2</c:v>
                </c:pt>
                <c:pt idx="44">
                  <c:v>2.5221327673017206E-2</c:v>
                </c:pt>
                <c:pt idx="45">
                  <c:v>1.8388434221187959E-2</c:v>
                </c:pt>
                <c:pt idx="46">
                  <c:v>2.6288510125672196E-2</c:v>
                </c:pt>
                <c:pt idx="47">
                  <c:v>3.0603982594444981E-2</c:v>
                </c:pt>
                <c:pt idx="48">
                  <c:v>3.555549566398588E-2</c:v>
                </c:pt>
                <c:pt idx="49">
                  <c:v>3.3730261093988467E-2</c:v>
                </c:pt>
                <c:pt idx="50">
                  <c:v>3.4231544480040094E-2</c:v>
                </c:pt>
                <c:pt idx="51">
                  <c:v>2.9687565024955308E-2</c:v>
                </c:pt>
                <c:pt idx="52">
                  <c:v>2.5389199555685332E-2</c:v>
                </c:pt>
                <c:pt idx="53">
                  <c:v>2.5351054703070884E-2</c:v>
                </c:pt>
                <c:pt idx="54">
                  <c:v>2.5338486127794057E-2</c:v>
                </c:pt>
                <c:pt idx="55">
                  <c:v>3.2035217338017868E-2</c:v>
                </c:pt>
                <c:pt idx="56">
                  <c:v>3.3246350671430031E-2</c:v>
                </c:pt>
                <c:pt idx="57">
                  <c:v>3.0037017904473249E-2</c:v>
                </c:pt>
                <c:pt idx="58">
                  <c:v>2.5950960838289489E-2</c:v>
                </c:pt>
                <c:pt idx="59">
                  <c:v>1.7961056376250902E-2</c:v>
                </c:pt>
                <c:pt idx="60">
                  <c:v>1.7224584473075715E-2</c:v>
                </c:pt>
                <c:pt idx="61">
                  <c:v>2.1615060495734414E-2</c:v>
                </c:pt>
                <c:pt idx="62">
                  <c:v>2.6697324292609452E-2</c:v>
                </c:pt>
                <c:pt idx="63">
                  <c:v>2.6113626345082703E-2</c:v>
                </c:pt>
                <c:pt idx="64">
                  <c:v>2.3888127734054201E-2</c:v>
                </c:pt>
              </c:numCache>
            </c:numRef>
          </c:val>
          <c:smooth val="0"/>
        </c:ser>
        <c:ser>
          <c:idx val="1"/>
          <c:order val="1"/>
          <c:tx>
            <c:v>BRAZIL</c:v>
          </c:tx>
          <c:spPr>
            <a:ln w="25400"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Plan1!$A$14:$A$78</c:f>
              <c:numCache>
                <c:formatCode>General</c:formatCode>
                <c:ptCount val="65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</c:numCache>
            </c:numRef>
          </c:cat>
          <c:val>
            <c:numRef>
              <c:f>Plan1!$H$14:$H$78</c:f>
              <c:numCache>
                <c:formatCode>0.0000</c:formatCode>
                <c:ptCount val="65"/>
                <c:pt idx="0">
                  <c:v>5.9668602359281571E-2</c:v>
                </c:pt>
                <c:pt idx="1">
                  <c:v>5.9726803889593824E-2</c:v>
                </c:pt>
                <c:pt idx="2">
                  <c:v>6.9684144304752643E-2</c:v>
                </c:pt>
                <c:pt idx="3">
                  <c:v>6.5882962323151509E-2</c:v>
                </c:pt>
                <c:pt idx="4">
                  <c:v>6.6086180680823031E-2</c:v>
                </c:pt>
                <c:pt idx="5">
                  <c:v>7.1715148949283505E-2</c:v>
                </c:pt>
                <c:pt idx="6">
                  <c:v>6.2986671558806315E-2</c:v>
                </c:pt>
                <c:pt idx="7">
                  <c:v>6.8280648563277438E-2</c:v>
                </c:pt>
                <c:pt idx="8">
                  <c:v>6.9394625479066857E-2</c:v>
                </c:pt>
                <c:pt idx="9">
                  <c:v>7.1524376937703721E-2</c:v>
                </c:pt>
                <c:pt idx="10">
                  <c:v>7.4126897488354812E-2</c:v>
                </c:pt>
                <c:pt idx="11">
                  <c:v>7.7777788317532084E-2</c:v>
                </c:pt>
                <c:pt idx="12">
                  <c:v>7.7111608447179097E-2</c:v>
                </c:pt>
                <c:pt idx="13">
                  <c:v>7.3008687570997391E-2</c:v>
                </c:pt>
                <c:pt idx="14">
                  <c:v>6.8608432759852539E-2</c:v>
                </c:pt>
                <c:pt idx="15">
                  <c:v>6.2179205023503561E-2</c:v>
                </c:pt>
                <c:pt idx="16">
                  <c:v>6.601016203261928E-2</c:v>
                </c:pt>
                <c:pt idx="17">
                  <c:v>6.2513233610163796E-2</c:v>
                </c:pt>
                <c:pt idx="18">
                  <c:v>6.1513077601416756E-2</c:v>
                </c:pt>
                <c:pt idx="19">
                  <c:v>6.1204924869054621E-2</c:v>
                </c:pt>
                <c:pt idx="20">
                  <c:v>6.2214601455500937E-2</c:v>
                </c:pt>
                <c:pt idx="21">
                  <c:v>6.4966949586963391E-2</c:v>
                </c:pt>
                <c:pt idx="22">
                  <c:v>7.0290469456468038E-2</c:v>
                </c:pt>
                <c:pt idx="23">
                  <c:v>8.3662585496231026E-2</c:v>
                </c:pt>
                <c:pt idx="24">
                  <c:v>8.8413701645189413E-2</c:v>
                </c:pt>
                <c:pt idx="25">
                  <c:v>9.1172067747677527E-2</c:v>
                </c:pt>
                <c:pt idx="26">
                  <c:v>9.4722997562978681E-2</c:v>
                </c:pt>
                <c:pt idx="27">
                  <c:v>9.5461329160119679E-2</c:v>
                </c:pt>
                <c:pt idx="28">
                  <c:v>9.0650247935810266E-2</c:v>
                </c:pt>
                <c:pt idx="29">
                  <c:v>8.7887605628951981E-2</c:v>
                </c:pt>
                <c:pt idx="30">
                  <c:v>8.6684006016536738E-2</c:v>
                </c:pt>
                <c:pt idx="31">
                  <c:v>7.1114855924291329E-2</c:v>
                </c:pt>
                <c:pt idx="32">
                  <c:v>5.9979982329525554E-2</c:v>
                </c:pt>
                <c:pt idx="33">
                  <c:v>4.3076488263754799E-2</c:v>
                </c:pt>
                <c:pt idx="34">
                  <c:v>4.0350538235947017E-2</c:v>
                </c:pt>
                <c:pt idx="35">
                  <c:v>4.3024667001079597E-2</c:v>
                </c:pt>
                <c:pt idx="36">
                  <c:v>4.0229249200866755E-2</c:v>
                </c:pt>
                <c:pt idx="37">
                  <c:v>3.885000806330012E-2</c:v>
                </c:pt>
                <c:pt idx="38">
                  <c:v>3.379237226767963E-2</c:v>
                </c:pt>
                <c:pt idx="39">
                  <c:v>3.021675095631985E-2</c:v>
                </c:pt>
                <c:pt idx="40">
                  <c:v>1.6671813715111054E-2</c:v>
                </c:pt>
                <c:pt idx="41">
                  <c:v>2.1915263510062639E-2</c:v>
                </c:pt>
                <c:pt idx="42">
                  <c:v>2.0582468082929451E-2</c:v>
                </c:pt>
                <c:pt idx="43">
                  <c:v>2.8416823413660482E-2</c:v>
                </c:pt>
                <c:pt idx="44">
                  <c:v>2.8872867216317974E-2</c:v>
                </c:pt>
                <c:pt idx="45">
                  <c:v>2.5250263476367951E-2</c:v>
                </c:pt>
                <c:pt idx="46">
                  <c:v>1.9995192458847625E-2</c:v>
                </c:pt>
                <c:pt idx="47">
                  <c:v>1.983660378551352E-2</c:v>
                </c:pt>
                <c:pt idx="48">
                  <c:v>1.9894659096650346E-2</c:v>
                </c:pt>
                <c:pt idx="49">
                  <c:v>1.7036200301274892E-2</c:v>
                </c:pt>
                <c:pt idx="50">
                  <c:v>2.5686456132962329E-2</c:v>
                </c:pt>
                <c:pt idx="51">
                  <c:v>2.5930628137674272E-2</c:v>
                </c:pt>
                <c:pt idx="52">
                  <c:v>2.9551930996321165E-2</c:v>
                </c:pt>
                <c:pt idx="53">
                  <c:v>2.5874993460761983E-2</c:v>
                </c:pt>
                <c:pt idx="54">
                  <c:v>2.5651921489969073E-2</c:v>
                </c:pt>
                <c:pt idx="55">
                  <c:v>2.4588230585600328E-2</c:v>
                </c:pt>
                <c:pt idx="56">
                  <c:v>2.6385348853564552E-2</c:v>
                </c:pt>
                <c:pt idx="57">
                  <c:v>2.8995102587168975E-2</c:v>
                </c:pt>
                <c:pt idx="58">
                  <c:v>3.4013859653021082E-2</c:v>
                </c:pt>
                <c:pt idx="59">
                  <c:v>3.3478417328845593E-2</c:v>
                </c:pt>
                <c:pt idx="60">
                  <c:v>3.6745189380419402E-2</c:v>
                </c:pt>
                <c:pt idx="61">
                  <c:v>3.9384657342515936E-2</c:v>
                </c:pt>
                <c:pt idx="62">
                  <c:v>3.8071998274264177E-2</c:v>
                </c:pt>
                <c:pt idx="63">
                  <c:v>3.959059585395399E-2</c:v>
                </c:pt>
                <c:pt idx="64">
                  <c:v>3.4077228520996809E-2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50451008"/>
        <c:axId val="1650452096"/>
      </c:lineChart>
      <c:catAx>
        <c:axId val="1650451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>
                <a:latin typeface="Garamond" panose="02020404030301010803" pitchFamily="18" charset="0"/>
                <a:cs typeface="Arial" panose="020B0604020202020204" pitchFamily="34" charset="0"/>
              </a:defRPr>
            </a:pPr>
            <a:endParaRPr lang="pt-BR"/>
          </a:p>
        </c:txPr>
        <c:crossAx val="1650452096"/>
        <c:crosses val="autoZero"/>
        <c:auto val="1"/>
        <c:lblAlgn val="ctr"/>
        <c:lblOffset val="100"/>
        <c:noMultiLvlLbl val="0"/>
      </c:catAx>
      <c:valAx>
        <c:axId val="1650452096"/>
        <c:scaling>
          <c:orientation val="minMax"/>
          <c:max val="0.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Garamond" panose="02020404030301010803" pitchFamily="18" charset="0"/>
                <a:cs typeface="Arial" panose="020B0604020202020204" pitchFamily="34" charset="0"/>
              </a:defRPr>
            </a:pPr>
            <a:endParaRPr lang="pt-BR"/>
          </a:p>
        </c:txPr>
        <c:crossAx val="1650451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1918044619422588"/>
          <c:y val="8.2949475065616798E-2"/>
          <c:w val="0.47775578158575605"/>
          <c:h val="0.14247838237107363"/>
        </c:manualLayout>
      </c:layout>
      <c:overlay val="0"/>
      <c:txPr>
        <a:bodyPr/>
        <a:lstStyle/>
        <a:p>
          <a:pPr>
            <a:defRPr sz="2400">
              <a:latin typeface="Garamond" panose="02020404030301010803" pitchFamily="18" charset="0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8491574422762369E-2"/>
          <c:y val="5.1400554097404488E-2"/>
          <c:w val="0.94141161702613241"/>
          <c:h val="0.92650182955538962"/>
        </c:manualLayout>
      </c:layout>
      <c:lineChart>
        <c:grouping val="standard"/>
        <c:varyColors val="0"/>
        <c:ser>
          <c:idx val="0"/>
          <c:order val="0"/>
          <c:tx>
            <c:v>K'</c:v>
          </c:tx>
          <c:spPr>
            <a:ln w="25400"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'K BRA'!$A$14:$A$78</c:f>
              <c:numCache>
                <c:formatCode>General</c:formatCode>
                <c:ptCount val="65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</c:numCache>
            </c:numRef>
          </c:cat>
          <c:val>
            <c:numRef>
              <c:f>'K BRA'!$Z$14:$Z$78</c:f>
              <c:numCache>
                <c:formatCode>0.000</c:formatCode>
                <c:ptCount val="65"/>
                <c:pt idx="0">
                  <c:v>8.6032151062342077E-2</c:v>
                </c:pt>
                <c:pt idx="1">
                  <c:v>0.10814391738705553</c:v>
                </c:pt>
                <c:pt idx="2">
                  <c:v>0.12619094219434257</c:v>
                </c:pt>
                <c:pt idx="3">
                  <c:v>0.10779665890053791</c:v>
                </c:pt>
                <c:pt idx="4">
                  <c:v>9.2425897705739724E-2</c:v>
                </c:pt>
                <c:pt idx="5">
                  <c:v>8.2879699773098059E-2</c:v>
                </c:pt>
                <c:pt idx="6">
                  <c:v>7.6568724141489186E-2</c:v>
                </c:pt>
                <c:pt idx="7">
                  <c:v>8.3820688227076223E-2</c:v>
                </c:pt>
                <c:pt idx="8">
                  <c:v>8.9119850567262793E-2</c:v>
                </c:pt>
                <c:pt idx="9">
                  <c:v>9.3006478019725725E-2</c:v>
                </c:pt>
                <c:pt idx="10">
                  <c:v>9.0110187578420708E-2</c:v>
                </c:pt>
                <c:pt idx="11">
                  <c:v>6.940144546662208E-2</c:v>
                </c:pt>
                <c:pt idx="12">
                  <c:v>6.0759712813664102E-2</c:v>
                </c:pt>
                <c:pt idx="13">
                  <c:v>6.6508265821737078E-2</c:v>
                </c:pt>
                <c:pt idx="14">
                  <c:v>6.2537812561199502E-2</c:v>
                </c:pt>
                <c:pt idx="15">
                  <c:v>5.977169314701114E-2</c:v>
                </c:pt>
                <c:pt idx="16">
                  <c:v>6.8254901127093204E-2</c:v>
                </c:pt>
                <c:pt idx="17">
                  <c:v>7.1490738706377011E-2</c:v>
                </c:pt>
                <c:pt idx="18">
                  <c:v>7.8161862280724748E-2</c:v>
                </c:pt>
                <c:pt idx="19">
                  <c:v>8.8409814502870221E-2</c:v>
                </c:pt>
                <c:pt idx="20">
                  <c:v>8.6936661702097906E-2</c:v>
                </c:pt>
                <c:pt idx="21">
                  <c:v>8.9110035364680096E-2</c:v>
                </c:pt>
                <c:pt idx="22">
                  <c:v>9.7506554260350153E-2</c:v>
                </c:pt>
                <c:pt idx="23">
                  <c:v>0.10993161306077459</c:v>
                </c:pt>
                <c:pt idx="24">
                  <c:v>0.11856291613463577</c:v>
                </c:pt>
                <c:pt idx="25">
                  <c:v>0.11747166884697413</c:v>
                </c:pt>
                <c:pt idx="26">
                  <c:v>0.11202089745952493</c:v>
                </c:pt>
                <c:pt idx="27">
                  <c:v>9.9213441590797924E-2</c:v>
                </c:pt>
                <c:pt idx="28">
                  <c:v>8.7560811352187518E-2</c:v>
                </c:pt>
                <c:pt idx="29">
                  <c:v>8.193400710447607E-2</c:v>
                </c:pt>
                <c:pt idx="30">
                  <c:v>8.2616918609694112E-2</c:v>
                </c:pt>
                <c:pt idx="31">
                  <c:v>7.3353109262114247E-2</c:v>
                </c:pt>
                <c:pt idx="32">
                  <c:v>5.4100705547889039E-2</c:v>
                </c:pt>
                <c:pt idx="33">
                  <c:v>3.8139669546452204E-2</c:v>
                </c:pt>
                <c:pt idx="34">
                  <c:v>2.7864248583304052E-2</c:v>
                </c:pt>
                <c:pt idx="35">
                  <c:v>2.9680628491089323E-2</c:v>
                </c:pt>
                <c:pt idx="36">
                  <c:v>3.9815323239044575E-2</c:v>
                </c:pt>
                <c:pt idx="37">
                  <c:v>4.4670838735837659E-2</c:v>
                </c:pt>
                <c:pt idx="38">
                  <c:v>3.781846847010617E-2</c:v>
                </c:pt>
                <c:pt idx="39">
                  <c:v>3.2983802111395066E-2</c:v>
                </c:pt>
                <c:pt idx="40">
                  <c:v>2.6742528733893378E-2</c:v>
                </c:pt>
                <c:pt idx="41">
                  <c:v>1.8864978656876419E-2</c:v>
                </c:pt>
                <c:pt idx="42">
                  <c:v>1.3777424462705801E-2</c:v>
                </c:pt>
                <c:pt idx="43">
                  <c:v>1.2416231308301828E-2</c:v>
                </c:pt>
                <c:pt idx="44">
                  <c:v>1.7680786479218336E-2</c:v>
                </c:pt>
                <c:pt idx="45">
                  <c:v>2.3299661711577713E-2</c:v>
                </c:pt>
                <c:pt idx="46">
                  <c:v>2.4429063804110251E-2</c:v>
                </c:pt>
                <c:pt idx="47">
                  <c:v>2.6569583343688752E-2</c:v>
                </c:pt>
                <c:pt idx="48">
                  <c:v>2.7901650042404746E-2</c:v>
                </c:pt>
                <c:pt idx="49">
                  <c:v>2.251810309936042E-2</c:v>
                </c:pt>
                <c:pt idx="50">
                  <c:v>1.9415824111867153E-2</c:v>
                </c:pt>
                <c:pt idx="51">
                  <c:v>2.1743446321727866E-2</c:v>
                </c:pt>
                <c:pt idx="52">
                  <c:v>2.0117461876605125E-2</c:v>
                </c:pt>
                <c:pt idx="53">
                  <c:v>1.7249002537229829E-2</c:v>
                </c:pt>
                <c:pt idx="54">
                  <c:v>1.7455935812991097E-2</c:v>
                </c:pt>
                <c:pt idx="55">
                  <c:v>1.9517024214869894E-2</c:v>
                </c:pt>
                <c:pt idx="56">
                  <c:v>2.0879874655574282E-2</c:v>
                </c:pt>
                <c:pt idx="57">
                  <c:v>2.5197927465172132E-2</c:v>
                </c:pt>
                <c:pt idx="58">
                  <c:v>3.1644265495699209E-2</c:v>
                </c:pt>
                <c:pt idx="59">
                  <c:v>3.3017711538608552E-2</c:v>
                </c:pt>
                <c:pt idx="60">
                  <c:v>3.6207030837130727E-2</c:v>
                </c:pt>
                <c:pt idx="61">
                  <c:v>4.2398964327013289E-2</c:v>
                </c:pt>
                <c:pt idx="62">
                  <c:v>4.1363788744970709E-2</c:v>
                </c:pt>
                <c:pt idx="63">
                  <c:v>4.0205912357226037E-2</c:v>
                </c:pt>
                <c:pt idx="64">
                  <c:v>3.7659897478639737E-2</c:v>
                </c:pt>
              </c:numCache>
            </c:numRef>
          </c:val>
          <c:smooth val="0"/>
        </c:ser>
        <c:ser>
          <c:idx val="1"/>
          <c:order val="1"/>
          <c:tx>
            <c:v>Y'</c:v>
          </c:tx>
          <c:spPr>
            <a:ln w="25400">
              <a:solidFill>
                <a:sysClr val="windowText" lastClr="000000"/>
              </a:solidFill>
              <a:prstDash val="sysDash"/>
            </a:ln>
          </c:spPr>
          <c:marker>
            <c:symbol val="none"/>
          </c:marker>
          <c:cat>
            <c:numRef>
              <c:f>'K BRA'!$A$14:$A$78</c:f>
              <c:numCache>
                <c:formatCode>General</c:formatCode>
                <c:ptCount val="65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</c:numCache>
            </c:numRef>
          </c:cat>
          <c:val>
            <c:numRef>
              <c:f>'K BRA'!$AA$14:$AA$78</c:f>
              <c:numCache>
                <c:formatCode>0.000</c:formatCode>
                <c:ptCount val="65"/>
                <c:pt idx="0">
                  <c:v>6.7899508450173673E-2</c:v>
                </c:pt>
                <c:pt idx="1">
                  <c:v>4.9542950135686548E-2</c:v>
                </c:pt>
                <c:pt idx="2">
                  <c:v>7.2652387948143105E-2</c:v>
                </c:pt>
                <c:pt idx="3">
                  <c:v>4.7003881027943839E-2</c:v>
                </c:pt>
                <c:pt idx="4">
                  <c:v>7.8018930537540276E-2</c:v>
                </c:pt>
                <c:pt idx="5">
                  <c:v>8.8321875843557995E-2</c:v>
                </c:pt>
                <c:pt idx="6">
                  <c:v>2.8717721611096758E-2</c:v>
                </c:pt>
                <c:pt idx="7">
                  <c:v>7.6926353322725571E-2</c:v>
                </c:pt>
                <c:pt idx="8">
                  <c:v>0.10810054918977574</c:v>
                </c:pt>
                <c:pt idx="9">
                  <c:v>9.8059611310393313E-2</c:v>
                </c:pt>
                <c:pt idx="10">
                  <c:v>9.392471395668478E-2</c:v>
                </c:pt>
                <c:pt idx="11">
                  <c:v>8.6051858427458772E-2</c:v>
                </c:pt>
                <c:pt idx="12">
                  <c:v>6.5990589244613762E-2</c:v>
                </c:pt>
                <c:pt idx="13">
                  <c:v>5.9746722661266904E-3</c:v>
                </c:pt>
                <c:pt idx="14">
                  <c:v>3.4016382426091729E-2</c:v>
                </c:pt>
                <c:pt idx="15">
                  <c:v>2.402959848006847E-2</c:v>
                </c:pt>
                <c:pt idx="16">
                  <c:v>6.7027291702253855E-2</c:v>
                </c:pt>
                <c:pt idx="17">
                  <c:v>4.1957069098170319E-2</c:v>
                </c:pt>
                <c:pt idx="18">
                  <c:v>9.8098989102305412E-2</c:v>
                </c:pt>
                <c:pt idx="19">
                  <c:v>9.4978083986772432E-2</c:v>
                </c:pt>
                <c:pt idx="20">
                  <c:v>0.1040214798211474</c:v>
                </c:pt>
                <c:pt idx="21">
                  <c:v>0.11357533974208356</c:v>
                </c:pt>
                <c:pt idx="22">
                  <c:v>0.11922578793966054</c:v>
                </c:pt>
                <c:pt idx="23">
                  <c:v>0.1396958326637554</c:v>
                </c:pt>
                <c:pt idx="24">
                  <c:v>8.1527543915676848E-2</c:v>
                </c:pt>
                <c:pt idx="25">
                  <c:v>5.1613259504948994E-2</c:v>
                </c:pt>
                <c:pt idx="26">
                  <c:v>0.10253658985526481</c:v>
                </c:pt>
                <c:pt idx="27">
                  <c:v>4.9340385069580384E-2</c:v>
                </c:pt>
                <c:pt idx="28">
                  <c:v>4.9988176859212308E-2</c:v>
                </c:pt>
                <c:pt idx="29">
                  <c:v>6.7351660918189671E-2</c:v>
                </c:pt>
                <c:pt idx="30">
                  <c:v>9.1985483696994885E-2</c:v>
                </c:pt>
                <c:pt idx="31">
                  <c:v>-4.2116161180370759E-2</c:v>
                </c:pt>
                <c:pt idx="32">
                  <c:v>7.877051992002837E-3</c:v>
                </c:pt>
                <c:pt idx="33">
                  <c:v>-2.9339107993951563E-2</c:v>
                </c:pt>
                <c:pt idx="34">
                  <c:v>5.4268043637598185E-2</c:v>
                </c:pt>
                <c:pt idx="35">
                  <c:v>7.8354547156275212E-2</c:v>
                </c:pt>
                <c:pt idx="36">
                  <c:v>7.458241185313641E-2</c:v>
                </c:pt>
                <c:pt idx="37">
                  <c:v>3.5547973693913715E-2</c:v>
                </c:pt>
                <c:pt idx="38">
                  <c:v>-5.8818109699265708E-4</c:v>
                </c:pt>
                <c:pt idx="39">
                  <c:v>3.1595447804592114E-2</c:v>
                </c:pt>
                <c:pt idx="40">
                  <c:v>-4.3463888715093102E-2</c:v>
                </c:pt>
                <c:pt idx="41">
                  <c:v>1.0318336769145064E-2</c:v>
                </c:pt>
                <c:pt idx="42">
                  <c:v>-5.4509022793288731E-3</c:v>
                </c:pt>
                <c:pt idx="43">
                  <c:v>4.900444531335868E-2</c:v>
                </c:pt>
                <c:pt idx="44">
                  <c:v>5.8828481664172871E-2</c:v>
                </c:pt>
                <c:pt idx="45">
                  <c:v>4.2128509756774957E-2</c:v>
                </c:pt>
                <c:pt idx="46">
                  <c:v>2.2031701677933446E-2</c:v>
                </c:pt>
                <c:pt idx="47">
                  <c:v>3.3962086960572568E-2</c:v>
                </c:pt>
                <c:pt idx="48">
                  <c:v>-7.6279856243699484E-6</c:v>
                </c:pt>
                <c:pt idx="49">
                  <c:v>3.0108598508378215E-3</c:v>
                </c:pt>
                <c:pt idx="50">
                  <c:v>4.3038669601781265E-2</c:v>
                </c:pt>
                <c:pt idx="51">
                  <c:v>1.2760056816264465E-2</c:v>
                </c:pt>
                <c:pt idx="52">
                  <c:v>3.0762126307140036E-2</c:v>
                </c:pt>
                <c:pt idx="53">
                  <c:v>1.2235069957766465E-2</c:v>
                </c:pt>
                <c:pt idx="54">
                  <c:v>5.6597761956243442E-2</c:v>
                </c:pt>
                <c:pt idx="55">
                  <c:v>3.1491600713087653E-2</c:v>
                </c:pt>
                <c:pt idx="56">
                  <c:v>4.0002884357575486E-2</c:v>
                </c:pt>
                <c:pt idx="57">
                  <c:v>6.0059624296616931E-2</c:v>
                </c:pt>
                <c:pt idx="58">
                  <c:v>5.0179942672897049E-2</c:v>
                </c:pt>
                <c:pt idx="59">
                  <c:v>-2.343563390917347E-3</c:v>
                </c:pt>
                <c:pt idx="60">
                  <c:v>7.5706390117519451E-2</c:v>
                </c:pt>
                <c:pt idx="61">
                  <c:v>3.9154736437229554E-2</c:v>
                </c:pt>
                <c:pt idx="62">
                  <c:v>1.7635535624621834E-2</c:v>
                </c:pt>
                <c:pt idx="63">
                  <c:v>2.7421045754665307E-2</c:v>
                </c:pt>
                <c:pt idx="64">
                  <c:v>1.464088626671689E-3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83029568"/>
        <c:axId val="1683023584"/>
      </c:lineChart>
      <c:catAx>
        <c:axId val="1683029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>
                <a:latin typeface="Garamond" panose="02020404030301010803" pitchFamily="18" charset="0"/>
              </a:defRPr>
            </a:pPr>
            <a:endParaRPr lang="pt-BR"/>
          </a:p>
        </c:txPr>
        <c:crossAx val="1683023584"/>
        <c:crosses val="autoZero"/>
        <c:auto val="1"/>
        <c:lblAlgn val="ctr"/>
        <c:lblOffset val="100"/>
        <c:noMultiLvlLbl val="0"/>
      </c:catAx>
      <c:valAx>
        <c:axId val="1683023584"/>
        <c:scaling>
          <c:orientation val="minMax"/>
          <c:max val="0.14000000000000001"/>
          <c:min val="-6.0000000000000012E-2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Garamond" panose="02020404030301010803" pitchFamily="18" charset="0"/>
              </a:defRPr>
            </a:pPr>
            <a:endParaRPr lang="pt-BR"/>
          </a:p>
        </c:txPr>
        <c:crossAx val="1683029568"/>
        <c:crosses val="autoZero"/>
        <c:crossBetween val="between"/>
        <c:majorUnit val="2.0000000000000004E-2"/>
      </c:valAx>
    </c:plotArea>
    <c:legend>
      <c:legendPos val="r"/>
      <c:layout>
        <c:manualLayout>
          <c:xMode val="edge"/>
          <c:yMode val="edge"/>
          <c:x val="0.46412467191601048"/>
          <c:y val="6.9060586176727903E-2"/>
          <c:w val="0.50531977252843396"/>
          <c:h val="8.4101049868766389E-2"/>
        </c:manualLayout>
      </c:layout>
      <c:overlay val="0"/>
      <c:txPr>
        <a:bodyPr/>
        <a:lstStyle/>
        <a:p>
          <a:pPr>
            <a:defRPr sz="2000">
              <a:latin typeface="Garamond" panose="02020404030301010803" pitchFamily="18" charset="0"/>
            </a:defRPr>
          </a:pPr>
          <a:endParaRPr lang="pt-B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3343318498231196E-2"/>
          <c:y val="2.8252405949256341E-2"/>
          <c:w val="0.9597993457339572"/>
          <c:h val="0.94965005237559386"/>
        </c:manualLayout>
      </c:layout>
      <c:lineChart>
        <c:grouping val="standard"/>
        <c:varyColors val="0"/>
        <c:ser>
          <c:idx val="0"/>
          <c:order val="0"/>
          <c:tx>
            <c:v>K'</c:v>
          </c:tx>
          <c:spPr>
            <a:ln w="25400"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'K MEX'!$A$4:$A$68</c:f>
              <c:numCache>
                <c:formatCode>General</c:formatCode>
                <c:ptCount val="65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</c:numCache>
            </c:numRef>
          </c:cat>
          <c:val>
            <c:numRef>
              <c:f>'K MEX'!$R$4:$R$68</c:f>
              <c:numCache>
                <c:formatCode>0.000</c:formatCode>
                <c:ptCount val="65"/>
                <c:pt idx="0">
                  <c:v>8.4134921503598248E-2</c:v>
                </c:pt>
                <c:pt idx="1">
                  <c:v>0.10731393960817481</c:v>
                </c:pt>
                <c:pt idx="2">
                  <c:v>9.7580021713540299E-2</c:v>
                </c:pt>
                <c:pt idx="3">
                  <c:v>7.9882873488775541E-2</c:v>
                </c:pt>
                <c:pt idx="4">
                  <c:v>7.4466334187116789E-2</c:v>
                </c:pt>
                <c:pt idx="5">
                  <c:v>8.0316328921301805E-2</c:v>
                </c:pt>
                <c:pt idx="6">
                  <c:v>8.9714795774914258E-2</c:v>
                </c:pt>
                <c:pt idx="7">
                  <c:v>8.8821649621155796E-2</c:v>
                </c:pt>
                <c:pt idx="8">
                  <c:v>6.966390230447983E-2</c:v>
                </c:pt>
                <c:pt idx="9">
                  <c:v>6.2718724011984639E-2</c:v>
                </c:pt>
                <c:pt idx="10">
                  <c:v>7.1359832031538062E-2</c:v>
                </c:pt>
                <c:pt idx="11">
                  <c:v>6.4128075349704439E-2</c:v>
                </c:pt>
                <c:pt idx="12">
                  <c:v>6.1916091699085074E-2</c:v>
                </c:pt>
                <c:pt idx="13">
                  <c:v>6.6582994221461522E-2</c:v>
                </c:pt>
                <c:pt idx="14">
                  <c:v>8.102787749130691E-2</c:v>
                </c:pt>
                <c:pt idx="15">
                  <c:v>7.9069180938564632E-2</c:v>
                </c:pt>
                <c:pt idx="16">
                  <c:v>7.9312903256511191E-2</c:v>
                </c:pt>
                <c:pt idx="17">
                  <c:v>8.5710627279695917E-2</c:v>
                </c:pt>
                <c:pt idx="18">
                  <c:v>8.6182411799796688E-2</c:v>
                </c:pt>
                <c:pt idx="19">
                  <c:v>8.3657761444823953E-2</c:v>
                </c:pt>
                <c:pt idx="20">
                  <c:v>8.2631060412761137E-2</c:v>
                </c:pt>
                <c:pt idx="21">
                  <c:v>6.9617007837322387E-2</c:v>
                </c:pt>
                <c:pt idx="22">
                  <c:v>7.6024760408521352E-2</c:v>
                </c:pt>
                <c:pt idx="23">
                  <c:v>8.5167585906776422E-2</c:v>
                </c:pt>
                <c:pt idx="24">
                  <c:v>8.4451904490631335E-2</c:v>
                </c:pt>
                <c:pt idx="25">
                  <c:v>8.5567240033139313E-2</c:v>
                </c:pt>
                <c:pt idx="26">
                  <c:v>7.4680802177710781E-2</c:v>
                </c:pt>
                <c:pt idx="27">
                  <c:v>5.7311665650775723E-2</c:v>
                </c:pt>
                <c:pt idx="28">
                  <c:v>6.8085453586931743E-2</c:v>
                </c:pt>
                <c:pt idx="29">
                  <c:v>8.4569824707969365E-2</c:v>
                </c:pt>
                <c:pt idx="30">
                  <c:v>9.3768518899862929E-2</c:v>
                </c:pt>
                <c:pt idx="31">
                  <c:v>0.10415355255941239</c:v>
                </c:pt>
                <c:pt idx="32">
                  <c:v>6.5102917206849575E-2</c:v>
                </c:pt>
                <c:pt idx="33">
                  <c:v>2.5921894227899367E-2</c:v>
                </c:pt>
                <c:pt idx="34">
                  <c:v>2.9310332933616179E-2</c:v>
                </c:pt>
                <c:pt idx="35">
                  <c:v>3.3825599502949721E-2</c:v>
                </c:pt>
                <c:pt idx="36">
                  <c:v>2.0606823046289691E-2</c:v>
                </c:pt>
                <c:pt idx="37">
                  <c:v>1.8683647028791439E-2</c:v>
                </c:pt>
                <c:pt idx="38">
                  <c:v>2.1415465062659456E-2</c:v>
                </c:pt>
                <c:pt idx="39">
                  <c:v>2.412016362404712E-2</c:v>
                </c:pt>
                <c:pt idx="40">
                  <c:v>3.2573660155768014E-2</c:v>
                </c:pt>
                <c:pt idx="41">
                  <c:v>3.9476543882859483E-2</c:v>
                </c:pt>
                <c:pt idx="42">
                  <c:v>4.5929714416957479E-2</c:v>
                </c:pt>
                <c:pt idx="43">
                  <c:v>3.8856021274523034E-2</c:v>
                </c:pt>
                <c:pt idx="44">
                  <c:v>4.3015717077722115E-2</c:v>
                </c:pt>
                <c:pt idx="45">
                  <c:v>1.2010941229976257E-2</c:v>
                </c:pt>
                <c:pt idx="46">
                  <c:v>2.255866988582711E-2</c:v>
                </c:pt>
                <c:pt idx="47">
                  <c:v>3.7721093308690001E-2</c:v>
                </c:pt>
                <c:pt idx="48">
                  <c:v>4.3573560241672027E-2</c:v>
                </c:pt>
                <c:pt idx="49">
                  <c:v>4.5967634273419211E-2</c:v>
                </c:pt>
                <c:pt idx="50">
                  <c:v>5.1754426773648943E-2</c:v>
                </c:pt>
                <c:pt idx="51">
                  <c:v>4.0172814427440473E-2</c:v>
                </c:pt>
                <c:pt idx="52">
                  <c:v>3.4863259770546051E-2</c:v>
                </c:pt>
                <c:pt idx="53">
                  <c:v>3.1027830717276217E-2</c:v>
                </c:pt>
                <c:pt idx="54">
                  <c:v>3.3886392651303554E-2</c:v>
                </c:pt>
                <c:pt idx="55">
                  <c:v>3.5329399157309815E-2</c:v>
                </c:pt>
                <c:pt idx="56">
                  <c:v>3.9447385492227705E-2</c:v>
                </c:pt>
                <c:pt idx="57">
                  <c:v>4.1072624121059498E-2</c:v>
                </c:pt>
                <c:pt idx="58">
                  <c:v>4.1788979450264163E-2</c:v>
                </c:pt>
                <c:pt idx="59">
                  <c:v>2.8258296125834859E-2</c:v>
                </c:pt>
                <c:pt idx="60">
                  <c:v>2.6485659948565887E-2</c:v>
                </c:pt>
                <c:pt idx="61">
                  <c:v>2.9889703532879786E-2</c:v>
                </c:pt>
                <c:pt idx="62">
                  <c:v>3.068299914557171E-2</c:v>
                </c:pt>
                <c:pt idx="63">
                  <c:v>2.6063203700429804E-2</c:v>
                </c:pt>
                <c:pt idx="64">
                  <c:v>2.5824681894489609E-2</c:v>
                </c:pt>
              </c:numCache>
            </c:numRef>
          </c:val>
          <c:smooth val="0"/>
        </c:ser>
        <c:ser>
          <c:idx val="1"/>
          <c:order val="1"/>
          <c:tx>
            <c:v>Y'</c:v>
          </c:tx>
          <c:spPr>
            <a:ln w="25400">
              <a:solidFill>
                <a:sysClr val="windowText" lastClr="000000"/>
              </a:solidFill>
              <a:prstDash val="sysDash"/>
            </a:ln>
          </c:spPr>
          <c:marker>
            <c:symbol val="none"/>
          </c:marker>
          <c:cat>
            <c:numRef>
              <c:f>'K MEX'!$A$4:$A$68</c:f>
              <c:numCache>
                <c:formatCode>General</c:formatCode>
                <c:ptCount val="65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</c:numCache>
            </c:numRef>
          </c:cat>
          <c:val>
            <c:numRef>
              <c:f>'K MEX'!$S$4:$S$68</c:f>
              <c:numCache>
                <c:formatCode>0.000</c:formatCode>
                <c:ptCount val="65"/>
                <c:pt idx="0">
                  <c:v>9.8948425280067642E-2</c:v>
                </c:pt>
                <c:pt idx="1">
                  <c:v>7.7336731341010934E-2</c:v>
                </c:pt>
                <c:pt idx="2">
                  <c:v>3.9768204777242966E-2</c:v>
                </c:pt>
                <c:pt idx="3">
                  <c:v>2.7401180468609176E-3</c:v>
                </c:pt>
                <c:pt idx="4">
                  <c:v>9.9958618130966403E-2</c:v>
                </c:pt>
                <c:pt idx="5">
                  <c:v>8.4985210938716138E-2</c:v>
                </c:pt>
                <c:pt idx="6">
                  <c:v>5.6411789322651895E-2</c:v>
                </c:pt>
                <c:pt idx="7">
                  <c:v>8.7925707106719653E-2</c:v>
                </c:pt>
                <c:pt idx="8">
                  <c:v>5.3182690657137099E-2</c:v>
                </c:pt>
                <c:pt idx="9">
                  <c:v>2.9911047232388466E-2</c:v>
                </c:pt>
                <c:pt idx="10">
                  <c:v>8.1166106376754588E-2</c:v>
                </c:pt>
                <c:pt idx="11">
                  <c:v>4.9298722352519198E-2</c:v>
                </c:pt>
                <c:pt idx="12">
                  <c:v>4.6722935965706425E-2</c:v>
                </c:pt>
                <c:pt idx="13">
                  <c:v>7.9886274272578994E-2</c:v>
                </c:pt>
                <c:pt idx="14">
                  <c:v>0.1169306952878173</c:v>
                </c:pt>
                <c:pt idx="15">
                  <c:v>6.4847785746526831E-2</c:v>
                </c:pt>
                <c:pt idx="16">
                  <c:v>6.9315184626977944E-2</c:v>
                </c:pt>
                <c:pt idx="17">
                  <c:v>6.2699031435404784E-2</c:v>
                </c:pt>
                <c:pt idx="18">
                  <c:v>8.1356311548791416E-2</c:v>
                </c:pt>
                <c:pt idx="19">
                  <c:v>6.3238546421822805E-2</c:v>
                </c:pt>
                <c:pt idx="20">
                  <c:v>6.9214131218457098E-2</c:v>
                </c:pt>
                <c:pt idx="21">
                  <c:v>4.1715529485381708E-2</c:v>
                </c:pt>
                <c:pt idx="22">
                  <c:v>8.487826380065866E-2</c:v>
                </c:pt>
                <c:pt idx="23">
                  <c:v>8.4091171631951456E-2</c:v>
                </c:pt>
                <c:pt idx="24">
                  <c:v>6.1107059067768921E-2</c:v>
                </c:pt>
                <c:pt idx="25">
                  <c:v>5.6111141891517669E-2</c:v>
                </c:pt>
                <c:pt idx="26">
                  <c:v>4.238691358348512E-2</c:v>
                </c:pt>
                <c:pt idx="27">
                  <c:v>3.4427387151617417E-2</c:v>
                </c:pt>
                <c:pt idx="28">
                  <c:v>8.2498506205518796E-2</c:v>
                </c:pt>
                <c:pt idx="29">
                  <c:v>9.1548662747091836E-2</c:v>
                </c:pt>
                <c:pt idx="30">
                  <c:v>8.3239938082487308E-2</c:v>
                </c:pt>
                <c:pt idx="31">
                  <c:v>8.7726005614668479E-2</c:v>
                </c:pt>
                <c:pt idx="32">
                  <c:v>-6.2790260989890045E-3</c:v>
                </c:pt>
                <c:pt idx="33">
                  <c:v>-4.1962965745518832E-2</c:v>
                </c:pt>
                <c:pt idx="34">
                  <c:v>3.6101809119458705E-2</c:v>
                </c:pt>
                <c:pt idx="35">
                  <c:v>2.5933841390310741E-2</c:v>
                </c:pt>
                <c:pt idx="36">
                  <c:v>-3.7539198809860119E-2</c:v>
                </c:pt>
                <c:pt idx="37">
                  <c:v>1.8557469918519365E-2</c:v>
                </c:pt>
                <c:pt idx="38">
                  <c:v>1.2454380583480695E-2</c:v>
                </c:pt>
                <c:pt idx="39">
                  <c:v>4.1982931631753928E-2</c:v>
                </c:pt>
                <c:pt idx="40">
                  <c:v>5.0683064090836671E-2</c:v>
                </c:pt>
                <c:pt idx="41">
                  <c:v>4.2222507156587374E-2</c:v>
                </c:pt>
                <c:pt idx="42">
                  <c:v>3.6286587979598162E-2</c:v>
                </c:pt>
                <c:pt idx="43">
                  <c:v>1.9505245519019443E-2</c:v>
                </c:pt>
                <c:pt idx="44">
                  <c:v>4.2126447269925427E-2</c:v>
                </c:pt>
                <c:pt idx="45">
                  <c:v>-4.2395093127981509E-2</c:v>
                </c:pt>
                <c:pt idx="46">
                  <c:v>4.1461560234982153E-2</c:v>
                </c:pt>
                <c:pt idx="47">
                  <c:v>6.1712194606247106E-2</c:v>
                </c:pt>
                <c:pt idx="48">
                  <c:v>6.1969511278890055E-2</c:v>
                </c:pt>
                <c:pt idx="49">
                  <c:v>2.3730585931779791E-2</c:v>
                </c:pt>
                <c:pt idx="50">
                  <c:v>5.5695897951352658E-2</c:v>
                </c:pt>
                <c:pt idx="51">
                  <c:v>-3.2172873942605262E-3</c:v>
                </c:pt>
                <c:pt idx="52">
                  <c:v>-6.6970667131013295E-3</c:v>
                </c:pt>
                <c:pt idx="53">
                  <c:v>1.9123796992875031E-2</c:v>
                </c:pt>
                <c:pt idx="54">
                  <c:v>4.2000761517157148E-2</c:v>
                </c:pt>
                <c:pt idx="55">
                  <c:v>2.4572218974256321E-2</c:v>
                </c:pt>
                <c:pt idx="56">
                  <c:v>5.3572893569103996E-2</c:v>
                </c:pt>
                <c:pt idx="57">
                  <c:v>2.9618866936678812E-2</c:v>
                </c:pt>
                <c:pt idx="58">
                  <c:v>2.110894061705304E-2</c:v>
                </c:pt>
                <c:pt idx="59">
                  <c:v>-5.6168458688606204E-2</c:v>
                </c:pt>
                <c:pt idx="60">
                  <c:v>4.8331178919600815E-2</c:v>
                </c:pt>
                <c:pt idx="61">
                  <c:v>4.0687472832326321E-2</c:v>
                </c:pt>
                <c:pt idx="62">
                  <c:v>4.4125571255649199E-2</c:v>
                </c:pt>
                <c:pt idx="63">
                  <c:v>1.3286817517607741E-2</c:v>
                </c:pt>
                <c:pt idx="64">
                  <c:v>1.9745775406871946E-2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83033376"/>
        <c:axId val="1683027392"/>
      </c:lineChart>
      <c:catAx>
        <c:axId val="168303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>
                <a:latin typeface="Garamond" panose="02020404030301010803" pitchFamily="18" charset="0"/>
              </a:defRPr>
            </a:pPr>
            <a:endParaRPr lang="pt-BR"/>
          </a:p>
        </c:txPr>
        <c:crossAx val="1683027392"/>
        <c:crosses val="autoZero"/>
        <c:auto val="1"/>
        <c:lblAlgn val="ctr"/>
        <c:lblOffset val="100"/>
        <c:noMultiLvlLbl val="0"/>
      </c:catAx>
      <c:valAx>
        <c:axId val="1683027392"/>
        <c:scaling>
          <c:orientation val="minMax"/>
          <c:max val="0.12000000000000001"/>
          <c:min val="-6.0000000000000012E-2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Garamond" panose="02020404030301010803" pitchFamily="18" charset="0"/>
              </a:defRPr>
            </a:pPr>
            <a:endParaRPr lang="pt-BR"/>
          </a:p>
        </c:txPr>
        <c:crossAx val="1683033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7555511811023621"/>
          <c:y val="2.2764289880431617E-2"/>
          <c:w val="0.48833377077865275"/>
          <c:h val="0.12576771653543306"/>
        </c:manualLayout>
      </c:layout>
      <c:overlay val="0"/>
      <c:txPr>
        <a:bodyPr/>
        <a:lstStyle/>
        <a:p>
          <a:pPr>
            <a:defRPr sz="2000">
              <a:latin typeface="Garamond" panose="02020404030301010803" pitchFamily="18" charset="0"/>
            </a:defRPr>
          </a:pPr>
          <a:endParaRPr lang="pt-B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468285560976828E-2"/>
          <c:y val="5.1400554097404488E-2"/>
          <c:w val="0.93951374937086907"/>
          <c:h val="0.79523549139690874"/>
        </c:manualLayout>
      </c:layout>
      <c:lineChart>
        <c:grouping val="standard"/>
        <c:varyColors val="0"/>
        <c:ser>
          <c:idx val="0"/>
          <c:order val="0"/>
          <c:tx>
            <c:strRef>
              <c:f>'BRA nível'!$E$1</c:f>
              <c:strCache>
                <c:ptCount val="1"/>
                <c:pt idx="0">
                  <c:v>TFP BRA nível</c:v>
                </c:pt>
              </c:strCache>
            </c:strRef>
          </c:tx>
          <c:marker>
            <c:symbol val="none"/>
          </c:marker>
          <c:cat>
            <c:numRef>
              <c:f>'BRA nível'!$D$2:$D$36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'BRA nível'!$E$2:$E$36</c:f>
              <c:numCache>
                <c:formatCode>_(* #,##0.00_);_(* \(#,##0.00\);_(* "-"??_);_(@_)</c:formatCode>
                <c:ptCount val="35"/>
                <c:pt idx="0" formatCode="General">
                  <c:v>1</c:v>
                </c:pt>
                <c:pt idx="1">
                  <c:v>0.91468638623739895</c:v>
                </c:pt>
                <c:pt idx="2">
                  <c:v>0.88515091011072489</c:v>
                </c:pt>
                <c:pt idx="3">
                  <c:v>0.84085817840913823</c:v>
                </c:pt>
                <c:pt idx="4">
                  <c:v>0.86204552383081268</c:v>
                </c:pt>
                <c:pt idx="5">
                  <c:v>0.88905823788129423</c:v>
                </c:pt>
                <c:pt idx="6">
                  <c:v>0.90984128652654439</c:v>
                </c:pt>
                <c:pt idx="7">
                  <c:v>0.9063811252446905</c:v>
                </c:pt>
                <c:pt idx="8">
                  <c:v>0.88117890289738887</c:v>
                </c:pt>
                <c:pt idx="9">
                  <c:v>0.87843950476698296</c:v>
                </c:pt>
                <c:pt idx="10">
                  <c:v>0.84577243838832428</c:v>
                </c:pt>
                <c:pt idx="11">
                  <c:v>0.84016404057537808</c:v>
                </c:pt>
                <c:pt idx="12">
                  <c:v>0.83657698274637726</c:v>
                </c:pt>
                <c:pt idx="13">
                  <c:v>0.85410268042560999</c:v>
                </c:pt>
                <c:pt idx="14">
                  <c:v>0.88030901879786239</c:v>
                </c:pt>
                <c:pt idx="15">
                  <c:v>0.88731694528427107</c:v>
                </c:pt>
                <c:pt idx="16">
                  <c:v>0.8952392230747146</c:v>
                </c:pt>
                <c:pt idx="17">
                  <c:v>0.90693864052979456</c:v>
                </c:pt>
                <c:pt idx="18">
                  <c:v>0.89811321419853984</c:v>
                </c:pt>
                <c:pt idx="19">
                  <c:v>0.8669305472562262</c:v>
                </c:pt>
                <c:pt idx="20">
                  <c:v>0.88171380401847066</c:v>
                </c:pt>
                <c:pt idx="21">
                  <c:v>0.88083088590144376</c:v>
                </c:pt>
                <c:pt idx="22">
                  <c:v>0.88115378708570014</c:v>
                </c:pt>
                <c:pt idx="23">
                  <c:v>0.87692127709295942</c:v>
                </c:pt>
                <c:pt idx="24">
                  <c:v>0.89457310435901327</c:v>
                </c:pt>
                <c:pt idx="25">
                  <c:v>0.89993489502870871</c:v>
                </c:pt>
                <c:pt idx="26">
                  <c:v>0.91435975340689679</c:v>
                </c:pt>
                <c:pt idx="27">
                  <c:v>0.95042892835393622</c:v>
                </c:pt>
                <c:pt idx="28">
                  <c:v>0.97579870852667328</c:v>
                </c:pt>
                <c:pt idx="29">
                  <c:v>0.95678354971980684</c:v>
                </c:pt>
                <c:pt idx="30">
                  <c:v>1.0069893668712475</c:v>
                </c:pt>
                <c:pt idx="31">
                  <c:v>1.0285911986618441</c:v>
                </c:pt>
                <c:pt idx="32">
                  <c:v>1.0195683369332476</c:v>
                </c:pt>
                <c:pt idx="33">
                  <c:v>1.0210947592039856</c:v>
                </c:pt>
                <c:pt idx="34">
                  <c:v>0.99737836649591527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0449920"/>
        <c:axId val="1462234192"/>
      </c:lineChart>
      <c:lineChart>
        <c:grouping val="standard"/>
        <c:varyColors val="0"/>
        <c:ser>
          <c:idx val="1"/>
          <c:order val="1"/>
          <c:tx>
            <c:strRef>
              <c:f>'BRA nível'!$F$1</c:f>
              <c:strCache>
                <c:ptCount val="1"/>
                <c:pt idx="0">
                  <c:v>ToT BRA nível</c:v>
                </c:pt>
              </c:strCache>
            </c:strRef>
          </c:tx>
          <c:marker>
            <c:symbol val="none"/>
          </c:marker>
          <c:cat>
            <c:numRef>
              <c:f>'BRA nível'!$D$2:$D$36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'BRA nível'!$F$2:$F$36</c:f>
              <c:numCache>
                <c:formatCode>_(* #,##0.00_);_(* \(#,##0.00\);_(* "-"??_);_(@_)</c:formatCode>
                <c:ptCount val="35"/>
                <c:pt idx="0" formatCode="General">
                  <c:v>1</c:v>
                </c:pt>
                <c:pt idx="1">
                  <c:v>0.88101913933926601</c:v>
                </c:pt>
                <c:pt idx="2">
                  <c:v>0.85651590881384865</c:v>
                </c:pt>
                <c:pt idx="3">
                  <c:v>0.84749481896866996</c:v>
                </c:pt>
                <c:pt idx="4">
                  <c:v>0.89808606607338781</c:v>
                </c:pt>
                <c:pt idx="5">
                  <c:v>0.86127026697549691</c:v>
                </c:pt>
                <c:pt idx="6">
                  <c:v>1.094355723515787</c:v>
                </c:pt>
                <c:pt idx="7">
                  <c:v>0.97561867609411212</c:v>
                </c:pt>
                <c:pt idx="8">
                  <c:v>1.0530293794953067</c:v>
                </c:pt>
                <c:pt idx="9">
                  <c:v>1.0042667316835305</c:v>
                </c:pt>
                <c:pt idx="10">
                  <c:v>0.90820431549433156</c:v>
                </c:pt>
                <c:pt idx="11">
                  <c:v>0.96135560160916766</c:v>
                </c:pt>
                <c:pt idx="12">
                  <c:v>0.98037303425576039</c:v>
                </c:pt>
                <c:pt idx="13">
                  <c:v>0.99134463001341</c:v>
                </c:pt>
                <c:pt idx="14">
                  <c:v>1.1323905888089727</c:v>
                </c:pt>
                <c:pt idx="15">
                  <c:v>1.257832500304767</c:v>
                </c:pt>
                <c:pt idx="16">
                  <c:v>1.2529562355235893</c:v>
                </c:pt>
                <c:pt idx="17">
                  <c:v>1.3298793124466661</c:v>
                </c:pt>
                <c:pt idx="18">
                  <c:v>1.3090332805071316</c:v>
                </c:pt>
                <c:pt idx="19">
                  <c:v>1.1362916006339145</c:v>
                </c:pt>
                <c:pt idx="20">
                  <c:v>1.1724978666341586</c:v>
                </c:pt>
                <c:pt idx="21">
                  <c:v>1.1705473607216874</c:v>
                </c:pt>
                <c:pt idx="22">
                  <c:v>1.1546995001828602</c:v>
                </c:pt>
                <c:pt idx="23">
                  <c:v>1.1386078264049742</c:v>
                </c:pt>
                <c:pt idx="24">
                  <c:v>1.1484822625868587</c:v>
                </c:pt>
                <c:pt idx="25">
                  <c:v>1.1579909789101552</c:v>
                </c:pt>
                <c:pt idx="26">
                  <c:v>1.2190661952944051</c:v>
                </c:pt>
                <c:pt idx="27">
                  <c:v>1.2446665853955874</c:v>
                </c:pt>
                <c:pt idx="28">
                  <c:v>1.2908691941972454</c:v>
                </c:pt>
                <c:pt idx="29">
                  <c:v>1.2578325003047672</c:v>
                </c:pt>
                <c:pt idx="30">
                  <c:v>1.459222235767403</c:v>
                </c:pt>
                <c:pt idx="31">
                  <c:v>1.5730830184079001</c:v>
                </c:pt>
                <c:pt idx="32">
                  <c:v>1.4812873339022317</c:v>
                </c:pt>
                <c:pt idx="33">
                  <c:v>1.4510544922589304</c:v>
                </c:pt>
                <c:pt idx="34">
                  <c:v>1.4019261245885659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1588576"/>
        <c:axId val="1681585856"/>
      </c:lineChart>
      <c:catAx>
        <c:axId val="165044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600"/>
            </a:pPr>
            <a:endParaRPr lang="pt-BR"/>
          </a:p>
        </c:txPr>
        <c:crossAx val="1462234192"/>
        <c:crosses val="autoZero"/>
        <c:auto val="1"/>
        <c:lblAlgn val="ctr"/>
        <c:lblOffset val="100"/>
        <c:noMultiLvlLbl val="0"/>
      </c:catAx>
      <c:valAx>
        <c:axId val="1462234192"/>
        <c:scaling>
          <c:orientation val="minMax"/>
          <c:max val="1.05"/>
          <c:min val="0.8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0070C0"/>
                </a:solidFill>
              </a:defRPr>
            </a:pPr>
            <a:endParaRPr lang="pt-BR"/>
          </a:p>
        </c:txPr>
        <c:crossAx val="1650449920"/>
        <c:crosses val="autoZero"/>
        <c:crossBetween val="between"/>
        <c:majorUnit val="5.000000000000001E-2"/>
      </c:valAx>
      <c:valAx>
        <c:axId val="1681585856"/>
        <c:scaling>
          <c:orientation val="minMax"/>
          <c:max val="1.6"/>
          <c:min val="0.8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FF0000"/>
                </a:solidFill>
              </a:defRPr>
            </a:pPr>
            <a:endParaRPr lang="pt-BR"/>
          </a:p>
        </c:txPr>
        <c:crossAx val="1681588576"/>
        <c:crosses val="max"/>
        <c:crossBetween val="between"/>
        <c:majorUnit val="0.2"/>
      </c:valAx>
      <c:catAx>
        <c:axId val="1681588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8158585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7.0735126859142614E-2"/>
          <c:y val="3.6653178769320505E-2"/>
          <c:w val="0.72370931758530177"/>
          <c:h val="0.1182338338268018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919072615923014E-2"/>
          <c:y val="2.1538653985786683E-2"/>
          <c:w val="0.91342541557305335"/>
          <c:h val="0.82509748614596312"/>
        </c:manualLayout>
      </c:layout>
      <c:lineChart>
        <c:grouping val="standard"/>
        <c:varyColors val="0"/>
        <c:ser>
          <c:idx val="0"/>
          <c:order val="0"/>
          <c:tx>
            <c:strRef>
              <c:f>'MEX nível'!$E$1</c:f>
              <c:strCache>
                <c:ptCount val="1"/>
                <c:pt idx="0">
                  <c:v>TFP MEX nível</c:v>
                </c:pt>
              </c:strCache>
            </c:strRef>
          </c:tx>
          <c:marker>
            <c:symbol val="none"/>
          </c:marker>
          <c:cat>
            <c:numRef>
              <c:f>'MEX nível'!$D$2:$D$36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'MEX nível'!$E$2:$E$36</c:f>
              <c:numCache>
                <c:formatCode>_(* #,##0.00_);_(* \(#,##0.00\);_(* "-"??_);_(@_)</c:formatCode>
                <c:ptCount val="35"/>
                <c:pt idx="0" formatCode="General">
                  <c:v>1</c:v>
                </c:pt>
                <c:pt idx="1">
                  <c:v>1.0237317003716844</c:v>
                </c:pt>
                <c:pt idx="2">
                  <c:v>0.96140910664977297</c:v>
                </c:pt>
                <c:pt idx="3">
                  <c:v>0.89942204952225346</c:v>
                </c:pt>
                <c:pt idx="4">
                  <c:v>0.89979481795444705</c:v>
                </c:pt>
                <c:pt idx="5">
                  <c:v>0.88663709604880359</c:v>
                </c:pt>
                <c:pt idx="6">
                  <c:v>0.82878427269232624</c:v>
                </c:pt>
                <c:pt idx="7">
                  <c:v>0.82108618624655672</c:v>
                </c:pt>
                <c:pt idx="8">
                  <c:v>0.80848205708385601</c:v>
                </c:pt>
                <c:pt idx="9">
                  <c:v>0.81725099631813936</c:v>
                </c:pt>
                <c:pt idx="10">
                  <c:v>0.8318340720898445</c:v>
                </c:pt>
                <c:pt idx="11">
                  <c:v>0.83881993805776001</c:v>
                </c:pt>
                <c:pt idx="12">
                  <c:v>0.83689437224327901</c:v>
                </c:pt>
                <c:pt idx="13">
                  <c:v>0.8213588831275882</c:v>
                </c:pt>
                <c:pt idx="14">
                  <c:v>0.82487315127392058</c:v>
                </c:pt>
                <c:pt idx="15">
                  <c:v>0.78328958819146222</c:v>
                </c:pt>
                <c:pt idx="16">
                  <c:v>0.79196006835712063</c:v>
                </c:pt>
                <c:pt idx="17">
                  <c:v>0.80430700144848111</c:v>
                </c:pt>
                <c:pt idx="18">
                  <c:v>0.82717658293961549</c:v>
                </c:pt>
                <c:pt idx="19">
                  <c:v>0.82512769993850366</c:v>
                </c:pt>
                <c:pt idx="20">
                  <c:v>0.84326278633487417</c:v>
                </c:pt>
                <c:pt idx="21">
                  <c:v>0.82286644109097951</c:v>
                </c:pt>
                <c:pt idx="22">
                  <c:v>0.79374274382470666</c:v>
                </c:pt>
                <c:pt idx="23">
                  <c:v>0.79399313563053864</c:v>
                </c:pt>
                <c:pt idx="24">
                  <c:v>0.80060535938674615</c:v>
                </c:pt>
                <c:pt idx="25">
                  <c:v>0.80527766430779457</c:v>
                </c:pt>
                <c:pt idx="26">
                  <c:v>0.81912805049811466</c:v>
                </c:pt>
                <c:pt idx="27">
                  <c:v>0.82095074918716693</c:v>
                </c:pt>
                <c:pt idx="28">
                  <c:v>0.81304843329068222</c:v>
                </c:pt>
                <c:pt idx="29">
                  <c:v>0.75925959823103206</c:v>
                </c:pt>
                <c:pt idx="30">
                  <c:v>0.78164249080022463</c:v>
                </c:pt>
                <c:pt idx="31">
                  <c:v>0.79372842797929377</c:v>
                </c:pt>
                <c:pt idx="32">
                  <c:v>0.80309548639471728</c:v>
                </c:pt>
                <c:pt idx="33">
                  <c:v>0.79821806448492072</c:v>
                </c:pt>
                <c:pt idx="34">
                  <c:v>0.80046733502701273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1587488"/>
        <c:axId val="1681584224"/>
      </c:lineChart>
      <c:lineChart>
        <c:grouping val="standard"/>
        <c:varyColors val="0"/>
        <c:ser>
          <c:idx val="1"/>
          <c:order val="1"/>
          <c:tx>
            <c:strRef>
              <c:f>'MEX nível'!$F$1</c:f>
              <c:strCache>
                <c:ptCount val="1"/>
                <c:pt idx="0">
                  <c:v>ToT MEX nível</c:v>
                </c:pt>
              </c:strCache>
            </c:strRef>
          </c:tx>
          <c:marker>
            <c:symbol val="none"/>
          </c:marker>
          <c:cat>
            <c:numRef>
              <c:f>'MEX nível'!$D$2:$D$36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'MEX nível'!$F$2:$F$36</c:f>
              <c:numCache>
                <c:formatCode>_(* #,##0.00_);_(* \(#,##0.00\);_(* "-"??_);_(@_)</c:formatCode>
                <c:ptCount val="35"/>
                <c:pt idx="0" formatCode="General">
                  <c:v>1</c:v>
                </c:pt>
                <c:pt idx="1">
                  <c:v>0.97476540388180966</c:v>
                </c:pt>
                <c:pt idx="2">
                  <c:v>0.84929875209691363</c:v>
                </c:pt>
                <c:pt idx="3">
                  <c:v>0.77571894776998329</c:v>
                </c:pt>
                <c:pt idx="4">
                  <c:v>0.76070779477150086</c:v>
                </c:pt>
                <c:pt idx="5">
                  <c:v>0.71970907249365712</c:v>
                </c:pt>
                <c:pt idx="6">
                  <c:v>0.50812944474892852</c:v>
                </c:pt>
                <c:pt idx="7">
                  <c:v>0.55641218283920857</c:v>
                </c:pt>
                <c:pt idx="8">
                  <c:v>0.50121941671233927</c:v>
                </c:pt>
                <c:pt idx="9">
                  <c:v>0.5191899874560002</c:v>
                </c:pt>
                <c:pt idx="10">
                  <c:v>0.54575727943467034</c:v>
                </c:pt>
                <c:pt idx="11">
                  <c:v>0.4994610911114184</c:v>
                </c:pt>
                <c:pt idx="12">
                  <c:v>0.4952006290324461</c:v>
                </c:pt>
                <c:pt idx="13">
                  <c:v>0.47160025121316973</c:v>
                </c:pt>
                <c:pt idx="14">
                  <c:v>0.49653249195801341</c:v>
                </c:pt>
                <c:pt idx="15">
                  <c:v>0.49735626458677273</c:v>
                </c:pt>
                <c:pt idx="16">
                  <c:v>0.50369573220809372</c:v>
                </c:pt>
                <c:pt idx="17">
                  <c:v>0.49588196979111659</c:v>
                </c:pt>
                <c:pt idx="18">
                  <c:v>0.46966034580125832</c:v>
                </c:pt>
                <c:pt idx="19">
                  <c:v>0.49155320704929484</c:v>
                </c:pt>
                <c:pt idx="20">
                  <c:v>0.51396248794326738</c:v>
                </c:pt>
                <c:pt idx="21">
                  <c:v>0.49978760159723623</c:v>
                </c:pt>
                <c:pt idx="22">
                  <c:v>0.51372926616768322</c:v>
                </c:pt>
                <c:pt idx="23">
                  <c:v>0.5265181488188152</c:v>
                </c:pt>
                <c:pt idx="24">
                  <c:v>0.55699690314799444</c:v>
                </c:pt>
                <c:pt idx="25">
                  <c:v>0.57378637218530482</c:v>
                </c:pt>
                <c:pt idx="26">
                  <c:v>0.59038343325775844</c:v>
                </c:pt>
                <c:pt idx="27">
                  <c:v>0.5882128048750016</c:v>
                </c:pt>
                <c:pt idx="28">
                  <c:v>0.59547433144479234</c:v>
                </c:pt>
                <c:pt idx="29">
                  <c:v>0.52959917506126253</c:v>
                </c:pt>
                <c:pt idx="30">
                  <c:v>0.56978745166895184</c:v>
                </c:pt>
                <c:pt idx="31">
                  <c:v>0.60864719709072512</c:v>
                </c:pt>
                <c:pt idx="32">
                  <c:v>0.58649279428006962</c:v>
                </c:pt>
                <c:pt idx="33">
                  <c:v>0.58610214780596637</c:v>
                </c:pt>
                <c:pt idx="34">
                  <c:v>0.55593990874365129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1586400"/>
        <c:axId val="1681585312"/>
      </c:lineChart>
      <c:catAx>
        <c:axId val="1681587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600"/>
            </a:pPr>
            <a:endParaRPr lang="pt-BR"/>
          </a:p>
        </c:txPr>
        <c:crossAx val="1681584224"/>
        <c:crosses val="autoZero"/>
        <c:auto val="1"/>
        <c:lblAlgn val="ctr"/>
        <c:lblOffset val="100"/>
        <c:noMultiLvlLbl val="0"/>
      </c:catAx>
      <c:valAx>
        <c:axId val="1681584224"/>
        <c:scaling>
          <c:orientation val="minMax"/>
          <c:max val="1.05"/>
          <c:min val="0.7500000000000001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0070C0"/>
                </a:solidFill>
              </a:defRPr>
            </a:pPr>
            <a:endParaRPr lang="pt-BR"/>
          </a:p>
        </c:txPr>
        <c:crossAx val="1681587488"/>
        <c:crosses val="autoZero"/>
        <c:crossBetween val="between"/>
      </c:valAx>
      <c:valAx>
        <c:axId val="1681585312"/>
        <c:scaling>
          <c:orientation val="minMax"/>
          <c:max val="1.05"/>
          <c:min val="0.45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baseline="0">
                <a:solidFill>
                  <a:srgbClr val="FF0000"/>
                </a:solidFill>
              </a:defRPr>
            </a:pPr>
            <a:endParaRPr lang="pt-BR"/>
          </a:p>
        </c:txPr>
        <c:crossAx val="1681586400"/>
        <c:crosses val="max"/>
        <c:crossBetween val="between"/>
        <c:majorUnit val="0.1"/>
      </c:valAx>
      <c:catAx>
        <c:axId val="16815864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81585312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16526290463692039"/>
          <c:y val="4.1282808398950134E-2"/>
          <c:w val="0.78125943432809619"/>
          <c:h val="8.9793534406543113E-2"/>
        </c:manualLayout>
      </c:layout>
      <c:overlay val="0"/>
      <c:txPr>
        <a:bodyPr/>
        <a:lstStyle/>
        <a:p>
          <a:pPr>
            <a:defRPr sz="16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856715409949597E-2"/>
          <c:y val="3.2882035578885971E-2"/>
          <c:w val="0.9418768156769266"/>
          <c:h val="0.86256816560206573"/>
        </c:manualLayout>
      </c:layout>
      <c:lineChart>
        <c:grouping val="standard"/>
        <c:varyColors val="0"/>
        <c:ser>
          <c:idx val="0"/>
          <c:order val="0"/>
          <c:tx>
            <c:v>Observed</c:v>
          </c:tx>
          <c:spPr>
            <a:ln w="22225">
              <a:solidFill>
                <a:schemeClr val="tx1"/>
              </a:solidFill>
            </a:ln>
          </c:spPr>
          <c:marker>
            <c:symbol val="none"/>
          </c:marker>
          <c:cat>
            <c:numRef>
              <c:f>BRA!$A$2:$A$36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BRA!$G$2:$G$36</c:f>
              <c:numCache>
                <c:formatCode>0.000</c:formatCode>
                <c:ptCount val="35"/>
                <c:pt idx="0" formatCode="General">
                  <c:v>1</c:v>
                </c:pt>
                <c:pt idx="1">
                  <c:v>0.91468638623739895</c:v>
                </c:pt>
                <c:pt idx="2">
                  <c:v>0.88515091011072489</c:v>
                </c:pt>
                <c:pt idx="3">
                  <c:v>0.84085817840913823</c:v>
                </c:pt>
                <c:pt idx="4">
                  <c:v>0.86204552383081268</c:v>
                </c:pt>
                <c:pt idx="5">
                  <c:v>0.88905823788129423</c:v>
                </c:pt>
                <c:pt idx="6">
                  <c:v>0.90984128652654439</c:v>
                </c:pt>
                <c:pt idx="7">
                  <c:v>0.9063811252446905</c:v>
                </c:pt>
                <c:pt idx="8">
                  <c:v>0.88117890289738887</c:v>
                </c:pt>
                <c:pt idx="9">
                  <c:v>0.87843950476698296</c:v>
                </c:pt>
                <c:pt idx="10">
                  <c:v>0.84577243838832428</c:v>
                </c:pt>
                <c:pt idx="11">
                  <c:v>0.84016404057537808</c:v>
                </c:pt>
                <c:pt idx="12">
                  <c:v>0.83657698274637726</c:v>
                </c:pt>
                <c:pt idx="13">
                  <c:v>0.85410268042560999</c:v>
                </c:pt>
                <c:pt idx="14">
                  <c:v>0.88030901879786239</c:v>
                </c:pt>
                <c:pt idx="15">
                  <c:v>0.88731694528427107</c:v>
                </c:pt>
                <c:pt idx="16">
                  <c:v>0.8952392230747146</c:v>
                </c:pt>
                <c:pt idx="17">
                  <c:v>0.90693864052979456</c:v>
                </c:pt>
                <c:pt idx="18">
                  <c:v>0.89811321419853984</c:v>
                </c:pt>
                <c:pt idx="19">
                  <c:v>0.8669305472562262</c:v>
                </c:pt>
                <c:pt idx="20">
                  <c:v>0.88171380401847066</c:v>
                </c:pt>
                <c:pt idx="21">
                  <c:v>0.88083088590144376</c:v>
                </c:pt>
                <c:pt idx="22">
                  <c:v>0.88115378708570014</c:v>
                </c:pt>
                <c:pt idx="23">
                  <c:v>0.87692127709295942</c:v>
                </c:pt>
                <c:pt idx="24">
                  <c:v>0.89457310435901327</c:v>
                </c:pt>
                <c:pt idx="25">
                  <c:v>0.89993489502870871</c:v>
                </c:pt>
                <c:pt idx="26">
                  <c:v>0.91435975340689679</c:v>
                </c:pt>
                <c:pt idx="27">
                  <c:v>0.95042892835393622</c:v>
                </c:pt>
                <c:pt idx="28">
                  <c:v>0.97579870852667328</c:v>
                </c:pt>
                <c:pt idx="29">
                  <c:v>0.95678354971980684</c:v>
                </c:pt>
                <c:pt idx="30">
                  <c:v>1.0069893668712475</c:v>
                </c:pt>
                <c:pt idx="31">
                  <c:v>1.0285911986618441</c:v>
                </c:pt>
                <c:pt idx="32">
                  <c:v>1.0195683369332476</c:v>
                </c:pt>
                <c:pt idx="33">
                  <c:v>1.0210947592039856</c:v>
                </c:pt>
                <c:pt idx="34">
                  <c:v>0.99737836649591527</c:v>
                </c:pt>
              </c:numCache>
            </c:numRef>
          </c:val>
          <c:smooth val="0"/>
        </c:ser>
        <c:ser>
          <c:idx val="1"/>
          <c:order val="1"/>
          <c:tx>
            <c:v>Fitted</c:v>
          </c:tx>
          <c:spPr>
            <a:ln w="22225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BRA!$A$2:$A$36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BRA!$H$2:$H$36</c:f>
              <c:numCache>
                <c:formatCode>0.000</c:formatCode>
                <c:ptCount val="35"/>
                <c:pt idx="0" formatCode="General">
                  <c:v>1</c:v>
                </c:pt>
                <c:pt idx="1">
                  <c:v>0.94647237073528523</c:v>
                </c:pt>
                <c:pt idx="2">
                  <c:v>0.92793454004553078</c:v>
                </c:pt>
                <c:pt idx="3">
                  <c:v>0.9078742235540761</c:v>
                </c:pt>
                <c:pt idx="4">
                  <c:v>0.91651768506924725</c:v>
                </c:pt>
                <c:pt idx="5">
                  <c:v>0.94247014699196008</c:v>
                </c:pt>
                <c:pt idx="6">
                  <c:v>0.98138874955867383</c:v>
                </c:pt>
                <c:pt idx="7">
                  <c:v>0.97031666387385984</c:v>
                </c:pt>
                <c:pt idx="8">
                  <c:v>0.96688848120162774</c:v>
                </c:pt>
                <c:pt idx="9">
                  <c:v>0.97242822566374243</c:v>
                </c:pt>
                <c:pt idx="10">
                  <c:v>0.92152127566553066</c:v>
                </c:pt>
                <c:pt idx="11">
                  <c:v>0.92324631075719588</c:v>
                </c:pt>
                <c:pt idx="12">
                  <c:v>0.90936556223026477</c:v>
                </c:pt>
                <c:pt idx="13">
                  <c:v>0.93733503062895929</c:v>
                </c:pt>
                <c:pt idx="14">
                  <c:v>0.96758965729200708</c:v>
                </c:pt>
                <c:pt idx="15">
                  <c:v>1.0028041838785224</c:v>
                </c:pt>
                <c:pt idx="16">
                  <c:v>0.99264341342203832</c:v>
                </c:pt>
                <c:pt idx="17">
                  <c:v>1.0061305086230445</c:v>
                </c:pt>
                <c:pt idx="18">
                  <c:v>0.99083141899162019</c:v>
                </c:pt>
                <c:pt idx="19">
                  <c:v>0.97009321290051997</c:v>
                </c:pt>
                <c:pt idx="20">
                  <c:v>0.98018719552091227</c:v>
                </c:pt>
                <c:pt idx="21">
                  <c:v>0.97694691214230445</c:v>
                </c:pt>
                <c:pt idx="22">
                  <c:v>0.9677347486379082</c:v>
                </c:pt>
                <c:pt idx="23">
                  <c:v>0.97509088966142154</c:v>
                </c:pt>
                <c:pt idx="24">
                  <c:v>0.98664377167425765</c:v>
                </c:pt>
                <c:pt idx="25">
                  <c:v>0.99180067900161606</c:v>
                </c:pt>
                <c:pt idx="26">
                  <c:v>0.99546022739892026</c:v>
                </c:pt>
                <c:pt idx="27">
                  <c:v>1.0077633558055132</c:v>
                </c:pt>
                <c:pt idx="28">
                  <c:v>1.0120839944249549</c:v>
                </c:pt>
                <c:pt idx="29">
                  <c:v>0.97363494811998896</c:v>
                </c:pt>
                <c:pt idx="30">
                  <c:v>1.0150209926463403</c:v>
                </c:pt>
                <c:pt idx="31">
                  <c:v>1.017039347948093</c:v>
                </c:pt>
                <c:pt idx="32">
                  <c:v>1.0085599196888417</c:v>
                </c:pt>
                <c:pt idx="33">
                  <c:v>1.0116096362004556</c:v>
                </c:pt>
                <c:pt idx="34">
                  <c:v>1.001514975822418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83033920"/>
        <c:axId val="1683024128"/>
      </c:lineChart>
      <c:catAx>
        <c:axId val="168303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400"/>
            </a:pPr>
            <a:endParaRPr lang="pt-BR"/>
          </a:p>
        </c:txPr>
        <c:crossAx val="1683024128"/>
        <c:crosses val="autoZero"/>
        <c:auto val="1"/>
        <c:lblAlgn val="ctr"/>
        <c:lblOffset val="100"/>
        <c:noMultiLvlLbl val="0"/>
      </c:catAx>
      <c:valAx>
        <c:axId val="1683024128"/>
        <c:scaling>
          <c:orientation val="minMax"/>
          <c:min val="0.8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683033920"/>
        <c:crosses val="autoZero"/>
        <c:crossBetween val="between"/>
        <c:majorUnit val="0.1"/>
      </c:valAx>
    </c:plotArea>
    <c:legend>
      <c:legendPos val="r"/>
      <c:layout>
        <c:manualLayout>
          <c:xMode val="edge"/>
          <c:yMode val="edge"/>
          <c:x val="0.16901312335958005"/>
          <c:y val="3.2023549139690875E-2"/>
          <c:w val="0.60876465441819771"/>
          <c:h val="0.16743438320209975"/>
        </c:manualLayout>
      </c:layout>
      <c:overlay val="0"/>
      <c:txPr>
        <a:bodyPr/>
        <a:lstStyle/>
        <a:p>
          <a:pPr>
            <a:defRPr sz="18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919072615923014E-2"/>
          <c:y val="5.1400554097404488E-2"/>
          <c:w val="0.89574650043744519"/>
          <c:h val="0.79523549139690874"/>
        </c:manualLayout>
      </c:layout>
      <c:lineChart>
        <c:grouping val="standard"/>
        <c:varyColors val="0"/>
        <c:ser>
          <c:idx val="0"/>
          <c:order val="0"/>
          <c:tx>
            <c:v>Observed</c:v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MEX!$A$39:$A$73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MEX!$B$39:$B$73</c:f>
              <c:numCache>
                <c:formatCode>_(* #,##0.00_);_(* \(#,##0.00\);_(* "-"??_);_(@_)</c:formatCode>
                <c:ptCount val="35"/>
                <c:pt idx="0" formatCode="General">
                  <c:v>1</c:v>
                </c:pt>
                <c:pt idx="1">
                  <c:v>1.0237317003716844</c:v>
                </c:pt>
                <c:pt idx="2">
                  <c:v>0.96140910664977297</c:v>
                </c:pt>
                <c:pt idx="3">
                  <c:v>0.89942204952225346</c:v>
                </c:pt>
                <c:pt idx="4">
                  <c:v>0.89979481795444705</c:v>
                </c:pt>
                <c:pt idx="5">
                  <c:v>0.88663709604880359</c:v>
                </c:pt>
                <c:pt idx="6">
                  <c:v>0.82878427269232624</c:v>
                </c:pt>
                <c:pt idx="7">
                  <c:v>0.82108618624655672</c:v>
                </c:pt>
                <c:pt idx="8">
                  <c:v>0.80848205708385601</c:v>
                </c:pt>
                <c:pt idx="9">
                  <c:v>0.81725099631813936</c:v>
                </c:pt>
                <c:pt idx="10">
                  <c:v>0.8318340720898445</c:v>
                </c:pt>
                <c:pt idx="11">
                  <c:v>0.83881993805776001</c:v>
                </c:pt>
                <c:pt idx="12">
                  <c:v>0.83689437224327901</c:v>
                </c:pt>
                <c:pt idx="13">
                  <c:v>0.8213588831275882</c:v>
                </c:pt>
                <c:pt idx="14">
                  <c:v>0.82487315127392058</c:v>
                </c:pt>
                <c:pt idx="15">
                  <c:v>0.78328958819146222</c:v>
                </c:pt>
                <c:pt idx="16">
                  <c:v>0.79196006835712063</c:v>
                </c:pt>
                <c:pt idx="17">
                  <c:v>0.80430700144848111</c:v>
                </c:pt>
                <c:pt idx="18">
                  <c:v>0.82717658293961549</c:v>
                </c:pt>
                <c:pt idx="19">
                  <c:v>0.82512769993850366</c:v>
                </c:pt>
                <c:pt idx="20">
                  <c:v>0.84326278633487417</c:v>
                </c:pt>
                <c:pt idx="21">
                  <c:v>0.82286644109097951</c:v>
                </c:pt>
                <c:pt idx="22">
                  <c:v>0.79374274382470666</c:v>
                </c:pt>
                <c:pt idx="23">
                  <c:v>0.79399313563053864</c:v>
                </c:pt>
                <c:pt idx="24">
                  <c:v>0.80060535938674615</c:v>
                </c:pt>
                <c:pt idx="25">
                  <c:v>0.80527766430779457</c:v>
                </c:pt>
                <c:pt idx="26">
                  <c:v>0.81912805049811466</c:v>
                </c:pt>
                <c:pt idx="27">
                  <c:v>0.82095074918716693</c:v>
                </c:pt>
                <c:pt idx="28">
                  <c:v>0.81304843329068222</c:v>
                </c:pt>
                <c:pt idx="29">
                  <c:v>0.75925959823103206</c:v>
                </c:pt>
                <c:pt idx="30">
                  <c:v>0.78164249080022463</c:v>
                </c:pt>
                <c:pt idx="31">
                  <c:v>0.79372842797929377</c:v>
                </c:pt>
                <c:pt idx="32">
                  <c:v>0.80309548639471728</c:v>
                </c:pt>
                <c:pt idx="33">
                  <c:v>0.79821806448492072</c:v>
                </c:pt>
                <c:pt idx="34">
                  <c:v>0.80046733502701273</c:v>
                </c:pt>
              </c:numCache>
            </c:numRef>
          </c:val>
          <c:smooth val="0"/>
        </c:ser>
        <c:ser>
          <c:idx val="1"/>
          <c:order val="1"/>
          <c:tx>
            <c:v>Fitted</c:v>
          </c:tx>
          <c:spPr>
            <a:ln w="25400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MEX!$A$39:$A$73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MEX!$C$39:$C$73</c:f>
              <c:numCache>
                <c:formatCode>_(* #,##0.00_);_(* \(#,##0.00\);_(* "-"??_);_(@_)</c:formatCode>
                <c:ptCount val="35"/>
                <c:pt idx="0" formatCode="General">
                  <c:v>1</c:v>
                </c:pt>
                <c:pt idx="1">
                  <c:v>0.99825460696546531</c:v>
                </c:pt>
                <c:pt idx="2">
                  <c:v>0.92062596715036704</c:v>
                </c:pt>
                <c:pt idx="3">
                  <c:v>0.87654901769385463</c:v>
                </c:pt>
                <c:pt idx="4">
                  <c:v>0.8787418096103784</c:v>
                </c:pt>
                <c:pt idx="5">
                  <c:v>0.88544702983705359</c:v>
                </c:pt>
                <c:pt idx="6">
                  <c:v>0.8390429408781821</c:v>
                </c:pt>
                <c:pt idx="7">
                  <c:v>0.85696959237473702</c:v>
                </c:pt>
                <c:pt idx="8">
                  <c:v>0.84484586502710723</c:v>
                </c:pt>
                <c:pt idx="9">
                  <c:v>0.85678039897448233</c:v>
                </c:pt>
                <c:pt idx="10">
                  <c:v>0.86523613286222079</c:v>
                </c:pt>
                <c:pt idx="11">
                  <c:v>0.85115130045942122</c:v>
                </c:pt>
                <c:pt idx="12">
                  <c:v>0.84619620249128669</c:v>
                </c:pt>
                <c:pt idx="13">
                  <c:v>0.829152472053719</c:v>
                </c:pt>
                <c:pt idx="14">
                  <c:v>0.8315589298428232</c:v>
                </c:pt>
                <c:pt idx="15">
                  <c:v>0.79630745219241439</c:v>
                </c:pt>
                <c:pt idx="16">
                  <c:v>0.80638927681323469</c:v>
                </c:pt>
                <c:pt idx="17">
                  <c:v>0.82473394977961911</c:v>
                </c:pt>
                <c:pt idx="18">
                  <c:v>0.82284061914815276</c:v>
                </c:pt>
                <c:pt idx="19">
                  <c:v>0.83659530258746451</c:v>
                </c:pt>
                <c:pt idx="20">
                  <c:v>0.84559734431022959</c:v>
                </c:pt>
                <c:pt idx="21">
                  <c:v>0.83199771161695657</c:v>
                </c:pt>
                <c:pt idx="22">
                  <c:v>0.83154449582333234</c:v>
                </c:pt>
                <c:pt idx="23">
                  <c:v>0.82782310172202522</c:v>
                </c:pt>
                <c:pt idx="24">
                  <c:v>0.82765304859173128</c:v>
                </c:pt>
                <c:pt idx="25">
                  <c:v>0.83464672825764519</c:v>
                </c:pt>
                <c:pt idx="26">
                  <c:v>0.83715547987180816</c:v>
                </c:pt>
                <c:pt idx="27">
                  <c:v>0.83321416862043829</c:v>
                </c:pt>
                <c:pt idx="28">
                  <c:v>0.82984429126464165</c:v>
                </c:pt>
                <c:pt idx="29">
                  <c:v>0.7921092754222383</c:v>
                </c:pt>
                <c:pt idx="30">
                  <c:v>0.80211279780865297</c:v>
                </c:pt>
                <c:pt idx="31">
                  <c:v>0.8120421411351807</c:v>
                </c:pt>
                <c:pt idx="32">
                  <c:v>0.80856801052781935</c:v>
                </c:pt>
                <c:pt idx="33">
                  <c:v>0.80726633033324935</c:v>
                </c:pt>
                <c:pt idx="34">
                  <c:v>0.80367261185584971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81583136"/>
        <c:axId val="1681583680"/>
      </c:lineChart>
      <c:catAx>
        <c:axId val="1681583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400"/>
            </a:pPr>
            <a:endParaRPr lang="pt-BR"/>
          </a:p>
        </c:txPr>
        <c:crossAx val="1681583680"/>
        <c:crosses val="autoZero"/>
        <c:auto val="1"/>
        <c:lblAlgn val="ctr"/>
        <c:lblOffset val="100"/>
        <c:noMultiLvlLbl val="0"/>
      </c:catAx>
      <c:valAx>
        <c:axId val="1681583680"/>
        <c:scaling>
          <c:orientation val="minMax"/>
          <c:max val="1.05"/>
          <c:min val="0.7500000000000001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681583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7466557305336828"/>
          <c:y val="5.4403980752405962E-2"/>
          <c:w val="0.61700109361329847"/>
          <c:h val="0.147677986865421"/>
        </c:manualLayout>
      </c:layout>
      <c:overlay val="0"/>
      <c:txPr>
        <a:bodyPr/>
        <a:lstStyle/>
        <a:p>
          <a:pPr>
            <a:defRPr sz="16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684914385701849E-2"/>
          <c:y val="4.5023853150431711E-2"/>
          <c:w val="0.90242019747531554"/>
          <c:h val="0.8326195683872849"/>
        </c:manualLayout>
      </c:layout>
      <c:lineChart>
        <c:grouping val="standard"/>
        <c:varyColors val="0"/>
        <c:ser>
          <c:idx val="0"/>
          <c:order val="0"/>
          <c:tx>
            <c:v>Sigma Mexico 1990 - 2013</c:v>
          </c:tx>
          <c:spPr>
            <a:ln w="25400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'pconstantes1993_1970-2013'!$V$4:$AS$4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'pconstantes1993_1970-2013'!$V$40:$AS$40</c:f>
              <c:numCache>
                <c:formatCode>0.00</c:formatCode>
                <c:ptCount val="24"/>
                <c:pt idx="0">
                  <c:v>0.50459022382057162</c:v>
                </c:pt>
                <c:pt idx="1">
                  <c:v>0.49381343113847104</c:v>
                </c:pt>
                <c:pt idx="2">
                  <c:v>0.47968036091894251</c:v>
                </c:pt>
                <c:pt idx="3">
                  <c:v>0.47798027159217937</c:v>
                </c:pt>
                <c:pt idx="4">
                  <c:v>0.47797003263279242</c:v>
                </c:pt>
                <c:pt idx="5">
                  <c:v>0.47202538631329288</c:v>
                </c:pt>
                <c:pt idx="6">
                  <c:v>0.47420611420224573</c:v>
                </c:pt>
                <c:pt idx="7">
                  <c:v>0.48462444178540315</c:v>
                </c:pt>
                <c:pt idx="8">
                  <c:v>0.48166744519383908</c:v>
                </c:pt>
                <c:pt idx="9">
                  <c:v>0.47980309592457737</c:v>
                </c:pt>
                <c:pt idx="10">
                  <c:v>0.49220105436625511</c:v>
                </c:pt>
                <c:pt idx="11">
                  <c:v>0.48984747781717286</c:v>
                </c:pt>
                <c:pt idx="12">
                  <c:v>0.49399309263873825</c:v>
                </c:pt>
                <c:pt idx="13">
                  <c:v>0.49807511887519318</c:v>
                </c:pt>
                <c:pt idx="14">
                  <c:v>0.50252701472124217</c:v>
                </c:pt>
                <c:pt idx="15">
                  <c:v>0.51055082836743759</c:v>
                </c:pt>
                <c:pt idx="16">
                  <c:v>0.51427091404799308</c:v>
                </c:pt>
                <c:pt idx="17">
                  <c:v>0.52606097732797652</c:v>
                </c:pt>
                <c:pt idx="18">
                  <c:v>0.52803085423808993</c:v>
                </c:pt>
                <c:pt idx="19">
                  <c:v>0.51318334686279599</c:v>
                </c:pt>
                <c:pt idx="20">
                  <c:v>0.51165105765200458</c:v>
                </c:pt>
                <c:pt idx="21">
                  <c:v>0.51983202068335477</c:v>
                </c:pt>
                <c:pt idx="22">
                  <c:v>0.52661274399824509</c:v>
                </c:pt>
                <c:pt idx="23">
                  <c:v>0.53543657598539607</c:v>
                </c:pt>
              </c:numCache>
            </c:numRef>
          </c:val>
          <c:smooth val="0"/>
        </c:ser>
        <c:ser>
          <c:idx val="1"/>
          <c:order val="1"/>
          <c:tx>
            <c:v>Sigma Brazil 1990-2012</c:v>
          </c:tx>
          <c:spPr>
            <a:ln w="19050">
              <a:solidFill>
                <a:schemeClr val="tx1"/>
              </a:solidFill>
            </a:ln>
          </c:spPr>
          <c:marker>
            <c:symbol val="none"/>
          </c:marker>
          <c:val>
            <c:numRef>
              <c:f>'pconstantes1993_1970-2013'!$V$41:$AR$41</c:f>
              <c:numCache>
                <c:formatCode>0.00</c:formatCode>
                <c:ptCount val="23"/>
                <c:pt idx="0">
                  <c:v>0.75710097124373399</c:v>
                </c:pt>
                <c:pt idx="1">
                  <c:v>0.75869367378782193</c:v>
                </c:pt>
                <c:pt idx="2">
                  <c:v>0.73971824319948998</c:v>
                </c:pt>
                <c:pt idx="3">
                  <c:v>0.7186462891174189</c:v>
                </c:pt>
                <c:pt idx="4">
                  <c:v>0.71266734178731006</c:v>
                </c:pt>
                <c:pt idx="5">
                  <c:v>0.69313766875282579</c:v>
                </c:pt>
                <c:pt idx="6">
                  <c:v>0.68748895980202007</c:v>
                </c:pt>
                <c:pt idx="7">
                  <c:v>0.68288785784242323</c:v>
                </c:pt>
                <c:pt idx="8">
                  <c:v>0.6810629073555986</c:v>
                </c:pt>
                <c:pt idx="9">
                  <c:v>0.68398910053521023</c:v>
                </c:pt>
                <c:pt idx="10">
                  <c:v>0.68480697649565081</c:v>
                </c:pt>
                <c:pt idx="11">
                  <c:v>0.67679063118665761</c:v>
                </c:pt>
                <c:pt idx="12">
                  <c:v>0.67628464162624291</c:v>
                </c:pt>
                <c:pt idx="13">
                  <c:v>0.67097331445118957</c:v>
                </c:pt>
                <c:pt idx="14">
                  <c:v>0.65466127810367836</c:v>
                </c:pt>
                <c:pt idx="15">
                  <c:v>0.64411192780435123</c:v>
                </c:pt>
                <c:pt idx="16">
                  <c:v>0.6431850288343306</c:v>
                </c:pt>
                <c:pt idx="17">
                  <c:v>0.6446856118479628</c:v>
                </c:pt>
                <c:pt idx="18">
                  <c:v>0.62682996222252618</c:v>
                </c:pt>
                <c:pt idx="19">
                  <c:v>0.61571394804234858</c:v>
                </c:pt>
                <c:pt idx="20">
                  <c:v>0.6219125961417431</c:v>
                </c:pt>
                <c:pt idx="21" formatCode="General">
                  <c:v>0.61992354711871955</c:v>
                </c:pt>
                <c:pt idx="22" formatCode="General">
                  <c:v>0.61293172552897723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82027568"/>
        <c:axId val="1682026480"/>
      </c:lineChart>
      <c:catAx>
        <c:axId val="1682027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400" b="0">
                <a:latin typeface="Garamond" panose="02020404030301010803" pitchFamily="18" charset="0"/>
              </a:defRPr>
            </a:pPr>
            <a:endParaRPr lang="pt-BR"/>
          </a:p>
        </c:txPr>
        <c:crossAx val="1682026480"/>
        <c:crosses val="autoZero"/>
        <c:auto val="1"/>
        <c:lblAlgn val="ctr"/>
        <c:lblOffset val="100"/>
        <c:noMultiLvlLbl val="0"/>
      </c:catAx>
      <c:valAx>
        <c:axId val="1682026480"/>
        <c:scaling>
          <c:orientation val="minMax"/>
          <c:max val="0.78"/>
          <c:min val="0.46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 b="0">
                <a:latin typeface="Garamond" panose="02020404030301010803" pitchFamily="18" charset="0"/>
              </a:defRPr>
            </a:pPr>
            <a:endParaRPr lang="pt-BR"/>
          </a:p>
        </c:txPr>
        <c:crossAx val="1682027568"/>
        <c:crosses val="autoZero"/>
        <c:crossBetween val="between"/>
        <c:majorUnit val="4.0000000000000022E-2"/>
      </c:valAx>
    </c:plotArea>
    <c:legend>
      <c:legendPos val="r"/>
      <c:layout>
        <c:manualLayout>
          <c:xMode val="edge"/>
          <c:yMode val="edge"/>
          <c:x val="0.31289607894882238"/>
          <c:y val="4.1474438336717372E-2"/>
          <c:w val="0.61554869554010405"/>
          <c:h val="0.17749120982518707"/>
        </c:manualLayout>
      </c:layout>
      <c:overlay val="0"/>
      <c:txPr>
        <a:bodyPr/>
        <a:lstStyle/>
        <a:p>
          <a:pPr>
            <a:defRPr sz="1800" b="0">
              <a:latin typeface="Garamond" panose="02020404030301010803" pitchFamily="18" charset="0"/>
            </a:defRPr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0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0.92593</cdr:x>
      <cdr:y>0.65752</cdr:y>
    </cdr:from>
    <cdr:to>
      <cdr:x>1</cdr:x>
      <cdr:y>0.73398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7620045" y="3096344"/>
          <a:ext cx="609555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800" dirty="0" smtClean="0"/>
            <a:t>27%</a:t>
          </a:r>
          <a:endParaRPr lang="pt-BR" sz="1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00DA-F898-425F-B3D8-F3B90F22004A}" type="datetimeFigureOut">
              <a:rPr lang="pt-BR" smtClean="0"/>
              <a:t>14/09/2015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5693-37B1-455A-B67E-B671FB66AE8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369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00DA-F898-425F-B3D8-F3B90F22004A}" type="datetimeFigureOut">
              <a:rPr lang="pt-BR" smtClean="0"/>
              <a:t>14/09/2015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5693-37B1-455A-B67E-B671FB66AE8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6908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00DA-F898-425F-B3D8-F3B90F22004A}" type="datetimeFigureOut">
              <a:rPr lang="pt-BR" smtClean="0"/>
              <a:t>14/09/2015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5693-37B1-455A-B67E-B671FB66AE8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6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00DA-F898-425F-B3D8-F3B90F22004A}" type="datetimeFigureOut">
              <a:rPr lang="pt-BR" smtClean="0"/>
              <a:t>14/09/2015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5693-37B1-455A-B67E-B671FB66AE8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35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00DA-F898-425F-B3D8-F3B90F22004A}" type="datetimeFigureOut">
              <a:rPr lang="pt-BR" smtClean="0"/>
              <a:t>14/09/2015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5693-37B1-455A-B67E-B671FB66AE8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471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00DA-F898-425F-B3D8-F3B90F22004A}" type="datetimeFigureOut">
              <a:rPr lang="pt-BR" smtClean="0"/>
              <a:t>14/09/2015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5693-37B1-455A-B67E-B671FB66AE8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5364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00DA-F898-425F-B3D8-F3B90F22004A}" type="datetimeFigureOut">
              <a:rPr lang="pt-BR" smtClean="0"/>
              <a:t>14/09/2015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5693-37B1-455A-B67E-B671FB66AE8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818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00DA-F898-425F-B3D8-F3B90F22004A}" type="datetimeFigureOut">
              <a:rPr lang="pt-BR" smtClean="0"/>
              <a:t>14/09/2015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5693-37B1-455A-B67E-B671FB66AE8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628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00DA-F898-425F-B3D8-F3B90F22004A}" type="datetimeFigureOut">
              <a:rPr lang="pt-BR" smtClean="0"/>
              <a:t>14/09/2015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5693-37B1-455A-B67E-B671FB66AE8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9450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00DA-F898-425F-B3D8-F3B90F22004A}" type="datetimeFigureOut">
              <a:rPr lang="pt-BR" smtClean="0"/>
              <a:t>14/09/2015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5693-37B1-455A-B67E-B671FB66AE8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615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00DA-F898-425F-B3D8-F3B90F22004A}" type="datetimeFigureOut">
              <a:rPr lang="pt-BR" smtClean="0"/>
              <a:t>14/09/2015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5693-37B1-455A-B67E-B671FB66AE8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781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800DA-F898-425F-B3D8-F3B90F22004A}" type="datetimeFigureOut">
              <a:rPr lang="pt-BR" smtClean="0"/>
              <a:t>14/09/2015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65693-37B1-455A-B67E-B671FB66AE8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136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1196752"/>
            <a:ext cx="8856984" cy="1584176"/>
          </a:xfrm>
        </p:spPr>
        <p:txBody>
          <a:bodyPr>
            <a:normAutofit/>
          </a:bodyPr>
          <a:lstStyle/>
          <a:p>
            <a:r>
              <a:rPr lang="pt-BR" sz="3600" dirty="0" smtClean="0"/>
              <a:t>Por que Brasil e México não ficam ricos?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E. Bacha e R. </a:t>
            </a:r>
            <a:r>
              <a:rPr lang="pt-BR" dirty="0" err="1" smtClean="0">
                <a:solidFill>
                  <a:schemeClr val="tx1"/>
                </a:solidFill>
              </a:rPr>
              <a:t>Bonelli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CDPP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São Paulo, 16 de setembro de 2015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85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2211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Capital e PIB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Y’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volátil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bases </a:t>
            </a:r>
            <a:r>
              <a:rPr lang="en-US" dirty="0" err="1" smtClean="0"/>
              <a:t>anuais</a:t>
            </a:r>
            <a:r>
              <a:rPr lang="en-US" dirty="0" smtClean="0"/>
              <a:t>, </a:t>
            </a:r>
            <a:r>
              <a:rPr lang="en-US" dirty="0" err="1" smtClean="0"/>
              <a:t>claro</a:t>
            </a:r>
            <a:endParaRPr lang="en-US" dirty="0" smtClean="0"/>
          </a:p>
          <a:p>
            <a:r>
              <a:rPr lang="en-US" dirty="0" smtClean="0"/>
              <a:t>Como </a:t>
            </a:r>
            <a:r>
              <a:rPr lang="en-US" dirty="0" err="1" smtClean="0"/>
              <a:t>resultado</a:t>
            </a:r>
            <a:r>
              <a:rPr lang="en-US" dirty="0" smtClean="0"/>
              <a:t>, </a:t>
            </a:r>
            <a:r>
              <a:rPr lang="en-US" dirty="0" err="1" smtClean="0"/>
              <a:t>correlações</a:t>
            </a:r>
            <a:r>
              <a:rPr lang="en-US" dirty="0" smtClean="0"/>
              <a:t> entre Y’ e K’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especialmente</a:t>
            </a:r>
            <a:r>
              <a:rPr lang="en-US" dirty="0" smtClean="0"/>
              <a:t> </a:t>
            </a:r>
            <a:r>
              <a:rPr lang="en-US" dirty="0" err="1" smtClean="0"/>
              <a:t>altas</a:t>
            </a:r>
            <a:r>
              <a:rPr lang="en-US" dirty="0" smtClean="0"/>
              <a:t> (0,58 BRA e 0,68 MEX) </a:t>
            </a:r>
          </a:p>
          <a:p>
            <a:r>
              <a:rPr lang="en-US" dirty="0" err="1" smtClean="0"/>
              <a:t>Interessante</a:t>
            </a:r>
            <a:r>
              <a:rPr lang="en-US" dirty="0" smtClean="0"/>
              <a:t>: </a:t>
            </a:r>
            <a:r>
              <a:rPr lang="en-US" dirty="0" err="1" smtClean="0"/>
              <a:t>correlação</a:t>
            </a:r>
            <a:r>
              <a:rPr lang="en-US" dirty="0" smtClean="0"/>
              <a:t> entre K’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países</a:t>
            </a:r>
            <a:r>
              <a:rPr lang="en-US" dirty="0" smtClean="0"/>
              <a:t> é de 0,83</a:t>
            </a:r>
          </a:p>
          <a:p>
            <a:r>
              <a:rPr lang="en-US" dirty="0" err="1" smtClean="0"/>
              <a:t>Reforça</a:t>
            </a:r>
            <a:r>
              <a:rPr lang="en-US" dirty="0" smtClean="0"/>
              <a:t> a </a:t>
            </a:r>
            <a:r>
              <a:rPr lang="en-US" dirty="0" err="1" smtClean="0"/>
              <a:t>semelhança</a:t>
            </a:r>
            <a:r>
              <a:rPr lang="en-US" dirty="0" smtClean="0"/>
              <a:t> de </a:t>
            </a:r>
            <a:r>
              <a:rPr lang="en-US" dirty="0" err="1" smtClean="0"/>
              <a:t>desempenho</a:t>
            </a:r>
            <a:r>
              <a:rPr lang="en-US" dirty="0" smtClean="0"/>
              <a:t> dos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países</a:t>
            </a:r>
            <a:r>
              <a:rPr lang="en-US" dirty="0" smtClean="0"/>
              <a:t> no </a:t>
            </a:r>
            <a:r>
              <a:rPr lang="en-US" dirty="0" err="1" smtClean="0"/>
              <a:t>longo</a:t>
            </a:r>
            <a:r>
              <a:rPr lang="en-US" dirty="0" smtClean="0"/>
              <a:t> </a:t>
            </a:r>
            <a:r>
              <a:rPr lang="en-US" dirty="0" err="1" smtClean="0"/>
              <a:t>prazo</a:t>
            </a:r>
            <a:endParaRPr lang="pt-BR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539552" y="1196752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96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Autofit/>
          </a:bodyPr>
          <a:lstStyle/>
          <a:p>
            <a:r>
              <a:rPr lang="pt-BR" sz="3200" dirty="0" smtClean="0"/>
              <a:t>Acumulação de capital e os colapsos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49685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/>
              <a:t>Decomposição da taxa de crescimento do capital (K’)</a:t>
            </a:r>
            <a:endParaRPr lang="en-US" dirty="0" smtClean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Identidade</a:t>
            </a:r>
            <a:r>
              <a:rPr lang="en-US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             K' = s(1/p)v – δ</a:t>
            </a:r>
          </a:p>
          <a:p>
            <a:endParaRPr lang="en-US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smtClean="0">
                <a:cs typeface="Arial" panose="020B0604020202020204" pitchFamily="34" charset="0"/>
              </a:rPr>
              <a:t>   </a:t>
            </a:r>
            <a:r>
              <a:rPr lang="en-US" dirty="0" err="1" smtClean="0">
                <a:cs typeface="Arial" panose="020B0604020202020204" pitchFamily="34" charset="0"/>
              </a:rPr>
              <a:t>onde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</a:p>
          <a:p>
            <a:pPr marL="457200" lvl="1" indent="0">
              <a:buNone/>
            </a:pPr>
            <a:r>
              <a:rPr lang="en-US" dirty="0" smtClean="0">
                <a:cs typeface="Arial" panose="020B0604020202020204" pitchFamily="34" charset="0"/>
              </a:rPr>
              <a:t>s = taxa de </a:t>
            </a:r>
            <a:r>
              <a:rPr lang="en-US" dirty="0" err="1" smtClean="0">
                <a:cs typeface="Arial" panose="020B0604020202020204" pitchFamily="34" charset="0"/>
              </a:rPr>
              <a:t>poupança</a:t>
            </a:r>
            <a:r>
              <a:rPr lang="en-US" dirty="0" smtClean="0">
                <a:cs typeface="Arial" panose="020B0604020202020204" pitchFamily="34" charset="0"/>
              </a:rPr>
              <a:t> total (</a:t>
            </a:r>
            <a:r>
              <a:rPr lang="en-US" dirty="0" err="1" smtClean="0">
                <a:cs typeface="Arial" panose="020B0604020202020204" pitchFamily="34" charset="0"/>
              </a:rPr>
              <a:t>inclui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externa</a:t>
            </a:r>
            <a:r>
              <a:rPr lang="en-US" dirty="0" smtClean="0">
                <a:cs typeface="Arial" panose="020B0604020202020204" pitchFamily="34" charset="0"/>
              </a:rPr>
              <a:t>) *</a:t>
            </a:r>
          </a:p>
          <a:p>
            <a:pPr marL="457200" lvl="1" indent="0">
              <a:buNone/>
            </a:pPr>
            <a:r>
              <a:rPr lang="en-US" dirty="0" smtClean="0">
                <a:cs typeface="Arial" panose="020B0604020202020204" pitchFamily="34" charset="0"/>
              </a:rPr>
              <a:t>p = </a:t>
            </a:r>
            <a:r>
              <a:rPr lang="en-US" dirty="0" err="1" smtClean="0">
                <a:cs typeface="Arial" panose="020B0604020202020204" pitchFamily="34" charset="0"/>
              </a:rPr>
              <a:t>preço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relativo</a:t>
            </a:r>
            <a:r>
              <a:rPr lang="en-US" dirty="0" smtClean="0">
                <a:cs typeface="Arial" panose="020B0604020202020204" pitchFamily="34" charset="0"/>
              </a:rPr>
              <a:t>  do </a:t>
            </a:r>
            <a:r>
              <a:rPr lang="en-US" dirty="0" err="1" smtClean="0">
                <a:cs typeface="Arial" panose="020B0604020202020204" pitchFamily="34" charset="0"/>
              </a:rPr>
              <a:t>investimento</a:t>
            </a:r>
            <a:r>
              <a:rPr lang="en-US" dirty="0" smtClean="0">
                <a:cs typeface="Arial" panose="020B0604020202020204" pitchFamily="34" charset="0"/>
              </a:rPr>
              <a:t> (</a:t>
            </a:r>
            <a:r>
              <a:rPr lang="en-US" dirty="0" err="1" smtClean="0">
                <a:cs typeface="Arial" panose="020B0604020202020204" pitchFamily="34" charset="0"/>
              </a:rPr>
              <a:t>relação</a:t>
            </a:r>
            <a:r>
              <a:rPr lang="en-US" dirty="0" smtClean="0">
                <a:cs typeface="Arial" panose="020B0604020202020204" pitchFamily="34" charset="0"/>
              </a:rPr>
              <a:t> de </a:t>
            </a:r>
            <a:r>
              <a:rPr lang="en-US" dirty="0" err="1" smtClean="0">
                <a:cs typeface="Arial" panose="020B0604020202020204" pitchFamily="34" charset="0"/>
              </a:rPr>
              <a:t>deflatores</a:t>
            </a:r>
            <a:r>
              <a:rPr lang="en-US" dirty="0" smtClean="0">
                <a:cs typeface="Arial" panose="020B0604020202020204" pitchFamily="34" charset="0"/>
              </a:rPr>
              <a:t> da FBCF e do PIB)</a:t>
            </a:r>
          </a:p>
          <a:p>
            <a:pPr marL="457200" lvl="1" indent="0">
              <a:buNone/>
            </a:pPr>
            <a:r>
              <a:rPr lang="pt-BR" dirty="0" smtClean="0"/>
              <a:t>v = relação produto-capital **</a:t>
            </a:r>
          </a:p>
          <a:p>
            <a:pPr marL="457200" lvl="1" indent="0">
              <a:buNone/>
            </a:pPr>
            <a:r>
              <a:rPr lang="en-US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δ = taxa de </a:t>
            </a:r>
            <a:r>
              <a:rPr lang="en-US" dirty="0" err="1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depreciação</a:t>
            </a:r>
            <a:endParaRPr lang="en-US" dirty="0" smtClean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>
                <a:cs typeface="Arial" panose="020B0604020202020204" pitchFamily="34" charset="0"/>
              </a:rPr>
              <a:t>	</a:t>
            </a:r>
            <a:endParaRPr lang="en-US" dirty="0" smtClean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>
                <a:cs typeface="Arial" panose="020B0604020202020204" pitchFamily="34" charset="0"/>
              </a:rPr>
              <a:t>	</a:t>
            </a:r>
            <a:r>
              <a:rPr lang="en-US" dirty="0" smtClean="0">
                <a:cs typeface="Arial" panose="020B0604020202020204" pitchFamily="34" charset="0"/>
              </a:rPr>
              <a:t>* exclusive VE</a:t>
            </a:r>
          </a:p>
          <a:p>
            <a:pPr marL="457200" lvl="1" indent="0">
              <a:buNone/>
            </a:pPr>
            <a:r>
              <a:rPr lang="en-US" dirty="0">
                <a:cs typeface="Arial" panose="020B0604020202020204" pitchFamily="34" charset="0"/>
              </a:rPr>
              <a:t>	</a:t>
            </a:r>
            <a:r>
              <a:rPr lang="en-US" dirty="0" smtClean="0">
                <a:cs typeface="Arial" panose="020B0604020202020204" pitchFamily="34" charset="0"/>
              </a:rPr>
              <a:t>** capital </a:t>
            </a:r>
            <a:r>
              <a:rPr lang="en-US" dirty="0" err="1" smtClean="0">
                <a:cs typeface="Arial" panose="020B0604020202020204" pitchFamily="34" charset="0"/>
              </a:rPr>
              <a:t>não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está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corrigido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por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grau</a:t>
            </a:r>
            <a:r>
              <a:rPr lang="en-US" dirty="0" smtClean="0">
                <a:cs typeface="Arial" panose="020B0604020202020204" pitchFamily="34" charset="0"/>
              </a:rPr>
              <a:t> de </a:t>
            </a:r>
            <a:r>
              <a:rPr lang="en-US" dirty="0" err="1" smtClean="0">
                <a:cs typeface="Arial" panose="020B0604020202020204" pitchFamily="34" charset="0"/>
              </a:rPr>
              <a:t>utilização</a:t>
            </a:r>
            <a:endParaRPr lang="pt-BR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539552" y="1196752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40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sz="3000" dirty="0" smtClean="0"/>
              <a:t>BRA: decomposição de K’</a:t>
            </a:r>
            <a:endParaRPr lang="pt-BR" sz="30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844824"/>
            <a:ext cx="9033733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Conector reto 3"/>
          <p:cNvCxnSpPr/>
          <p:nvPr/>
        </p:nvCxnSpPr>
        <p:spPr>
          <a:xfrm>
            <a:off x="539552" y="1268760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62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sz="3000" dirty="0" smtClean="0"/>
              <a:t>MEX: decomposição de K</a:t>
            </a:r>
            <a:r>
              <a:rPr lang="pt-BR" sz="3200" dirty="0" smtClean="0"/>
              <a:t>’</a:t>
            </a:r>
            <a:endParaRPr lang="pt-BR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54" y="2050585"/>
            <a:ext cx="8800442" cy="3754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Conector reto 3"/>
          <p:cNvCxnSpPr/>
          <p:nvPr/>
        </p:nvCxnSpPr>
        <p:spPr>
          <a:xfrm>
            <a:off x="539552" y="1268760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28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pt-BR" sz="3000" dirty="0" smtClean="0"/>
              <a:t>Principais conclusões (1/3)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Surpresa</a:t>
            </a:r>
            <a:r>
              <a:rPr lang="en-US" dirty="0" smtClean="0"/>
              <a:t>! Queda de </a:t>
            </a:r>
            <a:r>
              <a:rPr lang="en-US" dirty="0"/>
              <a:t>K’ entre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Idade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Ouro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e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Quase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Estagnação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é </a:t>
            </a:r>
            <a:r>
              <a:rPr lang="en-US" dirty="0" err="1"/>
              <a:t>acompanhada</a:t>
            </a:r>
            <a:r>
              <a:rPr lang="en-US" dirty="0"/>
              <a:t> </a:t>
            </a:r>
            <a:r>
              <a:rPr lang="en-US" dirty="0" err="1"/>
              <a:t>pela</a:t>
            </a:r>
            <a:r>
              <a:rPr lang="en-US" dirty="0"/>
              <a:t> taxa de </a:t>
            </a:r>
            <a:r>
              <a:rPr lang="en-US" dirty="0" err="1"/>
              <a:t>poupança</a:t>
            </a:r>
            <a:r>
              <a:rPr lang="en-US" dirty="0"/>
              <a:t>.</a:t>
            </a:r>
          </a:p>
          <a:p>
            <a:r>
              <a:rPr lang="en-US" dirty="0" smtClean="0"/>
              <a:t>Culpado </a:t>
            </a:r>
            <a:r>
              <a:rPr lang="en-US" dirty="0" err="1" smtClean="0"/>
              <a:t>comum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países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queda</a:t>
            </a:r>
            <a:r>
              <a:rPr lang="en-US" dirty="0" smtClean="0"/>
              <a:t> de K’ </a:t>
            </a:r>
            <a:r>
              <a:rPr lang="en-US" dirty="0" err="1" smtClean="0"/>
              <a:t>foi</a:t>
            </a:r>
            <a:r>
              <a:rPr lang="en-US" dirty="0" smtClean="0"/>
              <a:t> a </a:t>
            </a:r>
            <a:r>
              <a:rPr lang="en-US" dirty="0" err="1" smtClean="0"/>
              <a:t>redução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relação</a:t>
            </a:r>
            <a:r>
              <a:rPr lang="en-US" dirty="0" smtClean="0"/>
              <a:t> </a:t>
            </a:r>
            <a:r>
              <a:rPr lang="en-US" dirty="0" err="1" smtClean="0"/>
              <a:t>produto</a:t>
            </a:r>
            <a:r>
              <a:rPr lang="en-US" dirty="0" smtClean="0"/>
              <a:t>-capital</a:t>
            </a:r>
          </a:p>
          <a:p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sido</a:t>
            </a:r>
            <a:r>
              <a:rPr lang="en-US" dirty="0" smtClean="0"/>
              <a:t> um </a:t>
            </a:r>
            <a:r>
              <a:rPr lang="en-US" dirty="0" err="1" smtClean="0"/>
              <a:t>fenômeno</a:t>
            </a:r>
            <a:r>
              <a:rPr lang="en-US" dirty="0" smtClean="0"/>
              <a:t> </a:t>
            </a:r>
            <a:r>
              <a:rPr lang="en-US" dirty="0" err="1" smtClean="0"/>
              <a:t>tecnológico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havido</a:t>
            </a:r>
            <a:r>
              <a:rPr lang="en-US" dirty="0" smtClean="0"/>
              <a:t> um </a:t>
            </a:r>
            <a:r>
              <a:rPr lang="en-US" dirty="0" err="1" smtClean="0"/>
              <a:t>efeito</a:t>
            </a:r>
            <a:r>
              <a:rPr lang="en-US" dirty="0" smtClean="0"/>
              <a:t> </a:t>
            </a:r>
            <a:r>
              <a:rPr lang="en-US" dirty="0" err="1" smtClean="0"/>
              <a:t>composição</a:t>
            </a:r>
            <a:endParaRPr lang="en-US" dirty="0"/>
          </a:p>
          <a:p>
            <a:r>
              <a:rPr lang="en-US" dirty="0" err="1" smtClean="0"/>
              <a:t>Outra</a:t>
            </a:r>
            <a:r>
              <a:rPr lang="en-US" dirty="0" smtClean="0"/>
              <a:t> </a:t>
            </a:r>
            <a:r>
              <a:rPr lang="en-US" dirty="0" err="1" smtClean="0"/>
              <a:t>possibilidade</a:t>
            </a:r>
            <a:r>
              <a:rPr lang="en-US" dirty="0" smtClean="0"/>
              <a:t> é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alocação</a:t>
            </a:r>
            <a:r>
              <a:rPr lang="en-US" dirty="0" smtClean="0"/>
              <a:t> de </a:t>
            </a:r>
            <a:r>
              <a:rPr lang="en-US" dirty="0" err="1" smtClean="0"/>
              <a:t>recursos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Mas, </a:t>
            </a:r>
            <a:r>
              <a:rPr lang="en-US" dirty="0" err="1" smtClean="0"/>
              <a:t>especialmente</a:t>
            </a:r>
            <a:r>
              <a:rPr lang="en-US" dirty="0" smtClean="0"/>
              <a:t> no </a:t>
            </a:r>
            <a:r>
              <a:rPr lang="en-US" dirty="0" err="1" smtClean="0"/>
              <a:t>caso</a:t>
            </a:r>
            <a:r>
              <a:rPr lang="en-US" dirty="0" smtClean="0"/>
              <a:t> do MEX, a </a:t>
            </a:r>
            <a:r>
              <a:rPr lang="en-US" dirty="0" err="1" smtClean="0"/>
              <a:t>queda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K’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muito</a:t>
            </a:r>
            <a:r>
              <a:rPr lang="en-US" dirty="0" smtClean="0"/>
              <a:t> </a:t>
            </a:r>
            <a:r>
              <a:rPr lang="en-US" dirty="0" err="1" smtClean="0"/>
              <a:t>súbita</a:t>
            </a:r>
            <a:r>
              <a:rPr lang="en-US" dirty="0" smtClean="0"/>
              <a:t> para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explicada</a:t>
            </a:r>
            <a:r>
              <a:rPr lang="en-US" dirty="0" smtClean="0"/>
              <a:t> </a:t>
            </a:r>
            <a:r>
              <a:rPr lang="en-US" dirty="0" err="1" smtClean="0"/>
              <a:t>somente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fatores</a:t>
            </a:r>
            <a:r>
              <a:rPr lang="en-US" dirty="0" smtClean="0"/>
              <a:t> </a:t>
            </a:r>
            <a:r>
              <a:rPr lang="en-US" dirty="0" err="1" smtClean="0"/>
              <a:t>estruturais</a:t>
            </a:r>
            <a:endParaRPr lang="en-US" dirty="0" smtClean="0"/>
          </a:p>
        </p:txBody>
      </p:sp>
      <p:cxnSp>
        <p:nvCxnSpPr>
          <p:cNvPr id="4" name="Conector reto 3"/>
          <p:cNvCxnSpPr/>
          <p:nvPr/>
        </p:nvCxnSpPr>
        <p:spPr>
          <a:xfrm>
            <a:off x="611560" y="1196752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141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t-BR" sz="3000" dirty="0" smtClean="0"/>
              <a:t>Principais conclusões (2/3)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00200"/>
            <a:ext cx="8435280" cy="5069160"/>
          </a:xfrm>
        </p:spPr>
        <p:txBody>
          <a:bodyPr>
            <a:normAutofit fontScale="85000" lnSpcReduction="20000"/>
          </a:bodyPr>
          <a:lstStyle/>
          <a:p>
            <a:r>
              <a:rPr lang="en-US" sz="3500" dirty="0" err="1" smtClean="0"/>
              <a:t>Inicialmente</a:t>
            </a:r>
            <a:r>
              <a:rPr lang="en-US" sz="3500" dirty="0" smtClean="0"/>
              <a:t>, </a:t>
            </a:r>
            <a:r>
              <a:rPr lang="en-US" sz="3500" dirty="0" err="1" smtClean="0"/>
              <a:t>crise</a:t>
            </a:r>
            <a:r>
              <a:rPr lang="en-US" sz="3500" dirty="0" smtClean="0"/>
              <a:t> da </a:t>
            </a:r>
            <a:r>
              <a:rPr lang="en-US" sz="3500" dirty="0" err="1" smtClean="0"/>
              <a:t>dívida</a:t>
            </a:r>
            <a:r>
              <a:rPr lang="en-US" sz="3500" dirty="0" smtClean="0"/>
              <a:t> </a:t>
            </a:r>
            <a:r>
              <a:rPr lang="en-US" sz="3500" dirty="0" err="1" smtClean="0"/>
              <a:t>forçou</a:t>
            </a:r>
            <a:r>
              <a:rPr lang="en-US" sz="3500" dirty="0" smtClean="0"/>
              <a:t> </a:t>
            </a:r>
            <a:r>
              <a:rPr lang="en-US" sz="3500" dirty="0" err="1" smtClean="0"/>
              <a:t>redução</a:t>
            </a:r>
            <a:r>
              <a:rPr lang="en-US" sz="3500" dirty="0" smtClean="0"/>
              <a:t> </a:t>
            </a:r>
            <a:r>
              <a:rPr lang="en-US" sz="3500" dirty="0" err="1" smtClean="0"/>
              <a:t>súbita</a:t>
            </a:r>
            <a:r>
              <a:rPr lang="en-US" sz="3500" dirty="0" smtClean="0"/>
              <a:t> do PIB, </a:t>
            </a:r>
            <a:r>
              <a:rPr lang="en-US" sz="3500" dirty="0" err="1" smtClean="0"/>
              <a:t>tornando</a:t>
            </a:r>
            <a:r>
              <a:rPr lang="en-US" sz="3500" dirty="0" smtClean="0"/>
              <a:t> parte do </a:t>
            </a:r>
            <a:r>
              <a:rPr lang="en-US" sz="3500" dirty="0" err="1" smtClean="0"/>
              <a:t>estoque</a:t>
            </a:r>
            <a:r>
              <a:rPr lang="en-US" sz="3500" dirty="0" smtClean="0"/>
              <a:t> de capital </a:t>
            </a:r>
            <a:r>
              <a:rPr lang="en-US" sz="3500" dirty="0" err="1" smtClean="0"/>
              <a:t>ocioso</a:t>
            </a:r>
            <a:endParaRPr lang="en-US" sz="3500" dirty="0" smtClean="0"/>
          </a:p>
          <a:p>
            <a:r>
              <a:rPr lang="en-US" sz="3500" dirty="0" err="1" smtClean="0"/>
              <a:t>Redução</a:t>
            </a:r>
            <a:r>
              <a:rPr lang="en-US" sz="3500" dirty="0" smtClean="0"/>
              <a:t> </a:t>
            </a:r>
            <a:r>
              <a:rPr lang="en-US" sz="3500" dirty="0" err="1" smtClean="0"/>
              <a:t>na</a:t>
            </a:r>
            <a:r>
              <a:rPr lang="en-US" sz="3500" dirty="0" smtClean="0"/>
              <a:t> </a:t>
            </a:r>
            <a:r>
              <a:rPr lang="en-US" sz="3500" dirty="0" err="1" smtClean="0"/>
              <a:t>poupança</a:t>
            </a:r>
            <a:r>
              <a:rPr lang="en-US" sz="3500" dirty="0" smtClean="0"/>
              <a:t> </a:t>
            </a:r>
            <a:r>
              <a:rPr lang="en-US" sz="3500" dirty="0" err="1" smtClean="0"/>
              <a:t>externa</a:t>
            </a:r>
            <a:r>
              <a:rPr lang="en-US" sz="3500" dirty="0" smtClean="0"/>
              <a:t> </a:t>
            </a:r>
            <a:r>
              <a:rPr lang="en-US" sz="3500" dirty="0" err="1" smtClean="0"/>
              <a:t>também</a:t>
            </a:r>
            <a:r>
              <a:rPr lang="en-US" sz="3500" dirty="0" smtClean="0"/>
              <a:t> </a:t>
            </a:r>
            <a:r>
              <a:rPr lang="en-US" sz="3500" dirty="0" err="1" smtClean="0"/>
              <a:t>teria</a:t>
            </a:r>
            <a:r>
              <a:rPr lang="en-US" sz="3500" dirty="0" smtClean="0"/>
              <a:t> </a:t>
            </a:r>
            <a:r>
              <a:rPr lang="en-US" sz="3500" dirty="0" err="1" smtClean="0"/>
              <a:t>exercido</a:t>
            </a:r>
            <a:r>
              <a:rPr lang="en-US" sz="3500" dirty="0" smtClean="0"/>
              <a:t> um </a:t>
            </a:r>
            <a:r>
              <a:rPr lang="en-US" sz="3500" dirty="0" err="1" smtClean="0"/>
              <a:t>efeito</a:t>
            </a:r>
            <a:r>
              <a:rPr lang="en-US" sz="3500" dirty="0" smtClean="0"/>
              <a:t> </a:t>
            </a:r>
            <a:r>
              <a:rPr lang="en-US" sz="3500" dirty="0" err="1" smtClean="0"/>
              <a:t>depressivo</a:t>
            </a:r>
            <a:r>
              <a:rPr lang="en-US" sz="3500" dirty="0" smtClean="0"/>
              <a:t> </a:t>
            </a:r>
            <a:r>
              <a:rPr lang="en-US" sz="3500" dirty="0" err="1" smtClean="0"/>
              <a:t>sobre</a:t>
            </a:r>
            <a:r>
              <a:rPr lang="en-US" sz="3500" dirty="0" smtClean="0"/>
              <a:t> a </a:t>
            </a:r>
            <a:r>
              <a:rPr lang="en-US" sz="3500" dirty="0" err="1" smtClean="0"/>
              <a:t>acumulação</a:t>
            </a:r>
            <a:r>
              <a:rPr lang="en-US" sz="3500" dirty="0" smtClean="0"/>
              <a:t>, antes que a </a:t>
            </a:r>
            <a:r>
              <a:rPr lang="en-US" sz="3500" dirty="0" err="1" smtClean="0"/>
              <a:t>poupança</a:t>
            </a:r>
            <a:r>
              <a:rPr lang="en-US" sz="3500" dirty="0" smtClean="0"/>
              <a:t> </a:t>
            </a:r>
            <a:r>
              <a:rPr lang="en-US" sz="3500" dirty="0" err="1" smtClean="0"/>
              <a:t>doméstica</a:t>
            </a:r>
            <a:r>
              <a:rPr lang="en-US" sz="3500" dirty="0" smtClean="0"/>
              <a:t> </a:t>
            </a:r>
            <a:r>
              <a:rPr lang="en-US" sz="3500" dirty="0" err="1" smtClean="0"/>
              <a:t>reagisse</a:t>
            </a:r>
            <a:endParaRPr lang="en-US" sz="3500" dirty="0" smtClean="0"/>
          </a:p>
          <a:p>
            <a:r>
              <a:rPr lang="en-US" sz="3500" dirty="0" err="1" smtClean="0"/>
              <a:t>Redução</a:t>
            </a:r>
            <a:r>
              <a:rPr lang="en-US" sz="3500" dirty="0" smtClean="0"/>
              <a:t> de </a:t>
            </a:r>
            <a:r>
              <a:rPr lang="en-US" sz="3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3500" i="1" dirty="0" smtClean="0"/>
              <a:t> </a:t>
            </a:r>
            <a:r>
              <a:rPr lang="en-US" sz="3500" dirty="0" err="1" smtClean="0"/>
              <a:t>ocorreu</a:t>
            </a:r>
            <a:r>
              <a:rPr lang="en-US" sz="3500" dirty="0" smtClean="0"/>
              <a:t> no </a:t>
            </a:r>
            <a:r>
              <a:rPr lang="en-US" sz="3500" dirty="0" err="1" smtClean="0"/>
              <a:t>caso</a:t>
            </a:r>
            <a:r>
              <a:rPr lang="en-US" sz="3500" dirty="0" smtClean="0"/>
              <a:t> do BRA no </a:t>
            </a:r>
            <a:r>
              <a:rPr lang="en-US" sz="3500" dirty="0" err="1" smtClean="0"/>
              <a:t>contexto</a:t>
            </a:r>
            <a:r>
              <a:rPr lang="en-US" sz="3500" dirty="0" smtClean="0"/>
              <a:t> de </a:t>
            </a:r>
            <a:r>
              <a:rPr lang="en-US" sz="3500" dirty="0" err="1" smtClean="0"/>
              <a:t>substituição</a:t>
            </a:r>
            <a:r>
              <a:rPr lang="en-US" sz="3500" dirty="0" smtClean="0"/>
              <a:t> </a:t>
            </a:r>
            <a:r>
              <a:rPr lang="en-US" sz="3500" dirty="0" err="1" smtClean="0"/>
              <a:t>ineficiente</a:t>
            </a:r>
            <a:r>
              <a:rPr lang="en-US" sz="3500" dirty="0" smtClean="0"/>
              <a:t> de </a:t>
            </a:r>
            <a:r>
              <a:rPr lang="en-US" sz="3500" dirty="0" err="1" smtClean="0"/>
              <a:t>importações</a:t>
            </a:r>
            <a:r>
              <a:rPr lang="en-US" sz="3500" dirty="0" smtClean="0"/>
              <a:t> de bens de capital, que </a:t>
            </a:r>
            <a:r>
              <a:rPr lang="en-US" sz="3500" dirty="0" err="1" smtClean="0"/>
              <a:t>também</a:t>
            </a:r>
            <a:r>
              <a:rPr lang="en-US" sz="3500" dirty="0" smtClean="0"/>
              <a:t> </a:t>
            </a:r>
            <a:r>
              <a:rPr lang="en-US" sz="3500" dirty="0" err="1" smtClean="0"/>
              <a:t>contribuiu</a:t>
            </a:r>
            <a:r>
              <a:rPr lang="en-US" sz="3500" dirty="0" smtClean="0"/>
              <a:t> para </a:t>
            </a:r>
            <a:r>
              <a:rPr lang="en-US" sz="3500" dirty="0" err="1" smtClean="0"/>
              <a:t>elevar</a:t>
            </a:r>
            <a:r>
              <a:rPr lang="en-US" sz="3500" dirty="0" smtClean="0"/>
              <a:t> </a:t>
            </a:r>
            <a:r>
              <a:rPr lang="en-US" sz="3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en-US" sz="3500" dirty="0" smtClean="0"/>
          </a:p>
          <a:p>
            <a:r>
              <a:rPr lang="en-US" sz="3500" dirty="0" smtClean="0"/>
              <a:t>No México, </a:t>
            </a:r>
            <a:r>
              <a:rPr lang="en-US" sz="3500" dirty="0" err="1" smtClean="0"/>
              <a:t>distorções</a:t>
            </a:r>
            <a:r>
              <a:rPr lang="en-US" sz="3500" dirty="0" smtClean="0"/>
              <a:t> </a:t>
            </a:r>
            <a:r>
              <a:rPr lang="en-US" sz="3500" dirty="0" err="1" smtClean="0"/>
              <a:t>nas</a:t>
            </a:r>
            <a:r>
              <a:rPr lang="en-US" sz="3500" dirty="0" smtClean="0"/>
              <a:t> </a:t>
            </a:r>
            <a:r>
              <a:rPr lang="en-US" sz="3500" dirty="0" err="1" smtClean="0"/>
              <a:t>políticas</a:t>
            </a:r>
            <a:r>
              <a:rPr lang="en-US" sz="3500" dirty="0" smtClean="0"/>
              <a:t> </a:t>
            </a:r>
            <a:r>
              <a:rPr lang="en-US" sz="3500" dirty="0" err="1" smtClean="0"/>
              <a:t>sociais</a:t>
            </a:r>
            <a:r>
              <a:rPr lang="en-US" sz="3500" dirty="0" smtClean="0"/>
              <a:t> </a:t>
            </a:r>
            <a:r>
              <a:rPr lang="en-US" sz="3500" dirty="0" err="1" smtClean="0"/>
              <a:t>aparentemente</a:t>
            </a:r>
            <a:r>
              <a:rPr lang="en-US" sz="3500" dirty="0" smtClean="0"/>
              <a:t> </a:t>
            </a:r>
            <a:r>
              <a:rPr lang="en-US" sz="3500" dirty="0" err="1" smtClean="0"/>
              <a:t>fomentaram</a:t>
            </a:r>
            <a:r>
              <a:rPr lang="en-US" sz="3500" dirty="0" smtClean="0"/>
              <a:t> a </a:t>
            </a:r>
            <a:r>
              <a:rPr lang="en-US" sz="3500" dirty="0" err="1" smtClean="0"/>
              <a:t>informalidade</a:t>
            </a:r>
            <a:r>
              <a:rPr lang="en-US" sz="3500" dirty="0" smtClean="0"/>
              <a:t> e a </a:t>
            </a:r>
            <a:r>
              <a:rPr lang="en-US" sz="3500" dirty="0" err="1" smtClean="0"/>
              <a:t>baixa</a:t>
            </a:r>
            <a:r>
              <a:rPr lang="en-US" sz="3500" dirty="0" smtClean="0"/>
              <a:t> </a:t>
            </a:r>
            <a:r>
              <a:rPr lang="en-US" sz="3500" dirty="0" err="1" smtClean="0"/>
              <a:t>produtividade</a:t>
            </a:r>
            <a:endParaRPr lang="en-US" sz="3500" dirty="0" smtClean="0"/>
          </a:p>
          <a:p>
            <a:endParaRPr lang="pt-BR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539552" y="1196752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53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t-BR" sz="3000" dirty="0" smtClean="0"/>
              <a:t>Principais conclusões (3/3)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896544"/>
          </a:xfrm>
        </p:spPr>
        <p:txBody>
          <a:bodyPr>
            <a:noAutofit/>
          </a:bodyPr>
          <a:lstStyle/>
          <a:p>
            <a:r>
              <a:rPr lang="en-US" sz="2800" dirty="0" smtClean="0"/>
              <a:t>PIB </a:t>
            </a:r>
            <a:r>
              <a:rPr lang="en-US" sz="2800" dirty="0" err="1" smtClean="0"/>
              <a:t>mais</a:t>
            </a:r>
            <a:r>
              <a:rPr lang="en-US" sz="2800" dirty="0" smtClean="0"/>
              <a:t> </a:t>
            </a:r>
            <a:r>
              <a:rPr lang="en-US" sz="2800" dirty="0" err="1" smtClean="0"/>
              <a:t>intensivo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uso</a:t>
            </a:r>
            <a:r>
              <a:rPr lang="en-US" sz="2800" dirty="0" smtClean="0"/>
              <a:t> de capital e </a:t>
            </a:r>
            <a:r>
              <a:rPr lang="en-US" sz="2800" dirty="0" err="1" smtClean="0"/>
              <a:t>preços</a:t>
            </a:r>
            <a:r>
              <a:rPr lang="en-US" sz="2800" dirty="0" smtClean="0"/>
              <a:t> </a:t>
            </a:r>
            <a:r>
              <a:rPr lang="en-US" sz="2800" dirty="0" err="1" smtClean="0"/>
              <a:t>relativos</a:t>
            </a:r>
            <a:r>
              <a:rPr lang="en-US" sz="2800" dirty="0" smtClean="0"/>
              <a:t> da FBCF </a:t>
            </a:r>
            <a:r>
              <a:rPr lang="en-US" sz="2800" dirty="0" err="1" smtClean="0"/>
              <a:t>mais</a:t>
            </a:r>
            <a:r>
              <a:rPr lang="en-US" sz="2800" dirty="0" smtClean="0"/>
              <a:t> </a:t>
            </a:r>
            <a:r>
              <a:rPr lang="en-US" sz="2800" dirty="0" err="1" smtClean="0"/>
              <a:t>elevados</a:t>
            </a:r>
            <a:r>
              <a:rPr lang="en-US" sz="2800" dirty="0" smtClean="0"/>
              <a:t> se </a:t>
            </a:r>
            <a:r>
              <a:rPr lang="en-US" sz="2800" dirty="0" err="1" smtClean="0"/>
              <a:t>tornaram</a:t>
            </a:r>
            <a:r>
              <a:rPr lang="en-US" sz="2800" dirty="0" smtClean="0"/>
              <a:t> </a:t>
            </a:r>
            <a:r>
              <a:rPr lang="en-US" sz="2800" dirty="0" err="1" smtClean="0"/>
              <a:t>aspectos</a:t>
            </a:r>
            <a:r>
              <a:rPr lang="en-US" sz="2800" dirty="0" smtClean="0"/>
              <a:t> </a:t>
            </a:r>
            <a:r>
              <a:rPr lang="en-US" sz="2800" b="1" dirty="0" err="1" smtClean="0"/>
              <a:t>permanentes</a:t>
            </a:r>
            <a:r>
              <a:rPr lang="en-US" sz="2800" dirty="0" smtClean="0"/>
              <a:t> </a:t>
            </a:r>
            <a:r>
              <a:rPr lang="en-US" sz="2800" dirty="0" err="1" smtClean="0"/>
              <a:t>depois</a:t>
            </a:r>
            <a:r>
              <a:rPr lang="en-US" sz="2800" dirty="0" smtClean="0"/>
              <a:t> de 1980 </a:t>
            </a:r>
            <a:r>
              <a:rPr lang="en-US" sz="2800" dirty="0" err="1" smtClean="0"/>
              <a:t>nos</a:t>
            </a:r>
            <a:r>
              <a:rPr lang="en-US" sz="2800" dirty="0" smtClean="0"/>
              <a:t> </a:t>
            </a:r>
            <a:r>
              <a:rPr lang="en-US" sz="2800" dirty="0" err="1" smtClean="0"/>
              <a:t>dois</a:t>
            </a:r>
            <a:r>
              <a:rPr lang="en-US" sz="2800" dirty="0" smtClean="0"/>
              <a:t> </a:t>
            </a:r>
            <a:r>
              <a:rPr lang="en-US" sz="2800" dirty="0" err="1" smtClean="0"/>
              <a:t>países</a:t>
            </a:r>
            <a:endParaRPr lang="en-US" sz="2800" dirty="0" smtClean="0"/>
          </a:p>
          <a:p>
            <a:r>
              <a:rPr lang="en-US" sz="2800" dirty="0" err="1" smtClean="0"/>
              <a:t>Juntos</a:t>
            </a:r>
            <a:r>
              <a:rPr lang="en-US" sz="2800" dirty="0" smtClean="0"/>
              <a:t> </a:t>
            </a:r>
            <a:r>
              <a:rPr lang="en-US" sz="2800" dirty="0" err="1" smtClean="0"/>
              <a:t>eles</a:t>
            </a:r>
            <a:r>
              <a:rPr lang="en-US" sz="2800" dirty="0" smtClean="0"/>
              <a:t> </a:t>
            </a:r>
            <a:r>
              <a:rPr lang="en-US" sz="2800" dirty="0" err="1" smtClean="0"/>
              <a:t>justificam</a:t>
            </a:r>
            <a:r>
              <a:rPr lang="en-US" sz="2800" dirty="0" smtClean="0"/>
              <a:t> </a:t>
            </a:r>
            <a:r>
              <a:rPr lang="en-US" sz="2800" dirty="0" err="1" smtClean="0"/>
              <a:t>porque</a:t>
            </a:r>
            <a:r>
              <a:rPr lang="en-US" sz="2800" dirty="0" smtClean="0"/>
              <a:t> K’ </a:t>
            </a:r>
            <a:r>
              <a:rPr lang="en-US" sz="2800" dirty="0" err="1" smtClean="0"/>
              <a:t>caiu</a:t>
            </a:r>
            <a:r>
              <a:rPr lang="en-US" sz="2800" dirty="0" smtClean="0"/>
              <a:t> </a:t>
            </a:r>
            <a:r>
              <a:rPr lang="en-US" sz="2800" dirty="0" err="1" smtClean="0"/>
              <a:t>tanto</a:t>
            </a:r>
            <a:r>
              <a:rPr lang="en-US" sz="2800" dirty="0" smtClean="0"/>
              <a:t>, </a:t>
            </a:r>
            <a:r>
              <a:rPr lang="en-US" sz="2800" dirty="0" err="1" smtClean="0"/>
              <a:t>mesmo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presença</a:t>
            </a:r>
            <a:r>
              <a:rPr lang="en-US" sz="2800" dirty="0" smtClean="0"/>
              <a:t> de </a:t>
            </a:r>
            <a:r>
              <a:rPr lang="en-US" sz="2800" dirty="0" err="1" smtClean="0"/>
              <a:t>taxas</a:t>
            </a:r>
            <a:r>
              <a:rPr lang="en-US" sz="2800" dirty="0" smtClean="0"/>
              <a:t> de </a:t>
            </a:r>
            <a:r>
              <a:rPr lang="en-US" sz="2800" dirty="0" err="1" smtClean="0"/>
              <a:t>poupança</a:t>
            </a:r>
            <a:r>
              <a:rPr lang="en-US" sz="2800" dirty="0" smtClean="0"/>
              <a:t> que </a:t>
            </a:r>
            <a:r>
              <a:rPr lang="en-US" sz="2800" dirty="0" err="1" smtClean="0"/>
              <a:t>não</a:t>
            </a:r>
            <a:r>
              <a:rPr lang="en-US" sz="2800" dirty="0" smtClean="0"/>
              <a:t> </a:t>
            </a:r>
            <a:r>
              <a:rPr lang="en-US" sz="2800" dirty="0" err="1" smtClean="0"/>
              <a:t>caíram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BRA, </a:t>
            </a:r>
            <a:r>
              <a:rPr lang="en-US" sz="2800" dirty="0" err="1" smtClean="0"/>
              <a:t>sendo</a:t>
            </a:r>
            <a:r>
              <a:rPr lang="en-US" sz="2800" dirty="0" smtClean="0"/>
              <a:t> </a:t>
            </a:r>
            <a:r>
              <a:rPr lang="en-US" sz="2800" dirty="0" err="1" smtClean="0"/>
              <a:t>mais</a:t>
            </a:r>
            <a:r>
              <a:rPr lang="en-US" sz="2800" dirty="0" smtClean="0"/>
              <a:t> </a:t>
            </a:r>
            <a:r>
              <a:rPr lang="en-US" sz="2800" dirty="0" err="1" smtClean="0"/>
              <a:t>fechado</a:t>
            </a:r>
            <a:r>
              <a:rPr lang="en-US" sz="2800" dirty="0" smtClean="0"/>
              <a:t>, </a:t>
            </a:r>
            <a:r>
              <a:rPr lang="en-US" sz="2800" dirty="0" err="1" smtClean="0"/>
              <a:t>sofreu</a:t>
            </a:r>
            <a:r>
              <a:rPr lang="en-US" sz="2800" dirty="0" smtClean="0"/>
              <a:t> </a:t>
            </a:r>
            <a:r>
              <a:rPr lang="en-US" sz="2800" dirty="0" err="1" smtClean="0"/>
              <a:t>mais</a:t>
            </a:r>
            <a:r>
              <a:rPr lang="en-US" sz="2800" dirty="0" smtClean="0"/>
              <a:t> com a </a:t>
            </a:r>
            <a:r>
              <a:rPr lang="en-US" sz="2800" dirty="0" err="1" smtClean="0"/>
              <a:t>elevação</a:t>
            </a:r>
            <a:r>
              <a:rPr lang="en-US" sz="2800" dirty="0" smtClean="0"/>
              <a:t> dos </a:t>
            </a:r>
            <a:r>
              <a:rPr lang="en-US" sz="2800" dirty="0" err="1" smtClean="0"/>
              <a:t>preços</a:t>
            </a:r>
            <a:r>
              <a:rPr lang="en-US" sz="2800" dirty="0" smtClean="0"/>
              <a:t> </a:t>
            </a:r>
            <a:r>
              <a:rPr lang="en-US" sz="2800" dirty="0" err="1" smtClean="0"/>
              <a:t>relativos</a:t>
            </a:r>
            <a:r>
              <a:rPr lang="en-US" sz="2800" dirty="0" smtClean="0"/>
              <a:t> do </a:t>
            </a:r>
            <a:r>
              <a:rPr lang="en-US" sz="2800" dirty="0" err="1" smtClean="0"/>
              <a:t>investimento</a:t>
            </a:r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dirty="0" err="1" smtClean="0"/>
              <a:t>abertura</a:t>
            </a:r>
            <a:r>
              <a:rPr lang="en-US" sz="2800" dirty="0" smtClean="0"/>
              <a:t> no MEX </a:t>
            </a:r>
            <a:r>
              <a:rPr lang="en-US" sz="2800" dirty="0" err="1" smtClean="0"/>
              <a:t>foi</a:t>
            </a:r>
            <a:r>
              <a:rPr lang="en-US" sz="2800" dirty="0" smtClean="0"/>
              <a:t> </a:t>
            </a:r>
            <a:r>
              <a:rPr lang="en-US" sz="2800" dirty="0" err="1" smtClean="0"/>
              <a:t>capaz</a:t>
            </a:r>
            <a:r>
              <a:rPr lang="en-US" sz="2800" dirty="0" smtClean="0"/>
              <a:t> de </a:t>
            </a:r>
            <a:r>
              <a:rPr lang="en-US" sz="2800" dirty="0" err="1" smtClean="0"/>
              <a:t>segurar</a:t>
            </a:r>
            <a:r>
              <a:rPr lang="en-US" sz="2800" dirty="0" smtClean="0"/>
              <a:t> a </a:t>
            </a:r>
            <a:r>
              <a:rPr lang="en-US" sz="2800" dirty="0" err="1" smtClean="0"/>
              <a:t>elevação</a:t>
            </a:r>
            <a:r>
              <a:rPr lang="en-US" sz="2800" dirty="0" smtClean="0"/>
              <a:t> no </a:t>
            </a:r>
            <a:r>
              <a:rPr lang="en-US" sz="2800" dirty="0" err="1" smtClean="0"/>
              <a:t>preço</a:t>
            </a:r>
            <a:r>
              <a:rPr lang="en-US" sz="2800" dirty="0" smtClean="0"/>
              <a:t> </a:t>
            </a:r>
            <a:r>
              <a:rPr lang="en-US" sz="2800" dirty="0" err="1" smtClean="0"/>
              <a:t>relativo</a:t>
            </a:r>
            <a:r>
              <a:rPr lang="en-US" sz="2800" dirty="0" smtClean="0"/>
              <a:t> do </a:t>
            </a:r>
            <a:r>
              <a:rPr lang="en-US" sz="2800" dirty="0" err="1" smtClean="0"/>
              <a:t>investimento</a:t>
            </a:r>
            <a:r>
              <a:rPr lang="en-US" sz="2800" dirty="0" smtClean="0"/>
              <a:t>, mas </a:t>
            </a:r>
            <a:r>
              <a:rPr lang="en-US" sz="2800" dirty="0" err="1" smtClean="0"/>
              <a:t>não</a:t>
            </a:r>
            <a:r>
              <a:rPr lang="en-US" sz="2800" dirty="0" smtClean="0"/>
              <a:t> </a:t>
            </a:r>
            <a:r>
              <a:rPr lang="en-US" sz="2800" dirty="0" err="1" smtClean="0"/>
              <a:t>evitou</a:t>
            </a:r>
            <a:r>
              <a:rPr lang="en-US" sz="2800" dirty="0" smtClean="0"/>
              <a:t> </a:t>
            </a:r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queda</a:t>
            </a:r>
            <a:r>
              <a:rPr lang="en-US" sz="2800" dirty="0" smtClean="0"/>
              <a:t> </a:t>
            </a:r>
            <a:r>
              <a:rPr lang="en-US" sz="2800" dirty="0" err="1" smtClean="0"/>
              <a:t>ainda</a:t>
            </a:r>
            <a:r>
              <a:rPr lang="en-US" sz="2800" dirty="0" smtClean="0"/>
              <a:t> </a:t>
            </a:r>
            <a:r>
              <a:rPr lang="en-US" sz="2800" dirty="0" err="1" smtClean="0"/>
              <a:t>maior</a:t>
            </a:r>
            <a:r>
              <a:rPr lang="en-US" sz="2800" dirty="0" smtClean="0"/>
              <a:t> do que no </a:t>
            </a:r>
            <a:r>
              <a:rPr lang="en-US" sz="2800" dirty="0" err="1" smtClean="0"/>
              <a:t>Brasil</a:t>
            </a:r>
            <a:r>
              <a:rPr lang="en-US" sz="2800" dirty="0" smtClean="0"/>
              <a:t> da </a:t>
            </a:r>
            <a:r>
              <a:rPr lang="en-US" sz="2800" dirty="0" err="1" smtClean="0"/>
              <a:t>relação</a:t>
            </a:r>
            <a:r>
              <a:rPr lang="en-US" sz="2800" dirty="0" smtClean="0"/>
              <a:t> </a:t>
            </a:r>
            <a:r>
              <a:rPr lang="en-US" sz="2800" dirty="0" err="1" smtClean="0"/>
              <a:t>produto</a:t>
            </a:r>
            <a:r>
              <a:rPr lang="en-US" sz="2800" dirty="0" smtClean="0"/>
              <a:t> -capital</a:t>
            </a:r>
            <a:r>
              <a:rPr lang="pt-BR" sz="2800" dirty="0" smtClean="0"/>
              <a:t> </a:t>
            </a:r>
            <a:endParaRPr lang="en-US" sz="2800" dirty="0" smtClean="0"/>
          </a:p>
        </p:txBody>
      </p:sp>
      <p:cxnSp>
        <p:nvCxnSpPr>
          <p:cNvPr id="4" name="Conector reto 3"/>
          <p:cNvCxnSpPr/>
          <p:nvPr/>
        </p:nvCxnSpPr>
        <p:spPr>
          <a:xfrm>
            <a:off x="539552" y="1196752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6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Crescimento do PIB por trabalhador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Análise</a:t>
            </a:r>
            <a:r>
              <a:rPr lang="en-US" dirty="0" smtClean="0"/>
              <a:t> </a:t>
            </a:r>
            <a:r>
              <a:rPr lang="en-US" dirty="0" err="1" smtClean="0"/>
              <a:t>neoclássica</a:t>
            </a:r>
            <a:r>
              <a:rPr lang="en-US" dirty="0" smtClean="0"/>
              <a:t> das </a:t>
            </a:r>
            <a:r>
              <a:rPr lang="en-US" dirty="0" err="1" smtClean="0"/>
              <a:t>contribuições</a:t>
            </a:r>
            <a:r>
              <a:rPr lang="en-US" dirty="0" smtClean="0"/>
              <a:t> do </a:t>
            </a:r>
            <a:r>
              <a:rPr lang="en-US" dirty="0" err="1" smtClean="0"/>
              <a:t>aumento</a:t>
            </a:r>
            <a:r>
              <a:rPr lang="en-US" dirty="0" smtClean="0"/>
              <a:t> da </a:t>
            </a:r>
            <a:r>
              <a:rPr lang="en-US" dirty="0" err="1" smtClean="0"/>
              <a:t>relação</a:t>
            </a:r>
            <a:r>
              <a:rPr lang="en-US" dirty="0" smtClean="0"/>
              <a:t> capital – </a:t>
            </a:r>
            <a:r>
              <a:rPr lang="en-US" dirty="0" err="1" smtClean="0"/>
              <a:t>trabalho</a:t>
            </a:r>
            <a:r>
              <a:rPr lang="en-US" dirty="0" smtClean="0"/>
              <a:t> e da PTF para o </a:t>
            </a:r>
            <a:r>
              <a:rPr lang="en-US" dirty="0" err="1" smtClean="0"/>
              <a:t>crescimento</a:t>
            </a:r>
            <a:r>
              <a:rPr lang="en-US" dirty="0" smtClean="0"/>
              <a:t> do PIB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trabalhador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Justifica</a:t>
            </a:r>
            <a:r>
              <a:rPr lang="en-US" dirty="0" smtClean="0"/>
              <a:t>-se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variações</a:t>
            </a:r>
            <a:r>
              <a:rPr lang="en-US" dirty="0" smtClean="0"/>
              <a:t> no </a:t>
            </a:r>
            <a:r>
              <a:rPr lang="en-US" dirty="0" err="1" smtClean="0"/>
              <a:t>emprego</a:t>
            </a:r>
            <a:r>
              <a:rPr lang="en-US" dirty="0" smtClean="0"/>
              <a:t> entre a Era de </a:t>
            </a:r>
            <a:r>
              <a:rPr lang="en-US" dirty="0" err="1" smtClean="0"/>
              <a:t>Ouro</a:t>
            </a:r>
            <a:r>
              <a:rPr lang="en-US" dirty="0" smtClean="0"/>
              <a:t> e a Era da </a:t>
            </a:r>
            <a:r>
              <a:rPr lang="en-US" dirty="0" err="1" smtClean="0"/>
              <a:t>Quase</a:t>
            </a:r>
            <a:r>
              <a:rPr lang="en-US" dirty="0" smtClean="0"/>
              <a:t> </a:t>
            </a:r>
            <a:r>
              <a:rPr lang="en-US" dirty="0" err="1" smtClean="0"/>
              <a:t>Estagnação</a:t>
            </a:r>
            <a:r>
              <a:rPr lang="en-US" dirty="0" smtClean="0"/>
              <a:t> </a:t>
            </a:r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relativamente</a:t>
            </a:r>
            <a:r>
              <a:rPr lang="en-US" dirty="0" smtClean="0"/>
              <a:t> </a:t>
            </a:r>
            <a:r>
              <a:rPr lang="en-US" dirty="0" err="1" smtClean="0"/>
              <a:t>pequenas</a:t>
            </a:r>
            <a:endParaRPr lang="en-US" dirty="0" smtClean="0"/>
          </a:p>
        </p:txBody>
      </p:sp>
      <p:cxnSp>
        <p:nvCxnSpPr>
          <p:cNvPr id="4" name="Conector reto 3"/>
          <p:cNvCxnSpPr/>
          <p:nvPr/>
        </p:nvCxnSpPr>
        <p:spPr>
          <a:xfrm>
            <a:off x="539552" y="1340768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64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94122"/>
          </a:xfrm>
        </p:spPr>
        <p:txBody>
          <a:bodyPr>
            <a:noAutofit/>
          </a:bodyPr>
          <a:lstStyle/>
          <a:p>
            <a:r>
              <a:rPr lang="pt-BR" sz="3000" dirty="0" smtClean="0">
                <a:latin typeface="+mn-lt"/>
              </a:rPr>
              <a:t>BRA: periodização do crescimento do produto por trabalhador                                           </a:t>
            </a:r>
            <a:r>
              <a:rPr lang="en-US" sz="3000" dirty="0" smtClean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y' = </a:t>
            </a:r>
            <a:r>
              <a:rPr lang="pt-BR" sz="3000" dirty="0" smtClean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α</a:t>
            </a:r>
            <a:r>
              <a:rPr lang="en-US" sz="3000" dirty="0" smtClean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k' +  TFP’ </a:t>
            </a:r>
            <a:endParaRPr lang="pt-BR" sz="3000" dirty="0">
              <a:latin typeface="+mn-lt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07" y="2047352"/>
            <a:ext cx="8792343" cy="375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Conector reto 3"/>
          <p:cNvCxnSpPr/>
          <p:nvPr/>
        </p:nvCxnSpPr>
        <p:spPr>
          <a:xfrm>
            <a:off x="539552" y="1484784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91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pt-BR" sz="3000" dirty="0" smtClean="0"/>
              <a:t>MEX: periodização do crescimento do produto por trabalhador                                            </a:t>
            </a:r>
            <a:r>
              <a:rPr lang="en-US" sz="3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y' = </a:t>
            </a:r>
            <a:r>
              <a:rPr lang="pt-BR" sz="3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α</a:t>
            </a:r>
            <a:r>
              <a:rPr lang="en-US" sz="3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k' +  TFP’ </a:t>
            </a:r>
            <a:endParaRPr lang="pt-BR" sz="3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91" y="1988839"/>
            <a:ext cx="8694397" cy="4032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Conector reto 3"/>
          <p:cNvCxnSpPr/>
          <p:nvPr/>
        </p:nvCxnSpPr>
        <p:spPr>
          <a:xfrm>
            <a:off x="539552" y="1484784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146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94122"/>
          </a:xfrm>
        </p:spPr>
        <p:txBody>
          <a:bodyPr>
            <a:normAutofit/>
          </a:bodyPr>
          <a:lstStyle/>
          <a:p>
            <a:r>
              <a:rPr lang="pt-BR" sz="3200" dirty="0" smtClean="0"/>
              <a:t>Motivação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Em ambos os países, crescimento lento mais de uma década após a reestruturação da dívida</a:t>
            </a:r>
          </a:p>
          <a:p>
            <a:r>
              <a:rPr lang="pt-BR" dirty="0" smtClean="0"/>
              <a:t>E mesmo depois que o Brasil</a:t>
            </a:r>
          </a:p>
          <a:p>
            <a:pPr lvl="1"/>
            <a:r>
              <a:rPr lang="pt-BR" dirty="0"/>
              <a:t>D</a:t>
            </a:r>
            <a:r>
              <a:rPr lang="pt-BR" dirty="0" smtClean="0"/>
              <a:t>errotou hiperinflação, introduziu responsabilidade fiscal, implementou políticas de redistribuição de renda</a:t>
            </a:r>
          </a:p>
          <a:p>
            <a:r>
              <a:rPr lang="pt-BR" dirty="0" smtClean="0"/>
              <a:t>E o México</a:t>
            </a:r>
          </a:p>
          <a:p>
            <a:pPr lvl="1"/>
            <a:r>
              <a:rPr lang="pt-BR" dirty="0" smtClean="0"/>
              <a:t>Abriu economia, adotou câmbio flutuante, reprivatizou sistema bancário,  “</a:t>
            </a:r>
            <a:r>
              <a:rPr lang="pt-BR" dirty="0" err="1" smtClean="0"/>
              <a:t>reindustrializou</a:t>
            </a:r>
            <a:r>
              <a:rPr lang="pt-BR" dirty="0" smtClean="0"/>
              <a:t>” exportações </a:t>
            </a:r>
          </a:p>
          <a:p>
            <a:r>
              <a:rPr lang="pt-BR" dirty="0" smtClean="0"/>
              <a:t>Também não adiantou</a:t>
            </a:r>
          </a:p>
          <a:p>
            <a:pPr lvl="1"/>
            <a:r>
              <a:rPr lang="pt-BR" dirty="0" smtClean="0"/>
              <a:t>Em particular, por que a abertura ao comércio não catalisou o crescimento no México – aparentemente contrariando a tese de “integrar para crescer”?</a:t>
            </a:r>
            <a:endParaRPr lang="pt-BR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539552" y="1196752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71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Conclusões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39341"/>
            <a:ext cx="8712968" cy="4525963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Antes </a:t>
            </a:r>
            <a:r>
              <a:rPr lang="pt-BR" dirty="0" err="1" smtClean="0"/>
              <a:t>vs</a:t>
            </a:r>
            <a:r>
              <a:rPr lang="pt-BR" dirty="0" smtClean="0"/>
              <a:t> depois de 1980: crescimento da produtividade caiu para quase zero no Brasil e para abaixo de zero no México</a:t>
            </a:r>
          </a:p>
          <a:p>
            <a:r>
              <a:rPr lang="pt-BR" dirty="0" smtClean="0"/>
              <a:t>k‘ e PTF’ dividem a responsabilidade pelo colapso; queda de k’ mais importante no BRA; a de PTF’ mais importante no México </a:t>
            </a:r>
            <a:endParaRPr lang="pt-BR" sz="2000" dirty="0" smtClean="0"/>
          </a:p>
          <a:p>
            <a:r>
              <a:rPr lang="pt-BR" dirty="0" smtClean="0"/>
              <a:t>2011-14 um pouco diferente: PTF’ negativo BRA e positivo MEX</a:t>
            </a:r>
          </a:p>
          <a:p>
            <a:pPr lvl="1"/>
            <a:r>
              <a:rPr lang="pt-BR" dirty="0" smtClean="0"/>
              <a:t>Especulação: MEX teria sido mais bem sucedido que no passado em lidar com fontes estruturais de lenta produtividade, mas sofre com lento crescimento EUA</a:t>
            </a:r>
          </a:p>
          <a:p>
            <a:pPr lvl="1"/>
            <a:r>
              <a:rPr lang="pt-BR" dirty="0" smtClean="0"/>
              <a:t>BRA: fim do boom de commodities e má alocação de recursos</a:t>
            </a:r>
          </a:p>
          <a:p>
            <a:pPr lvl="1"/>
            <a:endParaRPr lang="pt-BR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539552" y="1268760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58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pt-BR" sz="3000" dirty="0" smtClean="0"/>
              <a:t>PTF no Brasil em 2004-2010:</a:t>
            </a:r>
            <a:br>
              <a:rPr lang="pt-BR" sz="3000" dirty="0" smtClean="0"/>
            </a:br>
            <a:r>
              <a:rPr lang="pt-BR" sz="3000" dirty="0" smtClean="0"/>
              <a:t>reformas ou ciclo econômico + relações de troca?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9208" y="1783357"/>
            <a:ext cx="8291264" cy="4525963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Na aceleração de PTF’ em 2004-10 (2,0% a.a. BRA) Lisboa e Pessoa (artigo de 2013) conjecturam que os ganhos de produtividade teriam sido consequência da maturação de reformas empreendidas no governo FHC e começo do governo Lula</a:t>
            </a:r>
          </a:p>
          <a:p>
            <a:r>
              <a:rPr lang="pt-BR" dirty="0" smtClean="0"/>
              <a:t>Mas o rápido aumento da PTF também pode ter sido em parte devido à ascensão da China, que beneficiou o Brasil e prejudicou o México</a:t>
            </a:r>
          </a:p>
          <a:p>
            <a:r>
              <a:rPr lang="pt-BR" dirty="0" smtClean="0"/>
              <a:t>Literatura documenta associação entre variações nos TT e na PTF (dois gráficos seguintes)</a:t>
            </a:r>
          </a:p>
          <a:p>
            <a:r>
              <a:rPr lang="pt-BR" dirty="0" smtClean="0"/>
              <a:t>Literatura também documenta associação entre PFT’ e variações cíclicas de Y</a:t>
            </a:r>
            <a:endParaRPr lang="pt-BR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539552" y="1268760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46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850106"/>
          </a:xfrm>
        </p:spPr>
        <p:txBody>
          <a:bodyPr>
            <a:normAutofit fontScale="90000"/>
          </a:bodyPr>
          <a:lstStyle/>
          <a:p>
            <a:r>
              <a:rPr lang="pt-BR" sz="3600" dirty="0" smtClean="0"/>
              <a:t>PTF e Termos de Troca – Brasil           Nível, 1980=1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1188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Conector reto 4"/>
          <p:cNvCxnSpPr/>
          <p:nvPr/>
        </p:nvCxnSpPr>
        <p:spPr>
          <a:xfrm>
            <a:off x="539552" y="1268760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73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850106"/>
          </a:xfrm>
        </p:spPr>
        <p:txBody>
          <a:bodyPr>
            <a:normAutofit/>
          </a:bodyPr>
          <a:lstStyle/>
          <a:p>
            <a:r>
              <a:rPr lang="pt-BR" sz="3200" dirty="0"/>
              <a:t>PTF e Termos de Troca – </a:t>
            </a:r>
            <a:r>
              <a:rPr lang="pt-BR" sz="3200" dirty="0" smtClean="0"/>
              <a:t>México   Nível, </a:t>
            </a:r>
            <a:r>
              <a:rPr lang="pt-BR" sz="3200" dirty="0"/>
              <a:t>1980=1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27870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Conector reto 4"/>
          <p:cNvCxnSpPr/>
          <p:nvPr/>
        </p:nvCxnSpPr>
        <p:spPr>
          <a:xfrm>
            <a:off x="539552" y="1268760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369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58614"/>
            <a:ext cx="9036496" cy="994122"/>
          </a:xfrm>
        </p:spPr>
        <p:txBody>
          <a:bodyPr>
            <a:noAutofit/>
          </a:bodyPr>
          <a:lstStyle/>
          <a:p>
            <a:r>
              <a:rPr lang="pt-BR" sz="2800" dirty="0" smtClean="0"/>
              <a:t>Resultados de regressões de TFP’ em TT’ e GAP’ confirmam essas associações em 1981-2014 no Brasil e no México</a:t>
            </a: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92969"/>
              </p:ext>
            </p:extLst>
          </p:nvPr>
        </p:nvGraphicFramePr>
        <p:xfrm>
          <a:off x="179511" y="1340768"/>
          <a:ext cx="8712969" cy="543927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240360"/>
                <a:gridCol w="1440160"/>
                <a:gridCol w="1296144"/>
                <a:gridCol w="1368152"/>
                <a:gridCol w="1368153"/>
              </a:tblGrid>
              <a:tr h="21602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err="1">
                          <a:effectLst/>
                        </a:rPr>
                        <a:t>Brazil</a:t>
                      </a:r>
                      <a:r>
                        <a:rPr lang="pt-BR" sz="1600" b="1" dirty="0">
                          <a:effectLst/>
                        </a:rPr>
                        <a:t> </a:t>
                      </a:r>
                      <a:r>
                        <a:rPr lang="pt-BR" sz="1600" b="1" dirty="0" err="1">
                          <a:effectLst/>
                        </a:rPr>
                        <a:t>and</a:t>
                      </a:r>
                      <a:r>
                        <a:rPr lang="pt-BR" sz="1600" b="1" dirty="0">
                          <a:effectLst/>
                        </a:rPr>
                        <a:t> </a:t>
                      </a:r>
                      <a:r>
                        <a:rPr lang="pt-BR" sz="1600" b="1" dirty="0" err="1">
                          <a:effectLst/>
                        </a:rPr>
                        <a:t>Mexico</a:t>
                      </a:r>
                      <a:r>
                        <a:rPr lang="pt-BR" sz="1600" b="1" dirty="0">
                          <a:effectLst/>
                        </a:rPr>
                        <a:t>, 1981-2014 (34 </a:t>
                      </a:r>
                      <a:r>
                        <a:rPr lang="pt-BR" sz="1600" b="1" dirty="0" err="1">
                          <a:effectLst/>
                        </a:rPr>
                        <a:t>observations</a:t>
                      </a:r>
                      <a:r>
                        <a:rPr lang="pt-BR" sz="1600" b="1" dirty="0">
                          <a:effectLst/>
                        </a:rPr>
                        <a:t>)</a:t>
                      </a:r>
                      <a:endParaRPr lang="pt-B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3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Dep. Var.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Dep. Var.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Dep.Var.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Dep. Var.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err="1">
                          <a:effectLst/>
                        </a:rPr>
                        <a:t>Variable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TFP' Brazil (1)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TFP' Brazil (2)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TFP' Mexico (3)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TFP' </a:t>
                      </a:r>
                      <a:r>
                        <a:rPr lang="pt-BR" sz="1600" dirty="0" err="1">
                          <a:effectLst/>
                        </a:rPr>
                        <a:t>Mexico</a:t>
                      </a:r>
                      <a:r>
                        <a:rPr lang="pt-BR" sz="1600" dirty="0">
                          <a:effectLst/>
                        </a:rPr>
                        <a:t> (4)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Constant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-0,073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0,098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-0,210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-0,449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3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(</a:t>
                      </a:r>
                      <a:r>
                        <a:rPr lang="pt-BR" sz="1600" dirty="0" err="1">
                          <a:effectLst/>
                        </a:rPr>
                        <a:t>t-ratio</a:t>
                      </a:r>
                      <a:r>
                        <a:rPr lang="pt-BR" sz="1600" dirty="0">
                          <a:effectLst/>
                        </a:rPr>
                        <a:t>)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(-0,26)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(-0,42)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(-0,76)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(-2,18)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63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Terms of trade rate of change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0,080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0,065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0,177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0,092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63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(</a:t>
                      </a:r>
                      <a:r>
                        <a:rPr lang="pt-BR" sz="1600" dirty="0" err="1">
                          <a:effectLst/>
                        </a:rPr>
                        <a:t>t-ratio</a:t>
                      </a:r>
                      <a:r>
                        <a:rPr lang="pt-BR" sz="1600" dirty="0">
                          <a:effectLst/>
                        </a:rPr>
                        <a:t>)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(-1,94)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(-1,93)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(-4,63)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(-2,95)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63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err="1">
                          <a:effectLst/>
                        </a:rPr>
                        <a:t>Utilization</a:t>
                      </a:r>
                      <a:r>
                        <a:rPr lang="pt-BR" sz="1600" dirty="0">
                          <a:effectLst/>
                        </a:rPr>
                        <a:t> gap </a:t>
                      </a:r>
                      <a:r>
                        <a:rPr lang="pt-BR" sz="1600" dirty="0" err="1">
                          <a:effectLst/>
                        </a:rPr>
                        <a:t>change</a:t>
                      </a:r>
                      <a:r>
                        <a:rPr lang="pt-BR" sz="1600" dirty="0">
                          <a:effectLst/>
                        </a:rPr>
                        <a:t> (</a:t>
                      </a:r>
                      <a:r>
                        <a:rPr lang="pt-BR" sz="1600" dirty="0" err="1">
                          <a:effectLst/>
                        </a:rPr>
                        <a:t>Brazil</a:t>
                      </a:r>
                      <a:r>
                        <a:rPr lang="pt-BR" sz="1600" dirty="0">
                          <a:effectLst/>
                        </a:rPr>
                        <a:t>)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-0,915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63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(</a:t>
                      </a:r>
                      <a:r>
                        <a:rPr lang="pt-BR" sz="1600" dirty="0" err="1">
                          <a:effectLst/>
                        </a:rPr>
                        <a:t>t-ratio</a:t>
                      </a:r>
                      <a:r>
                        <a:rPr lang="pt-BR" sz="1600" dirty="0">
                          <a:effectLst/>
                        </a:rPr>
                        <a:t>)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(-5,66)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63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Output gap change (Bra) HP filter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-0,876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63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(</a:t>
                      </a:r>
                      <a:r>
                        <a:rPr lang="pt-BR" sz="1600" dirty="0" err="1">
                          <a:effectLst/>
                        </a:rPr>
                        <a:t>t-ratio</a:t>
                      </a:r>
                      <a:r>
                        <a:rPr lang="pt-BR" sz="1600" dirty="0">
                          <a:effectLst/>
                        </a:rPr>
                        <a:t>)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(-7,80)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63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Unemployment rate change (Mex)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-1,604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63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(t-ratio)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(-5,50)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63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Output gap change (Mex) HP filter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-0,712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27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(t-ratio)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(-8,96)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Adjusted R2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0,671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0,775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0,669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0,818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Standard error of regression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1,60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1,33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1,58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1,18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DW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1,68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1,21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1,90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1,61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F-ratio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34,68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57,68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34,29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75,02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900608" y="37469"/>
            <a:ext cx="11000821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539552" y="1196752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3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1228998"/>
          </a:xfrm>
        </p:spPr>
        <p:txBody>
          <a:bodyPr>
            <a:noAutofit/>
          </a:bodyPr>
          <a:lstStyle/>
          <a:p>
            <a:r>
              <a:rPr lang="pt-BR" sz="2200" dirty="0" smtClean="0"/>
              <a:t>TFP-Brasil em nível: (1) progresso técnico zero entre 1980 e 2014: crescimento pós-1992 apenas compensa perda inicial; (2) regressão (eq. 1) subestima ciclo, deixando espaço para outras variáveis explicativas</a:t>
            </a:r>
            <a:endParaRPr lang="pt-BR" sz="22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/>
          </p:nvPr>
        </p:nvGraphicFramePr>
        <p:xfrm>
          <a:off x="323528" y="1700808"/>
          <a:ext cx="8363272" cy="47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Conector reto 4"/>
          <p:cNvCxnSpPr/>
          <p:nvPr/>
        </p:nvCxnSpPr>
        <p:spPr>
          <a:xfrm>
            <a:off x="539552" y="1484784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917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5" cy="1156990"/>
          </a:xfrm>
        </p:spPr>
        <p:txBody>
          <a:bodyPr>
            <a:noAutofit/>
          </a:bodyPr>
          <a:lstStyle/>
          <a:p>
            <a:r>
              <a:rPr lang="pt-BR" sz="2200" dirty="0" smtClean="0"/>
              <a:t>TFP-México em </a:t>
            </a:r>
            <a:r>
              <a:rPr lang="pt-BR" sz="2200" dirty="0"/>
              <a:t>nível: (1) progresso técnico </a:t>
            </a:r>
            <a:r>
              <a:rPr lang="pt-BR" sz="2200" dirty="0" smtClean="0"/>
              <a:t>decrescente na década perdida, praticamente estagnado depois em nível 20% inferior ao inicial; </a:t>
            </a:r>
            <a:r>
              <a:rPr lang="pt-BR" sz="2200" dirty="0"/>
              <a:t>(2) regressão (eq. </a:t>
            </a:r>
            <a:r>
              <a:rPr lang="pt-BR" sz="2200" dirty="0" smtClean="0"/>
              <a:t>3) capta corretamente movimentos no </a:t>
            </a:r>
            <a:r>
              <a:rPr lang="pt-BR" sz="2200" dirty="0"/>
              <a:t>período 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/>
          </p:nvPr>
        </p:nvGraphicFramePr>
        <p:xfrm>
          <a:off x="395536" y="1700808"/>
          <a:ext cx="828092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Conector reto 6"/>
          <p:cNvCxnSpPr/>
          <p:nvPr/>
        </p:nvCxnSpPr>
        <p:spPr>
          <a:xfrm>
            <a:off x="539552" y="1484784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757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1143000"/>
          </a:xfrm>
        </p:spPr>
        <p:txBody>
          <a:bodyPr>
            <a:noAutofit/>
          </a:bodyPr>
          <a:lstStyle/>
          <a:p>
            <a:r>
              <a:rPr lang="pt-BR" sz="3200" dirty="0" smtClean="0"/>
              <a:t>Crescimento e heterogeneidade estrutural em quatro dimensões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855365"/>
            <a:ext cx="8712968" cy="4669979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Paralelismo da evolução das variáveis macro não encontra correspondência quando se observa a evolução estrutural mais em detalhe:</a:t>
            </a:r>
          </a:p>
          <a:p>
            <a:pPr lvl="1"/>
            <a:r>
              <a:rPr lang="pt-BR" dirty="0" smtClean="0"/>
              <a:t>Por estados, de acordo com seu nível de renda per capita</a:t>
            </a:r>
            <a:endParaRPr lang="pt-BR" dirty="0"/>
          </a:p>
          <a:p>
            <a:pPr lvl="1"/>
            <a:r>
              <a:rPr lang="pt-BR" dirty="0" smtClean="0"/>
              <a:t>Por setores que participam ou não do comércio exterior</a:t>
            </a:r>
          </a:p>
          <a:p>
            <a:pPr lvl="1"/>
            <a:r>
              <a:rPr lang="pt-BR" dirty="0" smtClean="0"/>
              <a:t>De acordo com o tamanho das empresas: grandes vs. médias e pequenas</a:t>
            </a:r>
          </a:p>
          <a:p>
            <a:pPr lvl="1"/>
            <a:r>
              <a:rPr lang="pt-BR" dirty="0" smtClean="0"/>
              <a:t>Pela evolução da informalidade do trabalho</a:t>
            </a:r>
            <a:endParaRPr lang="en-US" dirty="0" smtClean="0"/>
          </a:p>
          <a:p>
            <a:r>
              <a:rPr lang="en-US" dirty="0" err="1" smtClean="0"/>
              <a:t>Análise</a:t>
            </a:r>
            <a:r>
              <a:rPr lang="en-US" dirty="0" smtClean="0"/>
              <a:t> da </a:t>
            </a:r>
            <a:r>
              <a:rPr lang="en-US" dirty="0" err="1" smtClean="0"/>
              <a:t>evolução</a:t>
            </a:r>
            <a:r>
              <a:rPr lang="en-US" dirty="0" smtClean="0"/>
              <a:t> da </a:t>
            </a:r>
            <a:r>
              <a:rPr lang="en-US" dirty="0" err="1" smtClean="0"/>
              <a:t>heterogeneidade</a:t>
            </a:r>
            <a:r>
              <a:rPr lang="en-US" dirty="0" smtClean="0"/>
              <a:t> </a:t>
            </a:r>
            <a:r>
              <a:rPr lang="en-US" dirty="0" err="1" smtClean="0"/>
              <a:t>estrutural</a:t>
            </a:r>
            <a:r>
              <a:rPr lang="en-US" dirty="0" smtClean="0"/>
              <a:t> </a:t>
            </a:r>
            <a:r>
              <a:rPr lang="en-US" dirty="0" err="1" smtClean="0"/>
              <a:t>deixa</a:t>
            </a:r>
            <a:r>
              <a:rPr lang="en-US" dirty="0" smtClean="0"/>
              <a:t> </a:t>
            </a:r>
            <a:r>
              <a:rPr lang="en-US" dirty="0" err="1" smtClean="0"/>
              <a:t>claro</a:t>
            </a:r>
            <a:r>
              <a:rPr lang="en-US" dirty="0" smtClean="0"/>
              <a:t> que México e </a:t>
            </a:r>
            <a:r>
              <a:rPr lang="en-US" dirty="0" err="1" smtClean="0"/>
              <a:t>Brasil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qual</a:t>
            </a:r>
            <a:r>
              <a:rPr lang="en-US" dirty="0" smtClean="0"/>
              <a:t> se </a:t>
            </a:r>
            <a:r>
              <a:rPr lang="en-US" dirty="0" err="1" smtClean="0"/>
              <a:t>tornou</a:t>
            </a:r>
            <a:r>
              <a:rPr lang="en-US" dirty="0" smtClean="0"/>
              <a:t> </a:t>
            </a:r>
            <a:r>
              <a:rPr lang="en-US" dirty="0" err="1" smtClean="0"/>
              <a:t>infeliz</a:t>
            </a:r>
            <a:r>
              <a:rPr lang="en-US" dirty="0" smtClean="0"/>
              <a:t> a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maneira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539552" y="1412776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127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368152"/>
          </a:xfrm>
        </p:spPr>
        <p:txBody>
          <a:bodyPr>
            <a:noAutofit/>
          </a:bodyPr>
          <a:lstStyle/>
          <a:p>
            <a:r>
              <a:rPr lang="pt-BR" sz="3000" dirty="0" smtClean="0"/>
              <a:t>Dimensão regional: disparidades na dispersão de rendas </a:t>
            </a:r>
            <a:r>
              <a:rPr lang="pt-BR" sz="3000" dirty="0" err="1" smtClean="0"/>
              <a:t>pc</a:t>
            </a:r>
            <a:r>
              <a:rPr lang="pt-BR" sz="3000" dirty="0" smtClean="0"/>
              <a:t> por estados 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2000" dirty="0" smtClean="0"/>
              <a:t>(sigma: </a:t>
            </a:r>
            <a:r>
              <a:rPr lang="pt-BR" sz="2000" dirty="0" err="1" smtClean="0"/>
              <a:t>DesvPad</a:t>
            </a:r>
            <a:r>
              <a:rPr lang="pt-BR" sz="2000" dirty="0" smtClean="0"/>
              <a:t> / Média)</a:t>
            </a:r>
            <a:endParaRPr lang="pt-BR" sz="20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46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Conector reto 3"/>
          <p:cNvCxnSpPr/>
          <p:nvPr/>
        </p:nvCxnSpPr>
        <p:spPr>
          <a:xfrm>
            <a:off x="539552" y="1412776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65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994122"/>
          </a:xfrm>
        </p:spPr>
        <p:txBody>
          <a:bodyPr>
            <a:noAutofit/>
          </a:bodyPr>
          <a:lstStyle/>
          <a:p>
            <a:r>
              <a:rPr lang="pt-BR" sz="3000" dirty="0" smtClean="0"/>
              <a:t>Participação no comércio e produtividade setorial </a:t>
            </a:r>
            <a:br>
              <a:rPr lang="pt-BR" sz="3000" dirty="0" smtClean="0"/>
            </a:br>
            <a:r>
              <a:rPr lang="pt-BR" sz="3000" dirty="0" smtClean="0"/>
              <a:t>(</a:t>
            </a:r>
            <a:r>
              <a:rPr lang="pt-BR" sz="3000" dirty="0" err="1" smtClean="0"/>
              <a:t>traded</a:t>
            </a:r>
            <a:r>
              <a:rPr lang="pt-BR" sz="3000" dirty="0" smtClean="0"/>
              <a:t> </a:t>
            </a:r>
            <a:r>
              <a:rPr lang="pt-BR" sz="3000" dirty="0" err="1" smtClean="0"/>
              <a:t>vs</a:t>
            </a:r>
            <a:r>
              <a:rPr lang="pt-BR" sz="3000" dirty="0" smtClean="0"/>
              <a:t> non-</a:t>
            </a:r>
            <a:r>
              <a:rPr lang="pt-BR" sz="3000" dirty="0" err="1" smtClean="0"/>
              <a:t>traded</a:t>
            </a:r>
            <a:r>
              <a:rPr lang="pt-BR" sz="3000" dirty="0" smtClean="0"/>
              <a:t>, 1989-2009)</a:t>
            </a:r>
            <a:endParaRPr lang="pt-BR" sz="30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194745038"/>
              </p:ext>
            </p:extLst>
          </p:nvPr>
        </p:nvGraphicFramePr>
        <p:xfrm>
          <a:off x="467544" y="1556792"/>
          <a:ext cx="835292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Conector reto 6"/>
          <p:cNvCxnSpPr/>
          <p:nvPr/>
        </p:nvCxnSpPr>
        <p:spPr>
          <a:xfrm>
            <a:off x="539552" y="1412776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08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1301006"/>
          </a:xfrm>
        </p:spPr>
        <p:txBody>
          <a:bodyPr>
            <a:noAutofit/>
          </a:bodyPr>
          <a:lstStyle/>
          <a:p>
            <a:r>
              <a:rPr lang="en-US" sz="3000" dirty="0" smtClean="0">
                <a:latin typeface="+mn-lt"/>
              </a:rPr>
              <a:t>PIB pc </a:t>
            </a:r>
            <a:r>
              <a:rPr lang="en-US" sz="3000" dirty="0" err="1" smtClean="0">
                <a:latin typeface="+mn-lt"/>
              </a:rPr>
              <a:t>em</a:t>
            </a:r>
            <a:r>
              <a:rPr lang="en-US" sz="3000" dirty="0" smtClean="0">
                <a:latin typeface="+mn-lt"/>
              </a:rPr>
              <a:t> </a:t>
            </a:r>
            <a:r>
              <a:rPr lang="en-US" sz="3000" dirty="0" err="1" smtClean="0">
                <a:latin typeface="+mn-lt"/>
              </a:rPr>
              <a:t>relação</a:t>
            </a:r>
            <a:r>
              <a:rPr lang="en-US" sz="3000" dirty="0" smtClean="0">
                <a:latin typeface="+mn-lt"/>
              </a:rPr>
              <a:t> </a:t>
            </a:r>
            <a:r>
              <a:rPr lang="en-US" sz="3000" dirty="0" err="1" smtClean="0">
                <a:latin typeface="+mn-lt"/>
              </a:rPr>
              <a:t>ao</a:t>
            </a:r>
            <a:r>
              <a:rPr lang="en-US" sz="3000" dirty="0" smtClean="0">
                <a:latin typeface="+mn-lt"/>
              </a:rPr>
              <a:t> dos EUA: 1950-2014 </a:t>
            </a:r>
            <a:br>
              <a:rPr lang="en-US" sz="3000" dirty="0" smtClean="0">
                <a:latin typeface="+mn-lt"/>
              </a:rPr>
            </a:br>
            <a:r>
              <a:rPr lang="en-US" sz="3000" dirty="0" err="1" smtClean="0">
                <a:latin typeface="+mn-lt"/>
              </a:rPr>
              <a:t>Convergência</a:t>
            </a:r>
            <a:r>
              <a:rPr lang="en-US" sz="3000" dirty="0" smtClean="0">
                <a:latin typeface="+mn-lt"/>
              </a:rPr>
              <a:t> </a:t>
            </a:r>
            <a:r>
              <a:rPr lang="en-US" sz="3000" dirty="0" err="1" smtClean="0">
                <a:latin typeface="+mn-lt"/>
              </a:rPr>
              <a:t>até</a:t>
            </a:r>
            <a:r>
              <a:rPr lang="en-US" sz="3000" dirty="0" smtClean="0">
                <a:latin typeface="+mn-lt"/>
              </a:rPr>
              <a:t> 1980-81, </a:t>
            </a:r>
            <a:r>
              <a:rPr lang="en-US" sz="3000" dirty="0" err="1" smtClean="0">
                <a:latin typeface="+mn-lt"/>
              </a:rPr>
              <a:t>divergência</a:t>
            </a:r>
            <a:r>
              <a:rPr lang="en-US" sz="3000" dirty="0" smtClean="0">
                <a:latin typeface="+mn-lt"/>
              </a:rPr>
              <a:t> </a:t>
            </a:r>
            <a:r>
              <a:rPr lang="en-US" sz="3000" dirty="0" err="1" smtClean="0">
                <a:latin typeface="+mn-lt"/>
              </a:rPr>
              <a:t>até</a:t>
            </a:r>
            <a:r>
              <a:rPr lang="en-US" sz="3000" dirty="0" smtClean="0">
                <a:latin typeface="+mn-lt"/>
              </a:rPr>
              <a:t> </a:t>
            </a:r>
            <a:r>
              <a:rPr lang="en-US" sz="3000" dirty="0" err="1" smtClean="0">
                <a:latin typeface="+mn-lt"/>
              </a:rPr>
              <a:t>anos</a:t>
            </a:r>
            <a:r>
              <a:rPr lang="en-US" sz="3000" dirty="0" smtClean="0">
                <a:latin typeface="+mn-lt"/>
              </a:rPr>
              <a:t> 2000</a:t>
            </a:r>
            <a:r>
              <a:rPr lang="en-US" sz="3200" dirty="0" smtClean="0">
                <a:latin typeface="+mn-lt"/>
              </a:rPr>
              <a:t/>
            </a:r>
            <a:br>
              <a:rPr lang="en-US" sz="32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(2014 US$, PPPs)</a:t>
            </a:r>
            <a:endParaRPr lang="pt-BR" sz="2000" dirty="0">
              <a:latin typeface="+mn-lt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744196"/>
              </p:ext>
            </p:extLst>
          </p:nvPr>
        </p:nvGraphicFramePr>
        <p:xfrm>
          <a:off x="467544" y="1772816"/>
          <a:ext cx="8229600" cy="47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8244408" y="378904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32%</a:t>
            </a:r>
            <a:endParaRPr lang="pt-BR" dirty="0"/>
          </a:p>
        </p:txBody>
      </p:sp>
      <p:cxnSp>
        <p:nvCxnSpPr>
          <p:cNvPr id="6" name="Conector reto 5"/>
          <p:cNvCxnSpPr/>
          <p:nvPr/>
        </p:nvCxnSpPr>
        <p:spPr>
          <a:xfrm>
            <a:off x="539552" y="1484784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901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pt-BR" sz="3200" dirty="0" smtClean="0"/>
              <a:t>     </a:t>
            </a:r>
            <a:r>
              <a:rPr lang="pt-BR" sz="3300" dirty="0" smtClean="0"/>
              <a:t>Tamanho de empresa e ganhos de produtividade: MEX (</a:t>
            </a:r>
            <a:r>
              <a:rPr lang="pt-BR" sz="3300" dirty="0" err="1" smtClean="0"/>
              <a:t>McKinsey</a:t>
            </a:r>
            <a:r>
              <a:rPr lang="pt-BR" sz="3300" dirty="0" smtClean="0"/>
              <a:t>; </a:t>
            </a:r>
            <a:r>
              <a:rPr lang="pt-BR" sz="3300" dirty="0" err="1" smtClean="0"/>
              <a:t>Ind</a:t>
            </a:r>
            <a:r>
              <a:rPr lang="pt-BR" sz="3300" dirty="0" smtClean="0"/>
              <a:t>, Com, </a:t>
            </a:r>
            <a:r>
              <a:rPr lang="pt-BR" sz="3300" dirty="0" err="1" smtClean="0"/>
              <a:t>Serv</a:t>
            </a:r>
            <a:r>
              <a:rPr lang="pt-BR" sz="3300" dirty="0"/>
              <a:t>)</a:t>
            </a: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2200" dirty="0" smtClean="0"/>
              <a:t>Crescimento produtividade aumenta fortemente com tamanho da empresa</a:t>
            </a:r>
            <a:endParaRPr lang="pt-BR" sz="22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684163"/>
              </p:ext>
            </p:extLst>
          </p:nvPr>
        </p:nvGraphicFramePr>
        <p:xfrm>
          <a:off x="899592" y="2276872"/>
          <a:ext cx="7704856" cy="388843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434678"/>
                <a:gridCol w="5270178"/>
              </a:tblGrid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Faixas de tamanho (PO)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Mexico: </a:t>
                      </a:r>
                      <a:r>
                        <a:rPr lang="en-US" sz="1800" dirty="0" err="1" smtClean="0">
                          <a:effectLst/>
                        </a:rPr>
                        <a:t>Crescimento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baseline="0" dirty="0" err="1" smtClean="0">
                          <a:effectLst/>
                        </a:rPr>
                        <a:t>produtividade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1998-2008 (% </a:t>
                      </a:r>
                      <a:r>
                        <a:rPr lang="en-US" sz="1800" dirty="0" smtClean="0">
                          <a:effectLst/>
                        </a:rPr>
                        <a:t>aa)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0 - 10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-6,5%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11 -30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-2,2%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31 </a:t>
                      </a:r>
                      <a:r>
                        <a:rPr lang="pt-BR" sz="1800" dirty="0">
                          <a:effectLst/>
                        </a:rPr>
                        <a:t>- 100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0,2%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101 - 250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2,9%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251 - 500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2,4%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501 +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5,9%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Total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2,0%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" name="Conector reto 4"/>
          <p:cNvCxnSpPr/>
          <p:nvPr/>
        </p:nvCxnSpPr>
        <p:spPr>
          <a:xfrm>
            <a:off x="539552" y="1412776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64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Tamanho de estabelecimentos e ganhos de produtividade: Brasil, 1996-2013</a:t>
            </a:r>
            <a:br>
              <a:rPr lang="pt-BR" sz="3600" dirty="0" smtClean="0"/>
            </a:br>
            <a:r>
              <a:rPr lang="pt-BR" sz="2400" dirty="0" smtClean="0"/>
              <a:t>Relação inversa entre tamanho e aumento da produtividade</a:t>
            </a:r>
            <a:endParaRPr lang="pt-BR" sz="24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241136"/>
              </p:ext>
            </p:extLst>
          </p:nvPr>
        </p:nvGraphicFramePr>
        <p:xfrm>
          <a:off x="899592" y="1772812"/>
          <a:ext cx="7272808" cy="4766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0143"/>
                <a:gridCol w="1862033"/>
                <a:gridCol w="1011814"/>
                <a:gridCol w="1069904"/>
                <a:gridCol w="1088914"/>
              </a:tblGrid>
              <a:tr h="47255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Average Productivity Growth Rates (% p.a.)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828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effectLst/>
                        </a:rPr>
                        <a:t>Firm</a:t>
                      </a:r>
                      <a:r>
                        <a:rPr lang="pt-BR" sz="1800" dirty="0">
                          <a:effectLst/>
                        </a:rPr>
                        <a:t> </a:t>
                      </a:r>
                      <a:r>
                        <a:rPr lang="pt-BR" sz="1800" dirty="0" err="1">
                          <a:effectLst/>
                        </a:rPr>
                        <a:t>size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effectLst/>
                        </a:rPr>
                        <a:t>Employment</a:t>
                      </a:r>
                      <a:r>
                        <a:rPr lang="pt-BR" sz="1800" dirty="0">
                          <a:effectLst/>
                        </a:rPr>
                        <a:t> </a:t>
                      </a:r>
                      <a:r>
                        <a:rPr lang="pt-BR" sz="1800" dirty="0" err="1" smtClean="0">
                          <a:effectLst/>
                        </a:rPr>
                        <a:t>share</a:t>
                      </a:r>
                      <a:endParaRPr lang="pt-BR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 </a:t>
                      </a:r>
                      <a:r>
                        <a:rPr lang="pt-BR" sz="1800" dirty="0">
                          <a:effectLst/>
                        </a:rPr>
                        <a:t>(</a:t>
                      </a:r>
                      <a:r>
                        <a:rPr lang="pt-BR" sz="1800" dirty="0" smtClean="0">
                          <a:effectLst/>
                        </a:rPr>
                        <a:t>ave. </a:t>
                      </a:r>
                      <a:r>
                        <a:rPr lang="pt-BR" sz="1800" dirty="0">
                          <a:effectLst/>
                        </a:rPr>
                        <a:t>2007-13)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1996-2007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2007-2013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1996-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2013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72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effectLst/>
                        </a:rPr>
                        <a:t>Less</a:t>
                      </a:r>
                      <a:r>
                        <a:rPr lang="pt-BR" sz="1800" dirty="0">
                          <a:effectLst/>
                        </a:rPr>
                        <a:t> </a:t>
                      </a:r>
                      <a:r>
                        <a:rPr lang="pt-BR" sz="1800" dirty="0" err="1">
                          <a:effectLst/>
                        </a:rPr>
                        <a:t>than</a:t>
                      </a:r>
                      <a:r>
                        <a:rPr lang="pt-BR" sz="1800" dirty="0">
                          <a:effectLst/>
                        </a:rPr>
                        <a:t> 10 </a:t>
                      </a:r>
                      <a:r>
                        <a:rPr lang="pt-BR" sz="1800" dirty="0" err="1">
                          <a:effectLst/>
                        </a:rPr>
                        <a:t>employees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9.5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--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3.8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--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72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10 </a:t>
                      </a:r>
                      <a:r>
                        <a:rPr lang="pt-BR" sz="1800" dirty="0" err="1">
                          <a:effectLst/>
                        </a:rPr>
                        <a:t>to</a:t>
                      </a:r>
                      <a:r>
                        <a:rPr lang="pt-BR" sz="1800" dirty="0">
                          <a:effectLst/>
                        </a:rPr>
                        <a:t> 29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13.5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--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1.5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--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72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30 - 99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16.4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-2.3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0.5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-0.7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72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100 - 249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11.1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-1.3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-0.2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-1.2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72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250 - 499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8.6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-3.2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-1.3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72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500 +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40.8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-2.8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-0.7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72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100.0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-0.3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-1.6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-0.7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69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1143000"/>
          </a:xfrm>
        </p:spPr>
        <p:txBody>
          <a:bodyPr>
            <a:noAutofit/>
          </a:bodyPr>
          <a:lstStyle/>
          <a:p>
            <a:r>
              <a:rPr lang="pt-BR" sz="2200" dirty="0" smtClean="0"/>
              <a:t>Análise com </a:t>
            </a:r>
            <a:r>
              <a:rPr lang="pt-BR" sz="2200" dirty="0" err="1" smtClean="0"/>
              <a:t>microdados</a:t>
            </a:r>
            <a:r>
              <a:rPr lang="pt-BR" sz="2200" dirty="0" smtClean="0"/>
              <a:t> também encontra relação negativa entre tamanho de empresa e crescimento da produtividade em 1997-2010 </a:t>
            </a:r>
            <a:br>
              <a:rPr lang="pt-BR" sz="2200" dirty="0" smtClean="0"/>
            </a:br>
            <a:r>
              <a:rPr lang="pt-BR" sz="2200" dirty="0" smtClean="0"/>
              <a:t>em 18 de 20 setores da indústria de transformação </a:t>
            </a:r>
            <a:br>
              <a:rPr lang="pt-BR" sz="2200" dirty="0" smtClean="0"/>
            </a:br>
            <a:r>
              <a:rPr lang="pt-BR" sz="2200" dirty="0" smtClean="0"/>
              <a:t>(empresas com 30+ empregados)</a:t>
            </a:r>
            <a:endParaRPr lang="pt-BR" sz="2200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00808"/>
            <a:ext cx="8435280" cy="4525963"/>
          </a:xfrm>
        </p:spPr>
      </p:pic>
      <p:cxnSp>
        <p:nvCxnSpPr>
          <p:cNvPr id="5" name="Conector reto 4"/>
          <p:cNvCxnSpPr/>
          <p:nvPr/>
        </p:nvCxnSpPr>
        <p:spPr>
          <a:xfrm>
            <a:off x="539552" y="1412776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2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/>
              <a:t> Informalidade </a:t>
            </a:r>
            <a:br>
              <a:rPr lang="pt-BR" sz="3600" dirty="0" smtClean="0"/>
            </a:br>
            <a:r>
              <a:rPr lang="pt-BR" sz="3600" dirty="0" smtClean="0"/>
              <a:t>(trabalhadores informais / emprego total)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pt-BR" dirty="0" smtClean="0"/>
              <a:t>Taxas </a:t>
            </a:r>
            <a:r>
              <a:rPr lang="pt-BR" dirty="0"/>
              <a:t>de informalidade por </a:t>
            </a:r>
            <a:r>
              <a:rPr lang="pt-BR" dirty="0" smtClean="0"/>
              <a:t>estados, MEX e BRA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pt-BR" dirty="0"/>
          </a:p>
          <a:p>
            <a:r>
              <a:rPr lang="pt-BR" dirty="0" smtClean="0"/>
              <a:t>Dois exercícios</a:t>
            </a:r>
          </a:p>
          <a:p>
            <a:pPr lvl="1"/>
            <a:r>
              <a:rPr lang="pt-BR" dirty="0" smtClean="0"/>
              <a:t>Informalidade e renda per capita</a:t>
            </a:r>
          </a:p>
          <a:p>
            <a:pPr lvl="1"/>
            <a:r>
              <a:rPr lang="pt-BR" dirty="0" smtClean="0"/>
              <a:t>Evolução no tempo</a:t>
            </a:r>
          </a:p>
          <a:p>
            <a:pPr lvl="1"/>
            <a:endParaRPr lang="pt-BR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539552" y="1412776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261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Informalidade por estado: MEX, 2012</a:t>
            </a:r>
            <a:endParaRPr lang="pt-BR" sz="3600" dirty="0"/>
          </a:p>
        </p:txBody>
      </p:sp>
      <p:graphicFrame>
        <p:nvGraphicFramePr>
          <p:cNvPr id="4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43714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Conector reto 4"/>
          <p:cNvCxnSpPr/>
          <p:nvPr/>
        </p:nvCxnSpPr>
        <p:spPr>
          <a:xfrm>
            <a:off x="539552" y="1412776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91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Informalidade por estado: </a:t>
            </a:r>
            <a:r>
              <a:rPr lang="pt-BR" sz="3600" dirty="0" smtClean="0"/>
              <a:t>BRA, </a:t>
            </a:r>
            <a:r>
              <a:rPr lang="pt-BR" sz="3600" dirty="0"/>
              <a:t>2012</a:t>
            </a:r>
          </a:p>
        </p:txBody>
      </p:sp>
      <p:graphicFrame>
        <p:nvGraphicFramePr>
          <p:cNvPr id="4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4473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Conector reto 4"/>
          <p:cNvCxnSpPr/>
          <p:nvPr/>
        </p:nvCxnSpPr>
        <p:spPr>
          <a:xfrm>
            <a:off x="539552" y="1412776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554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2218258"/>
          </a:xfrm>
        </p:spPr>
        <p:txBody>
          <a:bodyPr>
            <a:normAutofit/>
          </a:bodyPr>
          <a:lstStyle/>
          <a:p>
            <a:r>
              <a:rPr lang="pt-BR" sz="2400" dirty="0" smtClean="0"/>
              <a:t>Relação inversa entre informalidade e </a:t>
            </a:r>
            <a:r>
              <a:rPr lang="pt-BR" sz="2400" dirty="0" err="1" smtClean="0"/>
              <a:t>Ypc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Para cada 10% de aumento de </a:t>
            </a:r>
            <a:r>
              <a:rPr lang="pt-BR" sz="2400" dirty="0" err="1" smtClean="0"/>
              <a:t>Ypc</a:t>
            </a:r>
            <a:r>
              <a:rPr lang="pt-BR" sz="2400" dirty="0" smtClean="0"/>
              <a:t> informalidade diminui 2,3 pp</a:t>
            </a:r>
            <a:br>
              <a:rPr lang="pt-BR" sz="2400" dirty="0" smtClean="0"/>
            </a:br>
            <a:r>
              <a:rPr lang="pt-BR" sz="2400" dirty="0" smtClean="0"/>
              <a:t>Apesar de ser 15% mais rico, MEX tem informalidade maior que BRA</a:t>
            </a:r>
            <a:br>
              <a:rPr lang="pt-BR" sz="2400" dirty="0" smtClean="0"/>
            </a:br>
            <a:r>
              <a:rPr lang="pt-BR" sz="2400" dirty="0" err="1" smtClean="0"/>
              <a:t>Dummy</a:t>
            </a:r>
            <a:r>
              <a:rPr lang="pt-BR" sz="2400" dirty="0" smtClean="0"/>
              <a:t> Campeche: efeito </a:t>
            </a:r>
            <a:r>
              <a:rPr lang="pt-BR" sz="2400" dirty="0" err="1" smtClean="0"/>
              <a:t>distorcedor</a:t>
            </a:r>
            <a:r>
              <a:rPr lang="pt-BR" sz="2400" dirty="0" smtClean="0"/>
              <a:t> do petróleo sobre </a:t>
            </a:r>
            <a:r>
              <a:rPr lang="pt-BR" sz="2400" dirty="0" err="1"/>
              <a:t>Ypc</a:t>
            </a:r>
            <a:r>
              <a:rPr lang="pt-BR" sz="2400" dirty="0"/>
              <a:t> 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6395348"/>
              </p:ext>
            </p:extLst>
          </p:nvPr>
        </p:nvGraphicFramePr>
        <p:xfrm>
          <a:off x="395537" y="2492896"/>
          <a:ext cx="8208911" cy="387967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232247"/>
                <a:gridCol w="1800200"/>
                <a:gridCol w="1584176"/>
                <a:gridCol w="944940"/>
                <a:gridCol w="1647348"/>
              </a:tblGrid>
              <a:tr h="37062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+mn-lt"/>
                        </a:rPr>
                        <a:t>Var dep.: taxa informalidade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20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20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20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719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  <a:latin typeface="+mn-lt"/>
                        </a:rPr>
                        <a:t>Adjusted</a:t>
                      </a:r>
                      <a:r>
                        <a:rPr lang="pt-BR" sz="2000" dirty="0">
                          <a:effectLst/>
                          <a:latin typeface="+mn-lt"/>
                        </a:rPr>
                        <a:t> R-</a:t>
                      </a:r>
                      <a:r>
                        <a:rPr lang="pt-BR" sz="2000" dirty="0" err="1">
                          <a:effectLst/>
                          <a:latin typeface="+mn-lt"/>
                        </a:rPr>
                        <a:t>squared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0.730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20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20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20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Standard error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6.208</a:t>
                      </a:r>
                      <a:endParaRPr lang="pt-BR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20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20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20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Observations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</a:rPr>
                        <a:t>59 states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20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20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20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16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Coefficients</a:t>
                      </a:r>
                      <a:endParaRPr lang="pt-BR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+mn-lt"/>
                        </a:rPr>
                        <a:t>SError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Stat t</a:t>
                      </a:r>
                      <a:endParaRPr lang="pt-BR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P-value</a:t>
                      </a:r>
                      <a:endParaRPr lang="pt-BR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7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  <a:latin typeface="+mn-lt"/>
                        </a:rPr>
                        <a:t>Intercept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n-lt"/>
                        </a:rPr>
                        <a:t>266.8</a:t>
                      </a:r>
                      <a:endParaRPr lang="pt-BR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n-lt"/>
                        </a:rPr>
                        <a:t>17.8</a:t>
                      </a:r>
                      <a:endParaRPr lang="pt-BR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15.0</a:t>
                      </a:r>
                      <a:endParaRPr lang="pt-BR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0,000%</a:t>
                      </a:r>
                      <a:endParaRPr lang="pt-BR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7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log (PIB pc PPP)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-22.8</a:t>
                      </a:r>
                      <a:endParaRPr lang="pt-BR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1.9</a:t>
                      </a:r>
                      <a:endParaRPr lang="pt-BR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-12.0</a:t>
                      </a:r>
                      <a:endParaRPr lang="pt-BR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0,000%</a:t>
                      </a:r>
                      <a:endParaRPr lang="pt-BR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7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Dummy MEX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10.5</a:t>
                      </a:r>
                      <a:endParaRPr lang="pt-BR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1.7</a:t>
                      </a:r>
                      <a:endParaRPr lang="pt-BR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6.3</a:t>
                      </a:r>
                      <a:endParaRPr lang="pt-BR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0,000%</a:t>
                      </a:r>
                      <a:endParaRPr lang="pt-BR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7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Dummy Campeche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50.0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7.4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6.7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0,000%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cxnSp>
        <p:nvCxnSpPr>
          <p:cNvPr id="5" name="Conector reto 4"/>
          <p:cNvCxnSpPr/>
          <p:nvPr/>
        </p:nvCxnSpPr>
        <p:spPr>
          <a:xfrm>
            <a:off x="539552" y="1412776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997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Taxas de informalidade, BRA e MEX, anos selecionados</a:t>
            </a:r>
            <a:endParaRPr lang="pt-BR" sz="32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4771691"/>
              </p:ext>
            </p:extLst>
          </p:nvPr>
        </p:nvGraphicFramePr>
        <p:xfrm>
          <a:off x="457200" y="1600200"/>
          <a:ext cx="8291264" cy="46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Conector reto 4"/>
          <p:cNvCxnSpPr/>
          <p:nvPr/>
        </p:nvCxnSpPr>
        <p:spPr>
          <a:xfrm>
            <a:off x="539552" y="1412776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505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62074"/>
          </a:xfrm>
        </p:spPr>
        <p:txBody>
          <a:bodyPr>
            <a:normAutofit/>
          </a:bodyPr>
          <a:lstStyle/>
          <a:p>
            <a:r>
              <a:rPr lang="pt-BR" sz="3000" dirty="0" smtClean="0"/>
              <a:t>Conclusões tentativas 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052723"/>
            <a:ext cx="9144000" cy="5616637"/>
          </a:xfrm>
        </p:spPr>
        <p:txBody>
          <a:bodyPr>
            <a:noAutofit/>
          </a:bodyPr>
          <a:lstStyle/>
          <a:p>
            <a:r>
              <a:rPr lang="en-US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México </a:t>
            </a:r>
            <a:r>
              <a:rPr lang="en-US" sz="24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abriu</a:t>
            </a:r>
            <a:r>
              <a:rPr lang="en-US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economia</a:t>
            </a:r>
            <a:r>
              <a:rPr lang="en-US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 e </a:t>
            </a:r>
            <a:r>
              <a:rPr lang="en-US" sz="24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teve</a:t>
            </a:r>
            <a:r>
              <a:rPr lang="en-US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sucesso</a:t>
            </a:r>
            <a:r>
              <a:rPr lang="en-US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em</a:t>
            </a:r>
            <a:r>
              <a:rPr lang="en-US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desenvolver</a:t>
            </a:r>
            <a:r>
              <a:rPr lang="en-US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setor</a:t>
            </a:r>
            <a:r>
              <a:rPr lang="en-US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 industrial de 1ª </a:t>
            </a:r>
            <a:r>
              <a:rPr lang="en-US" sz="24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classe</a:t>
            </a:r>
            <a:r>
              <a:rPr lang="en-US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 no Norte </a:t>
            </a:r>
            <a:r>
              <a:rPr lang="en-US" sz="24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rico</a:t>
            </a:r>
            <a:r>
              <a:rPr lang="en-US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, mas </a:t>
            </a:r>
            <a:r>
              <a:rPr lang="en-US" sz="24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não</a:t>
            </a:r>
            <a:r>
              <a:rPr lang="en-US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passou</a:t>
            </a:r>
            <a:r>
              <a:rPr lang="en-US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por</a:t>
            </a:r>
            <a:r>
              <a:rPr lang="en-US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integração</a:t>
            </a:r>
            <a:r>
              <a:rPr lang="en-US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doméstica</a:t>
            </a:r>
            <a:endParaRPr lang="en-US" sz="24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Dinamismo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das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grandes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empresas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exportadoras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não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realimentou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as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empresas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pequenas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produtoras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não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comercializáveis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e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informais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no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Sul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pobre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daí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resultando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lento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crescimento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da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produtividade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agregada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cs typeface="Arial" panose="020B0604020202020204" pitchFamily="34" charset="0"/>
            </a:endParaRPr>
          </a:p>
          <a:p>
            <a:r>
              <a:rPr lang="en-US" sz="2400" dirty="0" err="1" smtClean="0">
                <a:cs typeface="Arial" panose="020B0604020202020204" pitchFamily="34" charset="0"/>
              </a:rPr>
              <a:t>Brasil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cs typeface="Arial" panose="020B0604020202020204" pitchFamily="34" charset="0"/>
              </a:rPr>
              <a:t>teve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cs typeface="Arial" panose="020B0604020202020204" pitchFamily="34" charset="0"/>
              </a:rPr>
              <a:t>sucesso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cs typeface="Arial" panose="020B0604020202020204" pitchFamily="34" charset="0"/>
              </a:rPr>
              <a:t>em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cs typeface="Arial" panose="020B0604020202020204" pitchFamily="34" charset="0"/>
              </a:rPr>
              <a:t>reduzir</a:t>
            </a:r>
            <a:r>
              <a:rPr lang="en-US" sz="2400" dirty="0" smtClean="0">
                <a:cs typeface="Arial" panose="020B0604020202020204" pitchFamily="34" charset="0"/>
              </a:rPr>
              <a:t> a </a:t>
            </a:r>
            <a:r>
              <a:rPr lang="en-US" sz="2400" dirty="0" err="1" smtClean="0">
                <a:cs typeface="Arial" panose="020B0604020202020204" pitchFamily="34" charset="0"/>
              </a:rPr>
              <a:t>polarização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cs typeface="Arial" panose="020B0604020202020204" pitchFamily="34" charset="0"/>
              </a:rPr>
              <a:t>em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cs typeface="Arial" panose="020B0604020202020204" pitchFamily="34" charset="0"/>
              </a:rPr>
              <a:t>várias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cs typeface="Arial" panose="020B0604020202020204" pitchFamily="34" charset="0"/>
              </a:rPr>
              <a:t>dimensões</a:t>
            </a:r>
            <a:endParaRPr lang="en-US" sz="2400" dirty="0" smtClean="0">
              <a:cs typeface="Arial" panose="020B0604020202020204" pitchFamily="34" charset="0"/>
            </a:endParaRPr>
          </a:p>
          <a:p>
            <a:pPr lvl="1"/>
            <a:r>
              <a:rPr lang="en-US" sz="2000" dirty="0" smtClean="0">
                <a:cs typeface="Arial" panose="020B0604020202020204" pitchFamily="34" charset="0"/>
              </a:rPr>
              <a:t>Mas </a:t>
            </a:r>
            <a:r>
              <a:rPr lang="en-US" sz="2000" dirty="0" err="1" smtClean="0">
                <a:cs typeface="Arial" panose="020B0604020202020204" pitchFamily="34" charset="0"/>
              </a:rPr>
              <a:t>em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cs typeface="Arial" panose="020B0604020202020204" pitchFamily="34" charset="0"/>
              </a:rPr>
              <a:t>contraste</a:t>
            </a:r>
            <a:r>
              <a:rPr lang="en-US" sz="2000" dirty="0" smtClean="0">
                <a:cs typeface="Arial" panose="020B0604020202020204" pitchFamily="34" charset="0"/>
              </a:rPr>
              <a:t> com o México as </a:t>
            </a:r>
            <a:r>
              <a:rPr lang="en-US" sz="2000" dirty="0" err="1" smtClean="0">
                <a:cs typeface="Arial" panose="020B0604020202020204" pitchFamily="34" charset="0"/>
              </a:rPr>
              <a:t>empresas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cs typeface="Arial" panose="020B0604020202020204" pitchFamily="34" charset="0"/>
              </a:rPr>
              <a:t>grandes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cs typeface="Arial" panose="020B0604020202020204" pitchFamily="34" charset="0"/>
              </a:rPr>
              <a:t>na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cs typeface="Arial" panose="020B0604020202020204" pitchFamily="34" charset="0"/>
              </a:rPr>
              <a:t>indústria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cs typeface="Arial" panose="020B0604020202020204" pitchFamily="34" charset="0"/>
              </a:rPr>
              <a:t>não</a:t>
            </a:r>
            <a:r>
              <a:rPr lang="en-US" sz="2000" dirty="0" smtClean="0">
                <a:cs typeface="Arial" panose="020B0604020202020204" pitchFamily="34" charset="0"/>
              </a:rPr>
              <a:t> se </a:t>
            </a:r>
            <a:r>
              <a:rPr lang="en-US" sz="2000" dirty="0" err="1" smtClean="0">
                <a:cs typeface="Arial" panose="020B0604020202020204" pitchFamily="34" charset="0"/>
              </a:rPr>
              <a:t>integraram</a:t>
            </a:r>
            <a:r>
              <a:rPr lang="en-US" sz="2000" dirty="0" smtClean="0">
                <a:cs typeface="Arial" panose="020B0604020202020204" pitchFamily="34" charset="0"/>
              </a:rPr>
              <a:t> à </a:t>
            </a:r>
            <a:r>
              <a:rPr lang="en-US" sz="2000" dirty="0" err="1" smtClean="0">
                <a:cs typeface="Arial" panose="020B0604020202020204" pitchFamily="34" charset="0"/>
              </a:rPr>
              <a:t>economia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cs typeface="Arial" panose="020B0604020202020204" pitchFamily="34" charset="0"/>
              </a:rPr>
              <a:t>internacional</a:t>
            </a:r>
            <a:r>
              <a:rPr lang="en-US" sz="2000" dirty="0" smtClean="0">
                <a:cs typeface="Arial" panose="020B0604020202020204" pitchFamily="34" charset="0"/>
              </a:rPr>
              <a:t> e </a:t>
            </a:r>
            <a:r>
              <a:rPr lang="en-US" sz="2000" dirty="0" err="1" smtClean="0">
                <a:cs typeface="Arial" panose="020B0604020202020204" pitchFamily="34" charset="0"/>
              </a:rPr>
              <a:t>apresentaram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cs typeface="Arial" panose="020B0604020202020204" pitchFamily="34" charset="0"/>
              </a:rPr>
              <a:t>pequenos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cs typeface="Arial" panose="020B0604020202020204" pitchFamily="34" charset="0"/>
              </a:rPr>
              <a:t>ganhos</a:t>
            </a:r>
            <a:r>
              <a:rPr lang="en-US" sz="2000" dirty="0" smtClean="0">
                <a:cs typeface="Arial" panose="020B0604020202020204" pitchFamily="34" charset="0"/>
              </a:rPr>
              <a:t> de </a:t>
            </a:r>
            <a:r>
              <a:rPr lang="en-US" sz="2000" dirty="0" err="1" smtClean="0">
                <a:cs typeface="Arial" panose="020B0604020202020204" pitchFamily="34" charset="0"/>
              </a:rPr>
              <a:t>produtividade</a:t>
            </a:r>
            <a:endParaRPr lang="en-US" sz="2000" dirty="0" smtClean="0">
              <a:cs typeface="Arial" panose="020B0604020202020204" pitchFamily="34" charset="0"/>
            </a:endParaRPr>
          </a:p>
          <a:p>
            <a:pPr lvl="1"/>
            <a:r>
              <a:rPr lang="en-US" sz="2000" dirty="0" err="1" smtClean="0">
                <a:cs typeface="Arial" panose="020B0604020202020204" pitchFamily="34" charset="0"/>
              </a:rPr>
              <a:t>Isso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cs typeface="Arial" panose="020B0604020202020204" pitchFamily="34" charset="0"/>
              </a:rPr>
              <a:t>forneceu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cs typeface="Arial" panose="020B0604020202020204" pitchFamily="34" charset="0"/>
              </a:rPr>
              <a:t>pouco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cs typeface="Arial" panose="020B0604020202020204" pitchFamily="34" charset="0"/>
              </a:rPr>
              <a:t>impulso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cs typeface="Arial" panose="020B0604020202020204" pitchFamily="34" charset="0"/>
              </a:rPr>
              <a:t>ao</a:t>
            </a:r>
            <a:r>
              <a:rPr lang="en-US" sz="2000" dirty="0" smtClean="0">
                <a:cs typeface="Arial" panose="020B0604020202020204" pitchFamily="34" charset="0"/>
              </a:rPr>
              <a:t> restante da </a:t>
            </a:r>
            <a:r>
              <a:rPr lang="en-US" sz="2000" dirty="0" err="1" smtClean="0">
                <a:cs typeface="Arial" panose="020B0604020202020204" pitchFamily="34" charset="0"/>
              </a:rPr>
              <a:t>economia</a:t>
            </a:r>
            <a:r>
              <a:rPr lang="en-US" sz="2000" dirty="0" smtClean="0"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cs typeface="Arial" panose="020B0604020202020204" pitchFamily="34" charset="0"/>
              </a:rPr>
              <a:t>levando</a:t>
            </a:r>
            <a:r>
              <a:rPr lang="en-US" sz="2000" dirty="0" smtClean="0">
                <a:cs typeface="Arial" panose="020B0604020202020204" pitchFamily="34" charset="0"/>
              </a:rPr>
              <a:t> a que o </a:t>
            </a:r>
            <a:r>
              <a:rPr lang="en-US" sz="2000" dirty="0" err="1" smtClean="0">
                <a:cs typeface="Arial" panose="020B0604020202020204" pitchFamily="34" charset="0"/>
              </a:rPr>
              <a:t>país</a:t>
            </a:r>
            <a:r>
              <a:rPr lang="en-US" sz="2000" dirty="0" smtClean="0">
                <a:cs typeface="Arial" panose="020B0604020202020204" pitchFamily="34" charset="0"/>
              </a:rPr>
              <a:t> se </a:t>
            </a:r>
            <a:r>
              <a:rPr lang="en-US" sz="2000" dirty="0" err="1" smtClean="0">
                <a:cs typeface="Arial" panose="020B0604020202020204" pitchFamily="34" charset="0"/>
              </a:rPr>
              <a:t>arrastasse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cs typeface="Arial" panose="020B0604020202020204" pitchFamily="34" charset="0"/>
              </a:rPr>
              <a:t>por</a:t>
            </a:r>
            <a:r>
              <a:rPr lang="en-US" sz="2000" dirty="0" smtClean="0">
                <a:cs typeface="Arial" panose="020B0604020202020204" pitchFamily="34" charset="0"/>
              </a:rPr>
              <a:t> um </a:t>
            </a:r>
            <a:r>
              <a:rPr lang="en-US" sz="2000" dirty="0" err="1" smtClean="0">
                <a:cs typeface="Arial" panose="020B0604020202020204" pitchFamily="34" charset="0"/>
              </a:rPr>
              <a:t>caminho</a:t>
            </a:r>
            <a:r>
              <a:rPr lang="en-US" sz="2000" dirty="0" smtClean="0">
                <a:cs typeface="Arial" panose="020B0604020202020204" pitchFamily="34" charset="0"/>
              </a:rPr>
              <a:t> de </a:t>
            </a:r>
            <a:r>
              <a:rPr lang="en-US" sz="2000" dirty="0" err="1" smtClean="0">
                <a:cs typeface="Arial" panose="020B0604020202020204" pitchFamily="34" charset="0"/>
              </a:rPr>
              <a:t>lenta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cs typeface="Arial" panose="020B0604020202020204" pitchFamily="34" charset="0"/>
              </a:rPr>
              <a:t>produtividade</a:t>
            </a:r>
            <a:r>
              <a:rPr lang="en-US" sz="2000" dirty="0" smtClean="0">
                <a:cs typeface="Arial" panose="020B0604020202020204" pitchFamily="34" charset="0"/>
              </a:rPr>
              <a:t> – </a:t>
            </a:r>
            <a:r>
              <a:rPr lang="en-US" sz="2000" dirty="0" err="1" smtClean="0">
                <a:cs typeface="Arial" panose="020B0604020202020204" pitchFamily="34" charset="0"/>
              </a:rPr>
              <a:t>exceto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cs typeface="Arial" panose="020B0604020202020204" pitchFamily="34" charset="0"/>
              </a:rPr>
              <a:t>quando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cs typeface="Arial" panose="020B0604020202020204" pitchFamily="34" charset="0"/>
              </a:rPr>
              <a:t>premiado</a:t>
            </a:r>
            <a:r>
              <a:rPr lang="en-US" sz="2000" dirty="0" smtClean="0">
                <a:cs typeface="Arial" panose="020B0604020202020204" pitchFamily="34" charset="0"/>
              </a:rPr>
              <a:t> pela </a:t>
            </a:r>
            <a:r>
              <a:rPr lang="en-US" sz="2000" dirty="0" err="1" smtClean="0">
                <a:cs typeface="Arial" panose="020B0604020202020204" pitchFamily="34" charset="0"/>
              </a:rPr>
              <a:t>loteria</a:t>
            </a:r>
            <a:r>
              <a:rPr lang="en-US" sz="2000" dirty="0" smtClean="0">
                <a:cs typeface="Arial" panose="020B0604020202020204" pitchFamily="34" charset="0"/>
              </a:rPr>
              <a:t> das commodities.</a:t>
            </a:r>
            <a:endParaRPr lang="en-US" sz="2000" dirty="0">
              <a:cs typeface="Arial" panose="020B0604020202020204" pitchFamily="34" charset="0"/>
            </a:endParaRPr>
          </a:p>
          <a:p>
            <a:r>
              <a:rPr lang="en-US" sz="2400" dirty="0" err="1" smtClean="0">
                <a:cs typeface="Arial" panose="020B0604020202020204" pitchFamily="34" charset="0"/>
              </a:rPr>
              <a:t>Lição</a:t>
            </a:r>
            <a:r>
              <a:rPr lang="en-US" sz="2400" dirty="0" smtClean="0">
                <a:cs typeface="Arial" panose="020B0604020202020204" pitchFamily="34" charset="0"/>
              </a:rPr>
              <a:t> das </a:t>
            </a:r>
            <a:r>
              <a:rPr lang="en-US" sz="2400" dirty="0" err="1" smtClean="0">
                <a:cs typeface="Arial" panose="020B0604020202020204" pitchFamily="34" charset="0"/>
              </a:rPr>
              <a:t>duas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cs typeface="Arial" panose="020B0604020202020204" pitchFamily="34" charset="0"/>
              </a:rPr>
              <a:t>experiências</a:t>
            </a:r>
            <a:r>
              <a:rPr lang="en-US" sz="2400" dirty="0" smtClean="0">
                <a:cs typeface="Arial" panose="020B0604020202020204" pitchFamily="34" charset="0"/>
              </a:rPr>
              <a:t>: é </a:t>
            </a:r>
            <a:r>
              <a:rPr lang="en-US" sz="2400" dirty="0" err="1" smtClean="0">
                <a:cs typeface="Arial" panose="020B0604020202020204" pitchFamily="34" charset="0"/>
              </a:rPr>
              <a:t>preciso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cs typeface="Arial" panose="020B0604020202020204" pitchFamily="34" charset="0"/>
              </a:rPr>
              <a:t>fazer</a:t>
            </a:r>
            <a:r>
              <a:rPr lang="en-US" sz="2400" dirty="0" smtClean="0">
                <a:cs typeface="Arial" panose="020B0604020202020204" pitchFamily="34" charset="0"/>
              </a:rPr>
              <a:t> a </a:t>
            </a:r>
            <a:r>
              <a:rPr lang="en-US" sz="2400" dirty="0" err="1" smtClean="0">
                <a:cs typeface="Arial" panose="020B0604020202020204" pitchFamily="34" charset="0"/>
              </a:rPr>
              <a:t>integração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cs typeface="Arial" panose="020B0604020202020204" pitchFamily="34" charset="0"/>
              </a:rPr>
              <a:t>doméstica</a:t>
            </a:r>
            <a:r>
              <a:rPr lang="en-US" sz="2400" dirty="0" smtClean="0">
                <a:cs typeface="Arial" panose="020B0604020202020204" pitchFamily="34" charset="0"/>
              </a:rPr>
              <a:t> e a </a:t>
            </a:r>
            <a:r>
              <a:rPr lang="en-US" sz="2400" dirty="0" err="1" smtClean="0">
                <a:cs typeface="Arial" panose="020B0604020202020204" pitchFamily="34" charset="0"/>
              </a:rPr>
              <a:t>internacional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cs typeface="Arial" panose="020B0604020202020204" pitchFamily="34" charset="0"/>
              </a:rPr>
              <a:t>ao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cs typeface="Arial" panose="020B0604020202020204" pitchFamily="34" charset="0"/>
              </a:rPr>
              <a:t>mesmo</a:t>
            </a:r>
            <a:r>
              <a:rPr lang="en-US" sz="2400" dirty="0" smtClean="0">
                <a:cs typeface="Arial" panose="020B0604020202020204" pitchFamily="34" charset="0"/>
              </a:rPr>
              <a:t> tempo!</a:t>
            </a:r>
            <a:endParaRPr lang="pt-BR" sz="2400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539552" y="908720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98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pt-BR" sz="3000" dirty="0" smtClean="0"/>
              <a:t>BRA e MEX: Crescimento do PIB, médias móveis de 10 anos, 1950-2014 (%a.a.) </a:t>
            </a:r>
            <a:endParaRPr lang="pt-BR" sz="3000" dirty="0"/>
          </a:p>
        </p:txBody>
      </p:sp>
      <p:graphicFrame>
        <p:nvGraphicFramePr>
          <p:cNvPr id="4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41755"/>
              </p:ext>
            </p:extLst>
          </p:nvPr>
        </p:nvGraphicFramePr>
        <p:xfrm>
          <a:off x="457200" y="1600200"/>
          <a:ext cx="8229600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Conector reto 4"/>
          <p:cNvCxnSpPr/>
          <p:nvPr/>
        </p:nvCxnSpPr>
        <p:spPr>
          <a:xfrm>
            <a:off x="539552" y="1268760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82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O que deu errado?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892" y="1988840"/>
            <a:ext cx="8229600" cy="4709120"/>
          </a:xfrm>
        </p:spPr>
        <p:txBody>
          <a:bodyPr>
            <a:normAutofit/>
          </a:bodyPr>
          <a:lstStyle/>
          <a:p>
            <a:r>
              <a:rPr lang="pt-BR" dirty="0" smtClean="0"/>
              <a:t>Análise comparativa enfatiza...</a:t>
            </a:r>
          </a:p>
          <a:p>
            <a:pPr lvl="1"/>
            <a:r>
              <a:rPr lang="pt-BR" sz="3200" dirty="0" smtClean="0"/>
              <a:t> ... similaridades macroeconômicas </a:t>
            </a:r>
          </a:p>
          <a:p>
            <a:pPr lvl="1"/>
            <a:r>
              <a:rPr lang="pt-BR" sz="3200" dirty="0" smtClean="0"/>
              <a:t> ... e diferenças estruturais</a:t>
            </a:r>
            <a:endParaRPr lang="pt-BR" sz="3200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539552" y="1412776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20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Sumário da apresentação 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55365"/>
            <a:ext cx="8507288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Periodização</a:t>
            </a:r>
            <a:r>
              <a:rPr lang="en-US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macroeconômica</a:t>
            </a:r>
            <a:r>
              <a:rPr lang="en-US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comparada</a:t>
            </a:r>
            <a:r>
              <a:rPr lang="en-US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err="1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Acumulação</a:t>
            </a:r>
            <a:r>
              <a:rPr lang="en-US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de capital e </a:t>
            </a:r>
            <a:r>
              <a:rPr lang="en-US" dirty="0" err="1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colapsos</a:t>
            </a:r>
            <a:endParaRPr lang="en-US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Decomposição</a:t>
            </a:r>
            <a:r>
              <a:rPr lang="en-US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crescimento</a:t>
            </a:r>
            <a:r>
              <a:rPr lang="en-US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produtividade</a:t>
            </a:r>
            <a:r>
              <a:rPr lang="en-US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trabalho</a:t>
            </a:r>
            <a:endParaRPr lang="en-US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Crescimento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da PTF e </a:t>
            </a:r>
            <a:r>
              <a:rPr lang="en-US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variações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termos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troca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dirty="0" err="1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Crescimento</a:t>
            </a:r>
            <a:r>
              <a:rPr lang="en-US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da </a:t>
            </a:r>
            <a:r>
              <a:rPr lang="en-US" dirty="0" err="1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produtividade</a:t>
            </a:r>
            <a:r>
              <a:rPr lang="en-US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do </a:t>
            </a:r>
            <a:r>
              <a:rPr lang="en-US" dirty="0" err="1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trabalho</a:t>
            </a:r>
            <a:r>
              <a:rPr lang="en-US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e </a:t>
            </a:r>
            <a:r>
              <a:rPr lang="en-US" dirty="0" err="1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heterogeneidade</a:t>
            </a:r>
            <a:r>
              <a:rPr lang="en-US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estrutural</a:t>
            </a:r>
            <a:r>
              <a:rPr lang="en-US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Por</a:t>
            </a:r>
            <a:r>
              <a:rPr lang="en-US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regiões</a:t>
            </a:r>
            <a:r>
              <a:rPr lang="en-US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Por</a:t>
            </a:r>
            <a:r>
              <a:rPr lang="en-US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bens </a:t>
            </a:r>
            <a:r>
              <a:rPr lang="en-US" dirty="0" err="1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comercializáveis</a:t>
            </a:r>
            <a:r>
              <a:rPr lang="en-US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vs </a:t>
            </a:r>
            <a:r>
              <a:rPr lang="en-US" dirty="0" err="1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não</a:t>
            </a:r>
            <a:r>
              <a:rPr lang="en-US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comercializáveis</a:t>
            </a:r>
            <a:endParaRPr lang="en-US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Por</a:t>
            </a:r>
            <a:r>
              <a:rPr lang="en-US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tamanho</a:t>
            </a:r>
            <a:r>
              <a:rPr lang="en-US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dirty="0" err="1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empresa</a:t>
            </a:r>
            <a:r>
              <a:rPr lang="en-US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Por</a:t>
            </a:r>
            <a:r>
              <a:rPr lang="en-US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informalidade</a:t>
            </a:r>
            <a:r>
              <a:rPr lang="en-US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ea typeface="Calibri" panose="020F0502020204030204" pitchFamily="34" charset="0"/>
                <a:cs typeface="Arial" panose="020B0604020202020204" pitchFamily="34" charset="0"/>
              </a:rPr>
              <a:t>do </a:t>
            </a:r>
            <a:r>
              <a:rPr lang="en-US" dirty="0" err="1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trabalho</a:t>
            </a:r>
            <a:endParaRPr lang="en-US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539552" y="1412776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50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922114"/>
          </a:xfrm>
        </p:spPr>
        <p:txBody>
          <a:bodyPr>
            <a:noAutofit/>
          </a:bodyPr>
          <a:lstStyle/>
          <a:p>
            <a:r>
              <a:rPr lang="pt-BR" sz="3200" dirty="0" smtClean="0"/>
              <a:t>Periodização do crescimento, 1950-2014 (% a.a.)</a:t>
            </a:r>
            <a:endParaRPr lang="pt-BR" sz="3200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8770372" cy="418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Conector reto 3"/>
          <p:cNvCxnSpPr/>
          <p:nvPr/>
        </p:nvCxnSpPr>
        <p:spPr>
          <a:xfrm>
            <a:off x="539552" y="1340768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4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pt-BR" sz="3000" dirty="0" smtClean="0"/>
              <a:t>BRA: Crescimento do estoque de capital e do PIB, 1950-2014 (% a.a.)</a:t>
            </a:r>
            <a:endParaRPr lang="pt-BR" sz="30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34872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Conector reto 4"/>
          <p:cNvCxnSpPr/>
          <p:nvPr/>
        </p:nvCxnSpPr>
        <p:spPr>
          <a:xfrm>
            <a:off x="539552" y="1340768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609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pt-BR" sz="3000" dirty="0" smtClean="0"/>
              <a:t>MEX: Crescimento do estoque de capital e do PIB, 1950-2014 (% a.a.)</a:t>
            </a:r>
            <a:endParaRPr lang="pt-BR" sz="30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339277"/>
              </p:ext>
            </p:extLst>
          </p:nvPr>
        </p:nvGraphicFramePr>
        <p:xfrm>
          <a:off x="395536" y="1700808"/>
          <a:ext cx="842493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Conector reto 4"/>
          <p:cNvCxnSpPr/>
          <p:nvPr/>
        </p:nvCxnSpPr>
        <p:spPr>
          <a:xfrm>
            <a:off x="539552" y="1412776"/>
            <a:ext cx="82809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39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1770</Words>
  <Application>Microsoft Office PowerPoint</Application>
  <PresentationFormat>Apresentação na tela (4:3)</PresentationFormat>
  <Paragraphs>304</Paragraphs>
  <Slides>38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43" baseType="lpstr">
      <vt:lpstr>Arial</vt:lpstr>
      <vt:lpstr>Calibri</vt:lpstr>
      <vt:lpstr>Garamond</vt:lpstr>
      <vt:lpstr>Times New Roman</vt:lpstr>
      <vt:lpstr>Tema do Office</vt:lpstr>
      <vt:lpstr>Por que Brasil e México não ficam ricos?</vt:lpstr>
      <vt:lpstr>Motivação</vt:lpstr>
      <vt:lpstr>PIB pc em relação ao dos EUA: 1950-2014  Convergência até 1980-81, divergência até anos 2000 (2014 US$, PPPs)</vt:lpstr>
      <vt:lpstr>BRA e MEX: Crescimento do PIB, médias móveis de 10 anos, 1950-2014 (%a.a.) </vt:lpstr>
      <vt:lpstr>O que deu errado?</vt:lpstr>
      <vt:lpstr>Sumário da apresentação </vt:lpstr>
      <vt:lpstr>Periodização do crescimento, 1950-2014 (% a.a.)</vt:lpstr>
      <vt:lpstr>BRA: Crescimento do estoque de capital e do PIB, 1950-2014 (% a.a.)</vt:lpstr>
      <vt:lpstr>MEX: Crescimento do estoque de capital e do PIB, 1950-2014 (% a.a.)</vt:lpstr>
      <vt:lpstr>Capital e PIB</vt:lpstr>
      <vt:lpstr>Acumulação de capital e os colapsos</vt:lpstr>
      <vt:lpstr>BRA: decomposição de K’</vt:lpstr>
      <vt:lpstr>MEX: decomposição de K’</vt:lpstr>
      <vt:lpstr>Principais conclusões (1/3)</vt:lpstr>
      <vt:lpstr>Principais conclusões (2/3)</vt:lpstr>
      <vt:lpstr>Principais conclusões (3/3)</vt:lpstr>
      <vt:lpstr>Crescimento do PIB por trabalhador</vt:lpstr>
      <vt:lpstr>BRA: periodização do crescimento do produto por trabalhador                                           y' = αk' +  TFP’ </vt:lpstr>
      <vt:lpstr>MEX: periodização do crescimento do produto por trabalhador                                            y' = αk' +  TFP’ </vt:lpstr>
      <vt:lpstr>Conclusões</vt:lpstr>
      <vt:lpstr>PTF no Brasil em 2004-2010: reformas ou ciclo econômico + relações de troca?</vt:lpstr>
      <vt:lpstr>PTF e Termos de Troca – Brasil           Nível, 1980=1</vt:lpstr>
      <vt:lpstr>PTF e Termos de Troca – México   Nível, 1980=1</vt:lpstr>
      <vt:lpstr>Resultados de regressões de TFP’ em TT’ e GAP’ confirmam essas associações em 1981-2014 no Brasil e no México</vt:lpstr>
      <vt:lpstr>TFP-Brasil em nível: (1) progresso técnico zero entre 1980 e 2014: crescimento pós-1992 apenas compensa perda inicial; (2) regressão (eq. 1) subestima ciclo, deixando espaço para outras variáveis explicativas</vt:lpstr>
      <vt:lpstr>TFP-México em nível: (1) progresso técnico decrescente na década perdida, praticamente estagnado depois em nível 20% inferior ao inicial; (2) regressão (eq. 3) capta corretamente movimentos no período </vt:lpstr>
      <vt:lpstr>Crescimento e heterogeneidade estrutural em quatro dimensões</vt:lpstr>
      <vt:lpstr>Dimensão regional: disparidades na dispersão de rendas pc por estados  (sigma: DesvPad / Média)</vt:lpstr>
      <vt:lpstr>Participação no comércio e produtividade setorial  (traded vs non-traded, 1989-2009)</vt:lpstr>
      <vt:lpstr>     Tamanho de empresa e ganhos de produtividade: MEX (McKinsey; Ind, Com, Serv) Crescimento produtividade aumenta fortemente com tamanho da empresa</vt:lpstr>
      <vt:lpstr>Tamanho de estabelecimentos e ganhos de produtividade: Brasil, 1996-2013 Relação inversa entre tamanho e aumento da produtividade</vt:lpstr>
      <vt:lpstr>Análise com microdados também encontra relação negativa entre tamanho de empresa e crescimento da produtividade em 1997-2010  em 18 de 20 setores da indústria de transformação  (empresas com 30+ empregados)</vt:lpstr>
      <vt:lpstr> Informalidade  (trabalhadores informais / emprego total)</vt:lpstr>
      <vt:lpstr>Informalidade por estado: MEX, 2012</vt:lpstr>
      <vt:lpstr>Informalidade por estado: BRA, 2012</vt:lpstr>
      <vt:lpstr>Relação inversa entre informalidade e Ypc Para cada 10% de aumento de Ypc informalidade diminui 2,3 pp Apesar de ser 15% mais rico, MEX tem informalidade maior que BRA Dummy Campeche: efeito distorcedor do petróleo sobre Ypc </vt:lpstr>
      <vt:lpstr>Taxas de informalidade, BRA e MEX, anos selecionados</vt:lpstr>
      <vt:lpstr>Conclusões tentativas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Regis Bonelli</dc:creator>
  <cp:lastModifiedBy>Windows User</cp:lastModifiedBy>
  <cp:revision>103</cp:revision>
  <cp:lastPrinted>2015-09-11T23:02:23Z</cp:lastPrinted>
  <dcterms:created xsi:type="dcterms:W3CDTF">2015-07-21T18:14:55Z</dcterms:created>
  <dcterms:modified xsi:type="dcterms:W3CDTF">2015-09-14T16:26:03Z</dcterms:modified>
</cp:coreProperties>
</file>