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5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6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7.xml" ContentType="application/vnd.openxmlformats-officedocument.themeOverride+xml"/>
  <Override PartName="/ppt/notesSlides/notesSlide7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8.xml" ContentType="application/vnd.openxmlformats-officedocument.themeOverr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19.xml" ContentType="application/vnd.openxmlformats-officedocument.themeOverr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20.xml" ContentType="application/vnd.openxmlformats-officedocument.themeOverr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21.xml" ContentType="application/vnd.openxmlformats-officedocument.themeOverr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22.xml" ContentType="application/vnd.openxmlformats-officedocument.themeOverr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23.xml" ContentType="application/vnd.openxmlformats-officedocument.themeOverr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drawings/drawing2.xml" ContentType="application/vnd.openxmlformats-officedocument.drawingml.chartshapes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drawings/drawing3.xml" ContentType="application/vnd.openxmlformats-officedocument.drawingml.chartshapes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drawings/drawing4.xml" ContentType="application/vnd.openxmlformats-officedocument.drawingml.chartshapes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drawings/drawing5.xml" ContentType="application/vnd.openxmlformats-officedocument.drawingml.chartshapes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theme/themeOverride24.xml" ContentType="application/vnd.openxmlformats-officedocument.themeOverrid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theme/themeOverride25.xml" ContentType="application/vnd.openxmlformats-officedocument.themeOverr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theme/themeOverride26.xml" ContentType="application/vnd.openxmlformats-officedocument.themeOverrid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theme/themeOverride27.xml" ContentType="application/vnd.openxmlformats-officedocument.themeOverrid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theme/themeOverride28.xml" ContentType="application/vnd.openxmlformats-officedocument.themeOverrid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theme/themeOverride29.xml" ContentType="application/vnd.openxmlformats-officedocument.themeOverrid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theme/themeOverride30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283" r:id="rId3"/>
    <p:sldId id="257" r:id="rId4"/>
    <p:sldId id="258" r:id="rId5"/>
    <p:sldId id="259" r:id="rId6"/>
    <p:sldId id="288" r:id="rId7"/>
    <p:sldId id="260" r:id="rId8"/>
    <p:sldId id="280" r:id="rId9"/>
    <p:sldId id="263" r:id="rId10"/>
    <p:sldId id="262" r:id="rId11"/>
    <p:sldId id="264" r:id="rId12"/>
    <p:sldId id="286" r:id="rId13"/>
    <p:sldId id="265" r:id="rId14"/>
    <p:sldId id="267" r:id="rId15"/>
    <p:sldId id="281" r:id="rId16"/>
    <p:sldId id="266" r:id="rId17"/>
    <p:sldId id="287" r:id="rId18"/>
    <p:sldId id="269" r:id="rId19"/>
    <p:sldId id="270" r:id="rId20"/>
    <p:sldId id="271" r:id="rId21"/>
    <p:sldId id="282" r:id="rId22"/>
    <p:sldId id="274" r:id="rId23"/>
    <p:sldId id="273" r:id="rId24"/>
    <p:sldId id="275" r:id="rId25"/>
    <p:sldId id="276" r:id="rId26"/>
    <p:sldId id="277" r:id="rId27"/>
    <p:sldId id="279" r:id="rId28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F12AD44-27FE-D040-860C-6BC8C7A36CCD}">
          <p14:sldIdLst>
            <p14:sldId id="283"/>
            <p14:sldId id="257"/>
            <p14:sldId id="258"/>
            <p14:sldId id="259"/>
          </p14:sldIdLst>
        </p14:section>
        <p14:section name="graficos" id="{4AB8CC02-9A30-954D-9A65-7E99F03D5C82}">
          <p14:sldIdLst>
            <p14:sldId id="288"/>
            <p14:sldId id="260"/>
            <p14:sldId id="280"/>
            <p14:sldId id="263"/>
            <p14:sldId id="262"/>
            <p14:sldId id="264"/>
            <p14:sldId id="286"/>
            <p14:sldId id="265"/>
            <p14:sldId id="267"/>
            <p14:sldId id="281"/>
            <p14:sldId id="266"/>
            <p14:sldId id="287"/>
            <p14:sldId id="269"/>
            <p14:sldId id="270"/>
            <p14:sldId id="271"/>
            <p14:sldId id="282"/>
            <p14:sldId id="274"/>
            <p14:sldId id="273"/>
            <p14:sldId id="275"/>
            <p14:sldId id="276"/>
            <p14:sldId id="277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ata Mayer Gukovas" initials="RMG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9345"/>
    <a:srgbClr val="97B439"/>
    <a:srgbClr val="F2CF11"/>
    <a:srgbClr val="DC923E"/>
    <a:srgbClr val="343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49" autoAdjust="0"/>
    <p:restoredTop sz="96041"/>
  </p:normalViewPr>
  <p:slideViewPr>
    <p:cSldViewPr snapToGrid="0">
      <p:cViewPr varScale="1">
        <p:scale>
          <a:sx n="74" d="100"/>
          <a:sy n="74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235789\Box%20Sync\A%20Rolands%20Q%20documents\Brazil\Brazil%20SCD\SCD%20dissemination\Graphs_presentation_v4%20revised%20version.xlsx" TargetMode="Externa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chartUserShapes" Target="../drawings/drawing2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235789\Box%20Sync\A%20Rolands%20Q%20documents\Brazil\Brazil%20SCD\SCD%20dissemination\Graphs_presentation_v4%20revised%20version.xlsx" TargetMode="Externa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chartUserShapes" Target="../drawings/drawing3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235789\Box%20Sync\A%20Rolands%20Q%20documents\Brazil\Brazil%20SCD\SCD%20dissemination\Graphs_presentation_v4%20revised%20version.xlsx" TargetMode="External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chartUserShapes" Target="../drawings/drawing4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235789\Box%20Sync\A%20Rolands%20Q%20documents\Brazil\Brazil%20SCD\SCD%20dissemination\Graphs_presentation_v4%20revised%20version.xlsx" TargetMode="External"/><Relationship Id="rId2" Type="http://schemas.microsoft.com/office/2011/relationships/chartColorStyle" Target="colors28.xml"/><Relationship Id="rId1" Type="http://schemas.microsoft.com/office/2011/relationships/chartStyle" Target="style28.xml"/><Relationship Id="rId4" Type="http://schemas.openxmlformats.org/officeDocument/2006/relationships/chartUserShapes" Target="../drawings/drawing5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2" Type="http://schemas.microsoft.com/office/2011/relationships/chartColorStyle" Target="colors29.xml"/><Relationship Id="rId1" Type="http://schemas.microsoft.com/office/2011/relationships/chartStyle" Target="style29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5.xml"/><Relationship Id="rId2" Type="http://schemas.microsoft.com/office/2011/relationships/chartColorStyle" Target="colors30.xml"/><Relationship Id="rId1" Type="http://schemas.microsoft.com/office/2011/relationships/chartStyle" Target="style30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6.xml"/><Relationship Id="rId2" Type="http://schemas.microsoft.com/office/2011/relationships/chartColorStyle" Target="colors31.xml"/><Relationship Id="rId1" Type="http://schemas.microsoft.com/office/2011/relationships/chartStyle" Target="style31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7.xml"/><Relationship Id="rId2" Type="http://schemas.microsoft.com/office/2011/relationships/chartColorStyle" Target="colors32.xml"/><Relationship Id="rId1" Type="http://schemas.microsoft.com/office/2011/relationships/chartStyle" Target="style32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8.xml"/><Relationship Id="rId2" Type="http://schemas.microsoft.com/office/2011/relationships/chartColorStyle" Target="colors33.xml"/><Relationship Id="rId1" Type="http://schemas.microsoft.com/office/2011/relationships/chartStyle" Target="style33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9.xml"/><Relationship Id="rId2" Type="http://schemas.microsoft.com/office/2011/relationships/chartColorStyle" Target="colors34.xml"/><Relationship Id="rId1" Type="http://schemas.microsoft.com/office/2011/relationships/chartStyle" Target="style34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0.xml"/><Relationship Id="rId2" Type="http://schemas.microsoft.com/office/2011/relationships/chartColorStyle" Target="colors35.xml"/><Relationship Id="rId1" Type="http://schemas.microsoft.com/office/2011/relationships/chartStyle" Target="style35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wb235789\Box%20Sync\A%20Rolands%20Q%20documents\Brazil\Brazil%20SCD\SCD%20dissemination\SCD%20Presentation%20and%20excel%20files\Graphs_presentation_v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'6a'!$F$2</c:f>
          <c:strCache>
            <c:ptCount val="1"/>
            <c:pt idx="0">
              <c:v>Solid growth</c:v>
            </c:pt>
          </c:strCache>
        </c:strRef>
      </c:tx>
      <c:layout>
        <c:manualLayout>
          <c:xMode val="edge"/>
          <c:yMode val="edge"/>
          <c:x val="2.282141647616627E-2"/>
          <c:y val="1.60513643659711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469345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'6a'!$H$3</c:f>
              <c:strCache>
                <c:ptCount val="1"/>
                <c:pt idx="0">
                  <c:v>Government changes</c:v>
                </c:pt>
              </c:strCache>
            </c:strRef>
          </c:tx>
          <c:spPr>
            <a:solidFill>
              <a:schemeClr val="accent6"/>
            </a:solidFill>
            <a:ln w="3175">
              <a:solidFill>
                <a:srgbClr val="3D8235"/>
              </a:solidFill>
            </a:ln>
            <a:effectLst/>
          </c:spPr>
          <c:invertIfNegative val="0"/>
          <c:cat>
            <c:numRef>
              <c:f>'6a'!$F$4:$F$39</c:f>
              <c:numCache>
                <c:formatCode>General</c:formatCod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numCache>
            </c:numRef>
          </c:cat>
          <c:val>
            <c:numRef>
              <c:f>'6a'!$H$4:$H$39</c:f>
              <c:numCache>
                <c:formatCode>General</c:formatCode>
                <c:ptCount val="36"/>
                <c:pt idx="5" formatCode="_(* #,##0.00_);_(* \(#,##0.00\);_(* &quot;-&quot;??_);_(@_)">
                  <c:v>1</c:v>
                </c:pt>
                <c:pt idx="10" formatCode="_(* #,##0.00_);_(* \(#,##0.00\);_(* &quot;-&quot;??_);_(@_)">
                  <c:v>1</c:v>
                </c:pt>
                <c:pt idx="12" formatCode="_(* #,##0.00_);_(* \(#,##0.00\);_(* &quot;-&quot;??_);_(@_)">
                  <c:v>1</c:v>
                </c:pt>
                <c:pt idx="15" formatCode="_(* #,##0.00_);_(* \(#,##0.00\);_(* &quot;-&quot;??_);_(@_)">
                  <c:v>1</c:v>
                </c:pt>
                <c:pt idx="23" formatCode="_(* #,##0.00_);_(* \(#,##0.00\);_(* &quot;-&quot;??_);_(@_)">
                  <c:v>1</c:v>
                </c:pt>
                <c:pt idx="31" formatCode="_(* #,##0.00_);_(* \(#,##0.00\);_(* &quot;-&quot;??_);_(@_)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axId val="403942416"/>
        <c:axId val="403942024"/>
      </c:barChart>
      <c:lineChart>
        <c:grouping val="standard"/>
        <c:varyColors val="0"/>
        <c:ser>
          <c:idx val="0"/>
          <c:order val="0"/>
          <c:tx>
            <c:strRef>
              <c:f>'6a'!$G$3</c:f>
              <c:strCache>
                <c:ptCount val="1"/>
                <c:pt idx="0">
                  <c:v>GDP per capita (constant prices)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'6a'!$F$4:$F$39</c:f>
              <c:numCache>
                <c:formatCode>General</c:formatCode>
                <c:ptCount val="3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</c:numCache>
            </c:numRef>
          </c:cat>
          <c:val>
            <c:numRef>
              <c:f>'6a'!$G$4:$G$39</c:f>
              <c:numCache>
                <c:formatCode>_(* #,##0_);_(* \(#,##0\);_(* "-"??_);_(@_)</c:formatCode>
                <c:ptCount val="36"/>
                <c:pt idx="0">
                  <c:v>4487.3395455743048</c:v>
                </c:pt>
                <c:pt idx="1">
                  <c:v>4192.8314338620376</c:v>
                </c:pt>
                <c:pt idx="2">
                  <c:v>4123.9938065616634</c:v>
                </c:pt>
                <c:pt idx="3">
                  <c:v>3897.247158996176</c:v>
                </c:pt>
                <c:pt idx="4">
                  <c:v>4017.6164363310963</c:v>
                </c:pt>
                <c:pt idx="5">
                  <c:v>4247.0284237492497</c:v>
                </c:pt>
                <c:pt idx="6">
                  <c:v>4478.7343448855936</c:v>
                </c:pt>
                <c:pt idx="7">
                  <c:v>4554.4205264625416</c:v>
                </c:pt>
                <c:pt idx="8">
                  <c:v>4487.1331641417582</c:v>
                </c:pt>
                <c:pt idx="9">
                  <c:v>4555.6660982312405</c:v>
                </c:pt>
                <c:pt idx="10">
                  <c:v>4300.4615662340202</c:v>
                </c:pt>
                <c:pt idx="11">
                  <c:v>4285.6255019777736</c:v>
                </c:pt>
                <c:pt idx="12">
                  <c:v>4212.7724491713634</c:v>
                </c:pt>
                <c:pt idx="13">
                  <c:v>4356.5448187143711</c:v>
                </c:pt>
                <c:pt idx="14">
                  <c:v>4531.6024153250291</c:v>
                </c:pt>
                <c:pt idx="15">
                  <c:v>4665.8368768006148</c:v>
                </c:pt>
                <c:pt idx="16">
                  <c:v>4691.5403022787978</c:v>
                </c:pt>
                <c:pt idx="17">
                  <c:v>4759.3963986541166</c:v>
                </c:pt>
                <c:pt idx="18">
                  <c:v>4679.0909535367446</c:v>
                </c:pt>
                <c:pt idx="19">
                  <c:v>4607.3357534828265</c:v>
                </c:pt>
                <c:pt idx="20">
                  <c:v>4721.8782047050054</c:v>
                </c:pt>
                <c:pt idx="21">
                  <c:v>4715.7473376030348</c:v>
                </c:pt>
                <c:pt idx="22">
                  <c:v>4797.1929239474612</c:v>
                </c:pt>
                <c:pt idx="23">
                  <c:v>4790.4908467498908</c:v>
                </c:pt>
                <c:pt idx="24">
                  <c:v>4935.0586325584327</c:v>
                </c:pt>
                <c:pt idx="25">
                  <c:v>5021.0966991186606</c:v>
                </c:pt>
                <c:pt idx="26">
                  <c:v>5147.6741821872338</c:v>
                </c:pt>
                <c:pt idx="27">
                  <c:v>5542.7827700647895</c:v>
                </c:pt>
                <c:pt idx="28">
                  <c:v>5652.371152510821</c:v>
                </c:pt>
                <c:pt idx="29">
                  <c:v>5590.1737946026196</c:v>
                </c:pt>
                <c:pt idx="30">
                  <c:v>6034.1386276663507</c:v>
                </c:pt>
                <c:pt idx="31">
                  <c:v>6216.9166891651903</c:v>
                </c:pt>
                <c:pt idx="32">
                  <c:v>6284.7876815098753</c:v>
                </c:pt>
                <c:pt idx="33">
                  <c:v>6246.0829136495668</c:v>
                </c:pt>
                <c:pt idx="34">
                  <c:v>6199.0132375649046</c:v>
                </c:pt>
                <c:pt idx="35">
                  <c:v>5911.4754876615725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2656592"/>
        <c:axId val="403941632"/>
      </c:lineChart>
      <c:catAx>
        <c:axId val="40265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941632"/>
        <c:crosses val="autoZero"/>
        <c:auto val="1"/>
        <c:lblAlgn val="ctr"/>
        <c:lblOffset val="100"/>
        <c:tickLblSkip val="2"/>
        <c:noMultiLvlLbl val="0"/>
      </c:catAx>
      <c:valAx>
        <c:axId val="403941632"/>
        <c:scaling>
          <c:orientation val="minMax"/>
          <c:min val="300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656592"/>
        <c:crosses val="autoZero"/>
        <c:crossBetween val="between"/>
      </c:valAx>
      <c:valAx>
        <c:axId val="403942024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942416"/>
        <c:crosses val="max"/>
        <c:crossBetween val="between"/>
      </c:valAx>
      <c:catAx>
        <c:axId val="4039424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3942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'10b'!$F$2</c:f>
          <c:strCache>
            <c:ptCount val="1"/>
            <c:pt idx="0">
              <c:v>A changing mix of emissions - agriculture and energy now the key</c:v>
            </c:pt>
          </c:strCache>
        </c:strRef>
      </c:tx>
      <c:layout>
        <c:manualLayout>
          <c:xMode val="edge"/>
          <c:yMode val="edge"/>
          <c:x val="3.624920766836167E-2"/>
          <c:y val="2.31436813599008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0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'10b'!$I$3</c:f>
              <c:strCache>
                <c:ptCount val="1"/>
                <c:pt idx="0">
                  <c:v> Energy </c:v>
                </c:pt>
              </c:strCache>
            </c:strRef>
          </c:tx>
          <c:spPr>
            <a:solidFill>
              <a:srgbClr val="DB5309"/>
            </a:solidFill>
            <a:ln>
              <a:noFill/>
            </a:ln>
            <a:effectLst/>
          </c:spPr>
          <c:invertIfNegative val="0"/>
          <c:cat>
            <c:numRef>
              <c:f>'10b'!$F$4:$F$27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'10b'!$I$4:$I$27</c:f>
              <c:numCache>
                <c:formatCode>_(* #,##0.0_);_(* \(#,##0.0\);_(* "-"??_);_(@_)</c:formatCode>
                <c:ptCount val="24"/>
                <c:pt idx="0">
                  <c:v>220842015.67095846</c:v>
                </c:pt>
                <c:pt idx="1">
                  <c:v>225175923.92408946</c:v>
                </c:pt>
                <c:pt idx="2">
                  <c:v>225039373.41660061</c:v>
                </c:pt>
                <c:pt idx="3">
                  <c:v>227767454.59182128</c:v>
                </c:pt>
                <c:pt idx="4">
                  <c:v>227616910.24238771</c:v>
                </c:pt>
                <c:pt idx="5">
                  <c:v>241128263.00623327</c:v>
                </c:pt>
                <c:pt idx="6">
                  <c:v>258595455.47407717</c:v>
                </c:pt>
                <c:pt idx="7">
                  <c:v>273517222.15036559</c:v>
                </c:pt>
                <c:pt idx="8">
                  <c:v>282410901.87473667</c:v>
                </c:pt>
                <c:pt idx="9">
                  <c:v>291057206.32464397</c:v>
                </c:pt>
                <c:pt idx="10">
                  <c:v>296746885.62400275</c:v>
                </c:pt>
                <c:pt idx="11">
                  <c:v>300383847.1606155</c:v>
                </c:pt>
                <c:pt idx="12">
                  <c:v>296532703.83334839</c:v>
                </c:pt>
                <c:pt idx="13">
                  <c:v>286618134.63396293</c:v>
                </c:pt>
                <c:pt idx="14">
                  <c:v>302113549.54502404</c:v>
                </c:pt>
                <c:pt idx="15">
                  <c:v>312086341.97807086</c:v>
                </c:pt>
                <c:pt idx="16">
                  <c:v>316197151.14602077</c:v>
                </c:pt>
                <c:pt idx="17">
                  <c:v>330147381.85361469</c:v>
                </c:pt>
                <c:pt idx="18">
                  <c:v>348289597.02359235</c:v>
                </c:pt>
                <c:pt idx="19">
                  <c:v>335925325.07169855</c:v>
                </c:pt>
                <c:pt idx="20">
                  <c:v>366514702.75954336</c:v>
                </c:pt>
                <c:pt idx="21">
                  <c:v>380167960.47493899</c:v>
                </c:pt>
                <c:pt idx="22">
                  <c:v>415863268.07560599</c:v>
                </c:pt>
                <c:pt idx="23">
                  <c:v>449278127.38794786</c:v>
                </c:pt>
              </c:numCache>
            </c:numRef>
          </c:val>
        </c:ser>
        <c:ser>
          <c:idx val="0"/>
          <c:order val="1"/>
          <c:tx>
            <c:strRef>
              <c:f>'10b'!$G$3</c:f>
              <c:strCache>
                <c:ptCount val="1"/>
                <c:pt idx="0">
                  <c:v> Waste 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'10b'!$F$4:$F$27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'10b'!$G$4:$G$27</c:f>
              <c:numCache>
                <c:formatCode>_(* #,##0.0_);_(* \(#,##0.0\);_(* "-"??_);_(@_)</c:formatCode>
                <c:ptCount val="24"/>
                <c:pt idx="0">
                  <c:v>28951842.089851722</c:v>
                </c:pt>
                <c:pt idx="1">
                  <c:v>29486046.138285197</c:v>
                </c:pt>
                <c:pt idx="2">
                  <c:v>30527018.784893125</c:v>
                </c:pt>
                <c:pt idx="3">
                  <c:v>31157283.693726756</c:v>
                </c:pt>
                <c:pt idx="4">
                  <c:v>32037959.438271757</c:v>
                </c:pt>
                <c:pt idx="5">
                  <c:v>33421205.679724421</c:v>
                </c:pt>
                <c:pt idx="6">
                  <c:v>34345992.248430736</c:v>
                </c:pt>
                <c:pt idx="7">
                  <c:v>34810500.525647968</c:v>
                </c:pt>
                <c:pt idx="8">
                  <c:v>35523578.850266039</c:v>
                </c:pt>
                <c:pt idx="9">
                  <c:v>36190296.360407025</c:v>
                </c:pt>
                <c:pt idx="10">
                  <c:v>38209466.900877334</c:v>
                </c:pt>
                <c:pt idx="11">
                  <c:v>38653271.395141639</c:v>
                </c:pt>
                <c:pt idx="12">
                  <c:v>39057789.780020334</c:v>
                </c:pt>
                <c:pt idx="13">
                  <c:v>39792019.095095299</c:v>
                </c:pt>
                <c:pt idx="14">
                  <c:v>40580741.544904567</c:v>
                </c:pt>
                <c:pt idx="15">
                  <c:v>41229018.23961468</c:v>
                </c:pt>
                <c:pt idx="16">
                  <c:v>42538014.22611098</c:v>
                </c:pt>
                <c:pt idx="17">
                  <c:v>43307843.245509982</c:v>
                </c:pt>
                <c:pt idx="18">
                  <c:v>43969836.565514266</c:v>
                </c:pt>
                <c:pt idx="19">
                  <c:v>46156494.918553635</c:v>
                </c:pt>
                <c:pt idx="20">
                  <c:v>48770448.127726674</c:v>
                </c:pt>
                <c:pt idx="21">
                  <c:v>48137009.110587448</c:v>
                </c:pt>
                <c:pt idx="22">
                  <c:v>47586858.136418909</c:v>
                </c:pt>
                <c:pt idx="23">
                  <c:v>48738582.947230749</c:v>
                </c:pt>
              </c:numCache>
            </c:numRef>
          </c:val>
        </c:ser>
        <c:ser>
          <c:idx val="1"/>
          <c:order val="2"/>
          <c:tx>
            <c:strRef>
              <c:f>'10b'!$H$3</c:f>
              <c:strCache>
                <c:ptCount val="1"/>
                <c:pt idx="0">
                  <c:v> Industrial Processes 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'10b'!$F$4:$F$27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'10b'!$H$4:$H$27</c:f>
              <c:numCache>
                <c:formatCode>_(* #,##0.0_);_(* \(#,##0.0\);_(* "-"??_);_(@_)</c:formatCode>
                <c:ptCount val="24"/>
                <c:pt idx="0">
                  <c:v>51496756.319768697</c:v>
                </c:pt>
                <c:pt idx="1">
                  <c:v>58049533.333870113</c:v>
                </c:pt>
                <c:pt idx="2">
                  <c:v>56524454.833899781</c:v>
                </c:pt>
                <c:pt idx="3">
                  <c:v>61078347.617538653</c:v>
                </c:pt>
                <c:pt idx="4">
                  <c:v>61819497.250580527</c:v>
                </c:pt>
                <c:pt idx="5">
                  <c:v>65203752.887072489</c:v>
                </c:pt>
                <c:pt idx="6">
                  <c:v>68100067.123798817</c:v>
                </c:pt>
                <c:pt idx="7">
                  <c:v>69708910.781256557</c:v>
                </c:pt>
                <c:pt idx="8">
                  <c:v>73065412.453316033</c:v>
                </c:pt>
                <c:pt idx="9">
                  <c:v>73495741.307445124</c:v>
                </c:pt>
                <c:pt idx="10">
                  <c:v>76412495.787891805</c:v>
                </c:pt>
                <c:pt idx="11">
                  <c:v>73740216.117151126</c:v>
                </c:pt>
                <c:pt idx="12">
                  <c:v>78059603.680861861</c:v>
                </c:pt>
                <c:pt idx="13">
                  <c:v>79157783.892157644</c:v>
                </c:pt>
                <c:pt idx="14">
                  <c:v>84169838.664755911</c:v>
                </c:pt>
                <c:pt idx="15">
                  <c:v>83309599.399631411</c:v>
                </c:pt>
                <c:pt idx="16">
                  <c:v>83501223.867931962</c:v>
                </c:pt>
                <c:pt idx="17">
                  <c:v>86064891.854024231</c:v>
                </c:pt>
                <c:pt idx="18">
                  <c:v>85452201.562506497</c:v>
                </c:pt>
                <c:pt idx="19">
                  <c:v>77371543.574217722</c:v>
                </c:pt>
                <c:pt idx="20">
                  <c:v>94629265.550690681</c:v>
                </c:pt>
                <c:pt idx="21">
                  <c:v>100643281.240656</c:v>
                </c:pt>
                <c:pt idx="22">
                  <c:v>100833738.07043843</c:v>
                </c:pt>
                <c:pt idx="23">
                  <c:v>99282988.149993166</c:v>
                </c:pt>
              </c:numCache>
            </c:numRef>
          </c:val>
        </c:ser>
        <c:ser>
          <c:idx val="3"/>
          <c:order val="3"/>
          <c:tx>
            <c:strRef>
              <c:f>'10b'!$J$3</c:f>
              <c:strCache>
                <c:ptCount val="1"/>
                <c:pt idx="0">
                  <c:v> Agriculture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'10b'!$F$4:$F$27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'10b'!$J$4:$J$27</c:f>
              <c:numCache>
                <c:formatCode>_(* #,##0.0_);_(* \(#,##0.0\);_(* "-"??_);_(@_)</c:formatCode>
                <c:ptCount val="24"/>
                <c:pt idx="0">
                  <c:v>286975574.28053457</c:v>
                </c:pt>
                <c:pt idx="1">
                  <c:v>295435053.85585785</c:v>
                </c:pt>
                <c:pt idx="2">
                  <c:v>301541150.25267011</c:v>
                </c:pt>
                <c:pt idx="3">
                  <c:v>303503133.2394982</c:v>
                </c:pt>
                <c:pt idx="4">
                  <c:v>310775561.64779073</c:v>
                </c:pt>
                <c:pt idx="5">
                  <c:v>316514619.17812675</c:v>
                </c:pt>
                <c:pt idx="6">
                  <c:v>303308536.0464108</c:v>
                </c:pt>
                <c:pt idx="7">
                  <c:v>309624766.14307988</c:v>
                </c:pt>
                <c:pt idx="8">
                  <c:v>313582307.50493503</c:v>
                </c:pt>
                <c:pt idx="9">
                  <c:v>317488854.95573461</c:v>
                </c:pt>
                <c:pt idx="10">
                  <c:v>327973366.64686263</c:v>
                </c:pt>
                <c:pt idx="11">
                  <c:v>339365517.15815979</c:v>
                </c:pt>
                <c:pt idx="12">
                  <c:v>351568156.54060674</c:v>
                </c:pt>
                <c:pt idx="13">
                  <c:v>372290152.6759901</c:v>
                </c:pt>
                <c:pt idx="14">
                  <c:v>387409959.8456943</c:v>
                </c:pt>
                <c:pt idx="15">
                  <c:v>392044726.76687849</c:v>
                </c:pt>
                <c:pt idx="16">
                  <c:v>391915638.06032592</c:v>
                </c:pt>
                <c:pt idx="17">
                  <c:v>383262721.84007305</c:v>
                </c:pt>
                <c:pt idx="18">
                  <c:v>389433653.85518563</c:v>
                </c:pt>
                <c:pt idx="19">
                  <c:v>395621872.51719135</c:v>
                </c:pt>
                <c:pt idx="20">
                  <c:v>406454587.95899916</c:v>
                </c:pt>
                <c:pt idx="21">
                  <c:v>417683808.61219019</c:v>
                </c:pt>
                <c:pt idx="22">
                  <c:v>412820388.02553105</c:v>
                </c:pt>
                <c:pt idx="23">
                  <c:v>418040777.9392162</c:v>
                </c:pt>
              </c:numCache>
            </c:numRef>
          </c:val>
        </c:ser>
        <c:ser>
          <c:idx val="4"/>
          <c:order val="4"/>
          <c:tx>
            <c:strRef>
              <c:f>'10b'!$K$3</c:f>
              <c:strCache>
                <c:ptCount val="1"/>
                <c:pt idx="0">
                  <c:v> Land Use Change &amp; Forestry </c:v>
                </c:pt>
              </c:strCache>
            </c:strRef>
          </c:tx>
          <c:spPr>
            <a:solidFill>
              <a:srgbClr val="FCD95A"/>
            </a:solidFill>
            <a:ln>
              <a:noFill/>
            </a:ln>
            <a:effectLst/>
          </c:spPr>
          <c:invertIfNegative val="0"/>
          <c:cat>
            <c:numRef>
              <c:f>'10b'!$F$4:$F$27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'10b'!$K$4:$K$27</c:f>
              <c:numCache>
                <c:formatCode>_(* #,##0.0_);_(* \(#,##0.0\);_(* "-"??_);_(@_)</c:formatCode>
                <c:ptCount val="24"/>
                <c:pt idx="0">
                  <c:v>1246826158.7193983</c:v>
                </c:pt>
                <c:pt idx="1">
                  <c:v>1090592997.1474843</c:v>
                </c:pt>
                <c:pt idx="2">
                  <c:v>1252244943.4157045</c:v>
                </c:pt>
                <c:pt idx="3">
                  <c:v>1318324917.2174911</c:v>
                </c:pt>
                <c:pt idx="4">
                  <c:v>1377279122.6413081</c:v>
                </c:pt>
                <c:pt idx="5">
                  <c:v>2203818031.9092336</c:v>
                </c:pt>
                <c:pt idx="6">
                  <c:v>1452564244.0440156</c:v>
                </c:pt>
                <c:pt idx="7">
                  <c:v>1160600250.6944523</c:v>
                </c:pt>
                <c:pt idx="8">
                  <c:v>1406840154.3703313</c:v>
                </c:pt>
                <c:pt idx="9">
                  <c:v>1398854924.82851</c:v>
                </c:pt>
                <c:pt idx="10">
                  <c:v>1457940462.8522284</c:v>
                </c:pt>
                <c:pt idx="11">
                  <c:v>1453725836.0937521</c:v>
                </c:pt>
                <c:pt idx="12">
                  <c:v>1677172007.288765</c:v>
                </c:pt>
                <c:pt idx="13">
                  <c:v>1889701405.9561274</c:v>
                </c:pt>
                <c:pt idx="14">
                  <c:v>2029957303.4994109</c:v>
                </c:pt>
                <c:pt idx="15">
                  <c:v>1506174138.6020706</c:v>
                </c:pt>
                <c:pt idx="16">
                  <c:v>1225683683.8139195</c:v>
                </c:pt>
                <c:pt idx="17">
                  <c:v>1071686777.0502188</c:v>
                </c:pt>
                <c:pt idx="18">
                  <c:v>1147030724.7171118</c:v>
                </c:pt>
                <c:pt idx="19">
                  <c:v>654589678.54329813</c:v>
                </c:pt>
                <c:pt idx="20">
                  <c:v>598966415.24345624</c:v>
                </c:pt>
                <c:pt idx="21">
                  <c:v>568352680.48506546</c:v>
                </c:pt>
                <c:pt idx="22">
                  <c:v>466026319.9317199</c:v>
                </c:pt>
                <c:pt idx="23">
                  <c:v>542467957.07256544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5630080"/>
        <c:axId val="405630472"/>
      </c:barChart>
      <c:catAx>
        <c:axId val="40563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630472"/>
        <c:crosses val="autoZero"/>
        <c:auto val="1"/>
        <c:lblAlgn val="ctr"/>
        <c:lblOffset val="100"/>
        <c:noMultiLvlLbl val="0"/>
      </c:catAx>
      <c:valAx>
        <c:axId val="405630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630080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2.3852116875372691E-2"/>
                <c:y val="0.44700734786572938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'12a'!$F$2</c:f>
          <c:strCache>
            <c:ptCount val="1"/>
            <c:pt idx="0">
              <c:v>The end of the commodity supercycle</c:v>
            </c:pt>
          </c:strCache>
        </c:strRef>
      </c:tx>
      <c:layout>
        <c:manualLayout>
          <c:xMode val="edge"/>
          <c:yMode val="edge"/>
          <c:x val="8.241557451395369E-3"/>
          <c:y val="2.68343780076425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3D8235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'12a'!$G$3</c:f>
              <c:strCache>
                <c:ptCount val="1"/>
                <c:pt idx="0">
                  <c:v>Non-energy commodity prices 2010=100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'12a'!$F$4:$F$24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'12a'!$G$4:$G$24</c:f>
              <c:numCache>
                <c:formatCode>0</c:formatCode>
                <c:ptCount val="21"/>
                <c:pt idx="0">
                  <c:v>100</c:v>
                </c:pt>
                <c:pt idx="1">
                  <c:v>99.856083368710813</c:v>
                </c:pt>
                <c:pt idx="2">
                  <c:v>102.08936914493781</c:v>
                </c:pt>
                <c:pt idx="3">
                  <c:v>91.698987774244046</c:v>
                </c:pt>
                <c:pt idx="4">
                  <c:v>84.596136043538934</c:v>
                </c:pt>
                <c:pt idx="5">
                  <c:v>86.546597067734595</c:v>
                </c:pt>
                <c:pt idx="6">
                  <c:v>84.810041258808894</c:v>
                </c:pt>
                <c:pt idx="7">
                  <c:v>89.462019522845964</c:v>
                </c:pt>
                <c:pt idx="8">
                  <c:v>92.874421525219901</c:v>
                </c:pt>
                <c:pt idx="9">
                  <c:v>101.13358644296476</c:v>
                </c:pt>
                <c:pt idx="10">
                  <c:v>106.23283419191648</c:v>
                </c:pt>
                <c:pt idx="11">
                  <c:v>127.96047721556258</c:v>
                </c:pt>
                <c:pt idx="12">
                  <c:v>143.82342514483068</c:v>
                </c:pt>
                <c:pt idx="13">
                  <c:v>157.26955393895975</c:v>
                </c:pt>
                <c:pt idx="14">
                  <c:v>131.94235419871015</c:v>
                </c:pt>
                <c:pt idx="15">
                  <c:v>152.82538488235232</c:v>
                </c:pt>
                <c:pt idx="16">
                  <c:v>168.01857081071134</c:v>
                </c:pt>
                <c:pt idx="17">
                  <c:v>155.55886173342054</c:v>
                </c:pt>
                <c:pt idx="18">
                  <c:v>146.52242202773121</c:v>
                </c:pt>
                <c:pt idx="19">
                  <c:v>139.98015356588752</c:v>
                </c:pt>
                <c:pt idx="20">
                  <c:v>99.195580538864107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'12a'!$H$3</c:f>
              <c:strCache>
                <c:ptCount val="1"/>
                <c:pt idx="0">
                  <c:v>REER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'12a'!$F$4:$F$24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'12a'!$H$4:$H$24</c:f>
              <c:numCache>
                <c:formatCode>0</c:formatCode>
                <c:ptCount val="21"/>
                <c:pt idx="0">
                  <c:v>73.896666666666675</c:v>
                </c:pt>
                <c:pt idx="1">
                  <c:v>69.561666666666667</c:v>
                </c:pt>
                <c:pt idx="2">
                  <c:v>67.584999999999994</c:v>
                </c:pt>
                <c:pt idx="3">
                  <c:v>70.484166666666667</c:v>
                </c:pt>
                <c:pt idx="4">
                  <c:v>105.58583333333333</c:v>
                </c:pt>
                <c:pt idx="5">
                  <c:v>96.983333333333334</c:v>
                </c:pt>
                <c:pt idx="6">
                  <c:v>120.05916666666667</c:v>
                </c:pt>
                <c:pt idx="7">
                  <c:v>132.67083333333332</c:v>
                </c:pt>
                <c:pt idx="8">
                  <c:v>137.36416666666665</c:v>
                </c:pt>
                <c:pt idx="9">
                  <c:v>135.04</c:v>
                </c:pt>
                <c:pt idx="10">
                  <c:v>110.32000000000001</c:v>
                </c:pt>
                <c:pt idx="11">
                  <c:v>98.52500000000002</c:v>
                </c:pt>
                <c:pt idx="12">
                  <c:v>91.423333333333332</c:v>
                </c:pt>
                <c:pt idx="13">
                  <c:v>88.948333333333338</c:v>
                </c:pt>
                <c:pt idx="14">
                  <c:v>88.383333333333326</c:v>
                </c:pt>
                <c:pt idx="15">
                  <c:v>77.05</c:v>
                </c:pt>
                <c:pt idx="16">
                  <c:v>74.968333333333334</c:v>
                </c:pt>
                <c:pt idx="17">
                  <c:v>84.091666666666654</c:v>
                </c:pt>
                <c:pt idx="18">
                  <c:v>89.892499999999998</c:v>
                </c:pt>
                <c:pt idx="19">
                  <c:v>91.184166666666655</c:v>
                </c:pt>
                <c:pt idx="20">
                  <c:v>111.36833333333333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5629296"/>
        <c:axId val="405628904"/>
      </c:lineChart>
      <c:catAx>
        <c:axId val="40562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628904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405628904"/>
        <c:scaling>
          <c:orientation val="minMax"/>
          <c:min val="60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629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'12b'!$F$2</c:f>
          <c:strCache>
            <c:ptCount val="1"/>
            <c:pt idx="0">
              <c:v>… spells the end of consumption driven growth</c:v>
            </c:pt>
          </c:strCache>
        </c:strRef>
      </c:tx>
      <c:layout>
        <c:manualLayout>
          <c:xMode val="edge"/>
          <c:yMode val="edge"/>
          <c:x val="4.952463099370643E-2"/>
          <c:y val="4.2216207349081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rgbClr val="3D8235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'12b'!$H$3</c:f>
              <c:strCache>
                <c:ptCount val="1"/>
                <c:pt idx="0">
                  <c:v>Priv. Consumption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'12b'!$F$4:$F$22</c:f>
              <c:strCach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strCache>
            </c:strRef>
          </c:cat>
          <c:val>
            <c:numRef>
              <c:f>'12b'!$H$4:$H$22</c:f>
              <c:numCache>
                <c:formatCode>0</c:formatCode>
                <c:ptCount val="19"/>
                <c:pt idx="0">
                  <c:v>1.9516280486985222</c:v>
                </c:pt>
                <c:pt idx="1">
                  <c:v>-0.46168573767949783</c:v>
                </c:pt>
                <c:pt idx="2">
                  <c:v>0.23998781936348865</c:v>
                </c:pt>
                <c:pt idx="3">
                  <c:v>2.5562443902102623</c:v>
                </c:pt>
                <c:pt idx="4">
                  <c:v>0.48725913021561063</c:v>
                </c:pt>
                <c:pt idx="5">
                  <c:v>0.82807486674355069</c:v>
                </c:pt>
                <c:pt idx="6">
                  <c:v>-0.33704642052924677</c:v>
                </c:pt>
                <c:pt idx="7">
                  <c:v>2.3816152432705171</c:v>
                </c:pt>
                <c:pt idx="8">
                  <c:v>2.6375336183274438</c:v>
                </c:pt>
                <c:pt idx="9">
                  <c:v>3.1894379930752961</c:v>
                </c:pt>
                <c:pt idx="10">
                  <c:v>3.8971875569296439</c:v>
                </c:pt>
                <c:pt idx="11">
                  <c:v>3.9623829794976819</c:v>
                </c:pt>
                <c:pt idx="12">
                  <c:v>2.7672362693410912</c:v>
                </c:pt>
                <c:pt idx="13">
                  <c:v>4.0456514933393954</c:v>
                </c:pt>
                <c:pt idx="14">
                  <c:v>3.0425435595550701</c:v>
                </c:pt>
                <c:pt idx="15">
                  <c:v>2.2657551017601292</c:v>
                </c:pt>
                <c:pt idx="16">
                  <c:v>2.2832502951035223</c:v>
                </c:pt>
                <c:pt idx="17">
                  <c:v>0.87237089943248625</c:v>
                </c:pt>
                <c:pt idx="18">
                  <c:v>-1.1950810543026373</c:v>
                </c:pt>
              </c:numCache>
            </c:numRef>
          </c:val>
        </c:ser>
        <c:ser>
          <c:idx val="2"/>
          <c:order val="2"/>
          <c:tx>
            <c:strRef>
              <c:f>'12b'!$I$3</c:f>
              <c:strCache>
                <c:ptCount val="1"/>
                <c:pt idx="0">
                  <c:v>Gov. Consumption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'12b'!$F$4:$F$22</c:f>
              <c:strCach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strCache>
            </c:strRef>
          </c:cat>
          <c:val>
            <c:numRef>
              <c:f>'12b'!$I$4:$I$22</c:f>
              <c:numCache>
                <c:formatCode>0</c:formatCode>
                <c:ptCount val="19"/>
                <c:pt idx="0">
                  <c:v>0.2505556145388288</c:v>
                </c:pt>
                <c:pt idx="1">
                  <c:v>0.63417654994436534</c:v>
                </c:pt>
                <c:pt idx="2">
                  <c:v>0.34185900895292343</c:v>
                </c:pt>
                <c:pt idx="3">
                  <c:v>-3.1003370123878608E-2</c:v>
                </c:pt>
                <c:pt idx="4">
                  <c:v>0.51283986584465235</c:v>
                </c:pt>
                <c:pt idx="5">
                  <c:v>0.75721999334014467</c:v>
                </c:pt>
                <c:pt idx="6">
                  <c:v>0.31912871494862372</c:v>
                </c:pt>
                <c:pt idx="7">
                  <c:v>0.77825224559394579</c:v>
                </c:pt>
                <c:pt idx="8">
                  <c:v>0.3965762498733984</c:v>
                </c:pt>
                <c:pt idx="9">
                  <c:v>0.69411601433696413</c:v>
                </c:pt>
                <c:pt idx="10">
                  <c:v>0.79014860664443176</c:v>
                </c:pt>
                <c:pt idx="11">
                  <c:v>0.38961638167234591</c:v>
                </c:pt>
                <c:pt idx="12">
                  <c:v>0.54482699058236284</c:v>
                </c:pt>
                <c:pt idx="13">
                  <c:v>0.74758565073922001</c:v>
                </c:pt>
                <c:pt idx="14">
                  <c:v>0.41374123557327686</c:v>
                </c:pt>
                <c:pt idx="15">
                  <c:v>0.41323272690301549</c:v>
                </c:pt>
                <c:pt idx="16">
                  <c:v>0.2753751303536417</c:v>
                </c:pt>
                <c:pt idx="17">
                  <c:v>0.20948569479345008</c:v>
                </c:pt>
                <c:pt idx="18">
                  <c:v>-7.5653776254083219E-2</c:v>
                </c:pt>
              </c:numCache>
            </c:numRef>
          </c:val>
        </c:ser>
        <c:ser>
          <c:idx val="3"/>
          <c:order val="3"/>
          <c:tx>
            <c:strRef>
              <c:f>'12b'!$J$3</c:f>
              <c:strCache>
                <c:ptCount val="1"/>
                <c:pt idx="0">
                  <c:v>Investments</c:v>
                </c:pt>
              </c:strCache>
            </c:strRef>
          </c:tx>
          <c:spPr>
            <a:solidFill>
              <a:srgbClr val="FFCE14"/>
            </a:solidFill>
            <a:ln>
              <a:noFill/>
            </a:ln>
            <a:effectLst/>
          </c:spPr>
          <c:invertIfNegative val="0"/>
          <c:cat>
            <c:strRef>
              <c:f>'12b'!$F$4:$F$22</c:f>
              <c:strCach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strCache>
            </c:strRef>
          </c:cat>
          <c:val>
            <c:numRef>
              <c:f>'12b'!$J$4:$J$22</c:f>
              <c:numCache>
                <c:formatCode>0</c:formatCode>
                <c:ptCount val="19"/>
                <c:pt idx="0">
                  <c:v>1.810132328747039</c:v>
                </c:pt>
                <c:pt idx="1">
                  <c:v>-0.22710506076812167</c:v>
                </c:pt>
                <c:pt idx="2">
                  <c:v>-2.211626454996916</c:v>
                </c:pt>
                <c:pt idx="3">
                  <c:v>1.7326143188901275</c:v>
                </c:pt>
                <c:pt idx="4">
                  <c:v>-0.15260228613866827</c:v>
                </c:pt>
                <c:pt idx="5">
                  <c:v>-0.49741199286810095</c:v>
                </c:pt>
                <c:pt idx="6">
                  <c:v>-2.9998204517925932E-2</c:v>
                </c:pt>
                <c:pt idx="7">
                  <c:v>1.7893008406510031</c:v>
                </c:pt>
                <c:pt idx="8">
                  <c:v>-0.39132923887826682</c:v>
                </c:pt>
                <c:pt idx="9">
                  <c:v>1.0167982889410341</c:v>
                </c:pt>
                <c:pt idx="10">
                  <c:v>2.5272410816420687</c:v>
                </c:pt>
                <c:pt idx="11">
                  <c:v>2.6153885355921975</c:v>
                </c:pt>
                <c:pt idx="12">
                  <c:v>-3.2224801420035942</c:v>
                </c:pt>
                <c:pt idx="13">
                  <c:v>5.3063607676190037</c:v>
                </c:pt>
                <c:pt idx="14">
                  <c:v>1.2447486878219256</c:v>
                </c:pt>
                <c:pt idx="15">
                  <c:v>-0.68298428077034801</c:v>
                </c:pt>
                <c:pt idx="16">
                  <c:v>1.2624429512531687</c:v>
                </c:pt>
                <c:pt idx="17">
                  <c:v>-1.0178682761049991</c:v>
                </c:pt>
                <c:pt idx="18">
                  <c:v>-2.9062468220882587</c:v>
                </c:pt>
              </c:numCache>
            </c:numRef>
          </c:val>
        </c:ser>
        <c:ser>
          <c:idx val="4"/>
          <c:order val="4"/>
          <c:tx>
            <c:strRef>
              <c:f>'12b'!$K$3</c:f>
              <c:strCache>
                <c:ptCount val="1"/>
                <c:pt idx="0">
                  <c:v>Net Exports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'12b'!$F$4:$F$22</c:f>
              <c:strCach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strCache>
            </c:strRef>
          </c:cat>
          <c:val>
            <c:numRef>
              <c:f>'12b'!$K$4:$K$22</c:f>
              <c:numCache>
                <c:formatCode>0</c:formatCode>
                <c:ptCount val="19"/>
                <c:pt idx="0">
                  <c:v>-0.61747000666845642</c:v>
                </c:pt>
                <c:pt idx="1">
                  <c:v>0.3927121504555719</c:v>
                </c:pt>
                <c:pt idx="2">
                  <c:v>2.0977171933600327</c:v>
                </c:pt>
                <c:pt idx="3">
                  <c:v>0.13009410467229393</c:v>
                </c:pt>
                <c:pt idx="4">
                  <c:v>0.54239969453654047</c:v>
                </c:pt>
                <c:pt idx="5">
                  <c:v>1.965578989620695</c:v>
                </c:pt>
                <c:pt idx="6">
                  <c:v>1.1887449088694817</c:v>
                </c:pt>
                <c:pt idx="7">
                  <c:v>0.81079630734451624</c:v>
                </c:pt>
                <c:pt idx="8">
                  <c:v>0.55935143283995614</c:v>
                </c:pt>
                <c:pt idx="9">
                  <c:v>-0.93836358735837522</c:v>
                </c:pt>
                <c:pt idx="10">
                  <c:v>-1.1447066378844328</c:v>
                </c:pt>
                <c:pt idx="11">
                  <c:v>-1.8731924486423726</c:v>
                </c:pt>
                <c:pt idx="12">
                  <c:v>-0.21539512091114224</c:v>
                </c:pt>
                <c:pt idx="13">
                  <c:v>-2.5713720935759707</c:v>
                </c:pt>
                <c:pt idx="14">
                  <c:v>-0.79182141155398322</c:v>
                </c:pt>
                <c:pt idx="15">
                  <c:v>-7.8020934711772974E-2</c:v>
                </c:pt>
                <c:pt idx="16">
                  <c:v>-0.80746825535983202</c:v>
                </c:pt>
                <c:pt idx="17">
                  <c:v>4.0178838377329634E-2</c:v>
                </c:pt>
                <c:pt idx="18">
                  <c:v>1.6379746994098954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5631256"/>
        <c:axId val="405631648"/>
      </c:barChart>
      <c:lineChart>
        <c:grouping val="standard"/>
        <c:varyColors val="0"/>
        <c:ser>
          <c:idx val="0"/>
          <c:order val="0"/>
          <c:tx>
            <c:strRef>
              <c:f>'12b'!$G$3</c:f>
              <c:strCache>
                <c:ptCount val="1"/>
                <c:pt idx="0">
                  <c:v>YoY Growth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'12b'!$F$4:$F$22</c:f>
              <c:strCach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strCache>
            </c:strRef>
          </c:cat>
          <c:val>
            <c:numRef>
              <c:f>'12b'!$G$4:$G$22</c:f>
              <c:numCache>
                <c:formatCode>0</c:formatCode>
                <c:ptCount val="19"/>
                <c:pt idx="0">
                  <c:v>3.3948459853159418</c:v>
                </c:pt>
                <c:pt idx="1">
                  <c:v>0.3380979019523167</c:v>
                </c:pt>
                <c:pt idx="2">
                  <c:v>0.46793756667953268</c:v>
                </c:pt>
                <c:pt idx="3">
                  <c:v>4.3879494436487976</c:v>
                </c:pt>
                <c:pt idx="4">
                  <c:v>1.3898964044581463</c:v>
                </c:pt>
                <c:pt idx="5">
                  <c:v>3.0534618568362815</c:v>
                </c:pt>
                <c:pt idx="6">
                  <c:v>1.1408289987709264</c:v>
                </c:pt>
                <c:pt idx="7">
                  <c:v>5.7599646368599933</c:v>
                </c:pt>
                <c:pt idx="8">
                  <c:v>3.2021320621625327</c:v>
                </c:pt>
                <c:pt idx="9">
                  <c:v>3.9619887089949124</c:v>
                </c:pt>
                <c:pt idx="10">
                  <c:v>6.0698706073317066</c:v>
                </c:pt>
                <c:pt idx="11">
                  <c:v>5.0941954481198426</c:v>
                </c:pt>
                <c:pt idx="12">
                  <c:v>-0.12581200299127682</c:v>
                </c:pt>
                <c:pt idx="13">
                  <c:v>7.5282258181216477</c:v>
                </c:pt>
                <c:pt idx="14">
                  <c:v>3.9092120713963174</c:v>
                </c:pt>
                <c:pt idx="15">
                  <c:v>1.9179826131810129</c:v>
                </c:pt>
                <c:pt idx="16">
                  <c:v>3.0136001213505015</c:v>
                </c:pt>
                <c:pt idx="17">
                  <c:v>0.10416715649825825</c:v>
                </c:pt>
                <c:pt idx="18">
                  <c:v>-2.539006953235079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5632432"/>
        <c:axId val="405632040"/>
      </c:lineChart>
      <c:catAx>
        <c:axId val="405631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631648"/>
        <c:crosses val="autoZero"/>
        <c:auto val="1"/>
        <c:lblAlgn val="ctr"/>
        <c:lblOffset val="100"/>
        <c:noMultiLvlLbl val="0"/>
      </c:catAx>
      <c:valAx>
        <c:axId val="40563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'12b'!$F$24</c:f>
              <c:strCache>
                <c:ptCount val="1"/>
                <c:pt idx="0">
                  <c:v>Percentage</c:v>
                </c:pt>
              </c:strCache>
            </c:strRef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631256"/>
        <c:crosses val="autoZero"/>
        <c:crossBetween val="between"/>
      </c:valAx>
      <c:valAx>
        <c:axId val="405632040"/>
        <c:scaling>
          <c:orientation val="minMax"/>
          <c:max val="12"/>
          <c:min val="-6"/>
        </c:scaling>
        <c:delete val="1"/>
        <c:axPos val="r"/>
        <c:numFmt formatCode="0" sourceLinked="1"/>
        <c:majorTickMark val="out"/>
        <c:minorTickMark val="none"/>
        <c:tickLblPos val="nextTo"/>
        <c:crossAx val="405632432"/>
        <c:crosses val="max"/>
        <c:crossBetween val="between"/>
      </c:valAx>
      <c:catAx>
        <c:axId val="405632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56320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'13a'!$F$2</c:f>
          <c:strCache>
            <c:ptCount val="1"/>
            <c:pt idx="0">
              <c:v>Declining skills premia reflect booming demand for low-skill services</c:v>
            </c:pt>
          </c:strCache>
        </c:strRef>
      </c:tx>
      <c:layout>
        <c:manualLayout>
          <c:xMode val="edge"/>
          <c:yMode val="edge"/>
          <c:x val="1.5241763960539407E-2"/>
          <c:y val="2.57234697742478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0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'13a'!$G$3</c:f>
              <c:strCache>
                <c:ptCount val="1"/>
                <c:pt idx="0">
                  <c:v>Secondary to Primary (LHS)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'13a'!$F$4:$F$20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'13a'!$G$4:$G$20</c:f>
              <c:numCache>
                <c:formatCode>0.00</c:formatCode>
                <c:ptCount val="17"/>
                <c:pt idx="0">
                  <c:v>1.6385224972744687</c:v>
                </c:pt>
                <c:pt idx="1">
                  <c:v>1.5928461643453415</c:v>
                </c:pt>
                <c:pt idx="2">
                  <c:v>1.6496719289168404</c:v>
                </c:pt>
                <c:pt idx="3">
                  <c:v>1.6586076292619047</c:v>
                </c:pt>
                <c:pt idx="4">
                  <c:v>1.6709431721575645</c:v>
                </c:pt>
                <c:pt idx="5">
                  <c:v>1.6375195263385542</c:v>
                </c:pt>
                <c:pt idx="6">
                  <c:v>1.6459434177962171</c:v>
                </c:pt>
                <c:pt idx="7">
                  <c:v>1.5973218247584713</c:v>
                </c:pt>
                <c:pt idx="8">
                  <c:v>1.6047956119560698</c:v>
                </c:pt>
                <c:pt idx="9">
                  <c:v>1.5839313797015591</c:v>
                </c:pt>
                <c:pt idx="10">
                  <c:v>1.5646404815730677</c:v>
                </c:pt>
                <c:pt idx="11">
                  <c:v>1.4940569790383698</c:v>
                </c:pt>
                <c:pt idx="12">
                  <c:v>1.4961248068340915</c:v>
                </c:pt>
                <c:pt idx="13">
                  <c:v>1.4768876064809504</c:v>
                </c:pt>
                <c:pt idx="14">
                  <c:v>1.407041210949145</c:v>
                </c:pt>
                <c:pt idx="15">
                  <c:v>1.4230462605319274</c:v>
                </c:pt>
                <c:pt idx="16">
                  <c:v>1.414489282247507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5276368"/>
        <c:axId val="405275976"/>
      </c:lineChart>
      <c:lineChart>
        <c:grouping val="standard"/>
        <c:varyColors val="0"/>
        <c:ser>
          <c:idx val="1"/>
          <c:order val="1"/>
          <c:tx>
            <c:strRef>
              <c:f>'13a'!$H$3</c:f>
              <c:strCache>
                <c:ptCount val="1"/>
                <c:pt idx="0">
                  <c:v>Tertiary to Secondary (RHS)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'13a'!$F$4:$F$20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</c:numCache>
            </c:numRef>
          </c:cat>
          <c:val>
            <c:numRef>
              <c:f>'13a'!$H$4:$H$20</c:f>
              <c:numCache>
                <c:formatCode>0.0</c:formatCode>
                <c:ptCount val="17"/>
                <c:pt idx="0">
                  <c:v>2.5767001369719336</c:v>
                </c:pt>
                <c:pt idx="1">
                  <c:v>2.5889707110106066</c:v>
                </c:pt>
                <c:pt idx="2">
                  <c:v>2.4840021210121335</c:v>
                </c:pt>
                <c:pt idx="3">
                  <c:v>2.7111039893459936</c:v>
                </c:pt>
                <c:pt idx="4">
                  <c:v>2.6428159395022233</c:v>
                </c:pt>
                <c:pt idx="5">
                  <c:v>2.8162730804231764</c:v>
                </c:pt>
                <c:pt idx="6">
                  <c:v>2.8859056964524017</c:v>
                </c:pt>
                <c:pt idx="7">
                  <c:v>2.8743785745846591</c:v>
                </c:pt>
                <c:pt idx="8">
                  <c:v>2.9102683907856681</c:v>
                </c:pt>
                <c:pt idx="9">
                  <c:v>2.8835685905647077</c:v>
                </c:pt>
                <c:pt idx="10">
                  <c:v>2.856500806463564</c:v>
                </c:pt>
                <c:pt idx="11">
                  <c:v>2.8708085263963996</c:v>
                </c:pt>
                <c:pt idx="12">
                  <c:v>2.7490122560426831</c:v>
                </c:pt>
                <c:pt idx="13">
                  <c:v>2.6902857312740012</c:v>
                </c:pt>
                <c:pt idx="14">
                  <c:v>2.7184457458644813</c:v>
                </c:pt>
                <c:pt idx="15">
                  <c:v>2.5995912233131584</c:v>
                </c:pt>
                <c:pt idx="16">
                  <c:v>2.6219072196208066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5275192"/>
        <c:axId val="405275584"/>
      </c:lineChart>
      <c:catAx>
        <c:axId val="40527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75976"/>
        <c:crosses val="autoZero"/>
        <c:auto val="1"/>
        <c:lblAlgn val="ctr"/>
        <c:lblOffset val="100"/>
        <c:noMultiLvlLbl val="0"/>
      </c:catAx>
      <c:valAx>
        <c:axId val="405275976"/>
        <c:scaling>
          <c:orientation val="minMax"/>
          <c:min val="1.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76368"/>
        <c:crosses val="autoZero"/>
        <c:crossBetween val="between"/>
      </c:valAx>
      <c:valAx>
        <c:axId val="405275584"/>
        <c:scaling>
          <c:orientation val="minMax"/>
          <c:min val="2.2999999999999998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75192"/>
        <c:crosses val="max"/>
        <c:crossBetween val="between"/>
      </c:valAx>
      <c:catAx>
        <c:axId val="405275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5275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'13b'!$F$2</c:f>
          <c:strCache>
            <c:ptCount val="1"/>
            <c:pt idx="0">
              <c:v>Minimum wage increases and capacity constraints drive wage increases faster than productivity</c:v>
            </c:pt>
          </c:strCache>
        </c:strRef>
      </c:tx>
      <c:layout>
        <c:manualLayout>
          <c:xMode val="edge"/>
          <c:yMode val="edge"/>
          <c:x val="3.0012276691220047E-2"/>
          <c:y val="2.62054507337526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'13b'!$G$3</c:f>
              <c:strCache>
                <c:ptCount val="1"/>
                <c:pt idx="0">
                  <c:v>Labor Productivity (Y/L)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'13b'!$F$5:$F$25</c:f>
              <c:numCache>
                <c:formatCode>General</c:formatCode>
                <c:ptCount val="21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</c:numCache>
            </c:numRef>
          </c:cat>
          <c:val>
            <c:numRef>
              <c:f>'13b'!$G$5:$G$25</c:f>
              <c:numCache>
                <c:formatCode>_(* #,##0.0_);_(* \(#,##0.0\);_(* "-"??_);_(@_)</c:formatCode>
                <c:ptCount val="21"/>
                <c:pt idx="1">
                  <c:v>99.294855778215577</c:v>
                </c:pt>
                <c:pt idx="2">
                  <c:v>103.20373568053822</c:v>
                </c:pt>
                <c:pt idx="3">
                  <c:v>104.62933937307683</c:v>
                </c:pt>
                <c:pt idx="4">
                  <c:v>104.0893582086193</c:v>
                </c:pt>
                <c:pt idx="5">
                  <c:v>99.979120382953212</c:v>
                </c:pt>
                <c:pt idx="6">
                  <c:v>100.66644901401449</c:v>
                </c:pt>
                <c:pt idx="7">
                  <c:v>101.29880420440134</c:v>
                </c:pt>
                <c:pt idx="8">
                  <c:v>100.4957884229495</c:v>
                </c:pt>
                <c:pt idx="9">
                  <c:v>100</c:v>
                </c:pt>
                <c:pt idx="10">
                  <c:v>100.74220936179887</c:v>
                </c:pt>
                <c:pt idx="11">
                  <c:v>100.98664483382305</c:v>
                </c:pt>
                <c:pt idx="12">
                  <c:v>102.15460616975459</c:v>
                </c:pt>
                <c:pt idx="13">
                  <c:v>106.63409985418511</c:v>
                </c:pt>
                <c:pt idx="14">
                  <c:v>110.69820277482192</c:v>
                </c:pt>
                <c:pt idx="15">
                  <c:v>109.59831415518808</c:v>
                </c:pt>
                <c:pt idx="16">
                  <c:v>115.97892839978311</c:v>
                </c:pt>
                <c:pt idx="17">
                  <c:v>118.76497182576963</c:v>
                </c:pt>
                <c:pt idx="18">
                  <c:v>119.36424809664187</c:v>
                </c:pt>
                <c:pt idx="19">
                  <c:v>121.07009454443786</c:v>
                </c:pt>
                <c:pt idx="20">
                  <c:v>118.01683625070069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'13b'!$H$3</c:f>
              <c:strCache>
                <c:ptCount val="1"/>
                <c:pt idx="0">
                  <c:v>Real Min. wage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'13b'!$F$5:$F$25</c:f>
              <c:numCache>
                <c:formatCode>General</c:formatCode>
                <c:ptCount val="21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</c:numCache>
            </c:numRef>
          </c:cat>
          <c:val>
            <c:numRef>
              <c:f>'13b'!$H$5:$H$25</c:f>
              <c:numCache>
                <c:formatCode>0.0</c:formatCode>
                <c:ptCount val="21"/>
                <c:pt idx="0">
                  <c:v>67.031121280149449</c:v>
                </c:pt>
                <c:pt idx="1">
                  <c:v>74.273458208537917</c:v>
                </c:pt>
                <c:pt idx="2">
                  <c:v>77.324088988529454</c:v>
                </c:pt>
                <c:pt idx="3">
                  <c:v>78.593525941442948</c:v>
                </c:pt>
                <c:pt idx="4">
                  <c:v>82.228708923394734</c:v>
                </c:pt>
                <c:pt idx="5">
                  <c:v>82.977622250683254</c:v>
                </c:pt>
                <c:pt idx="6">
                  <c:v>85.1526941813636</c:v>
                </c:pt>
                <c:pt idx="7">
                  <c:v>93.45905288498588</c:v>
                </c:pt>
                <c:pt idx="8">
                  <c:v>97.364476970521238</c:v>
                </c:pt>
                <c:pt idx="9">
                  <c:v>100</c:v>
                </c:pt>
                <c:pt idx="10">
                  <c:v>103.3945948832387</c:v>
                </c:pt>
                <c:pt idx="11">
                  <c:v>109.4372366535278</c:v>
                </c:pt>
                <c:pt idx="12">
                  <c:v>123.70898259147636</c:v>
                </c:pt>
                <c:pt idx="13">
                  <c:v>131.75260486028805</c:v>
                </c:pt>
                <c:pt idx="14">
                  <c:v>136.95536747071029</c:v>
                </c:pt>
                <c:pt idx="15">
                  <c:v>147.0650104914865</c:v>
                </c:pt>
                <c:pt idx="16">
                  <c:v>154.98461166520065</c:v>
                </c:pt>
                <c:pt idx="17">
                  <c:v>155.07997788462635</c:v>
                </c:pt>
                <c:pt idx="18">
                  <c:v>168.17818879680013</c:v>
                </c:pt>
                <c:pt idx="19">
                  <c:v>172.60100670165946</c:v>
                </c:pt>
                <c:pt idx="20">
                  <c:v>173.35356681914377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'13b'!$I$3</c:f>
              <c:strCache>
                <c:ptCount val="1"/>
                <c:pt idx="0">
                  <c:v>Avg. Real Wage </c:v>
                </c:pt>
              </c:strCache>
            </c:strRef>
          </c:tx>
          <c:spPr>
            <a:ln w="28575" cap="rnd">
              <a:solidFill>
                <a:srgbClr val="FFCE14"/>
              </a:solidFill>
              <a:round/>
            </a:ln>
            <a:effectLst/>
          </c:spPr>
          <c:marker>
            <c:symbol val="none"/>
          </c:marker>
          <c:cat>
            <c:numRef>
              <c:f>'13b'!$F$5:$F$25</c:f>
              <c:numCache>
                <c:formatCode>General</c:formatCode>
                <c:ptCount val="21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</c:numCache>
            </c:numRef>
          </c:cat>
          <c:val>
            <c:numRef>
              <c:f>'13b'!$I$5:$I$25</c:f>
              <c:numCache>
                <c:formatCode>0.0</c:formatCode>
                <c:ptCount val="21"/>
                <c:pt idx="0">
                  <c:v>108.57137799839522</c:v>
                </c:pt>
                <c:pt idx="1">
                  <c:v>120.13592618300551</c:v>
                </c:pt>
                <c:pt idx="2">
                  <c:v>128.98618991765593</c:v>
                </c:pt>
                <c:pt idx="3">
                  <c:v>131.58511727849253</c:v>
                </c:pt>
                <c:pt idx="4">
                  <c:v>130.99136755506382</c:v>
                </c:pt>
                <c:pt idx="5">
                  <c:v>123.79257626543586</c:v>
                </c:pt>
                <c:pt idx="6">
                  <c:v>122.32092516522326</c:v>
                </c:pt>
                <c:pt idx="7">
                  <c:v>118.19860565684668</c:v>
                </c:pt>
                <c:pt idx="8">
                  <c:v>113.45122962144238</c:v>
                </c:pt>
                <c:pt idx="9">
                  <c:v>100</c:v>
                </c:pt>
                <c:pt idx="10">
                  <c:v>98.773141751865154</c:v>
                </c:pt>
                <c:pt idx="11">
                  <c:v>100.33158331030671</c:v>
                </c:pt>
                <c:pt idx="12">
                  <c:v>104.34926775352307</c:v>
                </c:pt>
                <c:pt idx="13">
                  <c:v>107.72036474164135</c:v>
                </c:pt>
                <c:pt idx="14">
                  <c:v>111.39541309754075</c:v>
                </c:pt>
                <c:pt idx="15">
                  <c:v>114.97098646034816</c:v>
                </c:pt>
                <c:pt idx="16">
                  <c:v>119.23735838629455</c:v>
                </c:pt>
                <c:pt idx="17">
                  <c:v>122.43713733075434</c:v>
                </c:pt>
                <c:pt idx="18">
                  <c:v>127.46615087040618</c:v>
                </c:pt>
                <c:pt idx="19">
                  <c:v>129.91434097817077</c:v>
                </c:pt>
                <c:pt idx="20">
                  <c:v>133.40149212489638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5274408"/>
        <c:axId val="406136752"/>
      </c:lineChart>
      <c:catAx>
        <c:axId val="405274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36752"/>
        <c:crosses val="autoZero"/>
        <c:auto val="1"/>
        <c:lblAlgn val="ctr"/>
        <c:lblOffset val="100"/>
        <c:tickLblSkip val="2"/>
        <c:noMultiLvlLbl val="0"/>
      </c:catAx>
      <c:valAx>
        <c:axId val="406136752"/>
        <c:scaling>
          <c:orientation val="minMax"/>
          <c:max val="18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_(* #,##0.0_);_(* \(#,##0.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7440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'[Graphs_presentation_v4 revised version_FB.xlsx]12b'!$F$3</c:f>
          <c:strCache>
            <c:ptCount val="1"/>
            <c:pt idx="0">
              <c:v>Implicit subsidies in financial markets (%GDP)</c:v>
            </c:pt>
          </c:strCache>
        </c:strRef>
      </c:tx>
      <c:layout>
        <c:manualLayout>
          <c:xMode val="edge"/>
          <c:yMode val="edge"/>
          <c:x val="0.1813538040353182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00" b="1" i="0" u="none" strike="noStrike" kern="1200" spc="0" baseline="0">
              <a:solidFill>
                <a:srgbClr val="3D8235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1636868421851841E-2"/>
          <c:y val="0.18759240082403358"/>
          <c:w val="0.88026606334732416"/>
          <c:h val="0.7312661804721668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'[Graphs_presentation_v4 revised version_FB.xlsx]12b'!$F$11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E14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D8235"/>
              </a:solidFill>
              <a:ln>
                <a:noFill/>
              </a:ln>
              <a:effectLst/>
            </c:spPr>
          </c:dPt>
          <c:cat>
            <c:numRef>
              <c:f>'[Graphs_presentation_v4 revised version_FB.xlsx]12b'!$G$4:$H$4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'[Graphs_presentation_v4 revised version_FB.xlsx]12b'!$G$11:$H$11</c:f>
              <c:numCache>
                <c:formatCode>0.0%</c:formatCode>
                <c:ptCount val="2"/>
                <c:pt idx="0">
                  <c:v>6.5629762976297636E-3</c:v>
                </c:pt>
                <c:pt idx="1">
                  <c:v>1.5900237127371274E-2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6137536"/>
        <c:axId val="406137928"/>
      </c:barChart>
      <c:catAx>
        <c:axId val="40613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37928"/>
        <c:crosses val="autoZero"/>
        <c:auto val="1"/>
        <c:lblAlgn val="ctr"/>
        <c:lblOffset val="100"/>
        <c:noMultiLvlLbl val="0"/>
      </c:catAx>
      <c:valAx>
        <c:axId val="406137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3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'14a'!$F$2</c:f>
          <c:strCache>
            <c:ptCount val="1"/>
            <c:pt idx="0">
              <c:v>Distribution of credit between Earmarked and Non-earmarked</c:v>
            </c:pt>
          </c:strCache>
        </c:strRef>
      </c:tx>
      <c:layout>
        <c:manualLayout>
          <c:xMode val="edge"/>
          <c:yMode val="edge"/>
          <c:x val="0.11582697049232482"/>
          <c:y val="3.938945721017811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1" i="0" u="none" strike="noStrike" kern="1200" spc="0" baseline="0">
              <a:solidFill>
                <a:srgbClr val="3D8235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15844309143101"/>
          <c:y val="0.14609549679255099"/>
          <c:w val="0.87012827409228"/>
          <c:h val="0.69381241251741099"/>
        </c:manualLayout>
      </c:layout>
      <c:areaChart>
        <c:grouping val="stacked"/>
        <c:varyColors val="0"/>
        <c:ser>
          <c:idx val="0"/>
          <c:order val="0"/>
          <c:tx>
            <c:strRef>
              <c:f>'14a'!$G$3</c:f>
              <c:strCache>
                <c:ptCount val="1"/>
                <c:pt idx="0">
                  <c:v>68% Non-earmarked</c:v>
                </c:pt>
              </c:strCache>
            </c:strRef>
          </c:tx>
          <c:spPr>
            <a:solidFill>
              <a:srgbClr val="3D8235"/>
            </a:solidFill>
            <a:ln>
              <a:noFill/>
            </a:ln>
            <a:effectLst/>
          </c:spPr>
          <c:cat>
            <c:numRef>
              <c:f>'14a'!$F$4:$F$110</c:f>
              <c:numCache>
                <c:formatCode>mmm\-yy</c:formatCode>
                <c:ptCount val="107"/>
                <c:pt idx="0">
                  <c:v>39142</c:v>
                </c:pt>
                <c:pt idx="1">
                  <c:v>39173</c:v>
                </c:pt>
                <c:pt idx="2">
                  <c:v>39203</c:v>
                </c:pt>
                <c:pt idx="3">
                  <c:v>39234</c:v>
                </c:pt>
                <c:pt idx="4">
                  <c:v>39264</c:v>
                </c:pt>
                <c:pt idx="5">
                  <c:v>39295</c:v>
                </c:pt>
                <c:pt idx="6">
                  <c:v>39326</c:v>
                </c:pt>
                <c:pt idx="7">
                  <c:v>39356</c:v>
                </c:pt>
                <c:pt idx="8">
                  <c:v>39387</c:v>
                </c:pt>
                <c:pt idx="9">
                  <c:v>39417</c:v>
                </c:pt>
                <c:pt idx="10">
                  <c:v>39448</c:v>
                </c:pt>
                <c:pt idx="11">
                  <c:v>39479</c:v>
                </c:pt>
                <c:pt idx="12">
                  <c:v>39508</c:v>
                </c:pt>
                <c:pt idx="13">
                  <c:v>39539</c:v>
                </c:pt>
                <c:pt idx="14">
                  <c:v>39569</c:v>
                </c:pt>
                <c:pt idx="15">
                  <c:v>39600</c:v>
                </c:pt>
                <c:pt idx="16">
                  <c:v>39630</c:v>
                </c:pt>
                <c:pt idx="17">
                  <c:v>39661</c:v>
                </c:pt>
                <c:pt idx="18">
                  <c:v>39692</c:v>
                </c:pt>
                <c:pt idx="19">
                  <c:v>39722</c:v>
                </c:pt>
                <c:pt idx="20">
                  <c:v>39753</c:v>
                </c:pt>
                <c:pt idx="21">
                  <c:v>39783</c:v>
                </c:pt>
                <c:pt idx="22">
                  <c:v>39814</c:v>
                </c:pt>
                <c:pt idx="23">
                  <c:v>39845</c:v>
                </c:pt>
                <c:pt idx="24">
                  <c:v>39873</c:v>
                </c:pt>
                <c:pt idx="25">
                  <c:v>39904</c:v>
                </c:pt>
                <c:pt idx="26">
                  <c:v>39934</c:v>
                </c:pt>
                <c:pt idx="27">
                  <c:v>39965</c:v>
                </c:pt>
                <c:pt idx="28">
                  <c:v>39995</c:v>
                </c:pt>
                <c:pt idx="29">
                  <c:v>40026</c:v>
                </c:pt>
                <c:pt idx="30">
                  <c:v>40057</c:v>
                </c:pt>
                <c:pt idx="31">
                  <c:v>40087</c:v>
                </c:pt>
                <c:pt idx="32">
                  <c:v>40118</c:v>
                </c:pt>
                <c:pt idx="33">
                  <c:v>40148</c:v>
                </c:pt>
                <c:pt idx="34">
                  <c:v>40179</c:v>
                </c:pt>
                <c:pt idx="35">
                  <c:v>40210</c:v>
                </c:pt>
                <c:pt idx="36">
                  <c:v>40238</c:v>
                </c:pt>
                <c:pt idx="37">
                  <c:v>40269</c:v>
                </c:pt>
                <c:pt idx="38">
                  <c:v>40299</c:v>
                </c:pt>
                <c:pt idx="39">
                  <c:v>40330</c:v>
                </c:pt>
                <c:pt idx="40">
                  <c:v>40360</c:v>
                </c:pt>
                <c:pt idx="41">
                  <c:v>40391</c:v>
                </c:pt>
                <c:pt idx="42">
                  <c:v>40422</c:v>
                </c:pt>
                <c:pt idx="43">
                  <c:v>40452</c:v>
                </c:pt>
                <c:pt idx="44">
                  <c:v>40483</c:v>
                </c:pt>
                <c:pt idx="45">
                  <c:v>40513</c:v>
                </c:pt>
                <c:pt idx="46">
                  <c:v>40544</c:v>
                </c:pt>
                <c:pt idx="47">
                  <c:v>40575</c:v>
                </c:pt>
                <c:pt idx="48">
                  <c:v>40603</c:v>
                </c:pt>
                <c:pt idx="49">
                  <c:v>40634</c:v>
                </c:pt>
                <c:pt idx="50">
                  <c:v>40664</c:v>
                </c:pt>
                <c:pt idx="51">
                  <c:v>40695</c:v>
                </c:pt>
                <c:pt idx="52">
                  <c:v>40725</c:v>
                </c:pt>
                <c:pt idx="53">
                  <c:v>40756</c:v>
                </c:pt>
                <c:pt idx="54">
                  <c:v>40787</c:v>
                </c:pt>
                <c:pt idx="55">
                  <c:v>40817</c:v>
                </c:pt>
                <c:pt idx="56">
                  <c:v>40848</c:v>
                </c:pt>
                <c:pt idx="57">
                  <c:v>40878</c:v>
                </c:pt>
                <c:pt idx="58">
                  <c:v>40909</c:v>
                </c:pt>
                <c:pt idx="59">
                  <c:v>40940</c:v>
                </c:pt>
                <c:pt idx="60">
                  <c:v>40969</c:v>
                </c:pt>
                <c:pt idx="61">
                  <c:v>41000</c:v>
                </c:pt>
                <c:pt idx="62">
                  <c:v>41030</c:v>
                </c:pt>
                <c:pt idx="63">
                  <c:v>41061</c:v>
                </c:pt>
                <c:pt idx="64">
                  <c:v>41091</c:v>
                </c:pt>
                <c:pt idx="65">
                  <c:v>41122</c:v>
                </c:pt>
                <c:pt idx="66">
                  <c:v>41153</c:v>
                </c:pt>
                <c:pt idx="67">
                  <c:v>41183</c:v>
                </c:pt>
                <c:pt idx="68">
                  <c:v>41214</c:v>
                </c:pt>
                <c:pt idx="69">
                  <c:v>41244</c:v>
                </c:pt>
                <c:pt idx="70">
                  <c:v>41275</c:v>
                </c:pt>
                <c:pt idx="71">
                  <c:v>41306</c:v>
                </c:pt>
                <c:pt idx="72">
                  <c:v>41334</c:v>
                </c:pt>
                <c:pt idx="73">
                  <c:v>41365</c:v>
                </c:pt>
                <c:pt idx="74">
                  <c:v>41395</c:v>
                </c:pt>
                <c:pt idx="75">
                  <c:v>41426</c:v>
                </c:pt>
                <c:pt idx="76">
                  <c:v>41456</c:v>
                </c:pt>
                <c:pt idx="77">
                  <c:v>41487</c:v>
                </c:pt>
                <c:pt idx="78">
                  <c:v>41518</c:v>
                </c:pt>
                <c:pt idx="79">
                  <c:v>41548</c:v>
                </c:pt>
                <c:pt idx="80">
                  <c:v>41579</c:v>
                </c:pt>
                <c:pt idx="81">
                  <c:v>41609</c:v>
                </c:pt>
                <c:pt idx="82">
                  <c:v>41640</c:v>
                </c:pt>
                <c:pt idx="83">
                  <c:v>41671</c:v>
                </c:pt>
                <c:pt idx="84">
                  <c:v>41699</c:v>
                </c:pt>
                <c:pt idx="85">
                  <c:v>41730</c:v>
                </c:pt>
                <c:pt idx="86">
                  <c:v>41760</c:v>
                </c:pt>
                <c:pt idx="87">
                  <c:v>41791</c:v>
                </c:pt>
                <c:pt idx="88">
                  <c:v>41821</c:v>
                </c:pt>
                <c:pt idx="89">
                  <c:v>41852</c:v>
                </c:pt>
                <c:pt idx="90">
                  <c:v>41883</c:v>
                </c:pt>
                <c:pt idx="91">
                  <c:v>41913</c:v>
                </c:pt>
                <c:pt idx="92">
                  <c:v>41944</c:v>
                </c:pt>
                <c:pt idx="93">
                  <c:v>41974</c:v>
                </c:pt>
                <c:pt idx="94">
                  <c:v>42005</c:v>
                </c:pt>
                <c:pt idx="95">
                  <c:v>42036</c:v>
                </c:pt>
                <c:pt idx="96">
                  <c:v>42064</c:v>
                </c:pt>
                <c:pt idx="97">
                  <c:v>42095</c:v>
                </c:pt>
                <c:pt idx="98">
                  <c:v>42125</c:v>
                </c:pt>
                <c:pt idx="99">
                  <c:v>42156</c:v>
                </c:pt>
                <c:pt idx="100">
                  <c:v>42186</c:v>
                </c:pt>
                <c:pt idx="101">
                  <c:v>42217</c:v>
                </c:pt>
                <c:pt idx="102">
                  <c:v>42248</c:v>
                </c:pt>
                <c:pt idx="103">
                  <c:v>42278</c:v>
                </c:pt>
                <c:pt idx="104">
                  <c:v>42309</c:v>
                </c:pt>
                <c:pt idx="105">
                  <c:v>42339</c:v>
                </c:pt>
                <c:pt idx="106">
                  <c:v>42370</c:v>
                </c:pt>
              </c:numCache>
            </c:numRef>
          </c:cat>
          <c:val>
            <c:numRef>
              <c:f>'14a'!$G$4:$G$110</c:f>
              <c:numCache>
                <c:formatCode>_(* #,##0_);_(* \(#,##0\);_(* "-"??_);_(@_)</c:formatCode>
                <c:ptCount val="107"/>
                <c:pt idx="0">
                  <c:v>19.72</c:v>
                </c:pt>
                <c:pt idx="1">
                  <c:v>20.100000000000001</c:v>
                </c:pt>
                <c:pt idx="2">
                  <c:v>20.22</c:v>
                </c:pt>
                <c:pt idx="3">
                  <c:v>20.39</c:v>
                </c:pt>
                <c:pt idx="4">
                  <c:v>20.8</c:v>
                </c:pt>
                <c:pt idx="5">
                  <c:v>21.29</c:v>
                </c:pt>
                <c:pt idx="6">
                  <c:v>21.57</c:v>
                </c:pt>
                <c:pt idx="7">
                  <c:v>21.92</c:v>
                </c:pt>
                <c:pt idx="8">
                  <c:v>22.5</c:v>
                </c:pt>
                <c:pt idx="9">
                  <c:v>23.07</c:v>
                </c:pt>
                <c:pt idx="10">
                  <c:v>23.2</c:v>
                </c:pt>
                <c:pt idx="11">
                  <c:v>23.42</c:v>
                </c:pt>
                <c:pt idx="12">
                  <c:v>24.13</c:v>
                </c:pt>
                <c:pt idx="13">
                  <c:v>24.5</c:v>
                </c:pt>
                <c:pt idx="14">
                  <c:v>24.96</c:v>
                </c:pt>
                <c:pt idx="15">
                  <c:v>25.2</c:v>
                </c:pt>
                <c:pt idx="16">
                  <c:v>25.379999999999995</c:v>
                </c:pt>
                <c:pt idx="17">
                  <c:v>25.72</c:v>
                </c:pt>
                <c:pt idx="18">
                  <c:v>26.3</c:v>
                </c:pt>
                <c:pt idx="19">
                  <c:v>26.63</c:v>
                </c:pt>
                <c:pt idx="20">
                  <c:v>26.74</c:v>
                </c:pt>
                <c:pt idx="21">
                  <c:v>26.789999999999996</c:v>
                </c:pt>
                <c:pt idx="22">
                  <c:v>26.530000000000005</c:v>
                </c:pt>
                <c:pt idx="23">
                  <c:v>26.369999999999997</c:v>
                </c:pt>
                <c:pt idx="24">
                  <c:v>26.46</c:v>
                </c:pt>
                <c:pt idx="25">
                  <c:v>26.5</c:v>
                </c:pt>
                <c:pt idx="26">
                  <c:v>26.68</c:v>
                </c:pt>
                <c:pt idx="27">
                  <c:v>26.8</c:v>
                </c:pt>
                <c:pt idx="28">
                  <c:v>26.68</c:v>
                </c:pt>
                <c:pt idx="29">
                  <c:v>26.83</c:v>
                </c:pt>
                <c:pt idx="30">
                  <c:v>26.979999999999997</c:v>
                </c:pt>
                <c:pt idx="31">
                  <c:v>27.08</c:v>
                </c:pt>
                <c:pt idx="32">
                  <c:v>27.169999999999998</c:v>
                </c:pt>
                <c:pt idx="33">
                  <c:v>27.089999999999996</c:v>
                </c:pt>
                <c:pt idx="34">
                  <c:v>26.810000000000002</c:v>
                </c:pt>
                <c:pt idx="35">
                  <c:v>26.72</c:v>
                </c:pt>
                <c:pt idx="36">
                  <c:v>26.649999999999995</c:v>
                </c:pt>
                <c:pt idx="37">
                  <c:v>26.52</c:v>
                </c:pt>
                <c:pt idx="38">
                  <c:v>26.61</c:v>
                </c:pt>
                <c:pt idx="39">
                  <c:v>26.68</c:v>
                </c:pt>
                <c:pt idx="40">
                  <c:v>26.55</c:v>
                </c:pt>
                <c:pt idx="41">
                  <c:v>26.55</c:v>
                </c:pt>
                <c:pt idx="42">
                  <c:v>26.74</c:v>
                </c:pt>
                <c:pt idx="43">
                  <c:v>26.86</c:v>
                </c:pt>
                <c:pt idx="44">
                  <c:v>27.060000000000002</c:v>
                </c:pt>
                <c:pt idx="45">
                  <c:v>27.169999999999998</c:v>
                </c:pt>
                <c:pt idx="46">
                  <c:v>26.890000000000004</c:v>
                </c:pt>
                <c:pt idx="47">
                  <c:v>26.919999999999998</c:v>
                </c:pt>
                <c:pt idx="48">
                  <c:v>27</c:v>
                </c:pt>
                <c:pt idx="49">
                  <c:v>27.140000000000004</c:v>
                </c:pt>
                <c:pt idx="50">
                  <c:v>27.21</c:v>
                </c:pt>
                <c:pt idx="51">
                  <c:v>27.279999999999998</c:v>
                </c:pt>
                <c:pt idx="52">
                  <c:v>27.250000000000004</c:v>
                </c:pt>
                <c:pt idx="53">
                  <c:v>27.33</c:v>
                </c:pt>
                <c:pt idx="54">
                  <c:v>27.63</c:v>
                </c:pt>
                <c:pt idx="55">
                  <c:v>27.61</c:v>
                </c:pt>
                <c:pt idx="56">
                  <c:v>27.82</c:v>
                </c:pt>
                <c:pt idx="57">
                  <c:v>28.12</c:v>
                </c:pt>
                <c:pt idx="58">
                  <c:v>27.83</c:v>
                </c:pt>
                <c:pt idx="59">
                  <c:v>27.79</c:v>
                </c:pt>
                <c:pt idx="60">
                  <c:v>28.04</c:v>
                </c:pt>
                <c:pt idx="61">
                  <c:v>28.190000000000005</c:v>
                </c:pt>
                <c:pt idx="62">
                  <c:v>28.42</c:v>
                </c:pt>
                <c:pt idx="63">
                  <c:v>28.720000000000002</c:v>
                </c:pt>
                <c:pt idx="64">
                  <c:v>28.57</c:v>
                </c:pt>
                <c:pt idx="65">
                  <c:v>28.559999999999995</c:v>
                </c:pt>
                <c:pt idx="66">
                  <c:v>28.63</c:v>
                </c:pt>
                <c:pt idx="67">
                  <c:v>28.6</c:v>
                </c:pt>
                <c:pt idx="68">
                  <c:v>28.7</c:v>
                </c:pt>
                <c:pt idx="69">
                  <c:v>29.059999999999995</c:v>
                </c:pt>
                <c:pt idx="70">
                  <c:v>28.550000000000004</c:v>
                </c:pt>
                <c:pt idx="71">
                  <c:v>28.4</c:v>
                </c:pt>
                <c:pt idx="72">
                  <c:v>28.64</c:v>
                </c:pt>
                <c:pt idx="73">
                  <c:v>28.38</c:v>
                </c:pt>
                <c:pt idx="74">
                  <c:v>28.49</c:v>
                </c:pt>
                <c:pt idx="75">
                  <c:v>28.51</c:v>
                </c:pt>
                <c:pt idx="76">
                  <c:v>28.249999999999996</c:v>
                </c:pt>
                <c:pt idx="77">
                  <c:v>28.21</c:v>
                </c:pt>
                <c:pt idx="78">
                  <c:v>28.22</c:v>
                </c:pt>
                <c:pt idx="79">
                  <c:v>27.97</c:v>
                </c:pt>
                <c:pt idx="80">
                  <c:v>28.07</c:v>
                </c:pt>
                <c:pt idx="81">
                  <c:v>28.33</c:v>
                </c:pt>
                <c:pt idx="82">
                  <c:v>27.79</c:v>
                </c:pt>
                <c:pt idx="83">
                  <c:v>27.54</c:v>
                </c:pt>
                <c:pt idx="84">
                  <c:v>27.560000000000002</c:v>
                </c:pt>
                <c:pt idx="85">
                  <c:v>27.449999999999996</c:v>
                </c:pt>
                <c:pt idx="86">
                  <c:v>27.46</c:v>
                </c:pt>
                <c:pt idx="87">
                  <c:v>27.560000000000002</c:v>
                </c:pt>
                <c:pt idx="88">
                  <c:v>27.3</c:v>
                </c:pt>
                <c:pt idx="89">
                  <c:v>27.29</c:v>
                </c:pt>
                <c:pt idx="90">
                  <c:v>27.310000000000002</c:v>
                </c:pt>
                <c:pt idx="91">
                  <c:v>27.26</c:v>
                </c:pt>
                <c:pt idx="92">
                  <c:v>27.38</c:v>
                </c:pt>
                <c:pt idx="93">
                  <c:v>27.71</c:v>
                </c:pt>
                <c:pt idx="94">
                  <c:v>27.43</c:v>
                </c:pt>
                <c:pt idx="95">
                  <c:v>27.38</c:v>
                </c:pt>
                <c:pt idx="96">
                  <c:v>27.43</c:v>
                </c:pt>
                <c:pt idx="97">
                  <c:v>27.3</c:v>
                </c:pt>
                <c:pt idx="98">
                  <c:v>27.390000000000004</c:v>
                </c:pt>
                <c:pt idx="99">
                  <c:v>27.47</c:v>
                </c:pt>
                <c:pt idx="100">
                  <c:v>27.35</c:v>
                </c:pt>
                <c:pt idx="101">
                  <c:v>27.399999999999995</c:v>
                </c:pt>
                <c:pt idx="102">
                  <c:v>27.500000000000004</c:v>
                </c:pt>
                <c:pt idx="103">
                  <c:v>27.27</c:v>
                </c:pt>
                <c:pt idx="104">
                  <c:v>27.35</c:v>
                </c:pt>
                <c:pt idx="105">
                  <c:v>27.589999999999996</c:v>
                </c:pt>
                <c:pt idx="106">
                  <c:v>27.140000000000004</c:v>
                </c:pt>
              </c:numCache>
            </c:numRef>
          </c:val>
        </c:ser>
        <c:ser>
          <c:idx val="1"/>
          <c:order val="1"/>
          <c:tx>
            <c:strRef>
              <c:f>'14a'!$H$3</c:f>
              <c:strCache>
                <c:ptCount val="1"/>
                <c:pt idx="0">
                  <c:v>32% Earmarked</c:v>
                </c:pt>
              </c:strCache>
            </c:strRef>
          </c:tx>
          <c:spPr>
            <a:solidFill>
              <a:srgbClr val="FFCE14"/>
            </a:solidFill>
            <a:ln>
              <a:noFill/>
            </a:ln>
            <a:effectLst/>
          </c:spPr>
          <c:cat>
            <c:numRef>
              <c:f>'14a'!$F$4:$F$110</c:f>
              <c:numCache>
                <c:formatCode>mmm\-yy</c:formatCode>
                <c:ptCount val="107"/>
                <c:pt idx="0">
                  <c:v>39142</c:v>
                </c:pt>
                <c:pt idx="1">
                  <c:v>39173</c:v>
                </c:pt>
                <c:pt idx="2">
                  <c:v>39203</c:v>
                </c:pt>
                <c:pt idx="3">
                  <c:v>39234</c:v>
                </c:pt>
                <c:pt idx="4">
                  <c:v>39264</c:v>
                </c:pt>
                <c:pt idx="5">
                  <c:v>39295</c:v>
                </c:pt>
                <c:pt idx="6">
                  <c:v>39326</c:v>
                </c:pt>
                <c:pt idx="7">
                  <c:v>39356</c:v>
                </c:pt>
                <c:pt idx="8">
                  <c:v>39387</c:v>
                </c:pt>
                <c:pt idx="9">
                  <c:v>39417</c:v>
                </c:pt>
                <c:pt idx="10">
                  <c:v>39448</c:v>
                </c:pt>
                <c:pt idx="11">
                  <c:v>39479</c:v>
                </c:pt>
                <c:pt idx="12">
                  <c:v>39508</c:v>
                </c:pt>
                <c:pt idx="13">
                  <c:v>39539</c:v>
                </c:pt>
                <c:pt idx="14">
                  <c:v>39569</c:v>
                </c:pt>
                <c:pt idx="15">
                  <c:v>39600</c:v>
                </c:pt>
                <c:pt idx="16">
                  <c:v>39630</c:v>
                </c:pt>
                <c:pt idx="17">
                  <c:v>39661</c:v>
                </c:pt>
                <c:pt idx="18">
                  <c:v>39692</c:v>
                </c:pt>
                <c:pt idx="19">
                  <c:v>39722</c:v>
                </c:pt>
                <c:pt idx="20">
                  <c:v>39753</c:v>
                </c:pt>
                <c:pt idx="21">
                  <c:v>39783</c:v>
                </c:pt>
                <c:pt idx="22">
                  <c:v>39814</c:v>
                </c:pt>
                <c:pt idx="23">
                  <c:v>39845</c:v>
                </c:pt>
                <c:pt idx="24">
                  <c:v>39873</c:v>
                </c:pt>
                <c:pt idx="25">
                  <c:v>39904</c:v>
                </c:pt>
                <c:pt idx="26">
                  <c:v>39934</c:v>
                </c:pt>
                <c:pt idx="27">
                  <c:v>39965</c:v>
                </c:pt>
                <c:pt idx="28">
                  <c:v>39995</c:v>
                </c:pt>
                <c:pt idx="29">
                  <c:v>40026</c:v>
                </c:pt>
                <c:pt idx="30">
                  <c:v>40057</c:v>
                </c:pt>
                <c:pt idx="31">
                  <c:v>40087</c:v>
                </c:pt>
                <c:pt idx="32">
                  <c:v>40118</c:v>
                </c:pt>
                <c:pt idx="33">
                  <c:v>40148</c:v>
                </c:pt>
                <c:pt idx="34">
                  <c:v>40179</c:v>
                </c:pt>
                <c:pt idx="35">
                  <c:v>40210</c:v>
                </c:pt>
                <c:pt idx="36">
                  <c:v>40238</c:v>
                </c:pt>
                <c:pt idx="37">
                  <c:v>40269</c:v>
                </c:pt>
                <c:pt idx="38">
                  <c:v>40299</c:v>
                </c:pt>
                <c:pt idx="39">
                  <c:v>40330</c:v>
                </c:pt>
                <c:pt idx="40">
                  <c:v>40360</c:v>
                </c:pt>
                <c:pt idx="41">
                  <c:v>40391</c:v>
                </c:pt>
                <c:pt idx="42">
                  <c:v>40422</c:v>
                </c:pt>
                <c:pt idx="43">
                  <c:v>40452</c:v>
                </c:pt>
                <c:pt idx="44">
                  <c:v>40483</c:v>
                </c:pt>
                <c:pt idx="45">
                  <c:v>40513</c:v>
                </c:pt>
                <c:pt idx="46">
                  <c:v>40544</c:v>
                </c:pt>
                <c:pt idx="47">
                  <c:v>40575</c:v>
                </c:pt>
                <c:pt idx="48">
                  <c:v>40603</c:v>
                </c:pt>
                <c:pt idx="49">
                  <c:v>40634</c:v>
                </c:pt>
                <c:pt idx="50">
                  <c:v>40664</c:v>
                </c:pt>
                <c:pt idx="51">
                  <c:v>40695</c:v>
                </c:pt>
                <c:pt idx="52">
                  <c:v>40725</c:v>
                </c:pt>
                <c:pt idx="53">
                  <c:v>40756</c:v>
                </c:pt>
                <c:pt idx="54">
                  <c:v>40787</c:v>
                </c:pt>
                <c:pt idx="55">
                  <c:v>40817</c:v>
                </c:pt>
                <c:pt idx="56">
                  <c:v>40848</c:v>
                </c:pt>
                <c:pt idx="57">
                  <c:v>40878</c:v>
                </c:pt>
                <c:pt idx="58">
                  <c:v>40909</c:v>
                </c:pt>
                <c:pt idx="59">
                  <c:v>40940</c:v>
                </c:pt>
                <c:pt idx="60">
                  <c:v>40969</c:v>
                </c:pt>
                <c:pt idx="61">
                  <c:v>41000</c:v>
                </c:pt>
                <c:pt idx="62">
                  <c:v>41030</c:v>
                </c:pt>
                <c:pt idx="63">
                  <c:v>41061</c:v>
                </c:pt>
                <c:pt idx="64">
                  <c:v>41091</c:v>
                </c:pt>
                <c:pt idx="65">
                  <c:v>41122</c:v>
                </c:pt>
                <c:pt idx="66">
                  <c:v>41153</c:v>
                </c:pt>
                <c:pt idx="67">
                  <c:v>41183</c:v>
                </c:pt>
                <c:pt idx="68">
                  <c:v>41214</c:v>
                </c:pt>
                <c:pt idx="69">
                  <c:v>41244</c:v>
                </c:pt>
                <c:pt idx="70">
                  <c:v>41275</c:v>
                </c:pt>
                <c:pt idx="71">
                  <c:v>41306</c:v>
                </c:pt>
                <c:pt idx="72">
                  <c:v>41334</c:v>
                </c:pt>
                <c:pt idx="73">
                  <c:v>41365</c:v>
                </c:pt>
                <c:pt idx="74">
                  <c:v>41395</c:v>
                </c:pt>
                <c:pt idx="75">
                  <c:v>41426</c:v>
                </c:pt>
                <c:pt idx="76">
                  <c:v>41456</c:v>
                </c:pt>
                <c:pt idx="77">
                  <c:v>41487</c:v>
                </c:pt>
                <c:pt idx="78">
                  <c:v>41518</c:v>
                </c:pt>
                <c:pt idx="79">
                  <c:v>41548</c:v>
                </c:pt>
                <c:pt idx="80">
                  <c:v>41579</c:v>
                </c:pt>
                <c:pt idx="81">
                  <c:v>41609</c:v>
                </c:pt>
                <c:pt idx="82">
                  <c:v>41640</c:v>
                </c:pt>
                <c:pt idx="83">
                  <c:v>41671</c:v>
                </c:pt>
                <c:pt idx="84">
                  <c:v>41699</c:v>
                </c:pt>
                <c:pt idx="85">
                  <c:v>41730</c:v>
                </c:pt>
                <c:pt idx="86">
                  <c:v>41760</c:v>
                </c:pt>
                <c:pt idx="87">
                  <c:v>41791</c:v>
                </c:pt>
                <c:pt idx="88">
                  <c:v>41821</c:v>
                </c:pt>
                <c:pt idx="89">
                  <c:v>41852</c:v>
                </c:pt>
                <c:pt idx="90">
                  <c:v>41883</c:v>
                </c:pt>
                <c:pt idx="91">
                  <c:v>41913</c:v>
                </c:pt>
                <c:pt idx="92">
                  <c:v>41944</c:v>
                </c:pt>
                <c:pt idx="93">
                  <c:v>41974</c:v>
                </c:pt>
                <c:pt idx="94">
                  <c:v>42005</c:v>
                </c:pt>
                <c:pt idx="95">
                  <c:v>42036</c:v>
                </c:pt>
                <c:pt idx="96">
                  <c:v>42064</c:v>
                </c:pt>
                <c:pt idx="97">
                  <c:v>42095</c:v>
                </c:pt>
                <c:pt idx="98">
                  <c:v>42125</c:v>
                </c:pt>
                <c:pt idx="99">
                  <c:v>42156</c:v>
                </c:pt>
                <c:pt idx="100">
                  <c:v>42186</c:v>
                </c:pt>
                <c:pt idx="101">
                  <c:v>42217</c:v>
                </c:pt>
                <c:pt idx="102">
                  <c:v>42248</c:v>
                </c:pt>
                <c:pt idx="103">
                  <c:v>42278</c:v>
                </c:pt>
                <c:pt idx="104">
                  <c:v>42309</c:v>
                </c:pt>
                <c:pt idx="105">
                  <c:v>42339</c:v>
                </c:pt>
                <c:pt idx="106">
                  <c:v>42370</c:v>
                </c:pt>
              </c:numCache>
            </c:numRef>
          </c:cat>
          <c:val>
            <c:numRef>
              <c:f>'14a'!$H$4:$H$110</c:f>
              <c:numCache>
                <c:formatCode>_(* #,##0_);_(* \(#,##0\);_(* "-"??_);_(@_)</c:formatCode>
                <c:ptCount val="107"/>
                <c:pt idx="0">
                  <c:v>10.93</c:v>
                </c:pt>
                <c:pt idx="1">
                  <c:v>10.97</c:v>
                </c:pt>
                <c:pt idx="2">
                  <c:v>10.94</c:v>
                </c:pt>
                <c:pt idx="3">
                  <c:v>10.89</c:v>
                </c:pt>
                <c:pt idx="4">
                  <c:v>10.88</c:v>
                </c:pt>
                <c:pt idx="5">
                  <c:v>11.06</c:v>
                </c:pt>
                <c:pt idx="6">
                  <c:v>11.1</c:v>
                </c:pt>
                <c:pt idx="7">
                  <c:v>11.29</c:v>
                </c:pt>
                <c:pt idx="8">
                  <c:v>11.54</c:v>
                </c:pt>
                <c:pt idx="9">
                  <c:v>11.63</c:v>
                </c:pt>
                <c:pt idx="10">
                  <c:v>11.52</c:v>
                </c:pt>
                <c:pt idx="11">
                  <c:v>11.43</c:v>
                </c:pt>
                <c:pt idx="12">
                  <c:v>11.63</c:v>
                </c:pt>
                <c:pt idx="13">
                  <c:v>11.72</c:v>
                </c:pt>
                <c:pt idx="14">
                  <c:v>11.86</c:v>
                </c:pt>
                <c:pt idx="15">
                  <c:v>11.94</c:v>
                </c:pt>
                <c:pt idx="16">
                  <c:v>11.79</c:v>
                </c:pt>
                <c:pt idx="17">
                  <c:v>11.87</c:v>
                </c:pt>
                <c:pt idx="18">
                  <c:v>12.13</c:v>
                </c:pt>
                <c:pt idx="19">
                  <c:v>12.37</c:v>
                </c:pt>
                <c:pt idx="20">
                  <c:v>12.629999999999999</c:v>
                </c:pt>
                <c:pt idx="21">
                  <c:v>12.89</c:v>
                </c:pt>
                <c:pt idx="22">
                  <c:v>13.03</c:v>
                </c:pt>
                <c:pt idx="23">
                  <c:v>13.03</c:v>
                </c:pt>
                <c:pt idx="24">
                  <c:v>13.119999999999997</c:v>
                </c:pt>
                <c:pt idx="25">
                  <c:v>13.140000000000002</c:v>
                </c:pt>
                <c:pt idx="26">
                  <c:v>13.19</c:v>
                </c:pt>
                <c:pt idx="27">
                  <c:v>13.449999999999998</c:v>
                </c:pt>
                <c:pt idx="28">
                  <c:v>14.429999999999998</c:v>
                </c:pt>
                <c:pt idx="29">
                  <c:v>14.7</c:v>
                </c:pt>
                <c:pt idx="30">
                  <c:v>14.940000000000001</c:v>
                </c:pt>
                <c:pt idx="31">
                  <c:v>15.15</c:v>
                </c:pt>
                <c:pt idx="32">
                  <c:v>15.24</c:v>
                </c:pt>
                <c:pt idx="33">
                  <c:v>15.53</c:v>
                </c:pt>
                <c:pt idx="34">
                  <c:v>15.61</c:v>
                </c:pt>
                <c:pt idx="35">
                  <c:v>15.509999999999998</c:v>
                </c:pt>
                <c:pt idx="36">
                  <c:v>15.45</c:v>
                </c:pt>
                <c:pt idx="37">
                  <c:v>15.47</c:v>
                </c:pt>
                <c:pt idx="38">
                  <c:v>15.7</c:v>
                </c:pt>
                <c:pt idx="39">
                  <c:v>15.950000000000001</c:v>
                </c:pt>
                <c:pt idx="40">
                  <c:v>16.079999999999998</c:v>
                </c:pt>
                <c:pt idx="41">
                  <c:v>16.41</c:v>
                </c:pt>
                <c:pt idx="42">
                  <c:v>16.52</c:v>
                </c:pt>
                <c:pt idx="43">
                  <c:v>16.7</c:v>
                </c:pt>
                <c:pt idx="44">
                  <c:v>16.8</c:v>
                </c:pt>
                <c:pt idx="45">
                  <c:v>16.91</c:v>
                </c:pt>
                <c:pt idx="46">
                  <c:v>16.850000000000001</c:v>
                </c:pt>
                <c:pt idx="47">
                  <c:v>16.84</c:v>
                </c:pt>
                <c:pt idx="48">
                  <c:v>16.82</c:v>
                </c:pt>
                <c:pt idx="49">
                  <c:v>16.82</c:v>
                </c:pt>
                <c:pt idx="50">
                  <c:v>16.899999999999999</c:v>
                </c:pt>
                <c:pt idx="51">
                  <c:v>16.98</c:v>
                </c:pt>
                <c:pt idx="52">
                  <c:v>17.09</c:v>
                </c:pt>
                <c:pt idx="53">
                  <c:v>17.34</c:v>
                </c:pt>
                <c:pt idx="54">
                  <c:v>17.690000000000001</c:v>
                </c:pt>
                <c:pt idx="55">
                  <c:v>17.71</c:v>
                </c:pt>
                <c:pt idx="56">
                  <c:v>18.02</c:v>
                </c:pt>
                <c:pt idx="57">
                  <c:v>18.39</c:v>
                </c:pt>
                <c:pt idx="58">
                  <c:v>18.3</c:v>
                </c:pt>
                <c:pt idx="59">
                  <c:v>18.18</c:v>
                </c:pt>
                <c:pt idx="60">
                  <c:v>18.309999999999999</c:v>
                </c:pt>
                <c:pt idx="61">
                  <c:v>18.440000000000001</c:v>
                </c:pt>
                <c:pt idx="62">
                  <c:v>18.64</c:v>
                </c:pt>
                <c:pt idx="63">
                  <c:v>18.78</c:v>
                </c:pt>
                <c:pt idx="64">
                  <c:v>18.88</c:v>
                </c:pt>
                <c:pt idx="65">
                  <c:v>19.03</c:v>
                </c:pt>
                <c:pt idx="66">
                  <c:v>19.170000000000002</c:v>
                </c:pt>
                <c:pt idx="67">
                  <c:v>19.420000000000002</c:v>
                </c:pt>
                <c:pt idx="68">
                  <c:v>19.7</c:v>
                </c:pt>
                <c:pt idx="69">
                  <c:v>20.22</c:v>
                </c:pt>
                <c:pt idx="70">
                  <c:v>20.21</c:v>
                </c:pt>
                <c:pt idx="71">
                  <c:v>20.39</c:v>
                </c:pt>
                <c:pt idx="72">
                  <c:v>20.71</c:v>
                </c:pt>
                <c:pt idx="73">
                  <c:v>20.84</c:v>
                </c:pt>
                <c:pt idx="74">
                  <c:v>21.12</c:v>
                </c:pt>
                <c:pt idx="75">
                  <c:v>21.54</c:v>
                </c:pt>
                <c:pt idx="76">
                  <c:v>21.63</c:v>
                </c:pt>
                <c:pt idx="77">
                  <c:v>21.99</c:v>
                </c:pt>
                <c:pt idx="78">
                  <c:v>21.92</c:v>
                </c:pt>
                <c:pt idx="79">
                  <c:v>21.82</c:v>
                </c:pt>
                <c:pt idx="80">
                  <c:v>22.11</c:v>
                </c:pt>
                <c:pt idx="81">
                  <c:v>22.67</c:v>
                </c:pt>
                <c:pt idx="82">
                  <c:v>22.85</c:v>
                </c:pt>
                <c:pt idx="83">
                  <c:v>22.84</c:v>
                </c:pt>
                <c:pt idx="84">
                  <c:v>22.99</c:v>
                </c:pt>
                <c:pt idx="85">
                  <c:v>23.21</c:v>
                </c:pt>
                <c:pt idx="86">
                  <c:v>23.36</c:v>
                </c:pt>
                <c:pt idx="87">
                  <c:v>23.57</c:v>
                </c:pt>
                <c:pt idx="88">
                  <c:v>23.71</c:v>
                </c:pt>
                <c:pt idx="89">
                  <c:v>23.98</c:v>
                </c:pt>
                <c:pt idx="90">
                  <c:v>24.32</c:v>
                </c:pt>
                <c:pt idx="91">
                  <c:v>24.53</c:v>
                </c:pt>
                <c:pt idx="92">
                  <c:v>24.84</c:v>
                </c:pt>
                <c:pt idx="93">
                  <c:v>25.34</c:v>
                </c:pt>
                <c:pt idx="94">
                  <c:v>25.39</c:v>
                </c:pt>
                <c:pt idx="95">
                  <c:v>25.540000000000003</c:v>
                </c:pt>
                <c:pt idx="96">
                  <c:v>25.759999999999998</c:v>
                </c:pt>
                <c:pt idx="97">
                  <c:v>25.75</c:v>
                </c:pt>
                <c:pt idx="98">
                  <c:v>25.920000000000005</c:v>
                </c:pt>
                <c:pt idx="99">
                  <c:v>25.900000000000002</c:v>
                </c:pt>
                <c:pt idx="100">
                  <c:v>26.009999999999998</c:v>
                </c:pt>
                <c:pt idx="101">
                  <c:v>26.25</c:v>
                </c:pt>
                <c:pt idx="102">
                  <c:v>26.539999999999996</c:v>
                </c:pt>
                <c:pt idx="103">
                  <c:v>26.450000000000003</c:v>
                </c:pt>
                <c:pt idx="104">
                  <c:v>26.47</c:v>
                </c:pt>
                <c:pt idx="105">
                  <c:v>26.68</c:v>
                </c:pt>
                <c:pt idx="106">
                  <c:v>26.57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6138712"/>
        <c:axId val="406139104"/>
      </c:areaChart>
      <c:barChart>
        <c:barDir val="col"/>
        <c:grouping val="clustered"/>
        <c:varyColors val="0"/>
        <c:ser>
          <c:idx val="2"/>
          <c:order val="2"/>
          <c:tx>
            <c:strRef>
              <c:f>'14a'!$I$3</c:f>
              <c:strCache>
                <c:ptCount val="1"/>
                <c:pt idx="0">
                  <c:v>Vertical line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19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</c:dPt>
          <c:cat>
            <c:numRef>
              <c:f>'14a'!$F$4:$F$110</c:f>
              <c:numCache>
                <c:formatCode>mmm\-yy</c:formatCode>
                <c:ptCount val="107"/>
                <c:pt idx="0">
                  <c:v>39142</c:v>
                </c:pt>
                <c:pt idx="1">
                  <c:v>39173</c:v>
                </c:pt>
                <c:pt idx="2">
                  <c:v>39203</c:v>
                </c:pt>
                <c:pt idx="3">
                  <c:v>39234</c:v>
                </c:pt>
                <c:pt idx="4">
                  <c:v>39264</c:v>
                </c:pt>
                <c:pt idx="5">
                  <c:v>39295</c:v>
                </c:pt>
                <c:pt idx="6">
                  <c:v>39326</c:v>
                </c:pt>
                <c:pt idx="7">
                  <c:v>39356</c:v>
                </c:pt>
                <c:pt idx="8">
                  <c:v>39387</c:v>
                </c:pt>
                <c:pt idx="9">
                  <c:v>39417</c:v>
                </c:pt>
                <c:pt idx="10">
                  <c:v>39448</c:v>
                </c:pt>
                <c:pt idx="11">
                  <c:v>39479</c:v>
                </c:pt>
                <c:pt idx="12">
                  <c:v>39508</c:v>
                </c:pt>
                <c:pt idx="13">
                  <c:v>39539</c:v>
                </c:pt>
                <c:pt idx="14">
                  <c:v>39569</c:v>
                </c:pt>
                <c:pt idx="15">
                  <c:v>39600</c:v>
                </c:pt>
                <c:pt idx="16">
                  <c:v>39630</c:v>
                </c:pt>
                <c:pt idx="17">
                  <c:v>39661</c:v>
                </c:pt>
                <c:pt idx="18">
                  <c:v>39692</c:v>
                </c:pt>
                <c:pt idx="19">
                  <c:v>39722</c:v>
                </c:pt>
                <c:pt idx="20">
                  <c:v>39753</c:v>
                </c:pt>
                <c:pt idx="21">
                  <c:v>39783</c:v>
                </c:pt>
                <c:pt idx="22">
                  <c:v>39814</c:v>
                </c:pt>
                <c:pt idx="23">
                  <c:v>39845</c:v>
                </c:pt>
                <c:pt idx="24">
                  <c:v>39873</c:v>
                </c:pt>
                <c:pt idx="25">
                  <c:v>39904</c:v>
                </c:pt>
                <c:pt idx="26">
                  <c:v>39934</c:v>
                </c:pt>
                <c:pt idx="27">
                  <c:v>39965</c:v>
                </c:pt>
                <c:pt idx="28">
                  <c:v>39995</c:v>
                </c:pt>
                <c:pt idx="29">
                  <c:v>40026</c:v>
                </c:pt>
                <c:pt idx="30">
                  <c:v>40057</c:v>
                </c:pt>
                <c:pt idx="31">
                  <c:v>40087</c:v>
                </c:pt>
                <c:pt idx="32">
                  <c:v>40118</c:v>
                </c:pt>
                <c:pt idx="33">
                  <c:v>40148</c:v>
                </c:pt>
                <c:pt idx="34">
                  <c:v>40179</c:v>
                </c:pt>
                <c:pt idx="35">
                  <c:v>40210</c:v>
                </c:pt>
                <c:pt idx="36">
                  <c:v>40238</c:v>
                </c:pt>
                <c:pt idx="37">
                  <c:v>40269</c:v>
                </c:pt>
                <c:pt idx="38">
                  <c:v>40299</c:v>
                </c:pt>
                <c:pt idx="39">
                  <c:v>40330</c:v>
                </c:pt>
                <c:pt idx="40">
                  <c:v>40360</c:v>
                </c:pt>
                <c:pt idx="41">
                  <c:v>40391</c:v>
                </c:pt>
                <c:pt idx="42">
                  <c:v>40422</c:v>
                </c:pt>
                <c:pt idx="43">
                  <c:v>40452</c:v>
                </c:pt>
                <c:pt idx="44">
                  <c:v>40483</c:v>
                </c:pt>
                <c:pt idx="45">
                  <c:v>40513</c:v>
                </c:pt>
                <c:pt idx="46">
                  <c:v>40544</c:v>
                </c:pt>
                <c:pt idx="47">
                  <c:v>40575</c:v>
                </c:pt>
                <c:pt idx="48">
                  <c:v>40603</c:v>
                </c:pt>
                <c:pt idx="49">
                  <c:v>40634</c:v>
                </c:pt>
                <c:pt idx="50">
                  <c:v>40664</c:v>
                </c:pt>
                <c:pt idx="51">
                  <c:v>40695</c:v>
                </c:pt>
                <c:pt idx="52">
                  <c:v>40725</c:v>
                </c:pt>
                <c:pt idx="53">
                  <c:v>40756</c:v>
                </c:pt>
                <c:pt idx="54">
                  <c:v>40787</c:v>
                </c:pt>
                <c:pt idx="55">
                  <c:v>40817</c:v>
                </c:pt>
                <c:pt idx="56">
                  <c:v>40848</c:v>
                </c:pt>
                <c:pt idx="57">
                  <c:v>40878</c:v>
                </c:pt>
                <c:pt idx="58">
                  <c:v>40909</c:v>
                </c:pt>
                <c:pt idx="59">
                  <c:v>40940</c:v>
                </c:pt>
                <c:pt idx="60">
                  <c:v>40969</c:v>
                </c:pt>
                <c:pt idx="61">
                  <c:v>41000</c:v>
                </c:pt>
                <c:pt idx="62">
                  <c:v>41030</c:v>
                </c:pt>
                <c:pt idx="63">
                  <c:v>41061</c:v>
                </c:pt>
                <c:pt idx="64">
                  <c:v>41091</c:v>
                </c:pt>
                <c:pt idx="65">
                  <c:v>41122</c:v>
                </c:pt>
                <c:pt idx="66">
                  <c:v>41153</c:v>
                </c:pt>
                <c:pt idx="67">
                  <c:v>41183</c:v>
                </c:pt>
                <c:pt idx="68">
                  <c:v>41214</c:v>
                </c:pt>
                <c:pt idx="69">
                  <c:v>41244</c:v>
                </c:pt>
                <c:pt idx="70">
                  <c:v>41275</c:v>
                </c:pt>
                <c:pt idx="71">
                  <c:v>41306</c:v>
                </c:pt>
                <c:pt idx="72">
                  <c:v>41334</c:v>
                </c:pt>
                <c:pt idx="73">
                  <c:v>41365</c:v>
                </c:pt>
                <c:pt idx="74">
                  <c:v>41395</c:v>
                </c:pt>
                <c:pt idx="75">
                  <c:v>41426</c:v>
                </c:pt>
                <c:pt idx="76">
                  <c:v>41456</c:v>
                </c:pt>
                <c:pt idx="77">
                  <c:v>41487</c:v>
                </c:pt>
                <c:pt idx="78">
                  <c:v>41518</c:v>
                </c:pt>
                <c:pt idx="79">
                  <c:v>41548</c:v>
                </c:pt>
                <c:pt idx="80">
                  <c:v>41579</c:v>
                </c:pt>
                <c:pt idx="81">
                  <c:v>41609</c:v>
                </c:pt>
                <c:pt idx="82">
                  <c:v>41640</c:v>
                </c:pt>
                <c:pt idx="83">
                  <c:v>41671</c:v>
                </c:pt>
                <c:pt idx="84">
                  <c:v>41699</c:v>
                </c:pt>
                <c:pt idx="85">
                  <c:v>41730</c:v>
                </c:pt>
                <c:pt idx="86">
                  <c:v>41760</c:v>
                </c:pt>
                <c:pt idx="87">
                  <c:v>41791</c:v>
                </c:pt>
                <c:pt idx="88">
                  <c:v>41821</c:v>
                </c:pt>
                <c:pt idx="89">
                  <c:v>41852</c:v>
                </c:pt>
                <c:pt idx="90">
                  <c:v>41883</c:v>
                </c:pt>
                <c:pt idx="91">
                  <c:v>41913</c:v>
                </c:pt>
                <c:pt idx="92">
                  <c:v>41944</c:v>
                </c:pt>
                <c:pt idx="93">
                  <c:v>41974</c:v>
                </c:pt>
                <c:pt idx="94">
                  <c:v>42005</c:v>
                </c:pt>
                <c:pt idx="95">
                  <c:v>42036</c:v>
                </c:pt>
                <c:pt idx="96">
                  <c:v>42064</c:v>
                </c:pt>
                <c:pt idx="97">
                  <c:v>42095</c:v>
                </c:pt>
                <c:pt idx="98">
                  <c:v>42125</c:v>
                </c:pt>
                <c:pt idx="99">
                  <c:v>42156</c:v>
                </c:pt>
                <c:pt idx="100">
                  <c:v>42186</c:v>
                </c:pt>
                <c:pt idx="101">
                  <c:v>42217</c:v>
                </c:pt>
                <c:pt idx="102">
                  <c:v>42248</c:v>
                </c:pt>
                <c:pt idx="103">
                  <c:v>42278</c:v>
                </c:pt>
                <c:pt idx="104">
                  <c:v>42309</c:v>
                </c:pt>
                <c:pt idx="105">
                  <c:v>42339</c:v>
                </c:pt>
                <c:pt idx="106">
                  <c:v>42370</c:v>
                </c:pt>
              </c:numCache>
            </c:numRef>
          </c:cat>
          <c:val>
            <c:numRef>
              <c:f>'14a'!$I$4:$I$110</c:f>
              <c:numCache>
                <c:formatCode>General</c:formatCode>
                <c:ptCount val="107"/>
                <c:pt idx="19" formatCode="_(* #,##0.00_);_(* \(#,##0.00\);_(* &quot;-&quot;??_);_(@_)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6139888"/>
        <c:axId val="406139496"/>
      </c:barChart>
      <c:dateAx>
        <c:axId val="406138712"/>
        <c:scaling>
          <c:orientation val="minMax"/>
        </c:scaling>
        <c:delete val="0"/>
        <c:axPos val="b"/>
        <c:title>
          <c:tx>
            <c:strRef>
              <c:f>'14a'!$J$23</c:f>
              <c:strCache>
                <c:ptCount val="1"/>
                <c:pt idx="0">
                  <c:v>49%</c:v>
                </c:pt>
              </c:strCache>
            </c:strRef>
          </c:tx>
          <c:layout>
            <c:manualLayout>
              <c:xMode val="edge"/>
              <c:yMode val="edge"/>
              <c:x val="0.91708889154067297"/>
              <c:y val="0.234229252223721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39104"/>
        <c:crosses val="autoZero"/>
        <c:auto val="1"/>
        <c:lblOffset val="100"/>
        <c:baseTimeUnit val="months"/>
      </c:dateAx>
      <c:valAx>
        <c:axId val="406139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'14a'!$J$20</c:f>
              <c:strCache>
                <c:ptCount val="1"/>
                <c:pt idx="0">
                  <c:v>% of GDP</c:v>
                </c:pt>
              </c:strCache>
            </c:strRef>
          </c:tx>
          <c:layout>
            <c:manualLayout>
              <c:xMode val="edge"/>
              <c:yMode val="edge"/>
              <c:x val="4.843116201383918E-3"/>
              <c:y val="0.415330775960697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38712"/>
        <c:crosses val="autoZero"/>
        <c:crossBetween val="between"/>
      </c:valAx>
      <c:valAx>
        <c:axId val="406139496"/>
        <c:scaling>
          <c:orientation val="minMax"/>
          <c:max val="1"/>
        </c:scaling>
        <c:delete val="0"/>
        <c:axPos val="r"/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39888"/>
        <c:crosses val="max"/>
        <c:crossBetween val="between"/>
      </c:valAx>
      <c:dateAx>
        <c:axId val="406139888"/>
        <c:scaling>
          <c:orientation val="minMax"/>
        </c:scaling>
        <c:delete val="1"/>
        <c:axPos val="b"/>
        <c:title>
          <c:tx>
            <c:strRef>
              <c:f>'14a'!$J$24</c:f>
              <c:strCache>
                <c:ptCount val="1"/>
                <c:pt idx="0">
                  <c:v>51%</c:v>
                </c:pt>
              </c:strCache>
            </c:strRef>
          </c:tx>
          <c:layout>
            <c:manualLayout>
              <c:xMode val="edge"/>
              <c:yMode val="edge"/>
              <c:x val="0.91493313855737401"/>
              <c:y val="0.5501525488545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yy" sourceLinked="1"/>
        <c:majorTickMark val="out"/>
        <c:minorTickMark val="none"/>
        <c:tickLblPos val="nextTo"/>
        <c:crossAx val="40613949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0692187942167101"/>
          <c:y val="0.35123692062343298"/>
          <c:w val="0.29274395612584397"/>
          <c:h val="0.3850328746891100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'15a'!$F$2</c:f>
          <c:strCache>
            <c:ptCount val="1"/>
            <c:pt idx="0">
              <c:v>General Government Accounts</c:v>
            </c:pt>
          </c:strCache>
        </c:strRef>
      </c:tx>
      <c:layout>
        <c:manualLayout>
          <c:xMode val="edge"/>
          <c:yMode val="edge"/>
          <c:x val="1.2254901960784314E-2"/>
          <c:y val="1.05680302384352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'15a'!$O$3</c:f>
              <c:strCache>
                <c:ptCount val="1"/>
                <c:pt idx="0">
                  <c:v>Primary Balance  - LHS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'15a'!$F$4:$F$9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2015f</c:v>
                </c:pt>
              </c:strCache>
            </c:strRef>
          </c:cat>
          <c:val>
            <c:numRef>
              <c:f>'15a'!$O$4:$O$9</c:f>
              <c:numCache>
                <c:formatCode>0</c:formatCode>
                <c:ptCount val="6"/>
                <c:pt idx="0">
                  <c:v>120.78072374381529</c:v>
                </c:pt>
                <c:pt idx="1">
                  <c:v>196.93691039663213</c:v>
                </c:pt>
                <c:pt idx="2">
                  <c:v>172.06530197266491</c:v>
                </c:pt>
                <c:pt idx="3">
                  <c:v>150.07472747540632</c:v>
                </c:pt>
                <c:pt idx="4">
                  <c:v>-12.436557988303251</c:v>
                </c:pt>
                <c:pt idx="5">
                  <c:v>-137.17428179168607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140672"/>
        <c:axId val="406141064"/>
      </c:lineChart>
      <c:lineChart>
        <c:grouping val="standard"/>
        <c:varyColors val="0"/>
        <c:ser>
          <c:idx val="0"/>
          <c:order val="0"/>
          <c:tx>
            <c:strRef>
              <c:f>'15a'!$N$3</c:f>
              <c:strCache>
                <c:ptCount val="1"/>
                <c:pt idx="0">
                  <c:v>Revenues  - RHS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'15a'!$F$4:$F$9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2015f</c:v>
                </c:pt>
              </c:strCache>
            </c:strRef>
          </c:cat>
          <c:val>
            <c:numRef>
              <c:f>'15a'!$N$4:$N$9</c:f>
              <c:numCache>
                <c:formatCode>0</c:formatCode>
                <c:ptCount val="6"/>
                <c:pt idx="0">
                  <c:v>1978.9518195683786</c:v>
                </c:pt>
                <c:pt idx="1">
                  <c:v>2125.8957504109972</c:v>
                </c:pt>
                <c:pt idx="2">
                  <c:v>2221.9409771456794</c:v>
                </c:pt>
                <c:pt idx="3">
                  <c:v>2301.7053038630975</c:v>
                </c:pt>
                <c:pt idx="4">
                  <c:v>2250.5401887267021</c:v>
                </c:pt>
                <c:pt idx="5">
                  <c:v>2177.8628624075845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141848"/>
        <c:axId val="406141456"/>
      </c:lineChart>
      <c:catAx>
        <c:axId val="40614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41064"/>
        <c:crosses val="autoZero"/>
        <c:auto val="1"/>
        <c:lblAlgn val="ctr"/>
        <c:lblOffset val="100"/>
        <c:noMultiLvlLbl val="0"/>
      </c:catAx>
      <c:valAx>
        <c:axId val="406141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'15a'!$I$2</c:f>
              <c:strCache>
                <c:ptCount val="1"/>
                <c:pt idx="0">
                  <c:v>2015 R$ billion</c:v>
                </c:pt>
              </c:strCache>
            </c:strRef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40672"/>
        <c:crosses val="autoZero"/>
        <c:crossBetween val="between"/>
      </c:valAx>
      <c:valAx>
        <c:axId val="406141456"/>
        <c:scaling>
          <c:orientation val="minMax"/>
        </c:scaling>
        <c:delete val="0"/>
        <c:axPos val="r"/>
        <c:title>
          <c:tx>
            <c:strRef>
              <c:f>'15a'!$I$2</c:f>
              <c:strCache>
                <c:ptCount val="1"/>
                <c:pt idx="0">
                  <c:v>2015 R$ billion</c:v>
                </c:pt>
              </c:strCache>
            </c:strRef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41848"/>
        <c:crosses val="max"/>
        <c:crossBetween val="between"/>
      </c:valAx>
      <c:catAx>
        <c:axId val="406141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61414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'15b'!$F$2</c:f>
          <c:strCache>
            <c:ptCount val="1"/>
            <c:pt idx="0">
              <c:v>Business Confidence and Brazil country risk (2012-2016)</c:v>
            </c:pt>
          </c:strCache>
        </c:strRef>
      </c:tx>
      <c:layout>
        <c:manualLayout>
          <c:xMode val="edge"/>
          <c:yMode val="edge"/>
          <c:x val="1.5716446168252334E-2"/>
          <c:y val="1.83696877972719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0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'15b'!$G$3</c:f>
              <c:strCache>
                <c:ptCount val="1"/>
                <c:pt idx="0">
                  <c:v>EMBI+ Brazil</c:v>
                </c:pt>
              </c:strCache>
            </c:strRef>
          </c:tx>
          <c:spPr>
            <a:ln w="28575" cap="rnd">
              <a:solidFill>
                <a:srgbClr val="3D8235"/>
              </a:solidFill>
              <a:round/>
            </a:ln>
            <a:effectLst/>
          </c:spPr>
          <c:marker>
            <c:symbol val="none"/>
          </c:marker>
          <c:cat>
            <c:numRef>
              <c:f>'15b'!$F$4:$F$52</c:f>
              <c:numCache>
                <c:formatCode>mmm\-yy</c:formatCode>
                <c:ptCount val="49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</c:numCache>
            </c:numRef>
          </c:cat>
          <c:val>
            <c:numRef>
              <c:f>'15b'!$G$4:$G$52</c:f>
              <c:numCache>
                <c:formatCode>0</c:formatCode>
                <c:ptCount val="49"/>
                <c:pt idx="0">
                  <c:v>2.2240000000000002</c:v>
                </c:pt>
                <c:pt idx="1">
                  <c:v>2.0430000000000001</c:v>
                </c:pt>
                <c:pt idx="2">
                  <c:v>1.790909090909091</c:v>
                </c:pt>
                <c:pt idx="3">
                  <c:v>1.8555000000000001</c:v>
                </c:pt>
                <c:pt idx="4">
                  <c:v>2.1177272727272727</c:v>
                </c:pt>
                <c:pt idx="5">
                  <c:v>2.1871428571428573</c:v>
                </c:pt>
                <c:pt idx="6">
                  <c:v>2.0195454545454545</c:v>
                </c:pt>
                <c:pt idx="7">
                  <c:v>1.6995652173913043</c:v>
                </c:pt>
                <c:pt idx="8">
                  <c:v>1.6115000000000002</c:v>
                </c:pt>
                <c:pt idx="9">
                  <c:v>1.4604545454545452</c:v>
                </c:pt>
                <c:pt idx="10">
                  <c:v>1.5249999999999999</c:v>
                </c:pt>
                <c:pt idx="11">
                  <c:v>1.4605000000000001</c:v>
                </c:pt>
                <c:pt idx="12">
                  <c:v>1.4333333333333333</c:v>
                </c:pt>
                <c:pt idx="13">
                  <c:v>1.6152631578947367</c:v>
                </c:pt>
                <c:pt idx="14">
                  <c:v>1.796</c:v>
                </c:pt>
                <c:pt idx="15">
                  <c:v>1.7713636363636363</c:v>
                </c:pt>
                <c:pt idx="16">
                  <c:v>1.7827272727272727</c:v>
                </c:pt>
                <c:pt idx="17">
                  <c:v>2.343</c:v>
                </c:pt>
                <c:pt idx="18">
                  <c:v>2.3240909090909092</c:v>
                </c:pt>
                <c:pt idx="19">
                  <c:v>2.4322727272727271</c:v>
                </c:pt>
                <c:pt idx="20">
                  <c:v>2.343</c:v>
                </c:pt>
                <c:pt idx="21">
                  <c:v>2.2668181818181821</c:v>
                </c:pt>
                <c:pt idx="22">
                  <c:v>2.463888888888889</c:v>
                </c:pt>
                <c:pt idx="23">
                  <c:v>3.27</c:v>
                </c:pt>
                <c:pt idx="24">
                  <c:v>2.5638095238095242</c:v>
                </c:pt>
                <c:pt idx="25">
                  <c:v>2.5773684210526318</c:v>
                </c:pt>
                <c:pt idx="26">
                  <c:v>2.3866666666666667</c:v>
                </c:pt>
                <c:pt idx="27">
                  <c:v>2.245714285714286</c:v>
                </c:pt>
                <c:pt idx="28">
                  <c:v>2.1447619047619049</c:v>
                </c:pt>
                <c:pt idx="29">
                  <c:v>2.0895238095238096</c:v>
                </c:pt>
                <c:pt idx="30">
                  <c:v>2.124090909090909</c:v>
                </c:pt>
                <c:pt idx="31">
                  <c:v>2.2138095238095237</c:v>
                </c:pt>
                <c:pt idx="32">
                  <c:v>2.1566666666666667</c:v>
                </c:pt>
                <c:pt idx="33">
                  <c:v>2.4430434782608699</c:v>
                </c:pt>
                <c:pt idx="34">
                  <c:v>2.5164705882352942</c:v>
                </c:pt>
                <c:pt idx="35">
                  <c:v>2.7172727272727273</c:v>
                </c:pt>
                <c:pt idx="36">
                  <c:v>2.9980000000000002</c:v>
                </c:pt>
                <c:pt idx="37">
                  <c:v>3.1531578947368422</c:v>
                </c:pt>
                <c:pt idx="38">
                  <c:v>3.3913636363636361</c:v>
                </c:pt>
                <c:pt idx="39">
                  <c:v>2.9849999999999999</c:v>
                </c:pt>
                <c:pt idx="40">
                  <c:v>2.8475000000000001</c:v>
                </c:pt>
                <c:pt idx="41">
                  <c:v>2.958181818181818</c:v>
                </c:pt>
                <c:pt idx="42">
                  <c:v>3.2149999999999999</c:v>
                </c:pt>
                <c:pt idx="43">
                  <c:v>3.5319047619047619</c:v>
                </c:pt>
                <c:pt idx="44">
                  <c:v>4.3895238095238094</c:v>
                </c:pt>
                <c:pt idx="45">
                  <c:v>4.4823809523809528</c:v>
                </c:pt>
                <c:pt idx="46">
                  <c:v>4.21</c:v>
                </c:pt>
                <c:pt idx="47">
                  <c:v>5.1159090909090903</c:v>
                </c:pt>
                <c:pt idx="48">
                  <c:v>5.4210526315789469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143024"/>
        <c:axId val="406142632"/>
      </c:lineChart>
      <c:lineChart>
        <c:grouping val="standard"/>
        <c:varyColors val="0"/>
        <c:ser>
          <c:idx val="1"/>
          <c:order val="1"/>
          <c:tx>
            <c:strRef>
              <c:f>'15b'!$H$3</c:f>
              <c:strCache>
                <c:ptCount val="1"/>
                <c:pt idx="0">
                  <c:v>Business confidence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'15b'!$F$4:$F$52</c:f>
              <c:numCache>
                <c:formatCode>mmm\-yy</c:formatCode>
                <c:ptCount val="49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</c:numCache>
            </c:numRef>
          </c:cat>
          <c:val>
            <c:numRef>
              <c:f>'15b'!$H$4:$H$52</c:f>
              <c:numCache>
                <c:formatCode>0</c:formatCode>
                <c:ptCount val="49"/>
                <c:pt idx="0">
                  <c:v>57.3</c:v>
                </c:pt>
                <c:pt idx="1">
                  <c:v>58.2</c:v>
                </c:pt>
                <c:pt idx="2">
                  <c:v>58.6</c:v>
                </c:pt>
                <c:pt idx="3">
                  <c:v>57.2</c:v>
                </c:pt>
                <c:pt idx="4">
                  <c:v>57.9</c:v>
                </c:pt>
                <c:pt idx="5">
                  <c:v>56.1</c:v>
                </c:pt>
                <c:pt idx="6">
                  <c:v>53.3</c:v>
                </c:pt>
                <c:pt idx="7">
                  <c:v>54.5</c:v>
                </c:pt>
                <c:pt idx="8">
                  <c:v>57.4</c:v>
                </c:pt>
                <c:pt idx="9">
                  <c:v>56.2</c:v>
                </c:pt>
                <c:pt idx="10">
                  <c:v>58.4</c:v>
                </c:pt>
                <c:pt idx="11">
                  <c:v>57.4</c:v>
                </c:pt>
                <c:pt idx="12">
                  <c:v>56.7</c:v>
                </c:pt>
                <c:pt idx="13">
                  <c:v>58.1</c:v>
                </c:pt>
                <c:pt idx="14">
                  <c:v>57.1</c:v>
                </c:pt>
                <c:pt idx="15">
                  <c:v>55.4</c:v>
                </c:pt>
                <c:pt idx="16">
                  <c:v>55.5</c:v>
                </c:pt>
                <c:pt idx="17">
                  <c:v>54.8</c:v>
                </c:pt>
                <c:pt idx="18">
                  <c:v>49.9</c:v>
                </c:pt>
                <c:pt idx="19">
                  <c:v>52.5</c:v>
                </c:pt>
                <c:pt idx="20">
                  <c:v>54.2</c:v>
                </c:pt>
                <c:pt idx="21">
                  <c:v>53.8</c:v>
                </c:pt>
                <c:pt idx="22">
                  <c:v>54.5</c:v>
                </c:pt>
                <c:pt idx="23">
                  <c:v>54.3</c:v>
                </c:pt>
                <c:pt idx="24">
                  <c:v>53.1</c:v>
                </c:pt>
                <c:pt idx="25">
                  <c:v>52.4</c:v>
                </c:pt>
                <c:pt idx="26">
                  <c:v>52.5</c:v>
                </c:pt>
                <c:pt idx="27">
                  <c:v>49.2</c:v>
                </c:pt>
                <c:pt idx="28">
                  <c:v>48</c:v>
                </c:pt>
                <c:pt idx="29">
                  <c:v>47.5</c:v>
                </c:pt>
                <c:pt idx="30">
                  <c:v>46.4</c:v>
                </c:pt>
                <c:pt idx="31">
                  <c:v>46.5</c:v>
                </c:pt>
                <c:pt idx="32">
                  <c:v>46.5</c:v>
                </c:pt>
                <c:pt idx="33">
                  <c:v>45.8</c:v>
                </c:pt>
                <c:pt idx="34">
                  <c:v>44.8</c:v>
                </c:pt>
                <c:pt idx="35">
                  <c:v>45.2</c:v>
                </c:pt>
                <c:pt idx="36">
                  <c:v>44.4</c:v>
                </c:pt>
                <c:pt idx="37">
                  <c:v>40.200000000000003</c:v>
                </c:pt>
                <c:pt idx="38">
                  <c:v>37.5</c:v>
                </c:pt>
                <c:pt idx="39">
                  <c:v>38.5</c:v>
                </c:pt>
                <c:pt idx="40">
                  <c:v>38.6</c:v>
                </c:pt>
                <c:pt idx="41">
                  <c:v>38.9</c:v>
                </c:pt>
                <c:pt idx="42">
                  <c:v>37.200000000000003</c:v>
                </c:pt>
                <c:pt idx="43">
                  <c:v>37.1</c:v>
                </c:pt>
                <c:pt idx="44">
                  <c:v>35.700000000000003</c:v>
                </c:pt>
                <c:pt idx="45">
                  <c:v>35</c:v>
                </c:pt>
                <c:pt idx="46">
                  <c:v>36.4</c:v>
                </c:pt>
                <c:pt idx="47">
                  <c:v>36</c:v>
                </c:pt>
                <c:pt idx="48">
                  <c:v>36.5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143808"/>
        <c:axId val="406143416"/>
      </c:lineChart>
      <c:valAx>
        <c:axId val="406142632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43024"/>
        <c:crosses val="max"/>
        <c:crossBetween val="between"/>
      </c:valAx>
      <c:dateAx>
        <c:axId val="40614302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42632"/>
        <c:crosses val="autoZero"/>
        <c:auto val="1"/>
        <c:lblOffset val="100"/>
        <c:baseTimeUnit val="months"/>
      </c:dateAx>
      <c:valAx>
        <c:axId val="406143416"/>
        <c:scaling>
          <c:orientation val="minMax"/>
          <c:max val="65"/>
          <c:min val="30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143808"/>
        <c:crosses val="autoZero"/>
        <c:crossBetween val="between"/>
      </c:valAx>
      <c:dateAx>
        <c:axId val="406143808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406143416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'17b'!$F$2</c:f>
          <c:strCache>
            <c:ptCount val="1"/>
            <c:pt idx="0">
              <c:v>No gains from structural change (2000-2013)</c:v>
            </c:pt>
          </c:strCache>
        </c:strRef>
      </c:tx>
      <c:layout>
        <c:manualLayout>
          <c:xMode val="edge"/>
          <c:yMode val="edge"/>
          <c:x val="3.5509259259259261E-2"/>
          <c:y val="2.97232693831172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0833333333333332E-2"/>
          <c:y val="0.21406492008220857"/>
          <c:w val="0.94907407407407407"/>
          <c:h val="0.78535890358412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'17b'!$F$4</c:f>
              <c:strCache>
                <c:ptCount val="1"/>
                <c:pt idx="0">
                  <c:v>Employment Growth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'17b'!$G$3:$I$3</c:f>
              <c:strCache>
                <c:ptCount val="3"/>
                <c:pt idx="0">
                  <c:v>Services</c:v>
                </c:pt>
                <c:pt idx="1">
                  <c:v>Agriculture</c:v>
                </c:pt>
                <c:pt idx="2">
                  <c:v>Industry</c:v>
                </c:pt>
              </c:strCache>
            </c:strRef>
          </c:cat>
          <c:val>
            <c:numRef>
              <c:f>'17b'!$G$4:$I$4</c:f>
              <c:numCache>
                <c:formatCode>0.0%</c:formatCode>
                <c:ptCount val="3"/>
                <c:pt idx="0">
                  <c:v>0.41468973695120459</c:v>
                </c:pt>
                <c:pt idx="1">
                  <c:v>-0.19609651710114673</c:v>
                </c:pt>
                <c:pt idx="2">
                  <c:v>0.5076447944779312</c:v>
                </c:pt>
              </c:numCache>
            </c:numRef>
          </c:val>
        </c:ser>
        <c:ser>
          <c:idx val="1"/>
          <c:order val="1"/>
          <c:tx>
            <c:strRef>
              <c:f>'17b'!$F$5</c:f>
              <c:strCache>
                <c:ptCount val="1"/>
                <c:pt idx="0">
                  <c:v>Productivity Growth</c:v>
                </c:pt>
              </c:strCache>
            </c:strRef>
          </c:tx>
          <c:spPr>
            <a:solidFill>
              <a:srgbClr val="3D823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'17b'!$G$3:$I$3</c:f>
              <c:strCache>
                <c:ptCount val="3"/>
                <c:pt idx="0">
                  <c:v>Services</c:v>
                </c:pt>
                <c:pt idx="1">
                  <c:v>Agriculture</c:v>
                </c:pt>
                <c:pt idx="2">
                  <c:v>Industry</c:v>
                </c:pt>
              </c:strCache>
            </c:strRef>
          </c:cat>
          <c:val>
            <c:numRef>
              <c:f>'17b'!$G$5:$I$5</c:f>
              <c:numCache>
                <c:formatCode>0.0%</c:formatCode>
                <c:ptCount val="3"/>
                <c:pt idx="0">
                  <c:v>0.11708664161115423</c:v>
                </c:pt>
                <c:pt idx="1">
                  <c:v>1.0562591131006456</c:v>
                </c:pt>
                <c:pt idx="2">
                  <c:v>-5.4559952686961677E-2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6986368"/>
        <c:axId val="406986760"/>
      </c:barChart>
      <c:catAx>
        <c:axId val="40698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986760"/>
        <c:crosses val="autoZero"/>
        <c:auto val="1"/>
        <c:lblAlgn val="ctr"/>
        <c:lblOffset val="100"/>
        <c:noMultiLvlLbl val="0"/>
      </c:catAx>
      <c:valAx>
        <c:axId val="40698676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40698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010571595217264E-2"/>
          <c:y val="0.33196687947692566"/>
          <c:w val="0.40062700495771353"/>
          <c:h val="0.159323375019299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'6b'!$F$21</c:f>
          <c:strCache>
            <c:ptCount val="1"/>
            <c:pt idx="0">
              <c:v>Poverty and inequality fell</c:v>
            </c:pt>
          </c:strCache>
        </c:strRef>
      </c:tx>
      <c:layout>
        <c:manualLayout>
          <c:xMode val="edge"/>
          <c:yMode val="edge"/>
          <c:x val="7.8011662472956045E-2"/>
          <c:y val="2.08101053309684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0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'6b'!$I$22</c:f>
              <c:strCache>
                <c:ptCount val="1"/>
                <c:pt idx="0">
                  <c:v>GINI</c:v>
                </c:pt>
              </c:strCache>
            </c:strRef>
          </c:tx>
          <c:spPr>
            <a:solidFill>
              <a:srgbClr val="EAB828"/>
            </a:solidFill>
            <a:ln>
              <a:noFill/>
            </a:ln>
            <a:effectLst/>
          </c:spPr>
          <c:invertIfNegative val="0"/>
          <c:cat>
            <c:numRef>
              <c:f>'6b'!$F$23:$F$56</c:f>
              <c:numCache>
                <c:formatCode>General</c:formatCode>
                <c:ptCount val="34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1992</c:v>
                </c:pt>
                <c:pt idx="15">
                  <c:v>1993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</c:numCache>
            </c:numRef>
          </c:cat>
          <c:val>
            <c:numRef>
              <c:f>'6b'!$I$23:$I$56</c:f>
              <c:numCache>
                <c:formatCode>0.00</c:formatCode>
                <c:ptCount val="34"/>
                <c:pt idx="0">
                  <c:v>0.62274004829999996</c:v>
                </c:pt>
                <c:pt idx="1">
                  <c:v>0.62464767970000001</c:v>
                </c:pt>
                <c:pt idx="2">
                  <c:v>0.60390678460000002</c:v>
                </c:pt>
                <c:pt idx="3">
                  <c:v>0.59312082840000002</c:v>
                </c:pt>
                <c:pt idx="4">
                  <c:v>0.58420104439999998</c:v>
                </c:pt>
                <c:pt idx="5">
                  <c:v>0.5914559908</c:v>
                </c:pt>
                <c:pt idx="6">
                  <c:v>0.59597136949999996</c:v>
                </c:pt>
                <c:pt idx="7">
                  <c:v>0.58938332490000001</c:v>
                </c:pt>
                <c:pt idx="8">
                  <c:v>0.5976679184</c:v>
                </c:pt>
                <c:pt idx="9">
                  <c:v>0.58804493140000003</c:v>
                </c:pt>
                <c:pt idx="10">
                  <c:v>0.60055744830000002</c:v>
                </c:pt>
                <c:pt idx="11">
                  <c:v>0.61637170630000004</c:v>
                </c:pt>
                <c:pt idx="12">
                  <c:v>0.63556953469999999</c:v>
                </c:pt>
                <c:pt idx="13">
                  <c:v>0.61388413399999997</c:v>
                </c:pt>
                <c:pt idx="14">
                  <c:v>0.58252241289999995</c:v>
                </c:pt>
                <c:pt idx="15">
                  <c:v>0.60443688969999998</c:v>
                </c:pt>
                <c:pt idx="16">
                  <c:v>0.60050664740000004</c:v>
                </c:pt>
                <c:pt idx="17">
                  <c:v>0.60205407950000001</c:v>
                </c:pt>
                <c:pt idx="18">
                  <c:v>0.60209184010000005</c:v>
                </c:pt>
                <c:pt idx="19">
                  <c:v>0.60015496820000003</c:v>
                </c:pt>
                <c:pt idx="20">
                  <c:v>0.5939739248</c:v>
                </c:pt>
                <c:pt idx="21">
                  <c:v>0.59578227080000001</c:v>
                </c:pt>
                <c:pt idx="22">
                  <c:v>0.5892865303</c:v>
                </c:pt>
                <c:pt idx="23">
                  <c:v>0.58301947750000005</c:v>
                </c:pt>
                <c:pt idx="24">
                  <c:v>0.57245923759999995</c:v>
                </c:pt>
                <c:pt idx="25">
                  <c:v>0.56952641429999995</c:v>
                </c:pt>
                <c:pt idx="26">
                  <c:v>0.56297427639999997</c:v>
                </c:pt>
                <c:pt idx="27">
                  <c:v>0.55595219529999995</c:v>
                </c:pt>
                <c:pt idx="28">
                  <c:v>0.54618220630000003</c:v>
                </c:pt>
                <c:pt idx="29">
                  <c:v>0.54258147540000001</c:v>
                </c:pt>
                <c:pt idx="30">
                  <c:v>0.53138936739999998</c:v>
                </c:pt>
                <c:pt idx="31">
                  <c:v>0.52971065429999997</c:v>
                </c:pt>
                <c:pt idx="32">
                  <c:v>0.52749673419999998</c:v>
                </c:pt>
                <c:pt idx="33">
                  <c:v>0.51794950709999998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408784"/>
        <c:axId val="402458376"/>
      </c:barChart>
      <c:lineChart>
        <c:grouping val="standard"/>
        <c:varyColors val="0"/>
        <c:ser>
          <c:idx val="0"/>
          <c:order val="0"/>
          <c:tx>
            <c:strRef>
              <c:f>'6b'!$G$22</c:f>
              <c:strCache>
                <c:ptCount val="1"/>
                <c:pt idx="0">
                  <c:v>Extreme poverty </c:v>
                </c:pt>
              </c:strCache>
            </c:strRef>
          </c:tx>
          <c:spPr>
            <a:ln w="28575" cap="rnd">
              <a:solidFill>
                <a:srgbClr val="3E1F00"/>
              </a:solidFill>
              <a:round/>
            </a:ln>
            <a:effectLst/>
          </c:spPr>
          <c:marker>
            <c:symbol val="none"/>
          </c:marker>
          <c:cat>
            <c:numRef>
              <c:f>'6b'!$F$23:$F$56</c:f>
              <c:numCache>
                <c:formatCode>General</c:formatCode>
                <c:ptCount val="34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1992</c:v>
                </c:pt>
                <c:pt idx="15">
                  <c:v>1993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</c:numCache>
            </c:numRef>
          </c:cat>
          <c:val>
            <c:numRef>
              <c:f>'6b'!$G$23:$G$56</c:f>
              <c:numCache>
                <c:formatCode>0</c:formatCode>
                <c:ptCount val="34"/>
                <c:pt idx="0">
                  <c:v>18.424755451399999</c:v>
                </c:pt>
                <c:pt idx="1">
                  <c:v>15.9949906704</c:v>
                </c:pt>
                <c:pt idx="2">
                  <c:v>21.160438267899998</c:v>
                </c:pt>
                <c:pt idx="3">
                  <c:v>16.096524713899999</c:v>
                </c:pt>
                <c:pt idx="4">
                  <c:v>17.252357252199999</c:v>
                </c:pt>
                <c:pt idx="5">
                  <c:v>17.795205704600001</c:v>
                </c:pt>
                <c:pt idx="6">
                  <c:v>23.020030119400001</c:v>
                </c:pt>
                <c:pt idx="7">
                  <c:v>21.695683625600001</c:v>
                </c:pt>
                <c:pt idx="8">
                  <c:v>18.1498794042</c:v>
                </c:pt>
                <c:pt idx="9">
                  <c:v>8.7952513773999996</c:v>
                </c:pt>
                <c:pt idx="10">
                  <c:v>17.105127916600001</c:v>
                </c:pt>
                <c:pt idx="11">
                  <c:v>20.853412228900002</c:v>
                </c:pt>
                <c:pt idx="12">
                  <c:v>19.285733393499999</c:v>
                </c:pt>
                <c:pt idx="13">
                  <c:v>19.951203450800001</c:v>
                </c:pt>
                <c:pt idx="14">
                  <c:v>19.973860665699998</c:v>
                </c:pt>
                <c:pt idx="15">
                  <c:v>20.267912301999999</c:v>
                </c:pt>
                <c:pt idx="16">
                  <c:v>15.1947659621</c:v>
                </c:pt>
                <c:pt idx="17">
                  <c:v>15.6348109702</c:v>
                </c:pt>
                <c:pt idx="18">
                  <c:v>15.5818109614</c:v>
                </c:pt>
                <c:pt idx="19">
                  <c:v>14.5214078371</c:v>
                </c:pt>
                <c:pt idx="20">
                  <c:v>15.0321659107</c:v>
                </c:pt>
                <c:pt idx="21">
                  <c:v>15.186835059</c:v>
                </c:pt>
                <c:pt idx="22">
                  <c:v>13.975431863300001</c:v>
                </c:pt>
                <c:pt idx="23">
                  <c:v>15.17759629</c:v>
                </c:pt>
                <c:pt idx="24">
                  <c:v>13.2182202933</c:v>
                </c:pt>
                <c:pt idx="25">
                  <c:v>11.495362457900001</c:v>
                </c:pt>
                <c:pt idx="26">
                  <c:v>9.4532486302999992</c:v>
                </c:pt>
                <c:pt idx="27">
                  <c:v>8.9609300395999991</c:v>
                </c:pt>
                <c:pt idx="28">
                  <c:v>7.5645661376</c:v>
                </c:pt>
                <c:pt idx="29">
                  <c:v>7.2662905182999999</c:v>
                </c:pt>
                <c:pt idx="30">
                  <c:v>6.3136958969999997</c:v>
                </c:pt>
                <c:pt idx="31">
                  <c:v>5.2905697811000003</c:v>
                </c:pt>
                <c:pt idx="32">
                  <c:v>5.4961131462999999</c:v>
                </c:pt>
                <c:pt idx="33">
                  <c:v>4.2041529332999996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'6b'!$H$22</c:f>
              <c:strCache>
                <c:ptCount val="1"/>
                <c:pt idx="0">
                  <c:v>Poverty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'6b'!$F$23:$F$56</c:f>
              <c:numCache>
                <c:formatCode>General</c:formatCode>
                <c:ptCount val="34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1992</c:v>
                </c:pt>
                <c:pt idx="15">
                  <c:v>1993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</c:numCache>
            </c:numRef>
          </c:cat>
          <c:val>
            <c:numRef>
              <c:f>'6b'!$H$23:$H$56</c:f>
              <c:numCache>
                <c:formatCode>0</c:formatCode>
                <c:ptCount val="34"/>
                <c:pt idx="0">
                  <c:v>42.854835383400001</c:v>
                </c:pt>
                <c:pt idx="1">
                  <c:v>39.063229499999998</c:v>
                </c:pt>
                <c:pt idx="2">
                  <c:v>43.633532614400004</c:v>
                </c:pt>
                <c:pt idx="3">
                  <c:v>39.563538510900003</c:v>
                </c:pt>
                <c:pt idx="4">
                  <c:v>40.786399403499999</c:v>
                </c:pt>
                <c:pt idx="5">
                  <c:v>41.003751634399997</c:v>
                </c:pt>
                <c:pt idx="6">
                  <c:v>48.733521521500002</c:v>
                </c:pt>
                <c:pt idx="7">
                  <c:v>48.304835320099997</c:v>
                </c:pt>
                <c:pt idx="8">
                  <c:v>42.007571947499997</c:v>
                </c:pt>
                <c:pt idx="9">
                  <c:v>26.411150923200001</c:v>
                </c:pt>
                <c:pt idx="10">
                  <c:v>38.710240907100001</c:v>
                </c:pt>
                <c:pt idx="11">
                  <c:v>43.572931806100001</c:v>
                </c:pt>
                <c:pt idx="12">
                  <c:v>41.361977023199998</c:v>
                </c:pt>
                <c:pt idx="13">
                  <c:v>41.922599588499999</c:v>
                </c:pt>
                <c:pt idx="14">
                  <c:v>42.092428012900001</c:v>
                </c:pt>
                <c:pt idx="15">
                  <c:v>42.9799209464</c:v>
                </c:pt>
                <c:pt idx="16">
                  <c:v>35.079395235</c:v>
                </c:pt>
                <c:pt idx="17">
                  <c:v>34.728973241600002</c:v>
                </c:pt>
                <c:pt idx="18">
                  <c:v>35.175568555799998</c:v>
                </c:pt>
                <c:pt idx="19">
                  <c:v>33.974690938899997</c:v>
                </c:pt>
                <c:pt idx="20">
                  <c:v>35.256397544999999</c:v>
                </c:pt>
                <c:pt idx="21">
                  <c:v>35.087586189200003</c:v>
                </c:pt>
                <c:pt idx="22">
                  <c:v>34.3795326316</c:v>
                </c:pt>
                <c:pt idx="23">
                  <c:v>35.750547618900001</c:v>
                </c:pt>
                <c:pt idx="24">
                  <c:v>33.7124643609</c:v>
                </c:pt>
                <c:pt idx="25">
                  <c:v>30.834696502700002</c:v>
                </c:pt>
                <c:pt idx="26">
                  <c:v>26.754059771800001</c:v>
                </c:pt>
                <c:pt idx="27">
                  <c:v>25.359308386999999</c:v>
                </c:pt>
                <c:pt idx="28">
                  <c:v>22.6018304824</c:v>
                </c:pt>
                <c:pt idx="29">
                  <c:v>21.410485142100001</c:v>
                </c:pt>
                <c:pt idx="30">
                  <c:v>18.424818615500001</c:v>
                </c:pt>
                <c:pt idx="31">
                  <c:v>15.927920589499999</c:v>
                </c:pt>
                <c:pt idx="32">
                  <c:v>15.0904096939</c:v>
                </c:pt>
                <c:pt idx="33">
                  <c:v>13.2876791821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2456024"/>
        <c:axId val="402459160"/>
      </c:lineChart>
      <c:catAx>
        <c:axId val="402456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459160"/>
        <c:crosses val="autoZero"/>
        <c:auto val="1"/>
        <c:lblAlgn val="ctr"/>
        <c:lblOffset val="100"/>
        <c:noMultiLvlLbl val="0"/>
      </c:catAx>
      <c:valAx>
        <c:axId val="402459160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456024"/>
        <c:crosses val="autoZero"/>
        <c:crossBetween val="between"/>
      </c:valAx>
      <c:valAx>
        <c:axId val="402458376"/>
        <c:scaling>
          <c:orientation val="minMax"/>
          <c:min val="0.46"/>
        </c:scaling>
        <c:delete val="0"/>
        <c:axPos val="r"/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408784"/>
        <c:crosses val="max"/>
        <c:crossBetween val="between"/>
      </c:valAx>
      <c:catAx>
        <c:axId val="401408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2458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11996509787694"/>
          <c:y val="0.14715693932742388"/>
          <c:w val="0.53037280031905243"/>
          <c:h val="5.01675693352213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'17a'!$F$2</c:f>
          <c:strCache>
            <c:ptCount val="1"/>
            <c:pt idx="0">
              <c:v>Low productivity growth (2001-2013)</c:v>
            </c:pt>
          </c:strCache>
        </c:strRef>
      </c:tx>
      <c:layout>
        <c:manualLayout>
          <c:xMode val="edge"/>
          <c:yMode val="edge"/>
          <c:x val="2.1093613298337709E-2"/>
          <c:y val="2.1786492374727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'17a'!$G$3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'17a'!$F$4:$F$13</c:f>
              <c:strCache>
                <c:ptCount val="10"/>
                <c:pt idx="0">
                  <c:v>China</c:v>
                </c:pt>
                <c:pt idx="1">
                  <c:v>Vietnam</c:v>
                </c:pt>
                <c:pt idx="2">
                  <c:v>Indonesia</c:v>
                </c:pt>
                <c:pt idx="3">
                  <c:v>Russia</c:v>
                </c:pt>
                <c:pt idx="4">
                  <c:v>Turkey</c:v>
                </c:pt>
                <c:pt idx="5">
                  <c:v>Thailand</c:v>
                </c:pt>
                <c:pt idx="6">
                  <c:v>Colombia</c:v>
                </c:pt>
                <c:pt idx="7">
                  <c:v>Brazil</c:v>
                </c:pt>
                <c:pt idx="8">
                  <c:v>S. Africa</c:v>
                </c:pt>
                <c:pt idx="9">
                  <c:v>Mexico</c:v>
                </c:pt>
              </c:strCache>
            </c:strRef>
          </c:cat>
          <c:val>
            <c:numRef>
              <c:f>'17a'!$G$4:$G$13</c:f>
              <c:numCache>
                <c:formatCode>0.0%</c:formatCode>
                <c:ptCount val="10"/>
                <c:pt idx="0">
                  <c:v>9.5960825035517949E-2</c:v>
                </c:pt>
                <c:pt idx="1">
                  <c:v>3.9599438649261298E-2</c:v>
                </c:pt>
                <c:pt idx="2">
                  <c:v>3.7862700101308544E-2</c:v>
                </c:pt>
                <c:pt idx="3">
                  <c:v>3.5459838171236102E-2</c:v>
                </c:pt>
                <c:pt idx="4">
                  <c:v>3.5044822277820797E-2</c:v>
                </c:pt>
                <c:pt idx="5">
                  <c:v>2.866333473106808E-2</c:v>
                </c:pt>
                <c:pt idx="6">
                  <c:v>2.0929827027117653E-2</c:v>
                </c:pt>
                <c:pt idx="7">
                  <c:v>1.5908595252499547E-2</c:v>
                </c:pt>
                <c:pt idx="8">
                  <c:v>1.225937238406849E-2</c:v>
                </c:pt>
                <c:pt idx="9">
                  <c:v>1.4542019019905261E-3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6987544"/>
        <c:axId val="406987936"/>
      </c:barChart>
      <c:catAx>
        <c:axId val="40698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987936"/>
        <c:crosses val="autoZero"/>
        <c:auto val="1"/>
        <c:lblAlgn val="ctr"/>
        <c:lblOffset val="100"/>
        <c:noMultiLvlLbl val="0"/>
      </c:catAx>
      <c:valAx>
        <c:axId val="406987936"/>
        <c:scaling>
          <c:orientation val="minMax"/>
          <c:max val="0.1"/>
        </c:scaling>
        <c:delete val="1"/>
        <c:axPos val="l"/>
        <c:numFmt formatCode="0.0%" sourceLinked="1"/>
        <c:majorTickMark val="none"/>
        <c:minorTickMark val="none"/>
        <c:tickLblPos val="nextTo"/>
        <c:crossAx val="40698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'18b'!$F$2</c:f>
          <c:strCache>
            <c:ptCount val="1"/>
            <c:pt idx="0">
              <c:v>Poor quality of infrastructure (WEF rank)</c:v>
            </c:pt>
          </c:strCache>
        </c:strRef>
      </c:tx>
      <c:layout>
        <c:manualLayout>
          <c:xMode val="edge"/>
          <c:yMode val="edge"/>
          <c:x val="3.6799521827013001E-2"/>
          <c:y val="3.73931623931623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'18b'!$F$4:$F$16</c:f>
              <c:strCache>
                <c:ptCount val="13"/>
                <c:pt idx="0">
                  <c:v>USA</c:v>
                </c:pt>
                <c:pt idx="1">
                  <c:v>Korea</c:v>
                </c:pt>
                <c:pt idx="2">
                  <c:v>Turkey</c:v>
                </c:pt>
                <c:pt idx="3">
                  <c:v>China</c:v>
                </c:pt>
                <c:pt idx="4">
                  <c:v>S.Africa</c:v>
                </c:pt>
                <c:pt idx="5">
                  <c:v>Russia</c:v>
                </c:pt>
                <c:pt idx="6">
                  <c:v>Mexico</c:v>
                </c:pt>
                <c:pt idx="7">
                  <c:v>Thailand</c:v>
                </c:pt>
                <c:pt idx="8">
                  <c:v>India</c:v>
                </c:pt>
                <c:pt idx="9">
                  <c:v>Indonesia</c:v>
                </c:pt>
                <c:pt idx="10">
                  <c:v>Vietnam</c:v>
                </c:pt>
                <c:pt idx="11">
                  <c:v>Colombia</c:v>
                </c:pt>
                <c:pt idx="12">
                  <c:v>Brazil</c:v>
                </c:pt>
              </c:strCache>
            </c:strRef>
          </c:cat>
          <c:val>
            <c:numRef>
              <c:f>'18b'!$G$4:$G$16</c:f>
              <c:numCache>
                <c:formatCode>General</c:formatCode>
                <c:ptCount val="13"/>
                <c:pt idx="0">
                  <c:v>13</c:v>
                </c:pt>
                <c:pt idx="1">
                  <c:v>20</c:v>
                </c:pt>
                <c:pt idx="2">
                  <c:v>33</c:v>
                </c:pt>
                <c:pt idx="3">
                  <c:v>51</c:v>
                </c:pt>
                <c:pt idx="4">
                  <c:v>59</c:v>
                </c:pt>
                <c:pt idx="5">
                  <c:v>64</c:v>
                </c:pt>
                <c:pt idx="6">
                  <c:v>65</c:v>
                </c:pt>
                <c:pt idx="7">
                  <c:v>71</c:v>
                </c:pt>
                <c:pt idx="8">
                  <c:v>74</c:v>
                </c:pt>
                <c:pt idx="9">
                  <c:v>81</c:v>
                </c:pt>
                <c:pt idx="10">
                  <c:v>99</c:v>
                </c:pt>
                <c:pt idx="11">
                  <c:v>110</c:v>
                </c:pt>
                <c:pt idx="12">
                  <c:v>123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6988720"/>
        <c:axId val="406989112"/>
      </c:barChart>
      <c:catAx>
        <c:axId val="40698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989112"/>
        <c:crosses val="autoZero"/>
        <c:auto val="1"/>
        <c:lblAlgn val="ctr"/>
        <c:lblOffset val="100"/>
        <c:noMultiLvlLbl val="0"/>
      </c:catAx>
      <c:valAx>
        <c:axId val="4069891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69887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'18a'!$F$2</c:f>
          <c:strCache>
            <c:ptCount val="1"/>
            <c:pt idx="0">
              <c:v>High cost of doing business (Doing Business rank)</c:v>
            </c:pt>
          </c:strCache>
        </c:strRef>
      </c:tx>
      <c:layout>
        <c:manualLayout>
          <c:xMode val="edge"/>
          <c:yMode val="edge"/>
          <c:x val="2.7340113735783017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0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315179352580902E-2"/>
          <c:y val="0.18097222222222201"/>
          <c:w val="0.93746259842519697"/>
          <c:h val="0.659371214415505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'18a'!$G$3</c:f>
              <c:strCache>
                <c:ptCount val="1"/>
                <c:pt idx="0">
                  <c:v>Ease of Doing Business Rank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'18a'!$F$4:$F$15</c:f>
              <c:strCache>
                <c:ptCount val="12"/>
                <c:pt idx="0">
                  <c:v>Korea</c:v>
                </c:pt>
                <c:pt idx="1">
                  <c:v>USA</c:v>
                </c:pt>
                <c:pt idx="2">
                  <c:v>Thailand</c:v>
                </c:pt>
                <c:pt idx="3">
                  <c:v>Russia</c:v>
                </c:pt>
                <c:pt idx="4">
                  <c:v>Colombia</c:v>
                </c:pt>
                <c:pt idx="5">
                  <c:v>Turkey</c:v>
                </c:pt>
                <c:pt idx="6">
                  <c:v>S.Africa</c:v>
                </c:pt>
                <c:pt idx="7">
                  <c:v>China</c:v>
                </c:pt>
                <c:pt idx="8">
                  <c:v>Vietnam</c:v>
                </c:pt>
                <c:pt idx="9">
                  <c:v>Indonesia</c:v>
                </c:pt>
                <c:pt idx="10">
                  <c:v>Brazil</c:v>
                </c:pt>
                <c:pt idx="11">
                  <c:v>India</c:v>
                </c:pt>
              </c:strCache>
            </c:strRef>
          </c:cat>
          <c:val>
            <c:numRef>
              <c:f>'18a'!$G$4:$G$15</c:f>
              <c:numCache>
                <c:formatCode>General</c:formatCode>
                <c:ptCount val="12"/>
                <c:pt idx="0">
                  <c:v>4</c:v>
                </c:pt>
                <c:pt idx="1">
                  <c:v>7</c:v>
                </c:pt>
                <c:pt idx="2">
                  <c:v>49</c:v>
                </c:pt>
                <c:pt idx="3">
                  <c:v>51</c:v>
                </c:pt>
                <c:pt idx="4">
                  <c:v>54</c:v>
                </c:pt>
                <c:pt idx="5">
                  <c:v>55</c:v>
                </c:pt>
                <c:pt idx="6">
                  <c:v>73</c:v>
                </c:pt>
                <c:pt idx="7">
                  <c:v>84</c:v>
                </c:pt>
                <c:pt idx="8">
                  <c:v>90</c:v>
                </c:pt>
                <c:pt idx="9">
                  <c:v>109</c:v>
                </c:pt>
                <c:pt idx="10">
                  <c:v>116</c:v>
                </c:pt>
                <c:pt idx="11">
                  <c:v>130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6989896"/>
        <c:axId val="406990288"/>
      </c:barChart>
      <c:catAx>
        <c:axId val="406989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990288"/>
        <c:crosses val="autoZero"/>
        <c:auto val="1"/>
        <c:lblAlgn val="ctr"/>
        <c:lblOffset val="100"/>
        <c:noMultiLvlLbl val="0"/>
      </c:catAx>
      <c:valAx>
        <c:axId val="406990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6989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'19b'!$G$32</c:f>
          <c:strCache>
            <c:ptCount val="1"/>
            <c:pt idx="0">
              <c:v>Real interest rates on new earmarked and nonearmarked credits, percentages, 2011-2015</c:v>
            </c:pt>
          </c:strCache>
        </c:strRef>
      </c:tx>
      <c:layout>
        <c:manualLayout>
          <c:xMode val="edge"/>
          <c:yMode val="edge"/>
          <c:x val="7.364942528735631E-2"/>
          <c:y val="1.638910180475228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b" anchorCtr="1"/>
        <a:lstStyle/>
        <a:p>
          <a:pPr algn="l">
            <a:defRPr sz="1600" b="1" i="0" u="none" strike="noStrike" kern="1200" spc="0" baseline="0">
              <a:solidFill>
                <a:srgbClr val="3D8235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981084261019096"/>
          <c:y val="0.14302674305134938"/>
          <c:w val="0.83857996198751017"/>
          <c:h val="0.66382958139847903"/>
        </c:manualLayout>
      </c:layout>
      <c:lineChart>
        <c:grouping val="standard"/>
        <c:varyColors val="0"/>
        <c:ser>
          <c:idx val="0"/>
          <c:order val="0"/>
          <c:tx>
            <c:strRef>
              <c:f>'19b'!$G$34</c:f>
              <c:strCache>
                <c:ptCount val="1"/>
                <c:pt idx="0">
                  <c:v>nonearmarked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'19b'!$B$35:$B$90</c:f>
              <c:numCache>
                <c:formatCode>mmm\-yy</c:formatCode>
                <c:ptCount val="56"/>
                <c:pt idx="0">
                  <c:v>40603</c:v>
                </c:pt>
                <c:pt idx="1">
                  <c:v>40634</c:v>
                </c:pt>
                <c:pt idx="2">
                  <c:v>40664</c:v>
                </c:pt>
                <c:pt idx="3">
                  <c:v>40695</c:v>
                </c:pt>
                <c:pt idx="4">
                  <c:v>40725</c:v>
                </c:pt>
                <c:pt idx="5">
                  <c:v>40756</c:v>
                </c:pt>
                <c:pt idx="6">
                  <c:v>40787</c:v>
                </c:pt>
                <c:pt idx="7">
                  <c:v>40817</c:v>
                </c:pt>
                <c:pt idx="8">
                  <c:v>40848</c:v>
                </c:pt>
                <c:pt idx="9">
                  <c:v>40878</c:v>
                </c:pt>
                <c:pt idx="10">
                  <c:v>40909</c:v>
                </c:pt>
                <c:pt idx="11">
                  <c:v>40940</c:v>
                </c:pt>
                <c:pt idx="12">
                  <c:v>40969</c:v>
                </c:pt>
                <c:pt idx="13">
                  <c:v>41000</c:v>
                </c:pt>
                <c:pt idx="14">
                  <c:v>41030</c:v>
                </c:pt>
                <c:pt idx="15">
                  <c:v>41061</c:v>
                </c:pt>
                <c:pt idx="16">
                  <c:v>41091</c:v>
                </c:pt>
                <c:pt idx="17">
                  <c:v>41122</c:v>
                </c:pt>
                <c:pt idx="18">
                  <c:v>41153</c:v>
                </c:pt>
                <c:pt idx="19">
                  <c:v>41183</c:v>
                </c:pt>
                <c:pt idx="20">
                  <c:v>41214</c:v>
                </c:pt>
                <c:pt idx="21">
                  <c:v>41244</c:v>
                </c:pt>
                <c:pt idx="22">
                  <c:v>41275</c:v>
                </c:pt>
                <c:pt idx="23">
                  <c:v>41306</c:v>
                </c:pt>
                <c:pt idx="24">
                  <c:v>41334</c:v>
                </c:pt>
                <c:pt idx="25">
                  <c:v>41365</c:v>
                </c:pt>
                <c:pt idx="26">
                  <c:v>41395</c:v>
                </c:pt>
                <c:pt idx="27">
                  <c:v>41426</c:v>
                </c:pt>
                <c:pt idx="28">
                  <c:v>41456</c:v>
                </c:pt>
                <c:pt idx="29">
                  <c:v>41487</c:v>
                </c:pt>
                <c:pt idx="30">
                  <c:v>41518</c:v>
                </c:pt>
                <c:pt idx="31">
                  <c:v>41548</c:v>
                </c:pt>
                <c:pt idx="32">
                  <c:v>41579</c:v>
                </c:pt>
                <c:pt idx="33">
                  <c:v>41609</c:v>
                </c:pt>
                <c:pt idx="34">
                  <c:v>41640</c:v>
                </c:pt>
                <c:pt idx="35">
                  <c:v>41671</c:v>
                </c:pt>
                <c:pt idx="36">
                  <c:v>41699</c:v>
                </c:pt>
                <c:pt idx="37">
                  <c:v>41730</c:v>
                </c:pt>
                <c:pt idx="38">
                  <c:v>41760</c:v>
                </c:pt>
                <c:pt idx="39">
                  <c:v>41791</c:v>
                </c:pt>
                <c:pt idx="40">
                  <c:v>41821</c:v>
                </c:pt>
                <c:pt idx="41">
                  <c:v>41852</c:v>
                </c:pt>
                <c:pt idx="42">
                  <c:v>41883</c:v>
                </c:pt>
                <c:pt idx="43">
                  <c:v>41913</c:v>
                </c:pt>
                <c:pt idx="44">
                  <c:v>41944</c:v>
                </c:pt>
                <c:pt idx="45">
                  <c:v>41974</c:v>
                </c:pt>
                <c:pt idx="46">
                  <c:v>42005</c:v>
                </c:pt>
                <c:pt idx="47">
                  <c:v>42036</c:v>
                </c:pt>
                <c:pt idx="48">
                  <c:v>42064</c:v>
                </c:pt>
                <c:pt idx="49">
                  <c:v>42095</c:v>
                </c:pt>
                <c:pt idx="50">
                  <c:v>42125</c:v>
                </c:pt>
                <c:pt idx="51">
                  <c:v>42156</c:v>
                </c:pt>
                <c:pt idx="52">
                  <c:v>42186</c:v>
                </c:pt>
                <c:pt idx="53">
                  <c:v>42217</c:v>
                </c:pt>
                <c:pt idx="54">
                  <c:v>42248</c:v>
                </c:pt>
                <c:pt idx="55">
                  <c:v>42278</c:v>
                </c:pt>
              </c:numCache>
            </c:numRef>
          </c:cat>
          <c:val>
            <c:numRef>
              <c:f>'19b'!$G$35:$G$90</c:f>
              <c:numCache>
                <c:formatCode>_(* #,##0.00_);_(* \(#,##0.00\);_(* "-"??_);_(@_)</c:formatCode>
                <c:ptCount val="56"/>
                <c:pt idx="0">
                  <c:v>30.302313264898295</c:v>
                </c:pt>
                <c:pt idx="1">
                  <c:v>30.597636737771026</c:v>
                </c:pt>
                <c:pt idx="2">
                  <c:v>30.508101974085466</c:v>
                </c:pt>
                <c:pt idx="3">
                  <c:v>30.125213733559786</c:v>
                </c:pt>
                <c:pt idx="4">
                  <c:v>30.304614936870067</c:v>
                </c:pt>
                <c:pt idx="5">
                  <c:v>29.214037039423644</c:v>
                </c:pt>
                <c:pt idx="6">
                  <c:v>29.390773136351566</c:v>
                </c:pt>
                <c:pt idx="7">
                  <c:v>30.307866426308649</c:v>
                </c:pt>
                <c:pt idx="8">
                  <c:v>29.912663381800051</c:v>
                </c:pt>
                <c:pt idx="9">
                  <c:v>28.146493777881698</c:v>
                </c:pt>
                <c:pt idx="10">
                  <c:v>29.582656990704127</c:v>
                </c:pt>
                <c:pt idx="11">
                  <c:v>30.383718712013419</c:v>
                </c:pt>
                <c:pt idx="12">
                  <c:v>30.710765434455322</c:v>
                </c:pt>
                <c:pt idx="13">
                  <c:v>29.766428093676247</c:v>
                </c:pt>
                <c:pt idx="14">
                  <c:v>27.937026869439396</c:v>
                </c:pt>
                <c:pt idx="15">
                  <c:v>27.235400388568486</c:v>
                </c:pt>
                <c:pt idx="16">
                  <c:v>26.541619945208716</c:v>
                </c:pt>
                <c:pt idx="17">
                  <c:v>25.835568940799458</c:v>
                </c:pt>
                <c:pt idx="18">
                  <c:v>25.595554697369003</c:v>
                </c:pt>
                <c:pt idx="19">
                  <c:v>24.570745848575235</c:v>
                </c:pt>
                <c:pt idx="20">
                  <c:v>24.424305548338854</c:v>
                </c:pt>
                <c:pt idx="21">
                  <c:v>22.611257152290776</c:v>
                </c:pt>
                <c:pt idx="22">
                  <c:v>22.905977146246137</c:v>
                </c:pt>
                <c:pt idx="23">
                  <c:v>23.25887125204391</c:v>
                </c:pt>
                <c:pt idx="24">
                  <c:v>22.527095510886074</c:v>
                </c:pt>
                <c:pt idx="25">
                  <c:v>22.833962118815055</c:v>
                </c:pt>
                <c:pt idx="26">
                  <c:v>22.399204503578595</c:v>
                </c:pt>
                <c:pt idx="27">
                  <c:v>22.826157381986121</c:v>
                </c:pt>
                <c:pt idx="28">
                  <c:v>24.16420961433241</c:v>
                </c:pt>
                <c:pt idx="29">
                  <c:v>24.90263393320804</c:v>
                </c:pt>
                <c:pt idx="30">
                  <c:v>25.393732376462829</c:v>
                </c:pt>
                <c:pt idx="31">
                  <c:v>25.966678838205205</c:v>
                </c:pt>
                <c:pt idx="32">
                  <c:v>26.561827546243922</c:v>
                </c:pt>
                <c:pt idx="33">
                  <c:v>25.91725983954618</c:v>
                </c:pt>
                <c:pt idx="34">
                  <c:v>27.801888713127521</c:v>
                </c:pt>
                <c:pt idx="35">
                  <c:v>28.89886167676061</c:v>
                </c:pt>
                <c:pt idx="36">
                  <c:v>28.569033849529959</c:v>
                </c:pt>
                <c:pt idx="37">
                  <c:v>28.331095673018105</c:v>
                </c:pt>
                <c:pt idx="38">
                  <c:v>28.441743308379852</c:v>
                </c:pt>
                <c:pt idx="39">
                  <c:v>28.431617894700146</c:v>
                </c:pt>
                <c:pt idx="40">
                  <c:v>28.663869929729447</c:v>
                </c:pt>
                <c:pt idx="41">
                  <c:v>28.651035628489563</c:v>
                </c:pt>
                <c:pt idx="42">
                  <c:v>28.144775659524225</c:v>
                </c:pt>
                <c:pt idx="43">
                  <c:v>29.302533463478397</c:v>
                </c:pt>
                <c:pt idx="44">
                  <c:v>29.594516629678424</c:v>
                </c:pt>
                <c:pt idx="45">
                  <c:v>29.003923206616133</c:v>
                </c:pt>
                <c:pt idx="46">
                  <c:v>29.823445162851513</c:v>
                </c:pt>
                <c:pt idx="47">
                  <c:v>30.564263810442792</c:v>
                </c:pt>
                <c:pt idx="48">
                  <c:v>30.270768597943999</c:v>
                </c:pt>
                <c:pt idx="49">
                  <c:v>31.051039044710116</c:v>
                </c:pt>
                <c:pt idx="50">
                  <c:v>31.433520553523998</c:v>
                </c:pt>
                <c:pt idx="51">
                  <c:v>31.586138279110145</c:v>
                </c:pt>
                <c:pt idx="52">
                  <c:v>31.628141720166681</c:v>
                </c:pt>
                <c:pt idx="53">
                  <c:v>32.754044947087671</c:v>
                </c:pt>
                <c:pt idx="54">
                  <c:v>33.524296358675642</c:v>
                </c:pt>
                <c:pt idx="55">
                  <c:v>34.559184833668155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'19b'!$H$34</c:f>
              <c:strCache>
                <c:ptCount val="1"/>
                <c:pt idx="0">
                  <c:v>earmarked</c:v>
                </c:pt>
              </c:strCache>
            </c:strRef>
          </c:tx>
          <c:spPr>
            <a:ln w="28575" cap="rnd">
              <a:solidFill>
                <a:schemeClr val="accent6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'19b'!$B$35:$B$90</c:f>
              <c:numCache>
                <c:formatCode>mmm\-yy</c:formatCode>
                <c:ptCount val="56"/>
                <c:pt idx="0">
                  <c:v>40603</c:v>
                </c:pt>
                <c:pt idx="1">
                  <c:v>40634</c:v>
                </c:pt>
                <c:pt idx="2">
                  <c:v>40664</c:v>
                </c:pt>
                <c:pt idx="3">
                  <c:v>40695</c:v>
                </c:pt>
                <c:pt idx="4">
                  <c:v>40725</c:v>
                </c:pt>
                <c:pt idx="5">
                  <c:v>40756</c:v>
                </c:pt>
                <c:pt idx="6">
                  <c:v>40787</c:v>
                </c:pt>
                <c:pt idx="7">
                  <c:v>40817</c:v>
                </c:pt>
                <c:pt idx="8">
                  <c:v>40848</c:v>
                </c:pt>
                <c:pt idx="9">
                  <c:v>40878</c:v>
                </c:pt>
                <c:pt idx="10">
                  <c:v>40909</c:v>
                </c:pt>
                <c:pt idx="11">
                  <c:v>40940</c:v>
                </c:pt>
                <c:pt idx="12">
                  <c:v>40969</c:v>
                </c:pt>
                <c:pt idx="13">
                  <c:v>41000</c:v>
                </c:pt>
                <c:pt idx="14">
                  <c:v>41030</c:v>
                </c:pt>
                <c:pt idx="15">
                  <c:v>41061</c:v>
                </c:pt>
                <c:pt idx="16">
                  <c:v>41091</c:v>
                </c:pt>
                <c:pt idx="17">
                  <c:v>41122</c:v>
                </c:pt>
                <c:pt idx="18">
                  <c:v>41153</c:v>
                </c:pt>
                <c:pt idx="19">
                  <c:v>41183</c:v>
                </c:pt>
                <c:pt idx="20">
                  <c:v>41214</c:v>
                </c:pt>
                <c:pt idx="21">
                  <c:v>41244</c:v>
                </c:pt>
                <c:pt idx="22">
                  <c:v>41275</c:v>
                </c:pt>
                <c:pt idx="23">
                  <c:v>41306</c:v>
                </c:pt>
                <c:pt idx="24">
                  <c:v>41334</c:v>
                </c:pt>
                <c:pt idx="25">
                  <c:v>41365</c:v>
                </c:pt>
                <c:pt idx="26">
                  <c:v>41395</c:v>
                </c:pt>
                <c:pt idx="27">
                  <c:v>41426</c:v>
                </c:pt>
                <c:pt idx="28">
                  <c:v>41456</c:v>
                </c:pt>
                <c:pt idx="29">
                  <c:v>41487</c:v>
                </c:pt>
                <c:pt idx="30">
                  <c:v>41518</c:v>
                </c:pt>
                <c:pt idx="31">
                  <c:v>41548</c:v>
                </c:pt>
                <c:pt idx="32">
                  <c:v>41579</c:v>
                </c:pt>
                <c:pt idx="33">
                  <c:v>41609</c:v>
                </c:pt>
                <c:pt idx="34">
                  <c:v>41640</c:v>
                </c:pt>
                <c:pt idx="35">
                  <c:v>41671</c:v>
                </c:pt>
                <c:pt idx="36">
                  <c:v>41699</c:v>
                </c:pt>
                <c:pt idx="37">
                  <c:v>41730</c:v>
                </c:pt>
                <c:pt idx="38">
                  <c:v>41760</c:v>
                </c:pt>
                <c:pt idx="39">
                  <c:v>41791</c:v>
                </c:pt>
                <c:pt idx="40">
                  <c:v>41821</c:v>
                </c:pt>
                <c:pt idx="41">
                  <c:v>41852</c:v>
                </c:pt>
                <c:pt idx="42">
                  <c:v>41883</c:v>
                </c:pt>
                <c:pt idx="43">
                  <c:v>41913</c:v>
                </c:pt>
                <c:pt idx="44">
                  <c:v>41944</c:v>
                </c:pt>
                <c:pt idx="45">
                  <c:v>41974</c:v>
                </c:pt>
                <c:pt idx="46">
                  <c:v>42005</c:v>
                </c:pt>
                <c:pt idx="47">
                  <c:v>42036</c:v>
                </c:pt>
                <c:pt idx="48">
                  <c:v>42064</c:v>
                </c:pt>
                <c:pt idx="49">
                  <c:v>42095</c:v>
                </c:pt>
                <c:pt idx="50">
                  <c:v>42125</c:v>
                </c:pt>
                <c:pt idx="51">
                  <c:v>42156</c:v>
                </c:pt>
                <c:pt idx="52">
                  <c:v>42186</c:v>
                </c:pt>
                <c:pt idx="53">
                  <c:v>42217</c:v>
                </c:pt>
                <c:pt idx="54">
                  <c:v>42248</c:v>
                </c:pt>
                <c:pt idx="55">
                  <c:v>42278</c:v>
                </c:pt>
              </c:numCache>
            </c:numRef>
          </c:cat>
          <c:val>
            <c:numRef>
              <c:f>'19b'!$H$35:$H$90</c:f>
              <c:numCache>
                <c:formatCode>_(* #,##0.00_);_(* \(#,##0.00\);_(* "-"??_);_(@_)</c:formatCode>
                <c:ptCount val="56"/>
                <c:pt idx="0">
                  <c:v>3.0207661947802444</c:v>
                </c:pt>
                <c:pt idx="1">
                  <c:v>3.088573068348377</c:v>
                </c:pt>
                <c:pt idx="2">
                  <c:v>3.3947763158707955</c:v>
                </c:pt>
                <c:pt idx="3">
                  <c:v>2.911932681978513</c:v>
                </c:pt>
                <c:pt idx="4">
                  <c:v>2.7203836548153948</c:v>
                </c:pt>
                <c:pt idx="5">
                  <c:v>2.7370503086460385</c:v>
                </c:pt>
                <c:pt idx="6">
                  <c:v>2.3477753947820812</c:v>
                </c:pt>
                <c:pt idx="7">
                  <c:v>2.5897500654502581</c:v>
                </c:pt>
                <c:pt idx="8">
                  <c:v>2.4654015282899788</c:v>
                </c:pt>
                <c:pt idx="9">
                  <c:v>2.6542802222728978</c:v>
                </c:pt>
                <c:pt idx="10">
                  <c:v>3.5606819890835029</c:v>
                </c:pt>
                <c:pt idx="11">
                  <c:v>3.5058345198767382</c:v>
                </c:pt>
                <c:pt idx="12">
                  <c:v>4.0573998453562243</c:v>
                </c:pt>
                <c:pt idx="13">
                  <c:v>4.363072788293465</c:v>
                </c:pt>
                <c:pt idx="14">
                  <c:v>3.8297744121321475</c:v>
                </c:pt>
                <c:pt idx="15">
                  <c:v>3.378167099738838</c:v>
                </c:pt>
                <c:pt idx="16">
                  <c:v>2.6914904047543375</c:v>
                </c:pt>
                <c:pt idx="17">
                  <c:v>2.574565182808275</c:v>
                </c:pt>
                <c:pt idx="18">
                  <c:v>2.3627991358652123</c:v>
                </c:pt>
                <c:pt idx="19">
                  <c:v>2.0672151011126072</c:v>
                </c:pt>
                <c:pt idx="20">
                  <c:v>1.7302067144136624</c:v>
                </c:pt>
                <c:pt idx="21">
                  <c:v>1.1446025903731671</c:v>
                </c:pt>
                <c:pt idx="22">
                  <c:v>1.0604217693668039</c:v>
                </c:pt>
                <c:pt idx="23">
                  <c:v>0.81567323560796101</c:v>
                </c:pt>
                <c:pt idx="24">
                  <c:v>0.59230613075960115</c:v>
                </c:pt>
                <c:pt idx="25">
                  <c:v>0.48514858446906395</c:v>
                </c:pt>
                <c:pt idx="26">
                  <c:v>0.36246524537830727</c:v>
                </c:pt>
                <c:pt idx="27">
                  <c:v>0.34161319584460337</c:v>
                </c:pt>
                <c:pt idx="28">
                  <c:v>0.78049905035997291</c:v>
                </c:pt>
                <c:pt idx="29">
                  <c:v>0.94198979629649404</c:v>
                </c:pt>
                <c:pt idx="30">
                  <c:v>1.2577533029460186</c:v>
                </c:pt>
                <c:pt idx="31">
                  <c:v>1.457410543402915</c:v>
                </c:pt>
                <c:pt idx="32">
                  <c:v>1.565228455165335</c:v>
                </c:pt>
                <c:pt idx="33">
                  <c:v>1.4627230230776167</c:v>
                </c:pt>
                <c:pt idx="34">
                  <c:v>2.1354355922904578</c:v>
                </c:pt>
                <c:pt idx="35">
                  <c:v>1.7886547538477515</c:v>
                </c:pt>
                <c:pt idx="36">
                  <c:v>1.6833346550283013</c:v>
                </c:pt>
                <c:pt idx="37">
                  <c:v>1.5809450022658211</c:v>
                </c:pt>
                <c:pt idx="38">
                  <c:v>1.7719617255741893</c:v>
                </c:pt>
                <c:pt idx="39">
                  <c:v>1.160669134806569</c:v>
                </c:pt>
                <c:pt idx="40">
                  <c:v>1.5752568707445791</c:v>
                </c:pt>
                <c:pt idx="41">
                  <c:v>1.45246230763032</c:v>
                </c:pt>
                <c:pt idx="42">
                  <c:v>1.2586358727828983</c:v>
                </c:pt>
                <c:pt idx="43">
                  <c:v>1.2691587726589626</c:v>
                </c:pt>
                <c:pt idx="44">
                  <c:v>1.2336918592469548</c:v>
                </c:pt>
                <c:pt idx="45">
                  <c:v>1.280343876863288</c:v>
                </c:pt>
                <c:pt idx="46">
                  <c:v>1.1407615058349974</c:v>
                </c:pt>
                <c:pt idx="47">
                  <c:v>0.53689720804115382</c:v>
                </c:pt>
                <c:pt idx="48">
                  <c:v>0.38044316073293505</c:v>
                </c:pt>
                <c:pt idx="49">
                  <c:v>0.62715575632545928</c:v>
                </c:pt>
                <c:pt idx="50">
                  <c:v>0.65169231979906872</c:v>
                </c:pt>
                <c:pt idx="51">
                  <c:v>0.40915876500733361</c:v>
                </c:pt>
                <c:pt idx="52">
                  <c:v>0.49412941814266365</c:v>
                </c:pt>
                <c:pt idx="53">
                  <c:v>0.61551412083260537</c:v>
                </c:pt>
                <c:pt idx="54">
                  <c:v>0.25281813469100189</c:v>
                </c:pt>
                <c:pt idx="55">
                  <c:v>0.50093794229082445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'19b'!$I$34</c:f>
              <c:strCache>
                <c:ptCount val="1"/>
                <c:pt idx="0">
                  <c:v>Selic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'19b'!$B$35:$B$90</c:f>
              <c:numCache>
                <c:formatCode>mmm\-yy</c:formatCode>
                <c:ptCount val="56"/>
                <c:pt idx="0">
                  <c:v>40603</c:v>
                </c:pt>
                <c:pt idx="1">
                  <c:v>40634</c:v>
                </c:pt>
                <c:pt idx="2">
                  <c:v>40664</c:v>
                </c:pt>
                <c:pt idx="3">
                  <c:v>40695</c:v>
                </c:pt>
                <c:pt idx="4">
                  <c:v>40725</c:v>
                </c:pt>
                <c:pt idx="5">
                  <c:v>40756</c:v>
                </c:pt>
                <c:pt idx="6">
                  <c:v>40787</c:v>
                </c:pt>
                <c:pt idx="7">
                  <c:v>40817</c:v>
                </c:pt>
                <c:pt idx="8">
                  <c:v>40848</c:v>
                </c:pt>
                <c:pt idx="9">
                  <c:v>40878</c:v>
                </c:pt>
                <c:pt idx="10">
                  <c:v>40909</c:v>
                </c:pt>
                <c:pt idx="11">
                  <c:v>40940</c:v>
                </c:pt>
                <c:pt idx="12">
                  <c:v>40969</c:v>
                </c:pt>
                <c:pt idx="13">
                  <c:v>41000</c:v>
                </c:pt>
                <c:pt idx="14">
                  <c:v>41030</c:v>
                </c:pt>
                <c:pt idx="15">
                  <c:v>41061</c:v>
                </c:pt>
                <c:pt idx="16">
                  <c:v>41091</c:v>
                </c:pt>
                <c:pt idx="17">
                  <c:v>41122</c:v>
                </c:pt>
                <c:pt idx="18">
                  <c:v>41153</c:v>
                </c:pt>
                <c:pt idx="19">
                  <c:v>41183</c:v>
                </c:pt>
                <c:pt idx="20">
                  <c:v>41214</c:v>
                </c:pt>
                <c:pt idx="21">
                  <c:v>41244</c:v>
                </c:pt>
                <c:pt idx="22">
                  <c:v>41275</c:v>
                </c:pt>
                <c:pt idx="23">
                  <c:v>41306</c:v>
                </c:pt>
                <c:pt idx="24">
                  <c:v>41334</c:v>
                </c:pt>
                <c:pt idx="25">
                  <c:v>41365</c:v>
                </c:pt>
                <c:pt idx="26">
                  <c:v>41395</c:v>
                </c:pt>
                <c:pt idx="27">
                  <c:v>41426</c:v>
                </c:pt>
                <c:pt idx="28">
                  <c:v>41456</c:v>
                </c:pt>
                <c:pt idx="29">
                  <c:v>41487</c:v>
                </c:pt>
                <c:pt idx="30">
                  <c:v>41518</c:v>
                </c:pt>
                <c:pt idx="31">
                  <c:v>41548</c:v>
                </c:pt>
                <c:pt idx="32">
                  <c:v>41579</c:v>
                </c:pt>
                <c:pt idx="33">
                  <c:v>41609</c:v>
                </c:pt>
                <c:pt idx="34">
                  <c:v>41640</c:v>
                </c:pt>
                <c:pt idx="35">
                  <c:v>41671</c:v>
                </c:pt>
                <c:pt idx="36">
                  <c:v>41699</c:v>
                </c:pt>
                <c:pt idx="37">
                  <c:v>41730</c:v>
                </c:pt>
                <c:pt idx="38">
                  <c:v>41760</c:v>
                </c:pt>
                <c:pt idx="39">
                  <c:v>41791</c:v>
                </c:pt>
                <c:pt idx="40">
                  <c:v>41821</c:v>
                </c:pt>
                <c:pt idx="41">
                  <c:v>41852</c:v>
                </c:pt>
                <c:pt idx="42">
                  <c:v>41883</c:v>
                </c:pt>
                <c:pt idx="43">
                  <c:v>41913</c:v>
                </c:pt>
                <c:pt idx="44">
                  <c:v>41944</c:v>
                </c:pt>
                <c:pt idx="45">
                  <c:v>41974</c:v>
                </c:pt>
                <c:pt idx="46">
                  <c:v>42005</c:v>
                </c:pt>
                <c:pt idx="47">
                  <c:v>42036</c:v>
                </c:pt>
                <c:pt idx="48">
                  <c:v>42064</c:v>
                </c:pt>
                <c:pt idx="49">
                  <c:v>42095</c:v>
                </c:pt>
                <c:pt idx="50">
                  <c:v>42125</c:v>
                </c:pt>
                <c:pt idx="51">
                  <c:v>42156</c:v>
                </c:pt>
                <c:pt idx="52">
                  <c:v>42186</c:v>
                </c:pt>
                <c:pt idx="53">
                  <c:v>42217</c:v>
                </c:pt>
                <c:pt idx="54">
                  <c:v>42248</c:v>
                </c:pt>
                <c:pt idx="55">
                  <c:v>42278</c:v>
                </c:pt>
              </c:numCache>
            </c:numRef>
          </c:cat>
          <c:val>
            <c:numRef>
              <c:f>'19b'!$I$35:$I$90</c:f>
              <c:numCache>
                <c:formatCode>_(* #,##0.00_);_(* \(#,##0.00\);_(* "-"??_);_(@_)</c:formatCode>
                <c:ptCount val="56"/>
                <c:pt idx="0">
                  <c:v>5.0057339298819503</c:v>
                </c:pt>
                <c:pt idx="1">
                  <c:v>4.9099923010678115</c:v>
                </c:pt>
                <c:pt idx="2">
                  <c:v>5.037154990217485</c:v>
                </c:pt>
                <c:pt idx="3">
                  <c:v>5.0485125992514313</c:v>
                </c:pt>
                <c:pt idx="4">
                  <c:v>5.0315455023959732</c:v>
                </c:pt>
                <c:pt idx="5">
                  <c:v>4.8447639406135501</c:v>
                </c:pt>
                <c:pt idx="6">
                  <c:v>4.286074336975898</c:v>
                </c:pt>
                <c:pt idx="7">
                  <c:v>4.422043760805483</c:v>
                </c:pt>
                <c:pt idx="8">
                  <c:v>4.462759497130997</c:v>
                </c:pt>
                <c:pt idx="9">
                  <c:v>4.1284155917869159</c:v>
                </c:pt>
                <c:pt idx="10">
                  <c:v>4.2197045108322229</c:v>
                </c:pt>
                <c:pt idx="11">
                  <c:v>4.2994170408396704</c:v>
                </c:pt>
                <c:pt idx="12">
                  <c:v>4.3519646700485914</c:v>
                </c:pt>
                <c:pt idx="13">
                  <c:v>4.0395843686743538</c:v>
                </c:pt>
                <c:pt idx="14">
                  <c:v>3.6964273025302807</c:v>
                </c:pt>
                <c:pt idx="15">
                  <c:v>3.31144691075691</c:v>
                </c:pt>
                <c:pt idx="16">
                  <c:v>2.7295137280551884</c:v>
                </c:pt>
                <c:pt idx="17">
                  <c:v>2.4795447426204209</c:v>
                </c:pt>
                <c:pt idx="18">
                  <c:v>2.00186507562925</c:v>
                </c:pt>
                <c:pt idx="19">
                  <c:v>1.6878888348258236</c:v>
                </c:pt>
                <c:pt idx="20">
                  <c:v>1.5217431760644606</c:v>
                </c:pt>
                <c:pt idx="21">
                  <c:v>1.2485344566500745</c:v>
                </c:pt>
                <c:pt idx="22">
                  <c:v>0.90027755142503274</c:v>
                </c:pt>
                <c:pt idx="23">
                  <c:v>0.75923602349619035</c:v>
                </c:pt>
                <c:pt idx="24">
                  <c:v>0.52663310866341018</c:v>
                </c:pt>
                <c:pt idx="25">
                  <c:v>0.71990502915757482</c:v>
                </c:pt>
                <c:pt idx="26">
                  <c:v>0.86009932321582383</c:v>
                </c:pt>
                <c:pt idx="27">
                  <c:v>1.1289002786440516</c:v>
                </c:pt>
                <c:pt idx="28">
                  <c:v>1.8438227098082294</c:v>
                </c:pt>
                <c:pt idx="29">
                  <c:v>2.2239125353287426</c:v>
                </c:pt>
                <c:pt idx="30">
                  <c:v>2.8731162859485071</c:v>
                </c:pt>
                <c:pt idx="31">
                  <c:v>3.2242699000443853</c:v>
                </c:pt>
                <c:pt idx="32">
                  <c:v>3.4749534991887376</c:v>
                </c:pt>
                <c:pt idx="33">
                  <c:v>3.7665481131232914</c:v>
                </c:pt>
                <c:pt idx="34">
                  <c:v>4.3421822997277149</c:v>
                </c:pt>
                <c:pt idx="35">
                  <c:v>4.4854816205249337</c:v>
                </c:pt>
                <c:pt idx="36">
                  <c:v>4.2362514320815503</c:v>
                </c:pt>
                <c:pt idx="37">
                  <c:v>4.3190012263913502</c:v>
                </c:pt>
                <c:pt idx="38">
                  <c:v>4.2537461238331575</c:v>
                </c:pt>
                <c:pt idx="39">
                  <c:v>4.1083723742580736</c:v>
                </c:pt>
                <c:pt idx="40">
                  <c:v>4.1291919667736598</c:v>
                </c:pt>
                <c:pt idx="41">
                  <c:v>4.118805014956517</c:v>
                </c:pt>
                <c:pt idx="42">
                  <c:v>3.8910418937147195</c:v>
                </c:pt>
                <c:pt idx="43">
                  <c:v>4.0649906528009261</c:v>
                </c:pt>
                <c:pt idx="44">
                  <c:v>4.3119018277120391</c:v>
                </c:pt>
                <c:pt idx="45">
                  <c:v>4.860914630977109</c:v>
                </c:pt>
                <c:pt idx="46">
                  <c:v>4.3702468769146519</c:v>
                </c:pt>
                <c:pt idx="47">
                  <c:v>4.130153508328549</c:v>
                </c:pt>
                <c:pt idx="48">
                  <c:v>4.1167338403843123</c:v>
                </c:pt>
                <c:pt idx="49">
                  <c:v>4.1678264641502372</c:v>
                </c:pt>
                <c:pt idx="50">
                  <c:v>4.3115862427666407</c:v>
                </c:pt>
                <c:pt idx="51">
                  <c:v>4.3028375025565335</c:v>
                </c:pt>
                <c:pt idx="52">
                  <c:v>3.7709134745562034</c:v>
                </c:pt>
                <c:pt idx="53">
                  <c:v>4.2219685743470237</c:v>
                </c:pt>
                <c:pt idx="54">
                  <c:v>4.2530672321670737</c:v>
                </c:pt>
                <c:pt idx="55">
                  <c:v>3.8394466519958037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6991072"/>
        <c:axId val="406991464"/>
      </c:lineChart>
      <c:dateAx>
        <c:axId val="40699107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991464"/>
        <c:crosses val="autoZero"/>
        <c:auto val="1"/>
        <c:lblOffset val="100"/>
        <c:baseTimeUnit val="months"/>
      </c:dateAx>
      <c:valAx>
        <c:axId val="4069914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ysClr val="windowText" lastClr="000000"/>
                    </a:solidFill>
                  </a:rPr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991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'19a'!$F$2</c:f>
          <c:strCache>
            <c:ptCount val="1"/>
            <c:pt idx="0">
              <c:v>Limited openness to trade (X+M/GDP, in %, ave 2005-2014)</c:v>
            </c:pt>
          </c:strCache>
        </c:strRef>
      </c:tx>
      <c:layout>
        <c:manualLayout>
          <c:xMode val="edge"/>
          <c:yMode val="edge"/>
          <c:x val="4.4114877589453871E-2"/>
          <c:y val="1.60256410256410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spc="0" baseline="0">
              <a:solidFill>
                <a:srgbClr val="3D8235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'19a'!$G$3</c:f>
              <c:strCache>
                <c:ptCount val="1"/>
                <c:pt idx="0">
                  <c:v>Value</c:v>
                </c:pt>
              </c:strCache>
            </c:strRef>
          </c:tx>
          <c:spPr>
            <a:solidFill>
              <a:srgbClr val="FFCE14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3D823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'19a'!$F$4:$F$13</c:f>
              <c:strCache>
                <c:ptCount val="10"/>
                <c:pt idx="0">
                  <c:v>Vietnam</c:v>
                </c:pt>
                <c:pt idx="1">
                  <c:v>Thailand</c:v>
                </c:pt>
                <c:pt idx="2">
                  <c:v>S. Africa</c:v>
                </c:pt>
                <c:pt idx="3">
                  <c:v>Mexico</c:v>
                </c:pt>
                <c:pt idx="4">
                  <c:v>Turkey</c:v>
                </c:pt>
                <c:pt idx="5">
                  <c:v>Indonesia</c:v>
                </c:pt>
                <c:pt idx="6">
                  <c:v>China</c:v>
                </c:pt>
                <c:pt idx="7">
                  <c:v>India</c:v>
                </c:pt>
                <c:pt idx="8">
                  <c:v>Colombia</c:v>
                </c:pt>
                <c:pt idx="9">
                  <c:v>Brazil</c:v>
                </c:pt>
              </c:strCache>
            </c:strRef>
          </c:cat>
          <c:val>
            <c:numRef>
              <c:f>'19a'!$G$4:$G$13</c:f>
              <c:numCache>
                <c:formatCode>0</c:formatCode>
                <c:ptCount val="10"/>
                <c:pt idx="0">
                  <c:v>152.05766108083162</c:v>
                </c:pt>
                <c:pt idx="1">
                  <c:v>142.69001864312753</c:v>
                </c:pt>
                <c:pt idx="2">
                  <c:v>61.073938205828689</c:v>
                </c:pt>
                <c:pt idx="3">
                  <c:v>60.39967503745784</c:v>
                </c:pt>
                <c:pt idx="4">
                  <c:v>52.726484528888271</c:v>
                </c:pt>
                <c:pt idx="5">
                  <c:v>52.295992064422499</c:v>
                </c:pt>
                <c:pt idx="6">
                  <c:v>51.964759334446867</c:v>
                </c:pt>
                <c:pt idx="7">
                  <c:v>49.094162818774755</c:v>
                </c:pt>
                <c:pt idx="8">
                  <c:v>36.85030603875326</c:v>
                </c:pt>
                <c:pt idx="9">
                  <c:v>25.150448970834052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6992248"/>
        <c:axId val="406992640"/>
      </c:barChart>
      <c:catAx>
        <c:axId val="406992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992640"/>
        <c:crosses val="autoZero"/>
        <c:auto val="1"/>
        <c:lblAlgn val="ctr"/>
        <c:lblOffset val="100"/>
        <c:noMultiLvlLbl val="0"/>
      </c:catAx>
      <c:valAx>
        <c:axId val="40699264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06992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USA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'17a'!$F$3</c:f>
              <c:strCache>
                <c:ptCount val="1"/>
                <c:pt idx="0">
                  <c:v>EUA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'17a'!$E$4:$E$33</c:f>
              <c:numCache>
                <c:formatCode>General</c:formatCode>
                <c:ptCount val="30"/>
                <c:pt idx="0">
                  <c:v>1</c:v>
                </c:pt>
                <c:pt idx="7">
                  <c:v>2</c:v>
                </c:pt>
                <c:pt idx="14">
                  <c:v>3</c:v>
                </c:pt>
                <c:pt idx="21">
                  <c:v>4</c:v>
                </c:pt>
                <c:pt idx="29">
                  <c:v>5</c:v>
                </c:pt>
              </c:numCache>
            </c:numRef>
          </c:cat>
          <c:val>
            <c:numRef>
              <c:f>'17a'!$F$4:$F$33</c:f>
              <c:numCache>
                <c:formatCode>General</c:formatCode>
                <c:ptCount val="30"/>
                <c:pt idx="1">
                  <c:v>8.0000000000000002E-3</c:v>
                </c:pt>
                <c:pt idx="2">
                  <c:v>1.6E-2</c:v>
                </c:pt>
                <c:pt idx="3">
                  <c:v>3.2000000000000001E-2</c:v>
                </c:pt>
                <c:pt idx="4">
                  <c:v>4.8000000000000001E-2</c:v>
                </c:pt>
                <c:pt idx="5">
                  <c:v>1.6E-2</c:v>
                </c:pt>
                <c:pt idx="6">
                  <c:v>2.4E-2</c:v>
                </c:pt>
                <c:pt idx="7">
                  <c:v>0.112</c:v>
                </c:pt>
                <c:pt idx="8">
                  <c:v>0.12</c:v>
                </c:pt>
                <c:pt idx="9">
                  <c:v>0.20799999999999999</c:v>
                </c:pt>
                <c:pt idx="10">
                  <c:v>0.192</c:v>
                </c:pt>
                <c:pt idx="11">
                  <c:v>0.36</c:v>
                </c:pt>
                <c:pt idx="12">
                  <c:v>0.30399999999999999</c:v>
                </c:pt>
                <c:pt idx="13">
                  <c:v>0.41599999999999998</c:v>
                </c:pt>
                <c:pt idx="14">
                  <c:v>0.504</c:v>
                </c:pt>
                <c:pt idx="15">
                  <c:v>0.79200000000000004</c:v>
                </c:pt>
                <c:pt idx="16">
                  <c:v>0.63200000000000001</c:v>
                </c:pt>
                <c:pt idx="17">
                  <c:v>0.56799999999999995</c:v>
                </c:pt>
                <c:pt idx="18">
                  <c:v>0.63200000000000001</c:v>
                </c:pt>
                <c:pt idx="19">
                  <c:v>0.72799999999999998</c:v>
                </c:pt>
                <c:pt idx="20">
                  <c:v>0.51200000000000001</c:v>
                </c:pt>
                <c:pt idx="21">
                  <c:v>0.36799999999999999</c:v>
                </c:pt>
                <c:pt idx="22">
                  <c:v>0.36</c:v>
                </c:pt>
                <c:pt idx="23">
                  <c:v>0.38400000000000001</c:v>
                </c:pt>
                <c:pt idx="24">
                  <c:v>0.24</c:v>
                </c:pt>
                <c:pt idx="25">
                  <c:v>0.152</c:v>
                </c:pt>
                <c:pt idx="26">
                  <c:v>7.1999999999999995E-2</c:v>
                </c:pt>
                <c:pt idx="27">
                  <c:v>0.13600000000000001</c:v>
                </c:pt>
                <c:pt idx="28">
                  <c:v>2.4E-2</c:v>
                </c:pt>
                <c:pt idx="29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6993424"/>
        <c:axId val="406993816"/>
      </c:barChart>
      <c:catAx>
        <c:axId val="40699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993816"/>
        <c:crosses val="autoZero"/>
        <c:auto val="1"/>
        <c:lblAlgn val="ctr"/>
        <c:lblOffset val="100"/>
        <c:noMultiLvlLbl val="0"/>
      </c:catAx>
      <c:valAx>
        <c:axId val="406993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9934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Brazil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'17a'!$G$3</c:f>
              <c:strCache>
                <c:ptCount val="1"/>
                <c:pt idx="0">
                  <c:v>Brasil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'17a'!$E$4:$E$33</c:f>
              <c:numCache>
                <c:formatCode>General</c:formatCode>
                <c:ptCount val="30"/>
                <c:pt idx="0">
                  <c:v>1</c:v>
                </c:pt>
                <c:pt idx="7">
                  <c:v>2</c:v>
                </c:pt>
                <c:pt idx="14">
                  <c:v>3</c:v>
                </c:pt>
                <c:pt idx="21">
                  <c:v>4</c:v>
                </c:pt>
                <c:pt idx="29">
                  <c:v>5</c:v>
                </c:pt>
              </c:numCache>
            </c:numRef>
          </c:cat>
          <c:val>
            <c:numRef>
              <c:f>'17a'!$G$4:$G$33</c:f>
              <c:numCache>
                <c:formatCode>General</c:formatCode>
                <c:ptCount val="30"/>
                <c:pt idx="0">
                  <c:v>1.9656E-2</c:v>
                </c:pt>
                <c:pt idx="1">
                  <c:v>2.9484E-2</c:v>
                </c:pt>
                <c:pt idx="2">
                  <c:v>4.9140000000000003E-2</c:v>
                </c:pt>
                <c:pt idx="3">
                  <c:v>8.8452100000000006E-2</c:v>
                </c:pt>
                <c:pt idx="4">
                  <c:v>0.20638819999999999</c:v>
                </c:pt>
                <c:pt idx="5">
                  <c:v>0.16707620000000001</c:v>
                </c:pt>
                <c:pt idx="6">
                  <c:v>0.27518429999999999</c:v>
                </c:pt>
                <c:pt idx="7">
                  <c:v>0.31449630000000001</c:v>
                </c:pt>
                <c:pt idx="8">
                  <c:v>0.49140050000000002</c:v>
                </c:pt>
                <c:pt idx="9">
                  <c:v>0.42260439999999999</c:v>
                </c:pt>
                <c:pt idx="10">
                  <c:v>0.55036850000000004</c:v>
                </c:pt>
                <c:pt idx="11">
                  <c:v>0.61916459999999995</c:v>
                </c:pt>
                <c:pt idx="12">
                  <c:v>0.68796069999999998</c:v>
                </c:pt>
                <c:pt idx="13">
                  <c:v>0.53071250000000003</c:v>
                </c:pt>
                <c:pt idx="14">
                  <c:v>0.50122849999999997</c:v>
                </c:pt>
                <c:pt idx="15">
                  <c:v>0.53071250000000003</c:v>
                </c:pt>
                <c:pt idx="16">
                  <c:v>0.76658479999999996</c:v>
                </c:pt>
                <c:pt idx="17">
                  <c:v>0.34398030000000002</c:v>
                </c:pt>
                <c:pt idx="18">
                  <c:v>0.36363640000000003</c:v>
                </c:pt>
                <c:pt idx="19">
                  <c:v>0.2948403</c:v>
                </c:pt>
                <c:pt idx="20">
                  <c:v>0.24570020000000001</c:v>
                </c:pt>
                <c:pt idx="21">
                  <c:v>0.1572482</c:v>
                </c:pt>
                <c:pt idx="22">
                  <c:v>5.8968100000000002E-2</c:v>
                </c:pt>
                <c:pt idx="23">
                  <c:v>9.8280099999999995E-2</c:v>
                </c:pt>
                <c:pt idx="24">
                  <c:v>6.8796099999999999E-2</c:v>
                </c:pt>
                <c:pt idx="25">
                  <c:v>5.8968100000000002E-2</c:v>
                </c:pt>
                <c:pt idx="26">
                  <c:v>9.8279999999999999E-3</c:v>
                </c:pt>
                <c:pt idx="27">
                  <c:v>4.9140000000000003E-2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7441248"/>
        <c:axId val="407441640"/>
      </c:barChart>
      <c:catAx>
        <c:axId val="40744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41640"/>
        <c:crosses val="autoZero"/>
        <c:auto val="1"/>
        <c:lblAlgn val="ctr"/>
        <c:lblOffset val="100"/>
        <c:noMultiLvlLbl val="0"/>
      </c:catAx>
      <c:valAx>
        <c:axId val="407441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412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311602593793427E-2"/>
          <c:y val="0.19529705859658636"/>
          <c:w val="0.90872761309248107"/>
          <c:h val="0.621289116985432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'17a'!$H$3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'17a'!$E$4:$E$33</c:f>
              <c:numCache>
                <c:formatCode>General</c:formatCode>
                <c:ptCount val="30"/>
                <c:pt idx="0">
                  <c:v>1</c:v>
                </c:pt>
                <c:pt idx="7">
                  <c:v>2</c:v>
                </c:pt>
                <c:pt idx="14">
                  <c:v>3</c:v>
                </c:pt>
                <c:pt idx="21">
                  <c:v>4</c:v>
                </c:pt>
                <c:pt idx="29">
                  <c:v>5</c:v>
                </c:pt>
              </c:numCache>
            </c:numRef>
          </c:cat>
          <c:val>
            <c:numRef>
              <c:f>'17a'!$H$4:$H$33</c:f>
              <c:numCache>
                <c:formatCode>General</c:formatCode>
                <c:ptCount val="30"/>
                <c:pt idx="1">
                  <c:v>1.41844E-2</c:v>
                </c:pt>
                <c:pt idx="2">
                  <c:v>4.2553199999999999E-2</c:v>
                </c:pt>
                <c:pt idx="3">
                  <c:v>2.83688E-2</c:v>
                </c:pt>
                <c:pt idx="4">
                  <c:v>5.6737599999999999E-2</c:v>
                </c:pt>
                <c:pt idx="5">
                  <c:v>0.15602840000000001</c:v>
                </c:pt>
                <c:pt idx="6">
                  <c:v>8.5106399999999999E-2</c:v>
                </c:pt>
                <c:pt idx="7">
                  <c:v>0.45390069999999999</c:v>
                </c:pt>
                <c:pt idx="8">
                  <c:v>0.36879430000000002</c:v>
                </c:pt>
                <c:pt idx="9">
                  <c:v>0.59574470000000002</c:v>
                </c:pt>
                <c:pt idx="10">
                  <c:v>0.68085099999999998</c:v>
                </c:pt>
                <c:pt idx="11">
                  <c:v>1.0496449999999999</c:v>
                </c:pt>
                <c:pt idx="12">
                  <c:v>0.87943260000000001</c:v>
                </c:pt>
                <c:pt idx="13">
                  <c:v>0.83687940000000005</c:v>
                </c:pt>
                <c:pt idx="14">
                  <c:v>0.72340420000000005</c:v>
                </c:pt>
                <c:pt idx="15">
                  <c:v>0.96453900000000004</c:v>
                </c:pt>
                <c:pt idx="16">
                  <c:v>0.36879430000000002</c:v>
                </c:pt>
                <c:pt idx="17">
                  <c:v>0.26950350000000001</c:v>
                </c:pt>
                <c:pt idx="18">
                  <c:v>0.12765960000000001</c:v>
                </c:pt>
                <c:pt idx="19">
                  <c:v>0.12765960000000001</c:v>
                </c:pt>
                <c:pt idx="20">
                  <c:v>5.6737599999999999E-2</c:v>
                </c:pt>
                <c:pt idx="21">
                  <c:v>5.6737599999999999E-2</c:v>
                </c:pt>
                <c:pt idx="22">
                  <c:v>5.6737599999999999E-2</c:v>
                </c:pt>
                <c:pt idx="23">
                  <c:v>0.1572482</c:v>
                </c:pt>
                <c:pt idx="24">
                  <c:v>5.8968100000000002E-2</c:v>
                </c:pt>
                <c:pt idx="25">
                  <c:v>9.8280099999999995E-2</c:v>
                </c:pt>
                <c:pt idx="26">
                  <c:v>6.8796099999999999E-2</c:v>
                </c:pt>
                <c:pt idx="27">
                  <c:v>5.8968100000000002E-2</c:v>
                </c:pt>
                <c:pt idx="28">
                  <c:v>9.8279999999999999E-3</c:v>
                </c:pt>
                <c:pt idx="29">
                  <c:v>4.9140000000000003E-2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7442424"/>
        <c:axId val="407442816"/>
      </c:barChart>
      <c:catAx>
        <c:axId val="407442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42816"/>
        <c:crosses val="autoZero"/>
        <c:auto val="1"/>
        <c:lblAlgn val="ctr"/>
        <c:lblOffset val="100"/>
        <c:noMultiLvlLbl val="0"/>
      </c:catAx>
      <c:valAx>
        <c:axId val="407442816"/>
        <c:scaling>
          <c:orientation val="minMax"/>
          <c:max val="1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424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Mexico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3496541844641726E-2"/>
          <c:y val="0.1989204502902186"/>
          <c:w val="0.90620310150116845"/>
          <c:h val="0.64820858429479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'17a'!$I$3</c:f>
              <c:strCache>
                <c:ptCount val="1"/>
                <c:pt idx="0">
                  <c:v>México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'17a'!$E$4:$E$33</c:f>
              <c:numCache>
                <c:formatCode>General</c:formatCode>
                <c:ptCount val="30"/>
                <c:pt idx="0">
                  <c:v>1</c:v>
                </c:pt>
                <c:pt idx="7">
                  <c:v>2</c:v>
                </c:pt>
                <c:pt idx="14">
                  <c:v>3</c:v>
                </c:pt>
                <c:pt idx="21">
                  <c:v>4</c:v>
                </c:pt>
                <c:pt idx="29">
                  <c:v>5</c:v>
                </c:pt>
              </c:numCache>
            </c:numRef>
          </c:cat>
          <c:val>
            <c:numRef>
              <c:f>'17a'!$I$4:$I$33</c:f>
              <c:numCache>
                <c:formatCode>General</c:formatCode>
                <c:ptCount val="30"/>
                <c:pt idx="2">
                  <c:v>5.9113300000000001E-2</c:v>
                </c:pt>
                <c:pt idx="3">
                  <c:v>0.137931</c:v>
                </c:pt>
                <c:pt idx="4">
                  <c:v>0.1182266</c:v>
                </c:pt>
                <c:pt idx="5">
                  <c:v>0.25615759999999999</c:v>
                </c:pt>
                <c:pt idx="6">
                  <c:v>0.19704430000000001</c:v>
                </c:pt>
                <c:pt idx="7">
                  <c:v>0.2758621</c:v>
                </c:pt>
                <c:pt idx="8">
                  <c:v>0.41379310000000002</c:v>
                </c:pt>
                <c:pt idx="9">
                  <c:v>0.2758621</c:v>
                </c:pt>
                <c:pt idx="10">
                  <c:v>0.51231530000000003</c:v>
                </c:pt>
                <c:pt idx="11">
                  <c:v>0.55172410000000005</c:v>
                </c:pt>
                <c:pt idx="12">
                  <c:v>0.29556650000000001</c:v>
                </c:pt>
                <c:pt idx="13">
                  <c:v>0.49261080000000002</c:v>
                </c:pt>
                <c:pt idx="14">
                  <c:v>0.68965520000000002</c:v>
                </c:pt>
                <c:pt idx="15">
                  <c:v>0.88669949999999997</c:v>
                </c:pt>
                <c:pt idx="16">
                  <c:v>0.57142859999999995</c:v>
                </c:pt>
                <c:pt idx="17">
                  <c:v>0.55172410000000005</c:v>
                </c:pt>
                <c:pt idx="18">
                  <c:v>0.2758621</c:v>
                </c:pt>
                <c:pt idx="19">
                  <c:v>0.3743842</c:v>
                </c:pt>
                <c:pt idx="20">
                  <c:v>0.35467979999999999</c:v>
                </c:pt>
                <c:pt idx="21">
                  <c:v>0.21674879999999999</c:v>
                </c:pt>
                <c:pt idx="22">
                  <c:v>0.15763550000000001</c:v>
                </c:pt>
                <c:pt idx="23">
                  <c:v>0.17733989999999999</c:v>
                </c:pt>
                <c:pt idx="24">
                  <c:v>5.9113300000000001E-2</c:v>
                </c:pt>
                <c:pt idx="25">
                  <c:v>3.9408899999999997E-2</c:v>
                </c:pt>
                <c:pt idx="26">
                  <c:v>1.97044E-2</c:v>
                </c:pt>
                <c:pt idx="27">
                  <c:v>3.9408899999999997E-2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7443600"/>
        <c:axId val="407443992"/>
      </c:barChart>
      <c:catAx>
        <c:axId val="40744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43992"/>
        <c:crosses val="autoZero"/>
        <c:auto val="1"/>
        <c:lblAlgn val="ctr"/>
        <c:lblOffset val="100"/>
        <c:noMultiLvlLbl val="0"/>
      </c:catAx>
      <c:valAx>
        <c:axId val="407443992"/>
        <c:scaling>
          <c:orientation val="minMax"/>
          <c:max val="1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ysClr val="window" lastClr="FFFFFF">
                <a:lumMod val="6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436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'21a'!$F$2</c:f>
          <c:strCache>
            <c:ptCount val="1"/>
            <c:pt idx="0">
              <c:v>Brazil's Public sector is large</c:v>
            </c:pt>
          </c:strCache>
        </c:strRef>
      </c:tx>
      <c:layout>
        <c:manualLayout>
          <c:xMode val="edge"/>
          <c:yMode val="edge"/>
          <c:x val="6.4092682859087063E-2"/>
          <c:y val="5.34188034188034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cat>
            <c:strRef>
              <c:f>'21a'!$F$4:$F$21</c:f>
              <c:strCache>
                <c:ptCount val="18"/>
                <c:pt idx="0">
                  <c:v>Advanced</c:v>
                </c:pt>
                <c:pt idx="1">
                  <c:v>Russia</c:v>
                </c:pt>
                <c:pt idx="2">
                  <c:v>Brazil</c:v>
                </c:pt>
                <c:pt idx="3">
                  <c:v>Venezuela</c:v>
                </c:pt>
                <c:pt idx="4">
                  <c:v>LAC</c:v>
                </c:pt>
                <c:pt idx="5">
                  <c:v>Argentina</c:v>
                </c:pt>
                <c:pt idx="6">
                  <c:v>Uruguay</c:v>
                </c:pt>
                <c:pt idx="7">
                  <c:v>Developing</c:v>
                </c:pt>
                <c:pt idx="8">
                  <c:v>Malaysia</c:v>
                </c:pt>
                <c:pt idx="9">
                  <c:v>Colombia</c:v>
                </c:pt>
                <c:pt idx="10">
                  <c:v>India</c:v>
                </c:pt>
                <c:pt idx="11">
                  <c:v>China</c:v>
                </c:pt>
                <c:pt idx="12">
                  <c:v>Mexico</c:v>
                </c:pt>
                <c:pt idx="13">
                  <c:v>Developing Asia</c:v>
                </c:pt>
                <c:pt idx="14">
                  <c:v>Thailand</c:v>
                </c:pt>
                <c:pt idx="15">
                  <c:v>Chile</c:v>
                </c:pt>
                <c:pt idx="16">
                  <c:v>Peru</c:v>
                </c:pt>
                <c:pt idx="17">
                  <c:v>Indonesia</c:v>
                </c:pt>
              </c:strCache>
            </c:strRef>
          </c:cat>
          <c:val>
            <c:numRef>
              <c:f>'21a'!$G$4:$G$21</c:f>
              <c:numCache>
                <c:formatCode>0</c:formatCode>
                <c:ptCount val="18"/>
                <c:pt idx="0">
                  <c:v>41.915999999999997</c:v>
                </c:pt>
                <c:pt idx="1">
                  <c:v>38.123800000000003</c:v>
                </c:pt>
                <c:pt idx="2">
                  <c:v>38.032600000000002</c:v>
                </c:pt>
                <c:pt idx="3">
                  <c:v>36.469200000000001</c:v>
                </c:pt>
                <c:pt idx="4">
                  <c:v>32.451000000000008</c:v>
                </c:pt>
                <c:pt idx="5">
                  <c:v>31.995799999999996</c:v>
                </c:pt>
                <c:pt idx="6">
                  <c:v>31.233999999999998</c:v>
                </c:pt>
                <c:pt idx="7">
                  <c:v>30.261200000000002</c:v>
                </c:pt>
                <c:pt idx="8">
                  <c:v>29.486599999999999</c:v>
                </c:pt>
                <c:pt idx="9">
                  <c:v>29.0046</c:v>
                </c:pt>
                <c:pt idx="10">
                  <c:v>27.381</c:v>
                </c:pt>
                <c:pt idx="11">
                  <c:v>27.333799999999997</c:v>
                </c:pt>
                <c:pt idx="12">
                  <c:v>27.310600000000001</c:v>
                </c:pt>
                <c:pt idx="13">
                  <c:v>26.2666</c:v>
                </c:pt>
                <c:pt idx="14">
                  <c:v>23.924400000000002</c:v>
                </c:pt>
                <c:pt idx="15">
                  <c:v>23.8642</c:v>
                </c:pt>
                <c:pt idx="16">
                  <c:v>20.7958</c:v>
                </c:pt>
                <c:pt idx="17">
                  <c:v>17.908200000000001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7444776"/>
        <c:axId val="407445168"/>
      </c:barChart>
      <c:catAx>
        <c:axId val="407444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45168"/>
        <c:crosses val="autoZero"/>
        <c:auto val="1"/>
        <c:lblAlgn val="ctr"/>
        <c:lblOffset val="100"/>
        <c:noMultiLvlLbl val="0"/>
      </c:catAx>
      <c:valAx>
        <c:axId val="407445168"/>
        <c:scaling>
          <c:orientation val="minMax"/>
          <c:max val="50"/>
          <c:min val="10"/>
        </c:scaling>
        <c:delete val="0"/>
        <c:axPos val="l"/>
        <c:title>
          <c:tx>
            <c:strRef>
              <c:f>'21a'!$H$4</c:f>
              <c:strCache>
                <c:ptCount val="1"/>
                <c:pt idx="0">
                  <c:v>%</c:v>
                </c:pt>
              </c:strCache>
            </c:strRef>
          </c:tx>
          <c:layout>
            <c:manualLayout>
              <c:xMode val="edge"/>
              <c:yMode val="edge"/>
              <c:x val="2.2222222222222223E-2"/>
              <c:y val="0.404527559055118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4477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'6b'!$E$6</c:f>
          <c:strCache>
            <c:ptCount val="1"/>
            <c:pt idx="0">
              <c:v>Drivers of reduction in poverty and inequality - 2004 to 2013</c:v>
            </c:pt>
          </c:strCache>
        </c:strRef>
      </c:tx>
      <c:layout>
        <c:manualLayout>
          <c:xMode val="edge"/>
          <c:yMode val="edge"/>
          <c:x val="6.0806031813872952E-2"/>
          <c:y val="1.01304556761646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000" b="1" i="0" u="none" strike="noStrike" kern="1200" spc="0" baseline="0">
              <a:ln>
                <a:noFill/>
              </a:ln>
              <a:solidFill>
                <a:srgbClr val="3D8235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'6b'!$F$7</c:f>
              <c:strCache>
                <c:ptCount val="1"/>
                <c:pt idx="0">
                  <c:v>Share Adults</c:v>
                </c:pt>
              </c:strCache>
            </c:strRef>
          </c:tx>
          <c:spPr>
            <a:solidFill>
              <a:srgbClr val="FCD95A"/>
            </a:solidFill>
            <a:ln>
              <a:noFill/>
            </a:ln>
            <a:effectLst/>
          </c:spPr>
          <c:invertIfNegative val="0"/>
          <c:cat>
            <c:strRef>
              <c:f>'6b'!$E$14:$E$16</c:f>
              <c:strCache>
                <c:ptCount val="3"/>
                <c:pt idx="0">
                  <c:v>Gini</c:v>
                </c:pt>
                <c:pt idx="1">
                  <c:v>Poverty R$140</c:v>
                </c:pt>
                <c:pt idx="2">
                  <c:v>Poverty R$70</c:v>
                </c:pt>
              </c:strCache>
            </c:strRef>
          </c:cat>
          <c:val>
            <c:numRef>
              <c:f>'6b'!$F$14:$F$16</c:f>
              <c:numCache>
                <c:formatCode>0%</c:formatCode>
                <c:ptCount val="3"/>
                <c:pt idx="0">
                  <c:v>-0.19827373807776499</c:v>
                </c:pt>
                <c:pt idx="1">
                  <c:v>-0.14495049535674201</c:v>
                </c:pt>
                <c:pt idx="2">
                  <c:v>-5.8795312716373102E-2</c:v>
                </c:pt>
              </c:numCache>
            </c:numRef>
          </c:val>
        </c:ser>
        <c:ser>
          <c:idx val="1"/>
          <c:order val="1"/>
          <c:tx>
            <c:strRef>
              <c:f>'6b'!$G$7</c:f>
              <c:strCache>
                <c:ptCount val="1"/>
                <c:pt idx="0">
                  <c:v>Labor</c:v>
                </c:pt>
              </c:strCache>
            </c:strRef>
          </c:tx>
          <c:spPr>
            <a:solidFill>
              <a:srgbClr val="DB5309"/>
            </a:solidFill>
            <a:ln>
              <a:noFill/>
            </a:ln>
            <a:effectLst/>
          </c:spPr>
          <c:invertIfNegative val="0"/>
          <c:cat>
            <c:strRef>
              <c:f>'6b'!$E$14:$E$16</c:f>
              <c:strCache>
                <c:ptCount val="3"/>
                <c:pt idx="0">
                  <c:v>Gini</c:v>
                </c:pt>
                <c:pt idx="1">
                  <c:v>Poverty R$140</c:v>
                </c:pt>
                <c:pt idx="2">
                  <c:v>Poverty R$70</c:v>
                </c:pt>
              </c:strCache>
            </c:strRef>
          </c:cat>
          <c:val>
            <c:numRef>
              <c:f>'6b'!$G$14:$G$16</c:f>
              <c:numCache>
                <c:formatCode>0%</c:formatCode>
                <c:ptCount val="3"/>
                <c:pt idx="0">
                  <c:v>-0.40920194313164598</c:v>
                </c:pt>
                <c:pt idx="1">
                  <c:v>-0.59537977842748901</c:v>
                </c:pt>
                <c:pt idx="2">
                  <c:v>-0.31989124948070502</c:v>
                </c:pt>
              </c:numCache>
            </c:numRef>
          </c:val>
        </c:ser>
        <c:ser>
          <c:idx val="2"/>
          <c:order val="2"/>
          <c:tx>
            <c:strRef>
              <c:f>'6b'!$H$7</c:f>
              <c:strCache>
                <c:ptCount val="1"/>
                <c:pt idx="0">
                  <c:v>Non Labor</c:v>
                </c:pt>
              </c:strCache>
            </c:strRef>
          </c:tx>
          <c:spPr>
            <a:solidFill>
              <a:srgbClr val="3D8235"/>
            </a:solidFill>
            <a:ln>
              <a:noFill/>
            </a:ln>
            <a:effectLst/>
          </c:spPr>
          <c:invertIfNegative val="0"/>
          <c:cat>
            <c:strRef>
              <c:f>'6b'!$E$14:$E$16</c:f>
              <c:strCache>
                <c:ptCount val="3"/>
                <c:pt idx="0">
                  <c:v>Gini</c:v>
                </c:pt>
                <c:pt idx="1">
                  <c:v>Poverty R$140</c:v>
                </c:pt>
                <c:pt idx="2">
                  <c:v>Poverty R$70</c:v>
                </c:pt>
              </c:strCache>
            </c:strRef>
          </c:cat>
          <c:val>
            <c:numRef>
              <c:f>'6b'!$H$14:$H$16</c:f>
              <c:numCache>
                <c:formatCode>0%</c:formatCode>
                <c:ptCount val="3"/>
                <c:pt idx="0">
                  <c:v>-0.39252431879058902</c:v>
                </c:pt>
                <c:pt idx="1">
                  <c:v>-0.259669704050834</c:v>
                </c:pt>
                <c:pt idx="2">
                  <c:v>-0.62131344897056695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5228464"/>
        <c:axId val="405228856"/>
      </c:barChart>
      <c:catAx>
        <c:axId val="40522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28856"/>
        <c:crosses val="autoZero"/>
        <c:auto val="1"/>
        <c:lblAlgn val="ctr"/>
        <c:lblOffset val="100"/>
        <c:noMultiLvlLbl val="0"/>
      </c:catAx>
      <c:valAx>
        <c:axId val="405228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2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'21b'!$E$2</c:f>
          <c:strCache>
            <c:ptCount val="1"/>
            <c:pt idx="0">
              <c:v>And relatively inefficient</c:v>
            </c:pt>
          </c:strCache>
        </c:strRef>
      </c:tx>
      <c:layout>
        <c:manualLayout>
          <c:xMode val="edge"/>
          <c:yMode val="edge"/>
          <c:x val="4.9226966914870773E-2"/>
          <c:y val="2.27595983080239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9252423453980815E-2"/>
          <c:y val="0.15810961524331563"/>
          <c:w val="0.9166836519301782"/>
          <c:h val="0.6504564763004482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'21b'!$E$5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'21b'!$F$3:$H$3</c:f>
              <c:strCache>
                <c:ptCount val="3"/>
                <c:pt idx="0">
                  <c:v>Policy Efficiency</c:v>
                </c:pt>
                <c:pt idx="1">
                  <c:v>Bureau. Index</c:v>
                </c:pt>
                <c:pt idx="2">
                  <c:v>Judicial Ind.</c:v>
                </c:pt>
              </c:strCache>
            </c:strRef>
          </c:cat>
          <c:val>
            <c:numRef>
              <c:f>'21b'!$F$5:$H$5</c:f>
              <c:numCache>
                <c:formatCode>General</c:formatCode>
                <c:ptCount val="3"/>
                <c:pt idx="0">
                  <c:v>1.49</c:v>
                </c:pt>
                <c:pt idx="1">
                  <c:v>1.94</c:v>
                </c:pt>
                <c:pt idx="2">
                  <c:v>2.2200000000000002</c:v>
                </c:pt>
              </c:numCache>
            </c:numRef>
          </c:val>
        </c:ser>
        <c:ser>
          <c:idx val="3"/>
          <c:order val="3"/>
          <c:tx>
            <c:strRef>
              <c:f>'21b'!$E$7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6"/>
            </a:solidFill>
            <a:ln>
              <a:noFill/>
              <a:prstDash val="lgDash"/>
            </a:ln>
            <a:effectLst/>
          </c:spPr>
          <c:invertIfNegative val="0"/>
          <c:cat>
            <c:strRef>
              <c:f>'21b'!$F$3:$H$3</c:f>
              <c:strCache>
                <c:ptCount val="3"/>
                <c:pt idx="0">
                  <c:v>Policy Efficiency</c:v>
                </c:pt>
                <c:pt idx="1">
                  <c:v>Bureau. Index</c:v>
                </c:pt>
                <c:pt idx="2">
                  <c:v>Judicial Ind.</c:v>
                </c:pt>
              </c:strCache>
            </c:strRef>
          </c:cat>
          <c:val>
            <c:numRef>
              <c:f>'21b'!$F$7:$H$7</c:f>
              <c:numCache>
                <c:formatCode>General</c:formatCode>
                <c:ptCount val="3"/>
                <c:pt idx="0">
                  <c:v>1.99</c:v>
                </c:pt>
                <c:pt idx="1">
                  <c:v>1.71</c:v>
                </c:pt>
                <c:pt idx="2">
                  <c:v>1.0900000000000001</c:v>
                </c:pt>
              </c:numCache>
            </c:numRef>
          </c:val>
        </c:ser>
        <c:ser>
          <c:idx val="5"/>
          <c:order val="5"/>
          <c:tx>
            <c:strRef>
              <c:f>'21b'!$E$9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2"/>
            </a:solidFill>
            <a:ln>
              <a:noFill/>
              <a:prstDash val="solid"/>
            </a:ln>
            <a:effectLst/>
          </c:spPr>
          <c:invertIfNegative val="0"/>
          <c:cat>
            <c:strRef>
              <c:f>'21b'!$F$3:$H$3</c:f>
              <c:strCache>
                <c:ptCount val="3"/>
                <c:pt idx="0">
                  <c:v>Policy Efficiency</c:v>
                </c:pt>
                <c:pt idx="1">
                  <c:v>Bureau. Index</c:v>
                </c:pt>
                <c:pt idx="2">
                  <c:v>Judicial Ind.</c:v>
                </c:pt>
              </c:strCache>
            </c:strRef>
          </c:cat>
          <c:val>
            <c:numRef>
              <c:f>'21b'!$F$9:$H$9</c:f>
              <c:numCache>
                <c:formatCode>General</c:formatCode>
                <c:ptCount val="3"/>
                <c:pt idx="0">
                  <c:v>1.61</c:v>
                </c:pt>
                <c:pt idx="1">
                  <c:v>0.78</c:v>
                </c:pt>
                <c:pt idx="2">
                  <c:v>1.7</c:v>
                </c:pt>
              </c:numCache>
            </c:numRef>
          </c:val>
        </c:ser>
        <c:ser>
          <c:idx val="7"/>
          <c:order val="7"/>
          <c:tx>
            <c:strRef>
              <c:f>'21b'!$E$11</c:f>
              <c:strCache>
                <c:ptCount val="1"/>
                <c:pt idx="0">
                  <c:v>Korea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'21b'!$F$3:$H$3</c:f>
              <c:strCache>
                <c:ptCount val="3"/>
                <c:pt idx="0">
                  <c:v>Policy Efficiency</c:v>
                </c:pt>
                <c:pt idx="1">
                  <c:v>Bureau. Index</c:v>
                </c:pt>
                <c:pt idx="2">
                  <c:v>Judicial Ind.</c:v>
                </c:pt>
              </c:strCache>
            </c:strRef>
          </c:cat>
          <c:val>
            <c:numRef>
              <c:f>'21b'!$F$11:$H$11</c:f>
              <c:numCache>
                <c:formatCode>General</c:formatCode>
                <c:ptCount val="3"/>
                <c:pt idx="0">
                  <c:v>2.44</c:v>
                </c:pt>
                <c:pt idx="1">
                  <c:v>2.77</c:v>
                </c:pt>
                <c:pt idx="2">
                  <c:v>3</c:v>
                </c:pt>
              </c:numCache>
            </c:numRef>
          </c:val>
        </c:ser>
        <c:ser>
          <c:idx val="9"/>
          <c:order val="9"/>
          <c:tx>
            <c:strRef>
              <c:f>'21b'!$E$13</c:f>
              <c:strCache>
                <c:ptCount val="1"/>
                <c:pt idx="0">
                  <c:v>Mexico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  <a:prstDash val="solid"/>
            </a:ln>
            <a:effectLst/>
          </c:spPr>
          <c:invertIfNegative val="0"/>
          <c:cat>
            <c:strRef>
              <c:f>'21b'!$F$3:$H$3</c:f>
              <c:strCache>
                <c:ptCount val="3"/>
                <c:pt idx="0">
                  <c:v>Policy Efficiency</c:v>
                </c:pt>
                <c:pt idx="1">
                  <c:v>Bureau. Index</c:v>
                </c:pt>
                <c:pt idx="2">
                  <c:v>Judicial Ind.</c:v>
                </c:pt>
              </c:strCache>
            </c:strRef>
          </c:cat>
          <c:val>
            <c:numRef>
              <c:f>'21b'!$F$13:$H$13</c:f>
              <c:numCache>
                <c:formatCode>General</c:formatCode>
                <c:ptCount val="3"/>
                <c:pt idx="0">
                  <c:v>1.85</c:v>
                </c:pt>
                <c:pt idx="1">
                  <c:v>1.55</c:v>
                </c:pt>
                <c:pt idx="2">
                  <c:v>1.78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445952"/>
        <c:axId val="40744634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'21b'!$E$4</c15:sqref>
                        </c15:formulaRef>
                      </c:ext>
                    </c:extLst>
                    <c:strCache>
                      <c:ptCount val="1"/>
                      <c:pt idx="0">
                        <c:v>Argentina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'21b'!$F$3:$H$3</c15:sqref>
                        </c15:formulaRef>
                      </c:ext>
                    </c:extLst>
                    <c:strCache>
                      <c:ptCount val="3"/>
                      <c:pt idx="0">
                        <c:v>Policy Efficiency</c:v>
                      </c:pt>
                      <c:pt idx="1">
                        <c:v>Bureau. Index</c:v>
                      </c:pt>
                      <c:pt idx="2">
                        <c:v>Judicial Ind.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'21b'!$F$4:$H$4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1.31</c:v>
                      </c:pt>
                      <c:pt idx="1">
                        <c:v>1.4</c:v>
                      </c:pt>
                      <c:pt idx="2">
                        <c:v>1.4</c:v>
                      </c:pt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'21b'!$E$6</c15:sqref>
                        </c15:formulaRef>
                      </c:ext>
                    </c:extLst>
                    <c:strCache>
                      <c:ptCount val="1"/>
                      <c:pt idx="0">
                        <c:v>Chile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'21b'!$F$3:$H$3</c15:sqref>
                        </c15:formulaRef>
                      </c:ext>
                    </c:extLst>
                    <c:strCache>
                      <c:ptCount val="3"/>
                      <c:pt idx="0">
                        <c:v>Policy Efficiency</c:v>
                      </c:pt>
                      <c:pt idx="1">
                        <c:v>Bureau. Index</c:v>
                      </c:pt>
                      <c:pt idx="2">
                        <c:v>Judicial Ind.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'21b'!$F$6:$H$6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2.98</c:v>
                      </c:pt>
                      <c:pt idx="1">
                        <c:v>2.63</c:v>
                      </c:pt>
                      <c:pt idx="2">
                        <c:v>3.21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'21b'!$E$8</c15:sqref>
                        </c15:formulaRef>
                      </c:ext>
                    </c:extLst>
                    <c:strCache>
                      <c:ptCount val="1"/>
                      <c:pt idx="0">
                        <c:v>Colombia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'21b'!$F$3:$H$3</c15:sqref>
                        </c15:formulaRef>
                      </c:ext>
                    </c:extLst>
                    <c:strCache>
                      <c:ptCount val="3"/>
                      <c:pt idx="0">
                        <c:v>Policy Efficiency</c:v>
                      </c:pt>
                      <c:pt idx="1">
                        <c:v>Bureau. Index</c:v>
                      </c:pt>
                      <c:pt idx="2">
                        <c:v>Judicial Ind.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'21b'!$F$8:$H$8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1.57</c:v>
                      </c:pt>
                      <c:pt idx="1">
                        <c:v>1.83</c:v>
                      </c:pt>
                      <c:pt idx="2">
                        <c:v>1.89</c:v>
                      </c:pt>
                    </c:numCache>
                  </c:numRef>
                </c:val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'21b'!$E$10</c15:sqref>
                        </c15:formulaRef>
                      </c:ext>
                    </c:extLst>
                    <c:strCache>
                      <c:ptCount val="1"/>
                      <c:pt idx="0">
                        <c:v>Indonesia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'21b'!$F$3:$H$3</c15:sqref>
                        </c15:formulaRef>
                      </c:ext>
                    </c:extLst>
                    <c:strCache>
                      <c:ptCount val="3"/>
                      <c:pt idx="0">
                        <c:v>Policy Efficiency</c:v>
                      </c:pt>
                      <c:pt idx="1">
                        <c:v>Bureau. Index</c:v>
                      </c:pt>
                      <c:pt idx="2">
                        <c:v>Judicial Ind.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'21b'!$F$10:$H$10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1.7</c:v>
                      </c:pt>
                      <c:pt idx="1">
                        <c:v>2.36</c:v>
                      </c:pt>
                      <c:pt idx="2">
                        <c:v>3.14</c:v>
                      </c:pt>
                    </c:numCache>
                  </c:numRef>
                </c:val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'21b'!$E$12</c15:sqref>
                        </c15:formulaRef>
                      </c:ext>
                    </c:extLst>
                    <c:strCache>
                      <c:ptCount val="1"/>
                      <c:pt idx="0">
                        <c:v>Malaysia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'21b'!$F$3:$H$3</c15:sqref>
                        </c15:formulaRef>
                      </c:ext>
                    </c:extLst>
                    <c:strCache>
                      <c:ptCount val="3"/>
                      <c:pt idx="0">
                        <c:v>Policy Efficiency</c:v>
                      </c:pt>
                      <c:pt idx="1">
                        <c:v>Bureau. Index</c:v>
                      </c:pt>
                      <c:pt idx="2">
                        <c:v>Judicial Ind.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'21b'!$F$12:$H$12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2.86</c:v>
                      </c:pt>
                      <c:pt idx="1">
                        <c:v>1.57</c:v>
                      </c:pt>
                      <c:pt idx="2">
                        <c:v>2.2400000000000002</c:v>
                      </c:pt>
                    </c:numCache>
                  </c:numRef>
                </c:val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'21b'!$E$14</c15:sqref>
                        </c15:formulaRef>
                      </c:ext>
                    </c:extLst>
                    <c:strCache>
                      <c:ptCount val="1"/>
                      <c:pt idx="0">
                        <c:v>Thailand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'21b'!$F$3:$H$3</c15:sqref>
                        </c15:formulaRef>
                      </c:ext>
                    </c:extLst>
                    <c:strCache>
                      <c:ptCount val="3"/>
                      <c:pt idx="0">
                        <c:v>Policy Efficiency</c:v>
                      </c:pt>
                      <c:pt idx="1">
                        <c:v>Bureau. Index</c:v>
                      </c:pt>
                      <c:pt idx="2">
                        <c:v>Judicial Ind.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'21b'!$F$14:$H$14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2.15</c:v>
                      </c:pt>
                      <c:pt idx="1">
                        <c:v>2.63</c:v>
                      </c:pt>
                      <c:pt idx="2">
                        <c:v>2.39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40744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46344"/>
        <c:crosses val="autoZero"/>
        <c:auto val="1"/>
        <c:lblAlgn val="ctr"/>
        <c:lblOffset val="100"/>
        <c:noMultiLvlLbl val="0"/>
      </c:catAx>
      <c:valAx>
        <c:axId val="407446344"/>
        <c:scaling>
          <c:orientation val="minMax"/>
          <c:max val="4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459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'22a'!$E$2</c:f>
          <c:strCache>
            <c:ptCount val="1"/>
            <c:pt idx="0">
              <c:v>Increasing rigidities resulting from budget earmarks fixed in the constitution</c:v>
            </c:pt>
          </c:strCache>
        </c:strRef>
      </c:tx>
      <c:layout>
        <c:manualLayout>
          <c:xMode val="edge"/>
          <c:yMode val="edge"/>
          <c:x val="3.3530001458151062E-2"/>
          <c:y val="1.60256410256410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'22a'!$F$3</c:f>
              <c:strCache>
                <c:ptCount val="1"/>
                <c:pt idx="0">
                  <c:v>Growth in spending 2002-2014, in % of GDP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'22a'!$E$4:$E$10</c:f>
              <c:strCache>
                <c:ptCount val="7"/>
                <c:pt idx="0">
                  <c:v>Education</c:v>
                </c:pt>
                <c:pt idx="1">
                  <c:v>Health</c:v>
                </c:pt>
                <c:pt idx="2">
                  <c:v>Pensions</c:v>
                </c:pt>
                <c:pt idx="3">
                  <c:v>Social Assistance</c:v>
                </c:pt>
                <c:pt idx="4">
                  <c:v>Labor</c:v>
                </c:pt>
                <c:pt idx="5">
                  <c:v>Others</c:v>
                </c:pt>
                <c:pt idx="6">
                  <c:v>Total</c:v>
                </c:pt>
              </c:strCache>
            </c:strRef>
          </c:cat>
          <c:val>
            <c:numRef>
              <c:f>'22a'!$F$4:$F$10</c:f>
              <c:numCache>
                <c:formatCode>0.0</c:formatCode>
                <c:ptCount val="7"/>
                <c:pt idx="0">
                  <c:v>1.3370067220658015</c:v>
                </c:pt>
                <c:pt idx="1">
                  <c:v>1.1368131855176928</c:v>
                </c:pt>
                <c:pt idx="2">
                  <c:v>1.4128554484784601</c:v>
                </c:pt>
                <c:pt idx="3">
                  <c:v>0.71260062092823528</c:v>
                </c:pt>
                <c:pt idx="4">
                  <c:v>0.73379074991879578</c:v>
                </c:pt>
                <c:pt idx="5">
                  <c:v>-1.9821565542270867</c:v>
                </c:pt>
                <c:pt idx="6">
                  <c:v>3.3509101726818926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7447128"/>
        <c:axId val="407447520"/>
      </c:barChart>
      <c:catAx>
        <c:axId val="407447128"/>
        <c:scaling>
          <c:orientation val="minMax"/>
        </c:scaling>
        <c:delete val="0"/>
        <c:axPos val="b"/>
        <c:title>
          <c:tx>
            <c:strRef>
              <c:f>'22a'!$F$3</c:f>
              <c:strCache>
                <c:ptCount val="1"/>
                <c:pt idx="0">
                  <c:v>Growth in spending 2002-2014, in % of GDP</c:v>
                </c:pt>
              </c:strCache>
            </c:strRef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47520"/>
        <c:crosses val="autoZero"/>
        <c:auto val="1"/>
        <c:lblAlgn val="ctr"/>
        <c:lblOffset val="100"/>
        <c:noMultiLvlLbl val="0"/>
      </c:catAx>
      <c:valAx>
        <c:axId val="407447520"/>
        <c:scaling>
          <c:orientation val="minMax"/>
        </c:scaling>
        <c:delete val="0"/>
        <c:axPos val="l"/>
        <c:title>
          <c:tx>
            <c:strRef>
              <c:f>'22a'!$E$11</c:f>
              <c:strCache>
                <c:ptCount val="1"/>
                <c:pt idx="0">
                  <c:v>% of GDP</c:v>
                </c:pt>
              </c:strCache>
            </c:strRef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44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'22b'!$E$2</c:f>
          <c:strCache>
            <c:ptCount val="1"/>
            <c:pt idx="0">
              <c:v>Bulk of spending goes to pensions, only a small share to social transfers and investment</c:v>
            </c:pt>
          </c:strCache>
        </c:strRef>
      </c:tx>
      <c:layout>
        <c:manualLayout>
          <c:xMode val="edge"/>
          <c:yMode val="edge"/>
          <c:x val="2.9077060931899636E-2"/>
          <c:y val="1.86965811965811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'22b'!$E$4:$E$15</c:f>
              <c:strCache>
                <c:ptCount val="12"/>
                <c:pt idx="0">
                  <c:v>Public Administration</c:v>
                </c:pt>
                <c:pt idx="1">
                  <c:v>Education, except higher education</c:v>
                </c:pt>
                <c:pt idx="2">
                  <c:v>Higher Education</c:v>
                </c:pt>
                <c:pt idx="3">
                  <c:v>Health</c:v>
                </c:pt>
                <c:pt idx="4">
                  <c:v>Public Security</c:v>
                </c:pt>
                <c:pt idx="5">
                  <c:v>Social Assistance</c:v>
                </c:pt>
                <c:pt idx="6">
                  <c:v>Urban</c:v>
                </c:pt>
                <c:pt idx="7">
                  <c:v>Pensions</c:v>
                </c:pt>
                <c:pt idx="8">
                  <c:v>Labor</c:v>
                </c:pt>
                <c:pt idx="9">
                  <c:v>Transport</c:v>
                </c:pt>
                <c:pt idx="10">
                  <c:v>Defense</c:v>
                </c:pt>
                <c:pt idx="11">
                  <c:v>Others</c:v>
                </c:pt>
              </c:strCache>
            </c:strRef>
          </c:cat>
          <c:val>
            <c:numRef>
              <c:f>'22b'!$F$4:$F$15</c:f>
              <c:numCache>
                <c:formatCode>0.0%</c:formatCode>
                <c:ptCount val="12"/>
                <c:pt idx="0">
                  <c:v>5.3931725486201773E-2</c:v>
                </c:pt>
                <c:pt idx="1">
                  <c:v>0.12941044141638017</c:v>
                </c:pt>
                <c:pt idx="2">
                  <c:v>1.8112184513039812E-2</c:v>
                </c:pt>
                <c:pt idx="3">
                  <c:v>0.13925480521401232</c:v>
                </c:pt>
                <c:pt idx="4">
                  <c:v>3.468056506893262E-2</c:v>
                </c:pt>
                <c:pt idx="5">
                  <c:v>7.718932204382882E-2</c:v>
                </c:pt>
                <c:pt idx="6">
                  <c:v>4.1216149977189885E-2</c:v>
                </c:pt>
                <c:pt idx="7">
                  <c:v>0.28878631645759228</c:v>
                </c:pt>
                <c:pt idx="8">
                  <c:v>3.8518807575556521E-2</c:v>
                </c:pt>
                <c:pt idx="9">
                  <c:v>3.2398029889458932E-2</c:v>
                </c:pt>
                <c:pt idx="10">
                  <c:v>2.0787255471292156E-2</c:v>
                </c:pt>
                <c:pt idx="11">
                  <c:v>0.12571439688651473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377642310840181"/>
          <c:y val="0.15871862171074769"/>
          <c:w val="0.28934185646149069"/>
          <c:h val="0.837343529174237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'23a'!$E$2</c:f>
          <c:strCache>
            <c:ptCount val="1"/>
            <c:pt idx="0">
              <c:v>Inequality</c:v>
            </c:pt>
          </c:strCache>
        </c:strRef>
      </c:tx>
      <c:layout>
        <c:manualLayout>
          <c:xMode val="edge"/>
          <c:yMode val="edge"/>
          <c:x val="0.10695191098352275"/>
          <c:y val="1.94444444444444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6349015436068996E-2"/>
          <c:y val="6.8935258092738427E-2"/>
          <c:w val="0.91309545212376331"/>
          <c:h val="0.709912073490813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'23a'!$F$3</c:f>
              <c:strCache>
                <c:ptCount val="1"/>
                <c:pt idx="0">
                  <c:v>Gini (percent)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'23a'!$E$4:$E$19</c:f>
              <c:strCache>
                <c:ptCount val="16"/>
                <c:pt idx="0">
                  <c:v>Germany</c:v>
                </c:pt>
                <c:pt idx="1">
                  <c:v>France</c:v>
                </c:pt>
                <c:pt idx="2">
                  <c:v>India</c:v>
                </c:pt>
                <c:pt idx="3">
                  <c:v>Indonesia</c:v>
                </c:pt>
                <c:pt idx="4">
                  <c:v>Spain</c:v>
                </c:pt>
                <c:pt idx="5">
                  <c:v>Thailand</c:v>
                </c:pt>
                <c:pt idx="6">
                  <c:v>Turkey</c:v>
                </c:pt>
                <c:pt idx="7">
                  <c:v>Russia</c:v>
                </c:pt>
                <c:pt idx="8">
                  <c:v>Uruguay</c:v>
                </c:pt>
                <c:pt idx="9">
                  <c:v>China</c:v>
                </c:pt>
                <c:pt idx="10">
                  <c:v>Argentina</c:v>
                </c:pt>
                <c:pt idx="11">
                  <c:v>Peru</c:v>
                </c:pt>
                <c:pt idx="12">
                  <c:v>Mexico</c:v>
                </c:pt>
                <c:pt idx="13">
                  <c:v>Brazil</c:v>
                </c:pt>
                <c:pt idx="14">
                  <c:v>Colombia</c:v>
                </c:pt>
                <c:pt idx="15">
                  <c:v>S. Africa</c:v>
                </c:pt>
              </c:strCache>
            </c:strRef>
          </c:cat>
          <c:val>
            <c:numRef>
              <c:f>'23a'!$F$4:$F$19</c:f>
              <c:numCache>
                <c:formatCode>0</c:formatCode>
                <c:ptCount val="16"/>
                <c:pt idx="0">
                  <c:v>30.130000000000003</c:v>
                </c:pt>
                <c:pt idx="1">
                  <c:v>33.1</c:v>
                </c:pt>
                <c:pt idx="2">
                  <c:v>33.9</c:v>
                </c:pt>
                <c:pt idx="3">
                  <c:v>35.57</c:v>
                </c:pt>
                <c:pt idx="4">
                  <c:v>35.89</c:v>
                </c:pt>
                <c:pt idx="5">
                  <c:v>39.26</c:v>
                </c:pt>
                <c:pt idx="6">
                  <c:v>40.200000000000003</c:v>
                </c:pt>
                <c:pt idx="7">
                  <c:v>41.59</c:v>
                </c:pt>
                <c:pt idx="8">
                  <c:v>41.87</c:v>
                </c:pt>
                <c:pt idx="9">
                  <c:v>42.06</c:v>
                </c:pt>
                <c:pt idx="10">
                  <c:v>42.28</c:v>
                </c:pt>
                <c:pt idx="11">
                  <c:v>44.73</c:v>
                </c:pt>
                <c:pt idx="12">
                  <c:v>48.1</c:v>
                </c:pt>
                <c:pt idx="13">
                  <c:v>51.794950709999995</c:v>
                </c:pt>
                <c:pt idx="14">
                  <c:v>53.49</c:v>
                </c:pt>
                <c:pt idx="15">
                  <c:v>63.38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7803280"/>
        <c:axId val="407803672"/>
      </c:barChart>
      <c:catAx>
        <c:axId val="407803280"/>
        <c:scaling>
          <c:orientation val="minMax"/>
        </c:scaling>
        <c:delete val="0"/>
        <c:axPos val="b"/>
        <c:title>
          <c:tx>
            <c:strRef>
              <c:f>'23a'!$F$3</c:f>
              <c:strCache>
                <c:ptCount val="1"/>
                <c:pt idx="0">
                  <c:v>Gini (percent)</c:v>
                </c:pt>
              </c:strCache>
            </c:strRef>
          </c:tx>
          <c:layout>
            <c:manualLayout>
              <c:xMode val="edge"/>
              <c:yMode val="edge"/>
              <c:x val="0.12380535105963196"/>
              <c:y val="0.107384076990376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803672"/>
        <c:crosses val="autoZero"/>
        <c:auto val="1"/>
        <c:lblAlgn val="ctr"/>
        <c:lblOffset val="100"/>
        <c:noMultiLvlLbl val="0"/>
      </c:catAx>
      <c:valAx>
        <c:axId val="407803672"/>
        <c:scaling>
          <c:orientation val="minMax"/>
          <c:min val="20"/>
        </c:scaling>
        <c:delete val="1"/>
        <c:axPos val="l"/>
        <c:numFmt formatCode="0" sourceLinked="1"/>
        <c:majorTickMark val="out"/>
        <c:minorTickMark val="none"/>
        <c:tickLblPos val="nextTo"/>
        <c:crossAx val="407803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'23b'!$E$2</c:f>
          <c:strCache>
            <c:ptCount val="1"/>
            <c:pt idx="0">
              <c:v>Violence</c:v>
            </c:pt>
          </c:strCache>
        </c:strRef>
      </c:tx>
      <c:layout>
        <c:manualLayout>
          <c:xMode val="edge"/>
          <c:yMode val="edge"/>
          <c:x val="4.5870542892055541E-2"/>
          <c:y val="4.48468985014996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760881881854286E-2"/>
          <c:y val="0.12337510936132984"/>
          <c:w val="0.89749953296644402"/>
          <c:h val="0.69433223972003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'23b'!$F$3</c:f>
              <c:strCache>
                <c:ptCount val="1"/>
                <c:pt idx="0">
                  <c:v>Intentional homicides (per 100,000 people)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'23b'!$E$4:$E$18</c:f>
              <c:strCache>
                <c:ptCount val="15"/>
                <c:pt idx="0">
                  <c:v>Indonesia</c:v>
                </c:pt>
                <c:pt idx="1">
                  <c:v>China</c:v>
                </c:pt>
                <c:pt idx="2">
                  <c:v>Korea</c:v>
                </c:pt>
                <c:pt idx="3">
                  <c:v>India</c:v>
                </c:pt>
                <c:pt idx="4">
                  <c:v>USA</c:v>
                </c:pt>
                <c:pt idx="5">
                  <c:v>Turkey</c:v>
                </c:pt>
                <c:pt idx="6">
                  <c:v>Iran</c:v>
                </c:pt>
                <c:pt idx="7">
                  <c:v>Thailand</c:v>
                </c:pt>
                <c:pt idx="8">
                  <c:v>Argentina</c:v>
                </c:pt>
                <c:pt idx="9">
                  <c:v>Fragile States</c:v>
                </c:pt>
                <c:pt idx="10">
                  <c:v>Mexico</c:v>
                </c:pt>
                <c:pt idx="11">
                  <c:v>LAC</c:v>
                </c:pt>
                <c:pt idx="12">
                  <c:v>Brazil</c:v>
                </c:pt>
                <c:pt idx="13">
                  <c:v>Colombia</c:v>
                </c:pt>
                <c:pt idx="14">
                  <c:v>South Africa</c:v>
                </c:pt>
              </c:strCache>
            </c:strRef>
          </c:cat>
          <c:val>
            <c:numRef>
              <c:f>'23b'!$F$4:$F$18</c:f>
              <c:numCache>
                <c:formatCode>0.0</c:formatCode>
                <c:ptCount val="15"/>
                <c:pt idx="0">
                  <c:v>0.55413602934301398</c:v>
                </c:pt>
                <c:pt idx="1">
                  <c:v>0.82110779780896603</c:v>
                </c:pt>
                <c:pt idx="2">
                  <c:v>0.84136188990226402</c:v>
                </c:pt>
                <c:pt idx="3">
                  <c:v>3.3416967846233101</c:v>
                </c:pt>
                <c:pt idx="4">
                  <c:v>3.8246306542503201</c:v>
                </c:pt>
                <c:pt idx="5">
                  <c:v>4.3486250323248301</c:v>
                </c:pt>
                <c:pt idx="6">
                  <c:v>4.7722564881253398</c:v>
                </c:pt>
                <c:pt idx="7">
                  <c:v>4.9043466843797203</c:v>
                </c:pt>
                <c:pt idx="8">
                  <c:v>7.0336337470381798</c:v>
                </c:pt>
                <c:pt idx="9">
                  <c:v>12.5</c:v>
                </c:pt>
                <c:pt idx="10">
                  <c:v>18.914257902003701</c:v>
                </c:pt>
                <c:pt idx="11">
                  <c:v>23.2</c:v>
                </c:pt>
                <c:pt idx="12">
                  <c:v>26.5425401365802</c:v>
                </c:pt>
                <c:pt idx="13">
                  <c:v>31.841537056259799</c:v>
                </c:pt>
                <c:pt idx="14">
                  <c:v>31.8636576782243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7804456"/>
        <c:axId val="407804848"/>
      </c:barChart>
      <c:catAx>
        <c:axId val="407804456"/>
        <c:scaling>
          <c:orientation val="minMax"/>
        </c:scaling>
        <c:delete val="0"/>
        <c:axPos val="b"/>
        <c:title>
          <c:tx>
            <c:strRef>
              <c:f>'23b'!$F$3</c:f>
              <c:strCache>
                <c:ptCount val="1"/>
                <c:pt idx="0">
                  <c:v>Intentional homicides (per 100,000 people)</c:v>
                </c:pt>
              </c:strCache>
            </c:strRef>
          </c:tx>
          <c:layout>
            <c:manualLayout>
              <c:xMode val="edge"/>
              <c:yMode val="edge"/>
              <c:x val="4.5335559781826421E-2"/>
              <c:y val="0.140302068715987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804848"/>
        <c:crosses val="autoZero"/>
        <c:auto val="1"/>
        <c:lblAlgn val="ctr"/>
        <c:lblOffset val="100"/>
        <c:noMultiLvlLbl val="0"/>
      </c:catAx>
      <c:valAx>
        <c:axId val="40780484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407804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'24a'!$E$2</c:f>
          <c:strCache>
            <c:ptCount val="1"/>
            <c:pt idx="0">
              <c:v>Increasing risk of disasters</c:v>
            </c:pt>
          </c:strCache>
        </c:strRef>
      </c:tx>
      <c:layout>
        <c:manualLayout>
          <c:xMode val="edge"/>
          <c:yMode val="edge"/>
          <c:x val="8.5305279910077511E-3"/>
          <c:y val="1.35535771838868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'24a'!$G$3</c:f>
              <c:strCache>
                <c:ptCount val="1"/>
                <c:pt idx="0">
                  <c:v>North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'24a'!$E$4:$E$23</c:f>
              <c:numCache>
                <c:formatCode>@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'24a'!$G$4:$G$23</c:f>
              <c:numCache>
                <c:formatCode>#,##0</c:formatCode>
                <c:ptCount val="20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12</c:v>
                </c:pt>
                <c:pt idx="6">
                  <c:v>3</c:v>
                </c:pt>
                <c:pt idx="7">
                  <c:v>13</c:v>
                </c:pt>
                <c:pt idx="8">
                  <c:v>8</c:v>
                </c:pt>
                <c:pt idx="9">
                  <c:v>12</c:v>
                </c:pt>
                <c:pt idx="10">
                  <c:v>45</c:v>
                </c:pt>
                <c:pt idx="11">
                  <c:v>69</c:v>
                </c:pt>
                <c:pt idx="12">
                  <c:v>49</c:v>
                </c:pt>
                <c:pt idx="13">
                  <c:v>67</c:v>
                </c:pt>
                <c:pt idx="14">
                  <c:v>155</c:v>
                </c:pt>
                <c:pt idx="15">
                  <c:v>74</c:v>
                </c:pt>
                <c:pt idx="16">
                  <c:v>27</c:v>
                </c:pt>
                <c:pt idx="17">
                  <c:v>69</c:v>
                </c:pt>
                <c:pt idx="18">
                  <c:v>90</c:v>
                </c:pt>
                <c:pt idx="19">
                  <c:v>102</c:v>
                </c:pt>
              </c:numCache>
            </c:numRef>
          </c:val>
        </c:ser>
        <c:ser>
          <c:idx val="2"/>
          <c:order val="2"/>
          <c:tx>
            <c:strRef>
              <c:f>'24a'!$H$3</c:f>
              <c:strCache>
                <c:ptCount val="1"/>
                <c:pt idx="0">
                  <c:v>Northeast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'24a'!$E$4:$E$23</c:f>
              <c:numCache>
                <c:formatCode>@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'24a'!$H$4:$H$23</c:f>
              <c:numCache>
                <c:formatCode>#,##0</c:formatCode>
                <c:ptCount val="20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79</c:v>
                </c:pt>
                <c:pt idx="6">
                  <c:v>220</c:v>
                </c:pt>
                <c:pt idx="7">
                  <c:v>526</c:v>
                </c:pt>
                <c:pt idx="8">
                  <c:v>654</c:v>
                </c:pt>
                <c:pt idx="9">
                  <c:v>766</c:v>
                </c:pt>
                <c:pt idx="10">
                  <c:v>699</c:v>
                </c:pt>
                <c:pt idx="11">
                  <c:v>600</c:v>
                </c:pt>
                <c:pt idx="12">
                  <c:v>995</c:v>
                </c:pt>
                <c:pt idx="13">
                  <c:v>806</c:v>
                </c:pt>
                <c:pt idx="14">
                  <c:v>861</c:v>
                </c:pt>
                <c:pt idx="15">
                  <c:v>557</c:v>
                </c:pt>
                <c:pt idx="16">
                  <c:v>132</c:v>
                </c:pt>
                <c:pt idx="17">
                  <c:v>395</c:v>
                </c:pt>
                <c:pt idx="18">
                  <c:v>777</c:v>
                </c:pt>
                <c:pt idx="19">
                  <c:v>589</c:v>
                </c:pt>
              </c:numCache>
            </c:numRef>
          </c:val>
        </c:ser>
        <c:ser>
          <c:idx val="3"/>
          <c:order val="3"/>
          <c:tx>
            <c:strRef>
              <c:f>'24a'!$I$3</c:f>
              <c:strCache>
                <c:ptCount val="1"/>
                <c:pt idx="0">
                  <c:v>Southeast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'24a'!$E$4:$E$23</c:f>
              <c:numCache>
                <c:formatCode>@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'24a'!$I$4:$I$23</c:f>
              <c:numCache>
                <c:formatCode>#,##0</c:formatCode>
                <c:ptCount val="20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12</c:v>
                </c:pt>
                <c:pt idx="6">
                  <c:v>77</c:v>
                </c:pt>
                <c:pt idx="7">
                  <c:v>110</c:v>
                </c:pt>
                <c:pt idx="8">
                  <c:v>422</c:v>
                </c:pt>
                <c:pt idx="9">
                  <c:v>411</c:v>
                </c:pt>
                <c:pt idx="10">
                  <c:v>553</c:v>
                </c:pt>
                <c:pt idx="11">
                  <c:v>477</c:v>
                </c:pt>
                <c:pt idx="12">
                  <c:v>536</c:v>
                </c:pt>
                <c:pt idx="13">
                  <c:v>442</c:v>
                </c:pt>
                <c:pt idx="14">
                  <c:v>510</c:v>
                </c:pt>
                <c:pt idx="15">
                  <c:v>396</c:v>
                </c:pt>
                <c:pt idx="16">
                  <c:v>361</c:v>
                </c:pt>
                <c:pt idx="17">
                  <c:v>367</c:v>
                </c:pt>
                <c:pt idx="18">
                  <c:v>524</c:v>
                </c:pt>
                <c:pt idx="19">
                  <c:v>337</c:v>
                </c:pt>
              </c:numCache>
            </c:numRef>
          </c:val>
        </c:ser>
        <c:ser>
          <c:idx val="4"/>
          <c:order val="4"/>
          <c:tx>
            <c:strRef>
              <c:f>'24a'!$J$3</c:f>
              <c:strCache>
                <c:ptCount val="1"/>
                <c:pt idx="0">
                  <c:v>South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'24a'!$E$4:$E$23</c:f>
              <c:numCache>
                <c:formatCode>@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'24a'!$J$4:$J$23</c:f>
              <c:numCache>
                <c:formatCode>#,##0</c:formatCode>
                <c:ptCount val="20"/>
                <c:pt idx="0">
                  <c:v>24</c:v>
                </c:pt>
                <c:pt idx="1">
                  <c:v>29</c:v>
                </c:pt>
                <c:pt idx="2">
                  <c:v>92</c:v>
                </c:pt>
                <c:pt idx="3">
                  <c:v>231</c:v>
                </c:pt>
                <c:pt idx="4">
                  <c:v>103</c:v>
                </c:pt>
                <c:pt idx="5">
                  <c:v>110</c:v>
                </c:pt>
                <c:pt idx="6">
                  <c:v>289</c:v>
                </c:pt>
                <c:pt idx="7">
                  <c:v>557</c:v>
                </c:pt>
                <c:pt idx="8">
                  <c:v>241</c:v>
                </c:pt>
                <c:pt idx="9">
                  <c:v>342</c:v>
                </c:pt>
                <c:pt idx="10">
                  <c:v>461</c:v>
                </c:pt>
                <c:pt idx="11">
                  <c:v>197</c:v>
                </c:pt>
                <c:pt idx="12">
                  <c:v>257</c:v>
                </c:pt>
                <c:pt idx="13">
                  <c:v>501</c:v>
                </c:pt>
                <c:pt idx="14">
                  <c:v>815</c:v>
                </c:pt>
                <c:pt idx="15">
                  <c:v>395</c:v>
                </c:pt>
                <c:pt idx="16">
                  <c:v>594</c:v>
                </c:pt>
                <c:pt idx="17">
                  <c:v>669</c:v>
                </c:pt>
                <c:pt idx="18">
                  <c:v>446</c:v>
                </c:pt>
                <c:pt idx="19">
                  <c:v>726</c:v>
                </c:pt>
              </c:numCache>
            </c:numRef>
          </c:val>
        </c:ser>
        <c:ser>
          <c:idx val="5"/>
          <c:order val="5"/>
          <c:tx>
            <c:strRef>
              <c:f>'24a'!$K$3</c:f>
              <c:strCache>
                <c:ptCount val="1"/>
                <c:pt idx="0">
                  <c:v>Center-West</c:v>
                </c:pt>
              </c:strCache>
            </c:strRef>
          </c:tx>
          <c:spPr>
            <a:solidFill>
              <a:srgbClr val="3E1F0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'24a'!$E$4:$E$23</c:f>
              <c:numCache>
                <c:formatCode>@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'24a'!$K$4:$K$23</c:f>
              <c:numCache>
                <c:formatCode>#,##0</c:formatCode>
                <c:ptCount val="2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22</c:v>
                </c:pt>
                <c:pt idx="7">
                  <c:v>36</c:v>
                </c:pt>
                <c:pt idx="8">
                  <c:v>39</c:v>
                </c:pt>
                <c:pt idx="9">
                  <c:v>53</c:v>
                </c:pt>
                <c:pt idx="10">
                  <c:v>104</c:v>
                </c:pt>
                <c:pt idx="11">
                  <c:v>70</c:v>
                </c:pt>
                <c:pt idx="12">
                  <c:v>65</c:v>
                </c:pt>
                <c:pt idx="13">
                  <c:v>30</c:v>
                </c:pt>
                <c:pt idx="14">
                  <c:v>39</c:v>
                </c:pt>
                <c:pt idx="15">
                  <c:v>35</c:v>
                </c:pt>
                <c:pt idx="16">
                  <c:v>18</c:v>
                </c:pt>
                <c:pt idx="17">
                  <c:v>15</c:v>
                </c:pt>
                <c:pt idx="18">
                  <c:v>67</c:v>
                </c:pt>
                <c:pt idx="19">
                  <c:v>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07806024"/>
        <c:axId val="407806416"/>
      </c:barChart>
      <c:barChart>
        <c:barDir val="col"/>
        <c:grouping val="clustered"/>
        <c:varyColors val="0"/>
        <c:ser>
          <c:idx val="0"/>
          <c:order val="0"/>
          <c:tx>
            <c:strRef>
              <c:f>'24a'!$F$3</c:f>
              <c:strCache>
                <c:ptCount val="1"/>
                <c:pt idx="0">
                  <c:v>Brazil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'24a'!$E$4:$E$23</c:f>
              <c:numCache>
                <c:formatCode>@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'24a'!$F$4:$F$23</c:f>
              <c:numCache>
                <c:formatCode>0</c:formatCode>
                <c:ptCount val="20"/>
                <c:pt idx="0">
                  <c:v>32</c:v>
                </c:pt>
                <c:pt idx="1">
                  <c:v>37</c:v>
                </c:pt>
                <c:pt idx="2">
                  <c:v>100</c:v>
                </c:pt>
                <c:pt idx="3">
                  <c:v>235</c:v>
                </c:pt>
                <c:pt idx="4">
                  <c:v>112</c:v>
                </c:pt>
                <c:pt idx="5">
                  <c:v>213</c:v>
                </c:pt>
                <c:pt idx="6">
                  <c:v>611</c:v>
                </c:pt>
                <c:pt idx="7">
                  <c:v>1242</c:v>
                </c:pt>
                <c:pt idx="8">
                  <c:v>1364</c:v>
                </c:pt>
                <c:pt idx="9">
                  <c:v>1584</c:v>
                </c:pt>
                <c:pt idx="10">
                  <c:v>1862</c:v>
                </c:pt>
                <c:pt idx="11">
                  <c:v>1413</c:v>
                </c:pt>
                <c:pt idx="12">
                  <c:v>1902</c:v>
                </c:pt>
                <c:pt idx="13">
                  <c:v>1846</c:v>
                </c:pt>
                <c:pt idx="14">
                  <c:v>2380</c:v>
                </c:pt>
                <c:pt idx="15">
                  <c:v>1457</c:v>
                </c:pt>
                <c:pt idx="16">
                  <c:v>1132</c:v>
                </c:pt>
                <c:pt idx="17">
                  <c:v>1515</c:v>
                </c:pt>
                <c:pt idx="18">
                  <c:v>1904</c:v>
                </c:pt>
                <c:pt idx="19">
                  <c:v>1851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07807200"/>
        <c:axId val="407806808"/>
      </c:barChart>
      <c:catAx>
        <c:axId val="407806024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806416"/>
        <c:crosses val="autoZero"/>
        <c:auto val="1"/>
        <c:lblAlgn val="ctr"/>
        <c:lblOffset val="100"/>
        <c:noMultiLvlLbl val="0"/>
      </c:catAx>
      <c:valAx>
        <c:axId val="407806416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806024"/>
        <c:crosses val="autoZero"/>
        <c:crossBetween val="between"/>
      </c:valAx>
      <c:valAx>
        <c:axId val="407806808"/>
        <c:scaling>
          <c:orientation val="minMax"/>
        </c:scaling>
        <c:delete val="1"/>
        <c:axPos val="r"/>
        <c:numFmt formatCode="0" sourceLinked="1"/>
        <c:majorTickMark val="out"/>
        <c:minorTickMark val="none"/>
        <c:tickLblPos val="nextTo"/>
        <c:crossAx val="407807200"/>
        <c:crosses val="max"/>
        <c:crossBetween val="between"/>
      </c:valAx>
      <c:catAx>
        <c:axId val="407807200"/>
        <c:scaling>
          <c:orientation val="minMax"/>
        </c:scaling>
        <c:delete val="1"/>
        <c:axPos val="b"/>
        <c:numFmt formatCode="@" sourceLinked="1"/>
        <c:majorTickMark val="out"/>
        <c:minorTickMark val="none"/>
        <c:tickLblPos val="nextTo"/>
        <c:crossAx val="4078068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'7a'!$F$2</c:f>
          <c:strCache>
            <c:ptCount val="1"/>
            <c:pt idx="0">
              <c:v>Rising employment</c:v>
            </c:pt>
          </c:strCache>
        </c:strRef>
      </c:tx>
      <c:layout>
        <c:manualLayout>
          <c:xMode val="edge"/>
          <c:yMode val="edge"/>
          <c:x val="2.87841731344965E-2"/>
          <c:y val="2.67223346904035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2000" b="1" i="0" u="none" strike="noStrike" kern="1200" spc="0" baseline="0">
              <a:solidFill>
                <a:srgbClr val="3D8235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'7a'!$G$3</c:f>
              <c:strCache>
                <c:ptCount val="1"/>
                <c:pt idx="0">
                  <c:v>Total employment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0"/>
          <c:cat>
            <c:numRef>
              <c:f>'7a'!$F$4:$F$22</c:f>
              <c:numCache>
                <c:formatCode>General</c:formatCode>
                <c:ptCount val="19"/>
                <c:pt idx="0">
                  <c:v>1993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'7a'!$G$4:$G$22</c:f>
              <c:numCache>
                <c:formatCode>_(* #,##0.0_);_(* \(#,##0.0\);_(* "-"??_);_(@_)</c:formatCode>
                <c:ptCount val="19"/>
                <c:pt idx="0">
                  <c:v>62390584</c:v>
                </c:pt>
                <c:pt idx="1">
                  <c:v>65386630</c:v>
                </c:pt>
                <c:pt idx="2">
                  <c:v>64299685</c:v>
                </c:pt>
                <c:pt idx="3">
                  <c:v>65576717</c:v>
                </c:pt>
                <c:pt idx="4">
                  <c:v>66139771</c:v>
                </c:pt>
                <c:pt idx="5">
                  <c:v>69181057</c:v>
                </c:pt>
                <c:pt idx="6">
                  <c:v>72266535</c:v>
                </c:pt>
                <c:pt idx="7">
                  <c:v>74784922</c:v>
                </c:pt>
                <c:pt idx="8">
                  <c:v>75668265</c:v>
                </c:pt>
                <c:pt idx="9">
                  <c:v>78325344</c:v>
                </c:pt>
                <c:pt idx="10">
                  <c:v>80150144</c:v>
                </c:pt>
                <c:pt idx="11">
                  <c:v>81907931</c:v>
                </c:pt>
                <c:pt idx="12">
                  <c:v>83226404</c:v>
                </c:pt>
                <c:pt idx="13">
                  <c:v>85661152</c:v>
                </c:pt>
                <c:pt idx="14">
                  <c:v>86360449</c:v>
                </c:pt>
                <c:pt idx="15">
                  <c:v>87476543</c:v>
                </c:pt>
                <c:pt idx="16">
                  <c:v>88885770</c:v>
                </c:pt>
                <c:pt idx="17">
                  <c:v>90385603</c:v>
                </c:pt>
                <c:pt idx="18">
                  <c:v>92869853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5229640"/>
        <c:axId val="405230032"/>
      </c:barChart>
      <c:catAx>
        <c:axId val="40522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30032"/>
        <c:crosses val="autoZero"/>
        <c:auto val="1"/>
        <c:lblAlgn val="ctr"/>
        <c:lblOffset val="100"/>
        <c:noMultiLvlLbl val="0"/>
      </c:catAx>
      <c:valAx>
        <c:axId val="405230032"/>
        <c:scaling>
          <c:orientation val="minMax"/>
          <c:min val="5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2964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6990553306342781E-2"/>
                <c:y val="0.36352716900313986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'8a'!$E$2</c:f>
          <c:strCache>
            <c:ptCount val="1"/>
            <c:pt idx="0">
              <c:v>Brazil vs MICs: Brazil does well except for violence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'8a'!$E$4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</c:spPr>
          <c:invertIfNegative val="0"/>
          <c:cat>
            <c:strRef>
              <c:f>'8a'!$F$3:$J$3</c:f>
              <c:strCache>
                <c:ptCount val="5"/>
                <c:pt idx="0">
                  <c:v>Sanitation facilities</c:v>
                </c:pt>
                <c:pt idx="1">
                  <c:v>Acces to water</c:v>
                </c:pt>
                <c:pt idx="2">
                  <c:v>Homicides</c:v>
                </c:pt>
                <c:pt idx="3">
                  <c:v>Life expectancy</c:v>
                </c:pt>
                <c:pt idx="4">
                  <c:v>Infant Mortality</c:v>
                </c:pt>
              </c:strCache>
            </c:strRef>
          </c:cat>
          <c:val>
            <c:numRef>
              <c:f>'8a'!$F$4:$J$4</c:f>
              <c:numCache>
                <c:formatCode>0.0</c:formatCode>
                <c:ptCount val="5"/>
                <c:pt idx="0">
                  <c:v>0.980333659063923</c:v>
                </c:pt>
                <c:pt idx="1">
                  <c:v>1</c:v>
                </c:pt>
                <c:pt idx="2">
                  <c:v>0.77501177450369763</c:v>
                </c:pt>
                <c:pt idx="3">
                  <c:v>0.95503714828929021</c:v>
                </c:pt>
                <c:pt idx="4">
                  <c:v>0.98963375193837022</c:v>
                </c:pt>
              </c:numCache>
            </c:numRef>
          </c:val>
        </c:ser>
        <c:ser>
          <c:idx val="1"/>
          <c:order val="1"/>
          <c:tx>
            <c:strRef>
              <c:f>'8a'!$E$5</c:f>
              <c:strCache>
                <c:ptCount val="1"/>
                <c:pt idx="0">
                  <c:v>LAC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'8a'!$F$3:$J$3</c:f>
              <c:strCache>
                <c:ptCount val="5"/>
                <c:pt idx="0">
                  <c:v>Sanitation facilities</c:v>
                </c:pt>
                <c:pt idx="1">
                  <c:v>Acces to water</c:v>
                </c:pt>
                <c:pt idx="2">
                  <c:v>Homicides</c:v>
                </c:pt>
                <c:pt idx="3">
                  <c:v>Life expectancy</c:v>
                </c:pt>
                <c:pt idx="4">
                  <c:v>Infant Mortality</c:v>
                </c:pt>
              </c:strCache>
            </c:strRef>
          </c:cat>
          <c:val>
            <c:numRef>
              <c:f>'8a'!$F$5:$J$5</c:f>
              <c:numCache>
                <c:formatCode>0.0</c:formatCode>
                <c:ptCount val="5"/>
                <c:pt idx="0">
                  <c:v>1</c:v>
                </c:pt>
                <c:pt idx="1">
                  <c:v>0.61287680570374825</c:v>
                </c:pt>
                <c:pt idx="2">
                  <c:v>0.81713402824555781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'8a'!$E$6</c:f>
              <c:strCache>
                <c:ptCount val="1"/>
                <c:pt idx="0">
                  <c:v>MICs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'8a'!$F$3:$J$3</c:f>
              <c:strCache>
                <c:ptCount val="5"/>
                <c:pt idx="0">
                  <c:v>Sanitation facilities</c:v>
                </c:pt>
                <c:pt idx="1">
                  <c:v>Acces to water</c:v>
                </c:pt>
                <c:pt idx="2">
                  <c:v>Homicides</c:v>
                </c:pt>
                <c:pt idx="3">
                  <c:v>Life expectancy</c:v>
                </c:pt>
                <c:pt idx="4">
                  <c:v>Infant Mortality</c:v>
                </c:pt>
              </c:strCache>
            </c:strRef>
          </c:cat>
          <c:val>
            <c:numRef>
              <c:f>'8a'!$F$6:$J$6</c:f>
              <c:numCache>
                <c:formatCode>0.0</c:formatCode>
                <c:ptCount val="5"/>
                <c:pt idx="0">
                  <c:v>0.48068874767914815</c:v>
                </c:pt>
                <c:pt idx="1">
                  <c:v>0.33714234122163728</c:v>
                </c:pt>
                <c:pt idx="2">
                  <c:v>0.98390033851002956</c:v>
                </c:pt>
                <c:pt idx="3">
                  <c:v>0.85426572854593019</c:v>
                </c:pt>
                <c:pt idx="4">
                  <c:v>0.71171462746239322</c:v>
                </c:pt>
              </c:numCache>
            </c:numRef>
          </c:val>
        </c:ser>
        <c:ser>
          <c:idx val="3"/>
          <c:order val="3"/>
          <c:tx>
            <c:strRef>
              <c:f>'8a'!$E$7</c:f>
              <c:strCache>
                <c:ptCount val="1"/>
                <c:pt idx="0">
                  <c:v>Synthetic MIC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'8a'!$F$3:$J$3</c:f>
              <c:strCache>
                <c:ptCount val="5"/>
                <c:pt idx="0">
                  <c:v>Sanitation facilities</c:v>
                </c:pt>
                <c:pt idx="1">
                  <c:v>Acces to water</c:v>
                </c:pt>
                <c:pt idx="2">
                  <c:v>Homicides</c:v>
                </c:pt>
                <c:pt idx="3">
                  <c:v>Life expectancy</c:v>
                </c:pt>
                <c:pt idx="4">
                  <c:v>Infant Mortality</c:v>
                </c:pt>
              </c:strCache>
            </c:strRef>
          </c:cat>
          <c:val>
            <c:numRef>
              <c:f>'8a'!$F$7:$J$7</c:f>
              <c:numCache>
                <c:formatCode>0.0</c:formatCode>
                <c:ptCount val="5"/>
                <c:pt idx="0">
                  <c:v>0.66274598580989175</c:v>
                </c:pt>
                <c:pt idx="1">
                  <c:v>0.36814269288249435</c:v>
                </c:pt>
                <c:pt idx="2">
                  <c:v>1</c:v>
                </c:pt>
                <c:pt idx="3">
                  <c:v>0.93910819932930667</c:v>
                </c:pt>
                <c:pt idx="4">
                  <c:v>0.93863965698433705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230816"/>
        <c:axId val="405231208"/>
      </c:barChart>
      <c:catAx>
        <c:axId val="40523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31208"/>
        <c:crosses val="autoZero"/>
        <c:auto val="1"/>
        <c:lblAlgn val="ctr"/>
        <c:lblOffset val="100"/>
        <c:noMultiLvlLbl val="0"/>
      </c:catAx>
      <c:valAx>
        <c:axId val="4052312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3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'8b'!$F$2</c:f>
          <c:strCache>
            <c:ptCount val="1"/>
            <c:pt idx="0">
              <c:v>Brazil vs. LAC: Brazil does well except sanitation and violence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3D8235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'8b'!$F$4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rgbClr val="FFCE14"/>
            </a:solidFill>
            <a:ln>
              <a:noFill/>
            </a:ln>
            <a:effectLst/>
          </c:spPr>
          <c:invertIfNegative val="0"/>
          <c:cat>
            <c:strRef>
              <c:f>'8b'!$G$3:$N$3</c:f>
              <c:strCache>
                <c:ptCount val="8"/>
                <c:pt idx="0">
                  <c:v>Sanitation facilities</c:v>
                </c:pt>
                <c:pt idx="1">
                  <c:v>Acces to water</c:v>
                </c:pt>
                <c:pt idx="2">
                  <c:v>Homicides</c:v>
                </c:pt>
                <c:pt idx="3">
                  <c:v>Life expectancy</c:v>
                </c:pt>
                <c:pt idx="4">
                  <c:v>Infant Mortality</c:v>
                </c:pt>
                <c:pt idx="5">
                  <c:v>Primary school enrollment</c:v>
                </c:pt>
                <c:pt idx="6">
                  <c:v>School enrollment, ages 15-24</c:v>
                </c:pt>
                <c:pt idx="7">
                  <c:v>Average years of education</c:v>
                </c:pt>
              </c:strCache>
            </c:strRef>
          </c:cat>
          <c:val>
            <c:numRef>
              <c:f>'8b'!$G$4:$N$4</c:f>
              <c:numCache>
                <c:formatCode>0.000</c:formatCode>
                <c:ptCount val="8"/>
                <c:pt idx="0">
                  <c:v>0.94628099173553737</c:v>
                </c:pt>
                <c:pt idx="1">
                  <c:v>1</c:v>
                </c:pt>
                <c:pt idx="2">
                  <c:v>0.82608695652173914</c:v>
                </c:pt>
                <c:pt idx="3">
                  <c:v>0.86677082391396787</c:v>
                </c:pt>
                <c:pt idx="4">
                  <c:v>0.93386545039908786</c:v>
                </c:pt>
                <c:pt idx="5">
                  <c:v>1</c:v>
                </c:pt>
                <c:pt idx="6">
                  <c:v>1</c:v>
                </c:pt>
                <c:pt idx="7">
                  <c:v>0.81481481481481477</c:v>
                </c:pt>
              </c:numCache>
            </c:numRef>
          </c:val>
        </c:ser>
        <c:ser>
          <c:idx val="1"/>
          <c:order val="1"/>
          <c:tx>
            <c:strRef>
              <c:f>'8b'!$F$5</c:f>
              <c:strCache>
                <c:ptCount val="1"/>
                <c:pt idx="0">
                  <c:v>LAC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'8b'!$G$3:$N$3</c:f>
              <c:strCache>
                <c:ptCount val="8"/>
                <c:pt idx="0">
                  <c:v>Sanitation facilities</c:v>
                </c:pt>
                <c:pt idx="1">
                  <c:v>Acces to water</c:v>
                </c:pt>
                <c:pt idx="2">
                  <c:v>Homicides</c:v>
                </c:pt>
                <c:pt idx="3">
                  <c:v>Life expectancy</c:v>
                </c:pt>
                <c:pt idx="4">
                  <c:v>Infant Mortality</c:v>
                </c:pt>
                <c:pt idx="5">
                  <c:v>Primary school enrollment</c:v>
                </c:pt>
                <c:pt idx="6">
                  <c:v>School enrollment, ages 15-24</c:v>
                </c:pt>
                <c:pt idx="7">
                  <c:v>Average years of education</c:v>
                </c:pt>
              </c:strCache>
            </c:strRef>
          </c:cat>
          <c:val>
            <c:numRef>
              <c:f>'8b'!$G$5:$N$5</c:f>
              <c:numCache>
                <c:formatCode>0.000</c:formatCode>
                <c:ptCount val="8"/>
                <c:pt idx="0">
                  <c:v>0.96526420671825031</c:v>
                </c:pt>
                <c:pt idx="1">
                  <c:v>0.61287680570374825</c:v>
                </c:pt>
                <c:pt idx="2">
                  <c:v>0.87098517038143541</c:v>
                </c:pt>
                <c:pt idx="3">
                  <c:v>0.9075781245437109</c:v>
                </c:pt>
                <c:pt idx="4">
                  <c:v>0.94364753482785879</c:v>
                </c:pt>
                <c:pt idx="5">
                  <c:v>0.54545454545454508</c:v>
                </c:pt>
                <c:pt idx="6">
                  <c:v>0.94716981132075473</c:v>
                </c:pt>
                <c:pt idx="7">
                  <c:v>0.95652173913043503</c:v>
                </c:pt>
              </c:numCache>
            </c:numRef>
          </c:val>
        </c:ser>
        <c:ser>
          <c:idx val="2"/>
          <c:order val="2"/>
          <c:tx>
            <c:strRef>
              <c:f>'8b'!$F$6</c:f>
              <c:strCache>
                <c:ptCount val="1"/>
                <c:pt idx="0">
                  <c:v>Mexico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0"/>
          <c:cat>
            <c:strRef>
              <c:f>'8b'!$G$3:$N$3</c:f>
              <c:strCache>
                <c:ptCount val="8"/>
                <c:pt idx="0">
                  <c:v>Sanitation facilities</c:v>
                </c:pt>
                <c:pt idx="1">
                  <c:v>Acces to water</c:v>
                </c:pt>
                <c:pt idx="2">
                  <c:v>Homicides</c:v>
                </c:pt>
                <c:pt idx="3">
                  <c:v>Life expectancy</c:v>
                </c:pt>
                <c:pt idx="4">
                  <c:v>Infant Mortality</c:v>
                </c:pt>
                <c:pt idx="5">
                  <c:v>Primary school enrollment</c:v>
                </c:pt>
                <c:pt idx="6">
                  <c:v>School enrollment, ages 15-24</c:v>
                </c:pt>
                <c:pt idx="7">
                  <c:v>Average years of education</c:v>
                </c:pt>
              </c:strCache>
            </c:strRef>
          </c:cat>
          <c:val>
            <c:numRef>
              <c:f>'8b'!$G$6:$N$6</c:f>
              <c:numCache>
                <c:formatCode>0.000</c:formatCode>
                <c:ptCount val="8"/>
                <c:pt idx="0">
                  <c:v>1</c:v>
                </c:pt>
                <c:pt idx="1">
                  <c:v>0.56310679611650472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0.71999999999999886</c:v>
                </c:pt>
                <c:pt idx="6">
                  <c:v>0.89483065953654195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269312"/>
        <c:axId val="405269704"/>
      </c:barChart>
      <c:catAx>
        <c:axId val="40526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69704"/>
        <c:crosses val="autoZero"/>
        <c:auto val="1"/>
        <c:lblAlgn val="ctr"/>
        <c:lblOffset val="100"/>
        <c:noMultiLvlLbl val="0"/>
      </c:catAx>
      <c:valAx>
        <c:axId val="405269704"/>
        <c:scaling>
          <c:orientation val="minMax"/>
          <c:max val="1"/>
        </c:scaling>
        <c:delete val="0"/>
        <c:axPos val="l"/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693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'9a'!$F$2</c:f>
          <c:strCache>
            <c:ptCount val="1"/>
            <c:pt idx="0">
              <c:v>Falling Inflation</c:v>
            </c:pt>
          </c:strCache>
        </c:strRef>
      </c:tx>
      <c:layout>
        <c:manualLayout>
          <c:xMode val="edge"/>
          <c:yMode val="edge"/>
          <c:x val="7.7668122841961451E-2"/>
          <c:y val="3.08285126359276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616188742620098E-2"/>
          <c:y val="0.14100985954092704"/>
          <c:w val="0.90741927448088233"/>
          <c:h val="0.72231083733881485"/>
        </c:manualLayout>
      </c:layout>
      <c:lineChart>
        <c:grouping val="standard"/>
        <c:varyColors val="0"/>
        <c:ser>
          <c:idx val="0"/>
          <c:order val="0"/>
          <c:tx>
            <c:strRef>
              <c:f>'9a'!$G$3</c:f>
              <c:strCache>
                <c:ptCount val="1"/>
                <c:pt idx="0">
                  <c:v>Inflation (IPCA)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'9a'!$F$107:$F$344</c:f>
              <c:numCache>
                <c:formatCode>[$-409]mmm\-yy;@</c:formatCode>
                <c:ptCount val="238"/>
                <c:pt idx="0">
                  <c:v>35095</c:v>
                </c:pt>
                <c:pt idx="1">
                  <c:v>35124</c:v>
                </c:pt>
                <c:pt idx="2">
                  <c:v>35155</c:v>
                </c:pt>
                <c:pt idx="3">
                  <c:v>35185</c:v>
                </c:pt>
                <c:pt idx="4">
                  <c:v>35216</c:v>
                </c:pt>
                <c:pt idx="5">
                  <c:v>35246</c:v>
                </c:pt>
                <c:pt idx="6">
                  <c:v>35277</c:v>
                </c:pt>
                <c:pt idx="7">
                  <c:v>35308</c:v>
                </c:pt>
                <c:pt idx="8">
                  <c:v>35338</c:v>
                </c:pt>
                <c:pt idx="9">
                  <c:v>35369</c:v>
                </c:pt>
                <c:pt idx="10">
                  <c:v>35399</c:v>
                </c:pt>
                <c:pt idx="11">
                  <c:v>35430</c:v>
                </c:pt>
                <c:pt idx="12">
                  <c:v>35461</c:v>
                </c:pt>
                <c:pt idx="13">
                  <c:v>35489</c:v>
                </c:pt>
                <c:pt idx="14">
                  <c:v>35520</c:v>
                </c:pt>
                <c:pt idx="15">
                  <c:v>35550</c:v>
                </c:pt>
                <c:pt idx="16">
                  <c:v>35581</c:v>
                </c:pt>
                <c:pt idx="17">
                  <c:v>35611</c:v>
                </c:pt>
                <c:pt idx="18">
                  <c:v>35642</c:v>
                </c:pt>
                <c:pt idx="19">
                  <c:v>35673</c:v>
                </c:pt>
                <c:pt idx="20">
                  <c:v>35703</c:v>
                </c:pt>
                <c:pt idx="21">
                  <c:v>35734</c:v>
                </c:pt>
                <c:pt idx="22">
                  <c:v>35764</c:v>
                </c:pt>
                <c:pt idx="23">
                  <c:v>35795</c:v>
                </c:pt>
                <c:pt idx="24">
                  <c:v>35826</c:v>
                </c:pt>
                <c:pt idx="25">
                  <c:v>35854</c:v>
                </c:pt>
                <c:pt idx="26">
                  <c:v>35885</c:v>
                </c:pt>
                <c:pt idx="27">
                  <c:v>35915</c:v>
                </c:pt>
                <c:pt idx="28">
                  <c:v>35946</c:v>
                </c:pt>
                <c:pt idx="29">
                  <c:v>35976</c:v>
                </c:pt>
                <c:pt idx="30">
                  <c:v>36007</c:v>
                </c:pt>
                <c:pt idx="31">
                  <c:v>36038</c:v>
                </c:pt>
                <c:pt idx="32">
                  <c:v>36068</c:v>
                </c:pt>
                <c:pt idx="33">
                  <c:v>36099</c:v>
                </c:pt>
                <c:pt idx="34">
                  <c:v>36129</c:v>
                </c:pt>
                <c:pt idx="35">
                  <c:v>36160</c:v>
                </c:pt>
                <c:pt idx="36">
                  <c:v>36191</c:v>
                </c:pt>
                <c:pt idx="37">
                  <c:v>36219</c:v>
                </c:pt>
                <c:pt idx="38">
                  <c:v>36250</c:v>
                </c:pt>
                <c:pt idx="39">
                  <c:v>36280</c:v>
                </c:pt>
                <c:pt idx="40">
                  <c:v>36311</c:v>
                </c:pt>
                <c:pt idx="41">
                  <c:v>36341</c:v>
                </c:pt>
                <c:pt idx="42">
                  <c:v>36372</c:v>
                </c:pt>
                <c:pt idx="43">
                  <c:v>36403</c:v>
                </c:pt>
                <c:pt idx="44">
                  <c:v>36433</c:v>
                </c:pt>
                <c:pt idx="45">
                  <c:v>36464</c:v>
                </c:pt>
                <c:pt idx="46">
                  <c:v>36494</c:v>
                </c:pt>
                <c:pt idx="47">
                  <c:v>36525</c:v>
                </c:pt>
                <c:pt idx="48">
                  <c:v>36556</c:v>
                </c:pt>
                <c:pt idx="49">
                  <c:v>36585</c:v>
                </c:pt>
                <c:pt idx="50">
                  <c:v>36616</c:v>
                </c:pt>
                <c:pt idx="51">
                  <c:v>36646</c:v>
                </c:pt>
                <c:pt idx="52">
                  <c:v>36677</c:v>
                </c:pt>
                <c:pt idx="53">
                  <c:v>36707</c:v>
                </c:pt>
                <c:pt idx="54">
                  <c:v>36738</c:v>
                </c:pt>
                <c:pt idx="55">
                  <c:v>36769</c:v>
                </c:pt>
                <c:pt idx="56">
                  <c:v>36799</c:v>
                </c:pt>
                <c:pt idx="57">
                  <c:v>36830</c:v>
                </c:pt>
                <c:pt idx="58">
                  <c:v>36860</c:v>
                </c:pt>
                <c:pt idx="59">
                  <c:v>36891</c:v>
                </c:pt>
                <c:pt idx="60">
                  <c:v>36922</c:v>
                </c:pt>
                <c:pt idx="61">
                  <c:v>36950</c:v>
                </c:pt>
                <c:pt idx="62">
                  <c:v>36981</c:v>
                </c:pt>
                <c:pt idx="63">
                  <c:v>37011</c:v>
                </c:pt>
                <c:pt idx="64">
                  <c:v>37042</c:v>
                </c:pt>
                <c:pt idx="65">
                  <c:v>37072</c:v>
                </c:pt>
                <c:pt idx="66">
                  <c:v>37103</c:v>
                </c:pt>
                <c:pt idx="67">
                  <c:v>37134</c:v>
                </c:pt>
                <c:pt idx="68">
                  <c:v>37164</c:v>
                </c:pt>
                <c:pt idx="69">
                  <c:v>37195</c:v>
                </c:pt>
                <c:pt idx="70">
                  <c:v>37225</c:v>
                </c:pt>
                <c:pt idx="71">
                  <c:v>37256</c:v>
                </c:pt>
                <c:pt idx="72">
                  <c:v>37287</c:v>
                </c:pt>
                <c:pt idx="73">
                  <c:v>37315</c:v>
                </c:pt>
                <c:pt idx="74">
                  <c:v>37346</c:v>
                </c:pt>
                <c:pt idx="75">
                  <c:v>37376</c:v>
                </c:pt>
                <c:pt idx="76">
                  <c:v>37407</c:v>
                </c:pt>
                <c:pt idx="77">
                  <c:v>37437</c:v>
                </c:pt>
                <c:pt idx="78">
                  <c:v>37468</c:v>
                </c:pt>
                <c:pt idx="79">
                  <c:v>37499</c:v>
                </c:pt>
                <c:pt idx="80">
                  <c:v>37529</c:v>
                </c:pt>
                <c:pt idx="81">
                  <c:v>37560</c:v>
                </c:pt>
                <c:pt idx="82">
                  <c:v>37590</c:v>
                </c:pt>
                <c:pt idx="83">
                  <c:v>37621</c:v>
                </c:pt>
                <c:pt idx="84">
                  <c:v>37652</c:v>
                </c:pt>
                <c:pt idx="85">
                  <c:v>37680</c:v>
                </c:pt>
                <c:pt idx="86">
                  <c:v>37711</c:v>
                </c:pt>
                <c:pt idx="87">
                  <c:v>37741</c:v>
                </c:pt>
                <c:pt idx="88">
                  <c:v>37772</c:v>
                </c:pt>
                <c:pt idx="89">
                  <c:v>37802</c:v>
                </c:pt>
                <c:pt idx="90">
                  <c:v>37833</c:v>
                </c:pt>
                <c:pt idx="91">
                  <c:v>37864</c:v>
                </c:pt>
                <c:pt idx="92">
                  <c:v>37894</c:v>
                </c:pt>
                <c:pt idx="93">
                  <c:v>37925</c:v>
                </c:pt>
                <c:pt idx="94">
                  <c:v>37955</c:v>
                </c:pt>
                <c:pt idx="95">
                  <c:v>37986</c:v>
                </c:pt>
                <c:pt idx="96">
                  <c:v>38017</c:v>
                </c:pt>
                <c:pt idx="97">
                  <c:v>38046</c:v>
                </c:pt>
                <c:pt idx="98">
                  <c:v>38077</c:v>
                </c:pt>
                <c:pt idx="99">
                  <c:v>38107</c:v>
                </c:pt>
                <c:pt idx="100">
                  <c:v>38138</c:v>
                </c:pt>
                <c:pt idx="101">
                  <c:v>38168</c:v>
                </c:pt>
                <c:pt idx="102">
                  <c:v>38199</c:v>
                </c:pt>
                <c:pt idx="103">
                  <c:v>38230</c:v>
                </c:pt>
                <c:pt idx="104">
                  <c:v>38260</c:v>
                </c:pt>
                <c:pt idx="105">
                  <c:v>38291</c:v>
                </c:pt>
                <c:pt idx="106">
                  <c:v>38321</c:v>
                </c:pt>
                <c:pt idx="107">
                  <c:v>38352</c:v>
                </c:pt>
                <c:pt idx="108">
                  <c:v>38383</c:v>
                </c:pt>
                <c:pt idx="109">
                  <c:v>38411</c:v>
                </c:pt>
                <c:pt idx="110">
                  <c:v>38442</c:v>
                </c:pt>
                <c:pt idx="111">
                  <c:v>38472</c:v>
                </c:pt>
                <c:pt idx="112">
                  <c:v>38503</c:v>
                </c:pt>
                <c:pt idx="113">
                  <c:v>38533</c:v>
                </c:pt>
                <c:pt idx="114">
                  <c:v>38564</c:v>
                </c:pt>
                <c:pt idx="115">
                  <c:v>38595</c:v>
                </c:pt>
                <c:pt idx="116">
                  <c:v>38625</c:v>
                </c:pt>
                <c:pt idx="117">
                  <c:v>38656</c:v>
                </c:pt>
                <c:pt idx="118">
                  <c:v>38686</c:v>
                </c:pt>
                <c:pt idx="119">
                  <c:v>38717</c:v>
                </c:pt>
                <c:pt idx="120">
                  <c:v>38748</c:v>
                </c:pt>
                <c:pt idx="121">
                  <c:v>38776</c:v>
                </c:pt>
                <c:pt idx="122">
                  <c:v>38807</c:v>
                </c:pt>
                <c:pt idx="123">
                  <c:v>38837</c:v>
                </c:pt>
                <c:pt idx="124">
                  <c:v>38868</c:v>
                </c:pt>
                <c:pt idx="125">
                  <c:v>38898</c:v>
                </c:pt>
                <c:pt idx="126">
                  <c:v>38929</c:v>
                </c:pt>
                <c:pt idx="127">
                  <c:v>38960</c:v>
                </c:pt>
                <c:pt idx="128">
                  <c:v>38990</c:v>
                </c:pt>
                <c:pt idx="129">
                  <c:v>39021</c:v>
                </c:pt>
                <c:pt idx="130">
                  <c:v>39051</c:v>
                </c:pt>
                <c:pt idx="131">
                  <c:v>39082</c:v>
                </c:pt>
                <c:pt idx="132">
                  <c:v>39113</c:v>
                </c:pt>
                <c:pt idx="133">
                  <c:v>39141</c:v>
                </c:pt>
                <c:pt idx="134">
                  <c:v>39172</c:v>
                </c:pt>
                <c:pt idx="135">
                  <c:v>39202</c:v>
                </c:pt>
                <c:pt idx="136">
                  <c:v>39233</c:v>
                </c:pt>
                <c:pt idx="137">
                  <c:v>39263</c:v>
                </c:pt>
                <c:pt idx="138">
                  <c:v>39294</c:v>
                </c:pt>
                <c:pt idx="139">
                  <c:v>39325</c:v>
                </c:pt>
                <c:pt idx="140">
                  <c:v>39355</c:v>
                </c:pt>
                <c:pt idx="141">
                  <c:v>39386</c:v>
                </c:pt>
                <c:pt idx="142">
                  <c:v>39416</c:v>
                </c:pt>
                <c:pt idx="143">
                  <c:v>39447</c:v>
                </c:pt>
                <c:pt idx="144">
                  <c:v>39478</c:v>
                </c:pt>
                <c:pt idx="145">
                  <c:v>39507</c:v>
                </c:pt>
                <c:pt idx="146">
                  <c:v>39538</c:v>
                </c:pt>
                <c:pt idx="147">
                  <c:v>39568</c:v>
                </c:pt>
                <c:pt idx="148">
                  <c:v>39599</c:v>
                </c:pt>
                <c:pt idx="149">
                  <c:v>39629</c:v>
                </c:pt>
                <c:pt idx="150">
                  <c:v>39660</c:v>
                </c:pt>
                <c:pt idx="151">
                  <c:v>39691</c:v>
                </c:pt>
                <c:pt idx="152">
                  <c:v>39721</c:v>
                </c:pt>
                <c:pt idx="153">
                  <c:v>39752</c:v>
                </c:pt>
                <c:pt idx="154">
                  <c:v>39782</c:v>
                </c:pt>
                <c:pt idx="155">
                  <c:v>39813</c:v>
                </c:pt>
                <c:pt idx="156">
                  <c:v>39844</c:v>
                </c:pt>
                <c:pt idx="157">
                  <c:v>39872</c:v>
                </c:pt>
                <c:pt idx="158">
                  <c:v>39903</c:v>
                </c:pt>
                <c:pt idx="159">
                  <c:v>39933</c:v>
                </c:pt>
                <c:pt idx="160">
                  <c:v>39964</c:v>
                </c:pt>
                <c:pt idx="161">
                  <c:v>39994</c:v>
                </c:pt>
                <c:pt idx="162">
                  <c:v>40025</c:v>
                </c:pt>
                <c:pt idx="163">
                  <c:v>40056</c:v>
                </c:pt>
                <c:pt idx="164">
                  <c:v>40086</c:v>
                </c:pt>
                <c:pt idx="165">
                  <c:v>40117</c:v>
                </c:pt>
                <c:pt idx="166">
                  <c:v>40147</c:v>
                </c:pt>
                <c:pt idx="167">
                  <c:v>40178</c:v>
                </c:pt>
                <c:pt idx="168">
                  <c:v>40209</c:v>
                </c:pt>
                <c:pt idx="169">
                  <c:v>40237</c:v>
                </c:pt>
                <c:pt idx="170">
                  <c:v>40268</c:v>
                </c:pt>
                <c:pt idx="171">
                  <c:v>40298</c:v>
                </c:pt>
                <c:pt idx="172">
                  <c:v>40329</c:v>
                </c:pt>
                <c:pt idx="173">
                  <c:v>40359</c:v>
                </c:pt>
                <c:pt idx="174">
                  <c:v>40390</c:v>
                </c:pt>
                <c:pt idx="175">
                  <c:v>40421</c:v>
                </c:pt>
                <c:pt idx="176">
                  <c:v>40451</c:v>
                </c:pt>
                <c:pt idx="177">
                  <c:v>40482</c:v>
                </c:pt>
                <c:pt idx="178">
                  <c:v>40512</c:v>
                </c:pt>
                <c:pt idx="179">
                  <c:v>40543</c:v>
                </c:pt>
                <c:pt idx="180">
                  <c:v>40574</c:v>
                </c:pt>
                <c:pt idx="181">
                  <c:v>40602</c:v>
                </c:pt>
                <c:pt idx="182">
                  <c:v>40633</c:v>
                </c:pt>
                <c:pt idx="183">
                  <c:v>40663</c:v>
                </c:pt>
                <c:pt idx="184">
                  <c:v>40694</c:v>
                </c:pt>
                <c:pt idx="185">
                  <c:v>40724</c:v>
                </c:pt>
                <c:pt idx="186">
                  <c:v>40755</c:v>
                </c:pt>
                <c:pt idx="187">
                  <c:v>40786</c:v>
                </c:pt>
                <c:pt idx="188">
                  <c:v>40816</c:v>
                </c:pt>
                <c:pt idx="189">
                  <c:v>40847</c:v>
                </c:pt>
                <c:pt idx="190">
                  <c:v>40877</c:v>
                </c:pt>
                <c:pt idx="191">
                  <c:v>40908</c:v>
                </c:pt>
                <c:pt idx="192">
                  <c:v>40939</c:v>
                </c:pt>
                <c:pt idx="193">
                  <c:v>40968</c:v>
                </c:pt>
                <c:pt idx="194">
                  <c:v>40999</c:v>
                </c:pt>
                <c:pt idx="195">
                  <c:v>41029</c:v>
                </c:pt>
                <c:pt idx="196">
                  <c:v>41060</c:v>
                </c:pt>
                <c:pt idx="197">
                  <c:v>41090</c:v>
                </c:pt>
                <c:pt idx="198">
                  <c:v>41121</c:v>
                </c:pt>
                <c:pt idx="199">
                  <c:v>41152</c:v>
                </c:pt>
                <c:pt idx="200">
                  <c:v>41182</c:v>
                </c:pt>
                <c:pt idx="201">
                  <c:v>41213</c:v>
                </c:pt>
                <c:pt idx="202">
                  <c:v>41243</c:v>
                </c:pt>
                <c:pt idx="203">
                  <c:v>41274</c:v>
                </c:pt>
                <c:pt idx="204">
                  <c:v>41305</c:v>
                </c:pt>
                <c:pt idx="205">
                  <c:v>41333</c:v>
                </c:pt>
                <c:pt idx="206">
                  <c:v>41364</c:v>
                </c:pt>
                <c:pt idx="207">
                  <c:v>41394</c:v>
                </c:pt>
                <c:pt idx="208">
                  <c:v>41425</c:v>
                </c:pt>
                <c:pt idx="209">
                  <c:v>41455</c:v>
                </c:pt>
                <c:pt idx="210">
                  <c:v>41486</c:v>
                </c:pt>
                <c:pt idx="211">
                  <c:v>41517</c:v>
                </c:pt>
                <c:pt idx="212">
                  <c:v>41547</c:v>
                </c:pt>
                <c:pt idx="213">
                  <c:v>41578</c:v>
                </c:pt>
                <c:pt idx="214">
                  <c:v>41608</c:v>
                </c:pt>
                <c:pt idx="215">
                  <c:v>41639</c:v>
                </c:pt>
                <c:pt idx="216">
                  <c:v>41670</c:v>
                </c:pt>
                <c:pt idx="217">
                  <c:v>41698</c:v>
                </c:pt>
                <c:pt idx="218">
                  <c:v>41729</c:v>
                </c:pt>
                <c:pt idx="219">
                  <c:v>41759</c:v>
                </c:pt>
                <c:pt idx="220">
                  <c:v>41790</c:v>
                </c:pt>
                <c:pt idx="221">
                  <c:v>41820</c:v>
                </c:pt>
                <c:pt idx="222">
                  <c:v>41851</c:v>
                </c:pt>
                <c:pt idx="223">
                  <c:v>41882</c:v>
                </c:pt>
                <c:pt idx="224">
                  <c:v>41912</c:v>
                </c:pt>
                <c:pt idx="225">
                  <c:v>41943</c:v>
                </c:pt>
                <c:pt idx="226">
                  <c:v>41973</c:v>
                </c:pt>
                <c:pt idx="227">
                  <c:v>42004</c:v>
                </c:pt>
                <c:pt idx="228">
                  <c:v>42035</c:v>
                </c:pt>
                <c:pt idx="229">
                  <c:v>42063</c:v>
                </c:pt>
                <c:pt idx="230">
                  <c:v>42094</c:v>
                </c:pt>
                <c:pt idx="231">
                  <c:v>42124</c:v>
                </c:pt>
                <c:pt idx="232">
                  <c:v>42155</c:v>
                </c:pt>
                <c:pt idx="233">
                  <c:v>42185</c:v>
                </c:pt>
                <c:pt idx="234">
                  <c:v>42216</c:v>
                </c:pt>
                <c:pt idx="235">
                  <c:v>42247</c:v>
                </c:pt>
                <c:pt idx="236">
                  <c:v>42277</c:v>
                </c:pt>
                <c:pt idx="237">
                  <c:v>42308</c:v>
                </c:pt>
              </c:numCache>
            </c:numRef>
          </c:cat>
          <c:val>
            <c:numRef>
              <c:f>'9a'!$G$107:$G$344</c:f>
              <c:numCache>
                <c:formatCode>_(* #,##0.00_);_(* \(#,##0.00\);_(* "-"??_);_(@_)</c:formatCode>
                <c:ptCount val="238"/>
                <c:pt idx="0">
                  <c:v>21.975574390680563</c:v>
                </c:pt>
                <c:pt idx="1">
                  <c:v>21.987648789254166</c:v>
                </c:pt>
                <c:pt idx="2">
                  <c:v>20.546140384063595</c:v>
                </c:pt>
                <c:pt idx="3">
                  <c:v>19.169209951091261</c:v>
                </c:pt>
                <c:pt idx="4">
                  <c:v>17.486192960450552</c:v>
                </c:pt>
                <c:pt idx="5">
                  <c:v>16.256873319655686</c:v>
                </c:pt>
                <c:pt idx="6">
                  <c:v>14.837167461414481</c:v>
                </c:pt>
                <c:pt idx="7">
                  <c:v>14.211754627433116</c:v>
                </c:pt>
                <c:pt idx="8">
                  <c:v>13.261780631126129</c:v>
                </c:pt>
                <c:pt idx="9">
                  <c:v>12.022054997553976</c:v>
                </c:pt>
                <c:pt idx="10">
                  <c:v>10.752464347635904</c:v>
                </c:pt>
                <c:pt idx="11">
                  <c:v>9.5638055632825782</c:v>
                </c:pt>
                <c:pt idx="12">
                  <c:v>9.3908214613472651</c:v>
                </c:pt>
                <c:pt idx="13">
                  <c:v>8.8169608716757395</c:v>
                </c:pt>
                <c:pt idx="14">
                  <c:v>8.9904607594631702</c:v>
                </c:pt>
                <c:pt idx="15">
                  <c:v>8.5814505373755132</c:v>
                </c:pt>
                <c:pt idx="16">
                  <c:v>7.7125414785405466</c:v>
                </c:pt>
                <c:pt idx="17">
                  <c:v>7.0206435443469495</c:v>
                </c:pt>
                <c:pt idx="18">
                  <c:v>6.0786163190035714</c:v>
                </c:pt>
                <c:pt idx="19">
                  <c:v>5.5927923095776322</c:v>
                </c:pt>
                <c:pt idx="20">
                  <c:v>5.497901133263472</c:v>
                </c:pt>
                <c:pt idx="21">
                  <c:v>5.4242734854137664</c:v>
                </c:pt>
                <c:pt idx="22">
                  <c:v>5.266641497546809</c:v>
                </c:pt>
                <c:pt idx="23">
                  <c:v>5.2247318164489576</c:v>
                </c:pt>
                <c:pt idx="24">
                  <c:v>4.7359432816226121</c:v>
                </c:pt>
                <c:pt idx="25">
                  <c:v>4.6942573340478244</c:v>
                </c:pt>
                <c:pt idx="26">
                  <c:v>4.5171801900145025</c:v>
                </c:pt>
                <c:pt idx="27">
                  <c:v>3.8541052958669164</c:v>
                </c:pt>
                <c:pt idx="28">
                  <c:v>3.9471923337777381</c:v>
                </c:pt>
                <c:pt idx="29">
                  <c:v>3.4095700937383011</c:v>
                </c:pt>
                <c:pt idx="30">
                  <c:v>3.058749361031543</c:v>
                </c:pt>
                <c:pt idx="31">
                  <c:v>2.5536604713845668</c:v>
                </c:pt>
                <c:pt idx="32">
                  <c:v>2.2666824089021764</c:v>
                </c:pt>
                <c:pt idx="33">
                  <c:v>2.052415190445922</c:v>
                </c:pt>
                <c:pt idx="34">
                  <c:v>1.7569654509507648</c:v>
                </c:pt>
                <c:pt idx="35">
                  <c:v>1.6556441670207311</c:v>
                </c:pt>
                <c:pt idx="36">
                  <c:v>1.6455502692779733</c:v>
                </c:pt>
                <c:pt idx="37">
                  <c:v>2.2425129873635097</c:v>
                </c:pt>
                <c:pt idx="38">
                  <c:v>3.0169230917126866</c:v>
                </c:pt>
                <c:pt idx="39">
                  <c:v>3.3457879698985282</c:v>
                </c:pt>
                <c:pt idx="40">
                  <c:v>3.1401247102569307</c:v>
                </c:pt>
                <c:pt idx="41">
                  <c:v>3.3154278616341015</c:v>
                </c:pt>
                <c:pt idx="42">
                  <c:v>4.567046481103243</c:v>
                </c:pt>
                <c:pt idx="43">
                  <c:v>5.6916493530982049</c:v>
                </c:pt>
                <c:pt idx="44">
                  <c:v>6.2530501764810786</c:v>
                </c:pt>
                <c:pt idx="45">
                  <c:v>7.4959622811249904</c:v>
                </c:pt>
                <c:pt idx="46">
                  <c:v>8.6475509839764477</c:v>
                </c:pt>
                <c:pt idx="47">
                  <c:v>8.9399345060104718</c:v>
                </c:pt>
                <c:pt idx="48">
                  <c:v>8.8533883812787817</c:v>
                </c:pt>
                <c:pt idx="49">
                  <c:v>7.8623431827555379</c:v>
                </c:pt>
                <c:pt idx="50">
                  <c:v>6.9234820353685667</c:v>
                </c:pt>
                <c:pt idx="51">
                  <c:v>6.7746227723917141</c:v>
                </c:pt>
                <c:pt idx="52">
                  <c:v>6.4659025270876969</c:v>
                </c:pt>
                <c:pt idx="53">
                  <c:v>6.5084081274578098</c:v>
                </c:pt>
                <c:pt idx="54">
                  <c:v>7.056280045810559</c:v>
                </c:pt>
                <c:pt idx="55">
                  <c:v>7.8547308218085643</c:v>
                </c:pt>
                <c:pt idx="56">
                  <c:v>7.7687136902589105</c:v>
                </c:pt>
                <c:pt idx="57">
                  <c:v>6.6504495399004604</c:v>
                </c:pt>
                <c:pt idx="58">
                  <c:v>5.9848746690719601</c:v>
                </c:pt>
                <c:pt idx="59">
                  <c:v>5.9743393932599087</c:v>
                </c:pt>
                <c:pt idx="60">
                  <c:v>5.9216787197391207</c:v>
                </c:pt>
                <c:pt idx="61">
                  <c:v>6.2707664454707768</c:v>
                </c:pt>
                <c:pt idx="62">
                  <c:v>6.4404264198399508</c:v>
                </c:pt>
                <c:pt idx="63">
                  <c:v>6.6100188140559846</c:v>
                </c:pt>
                <c:pt idx="64">
                  <c:v>7.0364162495686777</c:v>
                </c:pt>
                <c:pt idx="65">
                  <c:v>7.3461095620736661</c:v>
                </c:pt>
                <c:pt idx="66">
                  <c:v>7.0503029418849339</c:v>
                </c:pt>
                <c:pt idx="67">
                  <c:v>6.4057398701787616</c:v>
                </c:pt>
                <c:pt idx="68">
                  <c:v>6.4588206543103377</c:v>
                </c:pt>
                <c:pt idx="69">
                  <c:v>7.1923595623538006</c:v>
                </c:pt>
                <c:pt idx="70">
                  <c:v>7.6090762711787496</c:v>
                </c:pt>
                <c:pt idx="71">
                  <c:v>7.6732630151520098</c:v>
                </c:pt>
                <c:pt idx="72">
                  <c:v>7.619731513205541</c:v>
                </c:pt>
                <c:pt idx="73">
                  <c:v>7.5126045656511042</c:v>
                </c:pt>
                <c:pt idx="74">
                  <c:v>7.7482368928521561</c:v>
                </c:pt>
                <c:pt idx="75">
                  <c:v>7.9839160747613436</c:v>
                </c:pt>
                <c:pt idx="76">
                  <c:v>7.7688300951283207</c:v>
                </c:pt>
                <c:pt idx="77">
                  <c:v>7.6616187639552802</c:v>
                </c:pt>
                <c:pt idx="78">
                  <c:v>7.5128708450077131</c:v>
                </c:pt>
                <c:pt idx="79">
                  <c:v>7.4594880888781301</c:v>
                </c:pt>
                <c:pt idx="80">
                  <c:v>7.9309896321480666</c:v>
                </c:pt>
                <c:pt idx="81">
                  <c:v>8.4447938077251159</c:v>
                </c:pt>
                <c:pt idx="82">
                  <c:v>10.932207904595771</c:v>
                </c:pt>
                <c:pt idx="83">
                  <c:v>12.530337079575027</c:v>
                </c:pt>
                <c:pt idx="84">
                  <c:v>14.467041050403374</c:v>
                </c:pt>
                <c:pt idx="85">
                  <c:v>15.847123948679464</c:v>
                </c:pt>
                <c:pt idx="86">
                  <c:v>16.572607925694037</c:v>
                </c:pt>
                <c:pt idx="87">
                  <c:v>16.769208554140171</c:v>
                </c:pt>
                <c:pt idx="88">
                  <c:v>17.235306582497167</c:v>
                </c:pt>
                <c:pt idx="89">
                  <c:v>16.569860209742515</c:v>
                </c:pt>
                <c:pt idx="90">
                  <c:v>15.429390186937431</c:v>
                </c:pt>
                <c:pt idx="91">
                  <c:v>15.073869958840591</c:v>
                </c:pt>
                <c:pt idx="92">
                  <c:v>15.142420715368887</c:v>
                </c:pt>
                <c:pt idx="93">
                  <c:v>13.983154412637866</c:v>
                </c:pt>
                <c:pt idx="94">
                  <c:v>11.017954899670791</c:v>
                </c:pt>
                <c:pt idx="95">
                  <c:v>9.2999493292351474</c:v>
                </c:pt>
                <c:pt idx="96">
                  <c:v>7.7072165712834595</c:v>
                </c:pt>
                <c:pt idx="97">
                  <c:v>6.6892099954398487</c:v>
                </c:pt>
                <c:pt idx="98">
                  <c:v>5.8882241256726475</c:v>
                </c:pt>
                <c:pt idx="99">
                  <c:v>5.2589982717021311</c:v>
                </c:pt>
                <c:pt idx="100">
                  <c:v>5.1543774603795001</c:v>
                </c:pt>
                <c:pt idx="101">
                  <c:v>6.0600636358018933</c:v>
                </c:pt>
                <c:pt idx="102">
                  <c:v>6.8115870408061108</c:v>
                </c:pt>
                <c:pt idx="103">
                  <c:v>7.1841608445162963</c:v>
                </c:pt>
                <c:pt idx="104">
                  <c:v>6.7055651670005822</c:v>
                </c:pt>
                <c:pt idx="105">
                  <c:v>6.8651606877409455</c:v>
                </c:pt>
                <c:pt idx="106">
                  <c:v>7.2379213638492645</c:v>
                </c:pt>
                <c:pt idx="107">
                  <c:v>7.6006441380604306</c:v>
                </c:pt>
                <c:pt idx="108">
                  <c:v>7.4084238527800661</c:v>
                </c:pt>
                <c:pt idx="109">
                  <c:v>7.3870724117995001</c:v>
                </c:pt>
                <c:pt idx="110">
                  <c:v>7.5367110117562364</c:v>
                </c:pt>
                <c:pt idx="111">
                  <c:v>8.0724124714142818</c:v>
                </c:pt>
                <c:pt idx="112">
                  <c:v>8.050907663440654</c:v>
                </c:pt>
                <c:pt idx="113">
                  <c:v>7.2676968343838189</c:v>
                </c:pt>
                <c:pt idx="114">
                  <c:v>6.5661144351102596</c:v>
                </c:pt>
                <c:pt idx="115">
                  <c:v>6.0157680302412864</c:v>
                </c:pt>
                <c:pt idx="116">
                  <c:v>6.036901443583309</c:v>
                </c:pt>
                <c:pt idx="117">
                  <c:v>6.3641758307548812</c:v>
                </c:pt>
                <c:pt idx="118">
                  <c:v>6.2162864215155933</c:v>
                </c:pt>
                <c:pt idx="119">
                  <c:v>5.6897333458586719</c:v>
                </c:pt>
                <c:pt idx="120">
                  <c:v>5.7002413726379375</c:v>
                </c:pt>
                <c:pt idx="121">
                  <c:v>5.5110968906111335</c:v>
                </c:pt>
                <c:pt idx="122">
                  <c:v>5.322328403976484</c:v>
                </c:pt>
                <c:pt idx="123">
                  <c:v>4.6331964842122098</c:v>
                </c:pt>
                <c:pt idx="124">
                  <c:v>4.2271168083355626</c:v>
                </c:pt>
                <c:pt idx="125">
                  <c:v>4.0290456721725043</c:v>
                </c:pt>
                <c:pt idx="126">
                  <c:v>3.9667838992016202</c:v>
                </c:pt>
                <c:pt idx="127">
                  <c:v>3.8422354908168366</c:v>
                </c:pt>
                <c:pt idx="128">
                  <c:v>3.6973634134006339</c:v>
                </c:pt>
                <c:pt idx="129">
                  <c:v>3.2650766378807594</c:v>
                </c:pt>
                <c:pt idx="130">
                  <c:v>3.0185960969250969</c:v>
                </c:pt>
                <c:pt idx="131">
                  <c:v>3.1417749683044338</c:v>
                </c:pt>
                <c:pt idx="132">
                  <c:v>2.9879697566010277</c:v>
                </c:pt>
                <c:pt idx="133">
                  <c:v>3.0187399895728273</c:v>
                </c:pt>
                <c:pt idx="134">
                  <c:v>2.9571933959317453</c:v>
                </c:pt>
                <c:pt idx="135">
                  <c:v>2.9982899704835475</c:v>
                </c:pt>
                <c:pt idx="136">
                  <c:v>3.183501680720191</c:v>
                </c:pt>
                <c:pt idx="137">
                  <c:v>3.6901648315724955</c:v>
                </c:pt>
                <c:pt idx="138">
                  <c:v>3.7419115951375037</c:v>
                </c:pt>
                <c:pt idx="139">
                  <c:v>4.1774098746973021</c:v>
                </c:pt>
                <c:pt idx="140">
                  <c:v>4.1462221459652282</c:v>
                </c:pt>
                <c:pt idx="141">
                  <c:v>4.1150810449547714</c:v>
                </c:pt>
                <c:pt idx="142">
                  <c:v>4.187736370178019</c:v>
                </c:pt>
                <c:pt idx="143">
                  <c:v>4.4573304332378161</c:v>
                </c:pt>
                <c:pt idx="144">
                  <c:v>4.56133016485194</c:v>
                </c:pt>
                <c:pt idx="145">
                  <c:v>4.6133818027277229</c:v>
                </c:pt>
                <c:pt idx="146">
                  <c:v>4.7280323158122917</c:v>
                </c:pt>
                <c:pt idx="147">
                  <c:v>5.0414329112710821</c:v>
                </c:pt>
                <c:pt idx="148">
                  <c:v>5.575648415706147</c:v>
                </c:pt>
                <c:pt idx="149">
                  <c:v>6.0599403809158181</c:v>
                </c:pt>
                <c:pt idx="150">
                  <c:v>6.3667777982189699</c:v>
                </c:pt>
                <c:pt idx="151">
                  <c:v>6.1656263322922067</c:v>
                </c:pt>
                <c:pt idx="152">
                  <c:v>6.2504062295429819</c:v>
                </c:pt>
                <c:pt idx="153">
                  <c:v>6.4093051421494796</c:v>
                </c:pt>
                <c:pt idx="154">
                  <c:v>6.3881038460462447</c:v>
                </c:pt>
                <c:pt idx="155">
                  <c:v>5.9023134175254732</c:v>
                </c:pt>
                <c:pt idx="156">
                  <c:v>5.8391133100552883</c:v>
                </c:pt>
                <c:pt idx="157">
                  <c:v>5.9023071283317741</c:v>
                </c:pt>
                <c:pt idx="158">
                  <c:v>5.6071971960474309</c:v>
                </c:pt>
                <c:pt idx="159">
                  <c:v>5.5336765217189887</c:v>
                </c:pt>
                <c:pt idx="160">
                  <c:v>5.1986157370483843</c:v>
                </c:pt>
                <c:pt idx="161">
                  <c:v>4.8017974525528695</c:v>
                </c:pt>
                <c:pt idx="162">
                  <c:v>4.4994745513170287</c:v>
                </c:pt>
                <c:pt idx="163">
                  <c:v>4.364004550402889</c:v>
                </c:pt>
                <c:pt idx="164">
                  <c:v>4.3431858780409449</c:v>
                </c:pt>
                <c:pt idx="165">
                  <c:v>4.1665971114977163</c:v>
                </c:pt>
                <c:pt idx="166">
                  <c:v>4.2184935827569214</c:v>
                </c:pt>
                <c:pt idx="167">
                  <c:v>4.3120283296899986</c:v>
                </c:pt>
                <c:pt idx="168">
                  <c:v>4.5923253803370701</c:v>
                </c:pt>
                <c:pt idx="169">
                  <c:v>4.8315718730021828</c:v>
                </c:pt>
                <c:pt idx="170">
                  <c:v>5.1663633201016079</c:v>
                </c:pt>
                <c:pt idx="171">
                  <c:v>5.2605608987123853</c:v>
                </c:pt>
                <c:pt idx="172">
                  <c:v>5.2186536384760007</c:v>
                </c:pt>
                <c:pt idx="173">
                  <c:v>4.8412252276564427</c:v>
                </c:pt>
                <c:pt idx="174">
                  <c:v>4.6006677475850077</c:v>
                </c:pt>
                <c:pt idx="175">
                  <c:v>4.4857793456655415</c:v>
                </c:pt>
                <c:pt idx="176">
                  <c:v>4.7046741347975152</c:v>
                </c:pt>
                <c:pt idx="177">
                  <c:v>5.1954120371046297</c:v>
                </c:pt>
                <c:pt idx="178">
                  <c:v>5.6354286993452574</c:v>
                </c:pt>
                <c:pt idx="179">
                  <c:v>5.9090683472662553</c:v>
                </c:pt>
                <c:pt idx="180">
                  <c:v>5.9931648779638191</c:v>
                </c:pt>
                <c:pt idx="181">
                  <c:v>6.014199441345025</c:v>
                </c:pt>
                <c:pt idx="182">
                  <c:v>6.298957040321973</c:v>
                </c:pt>
                <c:pt idx="183">
                  <c:v>6.5103500144501059</c:v>
                </c:pt>
                <c:pt idx="184">
                  <c:v>6.5527717410315711</c:v>
                </c:pt>
                <c:pt idx="185">
                  <c:v>6.7126008986431174</c:v>
                </c:pt>
                <c:pt idx="186">
                  <c:v>6.8726537947014776</c:v>
                </c:pt>
                <c:pt idx="187">
                  <c:v>7.2251925367271985</c:v>
                </c:pt>
                <c:pt idx="188">
                  <c:v>7.3105884093298767</c:v>
                </c:pt>
                <c:pt idx="189">
                  <c:v>6.969750808426789</c:v>
                </c:pt>
                <c:pt idx="190">
                  <c:v>6.6408742563033085</c:v>
                </c:pt>
                <c:pt idx="191">
                  <c:v>6.5031090406288516</c:v>
                </c:pt>
                <c:pt idx="192">
                  <c:v>6.2179177340636604</c:v>
                </c:pt>
                <c:pt idx="193">
                  <c:v>5.8491055197092745</c:v>
                </c:pt>
                <c:pt idx="194">
                  <c:v>5.2399926989787238</c:v>
                </c:pt>
                <c:pt idx="195">
                  <c:v>5.1042261111959641</c:v>
                </c:pt>
                <c:pt idx="196">
                  <c:v>4.9891523093423595</c:v>
                </c:pt>
                <c:pt idx="197">
                  <c:v>4.9157699762254703</c:v>
                </c:pt>
                <c:pt idx="198">
                  <c:v>5.1985900430543408</c:v>
                </c:pt>
                <c:pt idx="199">
                  <c:v>5.2405143591021996</c:v>
                </c:pt>
                <c:pt idx="200">
                  <c:v>5.2823886312036716</c:v>
                </c:pt>
                <c:pt idx="201">
                  <c:v>5.4501192115182562</c:v>
                </c:pt>
                <c:pt idx="202">
                  <c:v>5.5340429036881744</c:v>
                </c:pt>
                <c:pt idx="203">
                  <c:v>5.8385689976391264</c:v>
                </c:pt>
                <c:pt idx="204">
                  <c:v>6.1543165185151238</c:v>
                </c:pt>
                <c:pt idx="205">
                  <c:v>6.3128346616488029</c:v>
                </c:pt>
                <c:pt idx="206">
                  <c:v>6.5886687801202992</c:v>
                </c:pt>
                <c:pt idx="207">
                  <c:v>6.4933490246531944</c:v>
                </c:pt>
                <c:pt idx="208">
                  <c:v>6.5039601594703456</c:v>
                </c:pt>
                <c:pt idx="209">
                  <c:v>6.6955140446492534</c:v>
                </c:pt>
                <c:pt idx="210">
                  <c:v>6.2705592938988808</c:v>
                </c:pt>
                <c:pt idx="211">
                  <c:v>6.0906370244041552</c:v>
                </c:pt>
                <c:pt idx="212">
                  <c:v>5.8585604593711649</c:v>
                </c:pt>
                <c:pt idx="213">
                  <c:v>5.8375129277160598</c:v>
                </c:pt>
                <c:pt idx="214">
                  <c:v>5.7743891625504418</c:v>
                </c:pt>
                <c:pt idx="215">
                  <c:v>5.9108180800137911</c:v>
                </c:pt>
                <c:pt idx="216">
                  <c:v>5.5852940506185611</c:v>
                </c:pt>
                <c:pt idx="217">
                  <c:v>5.679754055236419</c:v>
                </c:pt>
                <c:pt idx="218">
                  <c:v>6.1530882776396956</c:v>
                </c:pt>
                <c:pt idx="219">
                  <c:v>6.2797752054697842</c:v>
                </c:pt>
                <c:pt idx="220">
                  <c:v>6.3750743961491718</c:v>
                </c:pt>
                <c:pt idx="221">
                  <c:v>6.5236132991559836</c:v>
                </c:pt>
                <c:pt idx="222">
                  <c:v>6.5023149659961144</c:v>
                </c:pt>
                <c:pt idx="223">
                  <c:v>6.512939698135578</c:v>
                </c:pt>
                <c:pt idx="224">
                  <c:v>6.7464508763477093</c:v>
                </c:pt>
                <c:pt idx="225">
                  <c:v>6.5872387093848905</c:v>
                </c:pt>
                <c:pt idx="226">
                  <c:v>6.5554342816816602</c:v>
                </c:pt>
                <c:pt idx="227">
                  <c:v>6.4076165963919518</c:v>
                </c:pt>
                <c:pt idx="228">
                  <c:v>7.1378130703005471</c:v>
                </c:pt>
                <c:pt idx="229">
                  <c:v>7.7017522988958254</c:v>
                </c:pt>
                <c:pt idx="230">
                  <c:v>8.1286320147059712</c:v>
                </c:pt>
                <c:pt idx="231">
                  <c:v>8.1715956114139168</c:v>
                </c:pt>
                <c:pt idx="232">
                  <c:v>8.4730892085789211</c:v>
                </c:pt>
                <c:pt idx="233">
                  <c:v>8.8944488180545012</c:v>
                </c:pt>
                <c:pt idx="234">
                  <c:v>9.5586385368727314</c:v>
                </c:pt>
                <c:pt idx="235">
                  <c:v>9.5258529093804167</c:v>
                </c:pt>
                <c:pt idx="236">
                  <c:v>9.493181381218152</c:v>
                </c:pt>
                <c:pt idx="237">
                  <c:v>9.9293223148218868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'9a'!$H$3</c:f>
              <c:strCache>
                <c:ptCount val="1"/>
                <c:pt idx="0">
                  <c:v>Ex-post interest rate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'9a'!$F$107:$F$344</c:f>
              <c:numCache>
                <c:formatCode>[$-409]mmm\-yy;@</c:formatCode>
                <c:ptCount val="238"/>
                <c:pt idx="0">
                  <c:v>35095</c:v>
                </c:pt>
                <c:pt idx="1">
                  <c:v>35124</c:v>
                </c:pt>
                <c:pt idx="2">
                  <c:v>35155</c:v>
                </c:pt>
                <c:pt idx="3">
                  <c:v>35185</c:v>
                </c:pt>
                <c:pt idx="4">
                  <c:v>35216</c:v>
                </c:pt>
                <c:pt idx="5">
                  <c:v>35246</c:v>
                </c:pt>
                <c:pt idx="6">
                  <c:v>35277</c:v>
                </c:pt>
                <c:pt idx="7">
                  <c:v>35308</c:v>
                </c:pt>
                <c:pt idx="8">
                  <c:v>35338</c:v>
                </c:pt>
                <c:pt idx="9">
                  <c:v>35369</c:v>
                </c:pt>
                <c:pt idx="10">
                  <c:v>35399</c:v>
                </c:pt>
                <c:pt idx="11">
                  <c:v>35430</c:v>
                </c:pt>
                <c:pt idx="12">
                  <c:v>35461</c:v>
                </c:pt>
                <c:pt idx="13">
                  <c:v>35489</c:v>
                </c:pt>
                <c:pt idx="14">
                  <c:v>35520</c:v>
                </c:pt>
                <c:pt idx="15">
                  <c:v>35550</c:v>
                </c:pt>
                <c:pt idx="16">
                  <c:v>35581</c:v>
                </c:pt>
                <c:pt idx="17">
                  <c:v>35611</c:v>
                </c:pt>
                <c:pt idx="18">
                  <c:v>35642</c:v>
                </c:pt>
                <c:pt idx="19">
                  <c:v>35673</c:v>
                </c:pt>
                <c:pt idx="20">
                  <c:v>35703</c:v>
                </c:pt>
                <c:pt idx="21">
                  <c:v>35734</c:v>
                </c:pt>
                <c:pt idx="22">
                  <c:v>35764</c:v>
                </c:pt>
                <c:pt idx="23">
                  <c:v>35795</c:v>
                </c:pt>
                <c:pt idx="24">
                  <c:v>35826</c:v>
                </c:pt>
                <c:pt idx="25">
                  <c:v>35854</c:v>
                </c:pt>
                <c:pt idx="26">
                  <c:v>35885</c:v>
                </c:pt>
                <c:pt idx="27">
                  <c:v>35915</c:v>
                </c:pt>
                <c:pt idx="28">
                  <c:v>35946</c:v>
                </c:pt>
                <c:pt idx="29">
                  <c:v>35976</c:v>
                </c:pt>
                <c:pt idx="30">
                  <c:v>36007</c:v>
                </c:pt>
                <c:pt idx="31">
                  <c:v>36038</c:v>
                </c:pt>
                <c:pt idx="32">
                  <c:v>36068</c:v>
                </c:pt>
                <c:pt idx="33">
                  <c:v>36099</c:v>
                </c:pt>
                <c:pt idx="34">
                  <c:v>36129</c:v>
                </c:pt>
                <c:pt idx="35">
                  <c:v>36160</c:v>
                </c:pt>
                <c:pt idx="36">
                  <c:v>36191</c:v>
                </c:pt>
                <c:pt idx="37">
                  <c:v>36219</c:v>
                </c:pt>
                <c:pt idx="38">
                  <c:v>36250</c:v>
                </c:pt>
                <c:pt idx="39">
                  <c:v>36280</c:v>
                </c:pt>
                <c:pt idx="40">
                  <c:v>36311</c:v>
                </c:pt>
                <c:pt idx="41">
                  <c:v>36341</c:v>
                </c:pt>
                <c:pt idx="42">
                  <c:v>36372</c:v>
                </c:pt>
                <c:pt idx="43">
                  <c:v>36403</c:v>
                </c:pt>
                <c:pt idx="44">
                  <c:v>36433</c:v>
                </c:pt>
                <c:pt idx="45">
                  <c:v>36464</c:v>
                </c:pt>
                <c:pt idx="46">
                  <c:v>36494</c:v>
                </c:pt>
                <c:pt idx="47">
                  <c:v>36525</c:v>
                </c:pt>
                <c:pt idx="48">
                  <c:v>36556</c:v>
                </c:pt>
                <c:pt idx="49">
                  <c:v>36585</c:v>
                </c:pt>
                <c:pt idx="50">
                  <c:v>36616</c:v>
                </c:pt>
                <c:pt idx="51">
                  <c:v>36646</c:v>
                </c:pt>
                <c:pt idx="52">
                  <c:v>36677</c:v>
                </c:pt>
                <c:pt idx="53">
                  <c:v>36707</c:v>
                </c:pt>
                <c:pt idx="54">
                  <c:v>36738</c:v>
                </c:pt>
                <c:pt idx="55">
                  <c:v>36769</c:v>
                </c:pt>
                <c:pt idx="56">
                  <c:v>36799</c:v>
                </c:pt>
                <c:pt idx="57">
                  <c:v>36830</c:v>
                </c:pt>
                <c:pt idx="58">
                  <c:v>36860</c:v>
                </c:pt>
                <c:pt idx="59">
                  <c:v>36891</c:v>
                </c:pt>
                <c:pt idx="60">
                  <c:v>36922</c:v>
                </c:pt>
                <c:pt idx="61">
                  <c:v>36950</c:v>
                </c:pt>
                <c:pt idx="62">
                  <c:v>36981</c:v>
                </c:pt>
                <c:pt idx="63">
                  <c:v>37011</c:v>
                </c:pt>
                <c:pt idx="64">
                  <c:v>37042</c:v>
                </c:pt>
                <c:pt idx="65">
                  <c:v>37072</c:v>
                </c:pt>
                <c:pt idx="66">
                  <c:v>37103</c:v>
                </c:pt>
                <c:pt idx="67">
                  <c:v>37134</c:v>
                </c:pt>
                <c:pt idx="68">
                  <c:v>37164</c:v>
                </c:pt>
                <c:pt idx="69">
                  <c:v>37195</c:v>
                </c:pt>
                <c:pt idx="70">
                  <c:v>37225</c:v>
                </c:pt>
                <c:pt idx="71">
                  <c:v>37256</c:v>
                </c:pt>
                <c:pt idx="72">
                  <c:v>37287</c:v>
                </c:pt>
                <c:pt idx="73">
                  <c:v>37315</c:v>
                </c:pt>
                <c:pt idx="74">
                  <c:v>37346</c:v>
                </c:pt>
                <c:pt idx="75">
                  <c:v>37376</c:v>
                </c:pt>
                <c:pt idx="76">
                  <c:v>37407</c:v>
                </c:pt>
                <c:pt idx="77">
                  <c:v>37437</c:v>
                </c:pt>
                <c:pt idx="78">
                  <c:v>37468</c:v>
                </c:pt>
                <c:pt idx="79">
                  <c:v>37499</c:v>
                </c:pt>
                <c:pt idx="80">
                  <c:v>37529</c:v>
                </c:pt>
                <c:pt idx="81">
                  <c:v>37560</c:v>
                </c:pt>
                <c:pt idx="82">
                  <c:v>37590</c:v>
                </c:pt>
                <c:pt idx="83">
                  <c:v>37621</c:v>
                </c:pt>
                <c:pt idx="84">
                  <c:v>37652</c:v>
                </c:pt>
                <c:pt idx="85">
                  <c:v>37680</c:v>
                </c:pt>
                <c:pt idx="86">
                  <c:v>37711</c:v>
                </c:pt>
                <c:pt idx="87">
                  <c:v>37741</c:v>
                </c:pt>
                <c:pt idx="88">
                  <c:v>37772</c:v>
                </c:pt>
                <c:pt idx="89">
                  <c:v>37802</c:v>
                </c:pt>
                <c:pt idx="90">
                  <c:v>37833</c:v>
                </c:pt>
                <c:pt idx="91">
                  <c:v>37864</c:v>
                </c:pt>
                <c:pt idx="92">
                  <c:v>37894</c:v>
                </c:pt>
                <c:pt idx="93">
                  <c:v>37925</c:v>
                </c:pt>
                <c:pt idx="94">
                  <c:v>37955</c:v>
                </c:pt>
                <c:pt idx="95">
                  <c:v>37986</c:v>
                </c:pt>
                <c:pt idx="96">
                  <c:v>38017</c:v>
                </c:pt>
                <c:pt idx="97">
                  <c:v>38046</c:v>
                </c:pt>
                <c:pt idx="98">
                  <c:v>38077</c:v>
                </c:pt>
                <c:pt idx="99">
                  <c:v>38107</c:v>
                </c:pt>
                <c:pt idx="100">
                  <c:v>38138</c:v>
                </c:pt>
                <c:pt idx="101">
                  <c:v>38168</c:v>
                </c:pt>
                <c:pt idx="102">
                  <c:v>38199</c:v>
                </c:pt>
                <c:pt idx="103">
                  <c:v>38230</c:v>
                </c:pt>
                <c:pt idx="104">
                  <c:v>38260</c:v>
                </c:pt>
                <c:pt idx="105">
                  <c:v>38291</c:v>
                </c:pt>
                <c:pt idx="106">
                  <c:v>38321</c:v>
                </c:pt>
                <c:pt idx="107">
                  <c:v>38352</c:v>
                </c:pt>
                <c:pt idx="108">
                  <c:v>38383</c:v>
                </c:pt>
                <c:pt idx="109">
                  <c:v>38411</c:v>
                </c:pt>
                <c:pt idx="110">
                  <c:v>38442</c:v>
                </c:pt>
                <c:pt idx="111">
                  <c:v>38472</c:v>
                </c:pt>
                <c:pt idx="112">
                  <c:v>38503</c:v>
                </c:pt>
                <c:pt idx="113">
                  <c:v>38533</c:v>
                </c:pt>
                <c:pt idx="114">
                  <c:v>38564</c:v>
                </c:pt>
                <c:pt idx="115">
                  <c:v>38595</c:v>
                </c:pt>
                <c:pt idx="116">
                  <c:v>38625</c:v>
                </c:pt>
                <c:pt idx="117">
                  <c:v>38656</c:v>
                </c:pt>
                <c:pt idx="118">
                  <c:v>38686</c:v>
                </c:pt>
                <c:pt idx="119">
                  <c:v>38717</c:v>
                </c:pt>
                <c:pt idx="120">
                  <c:v>38748</c:v>
                </c:pt>
                <c:pt idx="121">
                  <c:v>38776</c:v>
                </c:pt>
                <c:pt idx="122">
                  <c:v>38807</c:v>
                </c:pt>
                <c:pt idx="123">
                  <c:v>38837</c:v>
                </c:pt>
                <c:pt idx="124">
                  <c:v>38868</c:v>
                </c:pt>
                <c:pt idx="125">
                  <c:v>38898</c:v>
                </c:pt>
                <c:pt idx="126">
                  <c:v>38929</c:v>
                </c:pt>
                <c:pt idx="127">
                  <c:v>38960</c:v>
                </c:pt>
                <c:pt idx="128">
                  <c:v>38990</c:v>
                </c:pt>
                <c:pt idx="129">
                  <c:v>39021</c:v>
                </c:pt>
                <c:pt idx="130">
                  <c:v>39051</c:v>
                </c:pt>
                <c:pt idx="131">
                  <c:v>39082</c:v>
                </c:pt>
                <c:pt idx="132">
                  <c:v>39113</c:v>
                </c:pt>
                <c:pt idx="133">
                  <c:v>39141</c:v>
                </c:pt>
                <c:pt idx="134">
                  <c:v>39172</c:v>
                </c:pt>
                <c:pt idx="135">
                  <c:v>39202</c:v>
                </c:pt>
                <c:pt idx="136">
                  <c:v>39233</c:v>
                </c:pt>
                <c:pt idx="137">
                  <c:v>39263</c:v>
                </c:pt>
                <c:pt idx="138">
                  <c:v>39294</c:v>
                </c:pt>
                <c:pt idx="139">
                  <c:v>39325</c:v>
                </c:pt>
                <c:pt idx="140">
                  <c:v>39355</c:v>
                </c:pt>
                <c:pt idx="141">
                  <c:v>39386</c:v>
                </c:pt>
                <c:pt idx="142">
                  <c:v>39416</c:v>
                </c:pt>
                <c:pt idx="143">
                  <c:v>39447</c:v>
                </c:pt>
                <c:pt idx="144">
                  <c:v>39478</c:v>
                </c:pt>
                <c:pt idx="145">
                  <c:v>39507</c:v>
                </c:pt>
                <c:pt idx="146">
                  <c:v>39538</c:v>
                </c:pt>
                <c:pt idx="147">
                  <c:v>39568</c:v>
                </c:pt>
                <c:pt idx="148">
                  <c:v>39599</c:v>
                </c:pt>
                <c:pt idx="149">
                  <c:v>39629</c:v>
                </c:pt>
                <c:pt idx="150">
                  <c:v>39660</c:v>
                </c:pt>
                <c:pt idx="151">
                  <c:v>39691</c:v>
                </c:pt>
                <c:pt idx="152">
                  <c:v>39721</c:v>
                </c:pt>
                <c:pt idx="153">
                  <c:v>39752</c:v>
                </c:pt>
                <c:pt idx="154">
                  <c:v>39782</c:v>
                </c:pt>
                <c:pt idx="155">
                  <c:v>39813</c:v>
                </c:pt>
                <c:pt idx="156">
                  <c:v>39844</c:v>
                </c:pt>
                <c:pt idx="157">
                  <c:v>39872</c:v>
                </c:pt>
                <c:pt idx="158">
                  <c:v>39903</c:v>
                </c:pt>
                <c:pt idx="159">
                  <c:v>39933</c:v>
                </c:pt>
                <c:pt idx="160">
                  <c:v>39964</c:v>
                </c:pt>
                <c:pt idx="161">
                  <c:v>39994</c:v>
                </c:pt>
                <c:pt idx="162">
                  <c:v>40025</c:v>
                </c:pt>
                <c:pt idx="163">
                  <c:v>40056</c:v>
                </c:pt>
                <c:pt idx="164">
                  <c:v>40086</c:v>
                </c:pt>
                <c:pt idx="165">
                  <c:v>40117</c:v>
                </c:pt>
                <c:pt idx="166">
                  <c:v>40147</c:v>
                </c:pt>
                <c:pt idx="167">
                  <c:v>40178</c:v>
                </c:pt>
                <c:pt idx="168">
                  <c:v>40209</c:v>
                </c:pt>
                <c:pt idx="169">
                  <c:v>40237</c:v>
                </c:pt>
                <c:pt idx="170">
                  <c:v>40268</c:v>
                </c:pt>
                <c:pt idx="171">
                  <c:v>40298</c:v>
                </c:pt>
                <c:pt idx="172">
                  <c:v>40329</c:v>
                </c:pt>
                <c:pt idx="173">
                  <c:v>40359</c:v>
                </c:pt>
                <c:pt idx="174">
                  <c:v>40390</c:v>
                </c:pt>
                <c:pt idx="175">
                  <c:v>40421</c:v>
                </c:pt>
                <c:pt idx="176">
                  <c:v>40451</c:v>
                </c:pt>
                <c:pt idx="177">
                  <c:v>40482</c:v>
                </c:pt>
                <c:pt idx="178">
                  <c:v>40512</c:v>
                </c:pt>
                <c:pt idx="179">
                  <c:v>40543</c:v>
                </c:pt>
                <c:pt idx="180">
                  <c:v>40574</c:v>
                </c:pt>
                <c:pt idx="181">
                  <c:v>40602</c:v>
                </c:pt>
                <c:pt idx="182">
                  <c:v>40633</c:v>
                </c:pt>
                <c:pt idx="183">
                  <c:v>40663</c:v>
                </c:pt>
                <c:pt idx="184">
                  <c:v>40694</c:v>
                </c:pt>
                <c:pt idx="185">
                  <c:v>40724</c:v>
                </c:pt>
                <c:pt idx="186">
                  <c:v>40755</c:v>
                </c:pt>
                <c:pt idx="187">
                  <c:v>40786</c:v>
                </c:pt>
                <c:pt idx="188">
                  <c:v>40816</c:v>
                </c:pt>
                <c:pt idx="189">
                  <c:v>40847</c:v>
                </c:pt>
                <c:pt idx="190">
                  <c:v>40877</c:v>
                </c:pt>
                <c:pt idx="191">
                  <c:v>40908</c:v>
                </c:pt>
                <c:pt idx="192">
                  <c:v>40939</c:v>
                </c:pt>
                <c:pt idx="193">
                  <c:v>40968</c:v>
                </c:pt>
                <c:pt idx="194">
                  <c:v>40999</c:v>
                </c:pt>
                <c:pt idx="195">
                  <c:v>41029</c:v>
                </c:pt>
                <c:pt idx="196">
                  <c:v>41060</c:v>
                </c:pt>
                <c:pt idx="197">
                  <c:v>41090</c:v>
                </c:pt>
                <c:pt idx="198">
                  <c:v>41121</c:v>
                </c:pt>
                <c:pt idx="199">
                  <c:v>41152</c:v>
                </c:pt>
                <c:pt idx="200">
                  <c:v>41182</c:v>
                </c:pt>
                <c:pt idx="201">
                  <c:v>41213</c:v>
                </c:pt>
                <c:pt idx="202">
                  <c:v>41243</c:v>
                </c:pt>
                <c:pt idx="203">
                  <c:v>41274</c:v>
                </c:pt>
                <c:pt idx="204">
                  <c:v>41305</c:v>
                </c:pt>
                <c:pt idx="205">
                  <c:v>41333</c:v>
                </c:pt>
                <c:pt idx="206">
                  <c:v>41364</c:v>
                </c:pt>
                <c:pt idx="207">
                  <c:v>41394</c:v>
                </c:pt>
                <c:pt idx="208">
                  <c:v>41425</c:v>
                </c:pt>
                <c:pt idx="209">
                  <c:v>41455</c:v>
                </c:pt>
                <c:pt idx="210">
                  <c:v>41486</c:v>
                </c:pt>
                <c:pt idx="211">
                  <c:v>41517</c:v>
                </c:pt>
                <c:pt idx="212">
                  <c:v>41547</c:v>
                </c:pt>
                <c:pt idx="213">
                  <c:v>41578</c:v>
                </c:pt>
                <c:pt idx="214">
                  <c:v>41608</c:v>
                </c:pt>
                <c:pt idx="215">
                  <c:v>41639</c:v>
                </c:pt>
                <c:pt idx="216">
                  <c:v>41670</c:v>
                </c:pt>
                <c:pt idx="217">
                  <c:v>41698</c:v>
                </c:pt>
                <c:pt idx="218">
                  <c:v>41729</c:v>
                </c:pt>
                <c:pt idx="219">
                  <c:v>41759</c:v>
                </c:pt>
                <c:pt idx="220">
                  <c:v>41790</c:v>
                </c:pt>
                <c:pt idx="221">
                  <c:v>41820</c:v>
                </c:pt>
                <c:pt idx="222">
                  <c:v>41851</c:v>
                </c:pt>
                <c:pt idx="223">
                  <c:v>41882</c:v>
                </c:pt>
                <c:pt idx="224">
                  <c:v>41912</c:v>
                </c:pt>
                <c:pt idx="225">
                  <c:v>41943</c:v>
                </c:pt>
                <c:pt idx="226">
                  <c:v>41973</c:v>
                </c:pt>
                <c:pt idx="227">
                  <c:v>42004</c:v>
                </c:pt>
                <c:pt idx="228">
                  <c:v>42035</c:v>
                </c:pt>
                <c:pt idx="229">
                  <c:v>42063</c:v>
                </c:pt>
                <c:pt idx="230">
                  <c:v>42094</c:v>
                </c:pt>
                <c:pt idx="231">
                  <c:v>42124</c:v>
                </c:pt>
                <c:pt idx="232">
                  <c:v>42155</c:v>
                </c:pt>
                <c:pt idx="233">
                  <c:v>42185</c:v>
                </c:pt>
                <c:pt idx="234">
                  <c:v>42216</c:v>
                </c:pt>
                <c:pt idx="235">
                  <c:v>42247</c:v>
                </c:pt>
                <c:pt idx="236">
                  <c:v>42277</c:v>
                </c:pt>
                <c:pt idx="237">
                  <c:v>42308</c:v>
                </c:pt>
              </c:numCache>
            </c:numRef>
          </c:cat>
          <c:val>
            <c:numRef>
              <c:f>'9a'!$H$107:$H$344</c:f>
              <c:numCache>
                <c:formatCode>_(* #,##0.00_);_(* \(#,##0.00\);_(* "-"??_);_(@_)</c:formatCode>
                <c:ptCount val="238"/>
                <c:pt idx="0">
                  <c:v>26.159821288305452</c:v>
                </c:pt>
                <c:pt idx="1">
                  <c:v>24.751700829627165</c:v>
                </c:pt>
                <c:pt idx="2">
                  <c:v>24.320308270231038</c:v>
                </c:pt>
                <c:pt idx="3">
                  <c:v>21.837259858976221</c:v>
                </c:pt>
                <c:pt idx="4">
                  <c:v>21.070964240495528</c:v>
                </c:pt>
                <c:pt idx="5">
                  <c:v>20.115478777795825</c:v>
                </c:pt>
                <c:pt idx="6">
                  <c:v>18.897336421338061</c:v>
                </c:pt>
                <c:pt idx="7">
                  <c:v>17.644049661644836</c:v>
                </c:pt>
                <c:pt idx="8">
                  <c:v>16.747237473380384</c:v>
                </c:pt>
                <c:pt idx="9">
                  <c:v>16.504587722643606</c:v>
                </c:pt>
                <c:pt idx="10">
                  <c:v>16.511327695274993</c:v>
                </c:pt>
                <c:pt idx="11">
                  <c:v>16.461057564276651</c:v>
                </c:pt>
                <c:pt idx="12">
                  <c:v>15.723450690114449</c:v>
                </c:pt>
                <c:pt idx="13">
                  <c:v>15.570219010531483</c:v>
                </c:pt>
                <c:pt idx="14">
                  <c:v>14.923666218612542</c:v>
                </c:pt>
                <c:pt idx="15">
                  <c:v>14.774822080470361</c:v>
                </c:pt>
                <c:pt idx="16">
                  <c:v>15.412125298426949</c:v>
                </c:pt>
                <c:pt idx="17">
                  <c:v>15.490958167757562</c:v>
                </c:pt>
                <c:pt idx="18">
                  <c:v>16.183485051034086</c:v>
                </c:pt>
                <c:pt idx="19">
                  <c:v>16.384206388854537</c:v>
                </c:pt>
                <c:pt idx="20">
                  <c:v>16.047332397022096</c:v>
                </c:pt>
                <c:pt idx="21">
                  <c:v>15.847766960010867</c:v>
                </c:pt>
                <c:pt idx="22">
                  <c:v>17.654397985348112</c:v>
                </c:pt>
                <c:pt idx="23">
                  <c:v>18.962843784378425</c:v>
                </c:pt>
                <c:pt idx="24">
                  <c:v>20.748104904743812</c:v>
                </c:pt>
                <c:pt idx="25">
                  <c:v>21.447285238999612</c:v>
                </c:pt>
                <c:pt idx="26">
                  <c:v>21.988716529541286</c:v>
                </c:pt>
                <c:pt idx="27">
                  <c:v>23.033974409886348</c:v>
                </c:pt>
                <c:pt idx="28">
                  <c:v>22.979111280713038</c:v>
                </c:pt>
                <c:pt idx="29">
                  <c:v>23.613639644241836</c:v>
                </c:pt>
                <c:pt idx="30">
                  <c:v>24.138740404420524</c:v>
                </c:pt>
                <c:pt idx="31">
                  <c:v>24.62418803893247</c:v>
                </c:pt>
                <c:pt idx="32">
                  <c:v>26.153826734583596</c:v>
                </c:pt>
                <c:pt idx="33">
                  <c:v>28.188212324556396</c:v>
                </c:pt>
                <c:pt idx="34">
                  <c:v>27.973221380541812</c:v>
                </c:pt>
                <c:pt idx="35">
                  <c:v>27.393319929414606</c:v>
                </c:pt>
                <c:pt idx="36">
                  <c:v>26.914065257405142</c:v>
                </c:pt>
                <c:pt idx="37">
                  <c:v>26.552053758686213</c:v>
                </c:pt>
                <c:pt idx="38">
                  <c:v>26.808453161008551</c:v>
                </c:pt>
                <c:pt idx="39">
                  <c:v>27.288690312483531</c:v>
                </c:pt>
                <c:pt idx="40">
                  <c:v>27.906897246764739</c:v>
                </c:pt>
                <c:pt idx="41">
                  <c:v>27.769720423674826</c:v>
                </c:pt>
                <c:pt idx="42">
                  <c:v>26.273051064764964</c:v>
                </c:pt>
                <c:pt idx="43">
                  <c:v>24.951530363701412</c:v>
                </c:pt>
                <c:pt idx="44">
                  <c:v>23.121955667198613</c:v>
                </c:pt>
                <c:pt idx="45">
                  <c:v>19.939388665427661</c:v>
                </c:pt>
                <c:pt idx="46">
                  <c:v>17.15097626585105</c:v>
                </c:pt>
                <c:pt idx="47">
                  <c:v>15.899494437797035</c:v>
                </c:pt>
                <c:pt idx="48">
                  <c:v>15.05383696585001</c:v>
                </c:pt>
                <c:pt idx="49">
                  <c:v>14.558052749362972</c:v>
                </c:pt>
                <c:pt idx="50">
                  <c:v>13.662279186218363</c:v>
                </c:pt>
                <c:pt idx="51">
                  <c:v>12.45493565384923</c:v>
                </c:pt>
                <c:pt idx="52">
                  <c:v>12.107880395133286</c:v>
                </c:pt>
                <c:pt idx="53">
                  <c:v>11.752523041088004</c:v>
                </c:pt>
                <c:pt idx="54">
                  <c:v>10.877817364729015</c:v>
                </c:pt>
                <c:pt idx="55">
                  <c:v>9.8259659983765282</c:v>
                </c:pt>
                <c:pt idx="56">
                  <c:v>9.6955655792387407</c:v>
                </c:pt>
                <c:pt idx="57">
                  <c:v>10.665262555545119</c:v>
                </c:pt>
                <c:pt idx="58">
                  <c:v>11.168378539441592</c:v>
                </c:pt>
                <c:pt idx="59">
                  <c:v>10.95925108527933</c:v>
                </c:pt>
                <c:pt idx="60">
                  <c:v>10.742989302220751</c:v>
                </c:pt>
                <c:pt idx="61">
                  <c:v>10.091423928924058</c:v>
                </c:pt>
                <c:pt idx="62">
                  <c:v>9.6450574205076087</c:v>
                </c:pt>
                <c:pt idx="63">
                  <c:v>9.2674040356152574</c:v>
                </c:pt>
                <c:pt idx="64">
                  <c:v>8.6701804322931952</c:v>
                </c:pt>
                <c:pt idx="65">
                  <c:v>8.2976679896433545</c:v>
                </c:pt>
                <c:pt idx="66">
                  <c:v>8.7308148299735766</c:v>
                </c:pt>
                <c:pt idx="67">
                  <c:v>9.5836873796434574</c:v>
                </c:pt>
                <c:pt idx="68">
                  <c:v>9.724742345186943</c:v>
                </c:pt>
                <c:pt idx="69">
                  <c:v>9.1651188055041022</c:v>
                </c:pt>
                <c:pt idx="70">
                  <c:v>8.9390759548141787</c:v>
                </c:pt>
                <c:pt idx="71">
                  <c:v>9.0954832957337963</c:v>
                </c:pt>
                <c:pt idx="72">
                  <c:v>9.4254108215119601</c:v>
                </c:pt>
                <c:pt idx="73">
                  <c:v>9.826657513350078</c:v>
                </c:pt>
                <c:pt idx="74">
                  <c:v>9.8440247497465059</c:v>
                </c:pt>
                <c:pt idx="75">
                  <c:v>9.7864116954129443</c:v>
                </c:pt>
                <c:pt idx="76">
                  <c:v>10.155536836155887</c:v>
                </c:pt>
                <c:pt idx="77">
                  <c:v>10.328702122798061</c:v>
                </c:pt>
                <c:pt idx="78">
                  <c:v>10.450341805608399</c:v>
                </c:pt>
                <c:pt idx="79">
                  <c:v>10.415253949964519</c:v>
                </c:pt>
                <c:pt idx="80">
                  <c:v>9.8425642817921535</c:v>
                </c:pt>
                <c:pt idx="81">
                  <c:v>9.3628648910621504</c:v>
                </c:pt>
                <c:pt idx="82">
                  <c:v>7.0759060063256163</c:v>
                </c:pt>
                <c:pt idx="83">
                  <c:v>5.8499747042463746</c:v>
                </c:pt>
                <c:pt idx="84">
                  <c:v>4.4966005664432762</c:v>
                </c:pt>
                <c:pt idx="85">
                  <c:v>3.7344124197424167</c:v>
                </c:pt>
                <c:pt idx="86">
                  <c:v>3.6321214874694308</c:v>
                </c:pt>
                <c:pt idx="87">
                  <c:v>4.0242841733524326</c:v>
                </c:pt>
                <c:pt idx="88">
                  <c:v>4.175101818886362</c:v>
                </c:pt>
                <c:pt idx="89">
                  <c:v>5.3409801747968944</c:v>
                </c:pt>
                <c:pt idx="90">
                  <c:v>6.9008506413854365</c:v>
                </c:pt>
                <c:pt idx="91">
                  <c:v>7.6410020024276992</c:v>
                </c:pt>
                <c:pt idx="92">
                  <c:v>7.8034483110635211</c:v>
                </c:pt>
                <c:pt idx="93">
                  <c:v>8.8962083677613926</c:v>
                </c:pt>
                <c:pt idx="94">
                  <c:v>11.584052728484085</c:v>
                </c:pt>
                <c:pt idx="95">
                  <c:v>12.871354552709979</c:v>
                </c:pt>
                <c:pt idx="96">
                  <c:v>13.864236681702401</c:v>
                </c:pt>
                <c:pt idx="97">
                  <c:v>14.21804823425148</c:v>
                </c:pt>
                <c:pt idx="98">
                  <c:v>14.28482030545899</c:v>
                </c:pt>
                <c:pt idx="99">
                  <c:v>14.147802379033969</c:v>
                </c:pt>
                <c:pt idx="100">
                  <c:v>13.426091124870187</c:v>
                </c:pt>
                <c:pt idx="101">
                  <c:v>11.648999576903464</c:v>
                </c:pt>
                <c:pt idx="102">
                  <c:v>10.115238048470898</c:v>
                </c:pt>
                <c:pt idx="103">
                  <c:v>9.1384825378809875</c:v>
                </c:pt>
                <c:pt idx="104">
                  <c:v>9.2429744886285405</c:v>
                </c:pt>
                <c:pt idx="105">
                  <c:v>8.8357508204657051</c:v>
                </c:pt>
                <c:pt idx="106">
                  <c:v>8.3525291447603891</c:v>
                </c:pt>
                <c:pt idx="107">
                  <c:v>8.032965413771942</c:v>
                </c:pt>
                <c:pt idx="108">
                  <c:v>8.3512160022457103</c:v>
                </c:pt>
                <c:pt idx="109">
                  <c:v>8.5411530912163478</c:v>
                </c:pt>
                <c:pt idx="110">
                  <c:v>8.605547105272171</c:v>
                </c:pt>
                <c:pt idx="111">
                  <c:v>8.3262885098444261</c:v>
                </c:pt>
                <c:pt idx="112">
                  <c:v>8.6440048231569477</c:v>
                </c:pt>
                <c:pt idx="113">
                  <c:v>9.7441293829157551</c:v>
                </c:pt>
                <c:pt idx="114">
                  <c:v>10.775519303135162</c:v>
                </c:pt>
                <c:pt idx="115">
                  <c:v>11.65634653475982</c:v>
                </c:pt>
                <c:pt idx="116">
                  <c:v>11.910726408582395</c:v>
                </c:pt>
                <c:pt idx="117">
                  <c:v>11.788891705916637</c:v>
                </c:pt>
                <c:pt idx="118">
                  <c:v>12.094391558282002</c:v>
                </c:pt>
                <c:pt idx="119">
                  <c:v>12.711199939208107</c:v>
                </c:pt>
                <c:pt idx="120">
                  <c:v>12.677919923997782</c:v>
                </c:pt>
                <c:pt idx="121">
                  <c:v>12.785925057761371</c:v>
                </c:pt>
                <c:pt idx="122">
                  <c:v>12.811628012628894</c:v>
                </c:pt>
                <c:pt idx="123">
                  <c:v>13.305340927712583</c:v>
                </c:pt>
                <c:pt idx="124">
                  <c:v>13.434171727190392</c:v>
                </c:pt>
                <c:pt idx="125">
                  <c:v>13.284066552633433</c:v>
                </c:pt>
                <c:pt idx="126">
                  <c:v>12.971979057472094</c:v>
                </c:pt>
                <c:pt idx="127">
                  <c:v>12.69900548030478</c:v>
                </c:pt>
                <c:pt idx="128">
                  <c:v>12.419283862205145</c:v>
                </c:pt>
                <c:pt idx="129">
                  <c:v>12.462189975332972</c:v>
                </c:pt>
                <c:pt idx="130">
                  <c:v>12.309011236972257</c:v>
                </c:pt>
                <c:pt idx="131">
                  <c:v>11.766869795248791</c:v>
                </c:pt>
                <c:pt idx="132">
                  <c:v>11.568047159510119</c:v>
                </c:pt>
                <c:pt idx="133">
                  <c:v>11.182845643675975</c:v>
                </c:pt>
                <c:pt idx="134">
                  <c:v>10.925550285878405</c:v>
                </c:pt>
                <c:pt idx="135">
                  <c:v>10.589214668167823</c:v>
                </c:pt>
                <c:pt idx="136">
                  <c:v>10.126617287724994</c:v>
                </c:pt>
                <c:pt idx="137">
                  <c:v>9.3353455307461317</c:v>
                </c:pt>
                <c:pt idx="138">
                  <c:v>9.0197442168279185</c:v>
                </c:pt>
                <c:pt idx="139">
                  <c:v>8.3056299208339457</c:v>
                </c:pt>
                <c:pt idx="140">
                  <c:v>8.1020169016551726</c:v>
                </c:pt>
                <c:pt idx="141">
                  <c:v>7.9126407103515151</c:v>
                </c:pt>
                <c:pt idx="142">
                  <c:v>7.6398277831289274</c:v>
                </c:pt>
                <c:pt idx="143">
                  <c:v>7.2016674517354051</c:v>
                </c:pt>
                <c:pt idx="144">
                  <c:v>6.9396303812393478</c:v>
                </c:pt>
                <c:pt idx="145">
                  <c:v>6.7470191119993972</c:v>
                </c:pt>
                <c:pt idx="146">
                  <c:v>6.5060272786445106</c:v>
                </c:pt>
                <c:pt idx="147">
                  <c:v>6.092263066772774</c:v>
                </c:pt>
                <c:pt idx="148">
                  <c:v>5.4922876041724411</c:v>
                </c:pt>
                <c:pt idx="149">
                  <c:v>5.0153019760776463</c:v>
                </c:pt>
                <c:pt idx="150">
                  <c:v>4.7617206925793409</c:v>
                </c:pt>
                <c:pt idx="151">
                  <c:v>5.0771678058678882</c:v>
                </c:pt>
                <c:pt idx="152">
                  <c:v>5.1635194930654604</c:v>
                </c:pt>
                <c:pt idx="153">
                  <c:v>5.2006994912626059</c:v>
                </c:pt>
                <c:pt idx="154">
                  <c:v>5.4143548752618953</c:v>
                </c:pt>
                <c:pt idx="155">
                  <c:v>6.0930553585118341</c:v>
                </c:pt>
                <c:pt idx="156">
                  <c:v>6.3249018381960065</c:v>
                </c:pt>
                <c:pt idx="157">
                  <c:v>6.3779153839868652</c:v>
                </c:pt>
                <c:pt idx="158">
                  <c:v>6.716211576740938</c:v>
                </c:pt>
                <c:pt idx="159">
                  <c:v>6.770025500006116</c:v>
                </c:pt>
                <c:pt idx="160">
                  <c:v>6.9936448733078693</c:v>
                </c:pt>
                <c:pt idx="161">
                  <c:v>7.1959986031677969</c:v>
                </c:pt>
                <c:pt idx="162">
                  <c:v>7.2389762224448484</c:v>
                </c:pt>
                <c:pt idx="163">
                  <c:v>7.0372240070411207</c:v>
                </c:pt>
                <c:pt idx="164">
                  <c:v>6.6800216963274206</c:v>
                </c:pt>
                <c:pt idx="165">
                  <c:v>6.4600710865430067</c:v>
                </c:pt>
                <c:pt idx="166">
                  <c:v>6.0080569215587465</c:v>
                </c:pt>
                <c:pt idx="167">
                  <c:v>5.5127599016050022</c:v>
                </c:pt>
                <c:pt idx="168">
                  <c:v>4.8579166153155162</c:v>
                </c:pt>
                <c:pt idx="169">
                  <c:v>4.2998447062543299</c:v>
                </c:pt>
                <c:pt idx="170">
                  <c:v>3.7261312041103833</c:v>
                </c:pt>
                <c:pt idx="171">
                  <c:v>3.4440937837195928</c:v>
                </c:pt>
                <c:pt idx="172">
                  <c:v>3.4251021438713281</c:v>
                </c:pt>
                <c:pt idx="173">
                  <c:v>3.8292266205010472</c:v>
                </c:pt>
                <c:pt idx="174">
                  <c:v>4.1723751352588767</c:v>
                </c:pt>
                <c:pt idx="175">
                  <c:v>4.4472278270155208</c:v>
                </c:pt>
                <c:pt idx="176">
                  <c:v>4.3888450092365749</c:v>
                </c:pt>
                <c:pt idx="177">
                  <c:v>4.0610972286400981</c:v>
                </c:pt>
                <c:pt idx="178">
                  <c:v>3.7862025552413137</c:v>
                </c:pt>
                <c:pt idx="179">
                  <c:v>3.6762023436629043</c:v>
                </c:pt>
                <c:pt idx="180">
                  <c:v>3.7669112531609983</c:v>
                </c:pt>
                <c:pt idx="181">
                  <c:v>3.9444092527453511</c:v>
                </c:pt>
                <c:pt idx="182">
                  <c:v>3.8987929970369262</c:v>
                </c:pt>
                <c:pt idx="183">
                  <c:v>3.9288669927215247</c:v>
                </c:pt>
                <c:pt idx="184">
                  <c:v>4.0845753590964318</c:v>
                </c:pt>
                <c:pt idx="185">
                  <c:v>4.097359697482994</c:v>
                </c:pt>
                <c:pt idx="186">
                  <c:v>4.0919537256299154</c:v>
                </c:pt>
                <c:pt idx="187">
                  <c:v>3.8865003313893753</c:v>
                </c:pt>
                <c:pt idx="188">
                  <c:v>3.9008995471809804</c:v>
                </c:pt>
                <c:pt idx="189">
                  <c:v>4.3129786598914643</c:v>
                </c:pt>
                <c:pt idx="190">
                  <c:v>4.6925025498850026</c:v>
                </c:pt>
                <c:pt idx="191">
                  <c:v>4.8467044820278193</c:v>
                </c:pt>
                <c:pt idx="192">
                  <c:v>5.1164458707831484</c:v>
                </c:pt>
                <c:pt idx="193">
                  <c:v>5.4220843770431459</c:v>
                </c:pt>
                <c:pt idx="194">
                  <c:v>5.8897197494909737</c:v>
                </c:pt>
                <c:pt idx="195">
                  <c:v>5.8370065433717144</c:v>
                </c:pt>
                <c:pt idx="196">
                  <c:v>5.7109211368726376</c:v>
                </c:pt>
                <c:pt idx="197">
                  <c:v>5.4901787962030157</c:v>
                </c:pt>
                <c:pt idx="198">
                  <c:v>4.8754550368465654</c:v>
                </c:pt>
                <c:pt idx="199">
                  <c:v>4.4718066385594613</c:v>
                </c:pt>
                <c:pt idx="200">
                  <c:v>4.072486789614449</c:v>
                </c:pt>
                <c:pt idx="201">
                  <c:v>3.553699907123864</c:v>
                </c:pt>
                <c:pt idx="202">
                  <c:v>3.1349666944259669</c:v>
                </c:pt>
                <c:pt idx="203">
                  <c:v>2.5437459719946265</c:v>
                </c:pt>
                <c:pt idx="204">
                  <c:v>1.9569153815701901</c:v>
                </c:pt>
                <c:pt idx="205">
                  <c:v>1.5477892927241443</c:v>
                </c:pt>
                <c:pt idx="206">
                  <c:v>1.0762537578731912</c:v>
                </c:pt>
                <c:pt idx="207">
                  <c:v>1.0031778057483676</c:v>
                </c:pt>
                <c:pt idx="208">
                  <c:v>0.87966041118114902</c:v>
                </c:pt>
                <c:pt idx="209">
                  <c:v>0.6602770150729631</c:v>
                </c:pt>
                <c:pt idx="210">
                  <c:v>1.0753439588795599</c:v>
                </c:pt>
                <c:pt idx="211">
                  <c:v>1.2938901560308524</c:v>
                </c:pt>
                <c:pt idx="212">
                  <c:v>1.6348287750991286</c:v>
                </c:pt>
                <c:pt idx="213">
                  <c:v>1.8140893707462968</c:v>
                </c:pt>
                <c:pt idx="214">
                  <c:v>2.0568408427356966</c:v>
                </c:pt>
                <c:pt idx="215">
                  <c:v>2.1409666117454318</c:v>
                </c:pt>
                <c:pt idx="216">
                  <c:v>2.6973825363874937</c:v>
                </c:pt>
                <c:pt idx="217">
                  <c:v>2.8665969546511683</c:v>
                </c:pt>
                <c:pt idx="218">
                  <c:v>2.6826775385426771</c:v>
                </c:pt>
                <c:pt idx="219">
                  <c:v>2.843336331258417</c:v>
                </c:pt>
                <c:pt idx="220">
                  <c:v>3.0238214062616287</c:v>
                </c:pt>
                <c:pt idx="221">
                  <c:v>3.114852439517235</c:v>
                </c:pt>
                <c:pt idx="222">
                  <c:v>3.344388994556402</c:v>
                </c:pt>
                <c:pt idx="223">
                  <c:v>3.5257628282918452</c:v>
                </c:pt>
                <c:pt idx="224">
                  <c:v>3.4554302212117527</c:v>
                </c:pt>
                <c:pt idx="225">
                  <c:v>3.7405302975831001</c:v>
                </c:pt>
                <c:pt idx="226">
                  <c:v>3.9044456809716133</c:v>
                </c:pt>
                <c:pt idx="227">
                  <c:v>4.180355579068773</c:v>
                </c:pt>
                <c:pt idx="228">
                  <c:v>3.598654996348416</c:v>
                </c:pt>
                <c:pt idx="229">
                  <c:v>3.1892836415866377</c:v>
                </c:pt>
                <c:pt idx="230">
                  <c:v>2.9306465144801397</c:v>
                </c:pt>
                <c:pt idx="231">
                  <c:v>3.0292034645494903</c:v>
                </c:pt>
                <c:pt idx="232">
                  <c:v>2.9156947108539333</c:v>
                </c:pt>
                <c:pt idx="233">
                  <c:v>2.722561049522132</c:v>
                </c:pt>
                <c:pt idx="234">
                  <c:v>2.3120295794305967</c:v>
                </c:pt>
                <c:pt idx="235">
                  <c:v>2.5899338058262611</c:v>
                </c:pt>
                <c:pt idx="236">
                  <c:v>2.8678972631019262</c:v>
                </c:pt>
                <c:pt idx="237">
                  <c:v>2.704626593315429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159032"/>
        <c:axId val="405270488"/>
      </c:lineChart>
      <c:dateAx>
        <c:axId val="198159032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70488"/>
        <c:crosses val="autoZero"/>
        <c:auto val="1"/>
        <c:lblOffset val="100"/>
        <c:baseTimeUnit val="months"/>
        <c:majorUnit val="18"/>
        <c:majorTimeUnit val="months"/>
      </c:dateAx>
      <c:valAx>
        <c:axId val="405270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159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752809627268923"/>
          <c:y val="0.16916066097302068"/>
          <c:w val="0.37898632901222279"/>
          <c:h val="0.186523424936091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'9b'!$F$2</c:f>
          <c:strCache>
            <c:ptCount val="1"/>
            <c:pt idx="0">
              <c:v>Fiscal Responsibility Law</c:v>
            </c:pt>
          </c:strCache>
        </c:strRef>
      </c:tx>
      <c:layout>
        <c:manualLayout>
          <c:xMode val="edge"/>
          <c:yMode val="edge"/>
          <c:x val="0.115524717184964"/>
          <c:y val="2.435311635196709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745930324283235E-2"/>
          <c:y val="2.938034188034188E-2"/>
          <c:w val="0.84667953903303073"/>
          <c:h val="0.87212842385086464"/>
        </c:manualLayout>
      </c:layout>
      <c:lineChart>
        <c:grouping val="standard"/>
        <c:varyColors val="0"/>
        <c:ser>
          <c:idx val="1"/>
          <c:order val="1"/>
          <c:tx>
            <c:strRef>
              <c:f>'9b'!$H$3</c:f>
              <c:strCache>
                <c:ptCount val="1"/>
                <c:pt idx="0">
                  <c:v>Interest spending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'9b'!$F$4:$F$18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'9b'!$H$4:$H$18</c:f>
              <c:numCache>
                <c:formatCode>0.0</c:formatCode>
                <c:ptCount val="15"/>
                <c:pt idx="0">
                  <c:v>3.9447842526282964</c:v>
                </c:pt>
                <c:pt idx="1">
                  <c:v>4.8104147095837506</c:v>
                </c:pt>
                <c:pt idx="2">
                  <c:v>4.487988505585407</c:v>
                </c:pt>
                <c:pt idx="3">
                  <c:v>4.6153988278099494</c:v>
                </c:pt>
                <c:pt idx="4">
                  <c:v>4.5230690706572849</c:v>
                </c:pt>
                <c:pt idx="5">
                  <c:v>4.8784941932552552</c:v>
                </c:pt>
                <c:pt idx="6">
                  <c:v>6.9980913146427435</c:v>
                </c:pt>
                <c:pt idx="7">
                  <c:v>5.8350922540999628</c:v>
                </c:pt>
                <c:pt idx="8">
                  <c:v>4.198531979993235</c:v>
                </c:pt>
                <c:pt idx="9">
                  <c:v>4.3368641798332028</c:v>
                </c:pt>
                <c:pt idx="10">
                  <c:v>3.6953728848986382</c:v>
                </c:pt>
                <c:pt idx="11">
                  <c:v>3.5253112450177326</c:v>
                </c:pt>
                <c:pt idx="12">
                  <c:v>3.4184023483424166</c:v>
                </c:pt>
                <c:pt idx="13">
                  <c:v>3.260990870038778</c:v>
                </c:pt>
                <c:pt idx="14">
                  <c:v>4.5240845770250768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'9b'!$I$3</c:f>
              <c:strCache>
                <c:ptCount val="1"/>
                <c:pt idx="0">
                  <c:v>Primary surplus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'9b'!$F$4:$F$18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'9b'!$I$4:$I$18</c:f>
              <c:numCache>
                <c:formatCode>0.0</c:formatCode>
                <c:ptCount val="15"/>
                <c:pt idx="0">
                  <c:v>1.7389034434053379</c:v>
                </c:pt>
                <c:pt idx="1">
                  <c:v>1.2849784274235212</c:v>
                </c:pt>
                <c:pt idx="2">
                  <c:v>2.328782715249563</c:v>
                </c:pt>
                <c:pt idx="3">
                  <c:v>2.0229374329544427</c:v>
                </c:pt>
                <c:pt idx="4">
                  <c:v>2.9051537163955992</c:v>
                </c:pt>
                <c:pt idx="5">
                  <c:v>3.0761950584216464</c:v>
                </c:pt>
                <c:pt idx="6">
                  <c:v>2.6114508129045717</c:v>
                </c:pt>
                <c:pt idx="7">
                  <c:v>2.8042888507144283</c:v>
                </c:pt>
                <c:pt idx="8">
                  <c:v>2.770664620501563</c:v>
                </c:pt>
                <c:pt idx="9">
                  <c:v>0.27660201966283182</c:v>
                </c:pt>
                <c:pt idx="10">
                  <c:v>0.81141775914911562</c:v>
                </c:pt>
                <c:pt idx="11">
                  <c:v>2.2357606043645646</c:v>
                </c:pt>
                <c:pt idx="12">
                  <c:v>1.603337570194256</c:v>
                </c:pt>
                <c:pt idx="13">
                  <c:v>1.679545352196449</c:v>
                </c:pt>
                <c:pt idx="14">
                  <c:v>-0.55482660594765321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5271272"/>
        <c:axId val="405271664"/>
      </c:lineChart>
      <c:lineChart>
        <c:grouping val="standard"/>
        <c:varyColors val="0"/>
        <c:ser>
          <c:idx val="0"/>
          <c:order val="0"/>
          <c:tx>
            <c:strRef>
              <c:f>'9b'!$G$3</c:f>
              <c:strCache>
                <c:ptCount val="1"/>
                <c:pt idx="0">
                  <c:v>Current primary expenditures (R)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'9b'!$F$4:$F$18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'9b'!$G$4:$G$18</c:f>
              <c:numCache>
                <c:formatCode>0.0</c:formatCode>
                <c:ptCount val="15"/>
                <c:pt idx="0">
                  <c:v>30.712336776455203</c:v>
                </c:pt>
                <c:pt idx="1">
                  <c:v>31.820627068057092</c:v>
                </c:pt>
                <c:pt idx="2">
                  <c:v>27.781778788851391</c:v>
                </c:pt>
                <c:pt idx="3">
                  <c:v>29.427616046925433</c:v>
                </c:pt>
                <c:pt idx="4">
                  <c:v>28.229255415847327</c:v>
                </c:pt>
                <c:pt idx="5">
                  <c:v>29.184935929563814</c:v>
                </c:pt>
                <c:pt idx="6">
                  <c:v>28.740551967013452</c:v>
                </c:pt>
                <c:pt idx="7">
                  <c:v>27.689118500116287</c:v>
                </c:pt>
                <c:pt idx="8">
                  <c:v>27.607279937709492</c:v>
                </c:pt>
                <c:pt idx="9">
                  <c:v>27.542082789162816</c:v>
                </c:pt>
                <c:pt idx="10">
                  <c:v>29.175504021317341</c:v>
                </c:pt>
                <c:pt idx="11">
                  <c:v>28.391551909313527</c:v>
                </c:pt>
                <c:pt idx="12">
                  <c:v>28.928879647758293</c:v>
                </c:pt>
                <c:pt idx="13">
                  <c:v>29.212106728646958</c:v>
                </c:pt>
                <c:pt idx="14">
                  <c:v>30.334874941364426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5272448"/>
        <c:axId val="405272056"/>
      </c:lineChart>
      <c:catAx>
        <c:axId val="405271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71664"/>
        <c:crosses val="autoZero"/>
        <c:auto val="1"/>
        <c:lblAlgn val="ctr"/>
        <c:lblOffset val="100"/>
        <c:noMultiLvlLbl val="0"/>
      </c:catAx>
      <c:valAx>
        <c:axId val="405271664"/>
        <c:scaling>
          <c:orientation val="minMax"/>
          <c:min val="-2"/>
        </c:scaling>
        <c:delete val="0"/>
        <c:axPos val="l"/>
        <c:title>
          <c:tx>
            <c:strRef>
              <c:f>'9b'!$F$20</c:f>
              <c:strCache>
                <c:ptCount val="1"/>
                <c:pt idx="0">
                  <c:v>% of GDP</c:v>
                </c:pt>
              </c:strCache>
            </c:strRef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71272"/>
        <c:crosses val="autoZero"/>
        <c:crossBetween val="between"/>
      </c:valAx>
      <c:valAx>
        <c:axId val="405272056"/>
        <c:scaling>
          <c:orientation val="minMax"/>
          <c:max val="35"/>
          <c:min val="25"/>
        </c:scaling>
        <c:delete val="0"/>
        <c:axPos val="r"/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72448"/>
        <c:crosses val="max"/>
        <c:crossBetween val="between"/>
      </c:valAx>
      <c:catAx>
        <c:axId val="405272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5272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298628142793626"/>
          <c:y val="0.79467115889359974"/>
          <c:w val="0.63956477776343534"/>
          <c:h val="0.15725191802947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'10a'!$E$2</c:f>
          <c:strCache>
            <c:ptCount val="1"/>
            <c:pt idx="0">
              <c:v>Huge reduction in deforestation</c:v>
            </c:pt>
          </c:strCache>
        </c:strRef>
      </c:tx>
      <c:layout>
        <c:manualLayout>
          <c:xMode val="edge"/>
          <c:yMode val="edge"/>
          <c:x val="0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46933D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'10a'!$F$3</c:f>
              <c:strCache>
                <c:ptCount val="1"/>
                <c:pt idx="0">
                  <c:v>Deforestation rate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'10a'!$E$4:$E$15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'10a'!$F$4:$F$15</c:f>
              <c:numCache>
                <c:formatCode>0.0</c:formatCode>
                <c:ptCount val="12"/>
                <c:pt idx="0">
                  <c:v>27.771999999999998</c:v>
                </c:pt>
                <c:pt idx="1">
                  <c:v>19.013999999999999</c:v>
                </c:pt>
                <c:pt idx="2">
                  <c:v>14.286</c:v>
                </c:pt>
                <c:pt idx="3">
                  <c:v>11.651</c:v>
                </c:pt>
                <c:pt idx="4">
                  <c:v>12.911</c:v>
                </c:pt>
                <c:pt idx="5">
                  <c:v>7.4640000000000004</c:v>
                </c:pt>
                <c:pt idx="6">
                  <c:v>7</c:v>
                </c:pt>
                <c:pt idx="7">
                  <c:v>6.4180000000000001</c:v>
                </c:pt>
                <c:pt idx="8">
                  <c:v>4.5709999999999997</c:v>
                </c:pt>
                <c:pt idx="9">
                  <c:v>5.891</c:v>
                </c:pt>
                <c:pt idx="10">
                  <c:v>5.0119999999999996</c:v>
                </c:pt>
                <c:pt idx="11">
                  <c:v>5.8310000000000004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5273232"/>
        <c:axId val="405273624"/>
      </c:barChart>
      <c:catAx>
        <c:axId val="40527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73624"/>
        <c:crosses val="autoZero"/>
        <c:auto val="1"/>
        <c:lblAlgn val="ctr"/>
        <c:lblOffset val="100"/>
        <c:noMultiLvlLbl val="0"/>
      </c:catAx>
      <c:valAx>
        <c:axId val="405273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strRef>
              <c:f>'10a'!$F$17</c:f>
              <c:strCache>
                <c:ptCount val="1"/>
                <c:pt idx="0">
                  <c:v>1000's Km2</c:v>
                </c:pt>
              </c:strCache>
            </c:strRef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273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0.1787</cdr:x>
      <cdr:y>0.20333</cdr:y>
    </cdr:from>
    <cdr:to>
      <cdr:x>0.94073</cdr:x>
      <cdr:y>0.66333</cdr:y>
    </cdr:to>
    <cdr:cxnSp macro="">
      <cdr:nvCxnSpPr>
        <cdr:cNvPr id="2" name="Straight Arrow Connector 1"/>
        <cdr:cNvCxnSpPr/>
      </cdr:nvCxnSpPr>
      <cdr:spPr>
        <a:xfrm xmlns:a="http://schemas.openxmlformats.org/drawingml/2006/main">
          <a:off x="947740" y="966790"/>
          <a:ext cx="4041455" cy="218725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0.70343</cdr:x>
      <cdr:y>0.45506</cdr:y>
    </cdr:from>
    <cdr:to>
      <cdr:x>0.82372</cdr:x>
      <cdr:y>0.56861</cdr:y>
    </cdr:to>
    <cdr:sp macro="" textlink="">
      <cdr:nvSpPr>
        <cdr:cNvPr id="3" name="TextBox 8"/>
        <cdr:cNvSpPr txBox="1"/>
      </cdr:nvSpPr>
      <cdr:spPr>
        <a:xfrm xmlns:a="http://schemas.openxmlformats.org/drawingml/2006/main">
          <a:off x="3730653" y="2163743"/>
          <a:ext cx="637953" cy="5399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/>
            <a:t>-82%</a:t>
          </a:r>
          <a:endParaRPr lang="en-US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0.28984</cdr:x>
      <cdr:y>0.22523</cdr:y>
    </cdr:from>
    <cdr:to>
      <cdr:x>0.29166</cdr:x>
      <cdr:y>0.85643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599773" y="455351"/>
          <a:ext cx="10049" cy="127614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0.30094</cdr:x>
      <cdr:y>0.18802</cdr:y>
    </cdr:from>
    <cdr:to>
      <cdr:x>0.30314</cdr:x>
      <cdr:y>0.86312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1578383" y="409208"/>
          <a:ext cx="11570" cy="1469335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0.14777</cdr:x>
      <cdr:y>0.40326</cdr:y>
    </cdr:from>
    <cdr:to>
      <cdr:x>0.29182</cdr:x>
      <cdr:y>0.59674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75015" y="877678"/>
          <a:ext cx="755552" cy="421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18%</a:t>
          </a:r>
          <a:endParaRPr lang="en-US" sz="18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0.29352</cdr:x>
      <cdr:y>0.19796</cdr:y>
    </cdr:from>
    <cdr:to>
      <cdr:x>0.29489</cdr:x>
      <cdr:y>0.81808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1520900" y="400217"/>
          <a:ext cx="7111" cy="1253734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0.17699</cdr:x>
      <cdr:y>0.38018</cdr:y>
    </cdr:from>
    <cdr:to>
      <cdr:x>0.26769</cdr:x>
      <cdr:y>0.56286</cdr:y>
    </cdr:to>
    <cdr:sp macro="" textlink="">
      <cdr:nvSpPr>
        <cdr:cNvPr id="4" name="TextBox 8"/>
        <cdr:cNvSpPr txBox="1"/>
      </cdr:nvSpPr>
      <cdr:spPr>
        <a:xfrm xmlns:a="http://schemas.openxmlformats.org/drawingml/2006/main">
          <a:off x="917073" y="768628"/>
          <a:ext cx="4700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="1" dirty="0"/>
            <a:t>6</a:t>
          </a:r>
          <a:r>
            <a:rPr lang="en-US" b="1" dirty="0" smtClean="0"/>
            <a:t>%</a:t>
          </a:r>
          <a:endParaRPr lang="en-US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0.29634</cdr:x>
      <cdr:y>0.21132</cdr:y>
    </cdr:from>
    <cdr:to>
      <cdr:x>0.29828</cdr:x>
      <cdr:y>0.85517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1494163" y="459924"/>
          <a:ext cx="9784" cy="1401314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0.1256</cdr:x>
      <cdr:y>0.40326</cdr:y>
    </cdr:from>
    <cdr:to>
      <cdr:x>0.27545</cdr:x>
      <cdr:y>0.59674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33310" y="877679"/>
          <a:ext cx="755552" cy="421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 smtClean="0"/>
            <a:t>11%</a:t>
          </a:r>
          <a:endParaRPr lang="en-US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3B4FC-8D97-4940-B00E-F7E5B9BE4498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14B2F-DE33-4D49-9479-12B474DEE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06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627927C-A4C9-2F49-96E4-56D158D1C1F7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12241A3A-C12D-F54A-AD0E-19CA83DC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32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41A3A-C12D-F54A-AD0E-19CA83DCB2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41A3A-C12D-F54A-AD0E-19CA83DCB2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1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41A3A-C12D-F54A-AD0E-19CA83DCB2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4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41A3A-C12D-F54A-AD0E-19CA83DCB2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3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41A3A-C12D-F54A-AD0E-19CA83DCB20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86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41A3A-C12D-F54A-AD0E-19CA83DCB2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64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41A3A-C12D-F54A-AD0E-19CA83DCB20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74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41A3A-C12D-F54A-AD0E-19CA83DCB20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1983-6F3F-4A42-AEF6-28166D5392E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6B3-FE1E-4FAD-A822-A1C641C1177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1" y="5864959"/>
            <a:ext cx="12192000" cy="89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938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1983-6F3F-4A42-AEF6-28166D5392E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6B3-FE1E-4FAD-A822-A1C641C1177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712" y="5864959"/>
            <a:ext cx="11430002" cy="8938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773" y="1763133"/>
            <a:ext cx="2967038" cy="509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709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1983-6F3F-4A42-AEF6-28166D5392E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6B3-FE1E-4FAD-A822-A1C641C1177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1" y="5864959"/>
            <a:ext cx="12192000" cy="89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78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B69-F577-9148-90AB-A161FFF6E640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9465-1125-9C42-AF9E-5C48A18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81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B69-F577-9148-90AB-A161FFF6E640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9465-1125-9C42-AF9E-5C48A18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02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B69-F577-9148-90AB-A161FFF6E640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9465-1125-9C42-AF9E-5C48A18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B69-F577-9148-90AB-A161FFF6E640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9465-1125-9C42-AF9E-5C48A18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94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B69-F577-9148-90AB-A161FFF6E640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9465-1125-9C42-AF9E-5C48A18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23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661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B69-F577-9148-90AB-A161FFF6E640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9465-1125-9C42-AF9E-5C48A18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B69-F577-9148-90AB-A161FFF6E640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9465-1125-9C42-AF9E-5C48A18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05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B69-F577-9148-90AB-A161FFF6E640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9465-1125-9C42-AF9E-5C48A18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1983-6F3F-4A42-AEF6-28166D5392E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6B3-FE1E-4FAD-A822-A1C641C1177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712" y="5864959"/>
            <a:ext cx="11430002" cy="8938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773" y="1763133"/>
            <a:ext cx="2967038" cy="509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1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B69-F577-9148-90AB-A161FFF6E640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9465-1125-9C42-AF9E-5C48A18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8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B69-F577-9148-90AB-A161FFF6E640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9465-1125-9C42-AF9E-5C48A18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0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0B69-F577-9148-90AB-A161FFF6E640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9465-1125-9C42-AF9E-5C48A18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4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2CF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3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439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6934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1983-6F3F-4A42-AEF6-28166D5392E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6B3-FE1E-4FAD-A822-A1C641C11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98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1573" y="1825625"/>
            <a:ext cx="4821195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9629" y="1825625"/>
            <a:ext cx="4339279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1983-6F3F-4A42-AEF6-28166D5392E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6B3-FE1E-4FAD-A822-A1C641C1177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712" y="5864959"/>
            <a:ext cx="11430002" cy="8938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83681" y="3328757"/>
            <a:ext cx="4045037" cy="8938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773" y="1763133"/>
            <a:ext cx="2967038" cy="509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543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TheSans SemiBold" charset="0"/>
                <a:ea typeface="TheSans SemiBold" charset="0"/>
                <a:cs typeface="TheSans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TheSans SemiBold" charset="0"/>
                <a:ea typeface="TheSans SemiBold" charset="0"/>
                <a:cs typeface="TheSans SemiBold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1983-6F3F-4A42-AEF6-28166D5392E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6B3-FE1E-4FAD-A822-A1C641C1177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1" y="5864959"/>
            <a:ext cx="12192000" cy="8938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62370" y="3228812"/>
            <a:ext cx="4045037" cy="89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678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TheSans SemiBold" charset="0"/>
                <a:ea typeface="TheSans SemiBold" charset="0"/>
                <a:cs typeface="TheSans SemiBold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1983-6F3F-4A42-AEF6-28166D5392E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6B3-FE1E-4FAD-A822-A1C641C1177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712" y="5864959"/>
            <a:ext cx="11430002" cy="8938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773" y="1763133"/>
            <a:ext cx="2967038" cy="509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41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1983-6F3F-4A42-AEF6-28166D5392E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6B3-FE1E-4FAD-A822-A1C641C11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50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1983-6F3F-4A42-AEF6-28166D5392E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6B3-FE1E-4FAD-A822-A1C641C1177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712" y="5864959"/>
            <a:ext cx="11430002" cy="8938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773" y="1763133"/>
            <a:ext cx="2967038" cy="509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38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16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3847" y="506285"/>
            <a:ext cx="6781541" cy="53547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316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1983-6F3F-4A42-AEF6-28166D5392E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6B3-FE1E-4FAD-A822-A1C641C1177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712" y="5864959"/>
            <a:ext cx="11430002" cy="89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76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1573" y="365125"/>
            <a:ext cx="82790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573" y="1825625"/>
            <a:ext cx="82790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91983-6F3F-4A42-AEF6-28166D5392E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B76B3-FE1E-4FAD-A822-A1C641C11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2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rgbClr val="469345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343534"/>
          </a:solidFill>
          <a:latin typeface="+mj-lt"/>
          <a:ea typeface="TheSans Light" charset="0"/>
          <a:cs typeface="TheSans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343534"/>
          </a:solidFill>
          <a:latin typeface="+mj-lt"/>
          <a:ea typeface="TheSans Light" charset="0"/>
          <a:cs typeface="The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343534"/>
          </a:solidFill>
          <a:latin typeface="+mj-lt"/>
          <a:ea typeface="TheSans Light" charset="0"/>
          <a:cs typeface="The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343534"/>
          </a:solidFill>
          <a:latin typeface="+mj-lt"/>
          <a:ea typeface="TheSans Light" charset="0"/>
          <a:cs typeface="The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343534"/>
          </a:solidFill>
          <a:latin typeface="+mj-lt"/>
          <a:ea typeface="TheSans Light" charset="0"/>
          <a:cs typeface="The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0B69-F577-9148-90AB-A161FFF6E640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C9465-1125-9C42-AF9E-5C48A18313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38143" y="501655"/>
            <a:ext cx="82790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140676" y="5"/>
            <a:ext cx="12367846" cy="228600"/>
          </a:xfrm>
          <a:prstGeom prst="rect">
            <a:avLst/>
          </a:prstGeom>
          <a:solidFill>
            <a:srgbClr val="F2CF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40676" y="6629400"/>
            <a:ext cx="12367846" cy="228600"/>
          </a:xfrm>
          <a:prstGeom prst="rect">
            <a:avLst/>
          </a:prstGeom>
          <a:solidFill>
            <a:srgbClr val="97B4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7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6934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5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image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05870" y="4715178"/>
            <a:ext cx="3874009" cy="2667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image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0973213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image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72075" y="1306135"/>
            <a:ext cx="4000237" cy="3317603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Shape 252"/>
          <p:cNvSpPr>
            <a:spLocks noGrp="1"/>
          </p:cNvSpPr>
          <p:nvPr>
            <p:ph type="body" sz="quarter" idx="4294967295"/>
          </p:nvPr>
        </p:nvSpPr>
        <p:spPr>
          <a:xfrm>
            <a:off x="6359647" y="4765675"/>
            <a:ext cx="5392738" cy="792164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200" b="1">
                <a:solidFill>
                  <a:srgbClr val="469345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Brazil Systematic Country Diagnostic</a:t>
            </a:r>
          </a:p>
        </p:txBody>
      </p:sp>
    </p:spTree>
    <p:extLst>
      <p:ext uri="{BB962C8B-B14F-4D97-AF65-F5344CB8AC3E}">
        <p14:creationId xmlns:p14="http://schemas.microsoft.com/office/powerpoint/2010/main" val="204615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Achievement 5: Brazil is a leader in climate change mitigation efforts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447807"/>
              </p:ext>
            </p:extLst>
          </p:nvPr>
        </p:nvGraphicFramePr>
        <p:xfrm>
          <a:off x="310661" y="1531662"/>
          <a:ext cx="530352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8858160"/>
              </p:ext>
            </p:extLst>
          </p:nvPr>
        </p:nvGraphicFramePr>
        <p:xfrm>
          <a:off x="6256475" y="1519259"/>
          <a:ext cx="5324475" cy="4938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354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331844"/>
            <a:ext cx="11928561" cy="2374490"/>
          </a:xfrm>
        </p:spPr>
        <p:txBody>
          <a:bodyPr bIns="72000">
            <a:normAutofit/>
          </a:bodyPr>
          <a:lstStyle/>
          <a:p>
            <a:pPr algn="ctr">
              <a:lnSpc>
                <a:spcPts val="6420"/>
              </a:lnSpc>
            </a:pPr>
            <a:r>
              <a:rPr lang="en-US" sz="6600" dirty="0" smtClean="0"/>
              <a:t>What went wrong?</a:t>
            </a:r>
            <a:endParaRPr lang="en-US" sz="66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365125"/>
            <a:ext cx="10515600" cy="1325563"/>
          </a:xfrm>
        </p:spPr>
        <p:txBody>
          <a:bodyPr/>
          <a:lstStyle/>
          <a:p>
            <a:r>
              <a:rPr lang="en-US" dirty="0"/>
              <a:t>What Went Wrong? A Terms of Trade shock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200987"/>
              </p:ext>
            </p:extLst>
          </p:nvPr>
        </p:nvGraphicFramePr>
        <p:xfrm>
          <a:off x="289443" y="1486894"/>
          <a:ext cx="612648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173"/>
              </p:ext>
            </p:extLst>
          </p:nvPr>
        </p:nvGraphicFramePr>
        <p:xfrm>
          <a:off x="6415923" y="1309978"/>
          <a:ext cx="566928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6391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661" y="83768"/>
            <a:ext cx="11207262" cy="1325563"/>
          </a:xfrm>
        </p:spPr>
        <p:txBody>
          <a:bodyPr>
            <a:normAutofit/>
          </a:bodyPr>
          <a:lstStyle/>
          <a:p>
            <a:r>
              <a:rPr lang="en-US" dirty="0"/>
              <a:t>What Went Wrong? Boom allowed wages to outpace productivity growth</a:t>
            </a:r>
            <a:endParaRPr lang="pt-BR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479739"/>
              </p:ext>
            </p:extLst>
          </p:nvPr>
        </p:nvGraphicFramePr>
        <p:xfrm>
          <a:off x="474040" y="1409331"/>
          <a:ext cx="530352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615576"/>
              </p:ext>
            </p:extLst>
          </p:nvPr>
        </p:nvGraphicFramePr>
        <p:xfrm>
          <a:off x="6300774" y="1409331"/>
          <a:ext cx="5669280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072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What Went Wrong? Countercyclical policies had limited impact and high fiscal cost</a:t>
            </a:r>
            <a:endParaRPr lang="pt-BR" sz="3200" dirty="0">
              <a:latin typeface="+mn-lt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86155" y="1657528"/>
            <a:ext cx="5896709" cy="82104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469345"/>
                </a:solidFill>
              </a:rPr>
              <a:t>Only earmarked credit expanded after the crisis</a:t>
            </a: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7038726" y="1665287"/>
            <a:ext cx="4567119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469345"/>
                </a:solidFill>
              </a:rPr>
              <a:t>Rising fiscal cost but limited impact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17062"/>
              </p:ext>
            </p:extLst>
          </p:nvPr>
        </p:nvGraphicFramePr>
        <p:xfrm>
          <a:off x="6276975" y="2546042"/>
          <a:ext cx="4972049" cy="3630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70874147"/>
              </p:ext>
            </p:extLst>
          </p:nvPr>
        </p:nvGraphicFramePr>
        <p:xfrm>
          <a:off x="361122" y="2489199"/>
          <a:ext cx="5181600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12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661" y="15410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What Went Wrong? Fiscal collapse depresses confidence and increases risk </a:t>
            </a:r>
            <a:r>
              <a:rPr lang="en-US" dirty="0" err="1"/>
              <a:t>premia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513046" y="1273631"/>
            <a:ext cx="5183187" cy="8239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469345"/>
                </a:solidFill>
              </a:rPr>
              <a:t>Revenues are highly pro-cyclical, spending is rigid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6137308" y="1246767"/>
            <a:ext cx="5157788" cy="8239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469345"/>
                </a:solidFill>
              </a:rPr>
              <a:t>As fiscal picture deteriorates, confidence tanks and risks go up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348224"/>
              </p:ext>
            </p:extLst>
          </p:nvPr>
        </p:nvGraphicFramePr>
        <p:xfrm>
          <a:off x="310661" y="2196286"/>
          <a:ext cx="521208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303450"/>
              </p:ext>
            </p:extLst>
          </p:nvPr>
        </p:nvGraphicFramePr>
        <p:xfrm>
          <a:off x="6165883" y="2097543"/>
          <a:ext cx="5129213" cy="420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24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186" y="450495"/>
            <a:ext cx="11928561" cy="2374490"/>
          </a:xfrm>
        </p:spPr>
        <p:txBody>
          <a:bodyPr bIns="72000">
            <a:normAutofit/>
          </a:bodyPr>
          <a:lstStyle/>
          <a:p>
            <a:pPr algn="ctr">
              <a:lnSpc>
                <a:spcPts val="6420"/>
              </a:lnSpc>
            </a:pPr>
            <a:r>
              <a:rPr lang="en-US" sz="6600" dirty="0" smtClean="0"/>
              <a:t>Long term structural challenges</a:t>
            </a:r>
            <a:endParaRPr lang="en-US" sz="66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63439" y="3613533"/>
            <a:ext cx="10515600" cy="247611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5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830" y="83771"/>
            <a:ext cx="11594124" cy="1322998"/>
          </a:xfrm>
        </p:spPr>
        <p:txBody>
          <a:bodyPr>
            <a:normAutofit/>
          </a:bodyPr>
          <a:lstStyle/>
          <a:p>
            <a:r>
              <a:rPr lang="en-US" dirty="0"/>
              <a:t>Long-Term Structural </a:t>
            </a:r>
            <a:r>
              <a:rPr lang="en-US" dirty="0" smtClean="0"/>
              <a:t>Challenges: Slow </a:t>
            </a:r>
            <a:r>
              <a:rPr lang="en-US" dirty="0"/>
              <a:t>productivity </a:t>
            </a:r>
            <a:r>
              <a:rPr lang="en-US" dirty="0" smtClean="0"/>
              <a:t>growth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952777"/>
              </p:ext>
            </p:extLst>
          </p:nvPr>
        </p:nvGraphicFramePr>
        <p:xfrm>
          <a:off x="6453554" y="1256306"/>
          <a:ext cx="548640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889932"/>
              </p:ext>
            </p:extLst>
          </p:nvPr>
        </p:nvGraphicFramePr>
        <p:xfrm>
          <a:off x="656492" y="1341351"/>
          <a:ext cx="5486400" cy="466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570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661" y="365125"/>
            <a:ext cx="10515600" cy="104457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Structural challenges for productivity growth: </a:t>
            </a:r>
            <a:r>
              <a:rPr lang="en-US" dirty="0">
                <a:latin typeface="+mn-lt"/>
              </a:rPr>
              <a:t>A poor business </a:t>
            </a:r>
            <a:r>
              <a:rPr lang="en-US" dirty="0" smtClean="0">
                <a:latin typeface="+mn-lt"/>
              </a:rPr>
              <a:t>climate and weak infrastructure</a:t>
            </a:r>
            <a:endParaRPr lang="pt-BR" dirty="0">
              <a:latin typeface="+mn-lt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537910"/>
              </p:ext>
            </p:extLst>
          </p:nvPr>
        </p:nvGraphicFramePr>
        <p:xfrm>
          <a:off x="6147683" y="1409700"/>
          <a:ext cx="530352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27564"/>
              </p:ext>
            </p:extLst>
          </p:nvPr>
        </p:nvGraphicFramePr>
        <p:xfrm>
          <a:off x="577412" y="1409700"/>
          <a:ext cx="530352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55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660" y="41619"/>
            <a:ext cx="11881339" cy="1340583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Structural challenges for productivity growth</a:t>
            </a:r>
            <a:r>
              <a:rPr lang="en-US" dirty="0" smtClean="0">
                <a:latin typeface="+mn-lt"/>
              </a:rPr>
              <a:t>: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Little </a:t>
            </a:r>
            <a:r>
              <a:rPr lang="en-US" dirty="0">
                <a:latin typeface="+mn-lt"/>
              </a:rPr>
              <a:t>competition and costly finance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668777"/>
              </p:ext>
            </p:extLst>
          </p:nvPr>
        </p:nvGraphicFramePr>
        <p:xfrm>
          <a:off x="6187808" y="1382202"/>
          <a:ext cx="539496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336432"/>
              </p:ext>
            </p:extLst>
          </p:nvPr>
        </p:nvGraphicFramePr>
        <p:xfrm>
          <a:off x="310660" y="1382202"/>
          <a:ext cx="539496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6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573" y="365125"/>
            <a:ext cx="9328242" cy="1460500"/>
          </a:xfrm>
        </p:spPr>
        <p:txBody>
          <a:bodyPr/>
          <a:lstStyle/>
          <a:p>
            <a:r>
              <a:rPr lang="en-US" dirty="0"/>
              <a:t>What is a Systematic Country Diagnostic?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573" y="1456344"/>
            <a:ext cx="9550981" cy="4364160"/>
          </a:xfrm>
        </p:spPr>
        <p:txBody>
          <a:bodyPr>
            <a:noAutofit/>
          </a:bodyPr>
          <a:lstStyle/>
          <a:p>
            <a:r>
              <a:rPr lang="en-US" dirty="0"/>
              <a:t>Analysis by World Bank staff of a country’s main development constraints </a:t>
            </a:r>
          </a:p>
          <a:p>
            <a:r>
              <a:rPr lang="en-US" dirty="0"/>
              <a:t>Focused on the prospects for the poorest 40% of the population</a:t>
            </a:r>
          </a:p>
          <a:p>
            <a:r>
              <a:rPr lang="en-US" dirty="0"/>
              <a:t>A diagnostic of constraints not a menu of policy recommendations</a:t>
            </a:r>
          </a:p>
          <a:p>
            <a:r>
              <a:rPr lang="en-US" dirty="0"/>
              <a:t>Feeds into the Country Partnership Framework – a country strategy document determining World Bank Group activities over a 4-6 year timeframe</a:t>
            </a:r>
          </a:p>
          <a:p>
            <a:r>
              <a:rPr lang="en-US" dirty="0"/>
              <a:t>It is sent to the World Bank Board for information, but not approval, and subsequently disclosed to the public</a:t>
            </a:r>
          </a:p>
        </p:txBody>
      </p:sp>
    </p:spTree>
    <p:extLst>
      <p:ext uri="{BB962C8B-B14F-4D97-AF65-F5344CB8AC3E}">
        <p14:creationId xmlns:p14="http://schemas.microsoft.com/office/powerpoint/2010/main" val="85525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Structural Challenges for productivity growth: Another symptom – poor management and inefficient firms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65624767"/>
              </p:ext>
            </p:extLst>
          </p:nvPr>
        </p:nvGraphicFramePr>
        <p:xfrm>
          <a:off x="500332" y="1825625"/>
          <a:ext cx="5519468" cy="2021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8332768"/>
              </p:ext>
            </p:extLst>
          </p:nvPr>
        </p:nvGraphicFramePr>
        <p:xfrm>
          <a:off x="500332" y="3982318"/>
          <a:ext cx="5244860" cy="2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9855867"/>
              </p:ext>
            </p:extLst>
          </p:nvPr>
        </p:nvGraphicFramePr>
        <p:xfrm>
          <a:off x="6172200" y="1825625"/>
          <a:ext cx="5181600" cy="2021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28691"/>
              </p:ext>
            </p:extLst>
          </p:nvPr>
        </p:nvGraphicFramePr>
        <p:xfrm>
          <a:off x="6172200" y="3847381"/>
          <a:ext cx="5042139" cy="2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75347" y="25146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231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Long-Term Structural Constraints: </a:t>
            </a:r>
            <a:r>
              <a:rPr lang="en-US" dirty="0" smtClean="0"/>
              <a:t>A </a:t>
            </a:r>
            <a:r>
              <a:rPr lang="en-US" dirty="0"/>
              <a:t>large and inefficient state</a:t>
            </a:r>
            <a:endParaRPr lang="pt-BR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2375498"/>
              </p:ext>
            </p:extLst>
          </p:nvPr>
        </p:nvGraphicFramePr>
        <p:xfrm>
          <a:off x="563476" y="1528639"/>
          <a:ext cx="576072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07136"/>
              </p:ext>
            </p:extLst>
          </p:nvPr>
        </p:nvGraphicFramePr>
        <p:xfrm>
          <a:off x="6577011" y="1528639"/>
          <a:ext cx="557784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val 2"/>
          <p:cNvSpPr/>
          <p:nvPr/>
        </p:nvSpPr>
        <p:spPr>
          <a:xfrm>
            <a:off x="6864439" y="4095482"/>
            <a:ext cx="605307" cy="140379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08029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661" y="52755"/>
            <a:ext cx="11383108" cy="1325563"/>
          </a:xfrm>
        </p:spPr>
        <p:txBody>
          <a:bodyPr>
            <a:normAutofit/>
          </a:bodyPr>
          <a:lstStyle/>
          <a:p>
            <a:r>
              <a:rPr lang="en-US" sz="3600" dirty="0"/>
              <a:t>Long-Term Structural Constraints: Rigid and not pro-poor public spending rules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151352"/>
              </p:ext>
            </p:extLst>
          </p:nvPr>
        </p:nvGraphicFramePr>
        <p:xfrm>
          <a:off x="197643" y="1378318"/>
          <a:ext cx="548640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145627"/>
              </p:ext>
            </p:extLst>
          </p:nvPr>
        </p:nvGraphicFramePr>
        <p:xfrm>
          <a:off x="5854266" y="1378318"/>
          <a:ext cx="566928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04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661" y="365125"/>
            <a:ext cx="10412757" cy="1325563"/>
          </a:xfrm>
        </p:spPr>
        <p:txBody>
          <a:bodyPr>
            <a:normAutofit/>
          </a:bodyPr>
          <a:lstStyle/>
          <a:p>
            <a:r>
              <a:rPr lang="en-US" dirty="0"/>
              <a:t>Long-Term Structural </a:t>
            </a:r>
            <a:r>
              <a:rPr lang="en-US" dirty="0" smtClean="0"/>
              <a:t>Challenges: </a:t>
            </a:r>
            <a:r>
              <a:rPr lang="en-US" dirty="0"/>
              <a:t>Unresolved </a:t>
            </a:r>
            <a:r>
              <a:rPr lang="en-US" dirty="0" smtClean="0"/>
              <a:t>conflicts and failure of the State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1117921"/>
              </p:ext>
            </p:extLst>
          </p:nvPr>
        </p:nvGraphicFramePr>
        <p:xfrm>
          <a:off x="736092" y="1690688"/>
          <a:ext cx="5167313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06362"/>
              </p:ext>
            </p:extLst>
          </p:nvPr>
        </p:nvGraphicFramePr>
        <p:xfrm>
          <a:off x="6524423" y="1558485"/>
          <a:ext cx="522446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438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660" y="365125"/>
            <a:ext cx="11242431" cy="1569183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Long-Term Structural </a:t>
            </a:r>
            <a:r>
              <a:rPr lang="en-US" dirty="0" smtClean="0">
                <a:latin typeface="+mn-lt"/>
              </a:rPr>
              <a:t>Challenge: sustainable development and addressing vulnerability </a:t>
            </a:r>
            <a:r>
              <a:rPr lang="en-US" dirty="0">
                <a:latin typeface="+mn-lt"/>
              </a:rPr>
              <a:t>to Climate Change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8" t="2" r="3897" b="11142"/>
          <a:stretch/>
        </p:blipFill>
        <p:spPr>
          <a:xfrm>
            <a:off x="6893447" y="2388700"/>
            <a:ext cx="5076091" cy="3276000"/>
          </a:xfrm>
          <a:prstGeom prst="rect">
            <a:avLst/>
          </a:prstGeom>
        </p:spPr>
      </p:pic>
      <p:sp>
        <p:nvSpPr>
          <p:cNvPr id="5" name="Text Placeholder 4"/>
          <p:cNvSpPr txBox="1">
            <a:spLocks/>
          </p:cNvSpPr>
          <p:nvPr/>
        </p:nvSpPr>
        <p:spPr>
          <a:xfrm>
            <a:off x="6893447" y="1921697"/>
            <a:ext cx="3674907" cy="4413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b="1" dirty="0" smtClean="0">
                <a:solidFill>
                  <a:srgbClr val="469345"/>
                </a:solidFill>
              </a:rPr>
              <a:t>Increasing scarcity of water</a:t>
            </a:r>
            <a:endParaRPr lang="en-US" sz="2400" b="1" dirty="0">
              <a:solidFill>
                <a:srgbClr val="469345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3191078"/>
              </p:ext>
            </p:extLst>
          </p:nvPr>
        </p:nvGraphicFramePr>
        <p:xfrm>
          <a:off x="643393" y="1766698"/>
          <a:ext cx="557784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68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Conclusion: What are the issues? 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31574" y="1384300"/>
            <a:ext cx="9937842" cy="4657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/>
              <a:t>SCD does not provide detailed policy recommendations but areas to be addressed are clear:</a:t>
            </a:r>
          </a:p>
          <a:p>
            <a:r>
              <a:rPr lang="en-US" sz="2200" dirty="0"/>
              <a:t>More competition, trade and more liberal finance</a:t>
            </a:r>
          </a:p>
          <a:p>
            <a:pPr lvl="1"/>
            <a:r>
              <a:rPr lang="en-US" sz="2200" dirty="0"/>
              <a:t>Impulse for productive job creation</a:t>
            </a:r>
          </a:p>
          <a:p>
            <a:pPr lvl="1"/>
            <a:r>
              <a:rPr lang="en-US" sz="2200" dirty="0" smtClean="0"/>
              <a:t>role </a:t>
            </a:r>
            <a:r>
              <a:rPr lang="en-US" sz="2200" dirty="0"/>
              <a:t>for labor market reform and improvement of skills?</a:t>
            </a:r>
          </a:p>
          <a:p>
            <a:r>
              <a:rPr lang="en-US" sz="2200" dirty="0"/>
              <a:t>Reallocation of spending and stronger accountability &amp; public sector governance (particularly budgetary processes)</a:t>
            </a:r>
          </a:p>
          <a:p>
            <a:pPr lvl="1"/>
            <a:r>
              <a:rPr lang="en-US" sz="2200" dirty="0"/>
              <a:t>Better services, more protection for the poor, less waste and crowding out of private savings and investment</a:t>
            </a:r>
          </a:p>
          <a:p>
            <a:r>
              <a:rPr lang="en-US" sz="2200" dirty="0"/>
              <a:t>Better planning, coordination and pricing of natural resource use</a:t>
            </a:r>
          </a:p>
          <a:p>
            <a:pPr lvl="1"/>
            <a:r>
              <a:rPr lang="en-US" sz="2200" dirty="0"/>
              <a:t>Exploit Brazil’s green growth potential</a:t>
            </a:r>
          </a:p>
        </p:txBody>
      </p:sp>
    </p:spTree>
    <p:extLst>
      <p:ext uri="{BB962C8B-B14F-4D97-AF65-F5344CB8AC3E}">
        <p14:creationId xmlns:p14="http://schemas.microsoft.com/office/powerpoint/2010/main" val="264121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93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386" y="3818580"/>
            <a:ext cx="3874008" cy="266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94312" y="2721300"/>
            <a:ext cx="6999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Thank you 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573" y="365125"/>
            <a:ext cx="10879766" cy="1460500"/>
          </a:xfrm>
        </p:spPr>
        <p:txBody>
          <a:bodyPr>
            <a:noAutofit/>
          </a:bodyPr>
          <a:lstStyle/>
          <a:p>
            <a:r>
              <a:rPr lang="en-US" sz="3200" dirty="0"/>
              <a:t>Retaking the Path to Inclusion, Growth and Sustainability – Three Messages, Five </a:t>
            </a:r>
            <a:r>
              <a:rPr lang="en-US" sz="3200" dirty="0" smtClean="0"/>
              <a:t>Challenges</a:t>
            </a:r>
            <a:endParaRPr lang="pt-BR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31573" y="1825625"/>
            <a:ext cx="4803135" cy="4351338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200" b="1" dirty="0">
                <a:latin typeface="+mn-lt"/>
              </a:rPr>
              <a:t>Continued increases in income for the bottom 40 requires </a:t>
            </a:r>
            <a:r>
              <a:rPr lang="en-US" sz="2200" b="1" dirty="0">
                <a:solidFill>
                  <a:schemeClr val="tx1"/>
                </a:solidFill>
                <a:latin typeface="+mn-lt"/>
              </a:rPr>
              <a:t>the</a:t>
            </a:r>
            <a:r>
              <a:rPr lang="en-US" sz="2200" b="1" dirty="0">
                <a:latin typeface="+mn-lt"/>
              </a:rPr>
              <a:t> creation of </a:t>
            </a:r>
            <a:r>
              <a:rPr lang="en-US" sz="2200" b="1" dirty="0" smtClean="0">
                <a:latin typeface="+mn-lt"/>
              </a:rPr>
              <a:t>productive jobs and a sustained increased in productivity growth</a:t>
            </a:r>
            <a:endParaRPr lang="en-US" sz="2200" b="1" dirty="0"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en-US" sz="2200" b="1" dirty="0">
                <a:latin typeface="+mn-lt"/>
              </a:rPr>
              <a:t>Fiscal constraints mean that improvements in public services and public investment need to come from reallocation of ineffective spending on the non-poor and efficiency </a:t>
            </a:r>
            <a:r>
              <a:rPr lang="en-US" sz="2200" b="1" dirty="0" smtClean="0">
                <a:latin typeface="+mn-lt"/>
              </a:rPr>
              <a:t>gains</a:t>
            </a:r>
            <a:endParaRPr lang="en-US" sz="2200" b="1" dirty="0"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en-US" sz="2200" b="1" dirty="0">
                <a:latin typeface="+mn-lt"/>
              </a:rPr>
              <a:t>Brazil has the potential to become a leader among emerging markets in green growth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51585" y="1825625"/>
            <a:ext cx="5093677" cy="4351338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200" b="1" dirty="0">
                <a:latin typeface="+mn-lt"/>
              </a:rPr>
              <a:t>Lack of competition, limited trade and poor business climate</a:t>
            </a:r>
          </a:p>
          <a:p>
            <a:r>
              <a:rPr lang="en-US" sz="2200" b="1" dirty="0">
                <a:latin typeface="+mn-lt"/>
              </a:rPr>
              <a:t>Financial sector distortions</a:t>
            </a:r>
          </a:p>
          <a:p>
            <a:r>
              <a:rPr lang="en-US" sz="2200" b="1" dirty="0">
                <a:latin typeface="+mn-lt"/>
              </a:rPr>
              <a:t>Budget rigidities and waste spending on subsidies and social entitlements have led to unsustainable fiscal situation</a:t>
            </a:r>
          </a:p>
          <a:p>
            <a:r>
              <a:rPr lang="en-US" sz="2200" b="1" dirty="0">
                <a:latin typeface="+mn-lt"/>
              </a:rPr>
              <a:t>Poor governance and political fragmentation weaken efficiency and accountability of spending</a:t>
            </a:r>
          </a:p>
          <a:p>
            <a:r>
              <a:rPr lang="en-US" sz="2200" b="1" dirty="0">
                <a:latin typeface="+mn-lt"/>
              </a:rPr>
              <a:t>Fragmented authority and lack of price signals increase vulnerability to climate shocks, and limit green growth opportunities</a:t>
            </a:r>
          </a:p>
        </p:txBody>
      </p:sp>
    </p:spTree>
    <p:extLst>
      <p:ext uri="{BB962C8B-B14F-4D97-AF65-F5344CB8AC3E}">
        <p14:creationId xmlns:p14="http://schemas.microsoft.com/office/powerpoint/2010/main" val="7356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3439" y="1"/>
            <a:ext cx="11928561" cy="2374490"/>
          </a:xfrm>
        </p:spPr>
        <p:txBody>
          <a:bodyPr bIns="72000">
            <a:normAutofit/>
          </a:bodyPr>
          <a:lstStyle/>
          <a:p>
            <a:pPr>
              <a:lnSpc>
                <a:spcPts val="6420"/>
              </a:lnSpc>
            </a:pPr>
            <a:r>
              <a:rPr lang="en-US" sz="6600" dirty="0"/>
              <a:t>The Structure of this Presentation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1487556" y="2731405"/>
            <a:ext cx="8983799" cy="2883999"/>
          </a:xfrm>
        </p:spPr>
        <p:txBody>
          <a:bodyPr>
            <a:noAutofit/>
          </a:bodyPr>
          <a:lstStyle/>
          <a:p>
            <a:pPr lvl="1">
              <a:spcAft>
                <a:spcPts val="1800"/>
              </a:spcAft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Brazil’s Achievements</a:t>
            </a:r>
          </a:p>
          <a:p>
            <a:pPr lvl="1">
              <a:spcAft>
                <a:spcPts val="1800"/>
              </a:spcAft>
            </a:pP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What 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Went Wrong?</a:t>
            </a:r>
          </a:p>
          <a:p>
            <a:pPr lvl="1">
              <a:spcAft>
                <a:spcPts val="1800"/>
              </a:spcAft>
            </a:pP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Long-term 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Structural Constraints in the Way of an Inclusive, Sustainable Growth Path</a:t>
            </a:r>
          </a:p>
        </p:txBody>
      </p:sp>
    </p:spTree>
    <p:extLst>
      <p:ext uri="{BB962C8B-B14F-4D97-AF65-F5344CB8AC3E}">
        <p14:creationId xmlns:p14="http://schemas.microsoft.com/office/powerpoint/2010/main" val="243136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331844"/>
            <a:ext cx="11928561" cy="2374490"/>
          </a:xfrm>
        </p:spPr>
        <p:txBody>
          <a:bodyPr bIns="72000">
            <a:normAutofit/>
          </a:bodyPr>
          <a:lstStyle/>
          <a:p>
            <a:pPr algn="ctr">
              <a:lnSpc>
                <a:spcPts val="6420"/>
              </a:lnSpc>
            </a:pPr>
            <a:r>
              <a:rPr lang="en-US" sz="6600" dirty="0" smtClean="0"/>
              <a:t>Brazil’s Achievements</a:t>
            </a:r>
            <a:endParaRPr lang="en-US" sz="66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Achievement 1: Solid growth with large reduction in poverty and inequality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709850"/>
              </p:ext>
            </p:extLst>
          </p:nvPr>
        </p:nvGraphicFramePr>
        <p:xfrm>
          <a:off x="551411" y="1690688"/>
          <a:ext cx="530352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991440"/>
              </p:ext>
            </p:extLst>
          </p:nvPr>
        </p:nvGraphicFramePr>
        <p:xfrm>
          <a:off x="6095681" y="1690688"/>
          <a:ext cx="530352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3976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Achievement 2: Job creation drove shared prosperity</a:t>
            </a:r>
            <a:endParaRPr lang="pt-BR" sz="3200" dirty="0">
              <a:latin typeface="+mn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4386429"/>
              </p:ext>
            </p:extLst>
          </p:nvPr>
        </p:nvGraphicFramePr>
        <p:xfrm>
          <a:off x="6570406" y="1690688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66003843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258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661" y="365126"/>
            <a:ext cx="10515600" cy="1105866"/>
          </a:xfrm>
        </p:spPr>
        <p:txBody>
          <a:bodyPr/>
          <a:lstStyle/>
          <a:p>
            <a:r>
              <a:rPr lang="en-US" dirty="0">
                <a:latin typeface="+mn-lt"/>
              </a:rPr>
              <a:t>Achievement </a:t>
            </a:r>
            <a:r>
              <a:rPr lang="en-US" dirty="0" smtClean="0">
                <a:latin typeface="+mn-lt"/>
              </a:rPr>
              <a:t>3: </a:t>
            </a:r>
            <a:r>
              <a:rPr lang="en-US" dirty="0">
                <a:latin typeface="+mn-lt"/>
              </a:rPr>
              <a:t>Improved access to public services</a:t>
            </a:r>
            <a:endParaRPr lang="pt-BR" dirty="0">
              <a:latin typeface="+mn-lt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873412"/>
              </p:ext>
            </p:extLst>
          </p:nvPr>
        </p:nvGraphicFramePr>
        <p:xfrm>
          <a:off x="210227" y="1690688"/>
          <a:ext cx="475488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990138"/>
              </p:ext>
            </p:extLst>
          </p:nvPr>
        </p:nvGraphicFramePr>
        <p:xfrm>
          <a:off x="5065541" y="1690688"/>
          <a:ext cx="704088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649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56" y="22444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Achievement </a:t>
            </a:r>
            <a:r>
              <a:rPr lang="en-US" dirty="0" smtClean="0">
                <a:latin typeface="+mn-lt"/>
              </a:rPr>
              <a:t>4: </a:t>
            </a:r>
            <a:r>
              <a:rPr lang="en-US" dirty="0">
                <a:latin typeface="+mn-lt"/>
              </a:rPr>
              <a:t>Falling inflation and stable public finances (until recently)</a:t>
            </a:r>
            <a:endParaRPr lang="pt-BR" dirty="0">
              <a:latin typeface="+mn-lt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043745"/>
              </p:ext>
            </p:extLst>
          </p:nvPr>
        </p:nvGraphicFramePr>
        <p:xfrm>
          <a:off x="417455" y="1550011"/>
          <a:ext cx="5595938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93835"/>
              </p:ext>
            </p:extLst>
          </p:nvPr>
        </p:nvGraphicFramePr>
        <p:xfrm>
          <a:off x="6348454" y="1550011"/>
          <a:ext cx="557784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85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9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0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Custom 7">
    <a:dk1>
      <a:srgbClr val="3A3838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4262</TotalTime>
  <Words>591</Words>
  <Application>Microsoft Office PowerPoint</Application>
  <PresentationFormat>Widescreen</PresentationFormat>
  <Paragraphs>73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TheSans Light</vt:lpstr>
      <vt:lpstr>TheSans SemiBold</vt:lpstr>
      <vt:lpstr>Office Theme</vt:lpstr>
      <vt:lpstr>Custom Design</vt:lpstr>
      <vt:lpstr>PowerPoint Presentation</vt:lpstr>
      <vt:lpstr>What is a Systematic Country Diagnostic?</vt:lpstr>
      <vt:lpstr>Retaking the Path to Inclusion, Growth and Sustainability – Three Messages, Five Challenges</vt:lpstr>
      <vt:lpstr>The Structure of this Presentation</vt:lpstr>
      <vt:lpstr>Brazil’s Achievements</vt:lpstr>
      <vt:lpstr>Achievement 1: Solid growth with large reduction in poverty and inequality</vt:lpstr>
      <vt:lpstr>Achievement 2: Job creation drove shared prosperity</vt:lpstr>
      <vt:lpstr>Achievement 3: Improved access to public services</vt:lpstr>
      <vt:lpstr>Achievement 4: Falling inflation and stable public finances (until recently)</vt:lpstr>
      <vt:lpstr>Achievement 5: Brazil is a leader in climate change mitigation efforts</vt:lpstr>
      <vt:lpstr>What went wrong?</vt:lpstr>
      <vt:lpstr>What Went Wrong? A Terms of Trade shock </vt:lpstr>
      <vt:lpstr>What Went Wrong? Boom allowed wages to outpace productivity growth</vt:lpstr>
      <vt:lpstr>What Went Wrong? Countercyclical policies had limited impact and high fiscal cost</vt:lpstr>
      <vt:lpstr>What Went Wrong? Fiscal collapse depresses confidence and increases risk premia</vt:lpstr>
      <vt:lpstr>Long term structural challenges</vt:lpstr>
      <vt:lpstr>Long-Term Structural Challenges: Slow productivity growth</vt:lpstr>
      <vt:lpstr>Structural challenges for productivity growth: A poor business climate and weak infrastructure</vt:lpstr>
      <vt:lpstr>Structural challenges for productivity growth: Little competition and costly finance</vt:lpstr>
      <vt:lpstr>Structural Challenges for productivity growth: Another symptom – poor management and inefficient firms</vt:lpstr>
      <vt:lpstr>Long-Term Structural Constraints: A large and inefficient state</vt:lpstr>
      <vt:lpstr>Long-Term Structural Constraints: Rigid and not pro-poor public spending rules</vt:lpstr>
      <vt:lpstr>Long-Term Structural Challenges: Unresolved conflicts and failure of the State</vt:lpstr>
      <vt:lpstr>Long-Term Structural Challenge: sustainable development and addressing vulnerability to Climate Change</vt:lpstr>
      <vt:lpstr>Conclusion: What are the issues?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Retaking the Path to Inclusion, Growth and Sustainability</dc:title>
  <dc:creator>Martin Raiser</dc:creator>
  <cp:lastModifiedBy>Roland Clarke</cp:lastModifiedBy>
  <cp:revision>205</cp:revision>
  <cp:lastPrinted>2016-05-16T12:02:55Z</cp:lastPrinted>
  <dcterms:created xsi:type="dcterms:W3CDTF">2016-04-29T19:36:52Z</dcterms:created>
  <dcterms:modified xsi:type="dcterms:W3CDTF">2016-05-24T10:34:05Z</dcterms:modified>
</cp:coreProperties>
</file>