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0" r:id="rId4"/>
    <p:sldId id="271" r:id="rId5"/>
    <p:sldId id="267" r:id="rId6"/>
    <p:sldId id="258" r:id="rId7"/>
    <p:sldId id="259" r:id="rId8"/>
    <p:sldId id="272" r:id="rId9"/>
    <p:sldId id="260" r:id="rId10"/>
    <p:sldId id="262" r:id="rId11"/>
    <p:sldId id="276" r:id="rId12"/>
    <p:sldId id="263" r:id="rId13"/>
    <p:sldId id="278" r:id="rId14"/>
    <p:sldId id="288" r:id="rId15"/>
    <p:sldId id="280" r:id="rId16"/>
    <p:sldId id="273" r:id="rId17"/>
    <p:sldId id="281" r:id="rId18"/>
    <p:sldId id="275" r:id="rId19"/>
    <p:sldId id="282" r:id="rId20"/>
    <p:sldId id="286" r:id="rId21"/>
    <p:sldId id="287" r:id="rId22"/>
    <p:sldId id="283" r:id="rId23"/>
    <p:sldId id="284" r:id="rId24"/>
    <p:sldId id="28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A62E3-D812-4635-837B-5DE53EF5C664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972F9-207C-4C44-8D89-2502B0EF4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972F9-207C-4C44-8D89-2502B0EF40D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50E4-A718-4EF3-98FD-C5E50BB14FEC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9B3C-0787-4E4E-84F6-52A2130E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50E4-A718-4EF3-98FD-C5E50BB14FEC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9B3C-0787-4E4E-84F6-52A2130E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50E4-A718-4EF3-98FD-C5E50BB14FEC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9B3C-0787-4E4E-84F6-52A2130E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50E4-A718-4EF3-98FD-C5E50BB14FEC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9B3C-0787-4E4E-84F6-52A2130E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50E4-A718-4EF3-98FD-C5E50BB14FEC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9B3C-0787-4E4E-84F6-52A2130E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50E4-A718-4EF3-98FD-C5E50BB14FEC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9B3C-0787-4E4E-84F6-52A2130E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50E4-A718-4EF3-98FD-C5E50BB14FEC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9B3C-0787-4E4E-84F6-52A2130E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50E4-A718-4EF3-98FD-C5E50BB14FEC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9B3C-0787-4E4E-84F6-52A2130E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50E4-A718-4EF3-98FD-C5E50BB14FEC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9B3C-0787-4E4E-84F6-52A2130E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50E4-A718-4EF3-98FD-C5E50BB14FEC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9B3C-0787-4E4E-84F6-52A2130E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50E4-A718-4EF3-98FD-C5E50BB14FEC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9B3C-0787-4E4E-84F6-52A2130E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350E4-A718-4EF3-98FD-C5E50BB14FEC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19B3C-0787-4E4E-84F6-52A2130E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6349"/>
            <a:ext cx="7772400" cy="2686051"/>
          </a:xfrm>
        </p:spPr>
        <p:txBody>
          <a:bodyPr>
            <a:normAutofit/>
          </a:bodyPr>
          <a:lstStyle/>
          <a:p>
            <a:r>
              <a:rPr lang="en-US" b="1" dirty="0" smtClean="0"/>
              <a:t>O Estado-</a:t>
            </a:r>
            <a:r>
              <a:rPr lang="en-US" b="1" dirty="0" err="1" smtClean="0"/>
              <a:t>da</a:t>
            </a:r>
            <a:r>
              <a:rPr lang="en-US" b="1" dirty="0" smtClean="0"/>
              <a:t>-Arte dos </a:t>
            </a:r>
            <a:r>
              <a:rPr lang="en-US" b="1" dirty="0" err="1" smtClean="0"/>
              <a:t>Modelos</a:t>
            </a:r>
            <a:r>
              <a:rPr lang="en-US" b="1" dirty="0" smtClean="0"/>
              <a:t> </a:t>
            </a:r>
            <a:r>
              <a:rPr lang="en-US" b="1" dirty="0" err="1" smtClean="0"/>
              <a:t>Macroeconômicos</a:t>
            </a:r>
            <a:r>
              <a:rPr lang="en-US" b="1" dirty="0" smtClean="0"/>
              <a:t>: </a:t>
            </a:r>
            <a:r>
              <a:rPr lang="en-US" b="1" dirty="0" err="1" smtClean="0"/>
              <a:t>Origens</a:t>
            </a:r>
            <a:r>
              <a:rPr lang="en-US" b="1" dirty="0" smtClean="0"/>
              <a:t>, </a:t>
            </a:r>
            <a:r>
              <a:rPr lang="en-US" b="1" dirty="0" err="1" smtClean="0"/>
              <a:t>riscos</a:t>
            </a:r>
            <a:r>
              <a:rPr lang="en-US" b="1" dirty="0" smtClean="0"/>
              <a:t> e </a:t>
            </a:r>
            <a:r>
              <a:rPr lang="en-US" b="1" dirty="0" err="1" smtClean="0"/>
              <a:t>limitações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Thomas Wu</a:t>
            </a:r>
          </a:p>
          <a:p>
            <a:r>
              <a:rPr lang="en-US" dirty="0" smtClean="0"/>
              <a:t>16 de </a:t>
            </a:r>
            <a:r>
              <a:rPr lang="en-US" dirty="0" err="1" smtClean="0"/>
              <a:t>setembro</a:t>
            </a:r>
            <a:r>
              <a:rPr lang="en-US" dirty="0" smtClean="0"/>
              <a:t> de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Estrutura</a:t>
            </a:r>
            <a:r>
              <a:rPr lang="en-US" b="1" dirty="0" smtClean="0"/>
              <a:t> </a:t>
            </a:r>
            <a:r>
              <a:rPr lang="en-US" b="1" dirty="0" err="1" smtClean="0"/>
              <a:t>básica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Solução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Encontra</a:t>
            </a:r>
            <a:r>
              <a:rPr lang="en-US" dirty="0" smtClean="0"/>
              <a:t>-se o </a:t>
            </a:r>
            <a:r>
              <a:rPr lang="en-US" i="1" dirty="0" smtClean="0"/>
              <a:t>steady-state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Log-</a:t>
            </a:r>
            <a:r>
              <a:rPr lang="en-US" dirty="0" err="1" smtClean="0"/>
              <a:t>linearização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redor</a:t>
            </a:r>
            <a:r>
              <a:rPr lang="en-US" dirty="0" smtClean="0"/>
              <a:t> do </a:t>
            </a:r>
            <a:r>
              <a:rPr lang="en-US" i="1" dirty="0" smtClean="0"/>
              <a:t>steady-state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CPO das </a:t>
            </a:r>
            <a:r>
              <a:rPr lang="en-US" dirty="0" err="1" smtClean="0"/>
              <a:t>famílias</a:t>
            </a:r>
            <a:r>
              <a:rPr lang="en-US" dirty="0" smtClean="0"/>
              <a:t>: </a:t>
            </a:r>
            <a:r>
              <a:rPr lang="en-US" dirty="0" err="1" smtClean="0"/>
              <a:t>curva</a:t>
            </a:r>
            <a:r>
              <a:rPr lang="en-US" dirty="0" smtClean="0"/>
              <a:t> IS;</a:t>
            </a:r>
          </a:p>
          <a:p>
            <a:pPr lvl="2"/>
            <a:r>
              <a:rPr lang="en-US" dirty="0" smtClean="0"/>
              <a:t>CPO das </a:t>
            </a:r>
            <a:r>
              <a:rPr lang="en-US" dirty="0" err="1" smtClean="0"/>
              <a:t>firmas</a:t>
            </a:r>
            <a:r>
              <a:rPr lang="en-US" dirty="0" smtClean="0"/>
              <a:t>: </a:t>
            </a:r>
            <a:r>
              <a:rPr lang="en-US" dirty="0" err="1" smtClean="0"/>
              <a:t>curva</a:t>
            </a:r>
            <a:r>
              <a:rPr lang="en-US" dirty="0" smtClean="0"/>
              <a:t> de Phillips;</a:t>
            </a:r>
          </a:p>
          <a:p>
            <a:pPr lvl="2"/>
            <a:r>
              <a:rPr lang="en-US" dirty="0" smtClean="0"/>
              <a:t>CPO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autoridade</a:t>
            </a:r>
            <a:r>
              <a:rPr lang="en-US" dirty="0" smtClean="0"/>
              <a:t> </a:t>
            </a:r>
            <a:r>
              <a:rPr lang="en-US" dirty="0" err="1" smtClean="0"/>
              <a:t>monetária</a:t>
            </a:r>
            <a:r>
              <a:rPr lang="en-US" dirty="0" smtClean="0"/>
              <a:t>: </a:t>
            </a:r>
            <a:r>
              <a:rPr lang="en-US" dirty="0" err="1" smtClean="0"/>
              <a:t>Regra</a:t>
            </a:r>
            <a:r>
              <a:rPr lang="en-US" dirty="0" smtClean="0"/>
              <a:t> de Taylor (se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monetária</a:t>
            </a:r>
            <a:r>
              <a:rPr lang="en-US" dirty="0" smtClean="0"/>
              <a:t> é </a:t>
            </a:r>
            <a:r>
              <a:rPr lang="en-US" dirty="0" err="1" smtClean="0"/>
              <a:t>ativa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só</a:t>
            </a:r>
            <a:r>
              <a:rPr lang="en-US" dirty="0" smtClean="0"/>
              <a:t> é </a:t>
            </a:r>
            <a:r>
              <a:rPr lang="en-US" dirty="0" err="1" smtClean="0"/>
              <a:t>útil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desvios</a:t>
            </a:r>
            <a:r>
              <a:rPr lang="en-US" dirty="0" smtClean="0"/>
              <a:t> </a:t>
            </a:r>
            <a:r>
              <a:rPr lang="en-US" dirty="0" err="1" smtClean="0"/>
              <a:t>marginais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redor</a:t>
            </a:r>
            <a:r>
              <a:rPr lang="en-US" dirty="0" smtClean="0"/>
              <a:t> do </a:t>
            </a:r>
            <a:r>
              <a:rPr lang="en-US" i="1" dirty="0" smtClean="0"/>
              <a:t>steady-state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Efeito</a:t>
            </a:r>
            <a:r>
              <a:rPr lang="en-US" dirty="0" smtClean="0"/>
              <a:t> de </a:t>
            </a:r>
            <a:r>
              <a:rPr lang="en-US" dirty="0" err="1" smtClean="0"/>
              <a:t>queda</a:t>
            </a:r>
            <a:r>
              <a:rPr lang="en-US" dirty="0" smtClean="0"/>
              <a:t> de 20%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produção</a:t>
            </a:r>
            <a:r>
              <a:rPr lang="en-US" dirty="0" smtClean="0"/>
              <a:t> industrial?</a:t>
            </a:r>
          </a:p>
          <a:p>
            <a:pPr lvl="1"/>
            <a:r>
              <a:rPr lang="en-US" dirty="0" err="1" smtClean="0"/>
              <a:t>Juros</a:t>
            </a:r>
            <a:r>
              <a:rPr lang="en-US" dirty="0" smtClean="0"/>
              <a:t> nominal zero e </a:t>
            </a:r>
            <a:r>
              <a:rPr lang="en-US" i="1" dirty="0" smtClean="0"/>
              <a:t>quantitative easing</a:t>
            </a:r>
            <a:r>
              <a:rPr lang="en-US" dirty="0" smtClean="0"/>
              <a:t>?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Estrutura</a:t>
            </a:r>
            <a:r>
              <a:rPr lang="en-US" b="1" dirty="0" smtClean="0"/>
              <a:t> </a:t>
            </a:r>
            <a:r>
              <a:rPr lang="en-US" b="1" dirty="0" err="1" smtClean="0"/>
              <a:t>básica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Diferença</a:t>
            </a:r>
            <a:r>
              <a:rPr lang="en-US" dirty="0" smtClean="0"/>
              <a:t> entre forma </a:t>
            </a:r>
            <a:r>
              <a:rPr lang="en-US" dirty="0" err="1" smtClean="0"/>
              <a:t>reduzida</a:t>
            </a:r>
            <a:r>
              <a:rPr lang="en-US" dirty="0" smtClean="0"/>
              <a:t> e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estrutural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Microfundamentos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Para </a:t>
            </a:r>
            <a:r>
              <a:rPr lang="en-US" dirty="0" err="1" smtClean="0"/>
              <a:t>estudos</a:t>
            </a:r>
            <a:r>
              <a:rPr lang="en-US" dirty="0" smtClean="0"/>
              <a:t> </a:t>
            </a:r>
            <a:r>
              <a:rPr lang="en-US" dirty="0" err="1" smtClean="0"/>
              <a:t>acadêmicos</a:t>
            </a:r>
            <a:r>
              <a:rPr lang="en-US" dirty="0" smtClean="0"/>
              <a:t>: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diferença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Para </a:t>
            </a:r>
            <a:r>
              <a:rPr lang="en-US" dirty="0" err="1" smtClean="0"/>
              <a:t>projeção</a:t>
            </a:r>
            <a:r>
              <a:rPr lang="en-US" dirty="0" smtClean="0"/>
              <a:t> de PIB e IPCA: </a:t>
            </a:r>
            <a:r>
              <a:rPr lang="en-US" dirty="0" err="1" smtClean="0"/>
              <a:t>pouca</a:t>
            </a:r>
            <a:r>
              <a:rPr lang="en-US" dirty="0" smtClean="0"/>
              <a:t> </a:t>
            </a:r>
            <a:r>
              <a:rPr lang="en-US" dirty="0" err="1" smtClean="0"/>
              <a:t>diferença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Expectativas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Forma </a:t>
            </a:r>
            <a:r>
              <a:rPr lang="en-US" dirty="0" err="1" smtClean="0"/>
              <a:t>reduzida</a:t>
            </a:r>
            <a:r>
              <a:rPr lang="en-US" dirty="0" smtClean="0"/>
              <a:t>: </a:t>
            </a:r>
            <a:r>
              <a:rPr lang="en-US" dirty="0" err="1" smtClean="0"/>
              <a:t>utiliza</a:t>
            </a:r>
            <a:r>
              <a:rPr lang="en-US" dirty="0" smtClean="0"/>
              <a:t>-se </a:t>
            </a:r>
            <a:r>
              <a:rPr lang="en-US" dirty="0" err="1" smtClean="0"/>
              <a:t>alguma</a:t>
            </a:r>
            <a:r>
              <a:rPr lang="en-US" dirty="0" smtClean="0"/>
              <a:t> </a:t>
            </a:r>
            <a:r>
              <a:rPr lang="en-US" i="1" dirty="0" smtClean="0"/>
              <a:t>proxy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estrutural</a:t>
            </a:r>
            <a:r>
              <a:rPr lang="en-US" dirty="0" smtClean="0"/>
              <a:t>: </a:t>
            </a:r>
            <a:r>
              <a:rPr lang="en-US" dirty="0" err="1" smtClean="0"/>
              <a:t>solução</a:t>
            </a:r>
            <a:r>
              <a:rPr lang="en-US" dirty="0" smtClean="0"/>
              <a:t> </a:t>
            </a:r>
            <a:r>
              <a:rPr lang="en-US" dirty="0" err="1" smtClean="0"/>
              <a:t>expectativas</a:t>
            </a:r>
            <a:r>
              <a:rPr lang="en-US" dirty="0" smtClean="0"/>
              <a:t> </a:t>
            </a:r>
            <a:r>
              <a:rPr lang="en-US" dirty="0" err="1" smtClean="0"/>
              <a:t>racionais</a:t>
            </a:r>
            <a:r>
              <a:rPr lang="en-US" dirty="0" smtClean="0"/>
              <a:t> (</a:t>
            </a:r>
            <a:r>
              <a:rPr lang="en-US" dirty="0" err="1" smtClean="0"/>
              <a:t>traz</a:t>
            </a:r>
            <a:r>
              <a:rPr lang="en-US" dirty="0" smtClean="0"/>
              <a:t> </a:t>
            </a:r>
            <a:r>
              <a:rPr lang="en-US" dirty="0" err="1" smtClean="0"/>
              <a:t>choques</a:t>
            </a:r>
            <a:r>
              <a:rPr lang="en-US" dirty="0" smtClean="0"/>
              <a:t> a valor </a:t>
            </a:r>
            <a:r>
              <a:rPr lang="en-US" dirty="0" err="1" smtClean="0"/>
              <a:t>presente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Origens</a:t>
            </a:r>
            <a:r>
              <a:rPr lang="en-US" b="1" dirty="0" smtClean="0"/>
              <a:t> do </a:t>
            </a:r>
            <a:r>
              <a:rPr lang="en-US" b="1" dirty="0" err="1" smtClean="0"/>
              <a:t>modelo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Aprendizado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instrumentos</a:t>
            </a:r>
            <a:r>
              <a:rPr lang="en-US" dirty="0" smtClean="0"/>
              <a:t> macro (</a:t>
            </a:r>
            <a:r>
              <a:rPr lang="en-US" i="1" dirty="0" smtClean="0"/>
              <a:t>M</a:t>
            </a:r>
            <a:r>
              <a:rPr lang="en-US" dirty="0" smtClean="0"/>
              <a:t>, </a:t>
            </a:r>
            <a:r>
              <a:rPr lang="en-US" i="1" dirty="0" err="1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dirty="0" smtClean="0"/>
              <a:t> e </a:t>
            </a:r>
            <a:r>
              <a:rPr lang="en-US" i="1" dirty="0" smtClean="0"/>
              <a:t>G</a:t>
            </a:r>
            <a:r>
              <a:rPr lang="en-US" dirty="0" smtClean="0"/>
              <a:t>)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úteis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combater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ciclo</a:t>
            </a:r>
            <a:r>
              <a:rPr lang="en-US" dirty="0" smtClean="0"/>
              <a:t> </a:t>
            </a:r>
            <a:r>
              <a:rPr lang="en-US" dirty="0" err="1" smtClean="0"/>
              <a:t>econômicos</a:t>
            </a:r>
            <a:r>
              <a:rPr lang="en-US" dirty="0" smtClean="0"/>
              <a:t>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estimular</a:t>
            </a:r>
            <a:r>
              <a:rPr lang="en-US" dirty="0" smtClean="0"/>
              <a:t> o </a:t>
            </a:r>
            <a:r>
              <a:rPr lang="en-US" dirty="0" err="1" smtClean="0"/>
              <a:t>crescimento</a:t>
            </a:r>
            <a:r>
              <a:rPr lang="en-US" dirty="0" smtClean="0"/>
              <a:t> de </a:t>
            </a:r>
            <a:r>
              <a:rPr lang="en-US" dirty="0" err="1" smtClean="0"/>
              <a:t>longo</a:t>
            </a:r>
            <a:r>
              <a:rPr lang="en-US" dirty="0" smtClean="0"/>
              <a:t> </a:t>
            </a:r>
            <a:r>
              <a:rPr lang="en-US" dirty="0" err="1" smtClean="0"/>
              <a:t>prazo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onde</a:t>
            </a:r>
            <a:r>
              <a:rPr lang="en-US" dirty="0" smtClean="0"/>
              <a:t> </a:t>
            </a:r>
            <a:r>
              <a:rPr lang="en-US" dirty="0" err="1" smtClean="0"/>
              <a:t>vem</a:t>
            </a:r>
            <a:r>
              <a:rPr lang="en-US" dirty="0" smtClean="0"/>
              <a:t> o </a:t>
            </a:r>
            <a:r>
              <a:rPr lang="en-US" dirty="0" err="1" smtClean="0"/>
              <a:t>crescimento</a:t>
            </a:r>
            <a:r>
              <a:rPr lang="en-US" dirty="0" smtClean="0"/>
              <a:t> de </a:t>
            </a:r>
            <a:r>
              <a:rPr lang="en-US" dirty="0" err="1" smtClean="0"/>
              <a:t>longo</a:t>
            </a:r>
            <a:r>
              <a:rPr lang="en-US" dirty="0" smtClean="0"/>
              <a:t> </a:t>
            </a:r>
            <a:r>
              <a:rPr lang="en-US" dirty="0" err="1" smtClean="0"/>
              <a:t>prazo</a:t>
            </a:r>
            <a:r>
              <a:rPr lang="en-US" dirty="0" smtClean="0"/>
              <a:t>?</a:t>
            </a:r>
          </a:p>
          <a:p>
            <a:pPr algn="ctr">
              <a:buNone/>
            </a:pPr>
            <a:r>
              <a:rPr lang="en-US" i="1" dirty="0" smtClean="0"/>
              <a:t>Y =</a:t>
            </a:r>
            <a:r>
              <a:rPr lang="en-US" dirty="0" smtClean="0"/>
              <a:t> </a:t>
            </a:r>
            <a:r>
              <a:rPr lang="en-US" i="1" dirty="0" smtClean="0"/>
              <a:t>AK</a:t>
            </a:r>
            <a:r>
              <a:rPr lang="el-GR" i="1" baseline="30000" dirty="0" smtClean="0"/>
              <a:t>α</a:t>
            </a:r>
            <a:r>
              <a:rPr lang="en-US" i="1" dirty="0" smtClean="0"/>
              <a:t>L</a:t>
            </a:r>
            <a:r>
              <a:rPr lang="en-US" i="1" baseline="30000" dirty="0" smtClean="0"/>
              <a:t>1-</a:t>
            </a:r>
            <a:r>
              <a:rPr lang="el-GR" i="1" baseline="30000" dirty="0" smtClean="0"/>
              <a:t>α</a:t>
            </a:r>
            <a:endParaRPr lang="en-US" i="1" baseline="30000" dirty="0" smtClean="0"/>
          </a:p>
          <a:p>
            <a:pPr lvl="1"/>
            <a:r>
              <a:rPr lang="en-US" i="1" dirty="0" smtClean="0"/>
              <a:t>L</a:t>
            </a:r>
            <a:r>
              <a:rPr lang="en-US" dirty="0" smtClean="0"/>
              <a:t>: </a:t>
            </a:r>
            <a:r>
              <a:rPr lang="en-US" dirty="0" err="1" smtClean="0"/>
              <a:t>questões</a:t>
            </a:r>
            <a:r>
              <a:rPr lang="en-US" dirty="0" smtClean="0"/>
              <a:t> </a:t>
            </a:r>
            <a:r>
              <a:rPr lang="en-US" dirty="0" err="1" smtClean="0"/>
              <a:t>demográficas</a:t>
            </a:r>
            <a:r>
              <a:rPr lang="en-US" dirty="0" smtClean="0"/>
              <a:t> </a:t>
            </a:r>
            <a:r>
              <a:rPr lang="en-US" dirty="0" err="1" smtClean="0"/>
              <a:t>vão</a:t>
            </a:r>
            <a:r>
              <a:rPr lang="en-US" dirty="0" smtClean="0"/>
              <a:t> </a:t>
            </a:r>
            <a:r>
              <a:rPr lang="en-US" dirty="0" err="1" smtClean="0"/>
              <a:t>ficar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relevantes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K</a:t>
            </a:r>
            <a:r>
              <a:rPr lang="en-US" dirty="0" smtClean="0"/>
              <a:t>: </a:t>
            </a:r>
            <a:r>
              <a:rPr lang="en-US" dirty="0" err="1" smtClean="0"/>
              <a:t>convergência</a:t>
            </a:r>
            <a:r>
              <a:rPr lang="en-US" dirty="0" smtClean="0"/>
              <a:t>;</a:t>
            </a:r>
          </a:p>
          <a:p>
            <a:pPr lvl="1"/>
            <a:r>
              <a:rPr lang="en-US" i="1" dirty="0" smtClean="0"/>
              <a:t>A</a:t>
            </a:r>
            <a:r>
              <a:rPr lang="en-US" dirty="0" smtClean="0"/>
              <a:t>: </a:t>
            </a:r>
            <a:r>
              <a:rPr lang="en-US" dirty="0" err="1" smtClean="0"/>
              <a:t>progresso</a:t>
            </a:r>
            <a:r>
              <a:rPr lang="en-US" dirty="0" smtClean="0"/>
              <a:t> </a:t>
            </a:r>
            <a:r>
              <a:rPr lang="en-US" dirty="0" err="1" smtClean="0"/>
              <a:t>tecnológico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Origens</a:t>
            </a:r>
            <a:r>
              <a:rPr lang="en-US" b="1" dirty="0" smtClean="0"/>
              <a:t> do </a:t>
            </a:r>
            <a:r>
              <a:rPr lang="en-US" b="1" dirty="0" err="1" smtClean="0"/>
              <a:t>modelo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smtClean="0"/>
              <a:t>é um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exclusivo</a:t>
            </a:r>
            <a:r>
              <a:rPr lang="en-US" dirty="0" smtClean="0"/>
              <a:t> de </a:t>
            </a:r>
            <a:r>
              <a:rPr lang="en-US" i="1" dirty="0" smtClean="0"/>
              <a:t>inflation targeting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Historicamente</a:t>
            </a:r>
            <a:r>
              <a:rPr lang="en-US" dirty="0" smtClean="0"/>
              <a:t>, </a:t>
            </a:r>
            <a:r>
              <a:rPr lang="en-US" dirty="0" err="1" smtClean="0"/>
              <a:t>percebe</a:t>
            </a:r>
            <a:r>
              <a:rPr lang="en-US" dirty="0" smtClean="0"/>
              <a:t>-se </a:t>
            </a:r>
            <a:r>
              <a:rPr lang="en-US" dirty="0" err="1" smtClean="0"/>
              <a:t>que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(1) é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adequada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crescimento</a:t>
            </a:r>
            <a:r>
              <a:rPr lang="en-US" dirty="0" smtClean="0"/>
              <a:t> via </a:t>
            </a:r>
            <a:r>
              <a:rPr lang="en-US" i="1" dirty="0" smtClean="0"/>
              <a:t>A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(2) é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adequada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crescimento</a:t>
            </a:r>
            <a:r>
              <a:rPr lang="en-US" dirty="0" smtClean="0"/>
              <a:t> via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países</a:t>
            </a:r>
            <a:r>
              <a:rPr lang="en-US" dirty="0" smtClean="0"/>
              <a:t> </a:t>
            </a:r>
            <a:r>
              <a:rPr lang="en-US" dirty="0" err="1" smtClean="0"/>
              <a:t>ainda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convergência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3" y="284163"/>
            <a:ext cx="8677275" cy="629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Origens</a:t>
            </a:r>
            <a:r>
              <a:rPr lang="en-US" b="1" dirty="0" smtClean="0"/>
              <a:t> do </a:t>
            </a:r>
            <a:r>
              <a:rPr lang="en-US" b="1" dirty="0" err="1" smtClean="0"/>
              <a:t>modelo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Parêntesis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Brasil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mudando</a:t>
            </a:r>
            <a:r>
              <a:rPr lang="en-US" dirty="0" smtClean="0"/>
              <a:t> de (1) </a:t>
            </a:r>
            <a:r>
              <a:rPr lang="en-US" dirty="0" err="1" smtClean="0"/>
              <a:t>para</a:t>
            </a:r>
            <a:r>
              <a:rPr lang="en-US" dirty="0" smtClean="0"/>
              <a:t> (2);</a:t>
            </a:r>
          </a:p>
          <a:p>
            <a:pPr lvl="1"/>
            <a:r>
              <a:rPr lang="en-US" dirty="0" err="1" smtClean="0"/>
              <a:t>Percepção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fiscal </a:t>
            </a:r>
            <a:r>
              <a:rPr lang="en-US" dirty="0" err="1" smtClean="0"/>
              <a:t>ganha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agilidade</a:t>
            </a:r>
            <a:r>
              <a:rPr lang="en-US" dirty="0" smtClean="0"/>
              <a:t> de </a:t>
            </a:r>
            <a:r>
              <a:rPr lang="en-US" dirty="0" err="1" smtClean="0"/>
              <a:t>implementação</a:t>
            </a:r>
            <a:r>
              <a:rPr lang="en-US" dirty="0" smtClean="0"/>
              <a:t> com a </a:t>
            </a:r>
            <a:r>
              <a:rPr lang="en-US" dirty="0" err="1" smtClean="0"/>
              <a:t>utilização</a:t>
            </a:r>
            <a:r>
              <a:rPr lang="en-US" dirty="0" smtClean="0"/>
              <a:t> de </a:t>
            </a:r>
            <a:r>
              <a:rPr lang="en-US" dirty="0" err="1" smtClean="0"/>
              <a:t>bancos</a:t>
            </a:r>
            <a:r>
              <a:rPr lang="en-US" dirty="0" smtClean="0"/>
              <a:t> </a:t>
            </a:r>
            <a:r>
              <a:rPr lang="en-US" dirty="0" err="1" smtClean="0"/>
              <a:t>públicos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Ainda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ganhos</a:t>
            </a:r>
            <a:r>
              <a:rPr lang="en-US" dirty="0" smtClean="0"/>
              <a:t> de </a:t>
            </a:r>
            <a:r>
              <a:rPr lang="en-US" dirty="0" err="1" smtClean="0"/>
              <a:t>convergência</a:t>
            </a:r>
            <a:r>
              <a:rPr lang="en-US" dirty="0" smtClean="0"/>
              <a:t>: PIB per capita </a:t>
            </a:r>
            <a:r>
              <a:rPr lang="en-US" dirty="0" err="1" smtClean="0"/>
              <a:t>brasileiro</a:t>
            </a:r>
            <a:r>
              <a:rPr lang="en-US" dirty="0" smtClean="0"/>
              <a:t> </a:t>
            </a:r>
            <a:r>
              <a:rPr lang="en-US" dirty="0" err="1" smtClean="0"/>
              <a:t>equivale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Coréia</a:t>
            </a:r>
            <a:r>
              <a:rPr lang="en-US" dirty="0" smtClean="0"/>
              <a:t> do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smtClean="0"/>
              <a:t>1985.</a:t>
            </a:r>
            <a:endParaRPr lang="en-US" dirty="0" smtClean="0"/>
          </a:p>
          <a:p>
            <a:pPr lvl="1"/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cenário</a:t>
            </a:r>
            <a:r>
              <a:rPr lang="en-US" dirty="0" smtClean="0"/>
              <a:t> </a:t>
            </a:r>
            <a:r>
              <a:rPr lang="en-US" dirty="0" err="1" smtClean="0"/>
              <a:t>otimista</a:t>
            </a:r>
            <a:r>
              <a:rPr lang="en-US" dirty="0" smtClean="0"/>
              <a:t>: </a:t>
            </a:r>
            <a:r>
              <a:rPr lang="en-US" dirty="0" err="1" smtClean="0"/>
              <a:t>Brasil</a:t>
            </a:r>
            <a:r>
              <a:rPr lang="en-US" dirty="0" smtClean="0"/>
              <a:t> se </a:t>
            </a:r>
            <a:r>
              <a:rPr lang="en-US" dirty="0" err="1" smtClean="0"/>
              <a:t>parece</a:t>
            </a:r>
            <a:r>
              <a:rPr lang="en-US" dirty="0" smtClean="0"/>
              <a:t> com um </a:t>
            </a:r>
            <a:r>
              <a:rPr lang="en-US" dirty="0" err="1" smtClean="0"/>
              <a:t>tigre</a:t>
            </a:r>
            <a:r>
              <a:rPr lang="en-US" dirty="0" smtClean="0"/>
              <a:t> </a:t>
            </a:r>
            <a:r>
              <a:rPr lang="en-US" dirty="0" err="1" smtClean="0"/>
              <a:t>asiático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virada</a:t>
            </a:r>
            <a:r>
              <a:rPr lang="en-US" dirty="0" smtClean="0"/>
              <a:t> de 1980/1990, com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crescimento</a:t>
            </a:r>
            <a:r>
              <a:rPr lang="en-US" dirty="0" smtClean="0"/>
              <a:t> via </a:t>
            </a:r>
            <a:r>
              <a:rPr lang="en-US" i="1" dirty="0" smtClean="0"/>
              <a:t>K</a:t>
            </a:r>
            <a:r>
              <a:rPr lang="en-US" dirty="0" smtClean="0"/>
              <a:t>, e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inflação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Limites</a:t>
            </a:r>
            <a:r>
              <a:rPr lang="en-US" b="1" dirty="0" smtClean="0"/>
              <a:t> e </a:t>
            </a:r>
            <a:r>
              <a:rPr lang="en-US" b="1" dirty="0" err="1" smtClean="0"/>
              <a:t>riscos</a:t>
            </a:r>
            <a:r>
              <a:rPr lang="en-US" b="1" dirty="0" smtClean="0"/>
              <a:t> do </a:t>
            </a:r>
            <a:r>
              <a:rPr lang="en-US" b="1" dirty="0" err="1" smtClean="0"/>
              <a:t>modelo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Voltando</a:t>
            </a:r>
            <a:r>
              <a:rPr lang="en-US" dirty="0" smtClean="0"/>
              <a:t> a </a:t>
            </a:r>
            <a:r>
              <a:rPr lang="en-US" dirty="0" err="1" smtClean="0"/>
              <a:t>hipótese</a:t>
            </a:r>
            <a:r>
              <a:rPr lang="en-US" dirty="0" smtClean="0"/>
              <a:t> de </a:t>
            </a:r>
            <a:r>
              <a:rPr lang="en-US" dirty="0" err="1" smtClean="0"/>
              <a:t>separação</a:t>
            </a:r>
            <a:r>
              <a:rPr lang="en-US" dirty="0" smtClean="0"/>
              <a:t> entre </a:t>
            </a:r>
            <a:r>
              <a:rPr lang="en-US" dirty="0" err="1" smtClean="0"/>
              <a:t>curto</a:t>
            </a:r>
            <a:r>
              <a:rPr lang="en-US" dirty="0" smtClean="0"/>
              <a:t> e </a:t>
            </a:r>
            <a:r>
              <a:rPr lang="en-US" dirty="0" err="1" smtClean="0"/>
              <a:t>longo</a:t>
            </a:r>
            <a:r>
              <a:rPr lang="en-US" dirty="0" smtClean="0"/>
              <a:t> </a:t>
            </a:r>
            <a:r>
              <a:rPr lang="en-US" dirty="0" err="1" smtClean="0"/>
              <a:t>prazos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Assimetria</a:t>
            </a:r>
            <a:r>
              <a:rPr lang="en-US" dirty="0" smtClean="0"/>
              <a:t>: </a:t>
            </a:r>
            <a:r>
              <a:rPr lang="en-US" dirty="0" err="1" smtClean="0"/>
              <a:t>políticas</a:t>
            </a:r>
            <a:r>
              <a:rPr lang="en-US" dirty="0" smtClean="0"/>
              <a:t> macro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conseguem</a:t>
            </a:r>
            <a:r>
              <a:rPr lang="en-US" dirty="0" smtClean="0"/>
              <a:t> </a:t>
            </a:r>
            <a:r>
              <a:rPr lang="en-US" dirty="0" err="1" smtClean="0"/>
              <a:t>estimular</a:t>
            </a:r>
            <a:r>
              <a:rPr lang="en-US" dirty="0" smtClean="0"/>
              <a:t>,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atrapalhar</a:t>
            </a:r>
            <a:r>
              <a:rPr lang="en-US" dirty="0" smtClean="0"/>
              <a:t> o </a:t>
            </a:r>
            <a:r>
              <a:rPr lang="en-US" dirty="0" err="1" smtClean="0"/>
              <a:t>longo</a:t>
            </a:r>
            <a:r>
              <a:rPr lang="en-US" dirty="0" smtClean="0"/>
              <a:t> </a:t>
            </a:r>
            <a:r>
              <a:rPr lang="en-US" dirty="0" err="1" smtClean="0"/>
              <a:t>prazo</a:t>
            </a:r>
            <a:r>
              <a:rPr lang="en-US" dirty="0" smtClean="0"/>
              <a:t>;</a:t>
            </a:r>
            <a:endParaRPr lang="en-US" dirty="0" smtClean="0"/>
          </a:p>
          <a:p>
            <a:pPr lvl="1"/>
            <a:r>
              <a:rPr lang="en-US" dirty="0" err="1" smtClean="0"/>
              <a:t>Modelo</a:t>
            </a:r>
            <a:r>
              <a:rPr lang="en-US" dirty="0" smtClean="0"/>
              <a:t> assume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hipótese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governo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irá</a:t>
            </a:r>
            <a:r>
              <a:rPr lang="en-US" dirty="0" smtClean="0"/>
              <a:t> </a:t>
            </a:r>
            <a:r>
              <a:rPr lang="en-US" dirty="0" err="1" smtClean="0"/>
              <a:t>atrapalhar</a:t>
            </a:r>
            <a:r>
              <a:rPr lang="en-US" dirty="0" smtClean="0"/>
              <a:t>:</a:t>
            </a:r>
            <a:endParaRPr lang="en-US" dirty="0" smtClean="0"/>
          </a:p>
          <a:p>
            <a:pPr lvl="2"/>
            <a:r>
              <a:rPr lang="en-US" dirty="0" err="1" smtClean="0"/>
              <a:t>Compromisso</a:t>
            </a:r>
            <a:r>
              <a:rPr lang="en-US" dirty="0" smtClean="0"/>
              <a:t> com </a:t>
            </a:r>
            <a:r>
              <a:rPr lang="en-US" dirty="0" err="1" smtClean="0"/>
              <a:t>estabilidade</a:t>
            </a:r>
            <a:r>
              <a:rPr lang="en-US" dirty="0" smtClean="0"/>
              <a:t> de </a:t>
            </a:r>
            <a:r>
              <a:rPr lang="en-US" dirty="0" err="1" smtClean="0"/>
              <a:t>preços</a:t>
            </a:r>
            <a:r>
              <a:rPr lang="en-US" dirty="0" smtClean="0"/>
              <a:t> (</a:t>
            </a:r>
            <a:r>
              <a:rPr lang="en-US" dirty="0" err="1" smtClean="0"/>
              <a:t>variáveis</a:t>
            </a:r>
            <a:r>
              <a:rPr lang="en-US" dirty="0" smtClean="0"/>
              <a:t> </a:t>
            </a:r>
            <a:r>
              <a:rPr lang="en-US" dirty="0" err="1" smtClean="0"/>
              <a:t>nominais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explodem</a:t>
            </a:r>
            <a:r>
              <a:rPr lang="en-US" dirty="0" smtClean="0"/>
              <a:t>);</a:t>
            </a:r>
          </a:p>
          <a:p>
            <a:pPr lvl="2"/>
            <a:r>
              <a:rPr lang="en-US" dirty="0" err="1" smtClean="0"/>
              <a:t>Respeito</a:t>
            </a:r>
            <a:r>
              <a:rPr lang="en-US" dirty="0" smtClean="0"/>
              <a:t> </a:t>
            </a:r>
            <a:r>
              <a:rPr lang="en-US" dirty="0" err="1" smtClean="0"/>
              <a:t>às</a:t>
            </a:r>
            <a:r>
              <a:rPr lang="en-US" dirty="0" smtClean="0"/>
              <a:t> </a:t>
            </a:r>
            <a:r>
              <a:rPr lang="en-US" dirty="0" err="1" smtClean="0"/>
              <a:t>restrições</a:t>
            </a:r>
            <a:r>
              <a:rPr lang="en-US" dirty="0" smtClean="0"/>
              <a:t> </a:t>
            </a:r>
            <a:r>
              <a:rPr lang="en-US" dirty="0" err="1" smtClean="0"/>
              <a:t>orçamentárias</a:t>
            </a:r>
            <a:r>
              <a:rPr lang="en-US" dirty="0" smtClean="0"/>
              <a:t> (</a:t>
            </a:r>
            <a:r>
              <a:rPr lang="en-US" dirty="0" err="1" smtClean="0"/>
              <a:t>tendência</a:t>
            </a:r>
            <a:r>
              <a:rPr lang="en-US" dirty="0" smtClean="0"/>
              <a:t> de </a:t>
            </a:r>
            <a:r>
              <a:rPr lang="en-US" dirty="0" err="1" smtClean="0"/>
              <a:t>longo</a:t>
            </a:r>
            <a:r>
              <a:rPr lang="en-US" dirty="0" smtClean="0"/>
              <a:t> </a:t>
            </a:r>
            <a:r>
              <a:rPr lang="en-US" dirty="0" err="1" smtClean="0"/>
              <a:t>prazo</a:t>
            </a:r>
            <a:r>
              <a:rPr lang="en-US" dirty="0" smtClean="0"/>
              <a:t> das </a:t>
            </a:r>
            <a:r>
              <a:rPr lang="en-US" dirty="0" err="1" smtClean="0"/>
              <a:t>variáveis</a:t>
            </a:r>
            <a:r>
              <a:rPr lang="en-US" dirty="0" smtClean="0"/>
              <a:t> </a:t>
            </a:r>
            <a:r>
              <a:rPr lang="en-US" dirty="0" err="1" smtClean="0"/>
              <a:t>reais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afetadas</a:t>
            </a:r>
            <a:r>
              <a:rPr lang="en-US" dirty="0" smtClean="0"/>
              <a:t>).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Limites</a:t>
            </a:r>
            <a:r>
              <a:rPr lang="en-US" b="1" dirty="0" smtClean="0"/>
              <a:t> e </a:t>
            </a:r>
            <a:r>
              <a:rPr lang="en-US" b="1" dirty="0" err="1" smtClean="0"/>
              <a:t>riscos</a:t>
            </a:r>
            <a:r>
              <a:rPr lang="en-US" b="1" dirty="0" smtClean="0"/>
              <a:t> do </a:t>
            </a:r>
            <a:r>
              <a:rPr lang="en-US" b="1" dirty="0" err="1" smtClean="0"/>
              <a:t>modelo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Crise</a:t>
            </a:r>
            <a:r>
              <a:rPr lang="en-US" dirty="0" smtClean="0"/>
              <a:t> </a:t>
            </a:r>
            <a:r>
              <a:rPr lang="en-US" dirty="0" err="1" smtClean="0"/>
              <a:t>financeira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EUA:</a:t>
            </a:r>
          </a:p>
          <a:p>
            <a:pPr lvl="1"/>
            <a:r>
              <a:rPr lang="en-US" dirty="0" err="1" smtClean="0"/>
              <a:t>Preço</a:t>
            </a:r>
            <a:r>
              <a:rPr lang="en-US" dirty="0" smtClean="0"/>
              <a:t> de </a:t>
            </a:r>
            <a:r>
              <a:rPr lang="en-US" dirty="0" err="1" smtClean="0"/>
              <a:t>ativos</a:t>
            </a:r>
            <a:r>
              <a:rPr lang="en-US" dirty="0" smtClean="0"/>
              <a:t> </a:t>
            </a:r>
            <a:r>
              <a:rPr lang="en-US" dirty="0" err="1" smtClean="0"/>
              <a:t>desvia</a:t>
            </a:r>
            <a:r>
              <a:rPr lang="en-US" dirty="0" smtClean="0"/>
              <a:t> do valor fundamental (</a:t>
            </a:r>
            <a:r>
              <a:rPr lang="en-US" i="1" dirty="0" smtClean="0"/>
              <a:t>steady-state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 a magnitude e a </a:t>
            </a:r>
            <a:r>
              <a:rPr lang="en-US" dirty="0" err="1" smtClean="0"/>
              <a:t>duração</a:t>
            </a:r>
            <a:r>
              <a:rPr lang="en-US" dirty="0" smtClean="0"/>
              <a:t> do </a:t>
            </a:r>
            <a:r>
              <a:rPr lang="en-US" dirty="0" err="1" smtClean="0"/>
              <a:t>desvio</a:t>
            </a:r>
            <a:r>
              <a:rPr lang="en-US" dirty="0" smtClean="0"/>
              <a:t>, </a:t>
            </a:r>
            <a:r>
              <a:rPr lang="en-US" dirty="0" err="1" smtClean="0"/>
              <a:t>maior</a:t>
            </a:r>
            <a:r>
              <a:rPr lang="en-US" dirty="0" smtClean="0"/>
              <a:t> é o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intermediários</a:t>
            </a:r>
            <a:r>
              <a:rPr lang="en-US" dirty="0" smtClean="0"/>
              <a:t> </a:t>
            </a:r>
            <a:r>
              <a:rPr lang="en-US" dirty="0" err="1" smtClean="0"/>
              <a:t>financeiros</a:t>
            </a:r>
            <a:r>
              <a:rPr lang="en-US" dirty="0" smtClean="0"/>
              <a:t> </a:t>
            </a:r>
            <a:r>
              <a:rPr lang="en-US" dirty="0" err="1" smtClean="0"/>
              <a:t>cuja</a:t>
            </a:r>
            <a:r>
              <a:rPr lang="en-US" dirty="0" smtClean="0"/>
              <a:t> </a:t>
            </a:r>
            <a:r>
              <a:rPr lang="en-US" dirty="0" err="1" smtClean="0"/>
              <a:t>sobrevivência</a:t>
            </a:r>
            <a:r>
              <a:rPr lang="en-US" dirty="0" smtClean="0"/>
              <a:t> </a:t>
            </a:r>
            <a:r>
              <a:rPr lang="en-US" dirty="0" err="1" smtClean="0"/>
              <a:t>depende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persistência</a:t>
            </a:r>
            <a:r>
              <a:rPr lang="en-US" dirty="0" smtClean="0"/>
              <a:t> </a:t>
            </a:r>
            <a:r>
              <a:rPr lang="en-US" dirty="0" err="1" smtClean="0"/>
              <a:t>desse</a:t>
            </a:r>
            <a:r>
              <a:rPr lang="en-US" dirty="0" smtClean="0"/>
              <a:t> </a:t>
            </a:r>
            <a:r>
              <a:rPr lang="en-US" dirty="0" err="1" smtClean="0"/>
              <a:t>desvio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palavras</a:t>
            </a:r>
            <a:r>
              <a:rPr lang="en-US" dirty="0" smtClean="0"/>
              <a:t>: </a:t>
            </a:r>
            <a:r>
              <a:rPr lang="en-US" dirty="0" err="1" smtClean="0"/>
              <a:t>quande</a:t>
            </a:r>
            <a:r>
              <a:rPr lang="en-US" dirty="0" smtClean="0"/>
              <a:t> </a:t>
            </a:r>
            <a:r>
              <a:rPr lang="en-US" dirty="0" err="1" smtClean="0"/>
              <a:t>desvio</a:t>
            </a:r>
            <a:r>
              <a:rPr lang="en-US" dirty="0" smtClean="0"/>
              <a:t> se </a:t>
            </a:r>
            <a:r>
              <a:rPr lang="en-US" dirty="0" err="1" smtClean="0"/>
              <a:t>corrige</a:t>
            </a:r>
            <a:r>
              <a:rPr lang="en-US" dirty="0" smtClean="0"/>
              <a:t>, parte das </a:t>
            </a:r>
            <a:r>
              <a:rPr lang="en-US" dirty="0" err="1" smtClean="0"/>
              <a:t>intermediação</a:t>
            </a:r>
            <a:r>
              <a:rPr lang="en-US" dirty="0" smtClean="0"/>
              <a:t> </a:t>
            </a:r>
            <a:r>
              <a:rPr lang="en-US" dirty="0" err="1" smtClean="0"/>
              <a:t>financeira</a:t>
            </a:r>
            <a:r>
              <a:rPr lang="en-US" dirty="0" smtClean="0"/>
              <a:t> </a:t>
            </a:r>
            <a:r>
              <a:rPr lang="en-US" dirty="0" err="1" smtClean="0"/>
              <a:t>desaparece</a:t>
            </a:r>
            <a:r>
              <a:rPr lang="en-US" dirty="0" smtClean="0"/>
              <a:t>, </a:t>
            </a:r>
            <a:r>
              <a:rPr lang="en-US" dirty="0" err="1" smtClean="0"/>
              <a:t>produto</a:t>
            </a:r>
            <a:r>
              <a:rPr lang="en-US" dirty="0" smtClean="0"/>
              <a:t> </a:t>
            </a:r>
            <a:r>
              <a:rPr lang="en-US" dirty="0" err="1" smtClean="0"/>
              <a:t>potencial</a:t>
            </a:r>
            <a:r>
              <a:rPr lang="en-US" dirty="0" smtClean="0"/>
              <a:t> é </a:t>
            </a:r>
            <a:r>
              <a:rPr lang="en-US" dirty="0" err="1" smtClean="0"/>
              <a:t>menor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Limites</a:t>
            </a:r>
            <a:r>
              <a:rPr lang="en-US" b="1" dirty="0" smtClean="0"/>
              <a:t> e </a:t>
            </a:r>
            <a:r>
              <a:rPr lang="en-US" b="1" dirty="0" err="1" smtClean="0"/>
              <a:t>riscos</a:t>
            </a:r>
            <a:r>
              <a:rPr lang="en-US" b="1" dirty="0" smtClean="0"/>
              <a:t> do </a:t>
            </a:r>
            <a:r>
              <a:rPr lang="en-US" b="1" dirty="0" err="1" smtClean="0"/>
              <a:t>modelo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Persistência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taxa</a:t>
            </a:r>
            <a:r>
              <a:rPr lang="en-US" dirty="0" smtClean="0"/>
              <a:t> de </a:t>
            </a:r>
            <a:r>
              <a:rPr lang="en-US" dirty="0" err="1" smtClean="0"/>
              <a:t>desemprego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EUA </a:t>
            </a:r>
            <a:r>
              <a:rPr lang="en-US" dirty="0" err="1" smtClean="0"/>
              <a:t>pós-crise</a:t>
            </a:r>
            <a:r>
              <a:rPr lang="en-US" dirty="0" smtClean="0"/>
              <a:t>, </a:t>
            </a:r>
            <a:r>
              <a:rPr lang="en-US" dirty="0" err="1" smtClean="0"/>
              <a:t>apesar</a:t>
            </a:r>
            <a:r>
              <a:rPr lang="en-US" dirty="0" smtClean="0"/>
              <a:t> do </a:t>
            </a:r>
            <a:r>
              <a:rPr lang="en-US" dirty="0" err="1" smtClean="0"/>
              <a:t>aumento</a:t>
            </a:r>
            <a:r>
              <a:rPr lang="en-US" dirty="0" smtClean="0"/>
              <a:t> de </a:t>
            </a:r>
            <a:r>
              <a:rPr lang="en-US" i="1" dirty="0" smtClean="0"/>
              <a:t>vacancies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Período</a:t>
            </a:r>
            <a:r>
              <a:rPr lang="en-US" dirty="0" smtClean="0"/>
              <a:t> </a:t>
            </a:r>
            <a:r>
              <a:rPr lang="en-US" dirty="0" err="1" smtClean="0"/>
              <a:t>prolongado</a:t>
            </a:r>
            <a:r>
              <a:rPr lang="en-US" dirty="0" smtClean="0"/>
              <a:t> de </a:t>
            </a:r>
            <a:r>
              <a:rPr lang="en-US" dirty="0" err="1" smtClean="0"/>
              <a:t>desemprego</a:t>
            </a:r>
            <a:r>
              <a:rPr lang="en-US" dirty="0" smtClean="0"/>
              <a:t> </a:t>
            </a:r>
            <a:r>
              <a:rPr lang="en-US" dirty="0" err="1" smtClean="0"/>
              <a:t>deprecia</a:t>
            </a:r>
            <a:r>
              <a:rPr lang="en-US" dirty="0" smtClean="0"/>
              <a:t> capital </a:t>
            </a:r>
            <a:r>
              <a:rPr lang="en-US" dirty="0" err="1" smtClean="0"/>
              <a:t>humano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Consumo</a:t>
            </a:r>
            <a:r>
              <a:rPr lang="en-US" dirty="0" smtClean="0"/>
              <a:t> </a:t>
            </a:r>
            <a:r>
              <a:rPr lang="en-US" dirty="0" err="1" smtClean="0"/>
              <a:t>acima</a:t>
            </a:r>
            <a:r>
              <a:rPr lang="en-US" dirty="0" smtClean="0"/>
              <a:t> do </a:t>
            </a:r>
            <a:r>
              <a:rPr lang="en-US" i="1" dirty="0" smtClean="0"/>
              <a:t>steady-state</a:t>
            </a:r>
            <a:r>
              <a:rPr lang="en-US" dirty="0" smtClean="0"/>
              <a:t> </a:t>
            </a:r>
            <a:r>
              <a:rPr lang="en-US" dirty="0" err="1" smtClean="0"/>
              <a:t>financiado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um </a:t>
            </a:r>
            <a:r>
              <a:rPr lang="en-US" dirty="0" err="1" smtClean="0"/>
              <a:t>ativo</a:t>
            </a:r>
            <a:r>
              <a:rPr lang="en-US" dirty="0" smtClean="0"/>
              <a:t> </a:t>
            </a:r>
            <a:r>
              <a:rPr lang="en-US" dirty="0" err="1" smtClean="0"/>
              <a:t>precificado</a:t>
            </a:r>
            <a:r>
              <a:rPr lang="en-US" dirty="0" smtClean="0"/>
              <a:t> </a:t>
            </a:r>
            <a:r>
              <a:rPr lang="en-US" dirty="0" err="1" smtClean="0"/>
              <a:t>acima</a:t>
            </a:r>
            <a:r>
              <a:rPr lang="en-US" dirty="0" smtClean="0"/>
              <a:t> do </a:t>
            </a:r>
            <a:r>
              <a:rPr lang="en-US" dirty="0" err="1" smtClean="0"/>
              <a:t>seu</a:t>
            </a:r>
            <a:r>
              <a:rPr lang="en-US" dirty="0" smtClean="0"/>
              <a:t> valor fundamental;</a:t>
            </a:r>
          </a:p>
          <a:p>
            <a:pPr lvl="1"/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ocorre</a:t>
            </a:r>
            <a:r>
              <a:rPr lang="en-US" dirty="0" smtClean="0"/>
              <a:t> a </a:t>
            </a:r>
            <a:r>
              <a:rPr lang="en-US" dirty="0" err="1" smtClean="0"/>
              <a:t>correção</a:t>
            </a:r>
            <a:r>
              <a:rPr lang="en-US" dirty="0" smtClean="0"/>
              <a:t> do valor do </a:t>
            </a:r>
            <a:r>
              <a:rPr lang="en-US" dirty="0" err="1" smtClean="0"/>
              <a:t>ativo</a:t>
            </a:r>
            <a:r>
              <a:rPr lang="en-US" dirty="0" smtClean="0"/>
              <a:t>, </a:t>
            </a:r>
            <a:r>
              <a:rPr lang="en-US" dirty="0" err="1" smtClean="0"/>
              <a:t>consumidor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i="1" dirty="0" smtClean="0"/>
              <a:t>under-water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mobilidade</a:t>
            </a:r>
            <a:r>
              <a:rPr lang="en-US" dirty="0" smtClean="0"/>
              <a:t> do </a:t>
            </a:r>
            <a:r>
              <a:rPr lang="en-US" dirty="0" err="1" smtClean="0"/>
              <a:t>mercado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r>
              <a:rPr lang="en-US" dirty="0" smtClean="0"/>
              <a:t> →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taxa</a:t>
            </a:r>
            <a:r>
              <a:rPr lang="en-US" dirty="0" smtClean="0"/>
              <a:t> de </a:t>
            </a:r>
            <a:r>
              <a:rPr lang="en-US" dirty="0" err="1" smtClean="0"/>
              <a:t>desemprego</a:t>
            </a:r>
            <a:r>
              <a:rPr lang="en-US" dirty="0" smtClean="0"/>
              <a:t> </a:t>
            </a:r>
            <a:r>
              <a:rPr lang="en-US" dirty="0" err="1" smtClean="0"/>
              <a:t>estrutural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Limites</a:t>
            </a:r>
            <a:r>
              <a:rPr lang="en-US" b="1" dirty="0" smtClean="0"/>
              <a:t> e </a:t>
            </a:r>
            <a:r>
              <a:rPr lang="en-US" b="1" dirty="0" err="1" smtClean="0"/>
              <a:t>riscos</a:t>
            </a:r>
            <a:r>
              <a:rPr lang="en-US" b="1" dirty="0" smtClean="0"/>
              <a:t> do </a:t>
            </a:r>
            <a:r>
              <a:rPr lang="en-US" b="1" dirty="0" err="1" smtClean="0"/>
              <a:t>modelo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Efeitos</a:t>
            </a:r>
            <a:r>
              <a:rPr lang="en-US" dirty="0" smtClean="0"/>
              <a:t> do </a:t>
            </a:r>
            <a:r>
              <a:rPr lang="en-US" dirty="0" err="1" smtClean="0"/>
              <a:t>cenário</a:t>
            </a:r>
            <a:r>
              <a:rPr lang="en-US" dirty="0" smtClean="0"/>
              <a:t> </a:t>
            </a:r>
            <a:r>
              <a:rPr lang="en-US" dirty="0" err="1" smtClean="0"/>
              <a:t>internacional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economia</a:t>
            </a:r>
            <a:r>
              <a:rPr lang="en-US" dirty="0" smtClean="0"/>
              <a:t> </a:t>
            </a:r>
            <a:r>
              <a:rPr lang="en-US" dirty="0" err="1" smtClean="0"/>
              <a:t>brasileira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Em</a:t>
            </a:r>
            <a:r>
              <a:rPr lang="en-US" dirty="0" smtClean="0"/>
              <a:t> 2008/2009, </a:t>
            </a:r>
            <a:r>
              <a:rPr lang="en-US" dirty="0" err="1" smtClean="0"/>
              <a:t>dúvidas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saúde</a:t>
            </a:r>
            <a:r>
              <a:rPr lang="en-US" dirty="0" smtClean="0"/>
              <a:t> do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financeiro</a:t>
            </a:r>
            <a:r>
              <a:rPr lang="en-US" dirty="0" smtClean="0"/>
              <a:t> (</a:t>
            </a:r>
            <a:r>
              <a:rPr lang="en-US" dirty="0" err="1" smtClean="0"/>
              <a:t>eventos</a:t>
            </a:r>
            <a:r>
              <a:rPr lang="en-US" dirty="0" smtClean="0"/>
              <a:t> de </a:t>
            </a:r>
            <a:r>
              <a:rPr lang="en-US" dirty="0" err="1" smtClean="0"/>
              <a:t>cauda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Congelamento</a:t>
            </a:r>
            <a:r>
              <a:rPr lang="en-US" dirty="0" smtClean="0"/>
              <a:t> do </a:t>
            </a:r>
            <a:r>
              <a:rPr lang="en-US" dirty="0" err="1" smtClean="0"/>
              <a:t>mercado</a:t>
            </a:r>
            <a:r>
              <a:rPr lang="en-US" dirty="0" smtClean="0"/>
              <a:t> de </a:t>
            </a:r>
            <a:r>
              <a:rPr lang="en-US" dirty="0" err="1" smtClean="0"/>
              <a:t>crédito</a:t>
            </a:r>
            <a:r>
              <a:rPr lang="en-US" dirty="0" smtClean="0"/>
              <a:t> </a:t>
            </a:r>
            <a:r>
              <a:rPr lang="en-US" dirty="0" err="1" smtClean="0"/>
              <a:t>internacional</a:t>
            </a:r>
            <a:r>
              <a:rPr lang="en-US" dirty="0" smtClean="0"/>
              <a:t> </a:t>
            </a:r>
            <a:r>
              <a:rPr lang="en-US" dirty="0" err="1" smtClean="0"/>
              <a:t>paralisou</a:t>
            </a:r>
            <a:r>
              <a:rPr lang="en-US" dirty="0" smtClean="0"/>
              <a:t> </a:t>
            </a:r>
            <a:r>
              <a:rPr lang="en-US" dirty="0" err="1" smtClean="0"/>
              <a:t>comércio</a:t>
            </a:r>
            <a:r>
              <a:rPr lang="en-US" dirty="0" smtClean="0"/>
              <a:t> </a:t>
            </a:r>
            <a:r>
              <a:rPr lang="en-US" dirty="0" err="1" smtClean="0"/>
              <a:t>internacional</a:t>
            </a:r>
            <a:r>
              <a:rPr lang="en-US" dirty="0" smtClean="0"/>
              <a:t> → PIM-PF </a:t>
            </a:r>
            <a:r>
              <a:rPr lang="en-US" dirty="0" err="1" smtClean="0"/>
              <a:t>recuou</a:t>
            </a:r>
            <a:r>
              <a:rPr lang="en-US" dirty="0" smtClean="0"/>
              <a:t> 20% </a:t>
            </a:r>
            <a:r>
              <a:rPr lang="en-US" dirty="0" err="1" smtClean="0"/>
              <a:t>em</a:t>
            </a:r>
            <a:r>
              <a:rPr lang="en-US" dirty="0" smtClean="0"/>
              <a:t> 3 </a:t>
            </a:r>
            <a:r>
              <a:rPr lang="en-US" dirty="0" err="1" smtClean="0"/>
              <a:t>meses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IPCA </a:t>
            </a:r>
            <a:r>
              <a:rPr lang="en-US" dirty="0" err="1" smtClean="0"/>
              <a:t>convergiu</a:t>
            </a:r>
            <a:r>
              <a:rPr lang="en-US" dirty="0" smtClean="0"/>
              <a:t> de </a:t>
            </a:r>
            <a:r>
              <a:rPr lang="en-US" dirty="0" smtClean="0"/>
              <a:t>6,41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smtClean="0"/>
              <a:t>4,31%.</a:t>
            </a:r>
            <a:endParaRPr lang="en-US" dirty="0" smtClean="0"/>
          </a:p>
          <a:p>
            <a:pPr lvl="1"/>
            <a:r>
              <a:rPr lang="en-US" dirty="0" err="1" smtClean="0"/>
              <a:t>Em</a:t>
            </a:r>
            <a:r>
              <a:rPr lang="en-US" dirty="0" smtClean="0"/>
              <a:t> 2011, </a:t>
            </a:r>
            <a:r>
              <a:rPr lang="en-US" dirty="0" err="1" smtClean="0"/>
              <a:t>hipótese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efeito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¼: PIM-PF </a:t>
            </a:r>
            <a:r>
              <a:rPr lang="en-US" dirty="0" err="1" smtClean="0"/>
              <a:t>recua</a:t>
            </a:r>
            <a:r>
              <a:rPr lang="en-US" dirty="0" smtClean="0"/>
              <a:t> 5%?</a:t>
            </a:r>
          </a:p>
          <a:p>
            <a:pPr lvl="1"/>
            <a:r>
              <a:rPr lang="en-US" dirty="0" smtClean="0"/>
              <a:t>E com </a:t>
            </a:r>
            <a:r>
              <a:rPr lang="en-US" dirty="0" err="1" smtClean="0"/>
              <a:t>recuo</a:t>
            </a:r>
            <a:r>
              <a:rPr lang="en-US" dirty="0" smtClean="0"/>
              <a:t> de 5% </a:t>
            </a:r>
            <a:r>
              <a:rPr lang="en-US" dirty="0" err="1" smtClean="0"/>
              <a:t>da</a:t>
            </a:r>
            <a:r>
              <a:rPr lang="en-US" dirty="0" smtClean="0"/>
              <a:t> PIM-PF, IPCA converge </a:t>
            </a:r>
            <a:r>
              <a:rPr lang="en-US" dirty="0" err="1" smtClean="0"/>
              <a:t>para</a:t>
            </a:r>
            <a:r>
              <a:rPr lang="en-US" dirty="0" smtClean="0"/>
              <a:t> 4,5%? </a:t>
            </a:r>
            <a:r>
              <a:rPr lang="en-US" dirty="0" err="1" smtClean="0"/>
              <a:t>Ou</a:t>
            </a:r>
            <a:r>
              <a:rPr lang="en-US" dirty="0" smtClean="0"/>
              <a:t> converge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do </a:t>
            </a:r>
            <a:r>
              <a:rPr lang="en-US" dirty="0" err="1" smtClean="0"/>
              <a:t>intervalo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6,5%?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Introdução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i="1" dirty="0" smtClean="0"/>
              <a:t>“O cenário de referência leva em conta as hipóteses de manutenção da taxa de câmbio em 1,60 R$/US$ e da taxa Selic em 12,50% ao ano (a.a.) em todo o horizonte relevante. Nesse cenário, </a:t>
            </a:r>
            <a:r>
              <a:rPr lang="pt-BR" b="1" i="1" dirty="0" smtClean="0"/>
              <a:t>a projeção para a inflação de 2011 se elevou (...) e se encontra acima (...) de 4,5%</a:t>
            </a:r>
            <a:r>
              <a:rPr lang="pt-BR" i="1" dirty="0" smtClean="0"/>
              <a:t>.”</a:t>
            </a:r>
          </a:p>
          <a:p>
            <a:pPr>
              <a:buNone/>
            </a:pPr>
            <a:r>
              <a:rPr lang="pt-BR" i="1" dirty="0" smtClean="0"/>
              <a:t>“No cenário de mercado, que leva em conta as trajetórias de câmbio e de juros coletadas pelo Gerin, junto a analistas de mercado (...) </a:t>
            </a:r>
            <a:r>
              <a:rPr lang="pt-BR" b="1" i="1" dirty="0" smtClean="0"/>
              <a:t>a projeção de inflação para 2011 também se elevou e se encontra acima do valor central da meta para a inflação</a:t>
            </a:r>
            <a:r>
              <a:rPr lang="pt-BR" i="1" dirty="0" smtClean="0"/>
              <a:t>.”</a:t>
            </a:r>
          </a:p>
          <a:p>
            <a:pPr>
              <a:buNone/>
            </a:pPr>
            <a:r>
              <a:rPr lang="pt-BR" i="1" dirty="0" smtClean="0"/>
              <a:t>				</a:t>
            </a:r>
            <a:r>
              <a:rPr lang="pt-BR" dirty="0" smtClean="0"/>
              <a:t>– </a:t>
            </a:r>
            <a:r>
              <a:rPr lang="en-US" dirty="0" smtClean="0"/>
              <a:t>Ata </a:t>
            </a:r>
            <a:r>
              <a:rPr lang="en-US" dirty="0" err="1" smtClean="0"/>
              <a:t>da</a:t>
            </a:r>
            <a:r>
              <a:rPr lang="en-US" dirty="0" smtClean="0"/>
              <a:t> 161</a:t>
            </a:r>
            <a:r>
              <a:rPr lang="en-US" baseline="30000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Reunião</a:t>
            </a:r>
            <a:r>
              <a:rPr lang="en-US" dirty="0" smtClean="0"/>
              <a:t> do </a:t>
            </a:r>
            <a:r>
              <a:rPr lang="en-US" dirty="0" err="1" smtClean="0"/>
              <a:t>Copom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3" y="284163"/>
            <a:ext cx="8677275" cy="629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3" y="284163"/>
            <a:ext cx="8677275" cy="629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Limites</a:t>
            </a:r>
            <a:r>
              <a:rPr lang="en-US" b="1" dirty="0" smtClean="0"/>
              <a:t> e </a:t>
            </a:r>
            <a:r>
              <a:rPr lang="en-US" b="1" dirty="0" err="1" smtClean="0"/>
              <a:t>riscos</a:t>
            </a:r>
            <a:r>
              <a:rPr lang="en-US" b="1" dirty="0" smtClean="0"/>
              <a:t> do </a:t>
            </a:r>
            <a:r>
              <a:rPr lang="en-US" b="1" dirty="0" err="1" smtClean="0"/>
              <a:t>modelo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Mercado de </a:t>
            </a:r>
            <a:r>
              <a:rPr lang="en-US" dirty="0" err="1" smtClean="0"/>
              <a:t>trabalho</a:t>
            </a:r>
            <a:r>
              <a:rPr lang="en-US" dirty="0" smtClean="0"/>
              <a:t> no </a:t>
            </a:r>
            <a:r>
              <a:rPr lang="en-US" dirty="0" err="1" smtClean="0"/>
              <a:t>Brasil</a:t>
            </a:r>
            <a:r>
              <a:rPr lang="en-US" dirty="0" smtClean="0"/>
              <a:t>: </a:t>
            </a:r>
            <a:r>
              <a:rPr lang="en-US" dirty="0" err="1" smtClean="0"/>
              <a:t>espiral</a:t>
            </a:r>
            <a:r>
              <a:rPr lang="en-US" dirty="0" smtClean="0"/>
              <a:t> </a:t>
            </a:r>
            <a:r>
              <a:rPr lang="en-US" dirty="0" err="1" smtClean="0"/>
              <a:t>salário-preço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Conflito</a:t>
            </a:r>
            <a:r>
              <a:rPr lang="en-US" dirty="0" smtClean="0"/>
              <a:t> </a:t>
            </a:r>
            <a:r>
              <a:rPr lang="en-US" dirty="0" err="1" smtClean="0"/>
              <a:t>distributivo</a:t>
            </a:r>
            <a:r>
              <a:rPr lang="en-US" dirty="0" smtClean="0"/>
              <a:t>: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, </a:t>
            </a: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i="1" dirty="0" smtClean="0"/>
              <a:t>I</a:t>
            </a:r>
            <a:r>
              <a:rPr lang="en-US" dirty="0" smtClean="0"/>
              <a:t> (via </a:t>
            </a:r>
            <a:r>
              <a:rPr lang="en-US" dirty="0" err="1" smtClean="0"/>
              <a:t>juros</a:t>
            </a:r>
            <a:r>
              <a:rPr lang="en-US" dirty="0" smtClean="0"/>
              <a:t>) e </a:t>
            </a: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(via </a:t>
            </a:r>
            <a:r>
              <a:rPr lang="en-US" dirty="0" err="1" smtClean="0"/>
              <a:t>aumento</a:t>
            </a:r>
            <a:r>
              <a:rPr lang="en-US" dirty="0" smtClean="0"/>
              <a:t> de P, </a:t>
            </a:r>
            <a:r>
              <a:rPr lang="en-US" dirty="0" err="1" smtClean="0"/>
              <a:t>redução</a:t>
            </a:r>
            <a:r>
              <a:rPr lang="en-US" dirty="0" smtClean="0"/>
              <a:t> de W/P);</a:t>
            </a:r>
          </a:p>
          <a:p>
            <a:pPr lvl="1"/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setores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sociedade</a:t>
            </a:r>
            <a:r>
              <a:rPr lang="en-US" dirty="0" smtClean="0"/>
              <a:t> </a:t>
            </a:r>
            <a:r>
              <a:rPr lang="en-US" dirty="0" err="1" smtClean="0"/>
              <a:t>entram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greve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maiores</a:t>
            </a:r>
            <a:r>
              <a:rPr lang="en-US" dirty="0" smtClean="0"/>
              <a:t> </a:t>
            </a:r>
            <a:r>
              <a:rPr lang="en-US" dirty="0" err="1" smtClean="0"/>
              <a:t>salários</a:t>
            </a:r>
            <a:r>
              <a:rPr lang="en-US" dirty="0" smtClean="0"/>
              <a:t>, com </a:t>
            </a:r>
            <a:r>
              <a:rPr lang="en-US" dirty="0" err="1" smtClean="0"/>
              <a:t>algum</a:t>
            </a:r>
            <a:r>
              <a:rPr lang="en-US" dirty="0" smtClean="0"/>
              <a:t> </a:t>
            </a:r>
            <a:r>
              <a:rPr lang="en-US" dirty="0" err="1" smtClean="0"/>
              <a:t>grau</a:t>
            </a:r>
            <a:r>
              <a:rPr lang="en-US" dirty="0" smtClean="0"/>
              <a:t> de </a:t>
            </a:r>
            <a:r>
              <a:rPr lang="en-US" dirty="0" err="1" smtClean="0"/>
              <a:t>sucesso</a:t>
            </a:r>
            <a:r>
              <a:rPr lang="en-US" dirty="0" smtClean="0"/>
              <a:t>, </a:t>
            </a:r>
            <a:r>
              <a:rPr lang="en-US" dirty="0" err="1" smtClean="0"/>
              <a:t>isso</a:t>
            </a:r>
            <a:r>
              <a:rPr lang="en-US" dirty="0" smtClean="0"/>
              <a:t> </a:t>
            </a:r>
            <a:r>
              <a:rPr lang="en-US" dirty="0" err="1" smtClean="0"/>
              <a:t>quer</a:t>
            </a:r>
            <a:r>
              <a:rPr lang="en-US" dirty="0" smtClean="0"/>
              <a:t> </a:t>
            </a:r>
            <a:r>
              <a:rPr lang="en-US" dirty="0" err="1" smtClean="0"/>
              <a:t>dizer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W é </a:t>
            </a:r>
            <a:r>
              <a:rPr lang="en-US" dirty="0" err="1" smtClean="0"/>
              <a:t>variável</a:t>
            </a:r>
            <a:r>
              <a:rPr lang="en-US" dirty="0" smtClean="0"/>
              <a:t> de </a:t>
            </a:r>
            <a:r>
              <a:rPr lang="en-US" dirty="0" err="1" smtClean="0"/>
              <a:t>escolha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Resultado</a:t>
            </a:r>
            <a:r>
              <a:rPr lang="en-US" dirty="0" smtClean="0"/>
              <a:t> </a:t>
            </a:r>
            <a:r>
              <a:rPr lang="en-US" dirty="0" err="1" smtClean="0"/>
              <a:t>conhecido</a:t>
            </a:r>
            <a:r>
              <a:rPr lang="en-US" dirty="0" smtClean="0"/>
              <a:t> de </a:t>
            </a:r>
            <a:r>
              <a:rPr lang="en-US" dirty="0" err="1" smtClean="0"/>
              <a:t>livro-texto</a:t>
            </a:r>
            <a:r>
              <a:rPr lang="en-US" dirty="0" smtClean="0"/>
              <a:t> de </a:t>
            </a:r>
            <a:r>
              <a:rPr lang="en-US" dirty="0" err="1" smtClean="0"/>
              <a:t>graduação</a:t>
            </a:r>
            <a:r>
              <a:rPr lang="en-US" dirty="0" smtClean="0"/>
              <a:t>: </a:t>
            </a:r>
            <a:r>
              <a:rPr lang="en-US" dirty="0" err="1" smtClean="0"/>
              <a:t>reajustes</a:t>
            </a:r>
            <a:r>
              <a:rPr lang="en-US" dirty="0" smtClean="0"/>
              <a:t> </a:t>
            </a:r>
            <a:r>
              <a:rPr lang="en-US" dirty="0" err="1" smtClean="0"/>
              <a:t>olhem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inflação</a:t>
            </a:r>
            <a:r>
              <a:rPr lang="en-US" dirty="0" smtClean="0"/>
              <a:t> </a:t>
            </a:r>
            <a:r>
              <a:rPr lang="en-US" dirty="0" err="1" smtClean="0"/>
              <a:t>futura</a:t>
            </a:r>
            <a:r>
              <a:rPr lang="en-US" dirty="0" smtClean="0"/>
              <a:t> (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deveria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ancorada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4,5%) 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inflação</a:t>
            </a:r>
            <a:r>
              <a:rPr lang="en-US" dirty="0" smtClean="0"/>
              <a:t> </a:t>
            </a:r>
            <a:r>
              <a:rPr lang="en-US" dirty="0" err="1" smtClean="0"/>
              <a:t>passada</a:t>
            </a:r>
            <a:r>
              <a:rPr lang="en-US" dirty="0" smtClean="0"/>
              <a:t> (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7%).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</a:t>
            </a:r>
            <a:r>
              <a:rPr lang="en-US" b="1" dirty="0" err="1" smtClean="0"/>
              <a:t>Conclusão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um </a:t>
            </a:r>
            <a:r>
              <a:rPr lang="en-US" dirty="0" err="1" smtClean="0"/>
              <a:t>modelo</a:t>
            </a:r>
            <a:r>
              <a:rPr lang="en-US" dirty="0" smtClean="0"/>
              <a:t> macro </a:t>
            </a:r>
            <a:r>
              <a:rPr lang="en-US" dirty="0" err="1" smtClean="0"/>
              <a:t>adequado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se </a:t>
            </a:r>
            <a:r>
              <a:rPr lang="en-US" dirty="0" err="1" smtClean="0"/>
              <a:t>analisar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riscos</a:t>
            </a:r>
            <a:r>
              <a:rPr lang="en-US" dirty="0" smtClean="0"/>
              <a:t> </a:t>
            </a:r>
            <a:r>
              <a:rPr lang="en-US" dirty="0" err="1" smtClean="0"/>
              <a:t>atuais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Fragilidade</a:t>
            </a:r>
            <a:r>
              <a:rPr lang="en-US" dirty="0" smtClean="0"/>
              <a:t> </a:t>
            </a:r>
            <a:r>
              <a:rPr lang="en-US" dirty="0" err="1" smtClean="0"/>
              <a:t>financeira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economias</a:t>
            </a:r>
            <a:r>
              <a:rPr lang="en-US" dirty="0" smtClean="0"/>
              <a:t> </a:t>
            </a:r>
            <a:r>
              <a:rPr lang="en-US" dirty="0" err="1" smtClean="0"/>
              <a:t>desenvolvidas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Fragilidade</a:t>
            </a:r>
            <a:r>
              <a:rPr lang="en-US" dirty="0" smtClean="0"/>
              <a:t> do </a:t>
            </a:r>
            <a:r>
              <a:rPr lang="en-US" dirty="0" err="1" smtClean="0"/>
              <a:t>mercado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economias</a:t>
            </a:r>
            <a:r>
              <a:rPr lang="en-US" dirty="0" smtClean="0"/>
              <a:t> </a:t>
            </a:r>
            <a:r>
              <a:rPr lang="en-US" dirty="0" err="1" smtClean="0"/>
              <a:t>desenvolvidas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Riscos</a:t>
            </a:r>
            <a:r>
              <a:rPr lang="en-US" dirty="0" smtClean="0"/>
              <a:t> </a:t>
            </a:r>
            <a:r>
              <a:rPr lang="en-US" dirty="0" err="1" smtClean="0"/>
              <a:t>inflacionários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economia</a:t>
            </a:r>
            <a:r>
              <a:rPr lang="en-US" dirty="0" smtClean="0"/>
              <a:t> </a:t>
            </a:r>
            <a:r>
              <a:rPr lang="en-US" dirty="0" err="1" smtClean="0"/>
              <a:t>brasileira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Não</a:t>
            </a:r>
            <a:r>
              <a:rPr lang="en-US" dirty="0" smtClean="0"/>
              <a:t> é um </a:t>
            </a:r>
            <a:r>
              <a:rPr lang="en-US" dirty="0" err="1" smtClean="0"/>
              <a:t>bom</a:t>
            </a:r>
            <a:r>
              <a:rPr lang="en-US" dirty="0" smtClean="0"/>
              <a:t> </a:t>
            </a:r>
            <a:r>
              <a:rPr lang="en-US" dirty="0" err="1" smtClean="0"/>
              <a:t>momento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atribuir</a:t>
            </a:r>
            <a:r>
              <a:rPr lang="en-US" dirty="0" smtClean="0"/>
              <a:t> </a:t>
            </a:r>
            <a:r>
              <a:rPr lang="en-US" dirty="0" err="1" smtClean="0"/>
              <a:t>demasiado</a:t>
            </a:r>
            <a:r>
              <a:rPr lang="en-US" dirty="0" smtClean="0"/>
              <a:t> peso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 dos </a:t>
            </a:r>
            <a:r>
              <a:rPr lang="en-US" dirty="0" err="1" smtClean="0"/>
              <a:t>modelos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decisões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monetária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</a:t>
            </a:r>
            <a:r>
              <a:rPr lang="en-US" b="1" dirty="0" err="1" smtClean="0"/>
              <a:t>Conclusão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Cenário</a:t>
            </a:r>
            <a:r>
              <a:rPr lang="en-US" dirty="0" smtClean="0"/>
              <a:t> </a:t>
            </a:r>
            <a:r>
              <a:rPr lang="en-US" dirty="0" err="1" smtClean="0"/>
              <a:t>otimista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Brasil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voltar</a:t>
            </a:r>
            <a:r>
              <a:rPr lang="en-US" dirty="0" smtClean="0"/>
              <a:t> a </a:t>
            </a:r>
            <a:r>
              <a:rPr lang="en-US" dirty="0" err="1" smtClean="0"/>
              <a:t>crescer</a:t>
            </a:r>
            <a:r>
              <a:rPr lang="en-US" dirty="0" smtClean="0"/>
              <a:t>, </a:t>
            </a:r>
            <a:r>
              <a:rPr lang="en-US" dirty="0" err="1" smtClean="0"/>
              <a:t>política</a:t>
            </a:r>
            <a:r>
              <a:rPr lang="en-US" dirty="0" smtClean="0"/>
              <a:t> fiscal </a:t>
            </a:r>
            <a:r>
              <a:rPr lang="en-US" dirty="0" err="1" smtClean="0"/>
              <a:t>retorna</a:t>
            </a:r>
            <a:r>
              <a:rPr lang="en-US" dirty="0" smtClean="0"/>
              <a:t>, de </a:t>
            </a:r>
            <a:r>
              <a:rPr lang="en-US" dirty="0" err="1" smtClean="0"/>
              <a:t>fato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neutralidade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Crescimento</a:t>
            </a:r>
            <a:r>
              <a:rPr lang="en-US" dirty="0" smtClean="0"/>
              <a:t> do PIB entre 3,5% e 4,5% com </a:t>
            </a:r>
            <a:r>
              <a:rPr lang="en-US" dirty="0" smtClean="0"/>
              <a:t>IPCA entre 6% </a:t>
            </a:r>
            <a:r>
              <a:rPr lang="en-US" smtClean="0"/>
              <a:t>e 7%</a:t>
            </a:r>
            <a:r>
              <a:rPr lang="en-US" smtClean="0"/>
              <a:t>.</a:t>
            </a:r>
            <a:endParaRPr lang="en-US" dirty="0" smtClean="0"/>
          </a:p>
          <a:p>
            <a:r>
              <a:rPr lang="en-US" dirty="0" err="1" smtClean="0"/>
              <a:t>Cenário</a:t>
            </a:r>
            <a:r>
              <a:rPr lang="en-US" dirty="0" smtClean="0"/>
              <a:t> </a:t>
            </a:r>
            <a:r>
              <a:rPr lang="en-US" dirty="0" err="1" smtClean="0"/>
              <a:t>pessimista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Brasil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Governo</a:t>
            </a:r>
            <a:r>
              <a:rPr lang="en-US" dirty="0" smtClean="0"/>
              <a:t> </a:t>
            </a:r>
            <a:r>
              <a:rPr lang="en-US" dirty="0" err="1" smtClean="0"/>
              <a:t>acha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BNDES é </a:t>
            </a:r>
            <a:r>
              <a:rPr lang="en-US" dirty="0" err="1" smtClean="0"/>
              <a:t>instrumento</a:t>
            </a:r>
            <a:r>
              <a:rPr lang="en-US" dirty="0" smtClean="0"/>
              <a:t> de </a:t>
            </a:r>
            <a:r>
              <a:rPr lang="en-US" dirty="0" err="1" smtClean="0"/>
              <a:t>política</a:t>
            </a:r>
            <a:r>
              <a:rPr lang="en-US" dirty="0" smtClean="0"/>
              <a:t> de </a:t>
            </a:r>
            <a:r>
              <a:rPr lang="en-US" dirty="0" err="1" smtClean="0"/>
              <a:t>desenvolvimento</a:t>
            </a:r>
            <a:r>
              <a:rPr lang="en-US" dirty="0" smtClean="0"/>
              <a:t> e </a:t>
            </a:r>
            <a:r>
              <a:rPr lang="en-US" dirty="0" err="1" smtClean="0"/>
              <a:t>não</a:t>
            </a:r>
            <a:r>
              <a:rPr lang="en-US" dirty="0" smtClean="0"/>
              <a:t> interfere com </a:t>
            </a:r>
            <a:r>
              <a:rPr lang="en-US" dirty="0" err="1" smtClean="0"/>
              <a:t>condução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macroeconômica</a:t>
            </a:r>
            <a:r>
              <a:rPr lang="en-US" dirty="0" smtClean="0"/>
              <a:t>,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afeta</a:t>
            </a:r>
            <a:r>
              <a:rPr lang="en-US" dirty="0" smtClean="0"/>
              <a:t> </a:t>
            </a:r>
            <a:r>
              <a:rPr lang="en-US" dirty="0" err="1" smtClean="0"/>
              <a:t>restrição</a:t>
            </a:r>
            <a:r>
              <a:rPr lang="en-US" dirty="0" smtClean="0"/>
              <a:t> </a:t>
            </a:r>
            <a:r>
              <a:rPr lang="en-US" dirty="0" err="1" smtClean="0"/>
              <a:t>orçamentária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Conflitos</a:t>
            </a:r>
            <a:r>
              <a:rPr lang="en-US" dirty="0" smtClean="0"/>
              <a:t> </a:t>
            </a:r>
            <a:r>
              <a:rPr lang="en-US" dirty="0" err="1" smtClean="0"/>
              <a:t>distributivos</a:t>
            </a:r>
            <a:r>
              <a:rPr lang="en-US" dirty="0" smtClean="0"/>
              <a:t> </a:t>
            </a:r>
            <a:r>
              <a:rPr lang="en-US" dirty="0" err="1" smtClean="0"/>
              <a:t>levam</a:t>
            </a:r>
            <a:r>
              <a:rPr lang="en-US" dirty="0" smtClean="0"/>
              <a:t> IPCA a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dígitos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anos</a:t>
            </a:r>
            <a:r>
              <a:rPr lang="en-US" dirty="0" smtClean="0"/>
              <a:t> (2013);</a:t>
            </a:r>
          </a:p>
          <a:p>
            <a:pPr lvl="1"/>
            <a:r>
              <a:rPr lang="en-US" dirty="0" err="1" smtClean="0"/>
              <a:t>Revisão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meta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inflação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6,5% com </a:t>
            </a:r>
            <a:r>
              <a:rPr lang="en-US" dirty="0" err="1" smtClean="0"/>
              <a:t>banda</a:t>
            </a:r>
            <a:r>
              <a:rPr lang="en-US" dirty="0" smtClean="0"/>
              <a:t> de </a:t>
            </a:r>
            <a:r>
              <a:rPr lang="en-US" dirty="0" err="1" smtClean="0"/>
              <a:t>tolerância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larga</a:t>
            </a:r>
            <a:r>
              <a:rPr lang="en-US" dirty="0" smtClean="0"/>
              <a:t> ( 2,5%), com </a:t>
            </a:r>
            <a:r>
              <a:rPr lang="en-US" dirty="0" err="1" smtClean="0"/>
              <a:t>governo</a:t>
            </a:r>
            <a:r>
              <a:rPr lang="en-US" dirty="0" smtClean="0"/>
              <a:t> </a:t>
            </a:r>
            <a:r>
              <a:rPr lang="en-US" dirty="0" err="1" smtClean="0"/>
              <a:t>satisfeito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perseguir</a:t>
            </a:r>
            <a:r>
              <a:rPr lang="en-US" dirty="0" smtClean="0"/>
              <a:t> o </a:t>
            </a:r>
            <a:r>
              <a:rPr lang="en-US" dirty="0" err="1" smtClean="0"/>
              <a:t>teto</a:t>
            </a:r>
            <a:r>
              <a:rPr lang="en-US" dirty="0" smtClean="0"/>
              <a:t> (9,0% </a:t>
            </a:r>
            <a:r>
              <a:rPr lang="en-US" dirty="0" err="1" smtClean="0"/>
              <a:t>a.a</a:t>
            </a:r>
            <a:r>
              <a:rPr lang="en-US" dirty="0" smtClean="0"/>
              <a:t>.).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Introdução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i="1" dirty="0" smtClean="0"/>
              <a:t>“Um cenário alternativo, construído e analisado sob a perspectiva de um modelo de equilíbrio geral dinâmico estocástico de médio porte, admite que a atual deterioração do cenário internacional cause um impacto sobre a economia brasileira equivalente a </a:t>
            </a:r>
            <a:r>
              <a:rPr lang="pt-BR" b="1" i="1" dirty="0" smtClean="0"/>
              <a:t>um quarto </a:t>
            </a:r>
            <a:r>
              <a:rPr lang="pt-BR" i="1" dirty="0" smtClean="0"/>
              <a:t>do impacto observado durante a crise internacional de 2008/2009. Além disso, supõe que a atual deterioração do cenário internacional seja </a:t>
            </a:r>
            <a:r>
              <a:rPr lang="pt-BR" b="1" i="1" dirty="0" smtClean="0"/>
              <a:t>mais persistente </a:t>
            </a:r>
            <a:r>
              <a:rPr lang="pt-BR" i="1" dirty="0" smtClean="0"/>
              <a:t>do que a verificada em 2008/2009, porém, menos aguda, sem observância de eventos extremos.”</a:t>
            </a:r>
          </a:p>
          <a:p>
            <a:pPr>
              <a:buNone/>
            </a:pPr>
            <a:r>
              <a:rPr lang="pt-BR" i="1" dirty="0" smtClean="0"/>
              <a:t>				</a:t>
            </a:r>
            <a:r>
              <a:rPr lang="pt-BR" dirty="0" smtClean="0"/>
              <a:t>– </a:t>
            </a:r>
            <a:r>
              <a:rPr lang="en-US" dirty="0" smtClean="0"/>
              <a:t>Ata </a:t>
            </a:r>
            <a:r>
              <a:rPr lang="en-US" dirty="0" err="1" smtClean="0"/>
              <a:t>da</a:t>
            </a:r>
            <a:r>
              <a:rPr lang="en-US" dirty="0" smtClean="0"/>
              <a:t> 161</a:t>
            </a:r>
            <a:r>
              <a:rPr lang="en-US" baseline="30000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Reunião</a:t>
            </a:r>
            <a:r>
              <a:rPr lang="en-US" dirty="0" smtClean="0"/>
              <a:t> do </a:t>
            </a:r>
            <a:r>
              <a:rPr lang="en-US" dirty="0" err="1" smtClean="0"/>
              <a:t>Copom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Introdução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i="1" dirty="0" smtClean="0"/>
              <a:t>“Nesse cenário alternativo, a atividade econômica doméstica desacelera e, apesar de ocorrer </a:t>
            </a:r>
            <a:r>
              <a:rPr lang="pt-BR" b="1" i="1" dirty="0" smtClean="0"/>
              <a:t>depreciação da taxa de câmbio </a:t>
            </a:r>
            <a:r>
              <a:rPr lang="pt-BR" i="1" dirty="0" smtClean="0"/>
              <a:t>e de haver </a:t>
            </a:r>
            <a:r>
              <a:rPr lang="pt-BR" b="1" i="1" dirty="0" smtClean="0"/>
              <a:t>redução da taxa básica de juros</a:t>
            </a:r>
            <a:r>
              <a:rPr lang="pt-BR" i="1" dirty="0" smtClean="0"/>
              <a:t>, entre outros, </a:t>
            </a:r>
            <a:r>
              <a:rPr lang="pt-BR" b="1" i="1" dirty="0" smtClean="0"/>
              <a:t>a taxa de inflação se posiciona em patamar inferior </a:t>
            </a:r>
            <a:r>
              <a:rPr lang="pt-BR" i="1" dirty="0" smtClean="0"/>
              <a:t>ao que seria observado caso não fosse considerado o supracitado efeito da crise internacional.”</a:t>
            </a:r>
          </a:p>
          <a:p>
            <a:pPr>
              <a:buNone/>
            </a:pPr>
            <a:r>
              <a:rPr lang="pt-BR" i="1" dirty="0" smtClean="0"/>
              <a:t>“Nesse contexto, o Copom decidiu </a:t>
            </a:r>
            <a:r>
              <a:rPr lang="pt-BR" b="1" i="1" dirty="0" smtClean="0"/>
              <a:t>reduzir a taxa Selic </a:t>
            </a:r>
            <a:r>
              <a:rPr lang="pt-BR" i="1" dirty="0" smtClean="0"/>
              <a:t>para 12,00% a.a., sem viés, por cinco votos a favor e dois votos pela manutenção da taxa Selic em 12,50% a.a.”</a:t>
            </a: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/>
              <a:t>				– </a:t>
            </a:r>
            <a:r>
              <a:rPr lang="en-US" dirty="0" smtClean="0"/>
              <a:t>Ata </a:t>
            </a:r>
            <a:r>
              <a:rPr lang="en-US" dirty="0" err="1" smtClean="0"/>
              <a:t>da</a:t>
            </a:r>
            <a:r>
              <a:rPr lang="en-US" dirty="0" smtClean="0"/>
              <a:t> 161</a:t>
            </a:r>
            <a:r>
              <a:rPr lang="en-US" baseline="30000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Reunião</a:t>
            </a:r>
            <a:r>
              <a:rPr lang="en-US" dirty="0" smtClean="0"/>
              <a:t> do </a:t>
            </a:r>
            <a:r>
              <a:rPr lang="en-US" dirty="0" err="1" smtClean="0"/>
              <a:t>Copom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Introdução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Um </a:t>
            </a:r>
            <a:r>
              <a:rPr lang="en-US" dirty="0" err="1" smtClean="0"/>
              <a:t>pouco</a:t>
            </a:r>
            <a:r>
              <a:rPr lang="en-US" dirty="0" smtClean="0"/>
              <a:t> de </a:t>
            </a:r>
            <a:r>
              <a:rPr lang="en-US" dirty="0" err="1" smtClean="0"/>
              <a:t>teoria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Entender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chegamos</a:t>
            </a:r>
            <a:r>
              <a:rPr lang="en-US" dirty="0" smtClean="0"/>
              <a:t> nesses </a:t>
            </a:r>
            <a:r>
              <a:rPr lang="en-US" dirty="0" err="1" smtClean="0"/>
              <a:t>modelos</a:t>
            </a:r>
            <a:r>
              <a:rPr lang="en-US" dirty="0" smtClean="0"/>
              <a:t> </a:t>
            </a:r>
            <a:r>
              <a:rPr lang="en-US" dirty="0" err="1" smtClean="0"/>
              <a:t>macroeconômicos</a:t>
            </a:r>
            <a:r>
              <a:rPr lang="en-US" dirty="0" smtClean="0"/>
              <a:t> (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contexto</a:t>
            </a:r>
            <a:r>
              <a:rPr lang="en-US" dirty="0" smtClean="0"/>
              <a:t> </a:t>
            </a:r>
            <a:r>
              <a:rPr lang="en-US" dirty="0" err="1" smtClean="0"/>
              <a:t>eles</a:t>
            </a:r>
            <a:r>
              <a:rPr lang="en-US" dirty="0" smtClean="0"/>
              <a:t> se </a:t>
            </a:r>
            <a:r>
              <a:rPr lang="en-US" dirty="0" err="1" smtClean="0"/>
              <a:t>tornaram</a:t>
            </a:r>
            <a:r>
              <a:rPr lang="en-US" dirty="0" smtClean="0"/>
              <a:t> </a:t>
            </a:r>
            <a:r>
              <a:rPr lang="en-US" dirty="0" err="1" smtClean="0"/>
              <a:t>úteis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Diferença</a:t>
            </a:r>
            <a:r>
              <a:rPr lang="en-US" dirty="0" smtClean="0"/>
              <a:t> entre forma </a:t>
            </a:r>
            <a:r>
              <a:rPr lang="en-US" dirty="0" err="1" smtClean="0"/>
              <a:t>reduzida</a:t>
            </a:r>
            <a:r>
              <a:rPr lang="en-US" dirty="0" smtClean="0"/>
              <a:t> (</a:t>
            </a:r>
            <a:r>
              <a:rPr lang="en-US" dirty="0" err="1" smtClean="0"/>
              <a:t>Bogdanski</a:t>
            </a:r>
            <a:r>
              <a:rPr lang="en-US" dirty="0" smtClean="0"/>
              <a:t>, </a:t>
            </a:r>
            <a:r>
              <a:rPr lang="en-US" dirty="0" err="1" smtClean="0"/>
              <a:t>Tombini</a:t>
            </a:r>
            <a:r>
              <a:rPr lang="en-US" dirty="0" smtClean="0"/>
              <a:t> e </a:t>
            </a:r>
            <a:r>
              <a:rPr lang="en-US" dirty="0" err="1" smtClean="0"/>
              <a:t>Werlang</a:t>
            </a:r>
            <a:r>
              <a:rPr lang="en-US" dirty="0" smtClean="0"/>
              <a:t>, 2000) e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estrutural</a:t>
            </a:r>
            <a:r>
              <a:rPr lang="en-US" dirty="0" smtClean="0"/>
              <a:t> (DSGE).</a:t>
            </a:r>
          </a:p>
          <a:p>
            <a:r>
              <a:rPr lang="en-US" dirty="0" smtClean="0"/>
              <a:t>Um </a:t>
            </a:r>
            <a:r>
              <a:rPr lang="en-US" dirty="0" err="1" smtClean="0"/>
              <a:t>pouco</a:t>
            </a:r>
            <a:r>
              <a:rPr lang="en-US" dirty="0" smtClean="0"/>
              <a:t> de </a:t>
            </a:r>
            <a:r>
              <a:rPr lang="en-US" dirty="0" err="1" smtClean="0"/>
              <a:t>conjuntura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</a:t>
            </a:r>
            <a:r>
              <a:rPr lang="en-US" dirty="0" err="1" smtClean="0"/>
              <a:t>iscos</a:t>
            </a:r>
            <a:r>
              <a:rPr lang="en-US" dirty="0" smtClean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cenário</a:t>
            </a:r>
            <a:r>
              <a:rPr lang="en-US" dirty="0" smtClean="0"/>
              <a:t> </a:t>
            </a:r>
            <a:r>
              <a:rPr lang="en-US" dirty="0" err="1" smtClean="0"/>
              <a:t>atual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esses</a:t>
            </a:r>
            <a:r>
              <a:rPr lang="en-US" dirty="0" smtClean="0"/>
              <a:t> </a:t>
            </a:r>
            <a:r>
              <a:rPr lang="en-US" dirty="0" err="1" smtClean="0"/>
              <a:t>modelos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captam</a:t>
            </a:r>
            <a:r>
              <a:rPr lang="en-US" dirty="0" smtClean="0"/>
              <a:t> (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contexto</a:t>
            </a:r>
            <a:r>
              <a:rPr lang="en-US" dirty="0" smtClean="0"/>
              <a:t> </a:t>
            </a:r>
            <a:r>
              <a:rPr lang="en-US" dirty="0" err="1" smtClean="0"/>
              <a:t>eles</a:t>
            </a:r>
            <a:r>
              <a:rPr lang="en-US" dirty="0" smtClean="0"/>
              <a:t> se </a:t>
            </a:r>
            <a:r>
              <a:rPr lang="en-US" dirty="0" err="1" smtClean="0"/>
              <a:t>tornam</a:t>
            </a:r>
            <a:r>
              <a:rPr lang="en-US" dirty="0" smtClean="0"/>
              <a:t> </a:t>
            </a:r>
            <a:r>
              <a:rPr lang="en-US" dirty="0" err="1" smtClean="0"/>
              <a:t>inúteis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Exemplo</a:t>
            </a:r>
            <a:r>
              <a:rPr lang="en-US" dirty="0" smtClean="0"/>
              <a:t> de </a:t>
            </a:r>
            <a:r>
              <a:rPr lang="en-US" dirty="0" err="1" smtClean="0"/>
              <a:t>eventos</a:t>
            </a:r>
            <a:r>
              <a:rPr lang="en-US" dirty="0" smtClean="0"/>
              <a:t> </a:t>
            </a:r>
            <a:r>
              <a:rPr lang="en-US" dirty="0" err="1" smtClean="0"/>
              <a:t>recentes</a:t>
            </a:r>
            <a:r>
              <a:rPr lang="en-US" dirty="0" smtClean="0"/>
              <a:t> </a:t>
            </a:r>
            <a:r>
              <a:rPr lang="en-US" dirty="0" err="1" smtClean="0"/>
              <a:t>onde</a:t>
            </a:r>
            <a:r>
              <a:rPr lang="en-US" dirty="0" smtClean="0"/>
              <a:t> </a:t>
            </a:r>
            <a:r>
              <a:rPr lang="en-US" dirty="0" err="1" smtClean="0"/>
              <a:t>modelos</a:t>
            </a:r>
            <a:r>
              <a:rPr lang="en-US" dirty="0" smtClean="0"/>
              <a:t> </a:t>
            </a:r>
            <a:r>
              <a:rPr lang="en-US" dirty="0" err="1" smtClean="0"/>
              <a:t>erraram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Introdução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Estrutura</a:t>
            </a:r>
            <a:r>
              <a:rPr lang="en-US" dirty="0" smtClean="0"/>
              <a:t> </a:t>
            </a:r>
            <a:r>
              <a:rPr lang="en-US" dirty="0" err="1" smtClean="0"/>
              <a:t>básica</a:t>
            </a:r>
            <a:r>
              <a:rPr lang="en-US" dirty="0" smtClean="0"/>
              <a:t> de </a:t>
            </a:r>
            <a:r>
              <a:rPr lang="en-US" dirty="0" err="1" smtClean="0"/>
              <a:t>modelos</a:t>
            </a:r>
            <a:r>
              <a:rPr lang="en-US" dirty="0" smtClean="0"/>
              <a:t> macro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Origens</a:t>
            </a:r>
            <a:r>
              <a:rPr lang="en-US" dirty="0" smtClean="0"/>
              <a:t> </a:t>
            </a:r>
            <a:r>
              <a:rPr lang="en-US" dirty="0" smtClean="0"/>
              <a:t>das </a:t>
            </a:r>
            <a:r>
              <a:rPr lang="en-US" dirty="0" err="1" smtClean="0"/>
              <a:t>hipóteses</a:t>
            </a:r>
            <a:r>
              <a:rPr lang="en-US" dirty="0" smtClean="0"/>
              <a:t> </a:t>
            </a:r>
            <a:r>
              <a:rPr lang="en-US" dirty="0" err="1" smtClean="0"/>
              <a:t>básicas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Riscos</a:t>
            </a:r>
            <a:r>
              <a:rPr lang="en-US" dirty="0" smtClean="0"/>
              <a:t> e </a:t>
            </a:r>
            <a:r>
              <a:rPr lang="en-US" dirty="0" err="1" smtClean="0"/>
              <a:t>limitações</a:t>
            </a:r>
            <a:r>
              <a:rPr lang="en-US" dirty="0" smtClean="0"/>
              <a:t> do </a:t>
            </a:r>
            <a:r>
              <a:rPr lang="en-US" dirty="0" err="1" smtClean="0"/>
              <a:t>modelo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Conclusão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Estrutura</a:t>
            </a:r>
            <a:r>
              <a:rPr lang="en-US" b="1" dirty="0" smtClean="0"/>
              <a:t> </a:t>
            </a:r>
            <a:r>
              <a:rPr lang="en-US" b="1" dirty="0" err="1" smtClean="0"/>
              <a:t>básica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Famílias</a:t>
            </a:r>
            <a:r>
              <a:rPr lang="en-US" dirty="0" smtClean="0"/>
              <a:t> </a:t>
            </a:r>
            <a:r>
              <a:rPr lang="en-US" dirty="0" err="1" smtClean="0"/>
              <a:t>maximizam</a:t>
            </a:r>
            <a:r>
              <a:rPr lang="en-US" dirty="0" smtClean="0"/>
              <a:t> </a:t>
            </a:r>
            <a:r>
              <a:rPr lang="en-US" dirty="0" err="1" smtClean="0"/>
              <a:t>utilidade</a:t>
            </a:r>
            <a:r>
              <a:rPr lang="en-US" dirty="0" smtClean="0"/>
              <a:t>, </a:t>
            </a:r>
            <a:r>
              <a:rPr lang="en-US" dirty="0" err="1" smtClean="0"/>
              <a:t>firmas</a:t>
            </a:r>
            <a:r>
              <a:rPr lang="en-US" dirty="0" smtClean="0"/>
              <a:t> </a:t>
            </a:r>
            <a:r>
              <a:rPr lang="en-US" dirty="0" err="1" smtClean="0"/>
              <a:t>maximizam</a:t>
            </a:r>
            <a:r>
              <a:rPr lang="en-US" dirty="0" smtClean="0"/>
              <a:t> </a:t>
            </a:r>
            <a:r>
              <a:rPr lang="en-US" dirty="0" err="1" smtClean="0"/>
              <a:t>lucro</a:t>
            </a:r>
            <a:r>
              <a:rPr lang="en-US" dirty="0" smtClean="0"/>
              <a:t>, e </a:t>
            </a:r>
            <a:r>
              <a:rPr lang="en-US" dirty="0" err="1" smtClean="0"/>
              <a:t>governo</a:t>
            </a:r>
            <a:r>
              <a:rPr lang="en-US" dirty="0" smtClean="0"/>
              <a:t> </a:t>
            </a:r>
            <a:r>
              <a:rPr lang="en-US" dirty="0" err="1" smtClean="0"/>
              <a:t>minimiza</a:t>
            </a:r>
            <a:r>
              <a:rPr lang="en-US" dirty="0" smtClean="0"/>
              <a:t> </a:t>
            </a:r>
            <a:r>
              <a:rPr lang="en-US" dirty="0" err="1" smtClean="0"/>
              <a:t>flutuações</a:t>
            </a:r>
            <a:r>
              <a:rPr lang="en-US" dirty="0" smtClean="0"/>
              <a:t> de </a:t>
            </a:r>
            <a:r>
              <a:rPr lang="en-US" dirty="0" err="1" smtClean="0"/>
              <a:t>preço</a:t>
            </a:r>
            <a:r>
              <a:rPr lang="en-US" dirty="0" smtClean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produto</a:t>
            </a:r>
            <a:r>
              <a:rPr lang="en-US" dirty="0" smtClean="0"/>
              <a:t> </a:t>
            </a:r>
            <a:r>
              <a:rPr lang="en-US" dirty="0" err="1" smtClean="0"/>
              <a:t>agregado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Famílias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Tomam</a:t>
            </a:r>
            <a:r>
              <a:rPr lang="en-US" dirty="0" smtClean="0"/>
              <a:t> </a:t>
            </a:r>
            <a:r>
              <a:rPr lang="en-US" dirty="0" err="1" smtClean="0"/>
              <a:t>preços</a:t>
            </a:r>
            <a:r>
              <a:rPr lang="en-US" dirty="0" smtClean="0"/>
              <a:t> de bens de </a:t>
            </a:r>
            <a:r>
              <a:rPr lang="en-US" dirty="0" err="1" smtClean="0"/>
              <a:t>consumo</a:t>
            </a:r>
            <a:r>
              <a:rPr lang="en-US" dirty="0" smtClean="0"/>
              <a:t> e </a:t>
            </a:r>
            <a:r>
              <a:rPr lang="en-US" dirty="0" err="1" smtClean="0"/>
              <a:t>salários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dado;</a:t>
            </a:r>
          </a:p>
          <a:p>
            <a:pPr lvl="1"/>
            <a:r>
              <a:rPr lang="en-US" dirty="0" err="1" smtClean="0"/>
              <a:t>Escolhem</a:t>
            </a:r>
            <a:r>
              <a:rPr lang="en-US" dirty="0" smtClean="0"/>
              <a:t> </a:t>
            </a:r>
            <a:r>
              <a:rPr lang="en-US" dirty="0" err="1" smtClean="0"/>
              <a:t>horas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r>
              <a:rPr lang="en-US" dirty="0" smtClean="0"/>
              <a:t> (</a:t>
            </a:r>
            <a:r>
              <a:rPr lang="en-US" dirty="0" err="1" smtClean="0"/>
              <a:t>renda</a:t>
            </a:r>
            <a:r>
              <a:rPr lang="en-US" dirty="0" smtClean="0"/>
              <a:t>), </a:t>
            </a:r>
            <a:r>
              <a:rPr lang="en-US" dirty="0" err="1" smtClean="0"/>
              <a:t>cesta</a:t>
            </a:r>
            <a:r>
              <a:rPr lang="en-US" dirty="0" smtClean="0"/>
              <a:t> de </a:t>
            </a:r>
            <a:r>
              <a:rPr lang="en-US" dirty="0" err="1" smtClean="0"/>
              <a:t>consumo</a:t>
            </a:r>
            <a:r>
              <a:rPr lang="en-US" dirty="0" smtClean="0"/>
              <a:t> e, dada a </a:t>
            </a:r>
            <a:r>
              <a:rPr lang="en-US" dirty="0" err="1" smtClean="0"/>
              <a:t>restrição</a:t>
            </a:r>
            <a:r>
              <a:rPr lang="en-US" dirty="0" smtClean="0"/>
              <a:t> </a:t>
            </a:r>
            <a:r>
              <a:rPr lang="en-US" dirty="0" err="1" smtClean="0"/>
              <a:t>orçamentária</a:t>
            </a:r>
            <a:r>
              <a:rPr lang="en-US" dirty="0" smtClean="0"/>
              <a:t>, </a:t>
            </a:r>
            <a:r>
              <a:rPr lang="en-US" dirty="0" err="1" smtClean="0"/>
              <a:t>demanda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ativos</a:t>
            </a:r>
            <a:r>
              <a:rPr lang="en-US" dirty="0" smtClean="0"/>
              <a:t> (</a:t>
            </a:r>
            <a:r>
              <a:rPr lang="en-US" dirty="0" err="1" smtClean="0"/>
              <a:t>poupança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dívida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Estrutura</a:t>
            </a:r>
            <a:r>
              <a:rPr lang="en-US" b="1" dirty="0" smtClean="0"/>
              <a:t> </a:t>
            </a:r>
            <a:r>
              <a:rPr lang="en-US" b="1" dirty="0" err="1" smtClean="0"/>
              <a:t>básica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Firmas</a:t>
            </a:r>
            <a:r>
              <a:rPr lang="en-US" dirty="0" smtClean="0"/>
              <a:t> </a:t>
            </a:r>
            <a:r>
              <a:rPr lang="en-US" dirty="0" err="1" smtClean="0"/>
              <a:t>maximizam</a:t>
            </a:r>
            <a:r>
              <a:rPr lang="en-US" dirty="0" smtClean="0"/>
              <a:t> </a:t>
            </a:r>
            <a:r>
              <a:rPr lang="en-US" dirty="0" err="1" smtClean="0"/>
              <a:t>lucro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Competição</a:t>
            </a:r>
            <a:r>
              <a:rPr lang="en-US" dirty="0" smtClean="0"/>
              <a:t> </a:t>
            </a:r>
            <a:r>
              <a:rPr lang="en-US" dirty="0" err="1" smtClean="0"/>
              <a:t>monopolística</a:t>
            </a:r>
            <a:r>
              <a:rPr lang="en-US" dirty="0" smtClean="0"/>
              <a:t>;</a:t>
            </a:r>
            <a:endParaRPr lang="en-US" dirty="0" smtClean="0"/>
          </a:p>
          <a:p>
            <a:pPr lvl="1"/>
            <a:r>
              <a:rPr lang="en-US" dirty="0" err="1" smtClean="0"/>
              <a:t>Restrição</a:t>
            </a:r>
            <a:r>
              <a:rPr lang="en-US" dirty="0" smtClean="0"/>
              <a:t>: </a:t>
            </a:r>
            <a:r>
              <a:rPr lang="en-US" dirty="0" err="1" smtClean="0"/>
              <a:t>firmas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remarcar</a:t>
            </a:r>
            <a:r>
              <a:rPr lang="en-US" dirty="0" smtClean="0"/>
              <a:t> </a:t>
            </a:r>
            <a:r>
              <a:rPr lang="en-US" dirty="0" err="1" smtClean="0"/>
              <a:t>preço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períodos</a:t>
            </a:r>
            <a:r>
              <a:rPr lang="en-US" dirty="0" smtClean="0"/>
              <a:t> (à la </a:t>
            </a:r>
            <a:r>
              <a:rPr lang="en-US" dirty="0" err="1" smtClean="0"/>
              <a:t>Calvo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à la Taylor).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Estrutura</a:t>
            </a:r>
            <a:r>
              <a:rPr lang="en-US" b="1" dirty="0" smtClean="0"/>
              <a:t> </a:t>
            </a:r>
            <a:r>
              <a:rPr lang="en-US" b="1" dirty="0" err="1" smtClean="0"/>
              <a:t>básica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Governo</a:t>
            </a:r>
            <a:r>
              <a:rPr lang="en-US" dirty="0" smtClean="0"/>
              <a:t> (</a:t>
            </a:r>
            <a:r>
              <a:rPr lang="en-US" dirty="0" err="1" smtClean="0"/>
              <a:t>autoridade</a:t>
            </a:r>
            <a:r>
              <a:rPr lang="en-US" dirty="0" smtClean="0"/>
              <a:t> </a:t>
            </a:r>
            <a:r>
              <a:rPr lang="en-US" dirty="0" err="1" smtClean="0"/>
              <a:t>monetária</a:t>
            </a:r>
            <a:r>
              <a:rPr lang="en-US" dirty="0" smtClean="0"/>
              <a:t> e fiscal):</a:t>
            </a:r>
          </a:p>
          <a:p>
            <a:pPr lvl="1"/>
            <a:r>
              <a:rPr lang="en-US" dirty="0" err="1" smtClean="0"/>
              <a:t>Escolhem</a:t>
            </a:r>
            <a:r>
              <a:rPr lang="en-US" dirty="0" smtClean="0"/>
              <a:t> </a:t>
            </a:r>
            <a:r>
              <a:rPr lang="en-US" dirty="0" err="1" smtClean="0"/>
              <a:t>juros</a:t>
            </a:r>
            <a:r>
              <a:rPr lang="en-US" dirty="0" smtClean="0"/>
              <a:t> nominal, </a:t>
            </a:r>
            <a:r>
              <a:rPr lang="en-US" dirty="0" err="1" smtClean="0"/>
              <a:t>gastos</a:t>
            </a:r>
            <a:r>
              <a:rPr lang="en-US" dirty="0" smtClean="0"/>
              <a:t> e </a:t>
            </a:r>
            <a:r>
              <a:rPr lang="en-US" dirty="0" err="1" smtClean="0"/>
              <a:t>impostos</a:t>
            </a:r>
            <a:r>
              <a:rPr lang="en-US" dirty="0" smtClean="0"/>
              <a:t> (</a:t>
            </a:r>
            <a:r>
              <a:rPr lang="en-US" i="1" dirty="0" err="1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M</a:t>
            </a:r>
            <a:r>
              <a:rPr lang="en-US" dirty="0" smtClean="0"/>
              <a:t>,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en-US" dirty="0" smtClean="0"/>
              <a:t>e </a:t>
            </a:r>
            <a:r>
              <a:rPr lang="en-US" i="1" dirty="0" smtClean="0"/>
              <a:t>T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Restrição</a:t>
            </a:r>
            <a:r>
              <a:rPr lang="en-US" dirty="0" smtClean="0"/>
              <a:t> </a:t>
            </a:r>
            <a:r>
              <a:rPr lang="en-US" dirty="0" err="1" smtClean="0"/>
              <a:t>orçamentária</a:t>
            </a:r>
            <a:r>
              <a:rPr lang="en-US" dirty="0" smtClean="0"/>
              <a:t> </a:t>
            </a:r>
            <a:r>
              <a:rPr lang="en-US" dirty="0" err="1" smtClean="0"/>
              <a:t>determina</a:t>
            </a:r>
            <a:r>
              <a:rPr lang="en-US" dirty="0" smtClean="0"/>
              <a:t> </a:t>
            </a:r>
            <a:r>
              <a:rPr lang="en-US" dirty="0" err="1" smtClean="0"/>
              <a:t>dívida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teoria</a:t>
            </a:r>
            <a:r>
              <a:rPr lang="en-US" dirty="0" smtClean="0"/>
              <a:t>, </a:t>
            </a:r>
            <a:r>
              <a:rPr lang="en-US" dirty="0" err="1" smtClean="0"/>
              <a:t>tanto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combinar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(1)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monetária</a:t>
            </a:r>
            <a:r>
              <a:rPr lang="en-US" dirty="0" smtClean="0"/>
              <a:t> </a:t>
            </a:r>
            <a:r>
              <a:rPr lang="en-US" dirty="0" err="1" smtClean="0"/>
              <a:t>ativa</a:t>
            </a:r>
            <a:r>
              <a:rPr lang="en-US" dirty="0" smtClean="0"/>
              <a:t> com fiscal </a:t>
            </a:r>
            <a:r>
              <a:rPr lang="en-US" dirty="0" err="1" smtClean="0"/>
              <a:t>passiva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(2)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monetária</a:t>
            </a:r>
            <a:r>
              <a:rPr lang="en-US" dirty="0" smtClean="0"/>
              <a:t> </a:t>
            </a:r>
            <a:r>
              <a:rPr lang="en-US" dirty="0" err="1" smtClean="0"/>
              <a:t>passiva</a:t>
            </a:r>
            <a:r>
              <a:rPr lang="en-US" dirty="0" smtClean="0"/>
              <a:t> com fiscal </a:t>
            </a:r>
            <a:r>
              <a:rPr lang="en-US" dirty="0" err="1" smtClean="0"/>
              <a:t>ativa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Combinação</a:t>
            </a:r>
            <a:r>
              <a:rPr lang="en-US" dirty="0" smtClean="0"/>
              <a:t> (1) tem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agilidade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implementação</a:t>
            </a:r>
            <a:r>
              <a:rPr lang="en-US" dirty="0" smtClean="0"/>
              <a:t>, </a:t>
            </a:r>
            <a:r>
              <a:rPr lang="en-US" dirty="0" err="1" smtClean="0"/>
              <a:t>enquanto</a:t>
            </a:r>
            <a:r>
              <a:rPr lang="en-US" dirty="0" smtClean="0"/>
              <a:t> (2) é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ágil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1480</Words>
  <Application>Microsoft Office PowerPoint</Application>
  <PresentationFormat>On-screen Show (4:3)</PresentationFormat>
  <Paragraphs>124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O Estado-da-Arte dos Modelos Macroeconômicos: Origens, riscos e limitações</vt:lpstr>
      <vt:lpstr>1. Introdução</vt:lpstr>
      <vt:lpstr>1. Introdução</vt:lpstr>
      <vt:lpstr>1. Introdução</vt:lpstr>
      <vt:lpstr>1. Introdução</vt:lpstr>
      <vt:lpstr>Outline</vt:lpstr>
      <vt:lpstr>2. Estrutura básica</vt:lpstr>
      <vt:lpstr>2. Estrutura básica</vt:lpstr>
      <vt:lpstr>2. Estrutura básica</vt:lpstr>
      <vt:lpstr>2. Estrutura básica</vt:lpstr>
      <vt:lpstr>2. Estrutura básica</vt:lpstr>
      <vt:lpstr>3. Origens do modelo</vt:lpstr>
      <vt:lpstr>3. Origens do modelo</vt:lpstr>
      <vt:lpstr>Slide 14</vt:lpstr>
      <vt:lpstr>3. Origens do modelo</vt:lpstr>
      <vt:lpstr>4. Limites e riscos do modelo</vt:lpstr>
      <vt:lpstr>4. Limites e riscos do modelo</vt:lpstr>
      <vt:lpstr>4. Limites e riscos do modelo</vt:lpstr>
      <vt:lpstr>4. Limites e riscos do modelo</vt:lpstr>
      <vt:lpstr>Slide 20</vt:lpstr>
      <vt:lpstr>Slide 21</vt:lpstr>
      <vt:lpstr>4. Limites e riscos do modelo</vt:lpstr>
      <vt:lpstr>5. Conclusão</vt:lpstr>
      <vt:lpstr>5. 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Limitações de Modelos Macroeconômicos</dc:title>
  <dc:creator>Ralf</dc:creator>
  <cp:lastModifiedBy>Thomas</cp:lastModifiedBy>
  <cp:revision>123</cp:revision>
  <dcterms:created xsi:type="dcterms:W3CDTF">2011-09-12T01:23:31Z</dcterms:created>
  <dcterms:modified xsi:type="dcterms:W3CDTF">2011-09-16T19:24:58Z</dcterms:modified>
</cp:coreProperties>
</file>