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2" d="100"/>
          <a:sy n="132" d="100"/>
        </p:scale>
        <p:origin x="-25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Groufys:Downloads:dados%20novo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Groufys:Downloads:dados%20novo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/>
              <a:t>Índice</a:t>
            </a:r>
            <a:r>
              <a:rPr lang="pt-BR" baseline="0"/>
              <a:t> de Vulnerabilidade do FED</a:t>
            </a:r>
            <a:endParaRPr lang="pt-BR"/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0.0340970378048839"/>
          <c:y val="0.1036398132495"/>
          <c:w val="0.951430438545438"/>
          <c:h val="0.84348410805895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'Indice FED'!$H$2:$H$6</c:f>
              <c:strCache>
                <c:ptCount val="5"/>
                <c:pt idx="0">
                  <c:v>Brasil</c:v>
                </c:pt>
                <c:pt idx="1">
                  <c:v>India</c:v>
                </c:pt>
                <c:pt idx="2">
                  <c:v>Indonésia</c:v>
                </c:pt>
                <c:pt idx="3">
                  <c:v>Turquia</c:v>
                </c:pt>
                <c:pt idx="4">
                  <c:v>África do Sul</c:v>
                </c:pt>
              </c:strCache>
            </c:strRef>
          </c:cat>
          <c:val>
            <c:numRef>
              <c:f>'Indice FED'!$I$2:$I$6</c:f>
              <c:numCache>
                <c:formatCode>General</c:formatCode>
                <c:ptCount val="5"/>
                <c:pt idx="0">
                  <c:v>12.0</c:v>
                </c:pt>
                <c:pt idx="1">
                  <c:v>10.2</c:v>
                </c:pt>
                <c:pt idx="2">
                  <c:v>10.0</c:v>
                </c:pt>
                <c:pt idx="3">
                  <c:v>12.5</c:v>
                </c:pt>
                <c:pt idx="4">
                  <c:v>9.6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36942696"/>
        <c:axId val="2136945640"/>
      </c:barChart>
      <c:catAx>
        <c:axId val="2136942696"/>
        <c:scaling>
          <c:orientation val="minMax"/>
        </c:scaling>
        <c:delete val="0"/>
        <c:axPos val="b"/>
        <c:majorTickMark val="out"/>
        <c:minorTickMark val="none"/>
        <c:tickLblPos val="nextTo"/>
        <c:crossAx val="2136945640"/>
        <c:crosses val="autoZero"/>
        <c:auto val="1"/>
        <c:lblAlgn val="ctr"/>
        <c:lblOffset val="100"/>
        <c:noMultiLvlLbl val="0"/>
      </c:catAx>
      <c:valAx>
        <c:axId val="21369456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3694269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38393958047707"/>
          <c:y val="0.0564544328646843"/>
          <c:w val="0.540477069078795"/>
          <c:h val="0.86705876604534"/>
        </c:manualLayout>
      </c:layout>
      <c:radarChart>
        <c:radarStyle val="marker"/>
        <c:varyColors val="0"/>
        <c:ser>
          <c:idx val="0"/>
          <c:order val="0"/>
          <c:tx>
            <c:strRef>
              <c:f>Dados!$I$28</c:f>
              <c:strCache>
                <c:ptCount val="1"/>
                <c:pt idx="0">
                  <c:v>Brasil</c:v>
                </c:pt>
              </c:strCache>
            </c:strRef>
          </c:tx>
          <c:spPr>
            <a:ln w="38100">
              <a:solidFill>
                <a:schemeClr val="accent6">
                  <a:lumMod val="75000"/>
                </a:schemeClr>
              </a:solidFill>
            </a:ln>
          </c:spPr>
          <c:marker>
            <c:symbol val="none"/>
          </c:marker>
          <c:cat>
            <c:strRef>
              <c:f>Dados!$J$27:$N$27</c:f>
              <c:strCache>
                <c:ptCount val="5"/>
                <c:pt idx="0">
                  <c:v>(Dívida/PIB)/10</c:v>
                </c:pt>
                <c:pt idx="1">
                  <c:v>Déficit em Conta Corrente/PIB</c:v>
                </c:pt>
                <c:pt idx="2">
                  <c:v>Inflação</c:v>
                </c:pt>
                <c:pt idx="3">
                  <c:v>Dívida Externa/Reservas Internacionais</c:v>
                </c:pt>
                <c:pt idx="4">
                  <c:v>Déficit Nominal/PIB</c:v>
                </c:pt>
              </c:strCache>
            </c:strRef>
          </c:cat>
          <c:val>
            <c:numRef>
              <c:f>Dados!$J$28:$N$28</c:f>
              <c:numCache>
                <c:formatCode>General</c:formatCode>
                <c:ptCount val="5"/>
                <c:pt idx="0">
                  <c:v>5.7</c:v>
                </c:pt>
                <c:pt idx="1">
                  <c:v>3.379</c:v>
                </c:pt>
                <c:pt idx="2">
                  <c:v>5.91</c:v>
                </c:pt>
                <c:pt idx="3">
                  <c:v>0.857324625715392</c:v>
                </c:pt>
                <c:pt idx="4">
                  <c:v>3.278</c:v>
                </c:pt>
              </c:numCache>
            </c:numRef>
          </c:val>
        </c:ser>
        <c:ser>
          <c:idx val="1"/>
          <c:order val="1"/>
          <c:tx>
            <c:strRef>
              <c:f>Dados!$I$29</c:f>
              <c:strCache>
                <c:ptCount val="1"/>
                <c:pt idx="0">
                  <c:v>Índia</c:v>
                </c:pt>
              </c:strCache>
            </c:strRef>
          </c:tx>
          <c:spPr>
            <a:ln w="38100"/>
          </c:spPr>
          <c:marker>
            <c:symbol val="none"/>
          </c:marker>
          <c:cat>
            <c:strRef>
              <c:f>Dados!$J$27:$N$27</c:f>
              <c:strCache>
                <c:ptCount val="5"/>
                <c:pt idx="0">
                  <c:v>(Dívida/PIB)/10</c:v>
                </c:pt>
                <c:pt idx="1">
                  <c:v>Déficit em Conta Corrente/PIB</c:v>
                </c:pt>
                <c:pt idx="2">
                  <c:v>Inflação</c:v>
                </c:pt>
                <c:pt idx="3">
                  <c:v>Dívida Externa/Reservas Internacionais</c:v>
                </c:pt>
                <c:pt idx="4">
                  <c:v>Déficit Nominal/PIB</c:v>
                </c:pt>
              </c:strCache>
            </c:strRef>
          </c:cat>
          <c:val>
            <c:numRef>
              <c:f>Dados!$J$29:$N$29</c:f>
              <c:numCache>
                <c:formatCode>General</c:formatCode>
                <c:ptCount val="5"/>
                <c:pt idx="0">
                  <c:v>6.7</c:v>
                </c:pt>
                <c:pt idx="1">
                  <c:v>4.414</c:v>
                </c:pt>
                <c:pt idx="2">
                  <c:v>9.87</c:v>
                </c:pt>
                <c:pt idx="3">
                  <c:v>1.51320223705445</c:v>
                </c:pt>
                <c:pt idx="4">
                  <c:v>5.55</c:v>
                </c:pt>
              </c:numCache>
            </c:numRef>
          </c:val>
        </c:ser>
        <c:ser>
          <c:idx val="2"/>
          <c:order val="2"/>
          <c:tx>
            <c:strRef>
              <c:f>Dados!$I$30</c:f>
              <c:strCache>
                <c:ptCount val="1"/>
                <c:pt idx="0">
                  <c:v>Indonésia</c:v>
                </c:pt>
              </c:strCache>
            </c:strRef>
          </c:tx>
          <c:spPr>
            <a:ln w="38100"/>
          </c:spPr>
          <c:marker>
            <c:symbol val="none"/>
          </c:marker>
          <c:cat>
            <c:strRef>
              <c:f>Dados!$J$27:$N$27</c:f>
              <c:strCache>
                <c:ptCount val="5"/>
                <c:pt idx="0">
                  <c:v>(Dívida/PIB)/10</c:v>
                </c:pt>
                <c:pt idx="1">
                  <c:v>Déficit em Conta Corrente/PIB</c:v>
                </c:pt>
                <c:pt idx="2">
                  <c:v>Inflação</c:v>
                </c:pt>
                <c:pt idx="3">
                  <c:v>Dívida Externa/Reservas Internacionais</c:v>
                </c:pt>
                <c:pt idx="4">
                  <c:v>Déficit Nominal/PIB</c:v>
                </c:pt>
              </c:strCache>
            </c:strRef>
          </c:cat>
          <c:val>
            <c:numRef>
              <c:f>Dados!$J$30:$N$30</c:f>
              <c:numCache>
                <c:formatCode>General</c:formatCode>
                <c:ptCount val="5"/>
                <c:pt idx="0">
                  <c:v>2.6</c:v>
                </c:pt>
                <c:pt idx="1">
                  <c:v>3.41</c:v>
                </c:pt>
                <c:pt idx="2">
                  <c:v>8.38</c:v>
                </c:pt>
                <c:pt idx="3">
                  <c:v>2.640070816888596</c:v>
                </c:pt>
                <c:pt idx="4">
                  <c:v>2.2</c:v>
                </c:pt>
              </c:numCache>
            </c:numRef>
          </c:val>
        </c:ser>
        <c:ser>
          <c:idx val="3"/>
          <c:order val="3"/>
          <c:tx>
            <c:strRef>
              <c:f>Dados!$I$31</c:f>
              <c:strCache>
                <c:ptCount val="1"/>
                <c:pt idx="0">
                  <c:v>Turquia</c:v>
                </c:pt>
              </c:strCache>
            </c:strRef>
          </c:tx>
          <c:spPr>
            <a:ln w="38100"/>
          </c:spPr>
          <c:marker>
            <c:symbol val="none"/>
          </c:marker>
          <c:cat>
            <c:strRef>
              <c:f>Dados!$J$27:$N$27</c:f>
              <c:strCache>
                <c:ptCount val="5"/>
                <c:pt idx="0">
                  <c:v>(Dívida/PIB)/10</c:v>
                </c:pt>
                <c:pt idx="1">
                  <c:v>Déficit em Conta Corrente/PIB</c:v>
                </c:pt>
                <c:pt idx="2">
                  <c:v>Inflação</c:v>
                </c:pt>
                <c:pt idx="3">
                  <c:v>Dívida Externa/Reservas Internacionais</c:v>
                </c:pt>
                <c:pt idx="4">
                  <c:v>Déficit Nominal/PIB</c:v>
                </c:pt>
              </c:strCache>
            </c:strRef>
          </c:cat>
          <c:val>
            <c:numRef>
              <c:f>Dados!$J$31:$N$31</c:f>
              <c:numCache>
                <c:formatCode>General</c:formatCode>
                <c:ptCount val="5"/>
                <c:pt idx="0">
                  <c:v>3.6</c:v>
                </c:pt>
                <c:pt idx="1">
                  <c:v>7.381</c:v>
                </c:pt>
                <c:pt idx="2">
                  <c:v>7.4</c:v>
                </c:pt>
                <c:pt idx="3">
                  <c:v>3.393515854912376</c:v>
                </c:pt>
                <c:pt idx="4">
                  <c:v>1.43</c:v>
                </c:pt>
              </c:numCache>
            </c:numRef>
          </c:val>
        </c:ser>
        <c:ser>
          <c:idx val="4"/>
          <c:order val="4"/>
          <c:tx>
            <c:strRef>
              <c:f>Dados!$I$32</c:f>
              <c:strCache>
                <c:ptCount val="1"/>
                <c:pt idx="0">
                  <c:v>África do Sul</c:v>
                </c:pt>
              </c:strCache>
            </c:strRef>
          </c:tx>
          <c:spPr>
            <a:ln w="38100"/>
          </c:spPr>
          <c:marker>
            <c:symbol val="none"/>
          </c:marker>
          <c:cat>
            <c:strRef>
              <c:f>Dados!$J$27:$N$27</c:f>
              <c:strCache>
                <c:ptCount val="5"/>
                <c:pt idx="0">
                  <c:v>(Dívida/PIB)/10</c:v>
                </c:pt>
                <c:pt idx="1">
                  <c:v>Déficit em Conta Corrente/PIB</c:v>
                </c:pt>
                <c:pt idx="2">
                  <c:v>Inflação</c:v>
                </c:pt>
                <c:pt idx="3">
                  <c:v>Dívida Externa/Reservas Internacionais</c:v>
                </c:pt>
                <c:pt idx="4">
                  <c:v>Déficit Nominal/PIB</c:v>
                </c:pt>
              </c:strCache>
            </c:strRef>
          </c:cat>
          <c:val>
            <c:numRef>
              <c:f>Dados!$J$32:$N$32</c:f>
              <c:numCache>
                <c:formatCode>General</c:formatCode>
                <c:ptCount val="5"/>
                <c:pt idx="0">
                  <c:v>4.3</c:v>
                </c:pt>
                <c:pt idx="1">
                  <c:v>6.068</c:v>
                </c:pt>
                <c:pt idx="2">
                  <c:v>5.4</c:v>
                </c:pt>
                <c:pt idx="3">
                  <c:v>3.15689490118763</c:v>
                </c:pt>
                <c:pt idx="4">
                  <c:v>5.5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28760760"/>
        <c:axId val="-2128757704"/>
      </c:radarChart>
      <c:catAx>
        <c:axId val="-2128760760"/>
        <c:scaling>
          <c:orientation val="minMax"/>
        </c:scaling>
        <c:delete val="0"/>
        <c:axPos val="b"/>
        <c:majorGridlines/>
        <c:majorTickMark val="out"/>
        <c:minorTickMark val="none"/>
        <c:tickLblPos val="nextTo"/>
        <c:crossAx val="-2128757704"/>
        <c:crosses val="autoZero"/>
        <c:auto val="1"/>
        <c:lblAlgn val="ctr"/>
        <c:lblOffset val="100"/>
        <c:noMultiLvlLbl val="0"/>
      </c:catAx>
      <c:valAx>
        <c:axId val="-2128757704"/>
        <c:scaling>
          <c:orientation val="minMax"/>
          <c:max val="10.0"/>
          <c:min val="0.0"/>
        </c:scaling>
        <c:delete val="0"/>
        <c:axPos val="l"/>
        <c:majorGridlines/>
        <c:numFmt formatCode="General" sourceLinked="1"/>
        <c:majorTickMark val="cross"/>
        <c:minorTickMark val="none"/>
        <c:tickLblPos val="nextTo"/>
        <c:crossAx val="-212876076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735086206565549"/>
          <c:y val="0.697892989600762"/>
          <c:w val="0.24824480506847"/>
          <c:h val="0.27165185884113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9C73E-0157-5542-8B34-DF0A5F91C6C0}" type="datetimeFigureOut">
              <a:rPr lang="en-US" smtClean="0"/>
              <a:t>2/20/14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03EE7-9730-0B4C-B13C-27CAD2C196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9C73E-0157-5542-8B34-DF0A5F91C6C0}" type="datetimeFigureOut">
              <a:rPr lang="en-US" smtClean="0"/>
              <a:t>2/20/14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03EE7-9730-0B4C-B13C-27CAD2C196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9C73E-0157-5542-8B34-DF0A5F91C6C0}" type="datetimeFigureOut">
              <a:rPr lang="en-US" smtClean="0"/>
              <a:t>2/20/14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03EE7-9730-0B4C-B13C-27CAD2C196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9C73E-0157-5542-8B34-DF0A5F91C6C0}" type="datetimeFigureOut">
              <a:rPr lang="en-US" smtClean="0"/>
              <a:t>2/20/14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03EE7-9730-0B4C-B13C-27CAD2C196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9C73E-0157-5542-8B34-DF0A5F91C6C0}" type="datetimeFigureOut">
              <a:rPr lang="en-US" smtClean="0"/>
              <a:t>2/20/14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03EE7-9730-0B4C-B13C-27CAD2C196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9C73E-0157-5542-8B34-DF0A5F91C6C0}" type="datetimeFigureOut">
              <a:rPr lang="en-US" smtClean="0"/>
              <a:t>2/20/14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03EE7-9730-0B4C-B13C-27CAD2C196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9C73E-0157-5542-8B34-DF0A5F91C6C0}" type="datetimeFigureOut">
              <a:rPr lang="en-US" smtClean="0"/>
              <a:t>2/20/14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03EE7-9730-0B4C-B13C-27CAD2C196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9C73E-0157-5542-8B34-DF0A5F91C6C0}" type="datetimeFigureOut">
              <a:rPr lang="en-US" smtClean="0"/>
              <a:t>2/20/14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03EE7-9730-0B4C-B13C-27CAD2C196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9C73E-0157-5542-8B34-DF0A5F91C6C0}" type="datetimeFigureOut">
              <a:rPr lang="en-US" smtClean="0"/>
              <a:t>2/20/14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03EE7-9730-0B4C-B13C-27CAD2C196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9C73E-0157-5542-8B34-DF0A5F91C6C0}" type="datetimeFigureOut">
              <a:rPr lang="en-US" smtClean="0"/>
              <a:t>2/20/14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03EE7-9730-0B4C-B13C-27CAD2C1969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9C73E-0157-5542-8B34-DF0A5F91C6C0}" type="datetimeFigureOut">
              <a:rPr lang="en-US" smtClean="0"/>
              <a:t>2/20/14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303EE7-9730-0B4C-B13C-27CAD2C1969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18303EE7-9730-0B4C-B13C-27CAD2C1969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1F9C73E-0157-5542-8B34-DF0A5F91C6C0}" type="datetimeFigureOut">
              <a:rPr lang="en-US" smtClean="0"/>
              <a:t>2/20/14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 </a:t>
            </a:r>
            <a:r>
              <a:rPr lang="en-US" dirty="0" err="1" smtClean="0"/>
              <a:t>Brasil</a:t>
            </a:r>
            <a:r>
              <a:rPr lang="en-US" dirty="0" smtClean="0"/>
              <a:t> e o </a:t>
            </a:r>
            <a:r>
              <a:rPr lang="en-US" dirty="0" err="1" smtClean="0"/>
              <a:t>Resto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2014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Monica </a:t>
            </a:r>
            <a:r>
              <a:rPr lang="en-US" dirty="0" err="1" smtClean="0"/>
              <a:t>Baumgarten</a:t>
            </a:r>
            <a:r>
              <a:rPr lang="en-US" dirty="0" smtClean="0"/>
              <a:t> de Bolle</a:t>
            </a:r>
          </a:p>
          <a:p>
            <a:r>
              <a:rPr lang="en-US" dirty="0" err="1" smtClean="0"/>
              <a:t>Semin</a:t>
            </a:r>
            <a:r>
              <a:rPr lang="en-US" dirty="0" err="1" smtClean="0"/>
              <a:t>ário</a:t>
            </a:r>
            <a:r>
              <a:rPr lang="en-US" dirty="0" smtClean="0"/>
              <a:t> de </a:t>
            </a:r>
            <a:r>
              <a:rPr lang="en-US" dirty="0" err="1" smtClean="0"/>
              <a:t>Conjuntura</a:t>
            </a:r>
            <a:r>
              <a:rPr lang="en-US" dirty="0" smtClean="0"/>
              <a:t> – IEPE/Casa das </a:t>
            </a:r>
            <a:r>
              <a:rPr lang="en-US" dirty="0" err="1" smtClean="0"/>
              <a:t>Garças</a:t>
            </a:r>
            <a:endParaRPr lang="en-US" dirty="0" smtClean="0"/>
          </a:p>
          <a:p>
            <a:r>
              <a:rPr lang="en-US" dirty="0" err="1" smtClean="0"/>
              <a:t>Fevereiro</a:t>
            </a:r>
            <a:r>
              <a:rPr lang="en-US" dirty="0" smtClean="0"/>
              <a:t> de 2014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275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Pol</a:t>
            </a:r>
            <a:r>
              <a:rPr lang="en-US" dirty="0" err="1" smtClean="0"/>
              <a:t>êmica</a:t>
            </a:r>
            <a:r>
              <a:rPr lang="en-US" dirty="0" smtClean="0"/>
              <a:t> do Fed</a:t>
            </a:r>
            <a:endParaRPr lang="en-US" dirty="0"/>
          </a:p>
        </p:txBody>
      </p:sp>
      <p:pic>
        <p:nvPicPr>
          <p:cNvPr id="4" name="Imagem 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1742" r="-31742"/>
          <a:stretch>
            <a:fillRect/>
          </a:stretch>
        </p:blipFill>
        <p:spPr bwMode="auto">
          <a:xfrm>
            <a:off x="457200" y="1327820"/>
            <a:ext cx="7620000" cy="5330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702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 </a:t>
            </a:r>
            <a:r>
              <a:rPr lang="en-US" dirty="0" err="1" smtClean="0"/>
              <a:t>Brasil</a:t>
            </a:r>
            <a:r>
              <a:rPr lang="en-US" dirty="0" smtClean="0"/>
              <a:t> entre </a:t>
            </a:r>
            <a:r>
              <a:rPr lang="en-US" dirty="0" err="1" smtClean="0"/>
              <a:t>os</a:t>
            </a:r>
            <a:r>
              <a:rPr lang="en-US" dirty="0" smtClean="0"/>
              <a:t> 5, </a:t>
            </a:r>
            <a:r>
              <a:rPr lang="en-US" dirty="0" err="1" smtClean="0"/>
              <a:t>segundo</a:t>
            </a:r>
            <a:r>
              <a:rPr lang="en-US" dirty="0" smtClean="0"/>
              <a:t> o Fed</a:t>
            </a:r>
            <a:endParaRPr lang="en-US" dirty="0"/>
          </a:p>
        </p:txBody>
      </p:sp>
      <p:graphicFrame>
        <p:nvGraphicFramePr>
          <p:cNvPr id="4" name="Gráfico 1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620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6113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 </a:t>
            </a:r>
            <a:r>
              <a:rPr lang="en-US" dirty="0" err="1" smtClean="0"/>
              <a:t>Índice</a:t>
            </a:r>
            <a:r>
              <a:rPr lang="en-US" dirty="0" smtClean="0"/>
              <a:t> do Fed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Saldo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CC/PIB</a:t>
            </a:r>
          </a:p>
          <a:p>
            <a:r>
              <a:rPr lang="en-US" dirty="0" err="1" smtClean="0"/>
              <a:t>D</a:t>
            </a:r>
            <a:r>
              <a:rPr lang="en-US" dirty="0" err="1" smtClean="0"/>
              <a:t>ívida</a:t>
            </a:r>
            <a:r>
              <a:rPr lang="en-US" dirty="0" smtClean="0"/>
              <a:t> </a:t>
            </a:r>
            <a:r>
              <a:rPr lang="en-US" dirty="0" err="1" smtClean="0"/>
              <a:t>Bruta</a:t>
            </a:r>
            <a:r>
              <a:rPr lang="en-US" dirty="0" smtClean="0"/>
              <a:t>/PIB</a:t>
            </a:r>
          </a:p>
          <a:p>
            <a:r>
              <a:rPr lang="en-US" dirty="0" err="1" smtClean="0"/>
              <a:t>Infla</a:t>
            </a:r>
            <a:r>
              <a:rPr lang="en-US" dirty="0" err="1" smtClean="0"/>
              <a:t>ção</a:t>
            </a:r>
            <a:r>
              <a:rPr lang="en-US" dirty="0" smtClean="0"/>
              <a:t> </a:t>
            </a:r>
            <a:r>
              <a:rPr lang="en-US" dirty="0" err="1" smtClean="0"/>
              <a:t>Média</a:t>
            </a:r>
            <a:r>
              <a:rPr lang="en-US" dirty="0" smtClean="0"/>
              <a:t> (2011-2013)</a:t>
            </a:r>
          </a:p>
          <a:p>
            <a:r>
              <a:rPr lang="en-US" dirty="0" err="1" smtClean="0"/>
              <a:t>Variação</a:t>
            </a:r>
            <a:r>
              <a:rPr lang="en-US" dirty="0" smtClean="0"/>
              <a:t> do </a:t>
            </a:r>
            <a:r>
              <a:rPr lang="en-US" dirty="0" err="1" smtClean="0"/>
              <a:t>crédito</a:t>
            </a:r>
            <a:r>
              <a:rPr lang="en-US" dirty="0" smtClean="0"/>
              <a:t> </a:t>
            </a:r>
            <a:r>
              <a:rPr lang="en-US" dirty="0" err="1" smtClean="0"/>
              <a:t>privado</a:t>
            </a:r>
            <a:r>
              <a:rPr lang="en-US" dirty="0" smtClean="0"/>
              <a:t> (</a:t>
            </a:r>
            <a:r>
              <a:rPr lang="en-US" dirty="0" err="1" smtClean="0"/>
              <a:t>em</a:t>
            </a:r>
            <a:r>
              <a:rPr lang="en-US" dirty="0" smtClean="0"/>
              <a:t> % do PIB)</a:t>
            </a:r>
          </a:p>
          <a:p>
            <a:r>
              <a:rPr lang="en-US" dirty="0" err="1" smtClean="0"/>
              <a:t>D</a:t>
            </a:r>
            <a:r>
              <a:rPr lang="en-US" dirty="0" err="1" smtClean="0"/>
              <a:t>ívida</a:t>
            </a:r>
            <a:r>
              <a:rPr lang="en-US" dirty="0" smtClean="0"/>
              <a:t> </a:t>
            </a:r>
            <a:r>
              <a:rPr lang="en-US" dirty="0" err="1" smtClean="0"/>
              <a:t>Externa</a:t>
            </a:r>
            <a:r>
              <a:rPr lang="en-US" dirty="0" smtClean="0"/>
              <a:t>/</a:t>
            </a:r>
            <a:r>
              <a:rPr lang="en-US" dirty="0" err="1" smtClean="0"/>
              <a:t>Exportações</a:t>
            </a:r>
            <a:endParaRPr lang="en-US" dirty="0" smtClean="0"/>
          </a:p>
          <a:p>
            <a:r>
              <a:rPr lang="en-US" dirty="0" err="1" smtClean="0"/>
              <a:t>Reservas</a:t>
            </a:r>
            <a:r>
              <a:rPr lang="en-US" dirty="0" smtClean="0"/>
              <a:t>/PIB (??????????)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166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Uma </a:t>
            </a:r>
            <a:r>
              <a:rPr lang="en-US" dirty="0" err="1" smtClean="0"/>
              <a:t>vis</a:t>
            </a:r>
            <a:r>
              <a:rPr lang="en-US" dirty="0" err="1" smtClean="0"/>
              <a:t>ão</a:t>
            </a:r>
            <a:r>
              <a:rPr lang="en-US" dirty="0" smtClean="0"/>
              <a:t> </a:t>
            </a:r>
            <a:r>
              <a:rPr lang="en-US" dirty="0" err="1" smtClean="0"/>
              <a:t>alternativa</a:t>
            </a:r>
            <a:endParaRPr lang="en-US" dirty="0"/>
          </a:p>
        </p:txBody>
      </p:sp>
      <p:graphicFrame>
        <p:nvGraphicFramePr>
          <p:cNvPr id="4" name="Gráfico 1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620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39739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Contingenciamento</a:t>
            </a:r>
            <a:r>
              <a:rPr lang="en-US" dirty="0" smtClean="0"/>
              <a:t>?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contingenciamento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Parafraseando Dickens, foi a melhor das promessas e foi a pior das promessas. </a:t>
            </a:r>
            <a:endParaRPr lang="pt-BR" dirty="0" smtClean="0"/>
          </a:p>
          <a:p>
            <a:pPr marL="114300" indent="0">
              <a:buNone/>
            </a:pPr>
            <a:endParaRPr lang="pt-BR" dirty="0" smtClean="0"/>
          </a:p>
          <a:p>
            <a:r>
              <a:rPr lang="pt-BR" dirty="0" smtClean="0"/>
              <a:t>De </a:t>
            </a:r>
            <a:r>
              <a:rPr lang="pt-BR" dirty="0"/>
              <a:t>um lado, o governo </a:t>
            </a:r>
            <a:r>
              <a:rPr lang="pt-BR" dirty="0" smtClean="0"/>
              <a:t>anunciou um </a:t>
            </a:r>
            <a:r>
              <a:rPr lang="pt-BR" dirty="0"/>
              <a:t>corte maior do que se imaginava -- </a:t>
            </a:r>
            <a:r>
              <a:rPr lang="pt-BR" dirty="0" err="1"/>
              <a:t>R</a:t>
            </a:r>
            <a:r>
              <a:rPr lang="pt-BR" dirty="0"/>
              <a:t>$ 44 bilhões, em vez dos </a:t>
            </a:r>
            <a:r>
              <a:rPr lang="pt-BR" dirty="0" err="1"/>
              <a:t>R</a:t>
            </a:r>
            <a:r>
              <a:rPr lang="pt-BR" dirty="0"/>
              <a:t>$ 30 inicialmente cogitados</a:t>
            </a:r>
            <a:r>
              <a:rPr lang="pt-BR" dirty="0" smtClean="0"/>
              <a:t>... </a:t>
            </a:r>
          </a:p>
          <a:p>
            <a:pPr marL="114300" indent="0">
              <a:buNone/>
            </a:pPr>
            <a:endParaRPr lang="pt-BR" dirty="0" smtClean="0"/>
          </a:p>
          <a:p>
            <a:r>
              <a:rPr lang="pt-BR" dirty="0" smtClean="0"/>
              <a:t>...todavia, o </a:t>
            </a:r>
            <a:r>
              <a:rPr lang="pt-BR" dirty="0"/>
              <a:t>superávit primário ficará abaixo de 2% na melhor das hipóteses, o que não ajuda muito a reverter a onda de pessimismo que tomou conta dos investidores e do empresariado. 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É </a:t>
            </a:r>
            <a:r>
              <a:rPr lang="pt-BR" dirty="0"/>
              <a:t>difícil vencer o jogo da confiança dizendo que esse ano não será pior do que o ano passado...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732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</a:t>
            </a:r>
            <a:r>
              <a:rPr lang="en-US" dirty="0" err="1" smtClean="0"/>
              <a:t>d</a:t>
            </a:r>
            <a:r>
              <a:rPr lang="en-US" dirty="0" err="1" smtClean="0"/>
              <a:t>úvidas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PIB</a:t>
            </a:r>
          </a:p>
          <a:p>
            <a:r>
              <a:rPr lang="en-US" dirty="0" err="1" smtClean="0"/>
              <a:t>Infla</a:t>
            </a:r>
            <a:r>
              <a:rPr lang="en-US" dirty="0" err="1" smtClean="0"/>
              <a:t>ção</a:t>
            </a:r>
            <a:endParaRPr lang="en-US" dirty="0" smtClean="0"/>
          </a:p>
          <a:p>
            <a:r>
              <a:rPr lang="en-US" dirty="0" smtClean="0"/>
              <a:t>PIB</a:t>
            </a:r>
          </a:p>
          <a:p>
            <a:r>
              <a:rPr lang="en-US" dirty="0" err="1" smtClean="0"/>
              <a:t>Inflação</a:t>
            </a:r>
            <a:endParaRPr lang="en-US" dirty="0" smtClean="0"/>
          </a:p>
          <a:p>
            <a:r>
              <a:rPr lang="en-US" dirty="0" smtClean="0"/>
              <a:t>PIB</a:t>
            </a:r>
          </a:p>
          <a:p>
            <a:r>
              <a:rPr lang="en-US" dirty="0" err="1" smtClean="0"/>
              <a:t>Inflação</a:t>
            </a:r>
            <a:endParaRPr lang="en-US" dirty="0" smtClean="0"/>
          </a:p>
          <a:p>
            <a:r>
              <a:rPr lang="en-US" dirty="0" smtClean="0"/>
              <a:t>…</a:t>
            </a:r>
          </a:p>
          <a:p>
            <a:endParaRPr lang="en-US" dirty="0"/>
          </a:p>
          <a:p>
            <a:r>
              <a:rPr lang="en-US" dirty="0" smtClean="0"/>
              <a:t>Ah, e o </a:t>
            </a:r>
            <a:r>
              <a:rPr lang="en-US" dirty="0" err="1" smtClean="0"/>
              <a:t>câmbio</a:t>
            </a:r>
            <a:r>
              <a:rPr lang="en-US" dirty="0" smtClean="0"/>
              <a:t> </a:t>
            </a:r>
            <a:r>
              <a:rPr lang="en-US" dirty="0" err="1" smtClean="0"/>
              <a:t>também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6952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119</TotalTime>
  <Words>221</Words>
  <Application>Microsoft Macintosh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Adjacency</vt:lpstr>
      <vt:lpstr>O Brasil e o Resto em 2014</vt:lpstr>
      <vt:lpstr>A Polêmica do Fed</vt:lpstr>
      <vt:lpstr>O Brasil entre os 5, segundo o Fed</vt:lpstr>
      <vt:lpstr>O Índice do Fed</vt:lpstr>
      <vt:lpstr>Uma visão alternativa</vt:lpstr>
      <vt:lpstr>Contingenciamento? Que contingenciamento?</vt:lpstr>
      <vt:lpstr>As dúvidas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Brasil e o Resto em 2014</dc:title>
  <dc:creator>Monica De Bolle</dc:creator>
  <cp:lastModifiedBy>Monica De Bolle</cp:lastModifiedBy>
  <cp:revision>7</cp:revision>
  <dcterms:created xsi:type="dcterms:W3CDTF">2014-02-20T14:57:40Z</dcterms:created>
  <dcterms:modified xsi:type="dcterms:W3CDTF">2014-02-20T16:57:23Z</dcterms:modified>
</cp:coreProperties>
</file>