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9" r:id="rId2"/>
    <p:sldId id="506" r:id="rId3"/>
    <p:sldId id="512" r:id="rId4"/>
    <p:sldId id="513" r:id="rId5"/>
    <p:sldId id="514" r:id="rId6"/>
    <p:sldId id="507" r:id="rId7"/>
    <p:sldId id="515" r:id="rId8"/>
    <p:sldId id="508" r:id="rId9"/>
    <p:sldId id="509" r:id="rId10"/>
    <p:sldId id="510" r:id="rId11"/>
    <p:sldId id="511" r:id="rId12"/>
    <p:sldId id="453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69696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7" autoAdjust="0"/>
    <p:restoredTop sz="94702" autoAdjust="0"/>
  </p:normalViewPr>
  <p:slideViewPr>
    <p:cSldViewPr>
      <p:cViewPr>
        <p:scale>
          <a:sx n="80" d="100"/>
          <a:sy n="8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488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3C52F17-9AFC-44EE-A6C2-265324D56026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56FD9B8B-B9EA-4AB0-932F-1DE0A1B5C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6D33D84-D2ED-427D-B431-26D35672F2B2}" type="datetimeFigureOut">
              <a:rPr lang="en-US"/>
              <a:pPr>
                <a:defRPr/>
              </a:pPr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2625" y="4716463"/>
            <a:ext cx="543242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F81C90D-BD2D-47C1-805D-EF6A16751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14313" y="641350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0563" y="6450013"/>
            <a:ext cx="36512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214313" y="6357938"/>
            <a:ext cx="8715375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New Picture (80)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689475"/>
            <a:ext cx="82867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15304" cy="714380"/>
          </a:xfrm>
        </p:spPr>
        <p:txBody>
          <a:bodyPr>
            <a:noAutofit/>
          </a:bodyPr>
          <a:lstStyle>
            <a:lvl1pPr algn="l">
              <a:defRPr sz="3600" b="1" i="0" baseline="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600448"/>
            <a:ext cx="4071966" cy="685808"/>
          </a:xfrm>
        </p:spPr>
        <p:txBody>
          <a:bodyPr>
            <a:normAutofit/>
          </a:bodyPr>
          <a:lstStyle>
            <a:lvl1pPr marL="0" indent="0" algn="l">
              <a:buNone/>
              <a:defRPr sz="1400" b="1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3A435839-208D-4B9C-9C35-96323D686994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1F052B52-C9B1-4492-93D8-20C5C622595B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6D6A7B3A-3B4B-4B0A-97D1-D162BA029EB9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615262" cy="428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03E51EA8-202D-40E3-8014-CB53AA19C4BC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23A00933-BDB6-4171-9266-10F771339F46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14313" y="641350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6429375"/>
            <a:ext cx="3651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4863" y="6429375"/>
            <a:ext cx="5048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14313" y="6357938"/>
            <a:ext cx="8715375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14313" y="641350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6429375"/>
            <a:ext cx="3651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4863" y="6429375"/>
            <a:ext cx="5048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14313" y="6357938"/>
            <a:ext cx="8715375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ENTRAL_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00" y="144000"/>
            <a:ext cx="8048980" cy="427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214313" y="1928802"/>
            <a:ext cx="8643937" cy="4143404"/>
          </a:xfrm>
        </p:spPr>
        <p:txBody>
          <a:bodyPr rtlCol="0">
            <a:normAutofit/>
          </a:bodyPr>
          <a:lstStyle>
            <a:lvl1pPr>
              <a:defRPr sz="4000" baseline="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14313" y="714374"/>
            <a:ext cx="8643937" cy="11429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16"/>
          <p:cNvSpPr>
            <a:spLocks noGrp="1"/>
          </p:cNvSpPr>
          <p:nvPr>
            <p:ph sz="quarter" idx="13"/>
          </p:nvPr>
        </p:nvSpPr>
        <p:spPr>
          <a:xfrm>
            <a:off x="126000" y="6105600"/>
            <a:ext cx="3715200" cy="18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90EB6276-3C26-42DA-94EB-53006454B50B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O_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00" y="144000"/>
            <a:ext cx="8048980" cy="427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3"/>
            <a:ext cx="8643998" cy="51435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3E3F65B2-1CDE-4060-A3AE-691B9D3E238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_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20" y="144000"/>
            <a:ext cx="8048980" cy="427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9"/>
            <a:ext cx="8643998" cy="507209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16"/>
          <p:cNvSpPr>
            <a:spLocks noGrp="1"/>
          </p:cNvSpPr>
          <p:nvPr>
            <p:ph sz="quarter" idx="13"/>
          </p:nvPr>
        </p:nvSpPr>
        <p:spPr>
          <a:xfrm>
            <a:off x="126000" y="6105600"/>
            <a:ext cx="3715200" cy="18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5F50FED2-F5C7-4E15-9546-FCAF696879DE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AL_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00" y="144000"/>
            <a:ext cx="8048980" cy="4274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214313" y="1928802"/>
            <a:ext cx="8643937" cy="4143404"/>
          </a:xfrm>
        </p:spPr>
        <p:txBody>
          <a:bodyPr rtlCol="0">
            <a:normAutofit/>
          </a:bodyPr>
          <a:lstStyle>
            <a:lvl1pPr>
              <a:defRPr sz="4000" baseline="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14313" y="714374"/>
            <a:ext cx="8643937" cy="11429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16"/>
          <p:cNvSpPr>
            <a:spLocks noGrp="1"/>
          </p:cNvSpPr>
          <p:nvPr>
            <p:ph sz="quarter" idx="13"/>
          </p:nvPr>
        </p:nvSpPr>
        <p:spPr>
          <a:xfrm>
            <a:off x="126000" y="6105600"/>
            <a:ext cx="3715200" cy="18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2CAE7B40-A1E2-474C-A72D-57991883C5AB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89967C1C-83F7-4F1F-8D64-D119FDA7D3CE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14313" y="641350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6429375"/>
            <a:ext cx="3651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4863" y="6429375"/>
            <a:ext cx="5048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14313" y="6357938"/>
            <a:ext cx="8715375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33363" y="1998663"/>
            <a:ext cx="40687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786313" y="2000250"/>
            <a:ext cx="40989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00" y="144000"/>
            <a:ext cx="8048980" cy="427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574792"/>
            <a:ext cx="4143404" cy="42544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060" y="2120918"/>
            <a:ext cx="4040188" cy="42370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680" y="1571612"/>
            <a:ext cx="4143600" cy="424800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6505" y="2143116"/>
            <a:ext cx="4039200" cy="423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53A4DB2C-014C-43BB-9DA4-0634E7F5051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14313" y="641350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6429375"/>
            <a:ext cx="3651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4863" y="6429375"/>
            <a:ext cx="5048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214313" y="6357938"/>
            <a:ext cx="8715375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233363" y="1998663"/>
            <a:ext cx="40687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786313" y="2000250"/>
            <a:ext cx="40989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00" y="144000"/>
            <a:ext cx="8048980" cy="427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574792"/>
            <a:ext cx="4143404" cy="425448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00" y="2071678"/>
            <a:ext cx="4284000" cy="403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680" y="1571612"/>
            <a:ext cx="4143600" cy="424800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00" y="2073600"/>
            <a:ext cx="4284000" cy="403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14313" y="642938"/>
            <a:ext cx="8643937" cy="857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6"/>
          <p:cNvSpPr>
            <a:spLocks noGrp="1"/>
          </p:cNvSpPr>
          <p:nvPr>
            <p:ph sz="quarter" idx="15"/>
          </p:nvPr>
        </p:nvSpPr>
        <p:spPr>
          <a:xfrm>
            <a:off x="126000" y="6105600"/>
            <a:ext cx="3715200" cy="18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6"/>
          </p:nvPr>
        </p:nvSpPr>
        <p:spPr>
          <a:xfrm>
            <a:off x="4698000" y="6105600"/>
            <a:ext cx="3715200" cy="18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A62C42B3-EFAB-48EF-B766-F20FA5EE4A27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_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14313" y="641350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6429375"/>
            <a:ext cx="3651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4863" y="6429375"/>
            <a:ext cx="5048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214313" y="6357938"/>
            <a:ext cx="8715375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233363" y="1427163"/>
            <a:ext cx="4195762" cy="158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714875" y="1428750"/>
            <a:ext cx="424815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00" y="144000"/>
            <a:ext cx="8048980" cy="427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000108"/>
            <a:ext cx="4286280" cy="425448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284000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003936"/>
            <a:ext cx="4286476" cy="424800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7156" y="1500174"/>
            <a:ext cx="42840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126000" y="6105600"/>
            <a:ext cx="3715200" cy="18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00" baseline="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4"/>
          </p:nvPr>
        </p:nvSpPr>
        <p:spPr>
          <a:xfrm>
            <a:off x="4698000" y="6105600"/>
            <a:ext cx="3715200" cy="18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EE6184F7-7CD4-4F81-86B3-8F31C35C5F7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14313" y="641350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6429375"/>
            <a:ext cx="3651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4863" y="6429375"/>
            <a:ext cx="5048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214313" y="6357938"/>
            <a:ext cx="8715375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572000" y="1428750"/>
            <a:ext cx="4357688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0562" y="1000108"/>
            <a:ext cx="4429156" cy="424800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571612"/>
            <a:ext cx="4357718" cy="453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14313" y="1000125"/>
            <a:ext cx="4071937" cy="52863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3600" y="144000"/>
            <a:ext cx="8048980" cy="427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536000" y="6143644"/>
            <a:ext cx="3714750" cy="180000"/>
          </a:xfrm>
        </p:spPr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99EB3464-8E2B-4677-B203-BAE1A9B21F7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4313" y="142875"/>
            <a:ext cx="76152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Título do Slide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260475"/>
            <a:ext cx="7929562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14313" y="641350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243888" y="6453188"/>
            <a:ext cx="36512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357938"/>
            <a:ext cx="8715375" cy="15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9375"/>
            <a:ext cx="2895600" cy="357188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Macroeconomia Itaú Unibanco</a:t>
            </a:r>
          </a:p>
          <a:p>
            <a:pPr>
              <a:defRPr/>
            </a:pPr>
            <a:r>
              <a:rPr lang="en-US"/>
              <a:t>Página - </a:t>
            </a:r>
            <a:fld id="{1A2A33C3-3858-4ACB-9959-7FE55587FDEE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6" r:id="rId2"/>
    <p:sldLayoutId id="2147483657" r:id="rId3"/>
    <p:sldLayoutId id="2147483658" r:id="rId4"/>
    <p:sldLayoutId id="2147483659" r:id="rId5"/>
    <p:sldLayoutId id="2147483666" r:id="rId6"/>
    <p:sldLayoutId id="2147483667" r:id="rId7"/>
    <p:sldLayoutId id="2147483668" r:id="rId8"/>
    <p:sldLayoutId id="2147483669" r:id="rId9"/>
    <p:sldLayoutId id="2147483660" r:id="rId10"/>
    <p:sldLayoutId id="2147483661" r:id="rId11"/>
    <p:sldLayoutId id="2147483662" r:id="rId12"/>
    <p:sldLayoutId id="2147483663" r:id="rId13"/>
    <p:sldLayoutId id="2147483670" r:id="rId14"/>
    <p:sldLayoutId id="2147483671" r:id="rId15"/>
    <p:sldLayoutId id="2147483664" r:id="rId1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2"/>
          <p:cNvSpPr>
            <a:spLocks noGrp="1"/>
          </p:cNvSpPr>
          <p:nvPr>
            <p:ph type="subTitle" idx="4294967295"/>
          </p:nvPr>
        </p:nvSpPr>
        <p:spPr>
          <a:xfrm>
            <a:off x="4071938" y="3500438"/>
            <a:ext cx="4071937" cy="685800"/>
          </a:xfrm>
        </p:spPr>
        <p:txBody>
          <a:bodyPr/>
          <a:lstStyle/>
          <a:p>
            <a:pPr algn="r" eaLnBrk="1" hangingPunct="1">
              <a:lnSpc>
                <a:spcPct val="98000"/>
              </a:lnSpc>
              <a:buFont typeface="Arial" charset="0"/>
              <a:buNone/>
            </a:pPr>
            <a:r>
              <a:rPr lang="en-US" sz="1400" b="1" smtClean="0">
                <a:solidFill>
                  <a:srgbClr val="5A5A5A"/>
                </a:solidFill>
                <a:latin typeface="Arial" charset="0"/>
                <a:cs typeface="Arial" charset="0"/>
              </a:rPr>
              <a:t>Ilan Goldfajn</a:t>
            </a:r>
          </a:p>
          <a:p>
            <a:pPr algn="r" eaLnBrk="1" hangingPunct="1">
              <a:lnSpc>
                <a:spcPct val="98000"/>
              </a:lnSpc>
              <a:buFont typeface="Arial" charset="0"/>
              <a:buNone/>
            </a:pPr>
            <a:r>
              <a:rPr lang="pt-BR" sz="1400" b="1" smtClean="0">
                <a:solidFill>
                  <a:srgbClr val="5A5A5A"/>
                </a:solidFill>
                <a:latin typeface="Arial" charset="0"/>
                <a:cs typeface="Arial" charset="0"/>
              </a:rPr>
              <a:t>Aurelio Bicalho</a:t>
            </a:r>
            <a:endParaRPr lang="en-US" sz="1400" b="1" smtClean="0">
              <a:solidFill>
                <a:srgbClr val="898989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 idx="4294967295"/>
          </p:nvPr>
        </p:nvSpPr>
        <p:spPr bwMode="black">
          <a:xfrm>
            <a:off x="684213" y="1052513"/>
            <a:ext cx="7775575" cy="2376487"/>
          </a:xfrm>
        </p:spPr>
        <p:txBody>
          <a:bodyPr/>
          <a:lstStyle/>
          <a:p>
            <a:pPr eaLnBrk="1" hangingPunct="1"/>
            <a:r>
              <a:rPr lang="pt-BR" sz="3200" smtClean="0"/>
              <a:t>Políticas Monetária, Fiscal e Choque Global: Análise Empírica da Dinâmica da Produção Industrial entre 2008 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30725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MCE: especificação 2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4456C58B-B54A-4211-AC39-A1E8DE0287AE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765175"/>
            <a:ext cx="381635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Oval 9"/>
          <p:cNvSpPr>
            <a:spLocks noChangeArrowheads="1"/>
          </p:cNvSpPr>
          <p:nvPr/>
        </p:nvSpPr>
        <p:spPr bwMode="auto">
          <a:xfrm>
            <a:off x="2555875" y="2670175"/>
            <a:ext cx="1728788" cy="5048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10"/>
          <p:cNvSpPr>
            <a:spLocks noChangeArrowheads="1"/>
          </p:cNvSpPr>
          <p:nvPr/>
        </p:nvSpPr>
        <p:spPr bwMode="auto">
          <a:xfrm>
            <a:off x="2555875" y="4619625"/>
            <a:ext cx="1728788" cy="5048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4859338" y="1639888"/>
            <a:ext cx="40322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Maior efeito substituição de importação</a:t>
            </a:r>
          </a:p>
          <a:p>
            <a:pPr>
              <a:spcBef>
                <a:spcPct val="50000"/>
              </a:spcBef>
            </a:pPr>
            <a:r>
              <a:rPr lang="pt-BR" sz="2400"/>
              <a:t>Elasticidades da indústria aos investimentos e às importações aumentam</a:t>
            </a:r>
          </a:p>
          <a:p>
            <a:pPr>
              <a:spcBef>
                <a:spcPct val="50000"/>
              </a:spcBef>
            </a:pPr>
            <a:r>
              <a:rPr lang="pt-BR" sz="2400"/>
              <a:t>Elasticidade ao consumo diminui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8C1A07B1-6633-40AC-A050-6CD37128452E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3175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492375"/>
            <a:ext cx="80645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250825" y="749300"/>
            <a:ext cx="86407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0"/>
              <a:t>• Em uma das simulações, a produção fica abaixo da demanda, descolando significativamente no período recente</a:t>
            </a:r>
          </a:p>
          <a:p>
            <a:pPr>
              <a:spcBef>
                <a:spcPct val="50000"/>
              </a:spcBef>
            </a:pPr>
            <a:r>
              <a:rPr lang="pt-BR" sz="2000" b="0"/>
              <a:t>• Na outra simulação, demanda explica fraqueza da indústria</a:t>
            </a:r>
          </a:p>
          <a:p>
            <a:pPr>
              <a:spcBef>
                <a:spcPct val="50000"/>
              </a:spcBef>
            </a:pPr>
            <a:endParaRPr lang="pt-BR" sz="2000" b="0"/>
          </a:p>
        </p:txBody>
      </p:sp>
      <p:sp>
        <p:nvSpPr>
          <p:cNvPr id="31752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Demanda explica dinâmica da indústria?</a:t>
            </a:r>
            <a:endParaRPr lang="en-US" sz="2800" b="0"/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6516688" y="4868863"/>
            <a:ext cx="1582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00"/>
              <a:t>SEM estoques e estimado até 2012:04</a:t>
            </a:r>
            <a:endParaRPr lang="en-US" sz="900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843213" y="4868863"/>
            <a:ext cx="1582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00"/>
              <a:t>COM estoques e estimado até 2008:08</a:t>
            </a:r>
            <a:endParaRPr lang="en-US"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32773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Conclusão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0970B7FA-FE63-45A2-A385-9D999AC27E47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32775" name="Text Box 19"/>
          <p:cNvSpPr txBox="1">
            <a:spLocks noChangeArrowheads="1"/>
          </p:cNvSpPr>
          <p:nvPr/>
        </p:nvSpPr>
        <p:spPr bwMode="auto">
          <a:xfrm>
            <a:off x="179388" y="836613"/>
            <a:ext cx="8640762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0"/>
              <a:t>• Muitos choques negativos (de demanda) afetaram a indústria em 2011</a:t>
            </a:r>
          </a:p>
          <a:p>
            <a:pPr>
              <a:spcBef>
                <a:spcPct val="50000"/>
              </a:spcBef>
            </a:pPr>
            <a:r>
              <a:rPr lang="pt-BR" sz="3200" b="0"/>
              <a:t>• Demanda parece explicar dinâmica da indústria pós 2008</a:t>
            </a:r>
          </a:p>
          <a:p>
            <a:pPr>
              <a:spcBef>
                <a:spcPct val="50000"/>
              </a:spcBef>
            </a:pPr>
            <a:r>
              <a:rPr lang="pt-BR" sz="3200" b="0"/>
              <a:t>• Mas há surpresa para baixo entre o final de 2011 e início de 2012. Sinal de outros efeitos? Ou ajuste mais pronunciado de estoques?</a:t>
            </a:r>
            <a:endParaRPr lang="en-US" sz="32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3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Questões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919C86A1-9286-4AE5-8A97-078C5AF442A9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9388" y="836613"/>
            <a:ext cx="8640762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0"/>
              <a:t>• Fraqueza recente da produção industrial é sintoma de um processo estrutural de desindustrialização?</a:t>
            </a:r>
          </a:p>
          <a:p>
            <a:pPr>
              <a:spcBef>
                <a:spcPct val="50000"/>
              </a:spcBef>
            </a:pPr>
            <a:r>
              <a:rPr lang="pt-BR" sz="3200" b="0"/>
              <a:t>• Ou os efeitos defasados e correntes de choques na demanda explicam o comportamento da atividade industrial?</a:t>
            </a:r>
            <a:endParaRPr lang="en-US" sz="32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3557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Indústria e a retirada de estímulos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4D360B8C-5D48-4BB1-BCEC-132D920D5915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2355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836613"/>
            <a:ext cx="47577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5076825" y="1125538"/>
            <a:ext cx="3887788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u="sng"/>
              <a:t>Retirada dos estímulos</a:t>
            </a:r>
          </a:p>
          <a:p>
            <a:pPr>
              <a:spcBef>
                <a:spcPct val="50000"/>
              </a:spcBef>
            </a:pPr>
            <a:r>
              <a:rPr lang="pt-BR" sz="1800" b="0"/>
              <a:t>• Fim da redução do IPI para compra de veículos</a:t>
            </a:r>
          </a:p>
          <a:p>
            <a:pPr>
              <a:spcBef>
                <a:spcPct val="50000"/>
              </a:spcBef>
            </a:pPr>
            <a:r>
              <a:rPr lang="pt-BR" sz="1800" b="0"/>
              <a:t>• Aumento das taxas de juros</a:t>
            </a:r>
          </a:p>
          <a:p>
            <a:pPr>
              <a:spcBef>
                <a:spcPct val="50000"/>
              </a:spcBef>
            </a:pPr>
            <a:r>
              <a:rPr lang="pt-BR" sz="1800" b="0"/>
              <a:t>• Medidas macroprudenciais</a:t>
            </a:r>
          </a:p>
          <a:p>
            <a:pPr>
              <a:spcBef>
                <a:spcPct val="50000"/>
              </a:spcBef>
            </a:pPr>
            <a:r>
              <a:rPr lang="pt-BR" sz="1800" b="0"/>
              <a:t>• Aumento das taxas de juros BNDES (linhas PSI)</a:t>
            </a:r>
          </a:p>
          <a:p>
            <a:pPr>
              <a:spcBef>
                <a:spcPct val="50000"/>
              </a:spcBef>
            </a:pPr>
            <a:r>
              <a:rPr lang="pt-BR" sz="1800" b="0"/>
              <a:t>• Forte desaceleração dos investimentos públicos</a:t>
            </a:r>
          </a:p>
          <a:p>
            <a:pPr>
              <a:spcBef>
                <a:spcPct val="50000"/>
              </a:spcBef>
            </a:pPr>
            <a:r>
              <a:rPr lang="pt-BR" sz="1800" b="0"/>
              <a:t>• Desaceleração da economia global</a:t>
            </a:r>
          </a:p>
          <a:p>
            <a:pPr>
              <a:spcBef>
                <a:spcPct val="50000"/>
              </a:spcBef>
            </a:pPr>
            <a:endParaRPr lang="pt-BR" sz="1800" b="0"/>
          </a:p>
          <a:p>
            <a:pPr>
              <a:spcBef>
                <a:spcPct val="50000"/>
              </a:spcBef>
            </a:pPr>
            <a:endParaRPr lang="en-US" sz="1800" b="0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 flipV="1">
            <a:off x="3675063" y="1290638"/>
            <a:ext cx="0" cy="3670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4581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Simulações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D2F217E3-861B-467B-8917-9F96EBF6EFFE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179388" y="836613"/>
            <a:ext cx="86407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0"/>
              <a:t>• Em uma economia com dois setores (</a:t>
            </a:r>
            <a:r>
              <a:rPr lang="pt-BR" sz="3200" b="0" i="1"/>
              <a:t>tradables e non-tradables</a:t>
            </a:r>
            <a:r>
              <a:rPr lang="pt-BR" sz="3200" b="0"/>
              <a:t>) como os choques de demanda afetam estes setores?</a:t>
            </a:r>
          </a:p>
          <a:p>
            <a:pPr>
              <a:spcBef>
                <a:spcPct val="50000"/>
              </a:spcBef>
            </a:pPr>
            <a:r>
              <a:rPr lang="pt-BR" sz="3200" b="0"/>
              <a:t>• Demanda explica fraqueza da produção industrial?</a:t>
            </a:r>
          </a:p>
          <a:p>
            <a:pPr>
              <a:spcBef>
                <a:spcPct val="50000"/>
              </a:spcBef>
            </a:pPr>
            <a:r>
              <a:rPr lang="pt-BR" sz="3200" b="0"/>
              <a:t>	- VAR para a primeira questão</a:t>
            </a:r>
          </a:p>
          <a:p>
            <a:pPr>
              <a:spcBef>
                <a:spcPct val="50000"/>
              </a:spcBef>
            </a:pPr>
            <a:r>
              <a:rPr lang="pt-BR" sz="3200" b="0"/>
              <a:t>	- Modelo de correção-de-erros (MCE) 	para a segunda questão</a:t>
            </a:r>
            <a:endParaRPr lang="en-US" sz="32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5605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Dados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693C85F1-0C95-4B39-9D47-B1784981F7C6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79388" y="620713"/>
            <a:ext cx="8640762" cy="56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0"/>
              <a:t>• VAR estimado com dados mensais, seguindo a especificação de Llaudes (2007), com acréscimo de duas variáveis: (i) atividade externa e (ii) despesa fiscal </a:t>
            </a:r>
          </a:p>
          <a:p>
            <a:pPr>
              <a:spcBef>
                <a:spcPct val="50000"/>
              </a:spcBef>
            </a:pPr>
            <a:r>
              <a:rPr lang="pt-BR" sz="2800" b="0"/>
              <a:t>• MCE primeiro estimado até ago/08 (pré-crise) e depois estimado até abr/12. Especificações:</a:t>
            </a:r>
          </a:p>
          <a:p>
            <a:pPr>
              <a:spcBef>
                <a:spcPct val="50000"/>
              </a:spcBef>
            </a:pPr>
            <a:r>
              <a:rPr lang="pt-BR" sz="2800" b="0"/>
              <a:t>	(i) fundamentos demanda (juro, crédito, 	câmbio, estoques, etc)</a:t>
            </a:r>
          </a:p>
          <a:p>
            <a:pPr>
              <a:spcBef>
                <a:spcPct val="50000"/>
              </a:spcBef>
            </a:pPr>
            <a:r>
              <a:rPr lang="pt-BR" sz="2800" b="0"/>
              <a:t>	(ii) demanda (varejo, FBKF, exportações, 	importações e estoques)</a:t>
            </a:r>
          </a:p>
          <a:p>
            <a:pPr>
              <a:spcBef>
                <a:spcPct val="50000"/>
              </a:spcBef>
            </a:pPr>
            <a:endParaRPr lang="en-US" sz="2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6629" name="Title 1"/>
          <p:cNvSpPr>
            <a:spLocks/>
          </p:cNvSpPr>
          <p:nvPr/>
        </p:nvSpPr>
        <p:spPr bwMode="auto">
          <a:xfrm>
            <a:off x="95250" y="144463"/>
            <a:ext cx="88693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Impulso-resposta: como choques afetam a indústria?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CDDC91E1-9E91-4462-8701-AD4E69C2683D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2663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205038"/>
            <a:ext cx="77057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179388" y="620713"/>
            <a:ext cx="86407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0"/>
              <a:t>• Choque na política monetária tem efeito duas vezes maior na indústria</a:t>
            </a:r>
          </a:p>
          <a:p>
            <a:pPr>
              <a:spcBef>
                <a:spcPct val="50000"/>
              </a:spcBef>
            </a:pPr>
            <a:r>
              <a:rPr lang="pt-BR" sz="2000" b="0"/>
              <a:t>• Choque na atividade global tem efeito cinco vezes maior na indústria</a:t>
            </a:r>
          </a:p>
          <a:p>
            <a:pPr>
              <a:spcBef>
                <a:spcPct val="50000"/>
              </a:spcBef>
            </a:pPr>
            <a:r>
              <a:rPr lang="pt-BR" sz="2000" b="0"/>
              <a:t>• Choque fiscal é estatisticamente significativo no setor de serviços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7653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Indústria sob choques negativos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8C781B49-B67B-419B-9AF8-047AFD8AF4E7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179388" y="620713"/>
            <a:ext cx="8640762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0"/>
              <a:t>• Aperto de 2011 com efeito concentrado na indústria, agravado pelo menor crescimento global, que tem efeito muito mais intenso em </a:t>
            </a:r>
            <a:r>
              <a:rPr lang="pt-BR" sz="2800" b="0" i="1"/>
              <a:t>tradables</a:t>
            </a:r>
          </a:p>
          <a:p>
            <a:pPr>
              <a:spcBef>
                <a:spcPct val="50000"/>
              </a:spcBef>
            </a:pPr>
            <a:r>
              <a:rPr lang="pt-BR" sz="2800" b="0"/>
              <a:t>• Macroprudencial é pior para a indústria. Esta é outra hipótese: efeito concentrado em bens dependentes de crédito, e necessidade de desacelerar mais a economia para mesmo efeito na inflação</a:t>
            </a:r>
          </a:p>
          <a:p>
            <a:pPr>
              <a:spcBef>
                <a:spcPct val="50000"/>
              </a:spcBef>
            </a:pPr>
            <a:r>
              <a:rPr lang="pt-BR" sz="2800" b="0"/>
              <a:t>• Até o fiscal, via forte desaceleração dos investimentos, pode ter contribuído para fraqueza da indústria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8677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MCE: especificação 1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D1A15DC3-52EF-4FE0-A0AD-340BC6F9BA3E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2867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908050"/>
            <a:ext cx="3887788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2700338" y="2276475"/>
            <a:ext cx="1511300" cy="5762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12"/>
          <p:cNvSpPr>
            <a:spLocks noChangeArrowheads="1"/>
          </p:cNvSpPr>
          <p:nvPr/>
        </p:nvSpPr>
        <p:spPr bwMode="auto">
          <a:xfrm>
            <a:off x="2678113" y="3738563"/>
            <a:ext cx="1511300" cy="6492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4859338" y="1125538"/>
            <a:ext cx="40322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Elasticidade ao crescimento global é alta</a:t>
            </a:r>
          </a:p>
          <a:p>
            <a:pPr>
              <a:spcBef>
                <a:spcPct val="50000"/>
              </a:spcBef>
            </a:pPr>
            <a:r>
              <a:rPr lang="pt-BR" sz="2400"/>
              <a:t>Câmbio tem efeitos somente de curto prazo, e muito defasados</a:t>
            </a:r>
          </a:p>
          <a:p>
            <a:pPr>
              <a:spcBef>
                <a:spcPct val="50000"/>
              </a:spcBef>
            </a:pPr>
            <a:r>
              <a:rPr lang="pt-BR" sz="2400"/>
              <a:t>Defasagens longas dos juros</a:t>
            </a:r>
          </a:p>
          <a:p>
            <a:pPr>
              <a:spcBef>
                <a:spcPct val="50000"/>
              </a:spcBef>
            </a:pPr>
            <a:r>
              <a:rPr lang="pt-BR" sz="2400"/>
              <a:t>Impacto do crédito na produção industrial ganha relevância pós 2008</a:t>
            </a: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"/>
          <p:cNvSpPr>
            <a:spLocks noChangeArrowheads="1"/>
          </p:cNvSpPr>
          <p:nvPr/>
        </p:nvSpPr>
        <p:spPr bwMode="auto">
          <a:xfrm>
            <a:off x="319088" y="130492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57188" y="23780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92113" y="3429000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95288" y="4498975"/>
            <a:ext cx="1017587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>
              <a:spcBef>
                <a:spcPct val="25000"/>
              </a:spcBef>
              <a:buClr>
                <a:srgbClr val="646668"/>
              </a:buClr>
              <a:buSzPct val="65000"/>
              <a:buFont typeface="Arial" charset="0"/>
              <a:buNone/>
            </a:pPr>
            <a:endParaRPr lang="pt-BR" b="0">
              <a:solidFill>
                <a:srgbClr val="000000"/>
              </a:solidFill>
            </a:endParaRPr>
          </a:p>
        </p:txBody>
      </p:sp>
      <p:sp>
        <p:nvSpPr>
          <p:cNvPr id="29701" name="Title 1"/>
          <p:cNvSpPr>
            <a:spLocks/>
          </p:cNvSpPr>
          <p:nvPr/>
        </p:nvSpPr>
        <p:spPr bwMode="auto">
          <a:xfrm>
            <a:off x="95250" y="144463"/>
            <a:ext cx="8048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 b="0"/>
              <a:t>Demanda explica dinâmica da indústria?</a:t>
            </a:r>
            <a:endParaRPr lang="en-US" sz="2800" b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124200" y="6429375"/>
            <a:ext cx="2895600" cy="357188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Macroeconomia Itaú Unibanco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Página - </a:t>
            </a:r>
            <a:fld id="{78F8ED3C-3109-487D-B13A-69B7920515C6}" type="slidenum"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r>
              <a:rPr lang="en-US" sz="1000" b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 -</a:t>
            </a:r>
            <a:endParaRPr lang="en-US" sz="1000" b="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2970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3" y="2478088"/>
            <a:ext cx="8497887" cy="383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250825" y="749300"/>
            <a:ext cx="8640763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0"/>
              <a:t>• Simulações dentro do intervalo de confiança: demanda parece explicar comportamento da indústria</a:t>
            </a:r>
          </a:p>
          <a:p>
            <a:pPr>
              <a:spcBef>
                <a:spcPct val="50000"/>
              </a:spcBef>
            </a:pPr>
            <a:r>
              <a:rPr lang="pt-BR" sz="2000" b="0"/>
              <a:t>• Excluir estoques e ampliar amostra não alteram muito o resultado</a:t>
            </a:r>
          </a:p>
          <a:p>
            <a:pPr>
              <a:spcBef>
                <a:spcPct val="50000"/>
              </a:spcBef>
            </a:pPr>
            <a:r>
              <a:rPr lang="pt-BR" sz="2000" b="0"/>
              <a:t>• Produção por muito tempo acima da demanda. Acúmulo de estoques?</a:t>
            </a:r>
          </a:p>
          <a:p>
            <a:pPr>
              <a:spcBef>
                <a:spcPct val="50000"/>
              </a:spcBef>
            </a:pPr>
            <a:endParaRPr lang="pt-BR" sz="2000" b="0"/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2844800" y="5080000"/>
            <a:ext cx="15827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00"/>
              <a:t>COM estoques e estimado até 2008:08</a:t>
            </a:r>
            <a:endParaRPr lang="en-US" sz="90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877050" y="5229225"/>
            <a:ext cx="15827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00"/>
              <a:t>SEM estoques e estimado até 2012:04</a:t>
            </a:r>
            <a:endParaRPr lang="en-US"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2" grpId="0"/>
      <p:bldP spid="22535" grpId="0"/>
      <p:bldP spid="22539" grpId="0"/>
    </p:bldLst>
  </p:timing>
</p:sld>
</file>

<file path=ppt/theme/theme1.xml><?xml version="1.0" encoding="utf-8"?>
<a:theme xmlns:a="http://schemas.openxmlformats.org/drawingml/2006/main" name="Office Theme">
  <a:themeElements>
    <a:clrScheme name="Itaú 2">
      <a:dk1>
        <a:srgbClr val="000000"/>
      </a:dk1>
      <a:lt1>
        <a:srgbClr val="FFFFFF"/>
      </a:lt1>
      <a:dk2>
        <a:srgbClr val="003399"/>
      </a:dk2>
      <a:lt2>
        <a:srgbClr val="FFCC11"/>
      </a:lt2>
      <a:accent1>
        <a:srgbClr val="003399"/>
      </a:accent1>
      <a:accent2>
        <a:srgbClr val="EC6400"/>
      </a:accent2>
      <a:accent3>
        <a:srgbClr val="FFCC11"/>
      </a:accent3>
      <a:accent4>
        <a:srgbClr val="3783FF"/>
      </a:accent4>
      <a:accent5>
        <a:srgbClr val="FAA100"/>
      </a:accent5>
      <a:accent6>
        <a:srgbClr val="6F4BB7"/>
      </a:accent6>
      <a:hlink>
        <a:srgbClr val="B4B4B4"/>
      </a:hlink>
      <a:folHlink>
        <a:srgbClr val="0033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6800</TotalTime>
  <Words>529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Verdana</vt:lpstr>
      <vt:lpstr>Calibri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Políticas Monetária, Fiscal e Choque Global: Análise Empírica da Dinâmica da Produção Industrial entre 2008 e 2012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BANCO ITAÚ BBA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plcanelas</dc:creator>
  <cp:lastModifiedBy>REDE e TELECOM</cp:lastModifiedBy>
  <cp:revision>915</cp:revision>
  <dcterms:created xsi:type="dcterms:W3CDTF">2009-08-19T19:51:55Z</dcterms:created>
  <dcterms:modified xsi:type="dcterms:W3CDTF">2012-06-29T00:53:25Z</dcterms:modified>
</cp:coreProperties>
</file>