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2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1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4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6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5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4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4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9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25DA5-FFCC-4829-B0F0-8D770787EBBE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A017C-9DDD-4018-BBE2-B7A35066B0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6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POR QUE A PRODUÇÃO INDUSTRIAL NÃO CRESCE DESDE 2010?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Affonso Celso Pastore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Marcelo Gazzano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Maria Cristina Pinotti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Para uma explicação precisamos de um modelo com dois setores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Serviços </a:t>
            </a: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Grande com relação ao PIB (valor adicionado de 67,5% do PIB em 2009) e no mercado de mão de obra (empregava 60 milhões de trabalhadores em 2009)</a:t>
            </a: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Fechado ao comércio internacional – opera próximo de um “fixador de preços”. 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Indústria</a:t>
            </a:r>
          </a:p>
          <a:p>
            <a:pPr lvl="1"/>
            <a:r>
              <a:rPr lang="pt-BR" sz="1600" dirty="0">
                <a:latin typeface="Arial" pitchFamily="34" charset="0"/>
                <a:cs typeface="Arial" pitchFamily="34" charset="0"/>
              </a:rPr>
              <a:t>Pequeno com relação ao PIB (valor adicionado de 26,8% do PIB em 2009) e no mercado de mão de obra (empregava 20 milhões de trabalhadores em 2009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Aberto ao comércio internacional – opera próximo de um “tomador de preços”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1"/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Políticas monetária e fiscal expansionistas elevam a demanda de serviços e da indústria. Há uma tendência à equalização de salários, e a expansão da demanda de serviços desloca para a direita a demanda de mão de obra, elevando os salários no setor de serviços e na indústria. A produtividade do trabalho na indústria vem caindo a partir de 2010, o que eleva o custo unitário do trabalho. 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Como a indústria é tomadora de preços, não consegue repassar os aumentos de custos para preços. A queda de margens contrai a produção. 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E para onde vai a demanda de produtos industriais? Gera um aumento das importações líquidas. </a:t>
            </a:r>
          </a:p>
        </p:txBody>
      </p:sp>
    </p:spTree>
    <p:extLst>
      <p:ext uri="{BB962C8B-B14F-4D97-AF65-F5344CB8AC3E}">
        <p14:creationId xmlns:p14="http://schemas.microsoft.com/office/powerpoint/2010/main" val="27155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Tamanho relativo da indústria e do setor de serviços no mercado de mão de obra, e tendência à equalização de salários.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600" b="0" dirty="0" smtClean="0">
                <a:latin typeface="Arial" pitchFamily="34" charset="0"/>
                <a:cs typeface="Arial" pitchFamily="34" charset="0"/>
              </a:rPr>
              <a:t>Pessoal empregado (em milhões de pessoas)</a:t>
            </a:r>
            <a:endParaRPr lang="en-US" sz="16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7851157"/>
              </p:ext>
            </p:extLst>
          </p:nvPr>
        </p:nvGraphicFramePr>
        <p:xfrm>
          <a:off x="457200" y="2852931"/>
          <a:ext cx="4040189" cy="22322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6557"/>
                <a:gridCol w="1346557"/>
                <a:gridCol w="1347075"/>
              </a:tblGrid>
              <a:tr h="372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Anos</a:t>
                      </a:r>
                      <a:endParaRPr lang="en-US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Indústria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Serviços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15,4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46,0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15,3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47,3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15,9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49,4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16,0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50,4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52,3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18,2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53,7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18,2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56,6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19,0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58,1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59,0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  <a:tr h="18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19,8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60,2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34" marR="55934" marT="0" marB="0"/>
                </a:tc>
              </a:tr>
            </a:tbl>
          </a:graphicData>
        </a:graphic>
      </p:graphicFrame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1600" b="0" dirty="0" smtClean="0">
                <a:latin typeface="Arial" pitchFamily="34" charset="0"/>
                <a:cs typeface="Arial" pitchFamily="34" charset="0"/>
              </a:rPr>
              <a:t>Salários médios (a </a:t>
            </a:r>
            <a:r>
              <a:rPr lang="pt-BR" sz="1600" b="0" smtClean="0">
                <a:latin typeface="Arial" pitchFamily="34" charset="0"/>
                <a:cs typeface="Arial" pitchFamily="34" charset="0"/>
              </a:rPr>
              <a:t>preços correntes)</a:t>
            </a:r>
          </a:p>
          <a:p>
            <a:endParaRPr lang="en-US" sz="16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7449682"/>
              </p:ext>
            </p:extLst>
          </p:nvPr>
        </p:nvGraphicFramePr>
        <p:xfrm>
          <a:off x="4645025" y="2852939"/>
          <a:ext cx="4041774" cy="2232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7258"/>
                <a:gridCol w="1347258"/>
                <a:gridCol w="1347258"/>
              </a:tblGrid>
              <a:tr h="372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effectLst/>
                        </a:rPr>
                        <a:t>Anos</a:t>
                      </a: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effectLst/>
                        </a:rPr>
                        <a:t>Indústria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Serviços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7,5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7,0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8,0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7,4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8,6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7,8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9,6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8,6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10,4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8,0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2005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11,1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9,8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2006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12,0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10,7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2007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13,2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11,8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2008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14,3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13,1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  <a:tr h="186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2009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effectLst/>
                        </a:rPr>
                        <a:t>15,9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 dirty="0">
                          <a:effectLst/>
                        </a:rPr>
                        <a:t>14,0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05" marR="505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6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Mercado de mão de obra: a) desemprego no mínimo histórico; b) taxa de participação alta e salários reais crescentes. Estas são indicações de pleno emprego. 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Entre 2004 e 2007 a elevação de salários reais na indústria ocorreu ao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lado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do aumento da produtividade do trabalho, mantendo constante o custo unitário do trabalho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De 2010 em diante cai a produtividade média do trabalho ao lado da elevação dos salários, provocando o aumento do custo unitário do trabalho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Espaço Reservado para Conteúdo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00" y="2368181"/>
            <a:ext cx="3860000" cy="299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Espaço Reservado para Conteúdo 5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2952328" cy="212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30861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8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O hiato da produção industrial e o NUCI (FGV) respondem: a) aos juros; b) ao custo unitário do trabalho. 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A queda da taxa real de juros levaria a um aumento da utilização de capacidade e da produção, mas esse efeito foi mais do que compensado pela elevação do custo unitário do trabalho.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85653"/>
              </p:ext>
            </p:extLst>
          </p:nvPr>
        </p:nvGraphicFramePr>
        <p:xfrm>
          <a:off x="1835696" y="2348880"/>
          <a:ext cx="5667374" cy="3960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593"/>
                <a:gridCol w="718659"/>
                <a:gridCol w="809444"/>
                <a:gridCol w="809444"/>
                <a:gridCol w="810078"/>
                <a:gridCol w="810078"/>
                <a:gridCol w="810078"/>
              </a:tblGrid>
              <a:tr h="433705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variável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Variável dependente</a:t>
                      </a:r>
                      <a:endParaRPr lang="en-US" sz="1100" dirty="0">
                        <a:effectLst/>
                      </a:endParaRPr>
                    </a:p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Hiato da produção industrial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Variável dependente</a:t>
                      </a:r>
                      <a:endParaRPr lang="en-US" sz="1100">
                        <a:effectLst/>
                      </a:endParaRPr>
                    </a:p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Hiato do NUCI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Constante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0,344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(8,204)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0,201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(5,550)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0,188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(5,378)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9,143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(8,310)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6,730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(5,947)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5,945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(5,225)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CUT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-0,329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(8,142)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-0,188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(5,322)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-0,173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(5,110)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-8.749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(8,216)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-6,361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(5,759)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-5,587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(5,029)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Juro real(-8)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-0,003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(5,511)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-0,002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(5,134)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-0,002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(5,428)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-0,065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(5,170)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-0,053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(4,627)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-0,050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(4,425)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Hiato mundial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0,271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(3,394)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8,262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(2,720)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Dummy1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-0,109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(8,207)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-0.101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(7,823)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-2,222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(4,892)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-1,885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(4,109)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Dummy2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-0,059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(4,794)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-0,046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(3,694)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-0,982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(2,373)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-0,630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(1,490)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endogena(-1)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0,595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(11,797)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0,692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(17,245)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0,550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(9,694)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0,797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(25,374)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0,837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(28,451)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0,737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(15,782)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R</a:t>
                      </a:r>
                      <a:r>
                        <a:rPr lang="pt-BR" sz="10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S.E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0,829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0,016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184,594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0,903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0,012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207,043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0,912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0,011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190,806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0,918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0,450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427,088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0,936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0,403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325,537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0,940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0,392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288,146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25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projeções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dinâmicas (incluindo e excluindo do hiato do mundo) mostram o aprofundamento do hiato negativo a partir de 2010. Isto se deve ao aumento do custo unitário do trabalho.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20290"/>
            <a:ext cx="4032448" cy="2980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0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E para onde foi a demanda? Elevou as importações líquidas. Mas de que setor?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Deduzido o setor de construção, o valor adicionado da indústria era de 21,5% em 2009. As importações líquidas (a preços constantes do ano 2000) elevaram-se em 5 pontos de porcentagem do PIB a partir de 2009. 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O setor de non-tradables (serviços + construção) importa e exporta pouco, e a agricultura é exportadora líquida (beneficiou-se dos ganhos de relações de troca).</a:t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O aumento das importações líquidas foi suportado predominantemente pela indústria.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4010304"/>
              </p:ext>
            </p:extLst>
          </p:nvPr>
        </p:nvGraphicFramePr>
        <p:xfrm>
          <a:off x="539552" y="3356992"/>
          <a:ext cx="4038601" cy="2315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953"/>
                <a:gridCol w="127732"/>
                <a:gridCol w="220941"/>
                <a:gridCol w="127732"/>
                <a:gridCol w="883089"/>
                <a:gridCol w="881571"/>
                <a:gridCol w="882583"/>
              </a:tblGrid>
              <a:tr h="212427">
                <a:tc rowSpan="2" gridSpan="2"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Anos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Indústria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Agricultura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rowSpan="2"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Serviços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69797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Total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Construção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27,7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5,6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66,7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26,9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66,3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27,8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4,7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64,8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30,1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63,0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29,3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4,9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65,0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28,2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4,7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65,8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27,8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4,9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66,6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27,9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4,9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66,2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  <a:tr h="1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2009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26,8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67,5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24" marR="54624" marT="0" marB="0"/>
                </a:tc>
              </a:tr>
            </a:tbl>
          </a:graphicData>
        </a:graphic>
      </p:graphicFrame>
      <p:pic>
        <p:nvPicPr>
          <p:cNvPr id="6" name="Espaço Reservado para Conteúdo 5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367" y="2306985"/>
            <a:ext cx="3456384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41" y="4467225"/>
            <a:ext cx="3095625" cy="2390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61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Conclusões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A expansão da demanda (predominantemente consumo) elevou a demanda de bens “tradables” e “non-tradables”. 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A expansão do setor de serviços levou ao forte crescimento da demanda de mão de obra (queda sensível do desemprego) e elevou salários reais.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Combinado com a queda da produtividade média do trabalho isto contraiu a oferta de produtos industriais, apesar da ampliação da demanda pelos produtos. 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O excesso de demanda vazou para o comércio internacional na forma de importações líquidas. 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A valorização cambial pode ter ajudado este processo. Mas a explicação acima indica a direção dos efeitos sem fazer qualquer hipótese sobre o câmbio.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832</Words>
  <Application>Microsoft Office PowerPoint</Application>
  <PresentationFormat>Apresentação na tela (4:3)</PresentationFormat>
  <Paragraphs>265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POR QUE A PRODUÇÃO INDUSTRIAL NÃO CRESCE DESDE 2010?</vt:lpstr>
      <vt:lpstr>Para uma explicação precisamos de um modelo com dois setores</vt:lpstr>
      <vt:lpstr>Tamanho relativo da indústria e do setor de serviços no mercado de mão de obra, e tendência à equalização de salários. </vt:lpstr>
      <vt:lpstr>Mercado de mão de obra: a) desemprego no mínimo histórico; b) taxa de participação alta e salários reais crescentes. Estas são indicações de pleno emprego.   Entre 2004 e 2007 a elevação de salários reais na indústria ocorreu ao lado do aumento da produtividade do trabalho, mantendo constante o custo unitário do trabalho  De 2010 em diante cai a produtividade média do trabalho ao lado da elevação dos salários, provocando o aumento do custo unitário do trabalho</vt:lpstr>
      <vt:lpstr>O hiato da produção industrial e o NUCI (FGV) respondem: a) aos juros; b) ao custo unitário do trabalho.  A queda da taxa real de juros levaria a um aumento da utilização de capacidade e da produção, mas esse efeito foi mais do que compensado pela elevação do custo unitário do trabalho. </vt:lpstr>
      <vt:lpstr>As projeções dinâmicas (incluindo e excluindo do hiato do mundo) mostram o aprofundamento do hiato negativo a partir de 2010. Isto se deve ao aumento do custo unitário do trabalho. </vt:lpstr>
      <vt:lpstr>E para onde foi a demanda? Elevou as importações líquidas. Mas de que setor? Deduzido o setor de construção, o valor adicionado da indústria era de 21,5% em 2009. As importações líquidas (a preços constantes do ano 2000) elevaram-se em 5 pontos de porcentagem do PIB a partir de 2009.  O setor de non-tradables (serviços + construção) importa e exporta pouco, e a agricultura é exportadora líquida (beneficiou-se dos ganhos de relações de troca). O aumento das importações líquidas foi suportado predominantemente pela indústria. </vt:lpstr>
      <vt:lpstr>Conclusões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affonso</dc:creator>
  <cp:lastModifiedBy>affonso</cp:lastModifiedBy>
  <cp:revision>10</cp:revision>
  <dcterms:created xsi:type="dcterms:W3CDTF">2012-06-27T16:52:51Z</dcterms:created>
  <dcterms:modified xsi:type="dcterms:W3CDTF">2012-06-27T18:03:21Z</dcterms:modified>
</cp:coreProperties>
</file>