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0"/>
  </p:notesMasterIdLst>
  <p:sldIdLst>
    <p:sldId id="256" r:id="rId2"/>
    <p:sldId id="257" r:id="rId3"/>
    <p:sldId id="299" r:id="rId4"/>
    <p:sldId id="282" r:id="rId5"/>
    <p:sldId id="302" r:id="rId6"/>
    <p:sldId id="303" r:id="rId7"/>
    <p:sldId id="285" r:id="rId8"/>
    <p:sldId id="290" r:id="rId9"/>
    <p:sldId id="295" r:id="rId10"/>
    <p:sldId id="296" r:id="rId11"/>
    <p:sldId id="287" r:id="rId12"/>
    <p:sldId id="294" r:id="rId13"/>
    <p:sldId id="293" r:id="rId14"/>
    <p:sldId id="292" r:id="rId15"/>
    <p:sldId id="288" r:id="rId16"/>
    <p:sldId id="297" r:id="rId17"/>
    <p:sldId id="291" r:id="rId18"/>
    <p:sldId id="27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1428"/>
    <a:srgbClr val="0D19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3" autoAdjust="0"/>
    <p:restoredTop sz="86414" autoAdjust="0"/>
  </p:normalViewPr>
  <p:slideViewPr>
    <p:cSldViewPr snapToGrid="0" snapToObjects="1">
      <p:cViewPr varScale="1">
        <p:scale>
          <a:sx n="112" d="100"/>
          <a:sy n="112" d="100"/>
        </p:scale>
        <p:origin x="-154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E74578-7F8B-D245-B3C7-916FB298F950}" type="datetimeFigureOut">
              <a:rPr lang="es-ES" smtClean="0"/>
              <a:t>2/16/17</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FCBD5A-8656-F74E-BD5B-08CFBC2D1085}" type="slidenum">
              <a:rPr lang="es-ES" smtClean="0"/>
              <a:t>‹Nr.›</a:t>
            </a:fld>
            <a:endParaRPr lang="es-ES"/>
          </a:p>
        </p:txBody>
      </p:sp>
    </p:spTree>
    <p:extLst>
      <p:ext uri="{BB962C8B-B14F-4D97-AF65-F5344CB8AC3E}">
        <p14:creationId xmlns:p14="http://schemas.microsoft.com/office/powerpoint/2010/main" val="3488080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2800" dirty="0" smtClean="0"/>
              <a:t>EMOCIÓN / EPOCA DE ORO X PROFS Y COMPAÑEROS / EDMAR</a:t>
            </a:r>
            <a:r>
              <a:rPr lang="es-ES" sz="2800" baseline="0" dirty="0" smtClean="0"/>
              <a:t> UNO DE MIS MAESTROS</a:t>
            </a:r>
            <a:endParaRPr lang="es-ES" sz="2800" dirty="0"/>
          </a:p>
        </p:txBody>
      </p:sp>
      <p:sp>
        <p:nvSpPr>
          <p:cNvPr id="4" name="Marcador de número de diapositiva 3"/>
          <p:cNvSpPr>
            <a:spLocks noGrp="1"/>
          </p:cNvSpPr>
          <p:nvPr>
            <p:ph type="sldNum" sz="quarter" idx="10"/>
          </p:nvPr>
        </p:nvSpPr>
        <p:spPr/>
        <p:txBody>
          <a:bodyPr/>
          <a:lstStyle/>
          <a:p>
            <a:fld id="{77FCBD5A-8656-F74E-BD5B-08CFBC2D1085}" type="slidenum">
              <a:rPr lang="es-ES" smtClean="0"/>
              <a:t>1</a:t>
            </a:fld>
            <a:endParaRPr lang="es-ES"/>
          </a:p>
        </p:txBody>
      </p:sp>
    </p:spTree>
    <p:extLst>
      <p:ext uri="{BB962C8B-B14F-4D97-AF65-F5344CB8AC3E}">
        <p14:creationId xmlns:p14="http://schemas.microsoft.com/office/powerpoint/2010/main" val="3725880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BOOM DE PRECIOS DE LAS COMMODITIES NO SE REFLEJA EN EL CONSUMO AGREGADO HASTA 2008 POR ELEVADAS TASAS INICIALES DE DESEMPLEO</a:t>
            </a:r>
            <a:endParaRPr lang="es-ES" dirty="0"/>
          </a:p>
        </p:txBody>
      </p:sp>
      <p:sp>
        <p:nvSpPr>
          <p:cNvPr id="4" name="Marcador de número de diapositiva 3"/>
          <p:cNvSpPr>
            <a:spLocks noGrp="1"/>
          </p:cNvSpPr>
          <p:nvPr>
            <p:ph type="sldNum" sz="quarter" idx="10"/>
          </p:nvPr>
        </p:nvSpPr>
        <p:spPr/>
        <p:txBody>
          <a:bodyPr/>
          <a:lstStyle/>
          <a:p>
            <a:fld id="{77FCBD5A-8656-F74E-BD5B-08CFBC2D1085}" type="slidenum">
              <a:rPr lang="es-ES" smtClean="0"/>
              <a:t>10</a:t>
            </a:fld>
            <a:endParaRPr lang="es-ES"/>
          </a:p>
        </p:txBody>
      </p:sp>
    </p:spTree>
    <p:extLst>
      <p:ext uri="{BB962C8B-B14F-4D97-AF65-F5344CB8AC3E}">
        <p14:creationId xmlns:p14="http://schemas.microsoft.com/office/powerpoint/2010/main" val="2225951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ES" dirty="0" smtClean="0"/>
              <a:t>POR ESO HASTA 2008 SUBEN LAS TASAS</a:t>
            </a:r>
            <a:r>
              <a:rPr lang="es-ES" baseline="0" dirty="0" smtClean="0"/>
              <a:t> DE AHORRO Y TAMBIÉN LA DE INVERSIÓN (AUNQUE MENOS) PERO LUEGO SE DESPLOMAN, LA T DE INV VUELVE A NIVELES PREVIOS AL BOOM Y LA DE AHORRO CAE MÁS POR EL COMPORTAMIENTO DEL AHORRO PÚBLICO</a:t>
            </a:r>
            <a:endParaRPr lang="es-ES" dirty="0"/>
          </a:p>
        </p:txBody>
      </p:sp>
      <p:sp>
        <p:nvSpPr>
          <p:cNvPr id="4" name="Marcador de número de diapositiva 3"/>
          <p:cNvSpPr>
            <a:spLocks noGrp="1"/>
          </p:cNvSpPr>
          <p:nvPr>
            <p:ph type="sldNum" sz="quarter" idx="10"/>
          </p:nvPr>
        </p:nvSpPr>
        <p:spPr/>
        <p:txBody>
          <a:bodyPr/>
          <a:lstStyle/>
          <a:p>
            <a:fld id="{77FCBD5A-8656-F74E-BD5B-08CFBC2D1085}" type="slidenum">
              <a:rPr lang="es-ES" smtClean="0"/>
              <a:t>11</a:t>
            </a:fld>
            <a:endParaRPr lang="es-ES"/>
          </a:p>
        </p:txBody>
      </p:sp>
    </p:spTree>
    <p:extLst>
      <p:ext uri="{BB962C8B-B14F-4D97-AF65-F5344CB8AC3E}">
        <p14:creationId xmlns:p14="http://schemas.microsoft.com/office/powerpoint/2010/main" val="3219922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CAÍDA DEL AHORRO AGREGADO ES FUNDAMENTALMENTE CONSECUENCIA DE LA DEL AHORRO PÚBLICO: EL RESULTADO FISCAL SE DETERIORA FUERTEMENTE POR EL AUMENTO DE LOS GASTOS CORRIENTES: EN TANTO LA INV PUB APENAS MEJORA LEVEMENTE</a:t>
            </a:r>
            <a:endParaRPr lang="es-ES" dirty="0"/>
          </a:p>
        </p:txBody>
      </p:sp>
      <p:sp>
        <p:nvSpPr>
          <p:cNvPr id="4" name="Marcador de número de diapositiva 3"/>
          <p:cNvSpPr>
            <a:spLocks noGrp="1"/>
          </p:cNvSpPr>
          <p:nvPr>
            <p:ph type="sldNum" sz="quarter" idx="10"/>
          </p:nvPr>
        </p:nvSpPr>
        <p:spPr/>
        <p:txBody>
          <a:bodyPr/>
          <a:lstStyle/>
          <a:p>
            <a:fld id="{77FCBD5A-8656-F74E-BD5B-08CFBC2D1085}" type="slidenum">
              <a:rPr lang="es-ES" smtClean="0"/>
              <a:t>12</a:t>
            </a:fld>
            <a:endParaRPr lang="es-ES"/>
          </a:p>
        </p:txBody>
      </p:sp>
    </p:spTree>
    <p:extLst>
      <p:ext uri="{BB962C8B-B14F-4D97-AF65-F5344CB8AC3E}">
        <p14:creationId xmlns:p14="http://schemas.microsoft.com/office/powerpoint/2010/main" val="31413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TASA DE AHORRO</a:t>
            </a:r>
            <a:r>
              <a:rPr lang="es-ES" baseline="0" dirty="0" smtClean="0"/>
              <a:t> PRIVADO DECRECE PERO MAS MODERADAMENTE Y LA TASA DE INV PRIVADA CAE INICIALMENTE MÁS Y SIEMPRE SE MANTIENE POR DEBAJO</a:t>
            </a:r>
            <a:endParaRPr lang="es-ES" dirty="0"/>
          </a:p>
        </p:txBody>
      </p:sp>
      <p:sp>
        <p:nvSpPr>
          <p:cNvPr id="4" name="Marcador de número de diapositiva 3"/>
          <p:cNvSpPr>
            <a:spLocks noGrp="1"/>
          </p:cNvSpPr>
          <p:nvPr>
            <p:ph type="sldNum" sz="quarter" idx="10"/>
          </p:nvPr>
        </p:nvSpPr>
        <p:spPr/>
        <p:txBody>
          <a:bodyPr/>
          <a:lstStyle/>
          <a:p>
            <a:fld id="{77FCBD5A-8656-F74E-BD5B-08CFBC2D1085}" type="slidenum">
              <a:rPr lang="es-ES" smtClean="0"/>
              <a:t>13</a:t>
            </a:fld>
            <a:endParaRPr lang="es-ES"/>
          </a:p>
        </p:txBody>
      </p:sp>
    </p:spTree>
    <p:extLst>
      <p:ext uri="{BB962C8B-B14F-4D97-AF65-F5344CB8AC3E}">
        <p14:creationId xmlns:p14="http://schemas.microsoft.com/office/powerpoint/2010/main" val="2932940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AUMENTO DE INGRESOS SE MALGASTA</a:t>
            </a:r>
            <a:r>
              <a:rPr lang="es-ES" baseline="0" dirty="0" smtClean="0"/>
              <a:t> EN BUENA PARTE EN SUBSIDIOS A LAS CLASES MEDIAS Y AUMENTOS INSOSTENIBLES DE JUBILACIONES (VARIANTE DE LA TERCERA BRECHA PERO NO POR PROB DE LA TRANSF SINO POR LA TRAGEDIA DE LAS PAMPAS</a:t>
            </a:r>
            <a:endParaRPr lang="es-ES" dirty="0"/>
          </a:p>
        </p:txBody>
      </p:sp>
      <p:sp>
        <p:nvSpPr>
          <p:cNvPr id="4" name="Marcador de número de diapositiva 3"/>
          <p:cNvSpPr>
            <a:spLocks noGrp="1"/>
          </p:cNvSpPr>
          <p:nvPr>
            <p:ph type="sldNum" sz="quarter" idx="10"/>
          </p:nvPr>
        </p:nvSpPr>
        <p:spPr/>
        <p:txBody>
          <a:bodyPr/>
          <a:lstStyle/>
          <a:p>
            <a:fld id="{77FCBD5A-8656-F74E-BD5B-08CFBC2D1085}" type="slidenum">
              <a:rPr lang="es-ES" smtClean="0"/>
              <a:t>15</a:t>
            </a:fld>
            <a:endParaRPr lang="es-ES"/>
          </a:p>
        </p:txBody>
      </p:sp>
    </p:spTree>
    <p:extLst>
      <p:ext uri="{BB962C8B-B14F-4D97-AF65-F5344CB8AC3E}">
        <p14:creationId xmlns:p14="http://schemas.microsoft.com/office/powerpoint/2010/main" val="2962123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POR SU LADO, EL AHORRO ACUMULADO POR</a:t>
            </a:r>
            <a:r>
              <a:rPr lang="es-ES" baseline="0" dirty="0" smtClean="0"/>
              <a:t> EL SECTOR PRIVADO TAMPOCO QUEDA DISPONIBLE PARA LA INVERSIÓN YA QUE SE COLOCA EN EL EXTERIOR, TAMBIÉN CONSECUENCIA DE LA TRAGEDIA DE LAS PAMPAS</a:t>
            </a:r>
            <a:endParaRPr lang="es-ES" dirty="0"/>
          </a:p>
        </p:txBody>
      </p:sp>
      <p:sp>
        <p:nvSpPr>
          <p:cNvPr id="4" name="Marcador de número de diapositiva 3"/>
          <p:cNvSpPr>
            <a:spLocks noGrp="1"/>
          </p:cNvSpPr>
          <p:nvPr>
            <p:ph type="sldNum" sz="quarter" idx="10"/>
          </p:nvPr>
        </p:nvSpPr>
        <p:spPr/>
        <p:txBody>
          <a:bodyPr/>
          <a:lstStyle/>
          <a:p>
            <a:fld id="{77FCBD5A-8656-F74E-BD5B-08CFBC2D1085}" type="slidenum">
              <a:rPr lang="es-ES" smtClean="0"/>
              <a:t>17</a:t>
            </a:fld>
            <a:endParaRPr lang="es-ES"/>
          </a:p>
        </p:txBody>
      </p:sp>
    </p:spTree>
    <p:extLst>
      <p:ext uri="{BB962C8B-B14F-4D97-AF65-F5344CB8AC3E}">
        <p14:creationId xmlns:p14="http://schemas.microsoft.com/office/powerpoint/2010/main" val="9397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4000" dirty="0" smtClean="0"/>
              <a:t>FORMA PARTE DE UN CONJUNTO DE ECNMSTS LATAM CON</a:t>
            </a:r>
            <a:r>
              <a:rPr lang="es-ES" sz="4000" baseline="0" dirty="0" smtClean="0"/>
              <a:t> SÓLIDA FORMAC ACADÉM PERO PREOCUPADO EN ENTENDER LA REALIDAD DE LAS ECS DE LA REGIÓN </a:t>
            </a:r>
          </a:p>
          <a:p>
            <a:r>
              <a:rPr lang="es-ES" sz="4000" baseline="0" dirty="0" smtClean="0"/>
              <a:t>A PARTIR DE LA DINÁM ESPECÍF DE SU ESTR PVA, INSTITUC, CONTEXTO POL Y SOC</a:t>
            </a:r>
          </a:p>
          <a:p>
            <a:endParaRPr lang="es-ES" sz="4000" baseline="0" dirty="0" smtClean="0"/>
          </a:p>
          <a:p>
            <a:r>
              <a:rPr lang="es-ES" sz="4000" baseline="0" dirty="0" smtClean="0"/>
              <a:t>DESDE </a:t>
            </a:r>
            <a:r>
              <a:rPr lang="es-ES" sz="4000" baseline="0" smtClean="0"/>
              <a:t>ESA </a:t>
            </a:r>
            <a:r>
              <a:rPr lang="es-ES" sz="4000" baseline="0" smtClean="0"/>
              <a:t>POSTURA </a:t>
            </a:r>
            <a:r>
              <a:rPr lang="es-ES" sz="4000" baseline="0" dirty="0" smtClean="0"/>
              <a:t>HIZO DIVERSOS APORTES ORIGINALES A LA TEORÍA EC / SUS APORTES A LOS MODELOS DE BRECHAS ES UNO DE ELLOS: </a:t>
            </a:r>
          </a:p>
          <a:p>
            <a:endParaRPr lang="es-ES" sz="4000" baseline="0" dirty="0" smtClean="0"/>
          </a:p>
          <a:p>
            <a:r>
              <a:rPr lang="es-ES" sz="4000" baseline="0" dirty="0" smtClean="0"/>
              <a:t>MOTIVAC: TRATAR DE ENTENDER LAS BAJAS TASAS  DE INV Y CRECIM POTENCIAL / NO ALCANZA CON MIRAR EL AHORRO AGREGADO</a:t>
            </a:r>
          </a:p>
          <a:p>
            <a:endParaRPr lang="es-ES" sz="4000" baseline="0" dirty="0" smtClean="0"/>
          </a:p>
          <a:p>
            <a:endParaRPr lang="es-ES" sz="4000" dirty="0"/>
          </a:p>
        </p:txBody>
      </p:sp>
      <p:sp>
        <p:nvSpPr>
          <p:cNvPr id="4" name="Marcador de número de diapositiva 3"/>
          <p:cNvSpPr>
            <a:spLocks noGrp="1"/>
          </p:cNvSpPr>
          <p:nvPr>
            <p:ph type="sldNum" sz="quarter" idx="10"/>
          </p:nvPr>
        </p:nvSpPr>
        <p:spPr/>
        <p:txBody>
          <a:bodyPr/>
          <a:lstStyle/>
          <a:p>
            <a:fld id="{77FCBD5A-8656-F74E-BD5B-08CFBC2D1085}" type="slidenum">
              <a:rPr lang="es-ES" smtClean="0"/>
              <a:t>2</a:t>
            </a:fld>
            <a:endParaRPr lang="es-ES"/>
          </a:p>
        </p:txBody>
      </p:sp>
    </p:spTree>
    <p:extLst>
      <p:ext uri="{BB962C8B-B14F-4D97-AF65-F5344CB8AC3E}">
        <p14:creationId xmlns:p14="http://schemas.microsoft.com/office/powerpoint/2010/main" val="2005346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ILUSTRACIÓN EN EL CASO ARGENTINO</a:t>
            </a:r>
            <a:r>
              <a:rPr lang="es-ES" baseline="0" dirty="0" smtClean="0"/>
              <a:t> / LOS REGISTROS OSCILAN EN TORNO AL 18% CON MUY CONTADOS OUTLYERS DESDE CASI 60 AÑOS Y BAJO TODO TIPO DE RÉG EC</a:t>
            </a:r>
            <a:endParaRPr lang="es-ES" dirty="0"/>
          </a:p>
        </p:txBody>
      </p:sp>
      <p:sp>
        <p:nvSpPr>
          <p:cNvPr id="4" name="Marcador de número de diapositiva 3"/>
          <p:cNvSpPr>
            <a:spLocks noGrp="1"/>
          </p:cNvSpPr>
          <p:nvPr>
            <p:ph type="sldNum" sz="quarter" idx="10"/>
          </p:nvPr>
        </p:nvSpPr>
        <p:spPr/>
        <p:txBody>
          <a:bodyPr/>
          <a:lstStyle/>
          <a:p>
            <a:fld id="{77FCBD5A-8656-F74E-BD5B-08CFBC2D1085}" type="slidenum">
              <a:rPr lang="es-ES" smtClean="0"/>
              <a:t>3</a:t>
            </a:fld>
            <a:endParaRPr lang="es-ES"/>
          </a:p>
        </p:txBody>
      </p:sp>
    </p:spTree>
    <p:extLst>
      <p:ext uri="{BB962C8B-B14F-4D97-AF65-F5344CB8AC3E}">
        <p14:creationId xmlns:p14="http://schemas.microsoft.com/office/powerpoint/2010/main" val="2524008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FORMULAC DEL MODELO FUE EVOLUCIONANDO EN CONCORDANCIA CON EL CAMBIANTE CONTEXTO EC A TRAVÉS DEK TIEMPO: </a:t>
            </a:r>
          </a:p>
          <a:p>
            <a:endParaRPr lang="es-ES" dirty="0" smtClean="0"/>
          </a:p>
          <a:p>
            <a:r>
              <a:rPr lang="es-ES" dirty="0" smtClean="0"/>
              <a:t>DOS BRECHAS ASOC A ESCASEZ DE DIVISAS BAJO LA ISI</a:t>
            </a:r>
          </a:p>
          <a:p>
            <a:endParaRPr lang="es-ES" dirty="0" smtClean="0"/>
          </a:p>
          <a:p>
            <a:r>
              <a:rPr lang="es-ES" dirty="0" smtClean="0"/>
              <a:t>TRES BRECHAS</a:t>
            </a:r>
            <a:r>
              <a:rPr lang="es-ES" baseline="0" dirty="0" smtClean="0"/>
              <a:t> COMO CONSEC DE CRISIS DE LA DEUDA EN LOS 80S. LA EC GENERA DIVISAS PERO EL SOBREENDEUDAM PUB LIMITA LA INV PUB POR PAGOS DE INT., Y LA INV PRIV A TRAVÉS DE LA TRANSF DE SUS EXCED DE DVISAS VIA TRIBUTAC, IMP INFLAC Y OTROS MECANISMOS COMPULSIVOS (ASOCIADO AL PROBLEMA DE LA DOBLE TRANSFERENCIA)</a:t>
            </a:r>
            <a:endParaRPr lang="es-ES" dirty="0"/>
          </a:p>
        </p:txBody>
      </p:sp>
      <p:sp>
        <p:nvSpPr>
          <p:cNvPr id="4" name="Marcador de número de diapositiva 3"/>
          <p:cNvSpPr>
            <a:spLocks noGrp="1"/>
          </p:cNvSpPr>
          <p:nvPr>
            <p:ph type="sldNum" sz="quarter" idx="10"/>
          </p:nvPr>
        </p:nvSpPr>
        <p:spPr/>
        <p:txBody>
          <a:bodyPr/>
          <a:lstStyle/>
          <a:p>
            <a:fld id="{77FCBD5A-8656-F74E-BD5B-08CFBC2D1085}" type="slidenum">
              <a:rPr lang="es-ES" smtClean="0"/>
              <a:t>4</a:t>
            </a:fld>
            <a:endParaRPr lang="es-ES"/>
          </a:p>
        </p:txBody>
      </p:sp>
    </p:spTree>
    <p:extLst>
      <p:ext uri="{BB962C8B-B14F-4D97-AF65-F5344CB8AC3E}">
        <p14:creationId xmlns:p14="http://schemas.microsoft.com/office/powerpoint/2010/main" val="315722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a:t>
            </a:r>
            <a:r>
              <a:rPr lang="es-ES" baseline="0" dirty="0" smtClean="0"/>
              <a:t> LOS 2000 AMBAS LIMITACIONES PARECEN ESFUMARSE / EL BOOM DE COMMODITIES GENERA  INICIALMENTE “SUP GEMELOS” (ACUM DE RESERVAS Y AUMENTO DE INGRESOS PUB)</a:t>
            </a:r>
          </a:p>
          <a:p>
            <a:endParaRPr lang="es-ES" baseline="0" dirty="0" smtClean="0"/>
          </a:p>
          <a:p>
            <a:r>
              <a:rPr lang="es-ES" baseline="0" dirty="0" smtClean="0"/>
              <a:t>SIN EMBARGO, EL CRECIM OBSERVADO AUMENTA DURANTE EL BOOM PERO NO LA TASA DE INVERSIÓN</a:t>
            </a:r>
          </a:p>
          <a:p>
            <a:endParaRPr lang="es-ES" baseline="0" dirty="0" smtClean="0"/>
          </a:p>
          <a:p>
            <a:r>
              <a:rPr lang="es-ES" baseline="0" dirty="0" smtClean="0"/>
              <a:t>POR QUÉ?  AYUDA EL ENFOQUE DE BRECHAS PARA ENTENDER EL FENÓMENO? UTILIZAREMOS EL CASO ARG PARA ENSAYAR UNA RESPUESTA </a:t>
            </a:r>
            <a:endParaRPr lang="es-ES" dirty="0"/>
          </a:p>
        </p:txBody>
      </p:sp>
      <p:sp>
        <p:nvSpPr>
          <p:cNvPr id="4" name="Marcador de número de diapositiva 3"/>
          <p:cNvSpPr>
            <a:spLocks noGrp="1"/>
          </p:cNvSpPr>
          <p:nvPr>
            <p:ph type="sldNum" sz="quarter" idx="10"/>
          </p:nvPr>
        </p:nvSpPr>
        <p:spPr/>
        <p:txBody>
          <a:bodyPr/>
          <a:lstStyle/>
          <a:p>
            <a:fld id="{77FCBD5A-8656-F74E-BD5B-08CFBC2D1085}" type="slidenum">
              <a:rPr lang="es-ES" smtClean="0"/>
              <a:t>5</a:t>
            </a:fld>
            <a:endParaRPr lang="es-ES"/>
          </a:p>
        </p:txBody>
      </p:sp>
    </p:spTree>
    <p:extLst>
      <p:ext uri="{BB962C8B-B14F-4D97-AF65-F5344CB8AC3E}">
        <p14:creationId xmlns:p14="http://schemas.microsoft.com/office/powerpoint/2010/main" val="105524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QU</a:t>
            </a:r>
            <a:r>
              <a:rPr lang="es-ES" baseline="0" dirty="0" smtClean="0"/>
              <a:t>É PASÓ </a:t>
            </a:r>
            <a:r>
              <a:rPr lang="es-ES" baseline="0" dirty="0" smtClean="0"/>
              <a:t>DURANTE </a:t>
            </a:r>
            <a:r>
              <a:rPr lang="es-ES" baseline="0" dirty="0" smtClean="0"/>
              <a:t>EL </a:t>
            </a:r>
            <a:r>
              <a:rPr lang="es-ES" baseline="0" dirty="0" smtClean="0"/>
              <a:t>BOOM? </a:t>
            </a:r>
            <a:r>
              <a:rPr lang="es-ES" baseline="0" dirty="0" smtClean="0"/>
              <a:t>LA ARG NO FUE CAPAZ DE ACUMULAR </a:t>
            </a:r>
            <a:r>
              <a:rPr lang="es-ES" baseline="0" dirty="0" smtClean="0"/>
              <a:t>NADA DE </a:t>
            </a:r>
            <a:r>
              <a:rPr lang="es-ES" baseline="0" dirty="0" smtClean="0"/>
              <a:t>LAS RENTAS GENERADAS / POR EL CONTRARIO DESPILFARRÓ LA ABUNDANCIA </a:t>
            </a:r>
          </a:p>
          <a:p>
            <a:endParaRPr lang="es-ES" baseline="0" dirty="0" smtClean="0"/>
          </a:p>
          <a:p>
            <a:r>
              <a:rPr lang="es-ES" baseline="0" dirty="0" smtClean="0"/>
              <a:t>LO OCURRIDO ES OTRA MANIFESTAC DE “LA TRAGEDIA DE LAS PAMPAS”, VARIANTE GAUCHESCA DE “LA TRAGEDIA DE LOS COMUNES”: NO EXISTEN MEC INSTITUC QUE ASEGUREN CREIBLEM LOS DERECHOS DE PROPIEDAD SOBRE RECURSOS, PERCIBIDCOS COMO PROPIEDAD “COLECTIVA”  / ESTO AGUDIZA CONFLICTOS SOBRE LA DISTRIBUC PRESENTE E INTERTEMP DE LAS RENTAS</a:t>
            </a:r>
          </a:p>
          <a:p>
            <a:endParaRPr lang="es-ES" baseline="0" dirty="0" smtClean="0"/>
          </a:p>
          <a:p>
            <a:r>
              <a:rPr lang="es-ES" dirty="0" smtClean="0"/>
              <a:t>EL ENFOQUE DE BRECHAS AYUDA A IDENTIFICAR LOS CANALES A TRAVÉS DE LOS CUALES OPERA </a:t>
            </a:r>
            <a:r>
              <a:rPr lang="es-ES" baseline="0" dirty="0" smtClean="0"/>
              <a:t>DE LA “MALDICIÓN DE LOS RRNN”: 1) GASTO PUB, 2) SALIDA DE CAPITALES</a:t>
            </a:r>
            <a:endParaRPr lang="es-ES" dirty="0"/>
          </a:p>
        </p:txBody>
      </p:sp>
      <p:sp>
        <p:nvSpPr>
          <p:cNvPr id="4" name="Marcador de número de diapositiva 3"/>
          <p:cNvSpPr>
            <a:spLocks noGrp="1"/>
          </p:cNvSpPr>
          <p:nvPr>
            <p:ph type="sldNum" sz="quarter" idx="10"/>
          </p:nvPr>
        </p:nvSpPr>
        <p:spPr/>
        <p:txBody>
          <a:bodyPr/>
          <a:lstStyle/>
          <a:p>
            <a:fld id="{77FCBD5A-8656-F74E-BD5B-08CFBC2D1085}" type="slidenum">
              <a:rPr lang="es-ES" smtClean="0"/>
              <a:t>6</a:t>
            </a:fld>
            <a:endParaRPr lang="es-ES"/>
          </a:p>
        </p:txBody>
      </p:sp>
    </p:spTree>
    <p:extLst>
      <p:ext uri="{BB962C8B-B14F-4D97-AF65-F5344CB8AC3E}">
        <p14:creationId xmlns:p14="http://schemas.microsoft.com/office/powerpoint/2010/main" val="1606326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AUMENTO </a:t>
            </a:r>
            <a:r>
              <a:rPr lang="es-ES" dirty="0" err="1" smtClean="0"/>
              <a:t>ToT</a:t>
            </a:r>
            <a:r>
              <a:rPr lang="es-ES" dirty="0" smtClean="0"/>
              <a:t> DE LOS 70S NO ESTUVO ACOMPAÑADO DE AUMENTOS DE CANTIDADES, EL DE LOS 2000 SÍ</a:t>
            </a:r>
            <a:endParaRPr lang="es-ES" dirty="0"/>
          </a:p>
        </p:txBody>
      </p:sp>
      <p:sp>
        <p:nvSpPr>
          <p:cNvPr id="4" name="Marcador de número de diapositiva 3"/>
          <p:cNvSpPr>
            <a:spLocks noGrp="1"/>
          </p:cNvSpPr>
          <p:nvPr>
            <p:ph type="sldNum" sz="quarter" idx="10"/>
          </p:nvPr>
        </p:nvSpPr>
        <p:spPr/>
        <p:txBody>
          <a:bodyPr/>
          <a:lstStyle/>
          <a:p>
            <a:fld id="{77FCBD5A-8656-F74E-BD5B-08CFBC2D1085}" type="slidenum">
              <a:rPr lang="es-ES" smtClean="0"/>
              <a:t>7</a:t>
            </a:fld>
            <a:endParaRPr lang="es-ES"/>
          </a:p>
        </p:txBody>
      </p:sp>
    </p:spTree>
    <p:extLst>
      <p:ext uri="{BB962C8B-B14F-4D97-AF65-F5344CB8AC3E}">
        <p14:creationId xmlns:p14="http://schemas.microsoft.com/office/powerpoint/2010/main" val="1137543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INGRESOS PÚBLICOS COMIENZAN A ESCALAR RÁPIDAMENTE DESDE 2002 APROX</a:t>
            </a:r>
            <a:endParaRPr lang="es-ES" dirty="0"/>
          </a:p>
        </p:txBody>
      </p:sp>
      <p:sp>
        <p:nvSpPr>
          <p:cNvPr id="4" name="Marcador de número de diapositiva 3"/>
          <p:cNvSpPr>
            <a:spLocks noGrp="1"/>
          </p:cNvSpPr>
          <p:nvPr>
            <p:ph type="sldNum" sz="quarter" idx="10"/>
          </p:nvPr>
        </p:nvSpPr>
        <p:spPr/>
        <p:txBody>
          <a:bodyPr/>
          <a:lstStyle/>
          <a:p>
            <a:fld id="{77FCBD5A-8656-F74E-BD5B-08CFBC2D1085}" type="slidenum">
              <a:rPr lang="es-ES" smtClean="0"/>
              <a:t>8</a:t>
            </a:fld>
            <a:endParaRPr lang="es-ES"/>
          </a:p>
        </p:txBody>
      </p:sp>
    </p:spTree>
    <p:extLst>
      <p:ext uri="{BB962C8B-B14F-4D97-AF65-F5344CB8AC3E}">
        <p14:creationId xmlns:p14="http://schemas.microsoft.com/office/powerpoint/2010/main" val="330624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LAS CONSECUENCIAS DE LA CRISIS DE LA CONVERTIB</a:t>
            </a:r>
            <a:r>
              <a:rPr lang="es-ES" baseline="0" dirty="0" smtClean="0"/>
              <a:t> </a:t>
            </a:r>
            <a:r>
              <a:rPr lang="es-ES" dirty="0" smtClean="0"/>
              <a:t>ELEVAN FUERTEMENTE LA TASA DE AHORRO, PERO EL AUMENTO SE SOSTIENE</a:t>
            </a:r>
            <a:r>
              <a:rPr lang="es-ES" baseline="0" dirty="0" smtClean="0"/>
              <a:t> UNOS POCOS AÑOS Y SE REVIERTE DESDE 2006 (ANTES DE LA CRISIS MUNDIAL)</a:t>
            </a:r>
            <a:endParaRPr lang="es-ES" dirty="0"/>
          </a:p>
        </p:txBody>
      </p:sp>
      <p:sp>
        <p:nvSpPr>
          <p:cNvPr id="4" name="Marcador de número de diapositiva 3"/>
          <p:cNvSpPr>
            <a:spLocks noGrp="1"/>
          </p:cNvSpPr>
          <p:nvPr>
            <p:ph type="sldNum" sz="quarter" idx="10"/>
          </p:nvPr>
        </p:nvSpPr>
        <p:spPr/>
        <p:txBody>
          <a:bodyPr/>
          <a:lstStyle/>
          <a:p>
            <a:fld id="{77FCBD5A-8656-F74E-BD5B-08CFBC2D1085}" type="slidenum">
              <a:rPr lang="es-ES" smtClean="0"/>
              <a:t>9</a:t>
            </a:fld>
            <a:endParaRPr lang="es-ES"/>
          </a:p>
        </p:txBody>
      </p:sp>
    </p:spTree>
    <p:extLst>
      <p:ext uri="{BB962C8B-B14F-4D97-AF65-F5344CB8AC3E}">
        <p14:creationId xmlns:p14="http://schemas.microsoft.com/office/powerpoint/2010/main" val="66887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6664CBEF-2153-FB4C-811D-841C8E54A977}" type="datetimeFigureOut">
              <a:rPr lang="en-US" smtClean="0"/>
              <a:t>2/16/17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2FD4479-8A31-DC4C-9C5D-67C0AEA43711}" type="slidenum">
              <a:rPr lang="en-US" smtClean="0"/>
              <a:t>‹Nr.›</a:t>
            </a:fld>
            <a:endParaRPr lang="en-US"/>
          </a:p>
        </p:txBody>
      </p:sp>
    </p:spTree>
    <p:extLst>
      <p:ext uri="{BB962C8B-B14F-4D97-AF65-F5344CB8AC3E}">
        <p14:creationId xmlns:p14="http://schemas.microsoft.com/office/powerpoint/2010/main" val="413487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6664CBEF-2153-FB4C-811D-841C8E54A977}" type="datetimeFigureOut">
              <a:rPr lang="en-US" smtClean="0"/>
              <a:t>2/16/17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2FD4479-8A31-DC4C-9C5D-67C0AEA43711}" type="slidenum">
              <a:rPr lang="en-US" smtClean="0"/>
              <a:t>‹Nr.›</a:t>
            </a:fld>
            <a:endParaRPr lang="en-US"/>
          </a:p>
        </p:txBody>
      </p:sp>
    </p:spTree>
    <p:extLst>
      <p:ext uri="{BB962C8B-B14F-4D97-AF65-F5344CB8AC3E}">
        <p14:creationId xmlns:p14="http://schemas.microsoft.com/office/powerpoint/2010/main" val="3165966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n-US"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6664CBEF-2153-FB4C-811D-841C8E54A977}" type="datetimeFigureOut">
              <a:rPr lang="en-US" smtClean="0"/>
              <a:t>2/16/17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2FD4479-8A31-DC4C-9C5D-67C0AEA43711}" type="slidenum">
              <a:rPr lang="en-US" smtClean="0"/>
              <a:t>‹Nr.›</a:t>
            </a:fld>
            <a:endParaRPr lang="en-US"/>
          </a:p>
        </p:txBody>
      </p:sp>
    </p:spTree>
    <p:extLst>
      <p:ext uri="{BB962C8B-B14F-4D97-AF65-F5344CB8AC3E}">
        <p14:creationId xmlns:p14="http://schemas.microsoft.com/office/powerpoint/2010/main" val="242010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contenido 2"/>
          <p:cNvSpPr>
            <a:spLocks noGrp="1"/>
          </p:cNvSpPr>
          <p:nvPr>
            <p:ph idx="1"/>
          </p:nvPr>
        </p:nvSpPr>
        <p:spPr/>
        <p:txBody>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6664CBEF-2153-FB4C-811D-841C8E54A977}" type="datetimeFigureOut">
              <a:rPr lang="en-US" smtClean="0"/>
              <a:t>2/16/17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2FD4479-8A31-DC4C-9C5D-67C0AEA43711}" type="slidenum">
              <a:rPr lang="en-US" smtClean="0"/>
              <a:t>‹Nr.›</a:t>
            </a:fld>
            <a:endParaRPr lang="en-US"/>
          </a:p>
        </p:txBody>
      </p:sp>
    </p:spTree>
    <p:extLst>
      <p:ext uri="{BB962C8B-B14F-4D97-AF65-F5344CB8AC3E}">
        <p14:creationId xmlns:p14="http://schemas.microsoft.com/office/powerpoint/2010/main" val="227680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Haga clic para modificar el estilo de texto del patrón</a:t>
            </a:r>
          </a:p>
        </p:txBody>
      </p:sp>
      <p:sp>
        <p:nvSpPr>
          <p:cNvPr id="4" name="Marcador de fecha 3"/>
          <p:cNvSpPr>
            <a:spLocks noGrp="1"/>
          </p:cNvSpPr>
          <p:nvPr>
            <p:ph type="dt" sz="half" idx="10"/>
          </p:nvPr>
        </p:nvSpPr>
        <p:spPr/>
        <p:txBody>
          <a:bodyPr/>
          <a:lstStyle/>
          <a:p>
            <a:fld id="{6664CBEF-2153-FB4C-811D-841C8E54A977}" type="datetimeFigureOut">
              <a:rPr lang="en-US" smtClean="0"/>
              <a:t>2/16/17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2FD4479-8A31-DC4C-9C5D-67C0AEA43711}" type="slidenum">
              <a:rPr lang="en-US" smtClean="0"/>
              <a:t>‹Nr.›</a:t>
            </a:fld>
            <a:endParaRPr lang="en-US"/>
          </a:p>
        </p:txBody>
      </p:sp>
    </p:spTree>
    <p:extLst>
      <p:ext uri="{BB962C8B-B14F-4D97-AF65-F5344CB8AC3E}">
        <p14:creationId xmlns:p14="http://schemas.microsoft.com/office/powerpoint/2010/main" val="261841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5" name="Marcador de fecha 4"/>
          <p:cNvSpPr>
            <a:spLocks noGrp="1"/>
          </p:cNvSpPr>
          <p:nvPr>
            <p:ph type="dt" sz="half" idx="10"/>
          </p:nvPr>
        </p:nvSpPr>
        <p:spPr/>
        <p:txBody>
          <a:bodyPr/>
          <a:lstStyle/>
          <a:p>
            <a:fld id="{6664CBEF-2153-FB4C-811D-841C8E54A977}" type="datetimeFigureOut">
              <a:rPr lang="en-US" smtClean="0"/>
              <a:t>2/16/17</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2FD4479-8A31-DC4C-9C5D-67C0AEA43711}" type="slidenum">
              <a:rPr lang="en-US" smtClean="0"/>
              <a:t>‹Nr.›</a:t>
            </a:fld>
            <a:endParaRPr lang="en-US"/>
          </a:p>
        </p:txBody>
      </p:sp>
    </p:spTree>
    <p:extLst>
      <p:ext uri="{BB962C8B-B14F-4D97-AF65-F5344CB8AC3E}">
        <p14:creationId xmlns:p14="http://schemas.microsoft.com/office/powerpoint/2010/main" val="42379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7" name="Marcador de fecha 6"/>
          <p:cNvSpPr>
            <a:spLocks noGrp="1"/>
          </p:cNvSpPr>
          <p:nvPr>
            <p:ph type="dt" sz="half" idx="10"/>
          </p:nvPr>
        </p:nvSpPr>
        <p:spPr/>
        <p:txBody>
          <a:bodyPr/>
          <a:lstStyle/>
          <a:p>
            <a:fld id="{6664CBEF-2153-FB4C-811D-841C8E54A977}" type="datetimeFigureOut">
              <a:rPr lang="en-US" smtClean="0"/>
              <a:t>2/16/17</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2FD4479-8A31-DC4C-9C5D-67C0AEA43711}" type="slidenum">
              <a:rPr lang="en-US" smtClean="0"/>
              <a:t>‹Nr.›</a:t>
            </a:fld>
            <a:endParaRPr lang="en-US"/>
          </a:p>
        </p:txBody>
      </p:sp>
    </p:spTree>
    <p:extLst>
      <p:ext uri="{BB962C8B-B14F-4D97-AF65-F5344CB8AC3E}">
        <p14:creationId xmlns:p14="http://schemas.microsoft.com/office/powerpoint/2010/main" val="135355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fecha 2"/>
          <p:cNvSpPr>
            <a:spLocks noGrp="1"/>
          </p:cNvSpPr>
          <p:nvPr>
            <p:ph type="dt" sz="half" idx="10"/>
          </p:nvPr>
        </p:nvSpPr>
        <p:spPr/>
        <p:txBody>
          <a:bodyPr/>
          <a:lstStyle/>
          <a:p>
            <a:fld id="{6664CBEF-2153-FB4C-811D-841C8E54A977}" type="datetimeFigureOut">
              <a:rPr lang="en-US" smtClean="0"/>
              <a:t>2/16/17</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2FD4479-8A31-DC4C-9C5D-67C0AEA43711}" type="slidenum">
              <a:rPr lang="en-US" smtClean="0"/>
              <a:t>‹Nr.›</a:t>
            </a:fld>
            <a:endParaRPr lang="en-US"/>
          </a:p>
        </p:txBody>
      </p:sp>
    </p:spTree>
    <p:extLst>
      <p:ext uri="{BB962C8B-B14F-4D97-AF65-F5344CB8AC3E}">
        <p14:creationId xmlns:p14="http://schemas.microsoft.com/office/powerpoint/2010/main" val="13287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664CBEF-2153-FB4C-811D-841C8E54A977}" type="datetimeFigureOut">
              <a:rPr lang="en-US" smtClean="0"/>
              <a:t>2/16/17</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2FD4479-8A31-DC4C-9C5D-67C0AEA43711}" type="slidenum">
              <a:rPr lang="en-US" smtClean="0"/>
              <a:t>‹Nr.›</a:t>
            </a:fld>
            <a:endParaRPr lang="en-US"/>
          </a:p>
        </p:txBody>
      </p:sp>
    </p:spTree>
    <p:extLst>
      <p:ext uri="{BB962C8B-B14F-4D97-AF65-F5344CB8AC3E}">
        <p14:creationId xmlns:p14="http://schemas.microsoft.com/office/powerpoint/2010/main" val="2732159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Marcador de fecha 4"/>
          <p:cNvSpPr>
            <a:spLocks noGrp="1"/>
          </p:cNvSpPr>
          <p:nvPr>
            <p:ph type="dt" sz="half" idx="10"/>
          </p:nvPr>
        </p:nvSpPr>
        <p:spPr/>
        <p:txBody>
          <a:bodyPr/>
          <a:lstStyle/>
          <a:p>
            <a:fld id="{6664CBEF-2153-FB4C-811D-841C8E54A977}" type="datetimeFigureOut">
              <a:rPr lang="en-US" smtClean="0"/>
              <a:t>2/16/17</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2FD4479-8A31-DC4C-9C5D-67C0AEA43711}" type="slidenum">
              <a:rPr lang="en-US" smtClean="0"/>
              <a:t>‹Nr.›</a:t>
            </a:fld>
            <a:endParaRPr lang="en-US"/>
          </a:p>
        </p:txBody>
      </p:sp>
    </p:spTree>
    <p:extLst>
      <p:ext uri="{BB962C8B-B14F-4D97-AF65-F5344CB8AC3E}">
        <p14:creationId xmlns:p14="http://schemas.microsoft.com/office/powerpoint/2010/main" val="6453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Marcador de fecha 4"/>
          <p:cNvSpPr>
            <a:spLocks noGrp="1"/>
          </p:cNvSpPr>
          <p:nvPr>
            <p:ph type="dt" sz="half" idx="10"/>
          </p:nvPr>
        </p:nvSpPr>
        <p:spPr/>
        <p:txBody>
          <a:bodyPr/>
          <a:lstStyle/>
          <a:p>
            <a:fld id="{6664CBEF-2153-FB4C-811D-841C8E54A977}" type="datetimeFigureOut">
              <a:rPr lang="en-US" smtClean="0"/>
              <a:t>2/16/17</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2FD4479-8A31-DC4C-9C5D-67C0AEA43711}" type="slidenum">
              <a:rPr lang="en-US" smtClean="0"/>
              <a:t>‹Nr.›</a:t>
            </a:fld>
            <a:endParaRPr lang="en-US"/>
          </a:p>
        </p:txBody>
      </p:sp>
    </p:spTree>
    <p:extLst>
      <p:ext uri="{BB962C8B-B14F-4D97-AF65-F5344CB8AC3E}">
        <p14:creationId xmlns:p14="http://schemas.microsoft.com/office/powerpoint/2010/main" val="27099005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4CBEF-2153-FB4C-811D-841C8E54A977}" type="datetimeFigureOut">
              <a:rPr lang="en-US" smtClean="0"/>
              <a:t>2/16/17</a:t>
            </a:fld>
            <a:endParaRPr lang="en-U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D4479-8A31-DC4C-9C5D-67C0AEA43711}" type="slidenum">
              <a:rPr lang="en-US" smtClean="0"/>
              <a:t>‹Nr.›</a:t>
            </a:fld>
            <a:endParaRPr lang="en-US"/>
          </a:p>
        </p:txBody>
      </p:sp>
    </p:spTree>
    <p:extLst>
      <p:ext uri="{BB962C8B-B14F-4D97-AF65-F5344CB8AC3E}">
        <p14:creationId xmlns:p14="http://schemas.microsoft.com/office/powerpoint/2010/main" val="18032802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679" y="2694196"/>
            <a:ext cx="8233891" cy="1470025"/>
          </a:xfrm>
        </p:spPr>
        <p:txBody>
          <a:bodyPr>
            <a:normAutofit fontScale="90000"/>
          </a:bodyPr>
          <a:lstStyle/>
          <a:p>
            <a:r>
              <a:rPr lang="en-US" b="1" dirty="0">
                <a:solidFill>
                  <a:srgbClr val="800000"/>
                </a:solidFill>
              </a:rPr>
              <a:t>Bonanza de </a:t>
            </a:r>
            <a:r>
              <a:rPr lang="en-US" b="1" dirty="0" err="1">
                <a:solidFill>
                  <a:srgbClr val="800000"/>
                </a:solidFill>
              </a:rPr>
              <a:t>recursos</a:t>
            </a:r>
            <a:r>
              <a:rPr lang="en-US" b="1" dirty="0">
                <a:solidFill>
                  <a:srgbClr val="800000"/>
                </a:solidFill>
              </a:rPr>
              <a:t> </a:t>
            </a:r>
            <a:r>
              <a:rPr lang="en-US" b="1" dirty="0" err="1">
                <a:solidFill>
                  <a:srgbClr val="800000"/>
                </a:solidFill>
              </a:rPr>
              <a:t>naturales</a:t>
            </a:r>
            <a:r>
              <a:rPr lang="en-US" b="1" dirty="0">
                <a:solidFill>
                  <a:srgbClr val="800000"/>
                </a:solidFill>
              </a:rPr>
              <a:t> </a:t>
            </a:r>
            <a:r>
              <a:rPr lang="en-US" b="1" dirty="0" smtClean="0">
                <a:solidFill>
                  <a:srgbClr val="800000"/>
                </a:solidFill>
              </a:rPr>
              <a:t> </a:t>
            </a:r>
            <a:br>
              <a:rPr lang="en-US" b="1" dirty="0" smtClean="0">
                <a:solidFill>
                  <a:srgbClr val="800000"/>
                </a:solidFill>
              </a:rPr>
            </a:br>
            <a:r>
              <a:rPr lang="en-US" b="1" dirty="0" smtClean="0">
                <a:solidFill>
                  <a:srgbClr val="800000"/>
                </a:solidFill>
              </a:rPr>
              <a:t>y </a:t>
            </a:r>
            <a:r>
              <a:rPr lang="en-US" b="1" dirty="0" err="1" smtClean="0">
                <a:solidFill>
                  <a:srgbClr val="800000"/>
                </a:solidFill>
              </a:rPr>
              <a:t>bajas</a:t>
            </a:r>
            <a:r>
              <a:rPr lang="en-US" b="1" dirty="0" smtClean="0">
                <a:solidFill>
                  <a:srgbClr val="800000"/>
                </a:solidFill>
              </a:rPr>
              <a:t> </a:t>
            </a:r>
            <a:r>
              <a:rPr lang="en-US" b="1" dirty="0" err="1">
                <a:solidFill>
                  <a:srgbClr val="800000"/>
                </a:solidFill>
              </a:rPr>
              <a:t>tasa</a:t>
            </a:r>
            <a:r>
              <a:rPr lang="en-US" b="1" dirty="0">
                <a:solidFill>
                  <a:srgbClr val="800000"/>
                </a:solidFill>
              </a:rPr>
              <a:t> de </a:t>
            </a:r>
            <a:r>
              <a:rPr lang="en-US" b="1" dirty="0" err="1" smtClean="0">
                <a:solidFill>
                  <a:srgbClr val="800000"/>
                </a:solidFill>
              </a:rPr>
              <a:t>inversión</a:t>
            </a:r>
            <a:r>
              <a:rPr lang="en-US" b="1" dirty="0">
                <a:solidFill>
                  <a:srgbClr val="800000"/>
                </a:solidFill>
              </a:rPr>
              <a:t>:</a:t>
            </a:r>
            <a:r>
              <a:rPr lang="en-US" b="1" dirty="0" smtClean="0">
                <a:solidFill>
                  <a:srgbClr val="800000"/>
                </a:solidFill>
              </a:rPr>
              <a:t> </a:t>
            </a:r>
            <a:br>
              <a:rPr lang="en-US" b="1" dirty="0" smtClean="0">
                <a:solidFill>
                  <a:srgbClr val="800000"/>
                </a:solidFill>
              </a:rPr>
            </a:br>
            <a:r>
              <a:rPr lang="en-US" b="1" dirty="0" smtClean="0">
                <a:solidFill>
                  <a:srgbClr val="800000"/>
                </a:solidFill>
              </a:rPr>
              <a:t>¿</a:t>
            </a:r>
            <a:r>
              <a:rPr lang="en-US" b="1" dirty="0" err="1">
                <a:solidFill>
                  <a:srgbClr val="800000"/>
                </a:solidFill>
              </a:rPr>
              <a:t>evidencia</a:t>
            </a:r>
            <a:r>
              <a:rPr lang="en-US" b="1" dirty="0">
                <a:solidFill>
                  <a:srgbClr val="800000"/>
                </a:solidFill>
              </a:rPr>
              <a:t> de </a:t>
            </a:r>
            <a:r>
              <a:rPr lang="en-US" b="1" dirty="0" err="1">
                <a:solidFill>
                  <a:srgbClr val="800000"/>
                </a:solidFill>
              </a:rPr>
              <a:t>una</a:t>
            </a:r>
            <a:r>
              <a:rPr lang="en-US" b="1" dirty="0">
                <a:solidFill>
                  <a:srgbClr val="800000"/>
                </a:solidFill>
              </a:rPr>
              <a:t> “</a:t>
            </a:r>
            <a:r>
              <a:rPr lang="en-US" b="1" dirty="0" err="1">
                <a:solidFill>
                  <a:srgbClr val="800000"/>
                </a:solidFill>
              </a:rPr>
              <a:t>cuarta</a:t>
            </a:r>
            <a:r>
              <a:rPr lang="en-US" b="1" dirty="0">
                <a:solidFill>
                  <a:srgbClr val="800000"/>
                </a:solidFill>
              </a:rPr>
              <a:t> </a:t>
            </a:r>
            <a:r>
              <a:rPr lang="en-US" b="1" dirty="0" err="1">
                <a:solidFill>
                  <a:srgbClr val="800000"/>
                </a:solidFill>
              </a:rPr>
              <a:t>brecha</a:t>
            </a:r>
            <a:r>
              <a:rPr lang="en-US" b="1" dirty="0">
                <a:solidFill>
                  <a:srgbClr val="800000"/>
                </a:solidFill>
              </a:rPr>
              <a:t>”</a:t>
            </a:r>
            <a:r>
              <a:rPr lang="en-US" b="1" dirty="0" smtClean="0">
                <a:solidFill>
                  <a:srgbClr val="800000"/>
                </a:solidFill>
              </a:rPr>
              <a:t>? </a:t>
            </a:r>
            <a:br>
              <a:rPr lang="en-US" b="1" dirty="0" smtClean="0">
                <a:solidFill>
                  <a:srgbClr val="800000"/>
                </a:solidFill>
              </a:rPr>
            </a:br>
            <a:r>
              <a:rPr lang="en-US" b="1" dirty="0" smtClean="0">
                <a:solidFill>
                  <a:srgbClr val="800000"/>
                </a:solidFill>
              </a:rPr>
              <a:t>El </a:t>
            </a:r>
            <a:r>
              <a:rPr lang="en-US" b="1" dirty="0" err="1" smtClean="0">
                <a:solidFill>
                  <a:srgbClr val="800000"/>
                </a:solidFill>
              </a:rPr>
              <a:t>caso</a:t>
            </a:r>
            <a:r>
              <a:rPr lang="en-US" b="1" dirty="0" smtClean="0">
                <a:solidFill>
                  <a:srgbClr val="800000"/>
                </a:solidFill>
              </a:rPr>
              <a:t> </a:t>
            </a:r>
            <a:r>
              <a:rPr lang="en-US" b="1" dirty="0" err="1" smtClean="0">
                <a:solidFill>
                  <a:srgbClr val="800000"/>
                </a:solidFill>
              </a:rPr>
              <a:t>argentino</a:t>
            </a:r>
            <a:r>
              <a:rPr lang="en-US" dirty="0" smtClean="0"/>
              <a:t/>
            </a:r>
            <a:br>
              <a:rPr lang="en-US" dirty="0" smtClean="0"/>
            </a:br>
            <a:r>
              <a:rPr lang="en-US" dirty="0" smtClean="0"/>
              <a:t/>
            </a:r>
            <a:br>
              <a:rPr lang="en-US" dirty="0" smtClean="0"/>
            </a:br>
            <a:r>
              <a:rPr lang="en-US" sz="2900" dirty="0" smtClean="0"/>
              <a:t>G. Rozenwurcel (UBA/CONICET) &amp; R. </a:t>
            </a:r>
            <a:r>
              <a:rPr lang="en-US" sz="2900" dirty="0" err="1" smtClean="0"/>
              <a:t>Albrieu</a:t>
            </a:r>
            <a:r>
              <a:rPr lang="en-US" sz="2900" dirty="0" smtClean="0"/>
              <a:t> (UBA/CEDES)</a:t>
            </a:r>
            <a:endParaRPr lang="en-US" sz="2900" dirty="0"/>
          </a:p>
        </p:txBody>
      </p:sp>
      <p:sp>
        <p:nvSpPr>
          <p:cNvPr id="7" name="Rectangle 6"/>
          <p:cNvSpPr/>
          <p:nvPr/>
        </p:nvSpPr>
        <p:spPr>
          <a:xfrm>
            <a:off x="0" y="1088512"/>
            <a:ext cx="9144000" cy="45719"/>
          </a:xfrm>
          <a:prstGeom prst="rect">
            <a:avLst/>
          </a:prstGeom>
          <a:pattFill prst="pct50">
            <a:fgClr>
              <a:schemeClr val="accent1">
                <a:lumMod val="50000"/>
              </a:schemeClr>
            </a:fgClr>
            <a:bgClr>
              <a:schemeClr val="bg1">
                <a:lumMod val="5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0" y="6533444"/>
            <a:ext cx="9144000" cy="324556"/>
          </a:xfrm>
          <a:prstGeom prst="rect">
            <a:avLst/>
          </a:prstGeom>
          <a:solidFill>
            <a:schemeClr val="tx1">
              <a:alpha val="87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ALBRIEU &amp; ROZENWURCEL: REVISITANDO EL MODELO DE BRECHAS                                           HOMENAJE A EDMAR BACHA – </a:t>
            </a:r>
            <a:r>
              <a:rPr lang="en-US" sz="1200" dirty="0" err="1" smtClean="0"/>
              <a:t>CdG</a:t>
            </a:r>
            <a:r>
              <a:rPr lang="en-US" sz="1200" dirty="0" smtClean="0"/>
              <a:t>, RJ, 17/02/2017 </a:t>
            </a:r>
            <a:endParaRPr lang="en-US" sz="1200" dirty="0"/>
          </a:p>
        </p:txBody>
      </p:sp>
      <p:sp>
        <p:nvSpPr>
          <p:cNvPr id="17" name="Rectangle 16"/>
          <p:cNvSpPr/>
          <p:nvPr/>
        </p:nvSpPr>
        <p:spPr>
          <a:xfrm>
            <a:off x="0" y="6392333"/>
            <a:ext cx="9144000" cy="141111"/>
          </a:xfrm>
          <a:prstGeom prst="rect">
            <a:avLst/>
          </a:prstGeom>
          <a:solidFill>
            <a:srgbClr val="800000">
              <a:alpha val="87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2 Rectángulo"/>
          <p:cNvSpPr/>
          <p:nvPr/>
        </p:nvSpPr>
        <p:spPr>
          <a:xfrm>
            <a:off x="8708571" y="6392333"/>
            <a:ext cx="435429" cy="1411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000" dirty="0" smtClean="0"/>
              <a:t>1/18</a:t>
            </a:r>
            <a:endParaRPr lang="es-AR" sz="1000" dirty="0"/>
          </a:p>
        </p:txBody>
      </p:sp>
      <p:sp>
        <p:nvSpPr>
          <p:cNvPr id="10" name="Rectangle 9"/>
          <p:cNvSpPr/>
          <p:nvPr/>
        </p:nvSpPr>
        <p:spPr>
          <a:xfrm>
            <a:off x="0" y="1"/>
            <a:ext cx="9143999" cy="1088510"/>
          </a:xfrm>
          <a:prstGeom prst="rect">
            <a:avLst/>
          </a:prstGeom>
          <a:pattFill prst="pct50">
            <a:fgClr>
              <a:schemeClr val="accent1">
                <a:lumMod val="50000"/>
              </a:schemeClr>
            </a:fgClr>
            <a:bgClr>
              <a:schemeClr val="bg1">
                <a:lumMod val="50000"/>
              </a:schemeClr>
            </a:bgClr>
          </a:patt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66693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
            <a:ext cx="9143999" cy="1088510"/>
          </a:xfrm>
          <a:prstGeom prst="rect">
            <a:avLst/>
          </a:prstGeom>
          <a:pattFill prst="pct50">
            <a:fgClr>
              <a:schemeClr val="accent1">
                <a:lumMod val="50000"/>
              </a:schemeClr>
            </a:fgClr>
            <a:bgClr>
              <a:schemeClr val="bg1">
                <a:lumMod val="50000"/>
              </a:schemeClr>
            </a:bgClr>
          </a:patt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0" y="6392333"/>
            <a:ext cx="9144000" cy="141111"/>
          </a:xfrm>
          <a:prstGeom prst="rect">
            <a:avLst/>
          </a:prstGeom>
          <a:solidFill>
            <a:srgbClr val="800000">
              <a:alpha val="87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231602" y="1"/>
            <a:ext cx="7376779" cy="10885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err="1">
                <a:solidFill>
                  <a:srgbClr val="FFFF00"/>
                </a:solidFill>
              </a:rPr>
              <a:t>Motivación</a:t>
            </a:r>
            <a:endParaRPr lang="en-US" sz="1600" dirty="0">
              <a:solidFill>
                <a:srgbClr val="FFFF00"/>
              </a:solidFill>
            </a:endParaRPr>
          </a:p>
          <a:p>
            <a:r>
              <a:rPr lang="en-US" sz="1600" dirty="0" err="1">
                <a:solidFill>
                  <a:srgbClr val="FFFF00"/>
                </a:solidFill>
              </a:rPr>
              <a:t>Historia</a:t>
            </a:r>
            <a:r>
              <a:rPr lang="en-US" sz="1600" dirty="0">
                <a:solidFill>
                  <a:srgbClr val="FFFF00"/>
                </a:solidFill>
              </a:rPr>
              <a:t> de los </a:t>
            </a:r>
            <a:r>
              <a:rPr lang="en-US" sz="1600" dirty="0" err="1">
                <a:solidFill>
                  <a:srgbClr val="FFFF00"/>
                </a:solidFill>
              </a:rPr>
              <a:t>modelos</a:t>
            </a:r>
            <a:r>
              <a:rPr lang="en-US" sz="1600" dirty="0">
                <a:solidFill>
                  <a:srgbClr val="FFFF00"/>
                </a:solidFill>
              </a:rPr>
              <a:t> de </a:t>
            </a:r>
            <a:r>
              <a:rPr lang="en-US" sz="1600" dirty="0" err="1">
                <a:solidFill>
                  <a:srgbClr val="FFFF00"/>
                </a:solidFill>
              </a:rPr>
              <a:t>brechas</a:t>
            </a:r>
            <a:endParaRPr lang="en-US" sz="1600" dirty="0">
              <a:solidFill>
                <a:srgbClr val="FFFF00"/>
              </a:solidFill>
            </a:endParaRPr>
          </a:p>
          <a:p>
            <a:r>
              <a:rPr lang="en-US" dirty="0" smtClean="0">
                <a:solidFill>
                  <a:schemeClr val="bg1"/>
                </a:solidFill>
              </a:rPr>
              <a:t>La </a:t>
            </a:r>
            <a:r>
              <a:rPr lang="en-US" dirty="0">
                <a:solidFill>
                  <a:schemeClr val="bg1"/>
                </a:solidFill>
              </a:rPr>
              <a:t>bonanza de los </a:t>
            </a:r>
            <a:r>
              <a:rPr lang="en-US" dirty="0" smtClean="0">
                <a:solidFill>
                  <a:schemeClr val="bg1"/>
                </a:solidFill>
              </a:rPr>
              <a:t>2000 en Argentina: </a:t>
            </a:r>
            <a:r>
              <a:rPr lang="en-US" dirty="0" err="1" smtClean="0">
                <a:solidFill>
                  <a:schemeClr val="bg1"/>
                </a:solidFill>
              </a:rPr>
              <a:t>holgura</a:t>
            </a:r>
            <a:r>
              <a:rPr lang="en-US" dirty="0" smtClean="0">
                <a:solidFill>
                  <a:schemeClr val="bg1"/>
                </a:solidFill>
              </a:rPr>
              <a:t> macro sin boom de </a:t>
            </a:r>
            <a:r>
              <a:rPr lang="en-US" dirty="0" err="1" smtClean="0">
                <a:solidFill>
                  <a:schemeClr val="bg1"/>
                </a:solidFill>
              </a:rPr>
              <a:t>inversión</a:t>
            </a:r>
            <a:endParaRPr lang="en-US" dirty="0">
              <a:solidFill>
                <a:schemeClr val="bg1"/>
              </a:solidFill>
            </a:endParaRPr>
          </a:p>
          <a:p>
            <a:r>
              <a:rPr lang="en-US" sz="1600" dirty="0">
                <a:solidFill>
                  <a:srgbClr val="FFFF00"/>
                </a:solidFill>
              </a:rPr>
              <a:t>El </a:t>
            </a:r>
            <a:r>
              <a:rPr lang="en-US" sz="1600" dirty="0" err="1">
                <a:solidFill>
                  <a:srgbClr val="FFFF00"/>
                </a:solidFill>
              </a:rPr>
              <a:t>modelo</a:t>
            </a:r>
            <a:r>
              <a:rPr lang="en-US" sz="1600" dirty="0">
                <a:solidFill>
                  <a:srgbClr val="FFFF00"/>
                </a:solidFill>
              </a:rPr>
              <a:t> </a:t>
            </a:r>
            <a:r>
              <a:rPr lang="en-US" sz="1600" dirty="0" err="1">
                <a:solidFill>
                  <a:srgbClr val="FFFF00"/>
                </a:solidFill>
              </a:rPr>
              <a:t>reformulado</a:t>
            </a:r>
            <a:endParaRPr lang="en-US" sz="1600" dirty="0">
              <a:solidFill>
                <a:srgbClr val="FFFF00"/>
              </a:solidFill>
            </a:endParaRPr>
          </a:p>
        </p:txBody>
      </p:sp>
      <p:sp>
        <p:nvSpPr>
          <p:cNvPr id="28" name="27 Rectángulo"/>
          <p:cNvSpPr/>
          <p:nvPr/>
        </p:nvSpPr>
        <p:spPr>
          <a:xfrm>
            <a:off x="8608381" y="6392333"/>
            <a:ext cx="551948" cy="1227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000" dirty="0" smtClean="0"/>
              <a:t>10/18</a:t>
            </a:r>
            <a:endParaRPr lang="es-AR" sz="1000" dirty="0"/>
          </a:p>
        </p:txBody>
      </p:sp>
      <p:sp>
        <p:nvSpPr>
          <p:cNvPr id="11" name="Rectangle 10"/>
          <p:cNvSpPr/>
          <p:nvPr/>
        </p:nvSpPr>
        <p:spPr>
          <a:xfrm>
            <a:off x="0" y="6533444"/>
            <a:ext cx="9144000" cy="324556"/>
          </a:xfrm>
          <a:prstGeom prst="rect">
            <a:avLst/>
          </a:prstGeom>
          <a:solidFill>
            <a:schemeClr val="tx1">
              <a:alpha val="87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ALBRIEU &amp; ROZENWURCEL: REVISITANDO EL MODELO DE BRECHAS                                                                                     HOMENAJE A EDMAR BACHA</a:t>
            </a:r>
            <a:endParaRPr lang="en-US" sz="1200" dirty="0"/>
          </a:p>
        </p:txBody>
      </p:sp>
      <p:sp>
        <p:nvSpPr>
          <p:cNvPr id="5" name="Title 4"/>
          <p:cNvSpPr>
            <a:spLocks noGrp="1"/>
          </p:cNvSpPr>
          <p:nvPr>
            <p:ph type="ctrTitle"/>
          </p:nvPr>
        </p:nvSpPr>
        <p:spPr>
          <a:xfrm>
            <a:off x="388285" y="1088512"/>
            <a:ext cx="8320286" cy="720191"/>
          </a:xfrm>
        </p:spPr>
        <p:txBody>
          <a:bodyPr>
            <a:noAutofit/>
          </a:bodyPr>
          <a:lstStyle/>
          <a:p>
            <a:pPr lvl="0"/>
            <a:r>
              <a:rPr lang="es-ES_tradnl" sz="2400" b="1" dirty="0" smtClean="0">
                <a:solidFill>
                  <a:srgbClr val="C0504D"/>
                </a:solidFill>
              </a:rPr>
              <a:t>Mientras desde 2008 el consumo se expande vigorosamente,</a:t>
            </a:r>
            <a:endParaRPr lang="en-US" sz="2400" b="1" dirty="0">
              <a:solidFill>
                <a:srgbClr val="C0504D"/>
              </a:solidFill>
            </a:endParaRPr>
          </a:p>
        </p:txBody>
      </p:sp>
      <p:pic>
        <p:nvPicPr>
          <p:cNvPr id="4" name="Picture 3"/>
          <p:cNvPicPr>
            <a:picLocks noChangeAspect="1"/>
          </p:cNvPicPr>
          <p:nvPr/>
        </p:nvPicPr>
        <p:blipFill>
          <a:blip r:embed="rId3"/>
          <a:stretch>
            <a:fillRect/>
          </a:stretch>
        </p:blipFill>
        <p:spPr>
          <a:xfrm>
            <a:off x="1757598" y="1907896"/>
            <a:ext cx="5811620" cy="4484437"/>
          </a:xfrm>
          <a:prstGeom prst="rect">
            <a:avLst/>
          </a:prstGeom>
        </p:spPr>
      </p:pic>
    </p:spTree>
    <p:extLst>
      <p:ext uri="{BB962C8B-B14F-4D97-AF65-F5344CB8AC3E}">
        <p14:creationId xmlns:p14="http://schemas.microsoft.com/office/powerpoint/2010/main" val="42867886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
            <a:ext cx="9143999" cy="1088510"/>
          </a:xfrm>
          <a:prstGeom prst="rect">
            <a:avLst/>
          </a:prstGeom>
          <a:pattFill prst="pct50">
            <a:fgClr>
              <a:schemeClr val="accent1">
                <a:lumMod val="50000"/>
              </a:schemeClr>
            </a:fgClr>
            <a:bgClr>
              <a:schemeClr val="bg1">
                <a:lumMod val="50000"/>
              </a:schemeClr>
            </a:bgClr>
          </a:patt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0" y="6392333"/>
            <a:ext cx="9144000" cy="141111"/>
          </a:xfrm>
          <a:prstGeom prst="rect">
            <a:avLst/>
          </a:prstGeom>
          <a:solidFill>
            <a:srgbClr val="800000">
              <a:alpha val="87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987848" y="1"/>
            <a:ext cx="7825802" cy="10885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err="1">
                <a:solidFill>
                  <a:srgbClr val="FFFF00"/>
                </a:solidFill>
              </a:rPr>
              <a:t>Motivación</a:t>
            </a:r>
            <a:endParaRPr lang="en-US" sz="1600" dirty="0">
              <a:solidFill>
                <a:srgbClr val="FFFF00"/>
              </a:solidFill>
            </a:endParaRPr>
          </a:p>
          <a:p>
            <a:r>
              <a:rPr lang="en-US" sz="1600" dirty="0" err="1">
                <a:solidFill>
                  <a:srgbClr val="FFFF00"/>
                </a:solidFill>
              </a:rPr>
              <a:t>Historia</a:t>
            </a:r>
            <a:r>
              <a:rPr lang="en-US" sz="1600" dirty="0">
                <a:solidFill>
                  <a:srgbClr val="FFFF00"/>
                </a:solidFill>
              </a:rPr>
              <a:t> de los </a:t>
            </a:r>
            <a:r>
              <a:rPr lang="en-US" sz="1600" dirty="0" err="1">
                <a:solidFill>
                  <a:srgbClr val="FFFF00"/>
                </a:solidFill>
              </a:rPr>
              <a:t>modelos</a:t>
            </a:r>
            <a:r>
              <a:rPr lang="en-US" sz="1600" dirty="0">
                <a:solidFill>
                  <a:srgbClr val="FFFF00"/>
                </a:solidFill>
              </a:rPr>
              <a:t> de </a:t>
            </a:r>
            <a:r>
              <a:rPr lang="en-US" sz="1600" dirty="0" err="1">
                <a:solidFill>
                  <a:srgbClr val="FFFF00"/>
                </a:solidFill>
              </a:rPr>
              <a:t>brechas</a:t>
            </a:r>
            <a:endParaRPr lang="en-US" sz="1600" dirty="0">
              <a:solidFill>
                <a:srgbClr val="FFFF00"/>
              </a:solidFill>
            </a:endParaRPr>
          </a:p>
          <a:p>
            <a:r>
              <a:rPr lang="en-US" dirty="0" smtClean="0">
                <a:solidFill>
                  <a:schemeClr val="bg1"/>
                </a:solidFill>
              </a:rPr>
              <a:t>La bonanza de los 2000 en Argentina: </a:t>
            </a:r>
            <a:r>
              <a:rPr lang="en-US" dirty="0" err="1" smtClean="0">
                <a:solidFill>
                  <a:schemeClr val="bg1"/>
                </a:solidFill>
              </a:rPr>
              <a:t>holgura</a:t>
            </a:r>
            <a:r>
              <a:rPr lang="en-US" dirty="0" smtClean="0">
                <a:solidFill>
                  <a:schemeClr val="bg1"/>
                </a:solidFill>
              </a:rPr>
              <a:t> macro sin boom de </a:t>
            </a:r>
            <a:r>
              <a:rPr lang="en-US" dirty="0" err="1" smtClean="0">
                <a:solidFill>
                  <a:schemeClr val="bg1"/>
                </a:solidFill>
              </a:rPr>
              <a:t>inversión</a:t>
            </a:r>
            <a:endParaRPr lang="en-US" dirty="0">
              <a:solidFill>
                <a:schemeClr val="bg1"/>
              </a:solidFill>
            </a:endParaRPr>
          </a:p>
          <a:p>
            <a:r>
              <a:rPr lang="en-US" sz="1600" dirty="0">
                <a:solidFill>
                  <a:srgbClr val="FFFF00"/>
                </a:solidFill>
              </a:rPr>
              <a:t>El </a:t>
            </a:r>
            <a:r>
              <a:rPr lang="en-US" sz="1600" dirty="0" err="1">
                <a:solidFill>
                  <a:srgbClr val="FFFF00"/>
                </a:solidFill>
              </a:rPr>
              <a:t>modelo</a:t>
            </a:r>
            <a:r>
              <a:rPr lang="en-US" sz="1600" dirty="0">
                <a:solidFill>
                  <a:srgbClr val="FFFF00"/>
                </a:solidFill>
              </a:rPr>
              <a:t> </a:t>
            </a:r>
            <a:r>
              <a:rPr lang="en-US" sz="1600" dirty="0" err="1">
                <a:solidFill>
                  <a:srgbClr val="FFFF00"/>
                </a:solidFill>
              </a:rPr>
              <a:t>reformulado</a:t>
            </a:r>
            <a:endParaRPr lang="en-US" sz="1600" dirty="0">
              <a:solidFill>
                <a:srgbClr val="FFFF00"/>
              </a:solidFill>
            </a:endParaRPr>
          </a:p>
        </p:txBody>
      </p:sp>
      <p:sp>
        <p:nvSpPr>
          <p:cNvPr id="28" name="27 Rectángulo"/>
          <p:cNvSpPr/>
          <p:nvPr/>
        </p:nvSpPr>
        <p:spPr>
          <a:xfrm>
            <a:off x="8474529" y="6392333"/>
            <a:ext cx="669471" cy="1411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000" dirty="0" smtClean="0"/>
              <a:t>11/18</a:t>
            </a:r>
            <a:endParaRPr lang="es-AR" sz="1000" dirty="0"/>
          </a:p>
        </p:txBody>
      </p:sp>
      <p:sp>
        <p:nvSpPr>
          <p:cNvPr id="11" name="Rectangle 10"/>
          <p:cNvSpPr/>
          <p:nvPr/>
        </p:nvSpPr>
        <p:spPr>
          <a:xfrm>
            <a:off x="0" y="6533444"/>
            <a:ext cx="9144000" cy="324556"/>
          </a:xfrm>
          <a:prstGeom prst="rect">
            <a:avLst/>
          </a:prstGeom>
          <a:solidFill>
            <a:schemeClr val="tx1">
              <a:alpha val="87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ALBRIEU &amp; ROZENWURCEL: REVISITANDO EL MODELO DE BRECHAS                                                                                     HOMENAJE A EDMAR BACHA</a:t>
            </a:r>
            <a:endParaRPr lang="en-US" sz="1200" dirty="0"/>
          </a:p>
        </p:txBody>
      </p:sp>
      <p:sp>
        <p:nvSpPr>
          <p:cNvPr id="5" name="Title 4"/>
          <p:cNvSpPr>
            <a:spLocks noGrp="1"/>
          </p:cNvSpPr>
          <p:nvPr>
            <p:ph type="ctrTitle"/>
          </p:nvPr>
        </p:nvSpPr>
        <p:spPr>
          <a:xfrm>
            <a:off x="388285" y="1229622"/>
            <a:ext cx="8320286" cy="595183"/>
          </a:xfrm>
        </p:spPr>
        <p:txBody>
          <a:bodyPr>
            <a:noAutofit/>
          </a:bodyPr>
          <a:lstStyle/>
          <a:p>
            <a:pPr lvl="0"/>
            <a:r>
              <a:rPr lang="mr-IN" sz="2400" b="1" dirty="0" smtClean="0">
                <a:solidFill>
                  <a:srgbClr val="C0504D"/>
                </a:solidFill>
              </a:rPr>
              <a:t>…</a:t>
            </a:r>
            <a:r>
              <a:rPr lang="en-US" sz="2400" b="1" dirty="0" smtClean="0">
                <a:solidFill>
                  <a:srgbClr val="C0504D"/>
                </a:solidFill>
              </a:rPr>
              <a:t> </a:t>
            </a:r>
            <a:r>
              <a:rPr lang="es-ES_tradnl" sz="2400" b="1" dirty="0" smtClean="0">
                <a:solidFill>
                  <a:srgbClr val="C0504D"/>
                </a:solidFill>
              </a:rPr>
              <a:t>la inversión crece menos que el ahorro hasta 2008 </a:t>
            </a:r>
            <a:br>
              <a:rPr lang="es-ES_tradnl" sz="2400" b="1" dirty="0" smtClean="0">
                <a:solidFill>
                  <a:srgbClr val="C0504D"/>
                </a:solidFill>
              </a:rPr>
            </a:br>
            <a:r>
              <a:rPr lang="es-ES_tradnl" sz="2400" b="1" dirty="0" smtClean="0">
                <a:solidFill>
                  <a:srgbClr val="C0504D"/>
                </a:solidFill>
              </a:rPr>
              <a:t>y luego se desploma volviendo a los niveles previos al boom </a:t>
            </a:r>
            <a:endParaRPr lang="en-US" sz="2400" b="1" dirty="0">
              <a:solidFill>
                <a:srgbClr val="C0504D"/>
              </a:solidFill>
            </a:endParaRPr>
          </a:p>
        </p:txBody>
      </p:sp>
      <p:pic>
        <p:nvPicPr>
          <p:cNvPr id="4" name="Picture 3"/>
          <p:cNvPicPr>
            <a:picLocks noChangeAspect="1"/>
          </p:cNvPicPr>
          <p:nvPr/>
        </p:nvPicPr>
        <p:blipFill>
          <a:blip r:embed="rId3"/>
          <a:stretch>
            <a:fillRect/>
          </a:stretch>
        </p:blipFill>
        <p:spPr>
          <a:xfrm>
            <a:off x="1616529" y="1965916"/>
            <a:ext cx="6123214" cy="4372570"/>
          </a:xfrm>
          <a:prstGeom prst="rect">
            <a:avLst/>
          </a:prstGeom>
        </p:spPr>
      </p:pic>
    </p:spTree>
    <p:extLst>
      <p:ext uri="{BB962C8B-B14F-4D97-AF65-F5344CB8AC3E}">
        <p14:creationId xmlns:p14="http://schemas.microsoft.com/office/powerpoint/2010/main" val="16428934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
            <a:ext cx="9143999" cy="1088510"/>
          </a:xfrm>
          <a:prstGeom prst="rect">
            <a:avLst/>
          </a:prstGeom>
          <a:pattFill prst="pct50">
            <a:fgClr>
              <a:schemeClr val="accent1">
                <a:lumMod val="50000"/>
              </a:schemeClr>
            </a:fgClr>
            <a:bgClr>
              <a:schemeClr val="bg1">
                <a:lumMod val="50000"/>
              </a:schemeClr>
            </a:bgClr>
          </a:patt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0" y="6392333"/>
            <a:ext cx="9144000" cy="141111"/>
          </a:xfrm>
          <a:prstGeom prst="rect">
            <a:avLst/>
          </a:prstGeom>
          <a:solidFill>
            <a:srgbClr val="800000">
              <a:alpha val="87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128968" y="1"/>
            <a:ext cx="7325463" cy="10885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err="1">
                <a:solidFill>
                  <a:srgbClr val="FFFF00"/>
                </a:solidFill>
              </a:rPr>
              <a:t>Motivación</a:t>
            </a:r>
            <a:endParaRPr lang="en-US" sz="1600" dirty="0">
              <a:solidFill>
                <a:srgbClr val="FFFF00"/>
              </a:solidFill>
            </a:endParaRPr>
          </a:p>
          <a:p>
            <a:r>
              <a:rPr lang="en-US" sz="1600" dirty="0" err="1">
                <a:solidFill>
                  <a:srgbClr val="FFFF00"/>
                </a:solidFill>
              </a:rPr>
              <a:t>Historia</a:t>
            </a:r>
            <a:r>
              <a:rPr lang="en-US" sz="1600" dirty="0">
                <a:solidFill>
                  <a:srgbClr val="FFFF00"/>
                </a:solidFill>
              </a:rPr>
              <a:t> de los </a:t>
            </a:r>
            <a:r>
              <a:rPr lang="en-US" sz="1600" dirty="0" err="1">
                <a:solidFill>
                  <a:srgbClr val="FFFF00"/>
                </a:solidFill>
              </a:rPr>
              <a:t>modelos</a:t>
            </a:r>
            <a:r>
              <a:rPr lang="en-US" sz="1600" dirty="0">
                <a:solidFill>
                  <a:srgbClr val="FFFF00"/>
                </a:solidFill>
              </a:rPr>
              <a:t> de </a:t>
            </a:r>
            <a:r>
              <a:rPr lang="en-US" sz="1600" dirty="0" err="1">
                <a:solidFill>
                  <a:srgbClr val="FFFF00"/>
                </a:solidFill>
              </a:rPr>
              <a:t>brechas</a:t>
            </a:r>
            <a:endParaRPr lang="en-US" sz="1600" dirty="0">
              <a:solidFill>
                <a:srgbClr val="FFFF00"/>
              </a:solidFill>
            </a:endParaRPr>
          </a:p>
          <a:p>
            <a:r>
              <a:rPr lang="en-US" dirty="0" smtClean="0">
                <a:solidFill>
                  <a:schemeClr val="bg1"/>
                </a:solidFill>
              </a:rPr>
              <a:t>La </a:t>
            </a:r>
            <a:r>
              <a:rPr lang="en-US" dirty="0">
                <a:solidFill>
                  <a:schemeClr val="bg1"/>
                </a:solidFill>
              </a:rPr>
              <a:t>bonanza de los </a:t>
            </a:r>
            <a:r>
              <a:rPr lang="en-US" dirty="0" smtClean="0">
                <a:solidFill>
                  <a:schemeClr val="bg1"/>
                </a:solidFill>
              </a:rPr>
              <a:t>2000 en Argentina: </a:t>
            </a:r>
            <a:r>
              <a:rPr lang="en-US" dirty="0" err="1" smtClean="0">
                <a:solidFill>
                  <a:schemeClr val="bg1"/>
                </a:solidFill>
              </a:rPr>
              <a:t>holgura</a:t>
            </a:r>
            <a:r>
              <a:rPr lang="en-US" dirty="0" smtClean="0">
                <a:solidFill>
                  <a:schemeClr val="bg1"/>
                </a:solidFill>
              </a:rPr>
              <a:t> macro sin boom de </a:t>
            </a:r>
            <a:r>
              <a:rPr lang="en-US" dirty="0" err="1" smtClean="0">
                <a:solidFill>
                  <a:schemeClr val="bg1"/>
                </a:solidFill>
              </a:rPr>
              <a:t>inversión</a:t>
            </a:r>
            <a:r>
              <a:rPr lang="en-US" sz="1600" dirty="0" smtClean="0">
                <a:solidFill>
                  <a:schemeClr val="bg1"/>
                </a:solidFill>
              </a:rPr>
              <a:t> </a:t>
            </a:r>
            <a:endParaRPr lang="en-US" sz="1600" dirty="0">
              <a:solidFill>
                <a:schemeClr val="bg1"/>
              </a:solidFill>
            </a:endParaRPr>
          </a:p>
          <a:p>
            <a:r>
              <a:rPr lang="en-US" sz="1600" dirty="0">
                <a:solidFill>
                  <a:srgbClr val="FFFF00"/>
                </a:solidFill>
              </a:rPr>
              <a:t>El </a:t>
            </a:r>
            <a:r>
              <a:rPr lang="en-US" sz="1600" dirty="0" err="1">
                <a:solidFill>
                  <a:srgbClr val="FFFF00"/>
                </a:solidFill>
              </a:rPr>
              <a:t>modelo</a:t>
            </a:r>
            <a:r>
              <a:rPr lang="en-US" sz="1600" dirty="0">
                <a:solidFill>
                  <a:srgbClr val="FFFF00"/>
                </a:solidFill>
              </a:rPr>
              <a:t> </a:t>
            </a:r>
            <a:r>
              <a:rPr lang="en-US" sz="1600" dirty="0" err="1">
                <a:solidFill>
                  <a:srgbClr val="FFFF00"/>
                </a:solidFill>
              </a:rPr>
              <a:t>reformulado</a:t>
            </a:r>
            <a:endParaRPr lang="en-US" sz="1600" dirty="0">
              <a:solidFill>
                <a:srgbClr val="FFFF00"/>
              </a:solidFill>
            </a:endParaRPr>
          </a:p>
        </p:txBody>
      </p:sp>
      <p:sp>
        <p:nvSpPr>
          <p:cNvPr id="28" name="27 Rectángulo"/>
          <p:cNvSpPr/>
          <p:nvPr/>
        </p:nvSpPr>
        <p:spPr>
          <a:xfrm>
            <a:off x="8595554" y="6392333"/>
            <a:ext cx="535618" cy="1411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000" dirty="0" smtClean="0"/>
              <a:t>12/18</a:t>
            </a:r>
            <a:endParaRPr lang="es-AR" sz="1000" dirty="0"/>
          </a:p>
        </p:txBody>
      </p:sp>
      <p:sp>
        <p:nvSpPr>
          <p:cNvPr id="11" name="Rectangle 10"/>
          <p:cNvSpPr/>
          <p:nvPr/>
        </p:nvSpPr>
        <p:spPr>
          <a:xfrm>
            <a:off x="0" y="6533444"/>
            <a:ext cx="9144000" cy="324556"/>
          </a:xfrm>
          <a:prstGeom prst="rect">
            <a:avLst/>
          </a:prstGeom>
          <a:solidFill>
            <a:schemeClr val="tx1">
              <a:alpha val="87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ALBRIEU &amp; ROZENWURCEL: REVISITANDO EL MODELO DE BRECHAS                                                                                     HOMENAJE A EDMAR BACHA</a:t>
            </a:r>
            <a:endParaRPr lang="en-US" sz="1200" dirty="0"/>
          </a:p>
        </p:txBody>
      </p:sp>
      <p:sp>
        <p:nvSpPr>
          <p:cNvPr id="5" name="Title 4"/>
          <p:cNvSpPr>
            <a:spLocks noGrp="1"/>
          </p:cNvSpPr>
          <p:nvPr>
            <p:ph type="ctrTitle"/>
          </p:nvPr>
        </p:nvSpPr>
        <p:spPr>
          <a:xfrm>
            <a:off x="388285" y="1303554"/>
            <a:ext cx="8320286" cy="684737"/>
          </a:xfrm>
        </p:spPr>
        <p:txBody>
          <a:bodyPr>
            <a:noAutofit/>
          </a:bodyPr>
          <a:lstStyle/>
          <a:p>
            <a:pPr lvl="0"/>
            <a:r>
              <a:rPr lang="es-ES_tradnl" sz="2400" b="1" dirty="0" smtClean="0">
                <a:solidFill>
                  <a:srgbClr val="C0504D"/>
                </a:solidFill>
              </a:rPr>
              <a:t>La inversión pública mejora levemente, pero después del boom, mientras el ahorro público se desploma</a:t>
            </a:r>
            <a:endParaRPr lang="en-US" sz="2400" b="1" dirty="0">
              <a:solidFill>
                <a:srgbClr val="C0504D"/>
              </a:solidFill>
            </a:endParaRPr>
          </a:p>
        </p:txBody>
      </p:sp>
      <p:pic>
        <p:nvPicPr>
          <p:cNvPr id="2" name="Picture 1"/>
          <p:cNvPicPr>
            <a:picLocks noChangeAspect="1"/>
          </p:cNvPicPr>
          <p:nvPr/>
        </p:nvPicPr>
        <p:blipFill>
          <a:blip r:embed="rId3"/>
          <a:stretch>
            <a:fillRect/>
          </a:stretch>
        </p:blipFill>
        <p:spPr>
          <a:xfrm>
            <a:off x="1452101" y="2057400"/>
            <a:ext cx="6833147" cy="4099888"/>
          </a:xfrm>
          <a:prstGeom prst="rect">
            <a:avLst/>
          </a:prstGeom>
        </p:spPr>
      </p:pic>
    </p:spTree>
    <p:extLst>
      <p:ext uri="{BB962C8B-B14F-4D97-AF65-F5344CB8AC3E}">
        <p14:creationId xmlns:p14="http://schemas.microsoft.com/office/powerpoint/2010/main" val="12669265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2829" y="1"/>
            <a:ext cx="9143999" cy="1088510"/>
          </a:xfrm>
          <a:prstGeom prst="rect">
            <a:avLst/>
          </a:prstGeom>
          <a:pattFill prst="pct50">
            <a:fgClr>
              <a:schemeClr val="accent1">
                <a:lumMod val="50000"/>
              </a:schemeClr>
            </a:fgClr>
            <a:bgClr>
              <a:schemeClr val="bg1">
                <a:lumMod val="50000"/>
              </a:schemeClr>
            </a:bgClr>
          </a:patt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0" y="6392333"/>
            <a:ext cx="9144000" cy="141111"/>
          </a:xfrm>
          <a:prstGeom prst="rect">
            <a:avLst/>
          </a:prstGeom>
          <a:solidFill>
            <a:srgbClr val="800000">
              <a:alpha val="87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039164" y="1"/>
            <a:ext cx="7299805" cy="10885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err="1">
                <a:solidFill>
                  <a:srgbClr val="FFFF00"/>
                </a:solidFill>
              </a:rPr>
              <a:t>Motivación</a:t>
            </a:r>
            <a:endParaRPr lang="en-US" sz="1600" dirty="0">
              <a:solidFill>
                <a:srgbClr val="FFFF00"/>
              </a:solidFill>
            </a:endParaRPr>
          </a:p>
          <a:p>
            <a:r>
              <a:rPr lang="en-US" sz="1600" dirty="0" err="1">
                <a:solidFill>
                  <a:srgbClr val="FFFF00"/>
                </a:solidFill>
              </a:rPr>
              <a:t>Historia</a:t>
            </a:r>
            <a:r>
              <a:rPr lang="en-US" sz="1600" dirty="0">
                <a:solidFill>
                  <a:srgbClr val="FFFF00"/>
                </a:solidFill>
              </a:rPr>
              <a:t> de los </a:t>
            </a:r>
            <a:r>
              <a:rPr lang="en-US" sz="1600" dirty="0" err="1">
                <a:solidFill>
                  <a:srgbClr val="FFFF00"/>
                </a:solidFill>
              </a:rPr>
              <a:t>modelos</a:t>
            </a:r>
            <a:r>
              <a:rPr lang="en-US" sz="1600" dirty="0">
                <a:solidFill>
                  <a:srgbClr val="FFFF00"/>
                </a:solidFill>
              </a:rPr>
              <a:t> de </a:t>
            </a:r>
            <a:r>
              <a:rPr lang="en-US" sz="1600" dirty="0" err="1">
                <a:solidFill>
                  <a:srgbClr val="FFFF00"/>
                </a:solidFill>
              </a:rPr>
              <a:t>brechas</a:t>
            </a:r>
            <a:endParaRPr lang="en-US" sz="1600" dirty="0">
              <a:solidFill>
                <a:srgbClr val="FFFF00"/>
              </a:solidFill>
            </a:endParaRPr>
          </a:p>
          <a:p>
            <a:r>
              <a:rPr lang="en-US" dirty="0" smtClean="0">
                <a:solidFill>
                  <a:schemeClr val="bg1"/>
                </a:solidFill>
              </a:rPr>
              <a:t>La bonanza de </a:t>
            </a:r>
            <a:r>
              <a:rPr lang="en-US" dirty="0">
                <a:solidFill>
                  <a:schemeClr val="bg1"/>
                </a:solidFill>
              </a:rPr>
              <a:t>los 2000 </a:t>
            </a:r>
            <a:r>
              <a:rPr lang="en-US" dirty="0" smtClean="0">
                <a:solidFill>
                  <a:schemeClr val="bg1"/>
                </a:solidFill>
              </a:rPr>
              <a:t>en Argentina: </a:t>
            </a:r>
            <a:r>
              <a:rPr lang="en-US" dirty="0" err="1" smtClean="0">
                <a:solidFill>
                  <a:schemeClr val="bg1"/>
                </a:solidFill>
              </a:rPr>
              <a:t>holgura</a:t>
            </a:r>
            <a:r>
              <a:rPr lang="en-US" dirty="0" smtClean="0">
                <a:solidFill>
                  <a:schemeClr val="bg1"/>
                </a:solidFill>
              </a:rPr>
              <a:t> macro sin boom de </a:t>
            </a:r>
            <a:r>
              <a:rPr lang="en-US" dirty="0" err="1" smtClean="0">
                <a:solidFill>
                  <a:schemeClr val="bg1"/>
                </a:solidFill>
              </a:rPr>
              <a:t>inversión</a:t>
            </a:r>
            <a:endParaRPr lang="en-US" dirty="0">
              <a:solidFill>
                <a:schemeClr val="bg1"/>
              </a:solidFill>
            </a:endParaRPr>
          </a:p>
          <a:p>
            <a:r>
              <a:rPr lang="en-US" sz="1600" dirty="0">
                <a:solidFill>
                  <a:srgbClr val="FFFF00"/>
                </a:solidFill>
              </a:rPr>
              <a:t>El </a:t>
            </a:r>
            <a:r>
              <a:rPr lang="en-US" sz="1600" dirty="0" err="1">
                <a:solidFill>
                  <a:srgbClr val="FFFF00"/>
                </a:solidFill>
              </a:rPr>
              <a:t>modelo</a:t>
            </a:r>
            <a:r>
              <a:rPr lang="en-US" sz="1600" dirty="0">
                <a:solidFill>
                  <a:srgbClr val="FFFF00"/>
                </a:solidFill>
              </a:rPr>
              <a:t> </a:t>
            </a:r>
            <a:r>
              <a:rPr lang="en-US" sz="1600" dirty="0" err="1">
                <a:solidFill>
                  <a:srgbClr val="FFFF00"/>
                </a:solidFill>
              </a:rPr>
              <a:t>reformulado</a:t>
            </a:r>
            <a:endParaRPr lang="en-US" sz="1600" dirty="0">
              <a:solidFill>
                <a:srgbClr val="FFFF00"/>
              </a:solidFill>
            </a:endParaRPr>
          </a:p>
        </p:txBody>
      </p:sp>
      <p:sp>
        <p:nvSpPr>
          <p:cNvPr id="28" name="27 Rectángulo"/>
          <p:cNvSpPr/>
          <p:nvPr/>
        </p:nvSpPr>
        <p:spPr>
          <a:xfrm>
            <a:off x="8595553" y="6392333"/>
            <a:ext cx="548448" cy="1411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000" dirty="0" smtClean="0"/>
              <a:t>13/18</a:t>
            </a:r>
            <a:endParaRPr lang="es-AR" sz="1000" dirty="0"/>
          </a:p>
        </p:txBody>
      </p:sp>
      <p:sp>
        <p:nvSpPr>
          <p:cNvPr id="11" name="Rectangle 10"/>
          <p:cNvSpPr/>
          <p:nvPr/>
        </p:nvSpPr>
        <p:spPr>
          <a:xfrm>
            <a:off x="0" y="6533444"/>
            <a:ext cx="9144000" cy="324556"/>
          </a:xfrm>
          <a:prstGeom prst="rect">
            <a:avLst/>
          </a:prstGeom>
          <a:solidFill>
            <a:schemeClr val="tx1">
              <a:alpha val="87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ALBRIEU &amp; ROZENWURCEL: REVISITANDO EL MODELO DE BRECHAS                                                                                     HOMENAJE A EDMAR BACHA</a:t>
            </a:r>
            <a:endParaRPr lang="en-US" sz="1200" dirty="0"/>
          </a:p>
        </p:txBody>
      </p:sp>
      <p:sp>
        <p:nvSpPr>
          <p:cNvPr id="5" name="Title 4"/>
          <p:cNvSpPr>
            <a:spLocks noGrp="1"/>
          </p:cNvSpPr>
          <p:nvPr>
            <p:ph type="ctrTitle"/>
          </p:nvPr>
        </p:nvSpPr>
        <p:spPr>
          <a:xfrm>
            <a:off x="388285" y="1303554"/>
            <a:ext cx="8320286" cy="684737"/>
          </a:xfrm>
        </p:spPr>
        <p:txBody>
          <a:bodyPr>
            <a:noAutofit/>
          </a:bodyPr>
          <a:lstStyle/>
          <a:p>
            <a:pPr lvl="0"/>
            <a:r>
              <a:rPr lang="es-ES_tradnl" sz="2400" b="1" dirty="0" smtClean="0">
                <a:solidFill>
                  <a:srgbClr val="C0504D"/>
                </a:solidFill>
              </a:rPr>
              <a:t>En el sector privado la tasa de inversión declina </a:t>
            </a:r>
            <a:br>
              <a:rPr lang="es-ES_tradnl" sz="2400" b="1" dirty="0" smtClean="0">
                <a:solidFill>
                  <a:srgbClr val="C0504D"/>
                </a:solidFill>
              </a:rPr>
            </a:br>
            <a:r>
              <a:rPr lang="es-ES_tradnl" sz="2400" b="1" dirty="0" smtClean="0">
                <a:solidFill>
                  <a:srgbClr val="C0504D"/>
                </a:solidFill>
              </a:rPr>
              <a:t>algo más que la tasa de ahorro</a:t>
            </a:r>
            <a:endParaRPr lang="en-US" sz="2400" b="1" dirty="0">
              <a:solidFill>
                <a:srgbClr val="C0504D"/>
              </a:solidFill>
            </a:endParaRPr>
          </a:p>
        </p:txBody>
      </p:sp>
      <p:pic>
        <p:nvPicPr>
          <p:cNvPr id="4" name="Picture 3"/>
          <p:cNvPicPr>
            <a:picLocks noChangeAspect="1"/>
          </p:cNvPicPr>
          <p:nvPr/>
        </p:nvPicPr>
        <p:blipFill>
          <a:blip r:embed="rId3"/>
          <a:stretch>
            <a:fillRect/>
          </a:stretch>
        </p:blipFill>
        <p:spPr>
          <a:xfrm>
            <a:off x="1622775" y="2057400"/>
            <a:ext cx="6854527" cy="4112716"/>
          </a:xfrm>
          <a:prstGeom prst="rect">
            <a:avLst/>
          </a:prstGeom>
        </p:spPr>
      </p:pic>
    </p:spTree>
    <p:extLst>
      <p:ext uri="{BB962C8B-B14F-4D97-AF65-F5344CB8AC3E}">
        <p14:creationId xmlns:p14="http://schemas.microsoft.com/office/powerpoint/2010/main" val="9180576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2829" y="1"/>
            <a:ext cx="9143999" cy="1088510"/>
          </a:xfrm>
          <a:prstGeom prst="rect">
            <a:avLst/>
          </a:prstGeom>
          <a:pattFill prst="pct50">
            <a:fgClr>
              <a:schemeClr val="accent1">
                <a:lumMod val="50000"/>
              </a:schemeClr>
            </a:fgClr>
            <a:bgClr>
              <a:schemeClr val="bg1">
                <a:lumMod val="50000"/>
              </a:schemeClr>
            </a:bgClr>
          </a:patt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0" y="6392333"/>
            <a:ext cx="9144000" cy="141111"/>
          </a:xfrm>
          <a:prstGeom prst="rect">
            <a:avLst/>
          </a:prstGeom>
          <a:solidFill>
            <a:srgbClr val="800000">
              <a:alpha val="87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128968" y="1"/>
            <a:ext cx="7299805" cy="10885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err="1">
                <a:solidFill>
                  <a:srgbClr val="FFFF00"/>
                </a:solidFill>
              </a:rPr>
              <a:t>Motivación</a:t>
            </a:r>
            <a:endParaRPr lang="en-US" sz="1600" dirty="0">
              <a:solidFill>
                <a:srgbClr val="FFFF00"/>
              </a:solidFill>
            </a:endParaRPr>
          </a:p>
          <a:p>
            <a:r>
              <a:rPr lang="en-US" sz="1600" dirty="0" err="1">
                <a:solidFill>
                  <a:srgbClr val="FFFF00"/>
                </a:solidFill>
              </a:rPr>
              <a:t>Historia</a:t>
            </a:r>
            <a:r>
              <a:rPr lang="en-US" sz="1600" dirty="0">
                <a:solidFill>
                  <a:srgbClr val="FFFF00"/>
                </a:solidFill>
              </a:rPr>
              <a:t> de los </a:t>
            </a:r>
            <a:r>
              <a:rPr lang="en-US" sz="1600" dirty="0" err="1">
                <a:solidFill>
                  <a:srgbClr val="FFFF00"/>
                </a:solidFill>
              </a:rPr>
              <a:t>modelos</a:t>
            </a:r>
            <a:r>
              <a:rPr lang="en-US" sz="1600" dirty="0">
                <a:solidFill>
                  <a:srgbClr val="FFFF00"/>
                </a:solidFill>
              </a:rPr>
              <a:t> de </a:t>
            </a:r>
            <a:r>
              <a:rPr lang="en-US" sz="1600" dirty="0" err="1">
                <a:solidFill>
                  <a:srgbClr val="FFFF00"/>
                </a:solidFill>
              </a:rPr>
              <a:t>brechas</a:t>
            </a:r>
            <a:endParaRPr lang="en-US" sz="1600" dirty="0">
              <a:solidFill>
                <a:srgbClr val="FFFF00"/>
              </a:solidFill>
            </a:endParaRPr>
          </a:p>
          <a:p>
            <a:r>
              <a:rPr lang="en-US" dirty="0" smtClean="0">
                <a:solidFill>
                  <a:schemeClr val="bg1"/>
                </a:solidFill>
              </a:rPr>
              <a:t>La bonanza de los 2000 en Argentina : </a:t>
            </a:r>
            <a:r>
              <a:rPr lang="en-US" dirty="0" err="1" smtClean="0">
                <a:solidFill>
                  <a:schemeClr val="bg1"/>
                </a:solidFill>
              </a:rPr>
              <a:t>holgura</a:t>
            </a:r>
            <a:r>
              <a:rPr lang="en-US" dirty="0" smtClean="0">
                <a:solidFill>
                  <a:schemeClr val="bg1"/>
                </a:solidFill>
              </a:rPr>
              <a:t> macro sin boom de </a:t>
            </a:r>
            <a:r>
              <a:rPr lang="en-US" dirty="0" err="1" smtClean="0">
                <a:solidFill>
                  <a:schemeClr val="bg1"/>
                </a:solidFill>
              </a:rPr>
              <a:t>inversión</a:t>
            </a:r>
            <a:endParaRPr lang="en-US" dirty="0">
              <a:solidFill>
                <a:schemeClr val="bg1"/>
              </a:solidFill>
            </a:endParaRPr>
          </a:p>
          <a:p>
            <a:r>
              <a:rPr lang="en-US" sz="1600" dirty="0">
                <a:solidFill>
                  <a:srgbClr val="FFFF00"/>
                </a:solidFill>
              </a:rPr>
              <a:t>El </a:t>
            </a:r>
            <a:r>
              <a:rPr lang="en-US" sz="1600" dirty="0" err="1">
                <a:solidFill>
                  <a:srgbClr val="FFFF00"/>
                </a:solidFill>
              </a:rPr>
              <a:t>modelo</a:t>
            </a:r>
            <a:r>
              <a:rPr lang="en-US" sz="1600" dirty="0">
                <a:solidFill>
                  <a:srgbClr val="FFFF00"/>
                </a:solidFill>
              </a:rPr>
              <a:t> </a:t>
            </a:r>
            <a:r>
              <a:rPr lang="en-US" sz="1600" dirty="0" err="1">
                <a:solidFill>
                  <a:srgbClr val="FFFF00"/>
                </a:solidFill>
              </a:rPr>
              <a:t>reformulado</a:t>
            </a:r>
            <a:endParaRPr lang="en-US" sz="1600" dirty="0">
              <a:solidFill>
                <a:srgbClr val="FFFF00"/>
              </a:solidFill>
            </a:endParaRPr>
          </a:p>
        </p:txBody>
      </p:sp>
      <p:sp>
        <p:nvSpPr>
          <p:cNvPr id="11" name="Rectangle 10"/>
          <p:cNvSpPr/>
          <p:nvPr/>
        </p:nvSpPr>
        <p:spPr>
          <a:xfrm>
            <a:off x="0" y="6533444"/>
            <a:ext cx="9144000" cy="324556"/>
          </a:xfrm>
          <a:prstGeom prst="rect">
            <a:avLst/>
          </a:prstGeom>
          <a:solidFill>
            <a:schemeClr val="tx1">
              <a:alpha val="87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ALBRIEU &amp; ROZENWURCEL: REVISITANDO EL MODELO DE BRECHAS                                                                                     HOMENAJE A EDMAR BACHA</a:t>
            </a:r>
            <a:endParaRPr lang="en-US" sz="1200" dirty="0"/>
          </a:p>
        </p:txBody>
      </p:sp>
      <p:sp>
        <p:nvSpPr>
          <p:cNvPr id="5" name="Title 4"/>
          <p:cNvSpPr>
            <a:spLocks noGrp="1"/>
          </p:cNvSpPr>
          <p:nvPr>
            <p:ph type="ctrTitle"/>
          </p:nvPr>
        </p:nvSpPr>
        <p:spPr>
          <a:xfrm>
            <a:off x="388285" y="1303554"/>
            <a:ext cx="8320286" cy="684737"/>
          </a:xfrm>
        </p:spPr>
        <p:txBody>
          <a:bodyPr>
            <a:noAutofit/>
          </a:bodyPr>
          <a:lstStyle/>
          <a:p>
            <a:pPr lvl="0"/>
            <a:r>
              <a:rPr lang="es-ES_tradnl" sz="2400" b="1" dirty="0" smtClean="0">
                <a:solidFill>
                  <a:srgbClr val="C0504D"/>
                </a:solidFill>
              </a:rPr>
              <a:t>El boom elimina el </a:t>
            </a:r>
            <a:r>
              <a:rPr lang="es-ES_tradnl" sz="2400" b="1" dirty="0" err="1" smtClean="0">
                <a:solidFill>
                  <a:srgbClr val="C0504D"/>
                </a:solidFill>
              </a:rPr>
              <a:t>sup</a:t>
            </a:r>
            <a:r>
              <a:rPr lang="es-ES_tradnl" sz="2400" b="1" dirty="0" smtClean="0">
                <a:solidFill>
                  <a:srgbClr val="C0504D"/>
                </a:solidFill>
              </a:rPr>
              <a:t>. en cc y transforma en déficit el </a:t>
            </a:r>
            <a:r>
              <a:rPr lang="es-ES_tradnl" sz="2400" b="1" dirty="0" err="1" smtClean="0">
                <a:solidFill>
                  <a:srgbClr val="C0504D"/>
                </a:solidFill>
              </a:rPr>
              <a:t>sup</a:t>
            </a:r>
            <a:r>
              <a:rPr lang="es-ES_tradnl" sz="2400" b="1" dirty="0" smtClean="0">
                <a:solidFill>
                  <a:srgbClr val="C0504D"/>
                </a:solidFill>
              </a:rPr>
              <a:t>. de ahorro del gobierno, en tanto se mantiene el </a:t>
            </a:r>
            <a:r>
              <a:rPr lang="es-ES_tradnl" sz="2400" b="1" dirty="0" err="1" smtClean="0">
                <a:solidFill>
                  <a:srgbClr val="C0504D"/>
                </a:solidFill>
              </a:rPr>
              <a:t>sup</a:t>
            </a:r>
            <a:r>
              <a:rPr lang="es-ES_tradnl" sz="2400" b="1" dirty="0" smtClean="0">
                <a:solidFill>
                  <a:srgbClr val="C0504D"/>
                </a:solidFill>
              </a:rPr>
              <a:t>. privado</a:t>
            </a:r>
            <a:endParaRPr lang="en-US" sz="2400" b="1" dirty="0">
              <a:solidFill>
                <a:srgbClr val="C0504D"/>
              </a:solidFill>
            </a:endParaRPr>
          </a:p>
        </p:txBody>
      </p:sp>
      <p:sp>
        <p:nvSpPr>
          <p:cNvPr id="12" name="27 Rectángulo"/>
          <p:cNvSpPr/>
          <p:nvPr/>
        </p:nvSpPr>
        <p:spPr>
          <a:xfrm>
            <a:off x="8595553" y="6392333"/>
            <a:ext cx="548448" cy="1411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000" dirty="0" smtClean="0"/>
              <a:t>14/18</a:t>
            </a:r>
            <a:endParaRPr lang="es-AR" sz="1000" dirty="0"/>
          </a:p>
        </p:txBody>
      </p:sp>
      <p:pic>
        <p:nvPicPr>
          <p:cNvPr id="2" name="Picture 1"/>
          <p:cNvPicPr>
            <a:picLocks noChangeAspect="1"/>
          </p:cNvPicPr>
          <p:nvPr/>
        </p:nvPicPr>
        <p:blipFill>
          <a:blip r:embed="rId2"/>
          <a:stretch>
            <a:fillRect/>
          </a:stretch>
        </p:blipFill>
        <p:spPr>
          <a:xfrm>
            <a:off x="1622775" y="1988291"/>
            <a:ext cx="7224888" cy="4334933"/>
          </a:xfrm>
          <a:prstGeom prst="rect">
            <a:avLst/>
          </a:prstGeom>
        </p:spPr>
      </p:pic>
    </p:spTree>
    <p:extLst>
      <p:ext uri="{BB962C8B-B14F-4D97-AF65-F5344CB8AC3E}">
        <p14:creationId xmlns:p14="http://schemas.microsoft.com/office/powerpoint/2010/main" val="7450437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
            <a:ext cx="9143999" cy="1088510"/>
          </a:xfrm>
          <a:prstGeom prst="rect">
            <a:avLst/>
          </a:prstGeom>
          <a:pattFill prst="pct50">
            <a:fgClr>
              <a:schemeClr val="accent1">
                <a:lumMod val="50000"/>
              </a:schemeClr>
            </a:fgClr>
            <a:bgClr>
              <a:schemeClr val="bg1">
                <a:lumMod val="50000"/>
              </a:schemeClr>
            </a:bgClr>
          </a:patt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0" y="6392333"/>
            <a:ext cx="9144000" cy="141111"/>
          </a:xfrm>
          <a:prstGeom prst="rect">
            <a:avLst/>
          </a:prstGeom>
          <a:solidFill>
            <a:srgbClr val="800000">
              <a:alpha val="87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051992" y="1"/>
            <a:ext cx="6709663" cy="10885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err="1">
                <a:solidFill>
                  <a:srgbClr val="FFFF00"/>
                </a:solidFill>
              </a:rPr>
              <a:t>Motivación</a:t>
            </a:r>
            <a:endParaRPr lang="en-US" sz="1600" dirty="0">
              <a:solidFill>
                <a:srgbClr val="FFFF00"/>
              </a:solidFill>
            </a:endParaRPr>
          </a:p>
          <a:p>
            <a:r>
              <a:rPr lang="en-US" sz="1600" dirty="0" err="1">
                <a:solidFill>
                  <a:srgbClr val="FFFF00"/>
                </a:solidFill>
              </a:rPr>
              <a:t>Historia</a:t>
            </a:r>
            <a:r>
              <a:rPr lang="en-US" sz="1600" dirty="0">
                <a:solidFill>
                  <a:srgbClr val="FFFF00"/>
                </a:solidFill>
              </a:rPr>
              <a:t> de los </a:t>
            </a:r>
            <a:r>
              <a:rPr lang="en-US" sz="1600" dirty="0" err="1">
                <a:solidFill>
                  <a:srgbClr val="FFFF00"/>
                </a:solidFill>
              </a:rPr>
              <a:t>modelos</a:t>
            </a:r>
            <a:r>
              <a:rPr lang="en-US" sz="1600" dirty="0">
                <a:solidFill>
                  <a:srgbClr val="FFFF00"/>
                </a:solidFill>
              </a:rPr>
              <a:t> de </a:t>
            </a:r>
            <a:r>
              <a:rPr lang="en-US" sz="1600" dirty="0" err="1">
                <a:solidFill>
                  <a:srgbClr val="FFFF00"/>
                </a:solidFill>
              </a:rPr>
              <a:t>brechas</a:t>
            </a:r>
            <a:endParaRPr lang="en-US" sz="1600" dirty="0">
              <a:solidFill>
                <a:srgbClr val="FFFF00"/>
              </a:solidFill>
            </a:endParaRPr>
          </a:p>
          <a:p>
            <a:r>
              <a:rPr lang="en-US" sz="1600" dirty="0">
                <a:solidFill>
                  <a:srgbClr val="FFFF00"/>
                </a:solidFill>
              </a:rPr>
              <a:t>La </a:t>
            </a:r>
            <a:r>
              <a:rPr lang="en-US" sz="1600" dirty="0" smtClean="0">
                <a:solidFill>
                  <a:srgbClr val="FFFF00"/>
                </a:solidFill>
              </a:rPr>
              <a:t>bonanza de </a:t>
            </a:r>
            <a:r>
              <a:rPr lang="en-US" sz="1600" dirty="0">
                <a:solidFill>
                  <a:srgbClr val="FFFF00"/>
                </a:solidFill>
              </a:rPr>
              <a:t>los </a:t>
            </a:r>
            <a:r>
              <a:rPr lang="en-US" sz="1600" dirty="0" smtClean="0">
                <a:solidFill>
                  <a:srgbClr val="FFFF00"/>
                </a:solidFill>
              </a:rPr>
              <a:t>2000 en Argentina: </a:t>
            </a:r>
            <a:r>
              <a:rPr lang="en-US" sz="1600" dirty="0" err="1">
                <a:solidFill>
                  <a:srgbClr val="FFFF00"/>
                </a:solidFill>
              </a:rPr>
              <a:t>holgura</a:t>
            </a:r>
            <a:r>
              <a:rPr lang="en-US" sz="1600" dirty="0">
                <a:solidFill>
                  <a:srgbClr val="FFFF00"/>
                </a:solidFill>
              </a:rPr>
              <a:t> </a:t>
            </a:r>
            <a:r>
              <a:rPr lang="en-US" sz="1600" dirty="0" smtClean="0">
                <a:solidFill>
                  <a:srgbClr val="FFFF00"/>
                </a:solidFill>
              </a:rPr>
              <a:t>macro sin boom de </a:t>
            </a:r>
            <a:r>
              <a:rPr lang="en-US" sz="1600" dirty="0" err="1" smtClean="0">
                <a:solidFill>
                  <a:srgbClr val="FFFF00"/>
                </a:solidFill>
              </a:rPr>
              <a:t>inversión</a:t>
            </a:r>
            <a:r>
              <a:rPr lang="en-US" sz="1600" dirty="0" smtClean="0">
                <a:solidFill>
                  <a:srgbClr val="FFFF00"/>
                </a:solidFill>
              </a:rPr>
              <a:t> </a:t>
            </a:r>
            <a:endParaRPr lang="en-US" sz="1600" dirty="0">
              <a:solidFill>
                <a:srgbClr val="FFFF00"/>
              </a:solidFill>
            </a:endParaRPr>
          </a:p>
          <a:p>
            <a:r>
              <a:rPr lang="en-US" dirty="0">
                <a:solidFill>
                  <a:schemeClr val="bg1"/>
                </a:solidFill>
              </a:rPr>
              <a:t>El </a:t>
            </a:r>
            <a:r>
              <a:rPr lang="en-US" dirty="0" err="1">
                <a:solidFill>
                  <a:schemeClr val="bg1"/>
                </a:solidFill>
              </a:rPr>
              <a:t>modelo</a:t>
            </a:r>
            <a:r>
              <a:rPr lang="en-US" dirty="0">
                <a:solidFill>
                  <a:schemeClr val="bg1"/>
                </a:solidFill>
              </a:rPr>
              <a:t> </a:t>
            </a:r>
            <a:r>
              <a:rPr lang="en-US" dirty="0" err="1" smtClean="0">
                <a:solidFill>
                  <a:schemeClr val="bg1"/>
                </a:solidFill>
              </a:rPr>
              <a:t>reformulado</a:t>
            </a:r>
            <a:endParaRPr lang="en-US" dirty="0">
              <a:solidFill>
                <a:schemeClr val="bg1"/>
              </a:solidFill>
            </a:endParaRPr>
          </a:p>
        </p:txBody>
      </p:sp>
      <p:sp>
        <p:nvSpPr>
          <p:cNvPr id="11" name="Rectangle 10"/>
          <p:cNvSpPr/>
          <p:nvPr/>
        </p:nvSpPr>
        <p:spPr>
          <a:xfrm>
            <a:off x="0" y="6533444"/>
            <a:ext cx="9144000" cy="324556"/>
          </a:xfrm>
          <a:prstGeom prst="rect">
            <a:avLst/>
          </a:prstGeom>
          <a:solidFill>
            <a:schemeClr val="tx1">
              <a:alpha val="87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ALBRIEU &amp; ROZENWURCEL: REVISITANDO EL MODELO DE BRECHAS                                                                                     HOMENAJE A EDMAR BACHA</a:t>
            </a:r>
            <a:endParaRPr lang="en-US" sz="1200" dirty="0"/>
          </a:p>
        </p:txBody>
      </p:sp>
      <p:sp>
        <p:nvSpPr>
          <p:cNvPr id="5" name="Title 4"/>
          <p:cNvSpPr>
            <a:spLocks noGrp="1"/>
          </p:cNvSpPr>
          <p:nvPr>
            <p:ph type="ctrTitle"/>
          </p:nvPr>
        </p:nvSpPr>
        <p:spPr>
          <a:xfrm>
            <a:off x="388285" y="1303554"/>
            <a:ext cx="8320286" cy="684737"/>
          </a:xfrm>
        </p:spPr>
        <p:txBody>
          <a:bodyPr>
            <a:noAutofit/>
          </a:bodyPr>
          <a:lstStyle/>
          <a:p>
            <a:pPr lvl="0"/>
            <a:r>
              <a:rPr lang="es-ES_tradnl" sz="2400" b="1" dirty="0" smtClean="0">
                <a:solidFill>
                  <a:srgbClr val="C0504D"/>
                </a:solidFill>
              </a:rPr>
              <a:t>¿Qué ocurrió? 1) reaparición de la “tercera” brecha: </a:t>
            </a:r>
            <a:br>
              <a:rPr lang="es-ES_tradnl" sz="2400" b="1" dirty="0" smtClean="0">
                <a:solidFill>
                  <a:srgbClr val="C0504D"/>
                </a:solidFill>
              </a:rPr>
            </a:br>
            <a:r>
              <a:rPr lang="es-ES_tradnl" sz="2400" b="1" dirty="0" smtClean="0">
                <a:solidFill>
                  <a:srgbClr val="C0504D"/>
                </a:solidFill>
              </a:rPr>
              <a:t>presión social para consumir las rentas generadas por el boom </a:t>
            </a:r>
            <a:endParaRPr lang="en-US" sz="2400" b="1" dirty="0">
              <a:solidFill>
                <a:srgbClr val="C0504D"/>
              </a:solidFill>
            </a:endParaRPr>
          </a:p>
        </p:txBody>
      </p:sp>
      <p:sp>
        <p:nvSpPr>
          <p:cNvPr id="2" name="Rectangle 1"/>
          <p:cNvSpPr/>
          <p:nvPr/>
        </p:nvSpPr>
        <p:spPr>
          <a:xfrm>
            <a:off x="298480" y="2123708"/>
            <a:ext cx="2947303" cy="3693319"/>
          </a:xfrm>
          <a:prstGeom prst="rect">
            <a:avLst/>
          </a:prstGeom>
        </p:spPr>
        <p:txBody>
          <a:bodyPr wrap="square">
            <a:spAutoFit/>
          </a:bodyPr>
          <a:lstStyle/>
          <a:p>
            <a:pPr lvl="0" algn="ctr"/>
            <a:endParaRPr lang="es-ES" dirty="0" smtClean="0"/>
          </a:p>
          <a:p>
            <a:pPr algn="ctr"/>
            <a:r>
              <a:rPr lang="es-ES" dirty="0" smtClean="0"/>
              <a:t>La brecha ahorro/inversión pública </a:t>
            </a:r>
            <a:r>
              <a:rPr lang="es-ES" dirty="0"/>
              <a:t>fue la que básicamente financió el aumento del </a:t>
            </a:r>
            <a:r>
              <a:rPr lang="es-ES" dirty="0" smtClean="0"/>
              <a:t>consumo: subsidios a </a:t>
            </a:r>
            <a:r>
              <a:rPr lang="es-ES" dirty="0"/>
              <a:t>la </a:t>
            </a:r>
            <a:r>
              <a:rPr lang="es-ES" dirty="0" smtClean="0"/>
              <a:t>energía,</a:t>
            </a:r>
            <a:r>
              <a:rPr lang="es-ES" dirty="0"/>
              <a:t> </a:t>
            </a:r>
            <a:r>
              <a:rPr lang="es-ES" dirty="0" smtClean="0"/>
              <a:t>a  </a:t>
            </a:r>
            <a:r>
              <a:rPr lang="es-ES" dirty="0"/>
              <a:t>otros servicios </a:t>
            </a:r>
            <a:r>
              <a:rPr lang="es-ES" dirty="0" smtClean="0"/>
              <a:t>públicos, a los alimentos y otros bienes (</a:t>
            </a:r>
            <a:r>
              <a:rPr lang="es-ES" dirty="0"/>
              <a:t>en muchos casos injustificadamente</a:t>
            </a:r>
            <a:r>
              <a:rPr lang="es-ES" dirty="0" smtClean="0"/>
              <a:t>), así </a:t>
            </a:r>
            <a:r>
              <a:rPr lang="es-ES" dirty="0"/>
              <a:t>como </a:t>
            </a:r>
            <a:r>
              <a:rPr lang="es-ES" dirty="0" smtClean="0"/>
              <a:t>la extensión de la </a:t>
            </a:r>
            <a:r>
              <a:rPr lang="es-ES" dirty="0"/>
              <a:t>cobertura de múltiples programas </a:t>
            </a:r>
            <a:r>
              <a:rPr lang="es-ES" dirty="0" smtClean="0"/>
              <a:t>sociales </a:t>
            </a:r>
            <a:r>
              <a:rPr lang="es-ES" dirty="0"/>
              <a:t> </a:t>
            </a:r>
            <a:endParaRPr lang="en-US" dirty="0"/>
          </a:p>
        </p:txBody>
      </p:sp>
      <p:pic>
        <p:nvPicPr>
          <p:cNvPr id="4" name="Picture 3"/>
          <p:cNvPicPr>
            <a:picLocks noChangeAspect="1"/>
          </p:cNvPicPr>
          <p:nvPr/>
        </p:nvPicPr>
        <p:blipFill>
          <a:blip r:embed="rId3"/>
          <a:stretch>
            <a:fillRect/>
          </a:stretch>
        </p:blipFill>
        <p:spPr>
          <a:xfrm>
            <a:off x="3449540" y="2270500"/>
            <a:ext cx="5622802" cy="3546527"/>
          </a:xfrm>
          <a:prstGeom prst="rect">
            <a:avLst/>
          </a:prstGeom>
        </p:spPr>
      </p:pic>
      <p:sp>
        <p:nvSpPr>
          <p:cNvPr id="12" name="Rectangle 11"/>
          <p:cNvSpPr/>
          <p:nvPr/>
        </p:nvSpPr>
        <p:spPr>
          <a:xfrm>
            <a:off x="3335549" y="5355362"/>
            <a:ext cx="5373022" cy="923330"/>
          </a:xfrm>
          <a:prstGeom prst="rect">
            <a:avLst/>
          </a:prstGeom>
        </p:spPr>
        <p:txBody>
          <a:bodyPr wrap="square">
            <a:spAutoFit/>
          </a:bodyPr>
          <a:lstStyle/>
          <a:p>
            <a:endParaRPr lang="en-US" dirty="0" smtClean="0"/>
          </a:p>
          <a:p>
            <a:endParaRPr lang="en-US" dirty="0"/>
          </a:p>
          <a:p>
            <a:pPr algn="ctr"/>
            <a:r>
              <a:rPr lang="en-US" dirty="0" err="1" smtClean="0"/>
              <a:t>Cambios</a:t>
            </a:r>
            <a:r>
              <a:rPr lang="en-US" dirty="0" smtClean="0"/>
              <a:t> en el ratio </a:t>
            </a:r>
            <a:r>
              <a:rPr lang="en-US" dirty="0" err="1" smtClean="0"/>
              <a:t>gasto</a:t>
            </a:r>
            <a:r>
              <a:rPr lang="en-US" dirty="0" smtClean="0"/>
              <a:t> </a:t>
            </a:r>
            <a:r>
              <a:rPr lang="en-US" dirty="0" err="1" smtClean="0"/>
              <a:t>público</a:t>
            </a:r>
            <a:r>
              <a:rPr lang="en-US" dirty="0" smtClean="0"/>
              <a:t> / PBI</a:t>
            </a:r>
            <a:endParaRPr lang="en-US" dirty="0"/>
          </a:p>
        </p:txBody>
      </p:sp>
      <p:sp>
        <p:nvSpPr>
          <p:cNvPr id="13" name="27 Rectángulo"/>
          <p:cNvSpPr/>
          <p:nvPr/>
        </p:nvSpPr>
        <p:spPr>
          <a:xfrm>
            <a:off x="8595553" y="6392333"/>
            <a:ext cx="548448" cy="1411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000" dirty="0" smtClean="0"/>
              <a:t>15/18</a:t>
            </a:r>
            <a:endParaRPr lang="es-AR" sz="1000" dirty="0"/>
          </a:p>
        </p:txBody>
      </p:sp>
    </p:spTree>
    <p:extLst>
      <p:ext uri="{BB962C8B-B14F-4D97-AF65-F5344CB8AC3E}">
        <p14:creationId xmlns:p14="http://schemas.microsoft.com/office/powerpoint/2010/main" val="31392598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
            <a:ext cx="9143999" cy="1088510"/>
          </a:xfrm>
          <a:prstGeom prst="rect">
            <a:avLst/>
          </a:prstGeom>
          <a:pattFill prst="pct50">
            <a:fgClr>
              <a:schemeClr val="accent1">
                <a:lumMod val="50000"/>
              </a:schemeClr>
            </a:fgClr>
            <a:bgClr>
              <a:schemeClr val="bg1">
                <a:lumMod val="50000"/>
              </a:schemeClr>
            </a:bgClr>
          </a:patt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0" y="6392333"/>
            <a:ext cx="9144000" cy="141111"/>
          </a:xfrm>
          <a:prstGeom prst="rect">
            <a:avLst/>
          </a:prstGeom>
          <a:solidFill>
            <a:srgbClr val="800000">
              <a:alpha val="87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257261" y="1"/>
            <a:ext cx="6659458" cy="10885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err="1">
                <a:solidFill>
                  <a:srgbClr val="FFFF00"/>
                </a:solidFill>
              </a:rPr>
              <a:t>Motivación</a:t>
            </a:r>
            <a:endParaRPr lang="en-US" sz="1600" dirty="0">
              <a:solidFill>
                <a:srgbClr val="FFFF00"/>
              </a:solidFill>
            </a:endParaRPr>
          </a:p>
          <a:p>
            <a:r>
              <a:rPr lang="en-US" sz="1600" dirty="0" err="1">
                <a:solidFill>
                  <a:srgbClr val="FFFF00"/>
                </a:solidFill>
              </a:rPr>
              <a:t>Historia</a:t>
            </a:r>
            <a:r>
              <a:rPr lang="en-US" sz="1600" dirty="0">
                <a:solidFill>
                  <a:srgbClr val="FFFF00"/>
                </a:solidFill>
              </a:rPr>
              <a:t> de los </a:t>
            </a:r>
            <a:r>
              <a:rPr lang="en-US" sz="1600" dirty="0" err="1">
                <a:solidFill>
                  <a:srgbClr val="FFFF00"/>
                </a:solidFill>
              </a:rPr>
              <a:t>modelos</a:t>
            </a:r>
            <a:r>
              <a:rPr lang="en-US" sz="1600" dirty="0">
                <a:solidFill>
                  <a:srgbClr val="FFFF00"/>
                </a:solidFill>
              </a:rPr>
              <a:t> de </a:t>
            </a:r>
            <a:r>
              <a:rPr lang="en-US" sz="1600" dirty="0" err="1">
                <a:solidFill>
                  <a:srgbClr val="FFFF00"/>
                </a:solidFill>
              </a:rPr>
              <a:t>brechas</a:t>
            </a:r>
            <a:endParaRPr lang="en-US" sz="1600" dirty="0">
              <a:solidFill>
                <a:srgbClr val="FFFF00"/>
              </a:solidFill>
            </a:endParaRPr>
          </a:p>
          <a:p>
            <a:r>
              <a:rPr lang="en-US" sz="1600" dirty="0">
                <a:solidFill>
                  <a:srgbClr val="FFFF00"/>
                </a:solidFill>
              </a:rPr>
              <a:t>La </a:t>
            </a:r>
            <a:r>
              <a:rPr lang="en-US" sz="1600" dirty="0" smtClean="0">
                <a:solidFill>
                  <a:srgbClr val="FFFF00"/>
                </a:solidFill>
              </a:rPr>
              <a:t>bonanza de </a:t>
            </a:r>
            <a:r>
              <a:rPr lang="en-US" sz="1600" dirty="0">
                <a:solidFill>
                  <a:srgbClr val="FFFF00"/>
                </a:solidFill>
              </a:rPr>
              <a:t>los </a:t>
            </a:r>
            <a:r>
              <a:rPr lang="en-US" sz="1600" dirty="0" smtClean="0">
                <a:solidFill>
                  <a:srgbClr val="FFFF00"/>
                </a:solidFill>
              </a:rPr>
              <a:t>2000 en Argentina: </a:t>
            </a:r>
            <a:r>
              <a:rPr lang="en-US" sz="1600" dirty="0" err="1">
                <a:solidFill>
                  <a:srgbClr val="FFFF00"/>
                </a:solidFill>
              </a:rPr>
              <a:t>holgura</a:t>
            </a:r>
            <a:r>
              <a:rPr lang="en-US" sz="1600" dirty="0">
                <a:solidFill>
                  <a:srgbClr val="FFFF00"/>
                </a:solidFill>
              </a:rPr>
              <a:t> </a:t>
            </a:r>
            <a:r>
              <a:rPr lang="en-US" sz="1600" dirty="0" smtClean="0">
                <a:solidFill>
                  <a:srgbClr val="FFFF00"/>
                </a:solidFill>
              </a:rPr>
              <a:t>macro sin boom de </a:t>
            </a:r>
            <a:r>
              <a:rPr lang="en-US" sz="1600" dirty="0" err="1" smtClean="0">
                <a:solidFill>
                  <a:srgbClr val="FFFF00"/>
                </a:solidFill>
              </a:rPr>
              <a:t>inversión</a:t>
            </a:r>
            <a:r>
              <a:rPr lang="en-US" sz="1600" dirty="0" smtClean="0">
                <a:solidFill>
                  <a:srgbClr val="FFFF00"/>
                </a:solidFill>
              </a:rPr>
              <a:t> </a:t>
            </a:r>
            <a:endParaRPr lang="en-US" sz="1600" dirty="0">
              <a:solidFill>
                <a:srgbClr val="FFFF00"/>
              </a:solidFill>
            </a:endParaRPr>
          </a:p>
          <a:p>
            <a:r>
              <a:rPr lang="en-US" dirty="0" smtClean="0">
                <a:solidFill>
                  <a:srgbClr val="FFFFFF"/>
                </a:solidFill>
              </a:rPr>
              <a:t>El </a:t>
            </a:r>
            <a:r>
              <a:rPr lang="en-US" dirty="0" err="1" smtClean="0">
                <a:solidFill>
                  <a:srgbClr val="FFFFFF"/>
                </a:solidFill>
              </a:rPr>
              <a:t>modelo</a:t>
            </a:r>
            <a:r>
              <a:rPr lang="en-US" dirty="0" smtClean="0">
                <a:solidFill>
                  <a:srgbClr val="FFFFFF"/>
                </a:solidFill>
              </a:rPr>
              <a:t> </a:t>
            </a:r>
            <a:r>
              <a:rPr lang="en-US" dirty="0" err="1" smtClean="0">
                <a:solidFill>
                  <a:srgbClr val="FFFFFF"/>
                </a:solidFill>
              </a:rPr>
              <a:t>reformulado</a:t>
            </a:r>
            <a:endParaRPr lang="en-US" dirty="0">
              <a:solidFill>
                <a:srgbClr val="FFFFFF"/>
              </a:solidFill>
            </a:endParaRPr>
          </a:p>
        </p:txBody>
      </p:sp>
      <p:sp>
        <p:nvSpPr>
          <p:cNvPr id="11" name="Rectangle 10"/>
          <p:cNvSpPr/>
          <p:nvPr/>
        </p:nvSpPr>
        <p:spPr>
          <a:xfrm>
            <a:off x="0" y="6533444"/>
            <a:ext cx="9144000" cy="324556"/>
          </a:xfrm>
          <a:prstGeom prst="rect">
            <a:avLst/>
          </a:prstGeom>
          <a:solidFill>
            <a:schemeClr val="tx1">
              <a:alpha val="87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ALBRIEU &amp; ROZENWURCEL: REVISITANDO EL MODELO DE BRECHAS                                                                                     HOMENAJE A EDMAR BACHA</a:t>
            </a:r>
            <a:endParaRPr lang="en-US" sz="1200" dirty="0"/>
          </a:p>
        </p:txBody>
      </p:sp>
      <p:sp>
        <p:nvSpPr>
          <p:cNvPr id="5" name="Title 4"/>
          <p:cNvSpPr>
            <a:spLocks noGrp="1"/>
          </p:cNvSpPr>
          <p:nvPr>
            <p:ph type="ctrTitle"/>
          </p:nvPr>
        </p:nvSpPr>
        <p:spPr>
          <a:xfrm>
            <a:off x="166778" y="1295596"/>
            <a:ext cx="8787991" cy="692695"/>
          </a:xfrm>
        </p:spPr>
        <p:txBody>
          <a:bodyPr>
            <a:noAutofit/>
          </a:bodyPr>
          <a:lstStyle/>
          <a:p>
            <a:pPr lvl="0"/>
            <a:r>
              <a:rPr lang="es-ES_tradnl" sz="2400" b="1" dirty="0">
                <a:solidFill>
                  <a:srgbClr val="C0504D"/>
                </a:solidFill>
              </a:rPr>
              <a:t>¿Qué ocurrió</a:t>
            </a:r>
            <a:r>
              <a:rPr lang="es-ES_tradnl" sz="2400" b="1" dirty="0" smtClean="0">
                <a:solidFill>
                  <a:srgbClr val="C0504D"/>
                </a:solidFill>
              </a:rPr>
              <a:t>? 2) reaparición de la “tercera” brecha (</a:t>
            </a:r>
            <a:r>
              <a:rPr lang="es-ES_tradnl" sz="2400" b="1" dirty="0" err="1" smtClean="0">
                <a:solidFill>
                  <a:srgbClr val="C0504D"/>
                </a:solidFill>
              </a:rPr>
              <a:t>cont</a:t>
            </a:r>
            <a:r>
              <a:rPr lang="es-ES_tradnl" sz="2400" b="1" dirty="0" smtClean="0">
                <a:solidFill>
                  <a:srgbClr val="C0504D"/>
                </a:solidFill>
              </a:rPr>
              <a:t>): </a:t>
            </a:r>
            <a:br>
              <a:rPr lang="es-ES_tradnl" sz="2400" b="1" dirty="0" smtClean="0">
                <a:solidFill>
                  <a:srgbClr val="C0504D"/>
                </a:solidFill>
              </a:rPr>
            </a:br>
            <a:r>
              <a:rPr lang="es-ES_tradnl" sz="2400" b="1" dirty="0" smtClean="0">
                <a:solidFill>
                  <a:srgbClr val="C0504D"/>
                </a:solidFill>
              </a:rPr>
              <a:t>gasto explosivo en subsidios -muy superior al de programas sociales</a:t>
            </a:r>
            <a:endParaRPr lang="en-US" sz="2400" b="1" dirty="0">
              <a:solidFill>
                <a:srgbClr val="C0504D"/>
              </a:solidFill>
            </a:endParaRPr>
          </a:p>
        </p:txBody>
      </p:sp>
      <p:sp>
        <p:nvSpPr>
          <p:cNvPr id="12" name="Rectangle 11"/>
          <p:cNvSpPr/>
          <p:nvPr/>
        </p:nvSpPr>
        <p:spPr>
          <a:xfrm>
            <a:off x="1622775" y="5779552"/>
            <a:ext cx="5373022" cy="369332"/>
          </a:xfrm>
          <a:prstGeom prst="rect">
            <a:avLst/>
          </a:prstGeom>
        </p:spPr>
        <p:txBody>
          <a:bodyPr wrap="square">
            <a:spAutoFit/>
          </a:bodyPr>
          <a:lstStyle/>
          <a:p>
            <a:r>
              <a:rPr lang="en-US" dirty="0" err="1" smtClean="0"/>
              <a:t>Subsidios</a:t>
            </a:r>
            <a:r>
              <a:rPr lang="en-US" dirty="0" smtClean="0"/>
              <a:t> </a:t>
            </a:r>
            <a:r>
              <a:rPr lang="en-US" dirty="0" err="1" smtClean="0"/>
              <a:t>económicos</a:t>
            </a:r>
            <a:r>
              <a:rPr lang="en-US" dirty="0" smtClean="0"/>
              <a:t> </a:t>
            </a:r>
            <a:r>
              <a:rPr lang="en-US" dirty="0" err="1" smtClean="0"/>
              <a:t>por</a:t>
            </a:r>
            <a:r>
              <a:rPr lang="en-US" dirty="0" smtClean="0"/>
              <a:t> </a:t>
            </a:r>
            <a:r>
              <a:rPr lang="en-US" dirty="0" err="1" smtClean="0"/>
              <a:t>categoría</a:t>
            </a:r>
            <a:r>
              <a:rPr lang="en-US" dirty="0" smtClean="0"/>
              <a:t> (% del PBI)</a:t>
            </a:r>
            <a:endParaRPr lang="en-US" dirty="0"/>
          </a:p>
        </p:txBody>
      </p:sp>
      <p:sp>
        <p:nvSpPr>
          <p:cNvPr id="13" name="27 Rectángulo"/>
          <p:cNvSpPr/>
          <p:nvPr/>
        </p:nvSpPr>
        <p:spPr>
          <a:xfrm>
            <a:off x="8595553" y="6392333"/>
            <a:ext cx="548448" cy="1411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000" dirty="0" smtClean="0"/>
              <a:t>16/18</a:t>
            </a:r>
            <a:endParaRPr lang="es-AR" sz="1000" dirty="0"/>
          </a:p>
        </p:txBody>
      </p:sp>
      <p:pic>
        <p:nvPicPr>
          <p:cNvPr id="7" name="Picture 6"/>
          <p:cNvPicPr>
            <a:picLocks noChangeAspect="1"/>
          </p:cNvPicPr>
          <p:nvPr/>
        </p:nvPicPr>
        <p:blipFill>
          <a:blip r:embed="rId2"/>
          <a:stretch>
            <a:fillRect/>
          </a:stretch>
        </p:blipFill>
        <p:spPr>
          <a:xfrm>
            <a:off x="1404678" y="1988292"/>
            <a:ext cx="6512041" cy="3886787"/>
          </a:xfrm>
          <a:prstGeom prst="rect">
            <a:avLst/>
          </a:prstGeom>
        </p:spPr>
      </p:pic>
    </p:spTree>
    <p:extLst>
      <p:ext uri="{BB962C8B-B14F-4D97-AF65-F5344CB8AC3E}">
        <p14:creationId xmlns:p14="http://schemas.microsoft.com/office/powerpoint/2010/main" val="34909938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
            <a:ext cx="9143999" cy="1088510"/>
          </a:xfrm>
          <a:prstGeom prst="rect">
            <a:avLst/>
          </a:prstGeom>
          <a:pattFill prst="pct50">
            <a:fgClr>
              <a:schemeClr val="accent1">
                <a:lumMod val="50000"/>
              </a:schemeClr>
            </a:fgClr>
            <a:bgClr>
              <a:schemeClr val="bg1">
                <a:lumMod val="50000"/>
              </a:schemeClr>
            </a:bgClr>
          </a:patt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0" y="6392333"/>
            <a:ext cx="9144000" cy="141111"/>
          </a:xfrm>
          <a:prstGeom prst="rect">
            <a:avLst/>
          </a:prstGeom>
          <a:solidFill>
            <a:srgbClr val="800000">
              <a:alpha val="87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167456" y="1"/>
            <a:ext cx="6671175" cy="10885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err="1">
                <a:solidFill>
                  <a:srgbClr val="FFFF00"/>
                </a:solidFill>
              </a:rPr>
              <a:t>Motivación</a:t>
            </a:r>
            <a:endParaRPr lang="en-US" sz="1600" dirty="0">
              <a:solidFill>
                <a:srgbClr val="FFFF00"/>
              </a:solidFill>
            </a:endParaRPr>
          </a:p>
          <a:p>
            <a:r>
              <a:rPr lang="en-US" sz="1600" dirty="0" err="1">
                <a:solidFill>
                  <a:srgbClr val="FFFF00"/>
                </a:solidFill>
              </a:rPr>
              <a:t>Historia</a:t>
            </a:r>
            <a:r>
              <a:rPr lang="en-US" sz="1600" dirty="0">
                <a:solidFill>
                  <a:srgbClr val="FFFF00"/>
                </a:solidFill>
              </a:rPr>
              <a:t> de los </a:t>
            </a:r>
            <a:r>
              <a:rPr lang="en-US" sz="1600" dirty="0" err="1">
                <a:solidFill>
                  <a:srgbClr val="FFFF00"/>
                </a:solidFill>
              </a:rPr>
              <a:t>modelos</a:t>
            </a:r>
            <a:r>
              <a:rPr lang="en-US" sz="1600" dirty="0">
                <a:solidFill>
                  <a:srgbClr val="FFFF00"/>
                </a:solidFill>
              </a:rPr>
              <a:t> de </a:t>
            </a:r>
            <a:r>
              <a:rPr lang="en-US" sz="1600" dirty="0" err="1">
                <a:solidFill>
                  <a:srgbClr val="FFFF00"/>
                </a:solidFill>
              </a:rPr>
              <a:t>brechas</a:t>
            </a:r>
            <a:endParaRPr lang="en-US" sz="1600" dirty="0">
              <a:solidFill>
                <a:srgbClr val="FFFF00"/>
              </a:solidFill>
            </a:endParaRPr>
          </a:p>
          <a:p>
            <a:r>
              <a:rPr lang="en-US" sz="1600" dirty="0">
                <a:solidFill>
                  <a:srgbClr val="FFFF00"/>
                </a:solidFill>
              </a:rPr>
              <a:t>La bonanza de los 2000 en Argentina: </a:t>
            </a:r>
            <a:r>
              <a:rPr lang="en-US" sz="1600" dirty="0" err="1">
                <a:solidFill>
                  <a:srgbClr val="FFFF00"/>
                </a:solidFill>
              </a:rPr>
              <a:t>holgura</a:t>
            </a:r>
            <a:r>
              <a:rPr lang="en-US" sz="1600" dirty="0">
                <a:solidFill>
                  <a:srgbClr val="FFFF00"/>
                </a:solidFill>
              </a:rPr>
              <a:t> macro sin boom de </a:t>
            </a:r>
            <a:r>
              <a:rPr lang="en-US" sz="1600" dirty="0" err="1">
                <a:solidFill>
                  <a:srgbClr val="FFFF00"/>
                </a:solidFill>
              </a:rPr>
              <a:t>inversión</a:t>
            </a:r>
            <a:r>
              <a:rPr lang="en-US" sz="1600" dirty="0">
                <a:solidFill>
                  <a:srgbClr val="FFFF00"/>
                </a:solidFill>
              </a:rPr>
              <a:t> </a:t>
            </a:r>
          </a:p>
          <a:p>
            <a:r>
              <a:rPr lang="en-US" sz="1600" dirty="0">
                <a:solidFill>
                  <a:srgbClr val="FFFFFF"/>
                </a:solidFill>
              </a:rPr>
              <a:t>El </a:t>
            </a:r>
            <a:r>
              <a:rPr lang="en-US" sz="1600" dirty="0" err="1">
                <a:solidFill>
                  <a:srgbClr val="FFFFFF"/>
                </a:solidFill>
              </a:rPr>
              <a:t>modelo</a:t>
            </a:r>
            <a:r>
              <a:rPr lang="en-US" sz="1600" dirty="0">
                <a:solidFill>
                  <a:srgbClr val="FFFFFF"/>
                </a:solidFill>
              </a:rPr>
              <a:t> </a:t>
            </a:r>
            <a:r>
              <a:rPr lang="en-US" sz="1600" dirty="0" err="1">
                <a:solidFill>
                  <a:srgbClr val="FFFFFF"/>
                </a:solidFill>
              </a:rPr>
              <a:t>reformulado</a:t>
            </a:r>
            <a:endParaRPr lang="en-US" sz="1600" dirty="0">
              <a:solidFill>
                <a:srgbClr val="FFFFFF"/>
              </a:solidFill>
            </a:endParaRPr>
          </a:p>
        </p:txBody>
      </p:sp>
      <p:sp>
        <p:nvSpPr>
          <p:cNvPr id="11" name="Rectangle 10"/>
          <p:cNvSpPr/>
          <p:nvPr/>
        </p:nvSpPr>
        <p:spPr>
          <a:xfrm>
            <a:off x="0" y="6533444"/>
            <a:ext cx="9144000" cy="324556"/>
          </a:xfrm>
          <a:prstGeom prst="rect">
            <a:avLst/>
          </a:prstGeom>
          <a:solidFill>
            <a:schemeClr val="tx1">
              <a:alpha val="87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ALBRIEU &amp; ROZENWURCEL: REVISITANDO EL MODELO DE BRECHAS                                                                                     HOMENAJE A EDMAR BACHA</a:t>
            </a:r>
            <a:endParaRPr lang="en-US" sz="1200" dirty="0"/>
          </a:p>
        </p:txBody>
      </p:sp>
      <p:sp>
        <p:nvSpPr>
          <p:cNvPr id="5" name="Title 4"/>
          <p:cNvSpPr>
            <a:spLocks noGrp="1"/>
          </p:cNvSpPr>
          <p:nvPr>
            <p:ph type="ctrTitle"/>
          </p:nvPr>
        </p:nvSpPr>
        <p:spPr>
          <a:xfrm>
            <a:off x="388285" y="1303554"/>
            <a:ext cx="8320286" cy="684737"/>
          </a:xfrm>
        </p:spPr>
        <p:txBody>
          <a:bodyPr>
            <a:noAutofit/>
          </a:bodyPr>
          <a:lstStyle/>
          <a:p>
            <a:pPr lvl="0"/>
            <a:r>
              <a:rPr lang="es-ES_tradnl" sz="2400" b="1" dirty="0" smtClean="0">
                <a:solidFill>
                  <a:srgbClr val="C0504D"/>
                </a:solidFill>
              </a:rPr>
              <a:t>¿Qué ocurrió? 2) aparición de la “cuarta” brecha: </a:t>
            </a:r>
            <a:br>
              <a:rPr lang="es-ES_tradnl" sz="2400" b="1" dirty="0" smtClean="0">
                <a:solidFill>
                  <a:srgbClr val="C0504D"/>
                </a:solidFill>
              </a:rPr>
            </a:br>
            <a:r>
              <a:rPr lang="es-ES_tradnl" sz="2400" b="1" dirty="0" smtClean="0">
                <a:solidFill>
                  <a:srgbClr val="C0504D"/>
                </a:solidFill>
              </a:rPr>
              <a:t>la salida de capitales reduce el ahorro privado “disponible”</a:t>
            </a:r>
            <a:endParaRPr lang="en-US" sz="2400" b="1" dirty="0">
              <a:solidFill>
                <a:srgbClr val="C0504D"/>
              </a:solidFill>
            </a:endParaRPr>
          </a:p>
        </p:txBody>
      </p:sp>
      <p:sp>
        <p:nvSpPr>
          <p:cNvPr id="2" name="Rectangle 1"/>
          <p:cNvSpPr/>
          <p:nvPr/>
        </p:nvSpPr>
        <p:spPr>
          <a:xfrm>
            <a:off x="298480" y="2038515"/>
            <a:ext cx="2947303" cy="4247317"/>
          </a:xfrm>
          <a:prstGeom prst="rect">
            <a:avLst/>
          </a:prstGeom>
        </p:spPr>
        <p:txBody>
          <a:bodyPr wrap="square">
            <a:spAutoFit/>
          </a:bodyPr>
          <a:lstStyle/>
          <a:p>
            <a:pPr lvl="0" algn="ctr"/>
            <a:endParaRPr lang="es-ES" dirty="0" smtClean="0"/>
          </a:p>
          <a:p>
            <a:pPr lvl="0" algn="ctr"/>
            <a:r>
              <a:rPr lang="es-ES" dirty="0" smtClean="0"/>
              <a:t>En </a:t>
            </a:r>
            <a:r>
              <a:rPr lang="es-ES" dirty="0"/>
              <a:t>un contexto de elevada conflictividad e inseguridad jurídica, los actores privados que mejoraron su capacidad de ahorro no los canalizaron hacia activos domésticos sino que, como lo reflejan las cuenta de capital del balance de pagos, los colocaron fuera del país, en detrimento de la inversión privada </a:t>
            </a:r>
            <a:r>
              <a:rPr lang="es-ES" dirty="0" smtClean="0"/>
              <a:t>doméstica: brecha entre el ahorro “disponible” y la inversión </a:t>
            </a:r>
          </a:p>
          <a:p>
            <a:pPr lvl="0" algn="ctr"/>
            <a:r>
              <a:rPr lang="es-ES" dirty="0" smtClean="0"/>
              <a:t>del sector privado</a:t>
            </a:r>
            <a:r>
              <a:rPr lang="es-ES" dirty="0"/>
              <a:t> </a:t>
            </a:r>
            <a:endParaRPr lang="en-US" dirty="0"/>
          </a:p>
        </p:txBody>
      </p:sp>
      <p:sp>
        <p:nvSpPr>
          <p:cNvPr id="12" name="Rectangle 11"/>
          <p:cNvSpPr/>
          <p:nvPr/>
        </p:nvSpPr>
        <p:spPr>
          <a:xfrm>
            <a:off x="3335549" y="5355362"/>
            <a:ext cx="5373022" cy="923330"/>
          </a:xfrm>
          <a:prstGeom prst="rect">
            <a:avLst/>
          </a:prstGeom>
        </p:spPr>
        <p:txBody>
          <a:bodyPr wrap="square">
            <a:spAutoFit/>
          </a:bodyPr>
          <a:lstStyle/>
          <a:p>
            <a:r>
              <a:rPr lang="en-US" dirty="0" smtClean="0"/>
              <a:t>                     </a:t>
            </a:r>
          </a:p>
          <a:p>
            <a:pPr algn="ctr"/>
            <a:endParaRPr lang="en-US" dirty="0" smtClean="0"/>
          </a:p>
          <a:p>
            <a:pPr algn="ctr"/>
            <a:r>
              <a:rPr lang="en-US" dirty="0" smtClean="0"/>
              <a:t>Mercado de </a:t>
            </a:r>
            <a:r>
              <a:rPr lang="en-US" dirty="0" err="1" smtClean="0"/>
              <a:t>cambios</a:t>
            </a:r>
            <a:r>
              <a:rPr lang="en-US" dirty="0"/>
              <a:t> </a:t>
            </a:r>
            <a:r>
              <a:rPr lang="en-US" dirty="0" smtClean="0"/>
              <a:t>(</a:t>
            </a:r>
            <a:r>
              <a:rPr lang="en-US" dirty="0" err="1" smtClean="0"/>
              <a:t>acum</a:t>
            </a:r>
            <a:r>
              <a:rPr lang="en-US" dirty="0" smtClean="0"/>
              <a:t>. 12 </a:t>
            </a:r>
            <a:r>
              <a:rPr lang="en-US" dirty="0" err="1" smtClean="0"/>
              <a:t>meses</a:t>
            </a:r>
            <a:r>
              <a:rPr lang="en-US" dirty="0" smtClean="0"/>
              <a:t>, </a:t>
            </a:r>
            <a:r>
              <a:rPr lang="en-US" dirty="0"/>
              <a:t>M</a:t>
            </a:r>
            <a:r>
              <a:rPr lang="en-US" dirty="0" smtClean="0"/>
              <a:t> de </a:t>
            </a:r>
            <a:r>
              <a:rPr lang="en-US" dirty="0" err="1" smtClean="0"/>
              <a:t>dólares</a:t>
            </a:r>
            <a:r>
              <a:rPr lang="en-US" dirty="0" smtClean="0"/>
              <a:t>)</a:t>
            </a:r>
            <a:endParaRPr lang="en-US" dirty="0"/>
          </a:p>
        </p:txBody>
      </p:sp>
      <p:pic>
        <p:nvPicPr>
          <p:cNvPr id="7" name="Picture 6"/>
          <p:cNvPicPr>
            <a:picLocks noChangeAspect="1"/>
          </p:cNvPicPr>
          <p:nvPr/>
        </p:nvPicPr>
        <p:blipFill>
          <a:blip r:embed="rId3"/>
          <a:stretch>
            <a:fillRect/>
          </a:stretch>
        </p:blipFill>
        <p:spPr>
          <a:xfrm>
            <a:off x="3720424" y="2038515"/>
            <a:ext cx="5311321" cy="3875047"/>
          </a:xfrm>
          <a:prstGeom prst="rect">
            <a:avLst/>
          </a:prstGeom>
        </p:spPr>
      </p:pic>
      <p:sp>
        <p:nvSpPr>
          <p:cNvPr id="13" name="27 Rectángulo"/>
          <p:cNvSpPr/>
          <p:nvPr/>
        </p:nvSpPr>
        <p:spPr>
          <a:xfrm>
            <a:off x="8595553" y="6392333"/>
            <a:ext cx="548448" cy="1411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000" dirty="0" smtClean="0"/>
              <a:t>17/18</a:t>
            </a:r>
            <a:endParaRPr lang="es-AR" sz="1000" dirty="0"/>
          </a:p>
        </p:txBody>
      </p:sp>
    </p:spTree>
    <p:extLst>
      <p:ext uri="{BB962C8B-B14F-4D97-AF65-F5344CB8AC3E}">
        <p14:creationId xmlns:p14="http://schemas.microsoft.com/office/powerpoint/2010/main" val="28039905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4543" y="2525536"/>
            <a:ext cx="7756071" cy="1470025"/>
          </a:xfrm>
        </p:spPr>
        <p:txBody>
          <a:bodyPr>
            <a:normAutofit fontScale="90000"/>
          </a:bodyPr>
          <a:lstStyle/>
          <a:p>
            <a:r>
              <a:rPr lang="en-US" b="1" dirty="0" smtClean="0">
                <a:solidFill>
                  <a:srgbClr val="800000"/>
                </a:solidFill>
              </a:rPr>
              <a:t/>
            </a:r>
            <a:br>
              <a:rPr lang="en-US" b="1" dirty="0" smtClean="0">
                <a:solidFill>
                  <a:srgbClr val="800000"/>
                </a:solidFill>
              </a:rPr>
            </a:br>
            <a:r>
              <a:rPr lang="en-US" b="1" dirty="0">
                <a:solidFill>
                  <a:srgbClr val="800000"/>
                </a:solidFill>
              </a:rPr>
              <a:t/>
            </a:r>
            <a:br>
              <a:rPr lang="en-US" b="1" dirty="0">
                <a:solidFill>
                  <a:srgbClr val="800000"/>
                </a:solidFill>
              </a:rPr>
            </a:br>
            <a:r>
              <a:rPr lang="en-US" b="1" dirty="0" err="1" smtClean="0">
                <a:solidFill>
                  <a:srgbClr val="800000"/>
                </a:solidFill>
              </a:rPr>
              <a:t>Muito</a:t>
            </a:r>
            <a:r>
              <a:rPr lang="en-US" b="1" dirty="0" smtClean="0">
                <a:solidFill>
                  <a:srgbClr val="800000"/>
                </a:solidFill>
              </a:rPr>
              <a:t> obrigado!</a:t>
            </a:r>
            <a:br>
              <a:rPr lang="en-US" b="1" dirty="0" smtClean="0">
                <a:solidFill>
                  <a:srgbClr val="800000"/>
                </a:solidFill>
              </a:rPr>
            </a:br>
            <a:r>
              <a:rPr lang="en-US" b="1" dirty="0" smtClean="0">
                <a:solidFill>
                  <a:srgbClr val="800000"/>
                </a:solidFill>
              </a:rPr>
              <a:t/>
            </a:r>
            <a:br>
              <a:rPr lang="en-US" b="1" dirty="0" smtClean="0">
                <a:solidFill>
                  <a:srgbClr val="800000"/>
                </a:solidFill>
              </a:rPr>
            </a:br>
            <a:r>
              <a:rPr lang="en-US" b="1" dirty="0">
                <a:solidFill>
                  <a:srgbClr val="800000"/>
                </a:solidFill>
              </a:rPr>
              <a:t/>
            </a:r>
            <a:br>
              <a:rPr lang="en-US" b="1" dirty="0">
                <a:solidFill>
                  <a:srgbClr val="800000"/>
                </a:solidFill>
              </a:rPr>
            </a:br>
            <a:r>
              <a:rPr lang="en-US" b="1" dirty="0" smtClean="0">
                <a:solidFill>
                  <a:srgbClr val="800000"/>
                </a:solidFill>
              </a:rPr>
              <a:t/>
            </a:r>
            <a:br>
              <a:rPr lang="en-US" b="1" dirty="0" smtClean="0">
                <a:solidFill>
                  <a:srgbClr val="800000"/>
                </a:solidFill>
              </a:rPr>
            </a:br>
            <a:r>
              <a:rPr lang="en-US" sz="2400" b="1" dirty="0" err="1" smtClean="0">
                <a:solidFill>
                  <a:srgbClr val="800000"/>
                </a:solidFill>
              </a:rPr>
              <a:t>Contacto</a:t>
            </a:r>
            <a:r>
              <a:rPr lang="en-US" sz="2400" b="1" dirty="0" smtClean="0">
                <a:solidFill>
                  <a:srgbClr val="800000"/>
                </a:solidFill>
              </a:rPr>
              <a:t>: </a:t>
            </a:r>
            <a:r>
              <a:rPr lang="en-US" sz="2400" b="1" dirty="0" err="1" smtClean="0">
                <a:solidFill>
                  <a:srgbClr val="800000"/>
                </a:solidFill>
              </a:rPr>
              <a:t>grozenwurcel@gmail.com</a:t>
            </a:r>
            <a:r>
              <a:rPr lang="en-US" sz="2400" b="1" dirty="0" smtClean="0">
                <a:solidFill>
                  <a:srgbClr val="800000"/>
                </a:solidFill>
              </a:rPr>
              <a:t> / ralbrieu.gmail.com</a:t>
            </a:r>
            <a:endParaRPr lang="en-US" sz="2400" dirty="0"/>
          </a:p>
        </p:txBody>
      </p:sp>
      <p:sp>
        <p:nvSpPr>
          <p:cNvPr id="7" name="Rectangle 6"/>
          <p:cNvSpPr/>
          <p:nvPr/>
        </p:nvSpPr>
        <p:spPr>
          <a:xfrm>
            <a:off x="0" y="1088512"/>
            <a:ext cx="9144000" cy="45719"/>
          </a:xfrm>
          <a:prstGeom prst="rect">
            <a:avLst/>
          </a:prstGeom>
          <a:pattFill prst="pct50">
            <a:fgClr>
              <a:schemeClr val="accent1">
                <a:lumMod val="50000"/>
              </a:schemeClr>
            </a:fgClr>
            <a:bgClr>
              <a:schemeClr val="bg1">
                <a:lumMod val="5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7126111" y="4529667"/>
            <a:ext cx="465667" cy="516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0" y="6392333"/>
            <a:ext cx="9144000" cy="141111"/>
          </a:xfrm>
          <a:prstGeom prst="rect">
            <a:avLst/>
          </a:prstGeom>
          <a:solidFill>
            <a:srgbClr val="800000">
              <a:alpha val="87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1000" dirty="0" smtClean="0"/>
              <a:t>18/18</a:t>
            </a:r>
            <a:endParaRPr lang="en-US" sz="1000" dirty="0"/>
          </a:p>
        </p:txBody>
      </p:sp>
      <p:sp>
        <p:nvSpPr>
          <p:cNvPr id="9" name="27 Rectángulo"/>
          <p:cNvSpPr/>
          <p:nvPr/>
        </p:nvSpPr>
        <p:spPr>
          <a:xfrm>
            <a:off x="8593667" y="6392333"/>
            <a:ext cx="550333" cy="1411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1000" dirty="0"/>
          </a:p>
        </p:txBody>
      </p:sp>
      <p:sp>
        <p:nvSpPr>
          <p:cNvPr id="10" name="Rectangle 9"/>
          <p:cNvSpPr/>
          <p:nvPr/>
        </p:nvSpPr>
        <p:spPr>
          <a:xfrm>
            <a:off x="0" y="6533444"/>
            <a:ext cx="9144000" cy="324556"/>
          </a:xfrm>
          <a:prstGeom prst="rect">
            <a:avLst/>
          </a:prstGeom>
          <a:solidFill>
            <a:schemeClr val="tx1">
              <a:alpha val="87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ALBRIEU &amp; ROZENWURCEL: REVISITANDO EL MODELO DE BRECHAS                                                                                     HOMENAJE A EDMAR BACHA</a:t>
            </a:r>
            <a:endParaRPr lang="en-US" sz="1200" dirty="0"/>
          </a:p>
        </p:txBody>
      </p:sp>
      <p:sp>
        <p:nvSpPr>
          <p:cNvPr id="11" name="Rectangle 10"/>
          <p:cNvSpPr/>
          <p:nvPr/>
        </p:nvSpPr>
        <p:spPr>
          <a:xfrm>
            <a:off x="0" y="1"/>
            <a:ext cx="9143999" cy="1088510"/>
          </a:xfrm>
          <a:prstGeom prst="rect">
            <a:avLst/>
          </a:prstGeom>
          <a:pattFill prst="pct50">
            <a:fgClr>
              <a:schemeClr val="accent1">
                <a:lumMod val="50000"/>
              </a:schemeClr>
            </a:fgClr>
            <a:bgClr>
              <a:schemeClr val="bg1">
                <a:lumMod val="50000"/>
              </a:schemeClr>
            </a:bgClr>
          </a:patt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07978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
            <a:ext cx="9143999" cy="1088510"/>
          </a:xfrm>
          <a:prstGeom prst="rect">
            <a:avLst/>
          </a:prstGeom>
          <a:pattFill prst="pct50">
            <a:fgClr>
              <a:schemeClr val="accent1">
                <a:lumMod val="50000"/>
              </a:schemeClr>
            </a:fgClr>
            <a:bgClr>
              <a:schemeClr val="bg1">
                <a:lumMod val="50000"/>
              </a:schemeClr>
            </a:bgClr>
          </a:patt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16330" y="6392333"/>
            <a:ext cx="9160329" cy="141111"/>
          </a:xfrm>
          <a:prstGeom prst="rect">
            <a:avLst/>
          </a:prstGeom>
          <a:solidFill>
            <a:srgbClr val="800000">
              <a:alpha val="87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962189" y="1"/>
            <a:ext cx="6979075" cy="10885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err="1">
                <a:solidFill>
                  <a:schemeClr val="bg1"/>
                </a:solidFill>
              </a:rPr>
              <a:t>Motivación</a:t>
            </a:r>
            <a:endParaRPr lang="en-US" dirty="0">
              <a:solidFill>
                <a:schemeClr val="bg1"/>
              </a:solidFill>
            </a:endParaRPr>
          </a:p>
          <a:p>
            <a:r>
              <a:rPr lang="en-US" sz="1600" dirty="0" err="1">
                <a:solidFill>
                  <a:srgbClr val="FFFF00"/>
                </a:solidFill>
              </a:rPr>
              <a:t>Historia</a:t>
            </a:r>
            <a:r>
              <a:rPr lang="en-US" sz="1600" dirty="0">
                <a:solidFill>
                  <a:srgbClr val="FFFF00"/>
                </a:solidFill>
              </a:rPr>
              <a:t> de los </a:t>
            </a:r>
            <a:r>
              <a:rPr lang="en-US" sz="1600" dirty="0" err="1">
                <a:solidFill>
                  <a:srgbClr val="FFFF00"/>
                </a:solidFill>
              </a:rPr>
              <a:t>modelos</a:t>
            </a:r>
            <a:r>
              <a:rPr lang="en-US" sz="1600" dirty="0">
                <a:solidFill>
                  <a:srgbClr val="FFFF00"/>
                </a:solidFill>
              </a:rPr>
              <a:t> de </a:t>
            </a:r>
            <a:r>
              <a:rPr lang="en-US" sz="1600" dirty="0" err="1">
                <a:solidFill>
                  <a:srgbClr val="FFFF00"/>
                </a:solidFill>
              </a:rPr>
              <a:t>brechas</a:t>
            </a:r>
            <a:endParaRPr lang="en-US" sz="1600" dirty="0">
              <a:solidFill>
                <a:srgbClr val="FFFF00"/>
              </a:solidFill>
            </a:endParaRPr>
          </a:p>
          <a:p>
            <a:r>
              <a:rPr lang="en-US" sz="1600" dirty="0" smtClean="0">
                <a:solidFill>
                  <a:srgbClr val="FFFF00"/>
                </a:solidFill>
              </a:rPr>
              <a:t>La bonanza de los 2000 en Argentina : </a:t>
            </a:r>
            <a:r>
              <a:rPr lang="en-US" sz="1600" dirty="0" err="1">
                <a:solidFill>
                  <a:srgbClr val="FFFF00"/>
                </a:solidFill>
              </a:rPr>
              <a:t>holgura</a:t>
            </a:r>
            <a:r>
              <a:rPr lang="en-US" sz="1600" dirty="0">
                <a:solidFill>
                  <a:srgbClr val="FFFF00"/>
                </a:solidFill>
              </a:rPr>
              <a:t> macro </a:t>
            </a:r>
            <a:r>
              <a:rPr lang="en-US" sz="1600" dirty="0" smtClean="0">
                <a:solidFill>
                  <a:srgbClr val="FFFF00"/>
                </a:solidFill>
              </a:rPr>
              <a:t> </a:t>
            </a:r>
            <a:r>
              <a:rPr lang="en-US" sz="1600" dirty="0">
                <a:solidFill>
                  <a:srgbClr val="FFFF00"/>
                </a:solidFill>
              </a:rPr>
              <a:t>sin boom de </a:t>
            </a:r>
            <a:r>
              <a:rPr lang="en-US" sz="1600" dirty="0" err="1">
                <a:solidFill>
                  <a:srgbClr val="FFFF00"/>
                </a:solidFill>
              </a:rPr>
              <a:t>inversión</a:t>
            </a:r>
            <a:endParaRPr lang="en-US" sz="1600" dirty="0">
              <a:solidFill>
                <a:srgbClr val="FFFF00"/>
              </a:solidFill>
            </a:endParaRPr>
          </a:p>
          <a:p>
            <a:r>
              <a:rPr lang="en-US" sz="1600" dirty="0" smtClean="0">
                <a:solidFill>
                  <a:srgbClr val="FFFF00"/>
                </a:solidFill>
              </a:rPr>
              <a:t>El </a:t>
            </a:r>
            <a:r>
              <a:rPr lang="en-US" sz="1600" dirty="0" err="1" smtClean="0">
                <a:solidFill>
                  <a:srgbClr val="FFFF00"/>
                </a:solidFill>
              </a:rPr>
              <a:t>modelo</a:t>
            </a:r>
            <a:r>
              <a:rPr lang="en-US" sz="1600" dirty="0" smtClean="0">
                <a:solidFill>
                  <a:srgbClr val="FFFF00"/>
                </a:solidFill>
              </a:rPr>
              <a:t> </a:t>
            </a:r>
            <a:r>
              <a:rPr lang="en-US" sz="1600" dirty="0" err="1" smtClean="0">
                <a:solidFill>
                  <a:srgbClr val="FFFF00"/>
                </a:solidFill>
              </a:rPr>
              <a:t>reformulado</a:t>
            </a:r>
            <a:endParaRPr lang="en-US" sz="1600" dirty="0">
              <a:solidFill>
                <a:srgbClr val="FFFF00"/>
              </a:solidFill>
            </a:endParaRPr>
          </a:p>
        </p:txBody>
      </p:sp>
      <p:sp>
        <p:nvSpPr>
          <p:cNvPr id="28" name="27 Rectángulo"/>
          <p:cNvSpPr/>
          <p:nvPr/>
        </p:nvSpPr>
        <p:spPr>
          <a:xfrm>
            <a:off x="8708571" y="6392333"/>
            <a:ext cx="435429" cy="1411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000" dirty="0" smtClean="0"/>
              <a:t>2/18</a:t>
            </a:r>
            <a:endParaRPr lang="es-AR" sz="1000" dirty="0"/>
          </a:p>
        </p:txBody>
      </p:sp>
      <p:sp>
        <p:nvSpPr>
          <p:cNvPr id="11" name="Rectangle 10"/>
          <p:cNvSpPr/>
          <p:nvPr/>
        </p:nvSpPr>
        <p:spPr>
          <a:xfrm>
            <a:off x="0" y="6533444"/>
            <a:ext cx="9144000" cy="324556"/>
          </a:xfrm>
          <a:prstGeom prst="rect">
            <a:avLst/>
          </a:prstGeom>
          <a:solidFill>
            <a:schemeClr val="tx1">
              <a:alpha val="87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ALBRIEU &amp; ROZENWURCEL: REVISITANDO EL MODELO DE BRECHAS                                                                                     HOMENAJE A EDMAR BACHA</a:t>
            </a:r>
            <a:endParaRPr lang="en-US" sz="1200" dirty="0"/>
          </a:p>
        </p:txBody>
      </p:sp>
      <p:sp>
        <p:nvSpPr>
          <p:cNvPr id="5" name="Title 4"/>
          <p:cNvSpPr>
            <a:spLocks noGrp="1"/>
          </p:cNvSpPr>
          <p:nvPr>
            <p:ph type="ctrTitle"/>
          </p:nvPr>
        </p:nvSpPr>
        <p:spPr>
          <a:xfrm>
            <a:off x="388285" y="1617318"/>
            <a:ext cx="8320286" cy="1243256"/>
          </a:xfrm>
        </p:spPr>
        <p:txBody>
          <a:bodyPr>
            <a:noAutofit/>
          </a:bodyPr>
          <a:lstStyle/>
          <a:p>
            <a:pPr marL="285750" lvl="0" indent="-285750" algn="just">
              <a:buFont typeface="Arial"/>
              <a:buChar char="•"/>
            </a:pPr>
            <a:r>
              <a:rPr lang="es-ES" sz="1800" dirty="0" smtClean="0"/>
              <a:t>En AL se desarrolló, desde mediados de los setentas, una </a:t>
            </a:r>
            <a:r>
              <a:rPr lang="es-ES" sz="1800" b="1" dirty="0"/>
              <a:t>corriente de </a:t>
            </a:r>
            <a:r>
              <a:rPr lang="es-ES" sz="1800" b="1" dirty="0" smtClean="0"/>
              <a:t>pensamiento crítico</a:t>
            </a:r>
            <a:r>
              <a:rPr lang="es-ES" sz="1800" dirty="0" smtClean="0"/>
              <a:t>, que manteniendo el diálogo con </a:t>
            </a:r>
            <a:r>
              <a:rPr lang="es-ES" sz="1800" dirty="0"/>
              <a:t>el </a:t>
            </a:r>
            <a:r>
              <a:rPr lang="es-ES" sz="1800" i="1" dirty="0" err="1" smtClean="0"/>
              <a:t>mainstream</a:t>
            </a:r>
            <a:r>
              <a:rPr lang="es-ES" sz="1800" dirty="0" smtClean="0"/>
              <a:t>, </a:t>
            </a:r>
            <a:r>
              <a:rPr lang="es-ES" sz="1800" dirty="0"/>
              <a:t>procuró hacer </a:t>
            </a:r>
            <a:r>
              <a:rPr lang="es-ES" sz="1800" b="1" dirty="0"/>
              <a:t>teoría económica a partir de </a:t>
            </a:r>
            <a:r>
              <a:rPr lang="es-ES" sz="1800" b="1" dirty="0" smtClean="0"/>
              <a:t>la </a:t>
            </a:r>
            <a:r>
              <a:rPr lang="es-ES" sz="1800" b="1" dirty="0"/>
              <a:t>realidad de las economías de la región</a:t>
            </a:r>
            <a:r>
              <a:rPr lang="es-ES" sz="1800" dirty="0"/>
              <a:t>, la dinámica de sus estructuras productivas e institucionales, sus contextos políticos y sociales y los problemas específicos que afectaban su estabilidad en el corto y su crecimiento potencial en el largo </a:t>
            </a:r>
            <a:r>
              <a:rPr lang="es-ES" sz="1800" dirty="0" smtClean="0"/>
              <a:t>plazo</a:t>
            </a:r>
            <a:endParaRPr lang="en-US" sz="1800" dirty="0"/>
          </a:p>
        </p:txBody>
      </p:sp>
      <p:sp>
        <p:nvSpPr>
          <p:cNvPr id="14" name="Title 4"/>
          <p:cNvSpPr txBox="1">
            <a:spLocks/>
          </p:cNvSpPr>
          <p:nvPr/>
        </p:nvSpPr>
        <p:spPr>
          <a:xfrm>
            <a:off x="388285" y="3046863"/>
            <a:ext cx="8320286" cy="12432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just">
              <a:buFont typeface="Arial"/>
              <a:buChar char="•"/>
            </a:pPr>
            <a:r>
              <a:rPr lang="es-ES" sz="1800" b="1" dirty="0" err="1" smtClean="0"/>
              <a:t>Edmar</a:t>
            </a:r>
            <a:r>
              <a:rPr lang="es-ES" sz="1800" b="1" dirty="0" smtClean="0"/>
              <a:t> </a:t>
            </a:r>
            <a:r>
              <a:rPr lang="es-ES" sz="1800" b="1" dirty="0" err="1"/>
              <a:t>Bacha</a:t>
            </a:r>
            <a:r>
              <a:rPr lang="es-ES" sz="1800" b="1" dirty="0"/>
              <a:t> </a:t>
            </a:r>
            <a:r>
              <a:rPr lang="es-ES" sz="1800" dirty="0" smtClean="0"/>
              <a:t>se cuenta entre los principales exponentes de esta corriente de pensamiento</a:t>
            </a:r>
            <a:endParaRPr lang="es-ES" sz="1800" dirty="0"/>
          </a:p>
          <a:p>
            <a:pPr marL="285750" indent="-285750" algn="just">
              <a:buFont typeface="Arial"/>
              <a:buChar char="•"/>
            </a:pPr>
            <a:endParaRPr lang="es-ES" sz="1800" dirty="0"/>
          </a:p>
        </p:txBody>
      </p:sp>
      <p:sp>
        <p:nvSpPr>
          <p:cNvPr id="19" name="Title 4"/>
          <p:cNvSpPr txBox="1">
            <a:spLocks/>
          </p:cNvSpPr>
          <p:nvPr/>
        </p:nvSpPr>
        <p:spPr>
          <a:xfrm>
            <a:off x="388285" y="4290119"/>
            <a:ext cx="8320286" cy="12432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just">
              <a:buFont typeface="Arial"/>
              <a:buChar char="•"/>
            </a:pPr>
            <a:r>
              <a:rPr lang="es-ES" sz="1800" dirty="0" smtClean="0"/>
              <a:t>La sucesión de los así llamados </a:t>
            </a:r>
            <a:r>
              <a:rPr lang="es-ES" sz="1800" b="1" dirty="0" smtClean="0"/>
              <a:t>modelo </a:t>
            </a:r>
            <a:r>
              <a:rPr lang="es-ES" sz="1800" b="1" dirty="0"/>
              <a:t>de brechas </a:t>
            </a:r>
            <a:r>
              <a:rPr lang="es-ES" sz="1800" dirty="0" smtClean="0"/>
              <a:t>puede considerarse </a:t>
            </a:r>
            <a:r>
              <a:rPr lang="es-ES" sz="1800" b="1" dirty="0" smtClean="0"/>
              <a:t>una de sus importantes contribuciones</a:t>
            </a:r>
            <a:endParaRPr lang="es-ES" sz="1800" dirty="0" smtClean="0"/>
          </a:p>
          <a:p>
            <a:pPr marL="285750" indent="-285750" algn="just">
              <a:buFont typeface="Arial"/>
              <a:buChar char="•"/>
            </a:pPr>
            <a:endParaRPr lang="es-ES" sz="1800" dirty="0"/>
          </a:p>
          <a:p>
            <a:pPr marL="285750" indent="-285750" algn="just">
              <a:buFont typeface="Arial"/>
              <a:buChar char="•"/>
            </a:pPr>
            <a:r>
              <a:rPr lang="es-ES" sz="1800" dirty="0" smtClean="0"/>
              <a:t>Lo que estos modelos pretendían era identificar los </a:t>
            </a:r>
            <a:r>
              <a:rPr lang="es-ES" sz="1800" dirty="0"/>
              <a:t>determinantes de las </a:t>
            </a:r>
            <a:r>
              <a:rPr lang="es-ES" sz="1800" b="1" dirty="0"/>
              <a:t>bajas tasas de inversión y, consecuentemente, de crecimiento potencial </a:t>
            </a:r>
            <a:r>
              <a:rPr lang="es-ES" sz="1800" dirty="0"/>
              <a:t>observadas en las economías </a:t>
            </a:r>
            <a:r>
              <a:rPr lang="es-ES" sz="1800" dirty="0" smtClean="0"/>
              <a:t>latinoamericanas (incluida Argentina), fenómenos que </a:t>
            </a:r>
            <a:r>
              <a:rPr lang="es-ES" sz="1800" dirty="0"/>
              <a:t>no podían explicarse apenas como resultado de bajas tasas de ahorro agregado</a:t>
            </a:r>
          </a:p>
        </p:txBody>
      </p:sp>
    </p:spTree>
    <p:extLst>
      <p:ext uri="{BB962C8B-B14F-4D97-AF65-F5344CB8AC3E}">
        <p14:creationId xmlns:p14="http://schemas.microsoft.com/office/powerpoint/2010/main" val="11846108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5610" y="1383873"/>
            <a:ext cx="7772400" cy="707040"/>
          </a:xfrm>
        </p:spPr>
        <p:txBody>
          <a:bodyPr>
            <a:noAutofit/>
          </a:bodyPr>
          <a:lstStyle/>
          <a:p>
            <a:r>
              <a:rPr lang="en-US" sz="2400" b="1" dirty="0" err="1" smtClean="0">
                <a:solidFill>
                  <a:schemeClr val="accent2"/>
                </a:solidFill>
              </a:rPr>
              <a:t>Bajas</a:t>
            </a:r>
            <a:r>
              <a:rPr lang="en-US" sz="2400" b="1" dirty="0" smtClean="0">
                <a:solidFill>
                  <a:schemeClr val="accent2"/>
                </a:solidFill>
              </a:rPr>
              <a:t> </a:t>
            </a:r>
            <a:r>
              <a:rPr lang="en-US" sz="2400" b="1" dirty="0" err="1" smtClean="0">
                <a:solidFill>
                  <a:schemeClr val="accent2"/>
                </a:solidFill>
              </a:rPr>
              <a:t>tasa</a:t>
            </a:r>
            <a:r>
              <a:rPr lang="en-US" sz="2400" b="1" dirty="0" smtClean="0">
                <a:solidFill>
                  <a:schemeClr val="accent2"/>
                </a:solidFill>
              </a:rPr>
              <a:t> de </a:t>
            </a:r>
            <a:r>
              <a:rPr lang="en-US" sz="2400" b="1" dirty="0" err="1" smtClean="0">
                <a:solidFill>
                  <a:schemeClr val="accent2"/>
                </a:solidFill>
              </a:rPr>
              <a:t>ahorro</a:t>
            </a:r>
            <a:r>
              <a:rPr lang="en-US" sz="2400" b="1" dirty="0" smtClean="0">
                <a:solidFill>
                  <a:schemeClr val="accent2"/>
                </a:solidFill>
              </a:rPr>
              <a:t> e </a:t>
            </a:r>
            <a:r>
              <a:rPr lang="en-US" sz="2400" b="1" dirty="0" err="1" smtClean="0">
                <a:solidFill>
                  <a:schemeClr val="accent2"/>
                </a:solidFill>
              </a:rPr>
              <a:t>inversión</a:t>
            </a:r>
            <a:r>
              <a:rPr lang="en-US" sz="2400" b="1" dirty="0" smtClean="0">
                <a:solidFill>
                  <a:schemeClr val="accent2"/>
                </a:solidFill>
              </a:rPr>
              <a:t> en Argentina: </a:t>
            </a:r>
            <a:br>
              <a:rPr lang="en-US" sz="2400" b="1" dirty="0" smtClean="0">
                <a:solidFill>
                  <a:schemeClr val="accent2"/>
                </a:solidFill>
              </a:rPr>
            </a:br>
            <a:r>
              <a:rPr lang="en-US" sz="2400" b="1" dirty="0" smtClean="0">
                <a:solidFill>
                  <a:schemeClr val="accent2"/>
                </a:solidFill>
              </a:rPr>
              <a:t>un </a:t>
            </a:r>
            <a:r>
              <a:rPr lang="en-US" sz="2400" b="1" dirty="0" err="1" smtClean="0">
                <a:solidFill>
                  <a:schemeClr val="accent2"/>
                </a:solidFill>
              </a:rPr>
              <a:t>problema</a:t>
            </a:r>
            <a:r>
              <a:rPr lang="en-US" sz="2400" b="1" dirty="0" smtClean="0">
                <a:solidFill>
                  <a:schemeClr val="accent2"/>
                </a:solidFill>
              </a:rPr>
              <a:t> </a:t>
            </a:r>
            <a:r>
              <a:rPr lang="en-US" sz="2400" b="1" dirty="0" err="1" smtClean="0">
                <a:solidFill>
                  <a:schemeClr val="accent2"/>
                </a:solidFill>
              </a:rPr>
              <a:t>crónico</a:t>
            </a:r>
            <a:endParaRPr lang="en-US" sz="2400" dirty="0">
              <a:solidFill>
                <a:schemeClr val="accent2"/>
              </a:solidFill>
            </a:endParaRPr>
          </a:p>
        </p:txBody>
      </p:sp>
      <p:sp>
        <p:nvSpPr>
          <p:cNvPr id="7" name="Rectangle 6"/>
          <p:cNvSpPr/>
          <p:nvPr/>
        </p:nvSpPr>
        <p:spPr>
          <a:xfrm>
            <a:off x="0" y="1088512"/>
            <a:ext cx="9144000" cy="45719"/>
          </a:xfrm>
          <a:prstGeom prst="rect">
            <a:avLst/>
          </a:prstGeom>
          <a:pattFill prst="pct50">
            <a:fgClr>
              <a:schemeClr val="accent1">
                <a:lumMod val="50000"/>
              </a:schemeClr>
            </a:fgClr>
            <a:bgClr>
              <a:schemeClr val="bg1">
                <a:lumMod val="5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7126111" y="4529667"/>
            <a:ext cx="465667" cy="516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5268" y="6392333"/>
            <a:ext cx="9098732" cy="141111"/>
          </a:xfrm>
          <a:prstGeom prst="rect">
            <a:avLst/>
          </a:prstGeom>
          <a:solidFill>
            <a:srgbClr val="800000">
              <a:alpha val="87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1000" dirty="0" smtClean="0"/>
              <a:t> 3/18</a:t>
            </a:r>
            <a:endParaRPr lang="en-US" sz="1000" dirty="0"/>
          </a:p>
        </p:txBody>
      </p:sp>
      <p:sp>
        <p:nvSpPr>
          <p:cNvPr id="10" name="Rectangle 9"/>
          <p:cNvSpPr/>
          <p:nvPr/>
        </p:nvSpPr>
        <p:spPr>
          <a:xfrm>
            <a:off x="0" y="6533444"/>
            <a:ext cx="9144000" cy="324556"/>
          </a:xfrm>
          <a:prstGeom prst="rect">
            <a:avLst/>
          </a:prstGeom>
          <a:solidFill>
            <a:schemeClr val="tx1">
              <a:alpha val="87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ALBRIEU &amp; ROZENWURCEL: REVISITANDO EL MODELO DE BRECHAS                                                                                     HOMENAJE A EDMAR BACHA</a:t>
            </a:r>
            <a:endParaRPr lang="en-US" sz="1200" dirty="0"/>
          </a:p>
        </p:txBody>
      </p:sp>
      <p:sp>
        <p:nvSpPr>
          <p:cNvPr id="11" name="Rectangle 10"/>
          <p:cNvSpPr/>
          <p:nvPr/>
        </p:nvSpPr>
        <p:spPr>
          <a:xfrm>
            <a:off x="0" y="1"/>
            <a:ext cx="9143999" cy="1088510"/>
          </a:xfrm>
          <a:prstGeom prst="rect">
            <a:avLst/>
          </a:prstGeom>
          <a:pattFill prst="pct50">
            <a:fgClr>
              <a:schemeClr val="accent1">
                <a:lumMod val="50000"/>
              </a:schemeClr>
            </a:fgClr>
            <a:bgClr>
              <a:schemeClr val="bg1">
                <a:lumMod val="50000"/>
              </a:schemeClr>
            </a:bgClr>
          </a:patt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2"/>
            <a:r>
              <a:rPr lang="en-US" dirty="0" err="1">
                <a:solidFill>
                  <a:schemeClr val="bg1"/>
                </a:solidFill>
              </a:rPr>
              <a:t>Motivación</a:t>
            </a:r>
            <a:endParaRPr lang="en-US" dirty="0">
              <a:solidFill>
                <a:schemeClr val="bg1"/>
              </a:solidFill>
            </a:endParaRPr>
          </a:p>
          <a:p>
            <a:pPr lvl="2"/>
            <a:r>
              <a:rPr lang="en-US" sz="1600" dirty="0" err="1">
                <a:solidFill>
                  <a:srgbClr val="FFFF00"/>
                </a:solidFill>
              </a:rPr>
              <a:t>Historia</a:t>
            </a:r>
            <a:r>
              <a:rPr lang="en-US" sz="1600" dirty="0">
                <a:solidFill>
                  <a:srgbClr val="FFFF00"/>
                </a:solidFill>
              </a:rPr>
              <a:t> de los </a:t>
            </a:r>
            <a:r>
              <a:rPr lang="en-US" sz="1600" dirty="0" err="1">
                <a:solidFill>
                  <a:srgbClr val="FFFF00"/>
                </a:solidFill>
              </a:rPr>
              <a:t>modelos</a:t>
            </a:r>
            <a:r>
              <a:rPr lang="en-US" sz="1600" dirty="0">
                <a:solidFill>
                  <a:srgbClr val="FFFF00"/>
                </a:solidFill>
              </a:rPr>
              <a:t> de </a:t>
            </a:r>
            <a:r>
              <a:rPr lang="en-US" sz="1600" dirty="0" err="1">
                <a:solidFill>
                  <a:srgbClr val="FFFF00"/>
                </a:solidFill>
              </a:rPr>
              <a:t>brechas</a:t>
            </a:r>
            <a:endParaRPr lang="en-US" sz="1600" dirty="0">
              <a:solidFill>
                <a:srgbClr val="FFFF00"/>
              </a:solidFill>
            </a:endParaRPr>
          </a:p>
          <a:p>
            <a:pPr lvl="2"/>
            <a:r>
              <a:rPr lang="en-US" sz="1600" dirty="0">
                <a:solidFill>
                  <a:srgbClr val="FFFF00"/>
                </a:solidFill>
              </a:rPr>
              <a:t>La bonanza de los 2000 en Argentina : </a:t>
            </a:r>
            <a:r>
              <a:rPr lang="en-US" sz="1600" dirty="0" err="1">
                <a:solidFill>
                  <a:srgbClr val="FFFF00"/>
                </a:solidFill>
              </a:rPr>
              <a:t>holgura</a:t>
            </a:r>
            <a:r>
              <a:rPr lang="en-US" sz="1600" dirty="0">
                <a:solidFill>
                  <a:srgbClr val="FFFF00"/>
                </a:solidFill>
              </a:rPr>
              <a:t> macro  sin boom de </a:t>
            </a:r>
            <a:r>
              <a:rPr lang="en-US" sz="1600" dirty="0" err="1">
                <a:solidFill>
                  <a:srgbClr val="FFFF00"/>
                </a:solidFill>
              </a:rPr>
              <a:t>inversión</a:t>
            </a:r>
            <a:endParaRPr lang="en-US" sz="1600" dirty="0">
              <a:solidFill>
                <a:srgbClr val="FFFF00"/>
              </a:solidFill>
            </a:endParaRPr>
          </a:p>
          <a:p>
            <a:pPr lvl="2"/>
            <a:r>
              <a:rPr lang="en-US" sz="1600" dirty="0">
                <a:solidFill>
                  <a:srgbClr val="FFFF00"/>
                </a:solidFill>
              </a:rPr>
              <a:t>El </a:t>
            </a:r>
            <a:r>
              <a:rPr lang="en-US" sz="1600" dirty="0" err="1">
                <a:solidFill>
                  <a:srgbClr val="FFFF00"/>
                </a:solidFill>
              </a:rPr>
              <a:t>modelo</a:t>
            </a:r>
            <a:r>
              <a:rPr lang="en-US" sz="1600" dirty="0">
                <a:solidFill>
                  <a:srgbClr val="FFFF00"/>
                </a:solidFill>
              </a:rPr>
              <a:t> </a:t>
            </a:r>
            <a:r>
              <a:rPr lang="en-US" sz="1600" dirty="0" err="1">
                <a:solidFill>
                  <a:srgbClr val="FFFF00"/>
                </a:solidFill>
              </a:rPr>
              <a:t>reformulado</a:t>
            </a:r>
            <a:endParaRPr lang="en-US" sz="1600" dirty="0">
              <a:solidFill>
                <a:srgbClr val="FFFF00"/>
              </a:solidFill>
            </a:endParaRPr>
          </a:p>
        </p:txBody>
      </p:sp>
      <p:pic>
        <p:nvPicPr>
          <p:cNvPr id="3" name="Picture 2"/>
          <p:cNvPicPr>
            <a:picLocks noChangeAspect="1"/>
          </p:cNvPicPr>
          <p:nvPr/>
        </p:nvPicPr>
        <p:blipFill>
          <a:blip r:embed="rId3"/>
          <a:stretch>
            <a:fillRect/>
          </a:stretch>
        </p:blipFill>
        <p:spPr>
          <a:xfrm>
            <a:off x="1762587" y="2090913"/>
            <a:ext cx="5588756" cy="4107736"/>
          </a:xfrm>
          <a:prstGeom prst="rect">
            <a:avLst/>
          </a:prstGeom>
        </p:spPr>
      </p:pic>
      <p:cxnSp>
        <p:nvCxnSpPr>
          <p:cNvPr id="5" name="Straight Arrow Connector 4"/>
          <p:cNvCxnSpPr/>
          <p:nvPr/>
        </p:nvCxnSpPr>
        <p:spPr>
          <a:xfrm>
            <a:off x="2257936" y="3399336"/>
            <a:ext cx="3553684" cy="12828"/>
          </a:xfrm>
          <a:prstGeom prst="straightConnector1">
            <a:avLst/>
          </a:prstGeom>
          <a:ln w="38100">
            <a:solidFill>
              <a:schemeClr val="tx1"/>
            </a:solidFill>
            <a:prstDash val="dash"/>
            <a:tailEnd type="none"/>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811620" y="2805125"/>
            <a:ext cx="1552220" cy="923330"/>
          </a:xfrm>
          <a:prstGeom prst="rect">
            <a:avLst/>
          </a:prstGeom>
        </p:spPr>
        <p:txBody>
          <a:bodyPr wrap="square">
            <a:spAutoFit/>
          </a:bodyPr>
          <a:lstStyle/>
          <a:p>
            <a:r>
              <a:rPr lang="en-US" dirty="0" smtClean="0"/>
              <a:t>                  </a:t>
            </a:r>
            <a:r>
              <a:rPr lang="en-US" dirty="0" err="1" smtClean="0"/>
              <a:t>promedio</a:t>
            </a:r>
            <a:r>
              <a:rPr lang="en-US" dirty="0" smtClean="0"/>
              <a:t>: 18% del PBI</a:t>
            </a:r>
            <a:endParaRPr lang="en-US" dirty="0"/>
          </a:p>
        </p:txBody>
      </p:sp>
    </p:spTree>
    <p:extLst>
      <p:ext uri="{BB962C8B-B14F-4D97-AF65-F5344CB8AC3E}">
        <p14:creationId xmlns:p14="http://schemas.microsoft.com/office/powerpoint/2010/main" val="1550430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9143999" cy="1088510"/>
          </a:xfrm>
          <a:prstGeom prst="rect">
            <a:avLst/>
          </a:prstGeom>
          <a:pattFill prst="pct50">
            <a:fgClr>
              <a:schemeClr val="accent1">
                <a:lumMod val="50000"/>
              </a:schemeClr>
            </a:fgClr>
            <a:bgClr>
              <a:schemeClr val="bg1">
                <a:lumMod val="50000"/>
              </a:schemeClr>
            </a:bgClr>
          </a:patt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0" y="6392333"/>
            <a:ext cx="9144000" cy="141111"/>
          </a:xfrm>
          <a:prstGeom prst="rect">
            <a:avLst/>
          </a:prstGeom>
          <a:solidFill>
            <a:srgbClr val="800000">
              <a:alpha val="87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987847" y="1"/>
            <a:ext cx="6594200" cy="10885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err="1">
                <a:solidFill>
                  <a:srgbClr val="FFFF00"/>
                </a:solidFill>
              </a:rPr>
              <a:t>Motivación</a:t>
            </a:r>
            <a:endParaRPr lang="en-US" sz="1600" dirty="0">
              <a:solidFill>
                <a:srgbClr val="FFFF00"/>
              </a:solidFill>
            </a:endParaRPr>
          </a:p>
          <a:p>
            <a:r>
              <a:rPr lang="en-US" dirty="0" err="1" smtClean="0">
                <a:solidFill>
                  <a:schemeClr val="bg1"/>
                </a:solidFill>
              </a:rPr>
              <a:t>Historia</a:t>
            </a:r>
            <a:r>
              <a:rPr lang="en-US" dirty="0" smtClean="0">
                <a:solidFill>
                  <a:schemeClr val="bg1"/>
                </a:solidFill>
              </a:rPr>
              <a:t> de los </a:t>
            </a:r>
            <a:r>
              <a:rPr lang="en-US" dirty="0" err="1" smtClean="0">
                <a:solidFill>
                  <a:schemeClr val="bg1"/>
                </a:solidFill>
              </a:rPr>
              <a:t>modelos</a:t>
            </a:r>
            <a:r>
              <a:rPr lang="en-US" dirty="0" smtClean="0">
                <a:solidFill>
                  <a:schemeClr val="bg1"/>
                </a:solidFill>
              </a:rPr>
              <a:t> de </a:t>
            </a:r>
            <a:r>
              <a:rPr lang="en-US" dirty="0" err="1" smtClean="0">
                <a:solidFill>
                  <a:schemeClr val="bg1"/>
                </a:solidFill>
              </a:rPr>
              <a:t>brechas</a:t>
            </a:r>
            <a:endParaRPr lang="en-US" dirty="0">
              <a:solidFill>
                <a:schemeClr val="bg1"/>
              </a:solidFill>
            </a:endParaRPr>
          </a:p>
          <a:p>
            <a:r>
              <a:rPr lang="en-US" sz="1600" dirty="0" smtClean="0">
                <a:solidFill>
                  <a:srgbClr val="FFFF00"/>
                </a:solidFill>
              </a:rPr>
              <a:t>La bonanza de los 2000 en Argentina: </a:t>
            </a:r>
            <a:r>
              <a:rPr lang="en-US" sz="1600" dirty="0" err="1" smtClean="0">
                <a:solidFill>
                  <a:srgbClr val="FFFF00"/>
                </a:solidFill>
              </a:rPr>
              <a:t>holgura</a:t>
            </a:r>
            <a:r>
              <a:rPr lang="en-US" sz="1600" dirty="0" smtClean="0">
                <a:solidFill>
                  <a:srgbClr val="FFFF00"/>
                </a:solidFill>
              </a:rPr>
              <a:t> macro sin boom de </a:t>
            </a:r>
            <a:r>
              <a:rPr lang="en-US" sz="1600" dirty="0" err="1" smtClean="0">
                <a:solidFill>
                  <a:srgbClr val="FFFF00"/>
                </a:solidFill>
              </a:rPr>
              <a:t>inversión</a:t>
            </a:r>
            <a:endParaRPr lang="en-US" sz="1600" dirty="0">
              <a:solidFill>
                <a:srgbClr val="FFFF00"/>
              </a:solidFill>
            </a:endParaRPr>
          </a:p>
          <a:p>
            <a:r>
              <a:rPr lang="en-US" sz="1600" dirty="0">
                <a:solidFill>
                  <a:srgbClr val="FFFF00"/>
                </a:solidFill>
              </a:rPr>
              <a:t>El </a:t>
            </a:r>
            <a:r>
              <a:rPr lang="en-US" sz="1600" dirty="0" err="1">
                <a:solidFill>
                  <a:srgbClr val="FFFF00"/>
                </a:solidFill>
              </a:rPr>
              <a:t>modelo</a:t>
            </a:r>
            <a:r>
              <a:rPr lang="en-US" sz="1600" dirty="0">
                <a:solidFill>
                  <a:srgbClr val="FFFF00"/>
                </a:solidFill>
              </a:rPr>
              <a:t> </a:t>
            </a:r>
            <a:r>
              <a:rPr lang="en-US" sz="1600" dirty="0" err="1">
                <a:solidFill>
                  <a:srgbClr val="FFFF00"/>
                </a:solidFill>
              </a:rPr>
              <a:t>reformulado</a:t>
            </a:r>
            <a:endParaRPr lang="en-US" sz="1600" dirty="0">
              <a:solidFill>
                <a:srgbClr val="FFFF00"/>
              </a:solidFill>
            </a:endParaRPr>
          </a:p>
        </p:txBody>
      </p:sp>
      <p:sp>
        <p:nvSpPr>
          <p:cNvPr id="28" name="27 Rectángulo"/>
          <p:cNvSpPr/>
          <p:nvPr/>
        </p:nvSpPr>
        <p:spPr>
          <a:xfrm>
            <a:off x="8708571" y="6392333"/>
            <a:ext cx="435429" cy="1411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000" dirty="0" smtClean="0"/>
              <a:t>4/18</a:t>
            </a:r>
            <a:endParaRPr lang="es-AR" sz="1000" dirty="0"/>
          </a:p>
        </p:txBody>
      </p:sp>
      <p:sp>
        <p:nvSpPr>
          <p:cNvPr id="11" name="Rectangle 10"/>
          <p:cNvSpPr/>
          <p:nvPr/>
        </p:nvSpPr>
        <p:spPr>
          <a:xfrm>
            <a:off x="0" y="6533444"/>
            <a:ext cx="9144000" cy="324556"/>
          </a:xfrm>
          <a:prstGeom prst="rect">
            <a:avLst/>
          </a:prstGeom>
          <a:solidFill>
            <a:schemeClr val="tx1">
              <a:alpha val="87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ALBRIEU &amp; ROZENWURCEL: REVISITANDO EL MODELO DE BRECHAS                                                                                     HOMENAJE A EDMAR BACHA</a:t>
            </a:r>
            <a:endParaRPr lang="en-US" sz="1200" dirty="0"/>
          </a:p>
        </p:txBody>
      </p:sp>
      <p:sp>
        <p:nvSpPr>
          <p:cNvPr id="5" name="Title 4"/>
          <p:cNvSpPr>
            <a:spLocks noGrp="1"/>
          </p:cNvSpPr>
          <p:nvPr>
            <p:ph type="ctrTitle"/>
          </p:nvPr>
        </p:nvSpPr>
        <p:spPr>
          <a:xfrm>
            <a:off x="388285" y="1398217"/>
            <a:ext cx="8320286" cy="769661"/>
          </a:xfrm>
        </p:spPr>
        <p:txBody>
          <a:bodyPr>
            <a:noAutofit/>
          </a:bodyPr>
          <a:lstStyle/>
          <a:p>
            <a:pPr lvl="0" algn="just"/>
            <a:r>
              <a:rPr lang="es-ES_tradnl" sz="2400" b="1" dirty="0" smtClean="0">
                <a:solidFill>
                  <a:schemeClr val="accent2"/>
                </a:solidFill>
              </a:rPr>
              <a:t/>
            </a:r>
            <a:br>
              <a:rPr lang="es-ES_tradnl" sz="2400" b="1" dirty="0" smtClean="0">
                <a:solidFill>
                  <a:schemeClr val="accent2"/>
                </a:solidFill>
              </a:rPr>
            </a:br>
            <a:r>
              <a:rPr lang="es-ES_tradnl" sz="1800" dirty="0" smtClean="0">
                <a:solidFill>
                  <a:schemeClr val="accent2"/>
                </a:solidFill>
              </a:rPr>
              <a:t>Primera generación</a:t>
            </a:r>
            <a:r>
              <a:rPr lang="es-ES_tradnl" sz="1800" b="1" dirty="0" smtClean="0">
                <a:solidFill>
                  <a:schemeClr val="accent2"/>
                </a:solidFill>
              </a:rPr>
              <a:t>:</a:t>
            </a:r>
            <a:r>
              <a:rPr lang="es-ES_tradnl" sz="1800" b="1" dirty="0" smtClean="0">
                <a:solidFill>
                  <a:schemeClr val="tx1">
                    <a:lumMod val="50000"/>
                    <a:lumOff val="50000"/>
                  </a:schemeClr>
                </a:solidFill>
              </a:rPr>
              <a:t> </a:t>
            </a:r>
            <a:r>
              <a:rPr lang="es-ES_tradnl" sz="1800" b="1" dirty="0" smtClean="0"/>
              <a:t>brecha de ahorro agregado </a:t>
            </a:r>
            <a:r>
              <a:rPr lang="es-ES_tradnl" sz="1800" dirty="0" smtClean="0"/>
              <a:t>(</a:t>
            </a:r>
            <a:r>
              <a:rPr lang="es-ES_tradnl" sz="1800" dirty="0" err="1" smtClean="0"/>
              <a:t>Harrod</a:t>
            </a:r>
            <a:r>
              <a:rPr lang="es-ES_tradnl" sz="1800" dirty="0" smtClean="0"/>
              <a:t>-Domar)</a:t>
            </a:r>
            <a:br>
              <a:rPr lang="es-ES_tradnl" sz="1800" dirty="0" smtClean="0"/>
            </a:br>
            <a:r>
              <a:rPr lang="es-ES_tradnl" sz="1800" dirty="0" smtClean="0"/>
              <a:t/>
            </a:r>
            <a:br>
              <a:rPr lang="es-ES_tradnl" sz="1800" dirty="0" smtClean="0"/>
            </a:br>
            <a:r>
              <a:rPr lang="es-ES_tradnl" sz="1800" dirty="0" smtClean="0"/>
              <a:t/>
            </a:r>
            <a:br>
              <a:rPr lang="es-ES_tradnl" sz="1800" dirty="0" smtClean="0"/>
            </a:br>
            <a:endParaRPr lang="en-US" sz="1800" dirty="0"/>
          </a:p>
        </p:txBody>
      </p:sp>
      <p:sp>
        <p:nvSpPr>
          <p:cNvPr id="10" name="Title 4"/>
          <p:cNvSpPr txBox="1">
            <a:spLocks/>
          </p:cNvSpPr>
          <p:nvPr/>
        </p:nvSpPr>
        <p:spPr>
          <a:xfrm>
            <a:off x="388285" y="2706642"/>
            <a:ext cx="8320286" cy="118014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ES_tradnl" sz="1800" dirty="0" smtClean="0">
                <a:solidFill>
                  <a:srgbClr val="C0504D"/>
                </a:solidFill>
              </a:rPr>
              <a:t>Segunda generación</a:t>
            </a:r>
            <a:r>
              <a:rPr lang="es-ES_tradnl" sz="1800" b="1" dirty="0" smtClean="0">
                <a:solidFill>
                  <a:srgbClr val="C0504D"/>
                </a:solidFill>
              </a:rPr>
              <a:t>:</a:t>
            </a:r>
            <a:r>
              <a:rPr lang="es-ES_tradnl" sz="1800" b="1" dirty="0" smtClean="0">
                <a:solidFill>
                  <a:schemeClr val="tx1">
                    <a:lumMod val="50000"/>
                    <a:lumOff val="50000"/>
                  </a:schemeClr>
                </a:solidFill>
              </a:rPr>
              <a:t> </a:t>
            </a:r>
            <a:r>
              <a:rPr lang="es-ES_tradnl" sz="1800" b="1" dirty="0">
                <a:solidFill>
                  <a:srgbClr val="000000"/>
                </a:solidFill>
              </a:rPr>
              <a:t>d</a:t>
            </a:r>
            <a:r>
              <a:rPr lang="es-ES_tradnl" sz="1800" b="1" dirty="0" smtClean="0">
                <a:solidFill>
                  <a:srgbClr val="000000"/>
                </a:solidFill>
              </a:rPr>
              <a:t>os brechas </a:t>
            </a:r>
            <a:r>
              <a:rPr lang="es-ES_tradnl" sz="1800" dirty="0" smtClean="0">
                <a:solidFill>
                  <a:srgbClr val="000000"/>
                </a:solidFill>
              </a:rPr>
              <a:t>(</a:t>
            </a:r>
            <a:r>
              <a:rPr lang="es-ES_tradnl" sz="1800" dirty="0" err="1" smtClean="0">
                <a:solidFill>
                  <a:srgbClr val="000000"/>
                </a:solidFill>
              </a:rPr>
              <a:t>Chenery</a:t>
            </a:r>
            <a:r>
              <a:rPr lang="es-ES_tradnl" sz="1800" dirty="0" smtClean="0">
                <a:solidFill>
                  <a:srgbClr val="000000"/>
                </a:solidFill>
              </a:rPr>
              <a:t>-Bruno, 1962; </a:t>
            </a:r>
            <a:r>
              <a:rPr lang="es-ES_tradnl" sz="1800" dirty="0" err="1" smtClean="0">
                <a:solidFill>
                  <a:srgbClr val="000000"/>
                </a:solidFill>
              </a:rPr>
              <a:t>Bacha</a:t>
            </a:r>
            <a:r>
              <a:rPr lang="es-ES_tradnl" sz="1800" dirty="0" smtClean="0">
                <a:solidFill>
                  <a:srgbClr val="000000"/>
                </a:solidFill>
              </a:rPr>
              <a:t>, 1984). Existe </a:t>
            </a:r>
            <a:r>
              <a:rPr lang="es-ES" sz="1800" dirty="0"/>
              <a:t>una segunda brecha, diferente de la brecha entre ahorro e inversión agregados, la </a:t>
            </a:r>
            <a:r>
              <a:rPr lang="es-ES" sz="1800" b="1" dirty="0"/>
              <a:t>brecha de ahorro </a:t>
            </a:r>
            <a:r>
              <a:rPr lang="es-ES" sz="1800" b="1" dirty="0" smtClean="0"/>
              <a:t>externo</a:t>
            </a:r>
            <a:r>
              <a:rPr lang="es-ES" sz="1800" dirty="0" smtClean="0"/>
              <a:t>, consecuencia </a:t>
            </a:r>
            <a:r>
              <a:rPr lang="es-ES" sz="1800" dirty="0"/>
              <a:t>de la estructura productiva </a:t>
            </a:r>
            <a:r>
              <a:rPr lang="es-ES" sz="1800" b="1" dirty="0" err="1"/>
              <a:t>semi</a:t>
            </a:r>
            <a:r>
              <a:rPr lang="es-ES" sz="1800" b="1" dirty="0"/>
              <a:t>-industrializada</a:t>
            </a:r>
            <a:r>
              <a:rPr lang="es-ES" sz="1800" dirty="0"/>
              <a:t> que fue constituyéndose en esos países a partir de la estrategia </a:t>
            </a:r>
            <a:r>
              <a:rPr lang="es-ES" sz="1800" dirty="0" smtClean="0"/>
              <a:t>ISI.</a:t>
            </a:r>
            <a:r>
              <a:rPr lang="en-US" sz="1800" dirty="0" smtClean="0"/>
              <a:t> La </a:t>
            </a:r>
            <a:r>
              <a:rPr lang="en-US" sz="1800" dirty="0" err="1" smtClean="0"/>
              <a:t>escasez</a:t>
            </a:r>
            <a:r>
              <a:rPr lang="en-US" sz="1800" dirty="0" smtClean="0"/>
              <a:t> de </a:t>
            </a:r>
            <a:r>
              <a:rPr lang="en-US" sz="1800" dirty="0" err="1" smtClean="0"/>
              <a:t>divisas</a:t>
            </a:r>
            <a:r>
              <a:rPr lang="en-US" sz="1800" dirty="0" smtClean="0"/>
              <a:t> </a:t>
            </a:r>
            <a:r>
              <a:rPr lang="en-US" sz="1800" dirty="0" err="1" smtClean="0"/>
              <a:t>limita</a:t>
            </a:r>
            <a:r>
              <a:rPr lang="en-US" sz="1800" dirty="0" smtClean="0"/>
              <a:t> la </a:t>
            </a:r>
            <a:r>
              <a:rPr lang="en-US" sz="1800" dirty="0" err="1" smtClean="0"/>
              <a:t>inversión</a:t>
            </a:r>
            <a:r>
              <a:rPr lang="en-US" sz="1800" dirty="0" smtClean="0"/>
              <a:t> y el </a:t>
            </a:r>
            <a:r>
              <a:rPr lang="en-US" sz="1800" dirty="0" err="1" smtClean="0"/>
              <a:t>crecimiento</a:t>
            </a:r>
            <a:r>
              <a:rPr lang="en-US" sz="1800" dirty="0" smtClean="0"/>
              <a:t> y </a:t>
            </a:r>
            <a:r>
              <a:rPr lang="es-ES_tradnl" sz="1800" dirty="0">
                <a:solidFill>
                  <a:srgbClr val="000000"/>
                </a:solidFill>
              </a:rPr>
              <a:t>e</a:t>
            </a:r>
            <a:r>
              <a:rPr lang="es-ES_tradnl" sz="1800" dirty="0" smtClean="0">
                <a:solidFill>
                  <a:srgbClr val="000000"/>
                </a:solidFill>
              </a:rPr>
              <a:t>xplica la </a:t>
            </a:r>
            <a:r>
              <a:rPr lang="es-ES_tradnl" sz="1800" dirty="0">
                <a:solidFill>
                  <a:srgbClr val="000000"/>
                </a:solidFill>
              </a:rPr>
              <a:t>dinámica cíclica </a:t>
            </a:r>
            <a:r>
              <a:rPr lang="es-ES_tradnl" sz="1800" i="1" dirty="0" smtClean="0">
                <a:solidFill>
                  <a:srgbClr val="000000"/>
                </a:solidFill>
              </a:rPr>
              <a:t>stop</a:t>
            </a:r>
            <a:r>
              <a:rPr lang="es-ES_tradnl" sz="1800" dirty="0" smtClean="0">
                <a:solidFill>
                  <a:srgbClr val="000000"/>
                </a:solidFill>
              </a:rPr>
              <a:t> </a:t>
            </a:r>
            <a:r>
              <a:rPr lang="es-ES_tradnl" sz="1800" i="1" dirty="0" smtClean="0">
                <a:solidFill>
                  <a:srgbClr val="000000"/>
                </a:solidFill>
              </a:rPr>
              <a:t>&amp; </a:t>
            </a:r>
            <a:r>
              <a:rPr lang="es-ES_tradnl" sz="1800" i="1" dirty="0" err="1" smtClean="0">
                <a:solidFill>
                  <a:srgbClr val="000000"/>
                </a:solidFill>
              </a:rPr>
              <a:t>go</a:t>
            </a:r>
            <a:r>
              <a:rPr lang="es-ES_tradnl" sz="1800" dirty="0" smtClean="0">
                <a:solidFill>
                  <a:srgbClr val="000000"/>
                </a:solidFill>
              </a:rPr>
              <a:t> de los </a:t>
            </a:r>
            <a:r>
              <a:rPr lang="es-ES_tradnl" sz="1800" dirty="0">
                <a:solidFill>
                  <a:srgbClr val="000000"/>
                </a:solidFill>
              </a:rPr>
              <a:t>principales países latinoamericanos </a:t>
            </a:r>
            <a:r>
              <a:rPr lang="es-ES_tradnl" sz="1800" dirty="0" smtClean="0">
                <a:solidFill>
                  <a:srgbClr val="000000"/>
                </a:solidFill>
              </a:rPr>
              <a:t>entre comienzos </a:t>
            </a:r>
            <a:r>
              <a:rPr lang="es-ES_tradnl" sz="1800" dirty="0">
                <a:solidFill>
                  <a:srgbClr val="000000"/>
                </a:solidFill>
              </a:rPr>
              <a:t>de la segunda </a:t>
            </a:r>
            <a:r>
              <a:rPr lang="es-ES_tradnl" sz="1800" dirty="0" smtClean="0">
                <a:solidFill>
                  <a:srgbClr val="000000"/>
                </a:solidFill>
              </a:rPr>
              <a:t>posguerra</a:t>
            </a:r>
          </a:p>
          <a:p>
            <a:pPr algn="just"/>
            <a:endParaRPr lang="es-ES_tradnl" sz="1800" dirty="0" smtClean="0">
              <a:solidFill>
                <a:srgbClr val="000000"/>
              </a:solidFill>
            </a:endParaRPr>
          </a:p>
          <a:p>
            <a:pPr algn="just"/>
            <a:endParaRPr lang="es-ES_tradnl" sz="2000" dirty="0" smtClean="0">
              <a:solidFill>
                <a:srgbClr val="000000"/>
              </a:solidFill>
            </a:endParaRPr>
          </a:p>
          <a:p>
            <a:pPr algn="just"/>
            <a:endParaRPr lang="es-ES_tradnl" sz="2000" dirty="0" smtClean="0">
              <a:solidFill>
                <a:srgbClr val="000000"/>
              </a:solidFill>
            </a:endParaRPr>
          </a:p>
          <a:p>
            <a:pPr algn="just"/>
            <a:endParaRPr lang="en-US" sz="2000" dirty="0">
              <a:solidFill>
                <a:srgbClr val="000000"/>
              </a:solidFill>
            </a:endParaRPr>
          </a:p>
        </p:txBody>
      </p:sp>
      <p:sp>
        <p:nvSpPr>
          <p:cNvPr id="13" name="Title 4"/>
          <p:cNvSpPr txBox="1">
            <a:spLocks/>
          </p:cNvSpPr>
          <p:nvPr/>
        </p:nvSpPr>
        <p:spPr>
          <a:xfrm>
            <a:off x="388285" y="4707759"/>
            <a:ext cx="8320286" cy="5002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endParaRPr lang="es-ES_tradnl" sz="2400" b="1" dirty="0" smtClean="0">
              <a:solidFill>
                <a:srgbClr val="C0504D"/>
              </a:solidFill>
            </a:endParaRPr>
          </a:p>
          <a:p>
            <a:pPr algn="just"/>
            <a:r>
              <a:rPr lang="es-ES_tradnl" sz="1800" dirty="0" smtClean="0">
                <a:solidFill>
                  <a:srgbClr val="C0504D"/>
                </a:solidFill>
              </a:rPr>
              <a:t>Tercera generación</a:t>
            </a:r>
            <a:r>
              <a:rPr lang="es-ES_tradnl" sz="1800" b="1" dirty="0" smtClean="0">
                <a:solidFill>
                  <a:srgbClr val="C0504D"/>
                </a:solidFill>
              </a:rPr>
              <a:t>:</a:t>
            </a:r>
            <a:r>
              <a:rPr lang="es-ES_tradnl" sz="1800" b="1" dirty="0" smtClean="0">
                <a:solidFill>
                  <a:schemeClr val="tx1">
                    <a:lumMod val="50000"/>
                    <a:lumOff val="50000"/>
                  </a:schemeClr>
                </a:solidFill>
              </a:rPr>
              <a:t> </a:t>
            </a:r>
            <a:r>
              <a:rPr lang="es-ES_tradnl" sz="1800" b="1" dirty="0">
                <a:solidFill>
                  <a:srgbClr val="000000"/>
                </a:solidFill>
              </a:rPr>
              <a:t>t</a:t>
            </a:r>
            <a:r>
              <a:rPr lang="es-ES_tradnl" sz="1800" b="1" dirty="0" smtClean="0">
                <a:solidFill>
                  <a:srgbClr val="000000"/>
                </a:solidFill>
              </a:rPr>
              <a:t>res brechas </a:t>
            </a:r>
            <a:r>
              <a:rPr lang="es-ES_tradnl" sz="1800" dirty="0" smtClean="0">
                <a:solidFill>
                  <a:srgbClr val="000000"/>
                </a:solidFill>
              </a:rPr>
              <a:t>(</a:t>
            </a:r>
            <a:r>
              <a:rPr lang="es-ES_tradnl" sz="1800" dirty="0" err="1" smtClean="0">
                <a:solidFill>
                  <a:srgbClr val="000000"/>
                </a:solidFill>
              </a:rPr>
              <a:t>Bacha</a:t>
            </a:r>
            <a:r>
              <a:rPr lang="es-ES_tradnl" sz="1800" dirty="0" smtClean="0">
                <a:solidFill>
                  <a:srgbClr val="000000"/>
                </a:solidFill>
              </a:rPr>
              <a:t>, 1990; </a:t>
            </a:r>
            <a:r>
              <a:rPr lang="es-ES_tradnl" sz="1800" dirty="0" err="1" smtClean="0">
                <a:solidFill>
                  <a:srgbClr val="000000"/>
                </a:solidFill>
              </a:rPr>
              <a:t>Frenkel</a:t>
            </a:r>
            <a:r>
              <a:rPr lang="es-ES_tradnl" sz="1800" dirty="0">
                <a:solidFill>
                  <a:srgbClr val="000000"/>
                </a:solidFill>
              </a:rPr>
              <a:t>-</a:t>
            </a:r>
            <a:r>
              <a:rPr lang="es-ES_tradnl" sz="1800" dirty="0" smtClean="0">
                <a:solidFill>
                  <a:srgbClr val="000000"/>
                </a:solidFill>
              </a:rPr>
              <a:t>Rozenwurcel, 1993; Taylor, 1994). El sobreendeudamiento externo (público y/o privado), que acaba en cabeza del sector público, impone la necesidad de realizar una </a:t>
            </a:r>
            <a:r>
              <a:rPr lang="es-ES_tradnl" sz="1800" b="1" dirty="0" smtClean="0">
                <a:solidFill>
                  <a:srgbClr val="000000"/>
                </a:solidFill>
              </a:rPr>
              <a:t>doble transferencia</a:t>
            </a:r>
            <a:r>
              <a:rPr lang="es-ES_tradnl" sz="1800" dirty="0" smtClean="0">
                <a:solidFill>
                  <a:srgbClr val="000000"/>
                </a:solidFill>
              </a:rPr>
              <a:t> ocasionando una </a:t>
            </a:r>
            <a:r>
              <a:rPr lang="es-ES_tradnl" sz="1800" b="1" dirty="0" smtClean="0">
                <a:solidFill>
                  <a:srgbClr val="000000"/>
                </a:solidFill>
              </a:rPr>
              <a:t>brecha de ahorro público </a:t>
            </a:r>
            <a:r>
              <a:rPr lang="es-ES_tradnl" sz="1800" dirty="0" smtClean="0">
                <a:solidFill>
                  <a:srgbClr val="000000"/>
                </a:solidFill>
              </a:rPr>
              <a:t>que limita la inversión pública e, indirectamente, la privada </a:t>
            </a:r>
          </a:p>
          <a:p>
            <a:pPr algn="just"/>
            <a:endParaRPr lang="es-ES_tradnl" sz="1800" dirty="0">
              <a:solidFill>
                <a:srgbClr val="000000"/>
              </a:solidFill>
            </a:endParaRPr>
          </a:p>
          <a:p>
            <a:pPr algn="l"/>
            <a:r>
              <a:rPr lang="es-ES" sz="1800" dirty="0" smtClean="0"/>
              <a:t>Consistente </a:t>
            </a:r>
            <a:r>
              <a:rPr lang="es-ES" sz="1800" dirty="0"/>
              <a:t>con el principio de mantener la vinculación entre los desarrollos teóricos y las circunstancias concretas de las economías analizadas, </a:t>
            </a:r>
            <a:r>
              <a:rPr lang="es-ES" sz="1800" b="1" dirty="0"/>
              <a:t>el modelo de brechas no se mantuvo inmutable</a:t>
            </a:r>
            <a:r>
              <a:rPr lang="es-ES" sz="1800" dirty="0"/>
              <a:t>, sino que fue evolucionando en concordancia con el cambiante contexto económico enfrentado por países de la región</a:t>
            </a:r>
            <a:r>
              <a:rPr lang="en-US" sz="1800" dirty="0"/>
              <a:t/>
            </a:r>
            <a:br>
              <a:rPr lang="en-US" sz="1800" dirty="0"/>
            </a:br>
            <a:endParaRPr lang="en-US" sz="1800" dirty="0">
              <a:solidFill>
                <a:srgbClr val="000000"/>
              </a:solidFill>
            </a:endParaRPr>
          </a:p>
        </p:txBody>
      </p:sp>
    </p:spTree>
    <p:extLst>
      <p:ext uri="{BB962C8B-B14F-4D97-AF65-F5344CB8AC3E}">
        <p14:creationId xmlns:p14="http://schemas.microsoft.com/office/powerpoint/2010/main" val="4763983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9952" y="1282768"/>
            <a:ext cx="7772400" cy="4797554"/>
          </a:xfrm>
          <a:ln>
            <a:noFill/>
          </a:ln>
        </p:spPr>
        <p:txBody>
          <a:bodyPr>
            <a:noAutofit/>
          </a:bodyPr>
          <a:lstStyle/>
          <a:p>
            <a:pPr algn="l"/>
            <a:r>
              <a:rPr lang="es-ES" sz="1800" dirty="0" smtClean="0"/>
              <a:t>Desde inicios del nuevo siglo el </a:t>
            </a:r>
            <a:r>
              <a:rPr lang="es-ES" sz="1800" b="1" i="1" dirty="0" smtClean="0"/>
              <a:t>boom </a:t>
            </a:r>
            <a:r>
              <a:rPr lang="es-ES" sz="1800" b="1" dirty="0" smtClean="0"/>
              <a:t>de las </a:t>
            </a:r>
            <a:r>
              <a:rPr lang="es-ES" sz="1800" b="1" i="1" dirty="0" err="1" smtClean="0"/>
              <a:t>commodities</a:t>
            </a:r>
            <a:r>
              <a:rPr lang="es-ES" sz="1800" b="1" i="1" dirty="0" smtClean="0"/>
              <a:t> </a:t>
            </a:r>
            <a:r>
              <a:rPr lang="es-ES" sz="1800" dirty="0" smtClean="0"/>
              <a:t>volvió a transformar ese contexto. La fuerte mejora en los términos de intercambio de los países latinoamericanos, en especial los de América del Sur impulsó el crecimiento de estas economías a lo largo de más de diez años</a:t>
            </a:r>
            <a:br>
              <a:rPr lang="es-ES" sz="1800" dirty="0" smtClean="0"/>
            </a:br>
            <a:r>
              <a:rPr lang="es-ES" sz="1800" dirty="0" smtClean="0"/>
              <a:t/>
            </a:r>
            <a:br>
              <a:rPr lang="es-ES" sz="1800" dirty="0" smtClean="0"/>
            </a:br>
            <a:r>
              <a:rPr lang="es-ES" sz="1800" dirty="0" smtClean="0"/>
              <a:t>Parece a primera vista sorprendente que, </a:t>
            </a:r>
            <a:r>
              <a:rPr lang="es-ES" sz="1800" b="1" dirty="0" smtClean="0"/>
              <a:t>a pesar </a:t>
            </a:r>
            <a:r>
              <a:rPr lang="es-ES" sz="1800" dirty="0" smtClean="0"/>
              <a:t>de una bonanza externa de semejante magnitud y extensión, en la que coexistieron tasas de crecimiento elevadas con superávit gemelos (externo y fiscal) por un prolongado período, </a:t>
            </a:r>
            <a:r>
              <a:rPr lang="es-ES" sz="1800" b="1" dirty="0" smtClean="0"/>
              <a:t>en la mayor parte de los países beneficiados la tasa de inversión (y el crecimiento potencial) prácticamente no experimentaron mejoras </a:t>
            </a:r>
            <a:r>
              <a:rPr lang="en-US" sz="1800" dirty="0" smtClean="0"/>
              <a:t/>
            </a:r>
            <a:br>
              <a:rPr lang="en-US" sz="1800" dirty="0" smtClean="0"/>
            </a:br>
            <a:r>
              <a:rPr lang="en-US" sz="1800" dirty="0" smtClean="0"/>
              <a:t/>
            </a:r>
            <a:br>
              <a:rPr lang="en-US" sz="1800" dirty="0" smtClean="0"/>
            </a:br>
            <a:r>
              <a:rPr lang="en-US" sz="1800" dirty="0" smtClean="0">
                <a:solidFill>
                  <a:srgbClr val="800000"/>
                </a:solidFill>
              </a:rPr>
              <a:t>¿</a:t>
            </a:r>
            <a:r>
              <a:rPr lang="es-ES" sz="1800" b="1" dirty="0" smtClean="0"/>
              <a:t>Puede reformularse el modelo </a:t>
            </a:r>
            <a:r>
              <a:rPr lang="es-ES" sz="1800" dirty="0" smtClean="0"/>
              <a:t>de brechas para analizar este período, </a:t>
            </a:r>
            <a:r>
              <a:rPr lang="es-ES" sz="1800" b="1" dirty="0" smtClean="0"/>
              <a:t>o este enfoque no sirve para entender lo que ocurrió durante el </a:t>
            </a:r>
            <a:r>
              <a:rPr lang="es-ES" sz="1800" b="1" i="1" dirty="0" smtClean="0"/>
              <a:t>boom</a:t>
            </a:r>
            <a:r>
              <a:rPr lang="es-ES" sz="1800" dirty="0" smtClean="0"/>
              <a:t>?</a:t>
            </a:r>
            <a:r>
              <a:rPr lang="es-ES" sz="1800" i="1" dirty="0" smtClean="0"/>
              <a:t/>
            </a:r>
            <a:br>
              <a:rPr lang="es-ES" sz="1800" i="1" dirty="0" smtClean="0"/>
            </a:br>
            <a:r>
              <a:rPr lang="es-ES" sz="1800" dirty="0" smtClean="0"/>
              <a:t/>
            </a:r>
            <a:br>
              <a:rPr lang="es-ES" sz="1800" dirty="0" smtClean="0"/>
            </a:br>
            <a:r>
              <a:rPr lang="es-ES" sz="1800" dirty="0" smtClean="0"/>
              <a:t>Utilizaremos el </a:t>
            </a:r>
            <a:r>
              <a:rPr lang="es-ES" sz="1800" b="1" dirty="0" smtClean="0"/>
              <a:t>caso argentino</a:t>
            </a:r>
            <a:r>
              <a:rPr lang="es-ES" sz="1800" dirty="0" smtClean="0"/>
              <a:t> para ensayar una respuesta a este interrogante</a:t>
            </a:r>
            <a:endParaRPr lang="en-US" sz="1800" dirty="0"/>
          </a:p>
        </p:txBody>
      </p:sp>
      <p:sp>
        <p:nvSpPr>
          <p:cNvPr id="7" name="Rectangle 6"/>
          <p:cNvSpPr/>
          <p:nvPr/>
        </p:nvSpPr>
        <p:spPr>
          <a:xfrm>
            <a:off x="0" y="1088512"/>
            <a:ext cx="9144000" cy="45719"/>
          </a:xfrm>
          <a:prstGeom prst="rect">
            <a:avLst/>
          </a:prstGeom>
          <a:pattFill prst="pct50">
            <a:fgClr>
              <a:schemeClr val="accent1">
                <a:lumMod val="50000"/>
              </a:schemeClr>
            </a:fgClr>
            <a:bgClr>
              <a:schemeClr val="bg1">
                <a:lumMod val="5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0" y="6533444"/>
            <a:ext cx="9144000" cy="324556"/>
          </a:xfrm>
          <a:prstGeom prst="rect">
            <a:avLst/>
          </a:prstGeom>
          <a:solidFill>
            <a:schemeClr val="tx1">
              <a:alpha val="87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ALBRIEU &amp; ROZENWURCEL: REVISITANDO EL MODELO DE BRECHAS                                                                                     HOMENAJE A EDMAR BACHA</a:t>
            </a:r>
            <a:endParaRPr lang="en-US" sz="1200" dirty="0"/>
          </a:p>
        </p:txBody>
      </p:sp>
      <p:sp>
        <p:nvSpPr>
          <p:cNvPr id="17" name="Rectangle 16"/>
          <p:cNvSpPr/>
          <p:nvPr/>
        </p:nvSpPr>
        <p:spPr>
          <a:xfrm>
            <a:off x="0" y="6392333"/>
            <a:ext cx="9144000" cy="141111"/>
          </a:xfrm>
          <a:prstGeom prst="rect">
            <a:avLst/>
          </a:prstGeom>
          <a:solidFill>
            <a:srgbClr val="800000">
              <a:alpha val="87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2 Rectángulo"/>
          <p:cNvSpPr/>
          <p:nvPr/>
        </p:nvSpPr>
        <p:spPr>
          <a:xfrm>
            <a:off x="8708571" y="6392333"/>
            <a:ext cx="435429" cy="1411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000" dirty="0" smtClean="0"/>
              <a:t>5/18</a:t>
            </a:r>
            <a:endParaRPr lang="es-AR" sz="1000" dirty="0"/>
          </a:p>
        </p:txBody>
      </p:sp>
      <p:sp>
        <p:nvSpPr>
          <p:cNvPr id="10" name="Rectangle 9"/>
          <p:cNvSpPr/>
          <p:nvPr/>
        </p:nvSpPr>
        <p:spPr>
          <a:xfrm>
            <a:off x="0" y="1"/>
            <a:ext cx="9169656" cy="1088510"/>
          </a:xfrm>
          <a:prstGeom prst="rect">
            <a:avLst/>
          </a:prstGeom>
          <a:pattFill prst="pct50">
            <a:fgClr>
              <a:schemeClr val="accent1">
                <a:lumMod val="50000"/>
              </a:schemeClr>
            </a:fgClr>
            <a:bgClr>
              <a:schemeClr val="bg1">
                <a:lumMod val="50000"/>
              </a:schemeClr>
            </a:bgClr>
          </a:patt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3"/>
            <a:r>
              <a:rPr lang="en-US" sz="1600" dirty="0" err="1" smtClean="0">
                <a:solidFill>
                  <a:srgbClr val="FFFF00"/>
                </a:solidFill>
              </a:rPr>
              <a:t>Motivación</a:t>
            </a:r>
            <a:endParaRPr lang="en-US" sz="1600" dirty="0">
              <a:solidFill>
                <a:srgbClr val="FFFF00"/>
              </a:solidFill>
            </a:endParaRPr>
          </a:p>
          <a:p>
            <a:pPr lvl="3"/>
            <a:r>
              <a:rPr lang="en-US" sz="1600" dirty="0" err="1">
                <a:solidFill>
                  <a:srgbClr val="FFFF00"/>
                </a:solidFill>
              </a:rPr>
              <a:t>Historia</a:t>
            </a:r>
            <a:r>
              <a:rPr lang="en-US" sz="1600" dirty="0">
                <a:solidFill>
                  <a:srgbClr val="FFFF00"/>
                </a:solidFill>
              </a:rPr>
              <a:t> de los </a:t>
            </a:r>
            <a:r>
              <a:rPr lang="en-US" sz="1600" dirty="0" err="1">
                <a:solidFill>
                  <a:srgbClr val="FFFF00"/>
                </a:solidFill>
              </a:rPr>
              <a:t>modelos</a:t>
            </a:r>
            <a:r>
              <a:rPr lang="en-US" sz="1600" dirty="0">
                <a:solidFill>
                  <a:srgbClr val="FFFF00"/>
                </a:solidFill>
              </a:rPr>
              <a:t> de </a:t>
            </a:r>
            <a:r>
              <a:rPr lang="en-US" sz="1600" dirty="0" err="1">
                <a:solidFill>
                  <a:srgbClr val="FFFF00"/>
                </a:solidFill>
              </a:rPr>
              <a:t>brechas</a:t>
            </a:r>
            <a:endParaRPr lang="en-US" sz="1600" dirty="0">
              <a:solidFill>
                <a:srgbClr val="FFFF00"/>
              </a:solidFill>
            </a:endParaRPr>
          </a:p>
          <a:p>
            <a:pPr lvl="3"/>
            <a:r>
              <a:rPr lang="en-US" dirty="0" smtClean="0">
                <a:solidFill>
                  <a:schemeClr val="bg1"/>
                </a:solidFill>
              </a:rPr>
              <a:t>La bonanza de los 2000 en Argentina: </a:t>
            </a:r>
            <a:r>
              <a:rPr lang="en-US" dirty="0" err="1">
                <a:solidFill>
                  <a:schemeClr val="bg1"/>
                </a:solidFill>
              </a:rPr>
              <a:t>holgura</a:t>
            </a:r>
            <a:r>
              <a:rPr lang="en-US" dirty="0">
                <a:solidFill>
                  <a:schemeClr val="bg1"/>
                </a:solidFill>
              </a:rPr>
              <a:t> macro </a:t>
            </a:r>
            <a:r>
              <a:rPr lang="en-US" dirty="0" smtClean="0">
                <a:solidFill>
                  <a:schemeClr val="bg1"/>
                </a:solidFill>
              </a:rPr>
              <a:t>sin </a:t>
            </a:r>
            <a:r>
              <a:rPr lang="en-US" dirty="0">
                <a:solidFill>
                  <a:schemeClr val="bg1"/>
                </a:solidFill>
              </a:rPr>
              <a:t>boom de </a:t>
            </a:r>
            <a:r>
              <a:rPr lang="en-US" dirty="0" err="1">
                <a:solidFill>
                  <a:schemeClr val="bg1"/>
                </a:solidFill>
              </a:rPr>
              <a:t>inversión</a:t>
            </a:r>
            <a:endParaRPr lang="en-US" dirty="0">
              <a:solidFill>
                <a:schemeClr val="bg1"/>
              </a:solidFill>
            </a:endParaRPr>
          </a:p>
          <a:p>
            <a:pPr lvl="3"/>
            <a:r>
              <a:rPr lang="en-US" sz="1600" dirty="0">
                <a:solidFill>
                  <a:srgbClr val="FFFF00"/>
                </a:solidFill>
              </a:rPr>
              <a:t>El </a:t>
            </a:r>
            <a:r>
              <a:rPr lang="en-US" sz="1600" dirty="0" err="1">
                <a:solidFill>
                  <a:srgbClr val="FFFF00"/>
                </a:solidFill>
              </a:rPr>
              <a:t>modelo</a:t>
            </a:r>
            <a:r>
              <a:rPr lang="en-US" sz="1600" dirty="0">
                <a:solidFill>
                  <a:srgbClr val="FFFF00"/>
                </a:solidFill>
              </a:rPr>
              <a:t> </a:t>
            </a:r>
            <a:r>
              <a:rPr lang="en-US" sz="1600" dirty="0" err="1">
                <a:solidFill>
                  <a:srgbClr val="FFFF00"/>
                </a:solidFill>
              </a:rPr>
              <a:t>reformulado</a:t>
            </a:r>
            <a:endParaRPr lang="en-US" sz="1600" dirty="0">
              <a:solidFill>
                <a:srgbClr val="FFFF00"/>
              </a:solidFill>
            </a:endParaRPr>
          </a:p>
        </p:txBody>
      </p:sp>
    </p:spTree>
    <p:extLst>
      <p:ext uri="{BB962C8B-B14F-4D97-AF65-F5344CB8AC3E}">
        <p14:creationId xmlns:p14="http://schemas.microsoft.com/office/powerpoint/2010/main" val="33379103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995" y="1449529"/>
            <a:ext cx="8182575" cy="4942804"/>
          </a:xfrm>
          <a:ln>
            <a:noFill/>
          </a:ln>
        </p:spPr>
        <p:txBody>
          <a:bodyPr>
            <a:noAutofit/>
          </a:bodyPr>
          <a:lstStyle/>
          <a:p>
            <a:pPr algn="l"/>
            <a:r>
              <a:rPr lang="es-ES" sz="1800" dirty="0" smtClean="0">
                <a:solidFill>
                  <a:schemeClr val="accent2"/>
                </a:solidFill>
              </a:rPr>
              <a:t>Nuestra hipótesis</a:t>
            </a:r>
            <a:r>
              <a:rPr lang="es-ES" sz="1800" dirty="0" smtClean="0"/>
              <a:t>: el enfoque </a:t>
            </a:r>
            <a:r>
              <a:rPr lang="es-ES" sz="1800" b="1" dirty="0" smtClean="0"/>
              <a:t>mantiene vigencia </a:t>
            </a:r>
            <a:r>
              <a:rPr lang="es-ES" sz="1800" dirty="0" smtClean="0"/>
              <a:t>y permite identificar los canales a través de los que operó la “maldición” de los recursos naturales en el período</a:t>
            </a:r>
            <a:br>
              <a:rPr lang="es-ES" sz="1800" dirty="0" smtClean="0"/>
            </a:br>
            <a:r>
              <a:rPr lang="es-ES" sz="1800" dirty="0" smtClean="0"/>
              <a:t/>
            </a:r>
            <a:br>
              <a:rPr lang="es-ES" sz="1800" dirty="0" smtClean="0"/>
            </a:br>
            <a:r>
              <a:rPr lang="en-US" sz="1800" dirty="0" smtClean="0">
                <a:solidFill>
                  <a:srgbClr val="800000"/>
                </a:solidFill>
              </a:rPr>
              <a:t>¿</a:t>
            </a:r>
            <a:r>
              <a:rPr lang="es-ES" sz="1800" dirty="0" smtClean="0"/>
              <a:t>En qué consiste la maldición? Es la inexistencia de mecanismos institucionales adecuados para definir los criterios de apropiación de las rentas extraordinarias generadas por esos recursos. Tácita o explícitamente éstos son considerados propiedad “colectiva”</a:t>
            </a:r>
            <a:r>
              <a:rPr lang="es-ES" sz="1800" dirty="0"/>
              <a:t/>
            </a:r>
            <a:br>
              <a:rPr lang="es-ES" sz="1800" dirty="0"/>
            </a:br>
            <a:r>
              <a:rPr lang="es-ES" sz="1800" dirty="0"/>
              <a:t/>
            </a:r>
            <a:br>
              <a:rPr lang="es-ES" sz="1800" dirty="0"/>
            </a:br>
            <a:r>
              <a:rPr lang="es-ES" sz="1800" dirty="0" smtClean="0"/>
              <a:t>Cuando los derechos de propiedad son difusos, los conflictos sociales se exacerban y afectan negativamente tanto la distribución presente de los excedentes como su asignación </a:t>
            </a:r>
            <a:r>
              <a:rPr lang="es-ES" sz="1800" dirty="0" err="1" smtClean="0"/>
              <a:t>intertemporal</a:t>
            </a:r>
            <a:r>
              <a:rPr lang="es-ES" sz="1800" dirty="0" smtClean="0"/>
              <a:t>. En la reciente bonanza en Argentina tuvo dos implicancias:</a:t>
            </a:r>
            <a:br>
              <a:rPr lang="es-ES" sz="1800" dirty="0" smtClean="0"/>
            </a:br>
            <a:r>
              <a:rPr lang="es-ES" sz="1800" dirty="0" smtClean="0"/>
              <a:t> </a:t>
            </a:r>
            <a:br>
              <a:rPr lang="es-ES" sz="1800" dirty="0" smtClean="0"/>
            </a:br>
            <a:r>
              <a:rPr lang="es-ES" sz="1800" dirty="0" smtClean="0"/>
              <a:t>1)  impulsó un fuerte aumento del gasto de consumo del gobierno e impidió que el aumento de los ingresos fiscales se tradujeran en aumento significativo del ahorro público (variante de la tercera brecha)</a:t>
            </a:r>
            <a:br>
              <a:rPr lang="es-ES" sz="1800" dirty="0" smtClean="0"/>
            </a:br>
            <a:r>
              <a:rPr lang="es-ES" sz="1800" dirty="0" smtClean="0"/>
              <a:t/>
            </a:r>
            <a:br>
              <a:rPr lang="es-ES" sz="1800" dirty="0" smtClean="0"/>
            </a:br>
            <a:r>
              <a:rPr lang="es-ES" sz="1800" dirty="0" smtClean="0"/>
              <a:t>2) estimuló una persistente salida de capitales que, pese al aumento del ahorro privado, limitó su disponibilidad para fondear la inversión privada (</a:t>
            </a:r>
            <a:r>
              <a:rPr lang="en-US" sz="1800" dirty="0" smtClean="0">
                <a:solidFill>
                  <a:srgbClr val="800000"/>
                </a:solidFill>
              </a:rPr>
              <a:t>¿</a:t>
            </a:r>
            <a:r>
              <a:rPr lang="es-ES" sz="1800" dirty="0" smtClean="0"/>
              <a:t>cuarta brecha?) </a:t>
            </a:r>
            <a:br>
              <a:rPr lang="es-ES" sz="1800" dirty="0" smtClean="0"/>
            </a:br>
            <a:endParaRPr lang="en-US" sz="1800" dirty="0"/>
          </a:p>
        </p:txBody>
      </p:sp>
      <p:sp>
        <p:nvSpPr>
          <p:cNvPr id="7" name="Rectangle 6"/>
          <p:cNvSpPr/>
          <p:nvPr/>
        </p:nvSpPr>
        <p:spPr>
          <a:xfrm>
            <a:off x="0" y="1088512"/>
            <a:ext cx="9144000" cy="45719"/>
          </a:xfrm>
          <a:prstGeom prst="rect">
            <a:avLst/>
          </a:prstGeom>
          <a:pattFill prst="pct50">
            <a:fgClr>
              <a:schemeClr val="accent1">
                <a:lumMod val="50000"/>
              </a:schemeClr>
            </a:fgClr>
            <a:bgClr>
              <a:schemeClr val="bg1">
                <a:lumMod val="5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0" y="6533444"/>
            <a:ext cx="9144000" cy="324556"/>
          </a:xfrm>
          <a:prstGeom prst="rect">
            <a:avLst/>
          </a:prstGeom>
          <a:solidFill>
            <a:schemeClr val="tx1">
              <a:alpha val="87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ALBRIEU &amp; ROZENWURCEL: REVISITANDO EL MODELO DE BRECHAS                                                                                     HOMENAJE A EDMAR BACHA</a:t>
            </a:r>
            <a:endParaRPr lang="en-US" sz="1200" dirty="0"/>
          </a:p>
        </p:txBody>
      </p:sp>
      <p:sp>
        <p:nvSpPr>
          <p:cNvPr id="17" name="Rectangle 16"/>
          <p:cNvSpPr/>
          <p:nvPr/>
        </p:nvSpPr>
        <p:spPr>
          <a:xfrm>
            <a:off x="0" y="6392333"/>
            <a:ext cx="9144000" cy="141111"/>
          </a:xfrm>
          <a:prstGeom prst="rect">
            <a:avLst/>
          </a:prstGeom>
          <a:solidFill>
            <a:srgbClr val="800000">
              <a:alpha val="87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2 Rectángulo"/>
          <p:cNvSpPr/>
          <p:nvPr/>
        </p:nvSpPr>
        <p:spPr>
          <a:xfrm>
            <a:off x="8708571" y="6392333"/>
            <a:ext cx="435429" cy="1411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000" dirty="0" smtClean="0"/>
              <a:t>6/18</a:t>
            </a:r>
            <a:endParaRPr lang="es-AR" sz="1000" dirty="0"/>
          </a:p>
        </p:txBody>
      </p:sp>
      <p:sp>
        <p:nvSpPr>
          <p:cNvPr id="10" name="Rectangle 9"/>
          <p:cNvSpPr/>
          <p:nvPr/>
        </p:nvSpPr>
        <p:spPr>
          <a:xfrm>
            <a:off x="0" y="1"/>
            <a:ext cx="9143998" cy="1088510"/>
          </a:xfrm>
          <a:prstGeom prst="rect">
            <a:avLst/>
          </a:prstGeom>
          <a:pattFill prst="pct50">
            <a:fgClr>
              <a:schemeClr val="accent1">
                <a:lumMod val="50000"/>
              </a:schemeClr>
            </a:fgClr>
            <a:bgClr>
              <a:schemeClr val="bg1">
                <a:lumMod val="50000"/>
              </a:schemeClr>
            </a:bgClr>
          </a:patt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3"/>
            <a:r>
              <a:rPr lang="en-US" sz="1600" dirty="0" err="1" smtClean="0">
                <a:solidFill>
                  <a:srgbClr val="FFFF00"/>
                </a:solidFill>
              </a:rPr>
              <a:t>Motivación</a:t>
            </a:r>
            <a:endParaRPr lang="en-US" sz="1600" dirty="0">
              <a:solidFill>
                <a:srgbClr val="FFFF00"/>
              </a:solidFill>
            </a:endParaRPr>
          </a:p>
          <a:p>
            <a:pPr lvl="3"/>
            <a:r>
              <a:rPr lang="en-US" sz="1600" dirty="0" err="1">
                <a:solidFill>
                  <a:srgbClr val="FFFF00"/>
                </a:solidFill>
              </a:rPr>
              <a:t>Historia</a:t>
            </a:r>
            <a:r>
              <a:rPr lang="en-US" sz="1600" dirty="0">
                <a:solidFill>
                  <a:srgbClr val="FFFF00"/>
                </a:solidFill>
              </a:rPr>
              <a:t> de los </a:t>
            </a:r>
            <a:r>
              <a:rPr lang="en-US" sz="1600" dirty="0" err="1">
                <a:solidFill>
                  <a:srgbClr val="FFFF00"/>
                </a:solidFill>
              </a:rPr>
              <a:t>modelos</a:t>
            </a:r>
            <a:r>
              <a:rPr lang="en-US" sz="1600" dirty="0">
                <a:solidFill>
                  <a:srgbClr val="FFFF00"/>
                </a:solidFill>
              </a:rPr>
              <a:t> de </a:t>
            </a:r>
            <a:r>
              <a:rPr lang="en-US" sz="1600" dirty="0" err="1">
                <a:solidFill>
                  <a:srgbClr val="FFFF00"/>
                </a:solidFill>
              </a:rPr>
              <a:t>brechas</a:t>
            </a:r>
            <a:endParaRPr lang="en-US" sz="1600" dirty="0">
              <a:solidFill>
                <a:srgbClr val="FFFF00"/>
              </a:solidFill>
            </a:endParaRPr>
          </a:p>
          <a:p>
            <a:pPr lvl="3"/>
            <a:r>
              <a:rPr lang="en-US" dirty="0">
                <a:solidFill>
                  <a:schemeClr val="bg1"/>
                </a:solidFill>
              </a:rPr>
              <a:t>La bonanza de los 2000 en Argentina: </a:t>
            </a:r>
            <a:r>
              <a:rPr lang="en-US" dirty="0" err="1">
                <a:solidFill>
                  <a:schemeClr val="bg1"/>
                </a:solidFill>
              </a:rPr>
              <a:t>holgura</a:t>
            </a:r>
            <a:r>
              <a:rPr lang="en-US" dirty="0">
                <a:solidFill>
                  <a:schemeClr val="bg1"/>
                </a:solidFill>
              </a:rPr>
              <a:t> macro  sin boom de </a:t>
            </a:r>
            <a:r>
              <a:rPr lang="en-US" dirty="0" err="1">
                <a:solidFill>
                  <a:schemeClr val="bg1"/>
                </a:solidFill>
              </a:rPr>
              <a:t>inversión</a:t>
            </a:r>
            <a:endParaRPr lang="en-US" dirty="0">
              <a:solidFill>
                <a:schemeClr val="bg1"/>
              </a:solidFill>
            </a:endParaRPr>
          </a:p>
          <a:p>
            <a:pPr lvl="3"/>
            <a:r>
              <a:rPr lang="en-US" sz="1600" dirty="0" smtClean="0">
                <a:solidFill>
                  <a:srgbClr val="FFFF00"/>
                </a:solidFill>
              </a:rPr>
              <a:t>El </a:t>
            </a:r>
            <a:r>
              <a:rPr lang="en-US" sz="1600" dirty="0" err="1">
                <a:solidFill>
                  <a:srgbClr val="FFFF00"/>
                </a:solidFill>
              </a:rPr>
              <a:t>modelo</a:t>
            </a:r>
            <a:r>
              <a:rPr lang="en-US" sz="1600" dirty="0">
                <a:solidFill>
                  <a:srgbClr val="FFFF00"/>
                </a:solidFill>
              </a:rPr>
              <a:t> </a:t>
            </a:r>
            <a:r>
              <a:rPr lang="en-US" sz="1600" dirty="0" err="1">
                <a:solidFill>
                  <a:srgbClr val="FFFF00"/>
                </a:solidFill>
              </a:rPr>
              <a:t>reformulado</a:t>
            </a:r>
            <a:endParaRPr lang="en-US" sz="1600" dirty="0">
              <a:solidFill>
                <a:srgbClr val="FFFF00"/>
              </a:solidFill>
            </a:endParaRPr>
          </a:p>
        </p:txBody>
      </p:sp>
    </p:spTree>
    <p:extLst>
      <p:ext uri="{BB962C8B-B14F-4D97-AF65-F5344CB8AC3E}">
        <p14:creationId xmlns:p14="http://schemas.microsoft.com/office/powerpoint/2010/main" val="6826694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
            <a:ext cx="9143999" cy="1088510"/>
          </a:xfrm>
          <a:prstGeom prst="rect">
            <a:avLst/>
          </a:prstGeom>
          <a:pattFill prst="pct50">
            <a:fgClr>
              <a:schemeClr val="accent1">
                <a:lumMod val="50000"/>
              </a:schemeClr>
            </a:fgClr>
            <a:bgClr>
              <a:schemeClr val="bg1">
                <a:lumMod val="50000"/>
              </a:schemeClr>
            </a:bgClr>
          </a:patt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0" y="6392333"/>
            <a:ext cx="9144000" cy="141111"/>
          </a:xfrm>
          <a:prstGeom prst="rect">
            <a:avLst/>
          </a:prstGeom>
          <a:solidFill>
            <a:srgbClr val="800000">
              <a:alpha val="87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103310" y="1"/>
            <a:ext cx="7697509" cy="10885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err="1">
                <a:solidFill>
                  <a:srgbClr val="FFFF00"/>
                </a:solidFill>
              </a:rPr>
              <a:t>Motivación</a:t>
            </a:r>
            <a:endParaRPr lang="en-US" sz="1600" dirty="0">
              <a:solidFill>
                <a:srgbClr val="FFFF00"/>
              </a:solidFill>
            </a:endParaRPr>
          </a:p>
          <a:p>
            <a:r>
              <a:rPr lang="en-US" sz="1600" dirty="0" err="1">
                <a:solidFill>
                  <a:srgbClr val="FFFF00"/>
                </a:solidFill>
              </a:rPr>
              <a:t>Historia</a:t>
            </a:r>
            <a:r>
              <a:rPr lang="en-US" sz="1600" dirty="0">
                <a:solidFill>
                  <a:srgbClr val="FFFF00"/>
                </a:solidFill>
              </a:rPr>
              <a:t> de los </a:t>
            </a:r>
            <a:r>
              <a:rPr lang="en-US" sz="1600" dirty="0" err="1">
                <a:solidFill>
                  <a:srgbClr val="FFFF00"/>
                </a:solidFill>
              </a:rPr>
              <a:t>modelos</a:t>
            </a:r>
            <a:r>
              <a:rPr lang="en-US" sz="1600" dirty="0">
                <a:solidFill>
                  <a:srgbClr val="FFFF00"/>
                </a:solidFill>
              </a:rPr>
              <a:t> de </a:t>
            </a:r>
            <a:r>
              <a:rPr lang="en-US" sz="1600" dirty="0" err="1">
                <a:solidFill>
                  <a:srgbClr val="FFFF00"/>
                </a:solidFill>
              </a:rPr>
              <a:t>brechas</a:t>
            </a:r>
            <a:endParaRPr lang="en-US" sz="1600" dirty="0">
              <a:solidFill>
                <a:srgbClr val="FFFF00"/>
              </a:solidFill>
            </a:endParaRPr>
          </a:p>
          <a:p>
            <a:r>
              <a:rPr lang="en-US" dirty="0" smtClean="0">
                <a:solidFill>
                  <a:schemeClr val="bg1"/>
                </a:solidFill>
              </a:rPr>
              <a:t>La bonanza de los 2000 en Argentina: </a:t>
            </a:r>
            <a:r>
              <a:rPr lang="en-US" dirty="0" err="1" smtClean="0">
                <a:solidFill>
                  <a:schemeClr val="bg1"/>
                </a:solidFill>
              </a:rPr>
              <a:t>holgura</a:t>
            </a:r>
            <a:r>
              <a:rPr lang="en-US" dirty="0" smtClean="0">
                <a:solidFill>
                  <a:schemeClr val="bg1"/>
                </a:solidFill>
              </a:rPr>
              <a:t> macro sin boom de </a:t>
            </a:r>
            <a:r>
              <a:rPr lang="en-US" dirty="0" err="1" smtClean="0">
                <a:solidFill>
                  <a:schemeClr val="bg1"/>
                </a:solidFill>
              </a:rPr>
              <a:t>inversión</a:t>
            </a:r>
            <a:r>
              <a:rPr lang="en-US" sz="1600" dirty="0" smtClean="0">
                <a:solidFill>
                  <a:schemeClr val="bg1"/>
                </a:solidFill>
              </a:rPr>
              <a:t> </a:t>
            </a:r>
            <a:endParaRPr lang="en-US" sz="1600" dirty="0">
              <a:solidFill>
                <a:schemeClr val="bg1"/>
              </a:solidFill>
            </a:endParaRPr>
          </a:p>
          <a:p>
            <a:r>
              <a:rPr lang="en-US" sz="1600" dirty="0">
                <a:solidFill>
                  <a:srgbClr val="FFFF00"/>
                </a:solidFill>
              </a:rPr>
              <a:t>El </a:t>
            </a:r>
            <a:r>
              <a:rPr lang="en-US" sz="1600" dirty="0" err="1">
                <a:solidFill>
                  <a:srgbClr val="FFFF00"/>
                </a:solidFill>
              </a:rPr>
              <a:t>modelo</a:t>
            </a:r>
            <a:r>
              <a:rPr lang="en-US" sz="1600" dirty="0">
                <a:solidFill>
                  <a:srgbClr val="FFFF00"/>
                </a:solidFill>
              </a:rPr>
              <a:t> </a:t>
            </a:r>
            <a:r>
              <a:rPr lang="en-US" sz="1600" dirty="0" err="1">
                <a:solidFill>
                  <a:srgbClr val="FFFF00"/>
                </a:solidFill>
              </a:rPr>
              <a:t>reformulado</a:t>
            </a:r>
            <a:endParaRPr lang="en-US" sz="1600" dirty="0">
              <a:solidFill>
                <a:srgbClr val="FFFF00"/>
              </a:solidFill>
            </a:endParaRPr>
          </a:p>
        </p:txBody>
      </p:sp>
      <p:sp>
        <p:nvSpPr>
          <p:cNvPr id="28" name="27 Rectángulo"/>
          <p:cNvSpPr/>
          <p:nvPr/>
        </p:nvSpPr>
        <p:spPr>
          <a:xfrm>
            <a:off x="8708571" y="6392333"/>
            <a:ext cx="435429" cy="1411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000" dirty="0" smtClean="0"/>
              <a:t>7/18</a:t>
            </a:r>
            <a:endParaRPr lang="es-AR" sz="1000" dirty="0"/>
          </a:p>
        </p:txBody>
      </p:sp>
      <p:sp>
        <p:nvSpPr>
          <p:cNvPr id="11" name="Rectangle 10"/>
          <p:cNvSpPr/>
          <p:nvPr/>
        </p:nvSpPr>
        <p:spPr>
          <a:xfrm>
            <a:off x="0" y="6533444"/>
            <a:ext cx="9144000" cy="324556"/>
          </a:xfrm>
          <a:prstGeom prst="rect">
            <a:avLst/>
          </a:prstGeom>
          <a:solidFill>
            <a:schemeClr val="tx1">
              <a:alpha val="87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ALBRIEU &amp; ROZENWURCEL: REVISITANDO EL MODELO DE BRECHAS                                                                                     HOMENAJE A EDMAR BACHA</a:t>
            </a:r>
            <a:endParaRPr lang="en-US" sz="1200" dirty="0"/>
          </a:p>
        </p:txBody>
      </p:sp>
      <p:sp>
        <p:nvSpPr>
          <p:cNvPr id="5" name="Title 4"/>
          <p:cNvSpPr>
            <a:spLocks noGrp="1"/>
          </p:cNvSpPr>
          <p:nvPr>
            <p:ph type="ctrTitle"/>
          </p:nvPr>
        </p:nvSpPr>
        <p:spPr>
          <a:xfrm>
            <a:off x="388285" y="1303554"/>
            <a:ext cx="8320286" cy="684737"/>
          </a:xfrm>
        </p:spPr>
        <p:txBody>
          <a:bodyPr>
            <a:noAutofit/>
          </a:bodyPr>
          <a:lstStyle/>
          <a:p>
            <a:pPr lvl="0"/>
            <a:r>
              <a:rPr lang="es-ES_tradnl" sz="2400" b="1" dirty="0" smtClean="0">
                <a:solidFill>
                  <a:srgbClr val="C0504D"/>
                </a:solidFill>
              </a:rPr>
              <a:t>Bonanza externa</a:t>
            </a:r>
            <a:endParaRPr lang="en-US" sz="2400" b="1" dirty="0">
              <a:solidFill>
                <a:srgbClr val="C0504D"/>
              </a:solidFill>
            </a:endParaRPr>
          </a:p>
        </p:txBody>
      </p:sp>
      <p:pic>
        <p:nvPicPr>
          <p:cNvPr id="2" name="Picture 1"/>
          <p:cNvPicPr>
            <a:picLocks noChangeAspect="1"/>
          </p:cNvPicPr>
          <p:nvPr/>
        </p:nvPicPr>
        <p:blipFill>
          <a:blip r:embed="rId3"/>
          <a:stretch>
            <a:fillRect/>
          </a:stretch>
        </p:blipFill>
        <p:spPr>
          <a:xfrm>
            <a:off x="872384" y="1988291"/>
            <a:ext cx="7607705" cy="4245963"/>
          </a:xfrm>
          <a:prstGeom prst="rect">
            <a:avLst/>
          </a:prstGeom>
          <a:noFill/>
        </p:spPr>
      </p:pic>
    </p:spTree>
    <p:extLst>
      <p:ext uri="{BB962C8B-B14F-4D97-AF65-F5344CB8AC3E}">
        <p14:creationId xmlns:p14="http://schemas.microsoft.com/office/powerpoint/2010/main" val="27620658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
            <a:ext cx="9143999" cy="1088510"/>
          </a:xfrm>
          <a:prstGeom prst="rect">
            <a:avLst/>
          </a:prstGeom>
          <a:pattFill prst="pct50">
            <a:fgClr>
              <a:schemeClr val="accent1">
                <a:lumMod val="50000"/>
              </a:schemeClr>
            </a:fgClr>
            <a:bgClr>
              <a:schemeClr val="bg1">
                <a:lumMod val="50000"/>
              </a:schemeClr>
            </a:bgClr>
          </a:patt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0" y="6392333"/>
            <a:ext cx="9144000" cy="141111"/>
          </a:xfrm>
          <a:prstGeom prst="rect">
            <a:avLst/>
          </a:prstGeom>
          <a:solidFill>
            <a:srgbClr val="800000">
              <a:alpha val="87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231601" y="1"/>
            <a:ext cx="7607705" cy="10885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err="1">
                <a:solidFill>
                  <a:srgbClr val="FFFF00"/>
                </a:solidFill>
              </a:rPr>
              <a:t>Motivación</a:t>
            </a:r>
            <a:endParaRPr lang="en-US" sz="1600" dirty="0">
              <a:solidFill>
                <a:srgbClr val="FFFF00"/>
              </a:solidFill>
            </a:endParaRPr>
          </a:p>
          <a:p>
            <a:r>
              <a:rPr lang="en-US" sz="1600" dirty="0" err="1">
                <a:solidFill>
                  <a:srgbClr val="FFFF00"/>
                </a:solidFill>
              </a:rPr>
              <a:t>Historia</a:t>
            </a:r>
            <a:r>
              <a:rPr lang="en-US" sz="1600" dirty="0">
                <a:solidFill>
                  <a:srgbClr val="FFFF00"/>
                </a:solidFill>
              </a:rPr>
              <a:t> de los </a:t>
            </a:r>
            <a:r>
              <a:rPr lang="en-US" sz="1600" dirty="0" err="1">
                <a:solidFill>
                  <a:srgbClr val="FFFF00"/>
                </a:solidFill>
              </a:rPr>
              <a:t>modelos</a:t>
            </a:r>
            <a:r>
              <a:rPr lang="en-US" sz="1600" dirty="0">
                <a:solidFill>
                  <a:srgbClr val="FFFF00"/>
                </a:solidFill>
              </a:rPr>
              <a:t> de </a:t>
            </a:r>
            <a:r>
              <a:rPr lang="en-US" sz="1600" dirty="0" err="1">
                <a:solidFill>
                  <a:srgbClr val="FFFF00"/>
                </a:solidFill>
              </a:rPr>
              <a:t>brechas</a:t>
            </a:r>
            <a:endParaRPr lang="en-US" sz="1600" dirty="0">
              <a:solidFill>
                <a:srgbClr val="FFFF00"/>
              </a:solidFill>
            </a:endParaRPr>
          </a:p>
          <a:p>
            <a:r>
              <a:rPr lang="en-US" dirty="0" smtClean="0">
                <a:solidFill>
                  <a:schemeClr val="bg1"/>
                </a:solidFill>
              </a:rPr>
              <a:t>La bonanza de los 2000 en Argentina: </a:t>
            </a:r>
            <a:r>
              <a:rPr lang="en-US" dirty="0" err="1" smtClean="0">
                <a:solidFill>
                  <a:schemeClr val="bg1"/>
                </a:solidFill>
              </a:rPr>
              <a:t>holgura</a:t>
            </a:r>
            <a:r>
              <a:rPr lang="en-US" dirty="0" smtClean="0">
                <a:solidFill>
                  <a:schemeClr val="bg1"/>
                </a:solidFill>
              </a:rPr>
              <a:t> macro sin boom de </a:t>
            </a:r>
            <a:r>
              <a:rPr lang="en-US" dirty="0" err="1" smtClean="0">
                <a:solidFill>
                  <a:schemeClr val="bg1"/>
                </a:solidFill>
              </a:rPr>
              <a:t>inversión</a:t>
            </a:r>
            <a:r>
              <a:rPr lang="en-US" sz="1600" dirty="0" smtClean="0">
                <a:solidFill>
                  <a:schemeClr val="bg1"/>
                </a:solidFill>
              </a:rPr>
              <a:t> </a:t>
            </a:r>
            <a:endParaRPr lang="en-US" sz="1600" dirty="0">
              <a:solidFill>
                <a:schemeClr val="bg1"/>
              </a:solidFill>
            </a:endParaRPr>
          </a:p>
          <a:p>
            <a:r>
              <a:rPr lang="en-US" sz="1600" dirty="0">
                <a:solidFill>
                  <a:srgbClr val="FFFF00"/>
                </a:solidFill>
              </a:rPr>
              <a:t>El </a:t>
            </a:r>
            <a:r>
              <a:rPr lang="en-US" sz="1600" dirty="0" err="1">
                <a:solidFill>
                  <a:srgbClr val="FFFF00"/>
                </a:solidFill>
              </a:rPr>
              <a:t>modelo</a:t>
            </a:r>
            <a:r>
              <a:rPr lang="en-US" sz="1600" dirty="0">
                <a:solidFill>
                  <a:srgbClr val="FFFF00"/>
                </a:solidFill>
              </a:rPr>
              <a:t> </a:t>
            </a:r>
            <a:r>
              <a:rPr lang="en-US" sz="1600" dirty="0" err="1">
                <a:solidFill>
                  <a:srgbClr val="FFFF00"/>
                </a:solidFill>
              </a:rPr>
              <a:t>reformulado</a:t>
            </a:r>
            <a:endParaRPr lang="en-US" sz="1600" dirty="0">
              <a:solidFill>
                <a:srgbClr val="FFFF00"/>
              </a:solidFill>
            </a:endParaRPr>
          </a:p>
        </p:txBody>
      </p:sp>
      <p:sp>
        <p:nvSpPr>
          <p:cNvPr id="28" name="27 Rectángulo"/>
          <p:cNvSpPr/>
          <p:nvPr/>
        </p:nvSpPr>
        <p:spPr>
          <a:xfrm>
            <a:off x="8708571" y="6392333"/>
            <a:ext cx="435429" cy="1411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000" dirty="0" smtClean="0"/>
              <a:t>8/18</a:t>
            </a:r>
            <a:endParaRPr lang="es-AR" sz="1000" dirty="0"/>
          </a:p>
        </p:txBody>
      </p:sp>
      <p:sp>
        <p:nvSpPr>
          <p:cNvPr id="11" name="Rectangle 10"/>
          <p:cNvSpPr/>
          <p:nvPr/>
        </p:nvSpPr>
        <p:spPr>
          <a:xfrm>
            <a:off x="0" y="6533444"/>
            <a:ext cx="9144000" cy="324556"/>
          </a:xfrm>
          <a:prstGeom prst="rect">
            <a:avLst/>
          </a:prstGeom>
          <a:solidFill>
            <a:schemeClr val="tx1">
              <a:alpha val="87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ALBRIEU &amp; ROZENWURCEL: REVISITANDO EL MODELO DE BRECHAS                                                                                     HOMENAJE A EDMAR BACHA</a:t>
            </a:r>
            <a:endParaRPr lang="en-US" sz="1200" dirty="0"/>
          </a:p>
        </p:txBody>
      </p:sp>
      <p:sp>
        <p:nvSpPr>
          <p:cNvPr id="5" name="Title 4"/>
          <p:cNvSpPr>
            <a:spLocks noGrp="1"/>
          </p:cNvSpPr>
          <p:nvPr>
            <p:ph type="ctrTitle"/>
          </p:nvPr>
        </p:nvSpPr>
        <p:spPr>
          <a:xfrm>
            <a:off x="388285" y="1303554"/>
            <a:ext cx="8320286" cy="684737"/>
          </a:xfrm>
        </p:spPr>
        <p:txBody>
          <a:bodyPr>
            <a:noAutofit/>
          </a:bodyPr>
          <a:lstStyle/>
          <a:p>
            <a:pPr lvl="0"/>
            <a:r>
              <a:rPr lang="es-ES_tradnl" sz="2400" b="1" dirty="0" smtClean="0">
                <a:solidFill>
                  <a:srgbClr val="C0504D"/>
                </a:solidFill>
              </a:rPr>
              <a:t>Bonanza fiscal</a:t>
            </a:r>
            <a:endParaRPr lang="en-US" sz="2400" b="1" dirty="0">
              <a:solidFill>
                <a:srgbClr val="C0504D"/>
              </a:solidFill>
            </a:endParaRPr>
          </a:p>
        </p:txBody>
      </p:sp>
      <p:pic>
        <p:nvPicPr>
          <p:cNvPr id="4" name="Picture 3"/>
          <p:cNvPicPr>
            <a:picLocks noChangeAspect="1"/>
          </p:cNvPicPr>
          <p:nvPr/>
        </p:nvPicPr>
        <p:blipFill>
          <a:blip r:embed="rId3"/>
          <a:stretch>
            <a:fillRect/>
          </a:stretch>
        </p:blipFill>
        <p:spPr>
          <a:xfrm>
            <a:off x="1873060" y="1988290"/>
            <a:ext cx="6184685" cy="4002237"/>
          </a:xfrm>
          <a:prstGeom prst="rect">
            <a:avLst/>
          </a:prstGeom>
        </p:spPr>
      </p:pic>
      <p:sp>
        <p:nvSpPr>
          <p:cNvPr id="9" name="Rectangle 8"/>
          <p:cNvSpPr/>
          <p:nvPr/>
        </p:nvSpPr>
        <p:spPr>
          <a:xfrm>
            <a:off x="2500478" y="5887905"/>
            <a:ext cx="5373022" cy="369332"/>
          </a:xfrm>
          <a:prstGeom prst="rect">
            <a:avLst/>
          </a:prstGeom>
        </p:spPr>
        <p:txBody>
          <a:bodyPr wrap="square">
            <a:spAutoFit/>
          </a:bodyPr>
          <a:lstStyle/>
          <a:p>
            <a:r>
              <a:rPr lang="en-US" dirty="0" err="1" smtClean="0"/>
              <a:t>Ingresos</a:t>
            </a:r>
            <a:r>
              <a:rPr lang="en-US" dirty="0" smtClean="0"/>
              <a:t> </a:t>
            </a:r>
            <a:r>
              <a:rPr lang="en-US" dirty="0"/>
              <a:t>del sector </a:t>
            </a:r>
            <a:r>
              <a:rPr lang="en-US" dirty="0" err="1"/>
              <a:t>público</a:t>
            </a:r>
            <a:r>
              <a:rPr lang="en-US" dirty="0"/>
              <a:t> </a:t>
            </a:r>
            <a:r>
              <a:rPr lang="en-US" dirty="0" err="1"/>
              <a:t>argentino</a:t>
            </a:r>
            <a:r>
              <a:rPr lang="en-US" dirty="0"/>
              <a:t> </a:t>
            </a:r>
            <a:r>
              <a:rPr lang="en-US" dirty="0" err="1"/>
              <a:t>consolidado</a:t>
            </a:r>
            <a:endParaRPr lang="en-US" dirty="0"/>
          </a:p>
        </p:txBody>
      </p:sp>
    </p:spTree>
    <p:extLst>
      <p:ext uri="{BB962C8B-B14F-4D97-AF65-F5344CB8AC3E}">
        <p14:creationId xmlns:p14="http://schemas.microsoft.com/office/powerpoint/2010/main" val="9766536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5658" y="1"/>
            <a:ext cx="9143999" cy="1088510"/>
          </a:xfrm>
          <a:prstGeom prst="rect">
            <a:avLst/>
          </a:prstGeom>
          <a:pattFill prst="pct50">
            <a:fgClr>
              <a:schemeClr val="accent1">
                <a:lumMod val="50000"/>
              </a:schemeClr>
            </a:fgClr>
            <a:bgClr>
              <a:schemeClr val="bg1">
                <a:lumMod val="50000"/>
              </a:schemeClr>
            </a:bgClr>
          </a:patt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3"/>
            <a:r>
              <a:rPr lang="en-US" sz="1600" dirty="0" err="1">
                <a:solidFill>
                  <a:srgbClr val="FFFF00"/>
                </a:solidFill>
              </a:rPr>
              <a:t>Motivación</a:t>
            </a:r>
            <a:endParaRPr lang="en-US" sz="1600" dirty="0">
              <a:solidFill>
                <a:srgbClr val="FFFF00"/>
              </a:solidFill>
            </a:endParaRPr>
          </a:p>
          <a:p>
            <a:pPr lvl="3"/>
            <a:r>
              <a:rPr lang="en-US" sz="1600" dirty="0" err="1">
                <a:solidFill>
                  <a:srgbClr val="FFFF00"/>
                </a:solidFill>
              </a:rPr>
              <a:t>Historia</a:t>
            </a:r>
            <a:r>
              <a:rPr lang="en-US" sz="1600" dirty="0">
                <a:solidFill>
                  <a:srgbClr val="FFFF00"/>
                </a:solidFill>
              </a:rPr>
              <a:t> de los </a:t>
            </a:r>
            <a:r>
              <a:rPr lang="en-US" sz="1600" dirty="0" err="1">
                <a:solidFill>
                  <a:srgbClr val="FFFF00"/>
                </a:solidFill>
              </a:rPr>
              <a:t>modelos</a:t>
            </a:r>
            <a:r>
              <a:rPr lang="en-US" sz="1600" dirty="0">
                <a:solidFill>
                  <a:srgbClr val="FFFF00"/>
                </a:solidFill>
              </a:rPr>
              <a:t> de </a:t>
            </a:r>
            <a:r>
              <a:rPr lang="en-US" sz="1600" dirty="0" err="1">
                <a:solidFill>
                  <a:srgbClr val="FFFF00"/>
                </a:solidFill>
              </a:rPr>
              <a:t>brechas</a:t>
            </a:r>
            <a:endParaRPr lang="en-US" sz="1600" dirty="0">
              <a:solidFill>
                <a:srgbClr val="FFFF00"/>
              </a:solidFill>
            </a:endParaRPr>
          </a:p>
          <a:p>
            <a:pPr lvl="3"/>
            <a:r>
              <a:rPr lang="en-US" dirty="0">
                <a:solidFill>
                  <a:schemeClr val="bg1"/>
                </a:solidFill>
              </a:rPr>
              <a:t>La bonanza de los 2000 en Argentina: </a:t>
            </a:r>
            <a:r>
              <a:rPr lang="en-US" dirty="0" err="1">
                <a:solidFill>
                  <a:schemeClr val="bg1"/>
                </a:solidFill>
              </a:rPr>
              <a:t>holgura</a:t>
            </a:r>
            <a:r>
              <a:rPr lang="en-US" dirty="0">
                <a:solidFill>
                  <a:schemeClr val="bg1"/>
                </a:solidFill>
              </a:rPr>
              <a:t> macro sin boom de </a:t>
            </a:r>
            <a:r>
              <a:rPr lang="en-US" dirty="0" err="1">
                <a:solidFill>
                  <a:schemeClr val="bg1"/>
                </a:solidFill>
              </a:rPr>
              <a:t>inversión</a:t>
            </a:r>
            <a:endParaRPr lang="en-US" dirty="0">
              <a:solidFill>
                <a:schemeClr val="bg1"/>
              </a:solidFill>
            </a:endParaRPr>
          </a:p>
          <a:p>
            <a:pPr lvl="3"/>
            <a:r>
              <a:rPr lang="en-US" sz="1600" dirty="0">
                <a:solidFill>
                  <a:srgbClr val="FFFF00"/>
                </a:solidFill>
              </a:rPr>
              <a:t>El </a:t>
            </a:r>
            <a:r>
              <a:rPr lang="en-US" sz="1600" dirty="0" err="1">
                <a:solidFill>
                  <a:srgbClr val="FFFF00"/>
                </a:solidFill>
              </a:rPr>
              <a:t>modelo</a:t>
            </a:r>
            <a:r>
              <a:rPr lang="en-US" sz="1600" dirty="0">
                <a:solidFill>
                  <a:srgbClr val="FFFF00"/>
                </a:solidFill>
              </a:rPr>
              <a:t> </a:t>
            </a:r>
            <a:r>
              <a:rPr lang="en-US" sz="1600" dirty="0" err="1">
                <a:solidFill>
                  <a:srgbClr val="FFFF00"/>
                </a:solidFill>
              </a:rPr>
              <a:t>reformulado</a:t>
            </a:r>
            <a:endParaRPr lang="en-US" sz="1600" dirty="0">
              <a:solidFill>
                <a:srgbClr val="FFFF00"/>
              </a:solidFill>
            </a:endParaRPr>
          </a:p>
        </p:txBody>
      </p:sp>
      <p:sp>
        <p:nvSpPr>
          <p:cNvPr id="3" name="Rectangle 2"/>
          <p:cNvSpPr/>
          <p:nvPr/>
        </p:nvSpPr>
        <p:spPr>
          <a:xfrm>
            <a:off x="0" y="6392333"/>
            <a:ext cx="9144000" cy="141111"/>
          </a:xfrm>
          <a:prstGeom prst="rect">
            <a:avLst/>
          </a:prstGeom>
          <a:solidFill>
            <a:srgbClr val="800000">
              <a:alpha val="87000"/>
            </a:srgb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116139" y="1"/>
            <a:ext cx="7735997" cy="10885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FFFF00"/>
              </a:solidFill>
            </a:endParaRPr>
          </a:p>
        </p:txBody>
      </p:sp>
      <p:sp>
        <p:nvSpPr>
          <p:cNvPr id="28" name="27 Rectángulo"/>
          <p:cNvSpPr/>
          <p:nvPr/>
        </p:nvSpPr>
        <p:spPr>
          <a:xfrm>
            <a:off x="8708571" y="6392333"/>
            <a:ext cx="435429" cy="1411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AR" sz="1000" dirty="0" smtClean="0"/>
              <a:t>9/18</a:t>
            </a:r>
            <a:endParaRPr lang="es-AR" sz="1000" dirty="0"/>
          </a:p>
        </p:txBody>
      </p:sp>
      <p:sp>
        <p:nvSpPr>
          <p:cNvPr id="11" name="Rectangle 10"/>
          <p:cNvSpPr/>
          <p:nvPr/>
        </p:nvSpPr>
        <p:spPr>
          <a:xfrm>
            <a:off x="0" y="6533444"/>
            <a:ext cx="9144000" cy="324556"/>
          </a:xfrm>
          <a:prstGeom prst="rect">
            <a:avLst/>
          </a:prstGeom>
          <a:solidFill>
            <a:schemeClr val="tx1">
              <a:alpha val="87000"/>
            </a:schemeClr>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ALBRIEU &amp; ROZENWURCEL: REVISITANDO EL MODELO DE BRECHAS                                                                                     HOMENAJE A EDMAR BACHA</a:t>
            </a:r>
            <a:endParaRPr lang="en-US" sz="1200" dirty="0"/>
          </a:p>
        </p:txBody>
      </p:sp>
      <p:sp>
        <p:nvSpPr>
          <p:cNvPr id="5" name="Title 4"/>
          <p:cNvSpPr>
            <a:spLocks noGrp="1"/>
          </p:cNvSpPr>
          <p:nvPr>
            <p:ph type="ctrTitle"/>
          </p:nvPr>
        </p:nvSpPr>
        <p:spPr>
          <a:xfrm>
            <a:off x="388285" y="1303554"/>
            <a:ext cx="8320286" cy="684737"/>
          </a:xfrm>
        </p:spPr>
        <p:txBody>
          <a:bodyPr>
            <a:noAutofit/>
          </a:bodyPr>
          <a:lstStyle/>
          <a:p>
            <a:pPr lvl="0"/>
            <a:r>
              <a:rPr lang="es-ES_tradnl" sz="2400" b="1" dirty="0" smtClean="0">
                <a:solidFill>
                  <a:srgbClr val="C0504D"/>
                </a:solidFill>
              </a:rPr>
              <a:t>Después del colapso de la convertibilidad </a:t>
            </a:r>
            <a:br>
              <a:rPr lang="es-ES_tradnl" sz="2400" b="1" dirty="0" smtClean="0">
                <a:solidFill>
                  <a:srgbClr val="C0504D"/>
                </a:solidFill>
              </a:rPr>
            </a:br>
            <a:r>
              <a:rPr lang="es-ES_tradnl" sz="2400" b="1" dirty="0" smtClean="0">
                <a:solidFill>
                  <a:srgbClr val="C0504D"/>
                </a:solidFill>
              </a:rPr>
              <a:t>la tasa de ahorro mejora, pero declina a partir de 2008</a:t>
            </a:r>
            <a:endParaRPr lang="en-US" sz="2400" b="1" dirty="0">
              <a:solidFill>
                <a:srgbClr val="C0504D"/>
              </a:solidFill>
            </a:endParaRPr>
          </a:p>
        </p:txBody>
      </p:sp>
      <p:pic>
        <p:nvPicPr>
          <p:cNvPr id="4" name="Picture 3"/>
          <p:cNvPicPr>
            <a:picLocks noChangeAspect="1"/>
          </p:cNvPicPr>
          <p:nvPr/>
        </p:nvPicPr>
        <p:blipFill>
          <a:blip r:embed="rId3"/>
          <a:stretch>
            <a:fillRect/>
          </a:stretch>
        </p:blipFill>
        <p:spPr>
          <a:xfrm>
            <a:off x="2275885" y="1988291"/>
            <a:ext cx="5105400" cy="4254500"/>
          </a:xfrm>
          <a:prstGeom prst="rect">
            <a:avLst/>
          </a:prstGeom>
        </p:spPr>
      </p:pic>
    </p:spTree>
    <p:extLst>
      <p:ext uri="{BB962C8B-B14F-4D97-AF65-F5344CB8AC3E}">
        <p14:creationId xmlns:p14="http://schemas.microsoft.com/office/powerpoint/2010/main" val="11192747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Espectro.thmx</Template>
  <TotalTime>5211</TotalTime>
  <Words>2094</Words>
  <Application>Microsoft Macintosh PowerPoint</Application>
  <PresentationFormat>Presentación en pantalla (4:3)</PresentationFormat>
  <Paragraphs>190</Paragraphs>
  <Slides>18</Slides>
  <Notes>15</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Bonanza de recursos naturales   y bajas tasa de inversión:  ¿evidencia de una “cuarta brecha”?  El caso argentino  G. Rozenwurcel (UBA/CONICET) &amp; R. Albrieu (UBA/CEDES)</vt:lpstr>
      <vt:lpstr>En AL se desarrolló, desde mediados de los setentas, una corriente de pensamiento crítico, que manteniendo el diálogo con el mainstream, procuró hacer teoría económica a partir de la realidad de las economías de la región, la dinámica de sus estructuras productivas e institucionales, sus contextos políticos y sociales y los problemas específicos que afectaban su estabilidad en el corto y su crecimiento potencial en el largo plazo</vt:lpstr>
      <vt:lpstr>Bajas tasa de ahorro e inversión en Argentina:  un problema crónico</vt:lpstr>
      <vt:lpstr> Primera generación: brecha de ahorro agregado (Harrod-Domar)   </vt:lpstr>
      <vt:lpstr>Desde inicios del nuevo siglo el boom de las commodities volvió a transformar ese contexto. La fuerte mejora en los términos de intercambio de los países latinoamericanos, en especial los de América del Sur impulsó el crecimiento de estas economías a lo largo de más de diez años  Parece a primera vista sorprendente que, a pesar de una bonanza externa de semejante magnitud y extensión, en la que coexistieron tasas de crecimiento elevadas con superávit gemelos (externo y fiscal) por un prolongado período, en la mayor parte de los países beneficiados la tasa de inversión (y el crecimiento potencial) prácticamente no experimentaron mejoras   ¿Puede reformularse el modelo de brechas para analizar este período, o este enfoque no sirve para entender lo que ocurrió durante el boom?  Utilizaremos el caso argentino para ensayar una respuesta a este interrogante</vt:lpstr>
      <vt:lpstr>Nuestra hipótesis: el enfoque mantiene vigencia y permite identificar los canales a través de los que operó la “maldición” de los recursos naturales en el período  ¿En qué consiste la maldición? Es la inexistencia de mecanismos institucionales adecuados para definir los criterios de apropiación de las rentas extraordinarias generadas por esos recursos. Tácita o explícitamente éstos son considerados propiedad “colectiva”  Cuando los derechos de propiedad son difusos, los conflictos sociales se exacerban y afectan negativamente tanto la distribución presente de los excedentes como su asignación intertemporal. En la reciente bonanza en Argentina tuvo dos implicancias:   1)  impulsó un fuerte aumento del gasto de consumo del gobierno e impidió que el aumento de los ingresos fiscales se tradujeran en aumento significativo del ahorro público (variante de la tercera brecha)  2) estimuló una persistente salida de capitales que, pese al aumento del ahorro privado, limitó su disponibilidad para fondear la inversión privada (¿cuarta brecha?)  </vt:lpstr>
      <vt:lpstr>Bonanza externa</vt:lpstr>
      <vt:lpstr>Bonanza fiscal</vt:lpstr>
      <vt:lpstr>Después del colapso de la convertibilidad  la tasa de ahorro mejora, pero declina a partir de 2008</vt:lpstr>
      <vt:lpstr>Mientras desde 2008 el consumo se expande vigorosamente,</vt:lpstr>
      <vt:lpstr>… la inversión crece menos que el ahorro hasta 2008  y luego se desploma volviendo a los niveles previos al boom </vt:lpstr>
      <vt:lpstr>La inversión pública mejora levemente, pero después del boom, mientras el ahorro público se desploma</vt:lpstr>
      <vt:lpstr>En el sector privado la tasa de inversión declina  algo más que la tasa de ahorro</vt:lpstr>
      <vt:lpstr>El boom elimina el sup. en cc y transforma en déficit el sup. de ahorro del gobierno, en tanto se mantiene el sup. privado</vt:lpstr>
      <vt:lpstr>¿Qué ocurrió? 1) reaparición de la “tercera” brecha:  presión social para consumir las rentas generadas por el boom </vt:lpstr>
      <vt:lpstr>¿Qué ocurrió? 2) reaparición de la “tercera” brecha (cont):  gasto explosivo en subsidios -muy superior al de programas sociales</vt:lpstr>
      <vt:lpstr>¿Qué ocurrió? 2) aparición de la “cuarta” brecha:  la salida de capitales reduce el ahorro privado “disponible”</vt:lpstr>
      <vt:lpstr>  Muito obrigado!    Contacto: grozenwurcel@gmail.com / ralbrieu.gmail.com</vt:lpstr>
    </vt:vector>
  </TitlesOfParts>
  <Company>cedes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ramiro albrieu</dc:creator>
  <cp:lastModifiedBy>Guillermo Rozenwurcel</cp:lastModifiedBy>
  <cp:revision>178</cp:revision>
  <dcterms:created xsi:type="dcterms:W3CDTF">2016-04-03T18:42:37Z</dcterms:created>
  <dcterms:modified xsi:type="dcterms:W3CDTF">2017-02-16T22:05:38Z</dcterms:modified>
</cp:coreProperties>
</file>