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9" r:id="rId4"/>
    <p:sldId id="293" r:id="rId5"/>
    <p:sldId id="260" r:id="rId6"/>
    <p:sldId id="261" r:id="rId7"/>
    <p:sldId id="262" r:id="rId8"/>
    <p:sldId id="290" r:id="rId9"/>
    <p:sldId id="294" r:id="rId10"/>
    <p:sldId id="275" r:id="rId11"/>
    <p:sldId id="264" r:id="rId12"/>
    <p:sldId id="265" r:id="rId13"/>
    <p:sldId id="295" r:id="rId14"/>
    <p:sldId id="296" r:id="rId15"/>
    <p:sldId id="269" r:id="rId16"/>
    <p:sldId id="282" r:id="rId17"/>
    <p:sldId id="283" r:id="rId18"/>
    <p:sldId id="271" r:id="rId19"/>
    <p:sldId id="285" r:id="rId20"/>
    <p:sldId id="286" r:id="rId21"/>
    <p:sldId id="287" r:id="rId22"/>
    <p:sldId id="288" r:id="rId23"/>
    <p:sldId id="289" r:id="rId24"/>
    <p:sldId id="274" r:id="rId25"/>
    <p:sldId id="297" r:id="rId26"/>
    <p:sldId id="298" r:id="rId27"/>
    <p:sldId id="291" r:id="rId28"/>
    <p:sldId id="300" r:id="rId29"/>
    <p:sldId id="299" r:id="rId3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15" autoAdjust="0"/>
  </p:normalViewPr>
  <p:slideViewPr>
    <p:cSldViewPr>
      <p:cViewPr>
        <p:scale>
          <a:sx n="50" d="100"/>
          <a:sy n="50" d="100"/>
        </p:scale>
        <p:origin x="-198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665BD-6670-442B-937D-CF4F3692E581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6161-E767-4ED4-B635-4318672F0DD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656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44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4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71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17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412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83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37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29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07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46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12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1BC56-CA4A-404E-85F8-AE101924AD19}" type="datetimeFigureOut">
              <a:rPr lang="pt-BR" smtClean="0"/>
              <a:pPr/>
              <a:t>13/05/2019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D3786-7F12-499F-AEC6-6B912D65618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00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orldbank.org/" TargetMode="External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ndsocdev.org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voxeu.org/article/democracy-comes-second" TargetMode="External"/><Relationship Id="rId2" Type="http://schemas.openxmlformats.org/officeDocument/2006/relationships/hyperlink" Target="http://hubertpaul.free.fr/Country_Size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mendes@senado.leg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POR QUE É DIFÍCIL FAZER REFORMAS ECONÔMICAS NO </a:t>
            </a:r>
            <a:r>
              <a:rPr lang="pt-BR" sz="2800" b="1" dirty="0" smtClean="0"/>
              <a:t>BRASIL?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Marcos Mendes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7955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facilita reformas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1) Timing: reformas antes da abertura política </a:t>
            </a:r>
            <a:r>
              <a:rPr lang="pt-BR" sz="1800" dirty="0" smtClean="0"/>
              <a:t>(</a:t>
            </a:r>
            <a:r>
              <a:rPr lang="pt-BR" sz="1800" dirty="0" err="1" smtClean="0"/>
              <a:t>Tabellini</a:t>
            </a:r>
            <a:r>
              <a:rPr lang="pt-BR" sz="1800" dirty="0" smtClean="0"/>
              <a:t>, 2005)</a:t>
            </a:r>
          </a:p>
          <a:p>
            <a:pPr marL="1055688">
              <a:buFont typeface="Wingdings" pitchFamily="2" charset="2"/>
              <a:buChar char="ü"/>
            </a:pPr>
            <a:r>
              <a:rPr lang="pt-BR" sz="2000" b="1" dirty="0" smtClean="0"/>
              <a:t>Reformas econômicas antes da abertura política:</a:t>
            </a:r>
            <a:r>
              <a:rPr lang="pt-BR" sz="2000" dirty="0" smtClean="0"/>
              <a:t>  induz prosperidade, meritocracia e consolidação do liberalismo econômico. O progresso material gera, posteriormente, demanda por abertura política, já em um ambiente em que o liberalismo econômico criou instituições que limitam o oportunismo e o populismo.</a:t>
            </a:r>
          </a:p>
          <a:p>
            <a:pPr marL="1055688">
              <a:buFont typeface="Wingdings" pitchFamily="2" charset="2"/>
              <a:buChar char="ü"/>
            </a:pPr>
            <a:r>
              <a:rPr lang="pt-BR" sz="2000" b="1" dirty="0" smtClean="0"/>
              <a:t>Abertura política antes das reformas: </a:t>
            </a:r>
            <a:r>
              <a:rPr lang="pt-BR" sz="2000" dirty="0" smtClean="0"/>
              <a:t>alta interferência estatal na economia </a:t>
            </a:r>
            <a:r>
              <a:rPr lang="pt-BR" sz="2000" b="1" dirty="0" smtClean="0"/>
              <a:t> </a:t>
            </a:r>
            <a:r>
              <a:rPr lang="pt-BR" sz="2000" dirty="0" smtClean="0"/>
              <a:t>dá espaço para populismo, </a:t>
            </a:r>
            <a:r>
              <a:rPr lang="pt-BR" sz="2000" dirty="0" err="1" smtClean="0"/>
              <a:t>rent</a:t>
            </a:r>
            <a:r>
              <a:rPr lang="pt-BR" sz="2000" dirty="0" smtClean="0"/>
              <a:t> </a:t>
            </a:r>
            <a:r>
              <a:rPr lang="pt-BR" sz="2000" dirty="0" err="1" smtClean="0"/>
              <a:t>seeking</a:t>
            </a:r>
            <a:r>
              <a:rPr lang="pt-BR" sz="2000" dirty="0" smtClean="0"/>
              <a:t> e disputas redistributivas. Criam um ambiente de baixo crescimento, estagnação e baixo respeito aos direitos legais.</a:t>
            </a:r>
          </a:p>
          <a:p>
            <a:pPr marL="998538" indent="-285750"/>
            <a:endParaRPr lang="pt-BR" sz="2000" dirty="0"/>
          </a:p>
          <a:p>
            <a:pPr marL="998538" indent="-285750"/>
            <a:endParaRPr lang="pt-BR" sz="2000" dirty="0" smtClean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056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facilita reformas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2) Países pequenos </a:t>
            </a:r>
            <a:r>
              <a:rPr lang="pt-BR" sz="1800" dirty="0"/>
              <a:t>(</a:t>
            </a:r>
            <a:r>
              <a:rPr lang="pt-BR" sz="1800" dirty="0" err="1"/>
              <a:t>Rodrik</a:t>
            </a:r>
            <a:r>
              <a:rPr lang="pt-BR" sz="1800" dirty="0"/>
              <a:t> (1998</a:t>
            </a:r>
            <a:r>
              <a:rPr lang="pt-BR" sz="1800" dirty="0" smtClean="0"/>
              <a:t>), </a:t>
            </a:r>
            <a:r>
              <a:rPr lang="pt-BR" sz="1800" dirty="0" err="1" smtClean="0"/>
              <a:t>Alouini</a:t>
            </a:r>
            <a:r>
              <a:rPr lang="pt-BR" sz="1800" dirty="0" smtClean="0"/>
              <a:t> </a:t>
            </a:r>
            <a:r>
              <a:rPr lang="pt-BR" sz="1800" dirty="0" smtClean="0"/>
              <a:t>e Hubert (2018</a:t>
            </a:r>
            <a:r>
              <a:rPr lang="pt-BR" sz="1800" dirty="0" smtClean="0"/>
              <a:t>),, </a:t>
            </a:r>
            <a:r>
              <a:rPr lang="pt-BR" sz="1800" dirty="0" err="1" smtClean="0"/>
              <a:t>Alesina</a:t>
            </a:r>
            <a:r>
              <a:rPr lang="pt-BR" sz="1800" dirty="0" smtClean="0"/>
              <a:t>, </a:t>
            </a:r>
            <a:r>
              <a:rPr lang="pt-BR" sz="1800" dirty="0" err="1" smtClean="0"/>
              <a:t>Spolaore</a:t>
            </a:r>
            <a:r>
              <a:rPr lang="pt-BR" sz="1800" dirty="0" smtClean="0"/>
              <a:t> e </a:t>
            </a:r>
            <a:r>
              <a:rPr lang="pt-BR" sz="1800" dirty="0" err="1" smtClean="0"/>
              <a:t>Wacziarg</a:t>
            </a:r>
            <a:r>
              <a:rPr lang="pt-BR" sz="1800" dirty="0" smtClean="0"/>
              <a:t> (2005</a:t>
            </a:r>
            <a:r>
              <a:rPr lang="pt-BR" sz="1800" dirty="0" smtClean="0"/>
              <a:t>), </a:t>
            </a:r>
            <a:r>
              <a:rPr lang="pt-BR" sz="1800" dirty="0" err="1" smtClean="0"/>
              <a:t>Credit</a:t>
            </a:r>
            <a:r>
              <a:rPr lang="pt-BR" sz="1800" dirty="0" smtClean="0"/>
              <a:t> </a:t>
            </a:r>
            <a:r>
              <a:rPr lang="pt-BR" sz="1800" dirty="0" err="1" smtClean="0"/>
              <a:t>Suisse</a:t>
            </a:r>
            <a:r>
              <a:rPr lang="pt-BR" sz="1800" dirty="0" smtClean="0"/>
              <a:t> (2014)).</a:t>
            </a:r>
            <a:endParaRPr lang="pt-BR" sz="1800" dirty="0" smtClean="0"/>
          </a:p>
          <a:p>
            <a:pPr marL="1173163" indent="-457200">
              <a:buNone/>
            </a:pPr>
            <a:endParaRPr lang="pt-BR" sz="2800" dirty="0" smtClean="0"/>
          </a:p>
          <a:p>
            <a:pPr marL="1173163" indent="-457200">
              <a:buFont typeface="Wingdings" pitchFamily="2" charset="2"/>
              <a:buChar char="ü"/>
            </a:pPr>
            <a:r>
              <a:rPr lang="pt-BR" sz="2800" dirty="0" smtClean="0"/>
              <a:t>Impossibilidade de substituição de importações</a:t>
            </a:r>
          </a:p>
          <a:p>
            <a:pPr marL="1173163" indent="-457200">
              <a:buFont typeface="Wingdings" pitchFamily="2" charset="2"/>
              <a:buChar char="ü"/>
            </a:pPr>
            <a:r>
              <a:rPr lang="pt-BR" sz="2800" dirty="0" smtClean="0"/>
              <a:t>Maior sensibilidade a crises externas</a:t>
            </a:r>
          </a:p>
          <a:p>
            <a:pPr marL="1173163" indent="-457200">
              <a:buFont typeface="Wingdings" pitchFamily="2" charset="2"/>
              <a:buChar char="ü"/>
            </a:pPr>
            <a:r>
              <a:rPr lang="pt-BR" sz="2800" dirty="0" smtClean="0"/>
              <a:t>Menor custo de transação para negociação de reformas</a:t>
            </a:r>
          </a:p>
          <a:p>
            <a:pPr marL="1173163" indent="-457200">
              <a:buFont typeface="Wingdings" pitchFamily="2" charset="2"/>
              <a:buChar char="ü"/>
            </a:pPr>
            <a:r>
              <a:rPr lang="pt-BR" sz="2800" dirty="0" smtClean="0"/>
              <a:t>Governo unitário</a:t>
            </a:r>
          </a:p>
        </p:txBody>
      </p:sp>
    </p:spTree>
    <p:extLst>
      <p:ext uri="{BB962C8B-B14F-4D97-AF65-F5344CB8AC3E}">
        <p14:creationId xmlns:p14="http://schemas.microsoft.com/office/powerpoint/2010/main" val="26800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facilita reformas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3) Sistema político-eleitoral </a:t>
            </a:r>
            <a:r>
              <a:rPr lang="pt-BR" sz="1900" dirty="0" smtClean="0"/>
              <a:t>(</a:t>
            </a:r>
            <a:r>
              <a:rPr lang="en-US" sz="1900" dirty="0" smtClean="0"/>
              <a:t>Arsenault, 2017</a:t>
            </a:r>
            <a:r>
              <a:rPr lang="pt-BR" sz="1900" dirty="0" smtClean="0"/>
              <a:t>)</a:t>
            </a:r>
          </a:p>
          <a:p>
            <a:pPr marL="1173163" indent="-457200">
              <a:buFont typeface="Wingdings" pitchFamily="2" charset="2"/>
              <a:buChar char="ü"/>
            </a:pPr>
            <a:r>
              <a:rPr lang="pt-BR" dirty="0" smtClean="0"/>
              <a:t>Sistemas político-eleitorais que geram alta probabilidade de maioria do Executivo no Congresso</a:t>
            </a:r>
          </a:p>
          <a:p>
            <a:pPr marL="1173163" indent="-457200">
              <a:buFont typeface="Wingdings" pitchFamily="2" charset="2"/>
              <a:buChar char="ü"/>
            </a:pPr>
            <a:r>
              <a:rPr lang="pt-BR" dirty="0" smtClean="0"/>
              <a:t>Limitações aos poderes do judiciário para alterar decisões do parlamento (“soberania parlamentar”)</a:t>
            </a:r>
          </a:p>
          <a:p>
            <a:pPr marL="1173163" indent="-457200">
              <a:buFont typeface="Wingdings" pitchFamily="2" charset="2"/>
              <a:buChar char="ü"/>
            </a:pPr>
            <a:r>
              <a:rPr lang="pt-BR" dirty="0" smtClean="0"/>
              <a:t>Constituição flexível ou pouco detalhista</a:t>
            </a:r>
          </a:p>
          <a:p>
            <a:pPr marL="1173163" indent="-457200">
              <a:buFont typeface="Wingdings" pitchFamily="2" charset="2"/>
              <a:buChar char="ü"/>
            </a:pPr>
            <a:r>
              <a:rPr lang="pt-BR" dirty="0" smtClean="0"/>
              <a:t>Unicameral</a:t>
            </a:r>
          </a:p>
          <a:p>
            <a:pPr marL="1173163" indent="-457200">
              <a:buFont typeface="Wingdings" pitchFamily="2" charset="2"/>
              <a:buChar char="ü"/>
            </a:pPr>
            <a:r>
              <a:rPr lang="pt-BR" dirty="0" smtClean="0"/>
              <a:t>Governo unitário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95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facilita reformas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4) Fatores </a:t>
            </a:r>
            <a:r>
              <a:rPr lang="pt-BR" dirty="0" err="1" smtClean="0"/>
              <a:t>locacionais</a:t>
            </a:r>
            <a:r>
              <a:rPr lang="pt-BR" dirty="0" smtClean="0"/>
              <a:t>:</a:t>
            </a:r>
          </a:p>
          <a:p>
            <a:pPr>
              <a:buNone/>
            </a:pPr>
            <a:endParaRPr lang="pt-BR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Integração regional </a:t>
            </a:r>
            <a:r>
              <a:rPr lang="pt-BR" sz="1800" dirty="0" smtClean="0"/>
              <a:t>(</a:t>
            </a:r>
            <a:r>
              <a:rPr lang="pt-BR" sz="1800" dirty="0" err="1" smtClean="0"/>
              <a:t>Royo</a:t>
            </a:r>
            <a:r>
              <a:rPr lang="pt-BR" sz="1800" dirty="0" smtClean="0"/>
              <a:t> (2010), Campos, </a:t>
            </a:r>
            <a:r>
              <a:rPr lang="pt-BR" sz="1800" dirty="0" err="1" smtClean="0"/>
              <a:t>Coricelli</a:t>
            </a:r>
            <a:r>
              <a:rPr lang="pt-BR" sz="1800" dirty="0" smtClean="0"/>
              <a:t> e Moretti, (2004)) </a:t>
            </a:r>
          </a:p>
          <a:p>
            <a:pPr>
              <a:buNone/>
            </a:pPr>
            <a:endParaRPr lang="pt-BR" sz="1800" dirty="0" smtClean="0"/>
          </a:p>
          <a:p>
            <a:pPr>
              <a:buNone/>
            </a:pPr>
            <a:endParaRPr lang="pt-BR" sz="1800" dirty="0" smtClean="0"/>
          </a:p>
          <a:p>
            <a:pPr>
              <a:buFont typeface="Wingdings" pitchFamily="2" charset="2"/>
              <a:buChar char="ü"/>
            </a:pPr>
            <a:r>
              <a:rPr lang="pt-BR" dirty="0" smtClean="0"/>
              <a:t>Difusão regional </a:t>
            </a:r>
            <a:r>
              <a:rPr lang="pt-BR" sz="1800" dirty="0" smtClean="0"/>
              <a:t>(</a:t>
            </a:r>
            <a:r>
              <a:rPr lang="pt-BR" sz="1800" dirty="0" err="1" smtClean="0"/>
              <a:t>Abiad</a:t>
            </a:r>
            <a:r>
              <a:rPr lang="pt-BR" sz="1800" dirty="0" smtClean="0"/>
              <a:t> e </a:t>
            </a:r>
            <a:r>
              <a:rPr lang="pt-BR" sz="1800" dirty="0" err="1" smtClean="0"/>
              <a:t>Mody</a:t>
            </a:r>
            <a:r>
              <a:rPr lang="pt-BR" sz="1800" dirty="0" smtClean="0"/>
              <a:t>, 2005)</a:t>
            </a:r>
            <a:endParaRPr lang="pt-BR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facilita reformas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5) Coesão social </a:t>
            </a:r>
            <a:r>
              <a:rPr lang="pt-BR" sz="1800" dirty="0" err="1" smtClean="0"/>
              <a:t>Knack</a:t>
            </a:r>
            <a:r>
              <a:rPr lang="pt-BR" sz="1800" dirty="0" smtClean="0"/>
              <a:t> e </a:t>
            </a:r>
            <a:r>
              <a:rPr lang="pt-BR" sz="1800" dirty="0" err="1" smtClean="0"/>
              <a:t>Keefer</a:t>
            </a:r>
            <a:r>
              <a:rPr lang="pt-BR" sz="1800" dirty="0" smtClean="0"/>
              <a:t> (1997), </a:t>
            </a:r>
            <a:r>
              <a:rPr lang="pt-BR" sz="1800" dirty="0" err="1" smtClean="0"/>
              <a:t>Ritzen</a:t>
            </a:r>
            <a:r>
              <a:rPr lang="pt-BR" sz="1800" dirty="0" smtClean="0"/>
              <a:t> e </a:t>
            </a:r>
            <a:r>
              <a:rPr lang="pt-BR" sz="1800" dirty="0" err="1" smtClean="0"/>
              <a:t>Woolcock</a:t>
            </a:r>
            <a:r>
              <a:rPr lang="pt-BR" sz="1800" dirty="0" smtClean="0"/>
              <a:t> (2000), </a:t>
            </a:r>
            <a:r>
              <a:rPr lang="pt-BR" sz="1800" dirty="0" err="1" smtClean="0"/>
              <a:t>Easterly</a:t>
            </a:r>
            <a:r>
              <a:rPr lang="pt-BR" sz="1800" dirty="0" smtClean="0"/>
              <a:t> (2001), </a:t>
            </a:r>
            <a:r>
              <a:rPr lang="pt-BR" sz="1800" dirty="0" smtClean="0"/>
              <a:t> </a:t>
            </a:r>
            <a:r>
              <a:rPr lang="pt-BR" sz="1800" dirty="0" err="1" smtClean="0"/>
              <a:t>Easterly</a:t>
            </a:r>
            <a:r>
              <a:rPr lang="pt-BR" sz="1800" dirty="0" smtClean="0"/>
              <a:t> et al (2006), </a:t>
            </a:r>
            <a:r>
              <a:rPr lang="pt-BR" sz="1800" dirty="0" err="1" smtClean="0"/>
              <a:t>Jordahl</a:t>
            </a:r>
            <a:r>
              <a:rPr lang="pt-BR" sz="1800" dirty="0" smtClean="0"/>
              <a:t> </a:t>
            </a:r>
            <a:r>
              <a:rPr lang="pt-BR" sz="1800" dirty="0" smtClean="0"/>
              <a:t>(2007), </a:t>
            </a:r>
            <a:r>
              <a:rPr lang="pt-BR" sz="1800" dirty="0" err="1" smtClean="0"/>
              <a:t>Pervaiz</a:t>
            </a:r>
            <a:r>
              <a:rPr lang="pt-BR" sz="1800" dirty="0" smtClean="0"/>
              <a:t> e </a:t>
            </a:r>
            <a:r>
              <a:rPr lang="en-US" sz="1800" dirty="0" err="1" smtClean="0"/>
              <a:t>Chaudhary</a:t>
            </a:r>
            <a:r>
              <a:rPr lang="pt-BR" sz="1800" dirty="0" smtClean="0"/>
              <a:t> (2015), </a:t>
            </a:r>
            <a:r>
              <a:rPr lang="pt-BR" sz="1800" dirty="0" err="1" smtClean="0"/>
              <a:t>Çilingir</a:t>
            </a:r>
            <a:r>
              <a:rPr lang="pt-BR" sz="1800" dirty="0" smtClean="0"/>
              <a:t> (2016), </a:t>
            </a:r>
            <a:r>
              <a:rPr lang="pt-BR" sz="1800" dirty="0" smtClean="0"/>
              <a:t>Ortiz-</a:t>
            </a:r>
            <a:r>
              <a:rPr lang="pt-BR" sz="1800" dirty="0" err="1" smtClean="0"/>
              <a:t>Ospina</a:t>
            </a:r>
            <a:r>
              <a:rPr lang="pt-BR" sz="1800" dirty="0" smtClean="0"/>
              <a:t> </a:t>
            </a:r>
            <a:r>
              <a:rPr lang="pt-BR" sz="1800" dirty="0" smtClean="0"/>
              <a:t>e </a:t>
            </a:r>
            <a:r>
              <a:rPr lang="pt-BR" sz="1800" dirty="0" err="1" smtClean="0"/>
              <a:t>Roser</a:t>
            </a:r>
            <a:r>
              <a:rPr lang="pt-BR" sz="1800" dirty="0" smtClean="0"/>
              <a:t> (2019)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esquema coesão cooperaca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643290"/>
            <a:ext cx="7643866" cy="321471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428596" y="2828837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457200">
              <a:buFont typeface="Wingdings" pitchFamily="2" charset="2"/>
              <a:buChar char="ü"/>
            </a:pPr>
            <a:r>
              <a:rPr lang="pt-BR" sz="2400" dirty="0" smtClean="0"/>
              <a:t>Sociedades mais coesas geram mais bens públicos, enquanto sociedades polarizadas geram redistribuição/apropriação;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645586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539552" y="5877272"/>
            <a:ext cx="7200800" cy="797173"/>
          </a:xfrm>
        </p:spPr>
        <p:txBody>
          <a:bodyPr/>
          <a:lstStyle/>
          <a:p>
            <a:r>
              <a:rPr lang="en-US" dirty="0" err="1"/>
              <a:t>Fontes</a:t>
            </a:r>
            <a:r>
              <a:rPr lang="en-US" dirty="0"/>
              <a:t>: World Bank Database (</a:t>
            </a:r>
            <a:r>
              <a:rPr lang="en-US" u="sng" dirty="0">
                <a:hlinkClick r:id="rId3"/>
              </a:rPr>
              <a:t>https://data.worldbank.org/</a:t>
            </a:r>
            <a:r>
              <a:rPr lang="en-US" dirty="0"/>
              <a:t>) e Indices of Social Development (</a:t>
            </a:r>
            <a:r>
              <a:rPr lang="en-US" u="sng" dirty="0">
                <a:hlinkClick r:id="rId4"/>
              </a:rPr>
              <a:t>http://www.indsocdev.org/</a:t>
            </a:r>
            <a:r>
              <a:rPr lang="en-US" dirty="0"/>
              <a:t>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6691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70485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9843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776864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358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560840" cy="5328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8628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Janelas de oportunidade para reformas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Crises</a:t>
            </a:r>
          </a:p>
          <a:p>
            <a:r>
              <a:rPr lang="pt-BR" dirty="0" smtClean="0"/>
              <a:t>Condicionalidades de agências multilaterais</a:t>
            </a:r>
          </a:p>
          <a:p>
            <a:r>
              <a:rPr lang="pt-BR" dirty="0" smtClean="0"/>
              <a:t>Mudança de governo (lua de mel)</a:t>
            </a:r>
          </a:p>
          <a:p>
            <a:r>
              <a:rPr lang="pt-BR" dirty="0" smtClean="0"/>
              <a:t>Aprendizado</a:t>
            </a:r>
          </a:p>
          <a:p>
            <a:r>
              <a:rPr lang="pt-BR" dirty="0" smtClean="0"/>
              <a:t>Riscos de reversão: crises, cansaço, complacência, ciclo político-eleitoral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470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NECESSIDADE DE REFORMAS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70485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67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t-BR" sz="3200" dirty="0" smtClean="0"/>
              <a:t>Apesar das dificuldades, houve avanços no período 1984-2005, aproveitando crises, condicionalidades do FMI, lua de mel e aprendizado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pt-BR" sz="6400" dirty="0" smtClean="0"/>
              <a:t>Separação de BC e Tesouro Nacional;</a:t>
            </a:r>
          </a:p>
          <a:p>
            <a:pPr lvl="0"/>
            <a:r>
              <a:rPr lang="pt-BR" sz="6400" dirty="0" smtClean="0"/>
              <a:t>B deixou de ser gestor de caixa do Tesouro e passou a competir no mercado;</a:t>
            </a:r>
          </a:p>
          <a:p>
            <a:r>
              <a:rPr lang="pt-BR" sz="6400" dirty="0" smtClean="0"/>
              <a:t>Evolução das instituições de gestão orçamentária, financeira e monetária (inclusive TCU);</a:t>
            </a:r>
          </a:p>
          <a:p>
            <a:r>
              <a:rPr lang="pt-BR" sz="6400" dirty="0" smtClean="0"/>
              <a:t>Abertura da economia nos anos 90;</a:t>
            </a:r>
          </a:p>
          <a:p>
            <a:r>
              <a:rPr lang="pt-BR" sz="6400" dirty="0" smtClean="0"/>
              <a:t>Privatizações (inclusive de bancos estaduais);</a:t>
            </a:r>
          </a:p>
          <a:p>
            <a:r>
              <a:rPr lang="pt-BR" sz="6400" dirty="0" smtClean="0"/>
              <a:t>Agências reguladoras e </a:t>
            </a:r>
            <a:r>
              <a:rPr lang="pt-BR" sz="6400" dirty="0" err="1" smtClean="0"/>
              <a:t>Cade</a:t>
            </a:r>
            <a:r>
              <a:rPr lang="pt-BR" sz="6400" dirty="0" smtClean="0"/>
              <a:t>;</a:t>
            </a:r>
          </a:p>
          <a:p>
            <a:r>
              <a:rPr lang="pt-BR" sz="6400" dirty="0" smtClean="0"/>
              <a:t>Plano Real;</a:t>
            </a:r>
          </a:p>
          <a:p>
            <a:r>
              <a:rPr lang="pt-BR" sz="6400" dirty="0" smtClean="0"/>
              <a:t>Desvinculação parcial do orçamento;</a:t>
            </a:r>
          </a:p>
          <a:p>
            <a:r>
              <a:rPr lang="pt-BR" sz="6400" dirty="0" smtClean="0"/>
              <a:t>Câmbio flutuante e metas de inflação;</a:t>
            </a:r>
          </a:p>
          <a:p>
            <a:r>
              <a:rPr lang="pt-BR" sz="6400" dirty="0" smtClean="0"/>
              <a:t>Saneamento do sistema bancário;</a:t>
            </a:r>
          </a:p>
          <a:p>
            <a:r>
              <a:rPr lang="pt-BR" sz="6400" dirty="0" smtClean="0"/>
              <a:t>Delegação de poderes do Senado ao Tesouro Nacional para monitorar dívida dos E &amp; M;</a:t>
            </a:r>
          </a:p>
          <a:p>
            <a:r>
              <a:rPr lang="pt-BR" sz="6400" dirty="0" smtClean="0"/>
              <a:t>Renegociação da dívida dos E &amp; M mediante programa crível de ajuste fiscal;</a:t>
            </a:r>
          </a:p>
          <a:p>
            <a:r>
              <a:rPr lang="pt-BR" sz="6400" dirty="0" smtClean="0"/>
              <a:t>Lei de Responsabilidade Fiscal;</a:t>
            </a:r>
          </a:p>
          <a:p>
            <a:r>
              <a:rPr lang="pt-BR" sz="6400" dirty="0" smtClean="0"/>
              <a:t>Bloqueio à febre de criação de municípios;</a:t>
            </a:r>
          </a:p>
          <a:p>
            <a:r>
              <a:rPr lang="pt-BR" sz="6400" dirty="0" smtClean="0"/>
              <a:t>Fim do monopólio da Petrobras;</a:t>
            </a:r>
          </a:p>
          <a:p>
            <a:r>
              <a:rPr lang="pt-BR" sz="6400" dirty="0" smtClean="0"/>
              <a:t>Criação do Fundef/</a:t>
            </a:r>
            <a:r>
              <a:rPr lang="pt-BR" sz="6400" dirty="0" err="1" smtClean="0"/>
              <a:t>Fundeb</a:t>
            </a:r>
            <a:r>
              <a:rPr lang="pt-BR" sz="6400" dirty="0" smtClean="0"/>
              <a:t>;</a:t>
            </a:r>
          </a:p>
          <a:p>
            <a:r>
              <a:rPr lang="pt-BR" sz="6400" dirty="0" smtClean="0"/>
              <a:t>Duas reformas da previdência;</a:t>
            </a:r>
          </a:p>
          <a:p>
            <a:r>
              <a:rPr lang="pt-BR" sz="6400" dirty="0" smtClean="0"/>
              <a:t>Políticas sociais focadas nos pobres;</a:t>
            </a:r>
          </a:p>
          <a:p>
            <a:r>
              <a:rPr lang="pt-BR" sz="6400" dirty="0" smtClean="0"/>
              <a:t>Universalização de educação e saúde;</a:t>
            </a:r>
          </a:p>
          <a:p>
            <a:r>
              <a:rPr lang="pt-BR" sz="6400" dirty="0" smtClean="0"/>
              <a:t>Reformas no mercado de crédito, lei de falências.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0413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Mas a partir de 2005 houve custosa reversão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pt-BR" dirty="0"/>
              <a:t> abandono da prudência fiscal; </a:t>
            </a:r>
          </a:p>
          <a:p>
            <a:pPr lvl="0"/>
            <a:r>
              <a:rPr lang="pt-BR" dirty="0"/>
              <a:t>desonerações tributárias e incentivos fiscais seletivos, distorcendo o ambiente competitivo;</a:t>
            </a:r>
          </a:p>
          <a:p>
            <a:pPr lvl="0"/>
            <a:r>
              <a:rPr lang="pt-BR" dirty="0"/>
              <a:t>estímulo </a:t>
            </a:r>
            <a:r>
              <a:rPr lang="pt-BR" dirty="0" smtClean="0"/>
              <a:t>federal ao </a:t>
            </a:r>
            <a:r>
              <a:rPr lang="pt-BR" dirty="0"/>
              <a:t>endividamento de estados e </a:t>
            </a:r>
            <a:r>
              <a:rPr lang="pt-BR" dirty="0" smtClean="0"/>
              <a:t>municípios; </a:t>
            </a:r>
            <a:endParaRPr lang="pt-BR" dirty="0"/>
          </a:p>
          <a:p>
            <a:pPr lvl="0"/>
            <a:r>
              <a:rPr lang="pt-BR" dirty="0"/>
              <a:t>mudança no marco regulatório de exploração de óleo e </a:t>
            </a:r>
            <a:r>
              <a:rPr lang="pt-BR" dirty="0" smtClean="0"/>
              <a:t>gás </a:t>
            </a:r>
            <a:r>
              <a:rPr lang="pt-BR" dirty="0"/>
              <a:t>visando </a:t>
            </a:r>
            <a:r>
              <a:rPr lang="pt-BR" dirty="0" smtClean="0"/>
              <a:t>devolver poder de mercado à Petrobras; </a:t>
            </a:r>
          </a:p>
          <a:p>
            <a:pPr lvl="0"/>
            <a:r>
              <a:rPr lang="pt-BR" dirty="0" smtClean="0"/>
              <a:t>Retomada da substituição de importações no setor petróleo (refinarias e indução de industrialização via conteúdo local); </a:t>
            </a:r>
            <a:endParaRPr lang="pt-BR" dirty="0"/>
          </a:p>
          <a:p>
            <a:pPr lvl="0"/>
            <a:r>
              <a:rPr lang="pt-BR" dirty="0"/>
              <a:t>direcionamento de crédito subsidiado para grandes empresas; </a:t>
            </a:r>
          </a:p>
          <a:p>
            <a:pPr lvl="0"/>
            <a:r>
              <a:rPr lang="pt-BR" dirty="0"/>
              <a:t>redução da autonomia do Banco Central e das agências reguladoras; </a:t>
            </a:r>
          </a:p>
          <a:p>
            <a:pPr lvl="0"/>
            <a:r>
              <a:rPr lang="pt-BR" dirty="0"/>
              <a:t>uso de fundos de pensão de empresas estatais e de bancos públicos para financiar projetos de baixa qualidade; </a:t>
            </a:r>
          </a:p>
          <a:p>
            <a:pPr lvl="0"/>
            <a:r>
              <a:rPr lang="pt-BR" dirty="0"/>
              <a:t>congelamento de preços de </a:t>
            </a:r>
            <a:r>
              <a:rPr lang="pt-BR" i="1" dirty="0" err="1" smtClean="0"/>
              <a:t>utilities</a:t>
            </a:r>
            <a:r>
              <a:rPr lang="pt-BR" dirty="0" smtClean="0"/>
              <a:t>; </a:t>
            </a:r>
            <a:endParaRPr lang="pt-BR" dirty="0"/>
          </a:p>
          <a:p>
            <a:pPr lvl="0"/>
            <a:r>
              <a:rPr lang="pt-BR" dirty="0"/>
              <a:t>proteção setorial e fechamento da economia; </a:t>
            </a:r>
          </a:p>
          <a:p>
            <a:r>
              <a:rPr lang="pt-BR" dirty="0"/>
              <a:t>realização de grandes eventos esportivos que levaram a vultosos investimentos públicos improdutivos na União e nos estados.</a:t>
            </a:r>
          </a:p>
        </p:txBody>
      </p:sp>
    </p:spTree>
    <p:extLst>
      <p:ext uri="{BB962C8B-B14F-4D97-AF65-F5344CB8AC3E}">
        <p14:creationId xmlns:p14="http://schemas.microsoft.com/office/powerpoint/2010/main" val="2188371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E a complacência do Executivo induziu deterioração institucional e política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E &amp; M </a:t>
            </a:r>
            <a:r>
              <a:rPr lang="pt-BR" dirty="0" err="1" smtClean="0"/>
              <a:t>judicializaram</a:t>
            </a:r>
            <a:r>
              <a:rPr lang="pt-BR" dirty="0" smtClean="0"/>
              <a:t> relações financeiras com a União;</a:t>
            </a:r>
          </a:p>
          <a:p>
            <a:r>
              <a:rPr lang="pt-BR" dirty="0" smtClean="0"/>
              <a:t>Aumentou o ativismo judicial nas cortes superiores, com alto teor de populismo e corporativismo;</a:t>
            </a:r>
          </a:p>
          <a:p>
            <a:r>
              <a:rPr lang="pt-BR" dirty="0" smtClean="0"/>
              <a:t>Fortalecimento do corporativismo, em especial nos ramos do Estado com autonomia orçamentária;</a:t>
            </a:r>
          </a:p>
          <a:p>
            <a:r>
              <a:rPr lang="pt-BR" dirty="0" smtClean="0"/>
              <a:t>Princípios da LRF corroídos;</a:t>
            </a:r>
          </a:p>
          <a:p>
            <a:r>
              <a:rPr lang="pt-BR" dirty="0" smtClean="0"/>
              <a:t>Fragilização do Executivo frente ao Legislativo (restrições às MPs e derrubadas de vetos), ao Judiciário (liminares monocráticas) e ao TCU (politização e lentidão no trato de temas relevantes, como privatizações, concessões e licitações);</a:t>
            </a:r>
          </a:p>
          <a:p>
            <a:r>
              <a:rPr lang="pt-BR" dirty="0" smtClean="0"/>
              <a:t>Aumento da fragmentação partidária;</a:t>
            </a:r>
          </a:p>
          <a:p>
            <a:r>
              <a:rPr lang="pt-BR" dirty="0" smtClean="0"/>
              <a:t>Renascimento de “pautas bomba” no Congresso: Refis, recriação de municípios, expansão de benefícios fiscais, socorro a E &amp; M, ampliação de regimes tributários especiais, etc.</a:t>
            </a:r>
          </a:p>
          <a:p>
            <a:r>
              <a:rPr lang="pt-BR" dirty="0" smtClean="0"/>
              <a:t>Crise econômica e polarização política.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7408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Em paralelo, houve avanços institucionais que podem vir a ajudar as reformas no futuro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t-BR" dirty="0" smtClean="0"/>
              <a:t>Lei </a:t>
            </a:r>
            <a:r>
              <a:rPr lang="pt-BR" dirty="0"/>
              <a:t>da Ficha </a:t>
            </a:r>
            <a:r>
              <a:rPr lang="pt-BR" dirty="0" smtClean="0"/>
              <a:t>Limpa, em 2010;</a:t>
            </a:r>
            <a:endParaRPr lang="pt-BR" dirty="0"/>
          </a:p>
          <a:p>
            <a:pPr lvl="0"/>
            <a:r>
              <a:rPr lang="pt-BR" dirty="0"/>
              <a:t>“Lei Anticorrupção” </a:t>
            </a:r>
            <a:r>
              <a:rPr lang="pt-BR" dirty="0" smtClean="0"/>
              <a:t>e “Lei </a:t>
            </a:r>
            <a:r>
              <a:rPr lang="pt-BR" dirty="0"/>
              <a:t>sobre </a:t>
            </a:r>
            <a:r>
              <a:rPr lang="pt-BR" dirty="0" smtClean="0"/>
              <a:t>Organizações Criminosas “, </a:t>
            </a:r>
            <a:r>
              <a:rPr lang="pt-BR" dirty="0"/>
              <a:t>que criaram os mecanismos legais de punição de pessoas jurídicas em casos de corrupção, o instrumento da leniência e colaboração premiada</a:t>
            </a:r>
            <a:r>
              <a:rPr lang="pt-BR" dirty="0" smtClean="0"/>
              <a:t>, permitindo o surgimento da Lava Jato.</a:t>
            </a:r>
            <a:endParaRPr lang="pt-BR" dirty="0"/>
          </a:p>
          <a:p>
            <a:pPr lvl="0"/>
            <a:r>
              <a:rPr lang="pt-BR" dirty="0" smtClean="0"/>
              <a:t>Vedação </a:t>
            </a:r>
            <a:r>
              <a:rPr lang="pt-BR" dirty="0"/>
              <a:t>pelo STF, em 2015, do financiamento privado de campanha, que reduziu significativamente o peso do poder econômico nas eleições;</a:t>
            </a:r>
          </a:p>
          <a:p>
            <a:pPr lvl="0"/>
            <a:r>
              <a:rPr lang="pt-BR" dirty="0" smtClean="0"/>
              <a:t>Aprovação</a:t>
            </a:r>
            <a:r>
              <a:rPr lang="pt-BR" dirty="0"/>
              <a:t>, em 2017, de limites máximos de gastos por candidatos em eleições;</a:t>
            </a:r>
          </a:p>
          <a:p>
            <a:pPr lvl="0"/>
            <a:r>
              <a:rPr lang="pt-BR" dirty="0" smtClean="0"/>
              <a:t>Introdução </a:t>
            </a:r>
            <a:r>
              <a:rPr lang="pt-BR" dirty="0"/>
              <a:t>gradativa de cláusula de barreira e vedação de coligações em eleições proporcionais, com validade a partir das eleições municipais de 2020, que restringe o acesso de partidos de baixo desempenho a tempo gratuito de TV e a recursos públicos, o que levará, no futuro, à redução da fragmentação partidária no Congresso.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40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778098"/>
          </a:xfrm>
        </p:spPr>
        <p:txBody>
          <a:bodyPr>
            <a:noAutofit/>
          </a:bodyPr>
          <a:lstStyle/>
          <a:p>
            <a:r>
              <a:rPr lang="pt-BR" sz="3200" b="1" dirty="0" smtClean="0"/>
              <a:t>O que fazer para </a:t>
            </a:r>
            <a:r>
              <a:rPr lang="pt-BR" sz="3200" b="1" dirty="0" err="1" smtClean="0"/>
              <a:t>faciltar</a:t>
            </a:r>
            <a:r>
              <a:rPr lang="pt-BR" sz="3200" b="1" dirty="0" smtClean="0"/>
              <a:t> a aprovação de reformas?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7476"/>
          </a:xfrm>
        </p:spPr>
        <p:txBody>
          <a:bodyPr>
            <a:noAutofit/>
          </a:bodyPr>
          <a:lstStyle/>
          <a:p>
            <a:pPr marL="457200" lvl="0" indent="-457200">
              <a:buAutoNum type="arabicParenR"/>
            </a:pPr>
            <a:r>
              <a:rPr lang="pt-BR" sz="2400" dirty="0" smtClean="0"/>
              <a:t>Não perder as janelas de oportunidade, como a que temos agora:</a:t>
            </a:r>
          </a:p>
          <a:p>
            <a:pPr marL="804863" lvl="0">
              <a:buFont typeface="Wingdings" pitchFamily="2" charset="2"/>
              <a:buChar char="ü"/>
            </a:pPr>
            <a:r>
              <a:rPr lang="pt-BR" sz="2200" dirty="0" smtClean="0"/>
              <a:t>Governo de coalizão não é crime. </a:t>
            </a:r>
          </a:p>
          <a:p>
            <a:pPr marL="804863" lvl="0">
              <a:buFont typeface="Wingdings" pitchFamily="2" charset="2"/>
              <a:buChar char="ü"/>
            </a:pPr>
            <a:r>
              <a:rPr lang="pt-BR" sz="2200" dirty="0" smtClean="0"/>
              <a:t>Presidente tem que liderar a defesa das reformas.</a:t>
            </a:r>
          </a:p>
          <a:p>
            <a:pPr marL="804863" lvl="0">
              <a:buFont typeface="Wingdings" pitchFamily="2" charset="2"/>
              <a:buChar char="ü"/>
            </a:pPr>
            <a:r>
              <a:rPr lang="pt-BR" sz="2200" dirty="0" smtClean="0"/>
              <a:t>Ter sempre as reformas prontas na prateleira, se uma se inviabilizar, entra com outra.</a:t>
            </a:r>
          </a:p>
          <a:p>
            <a:pPr marL="804863" lvl="0">
              <a:buFont typeface="Wingdings" pitchFamily="2" charset="2"/>
              <a:buChar char="ü"/>
            </a:pPr>
            <a:r>
              <a:rPr lang="pt-BR" sz="2200" dirty="0" smtClean="0"/>
              <a:t>Repartir </a:t>
            </a:r>
            <a:r>
              <a:rPr lang="pt-BR" sz="2200" dirty="0" err="1" smtClean="0"/>
              <a:t>protagonismo</a:t>
            </a:r>
            <a:r>
              <a:rPr lang="pt-BR" sz="2200" dirty="0" smtClean="0"/>
              <a:t> com os parlamentares.</a:t>
            </a:r>
          </a:p>
          <a:p>
            <a:pPr marL="804863" lvl="0">
              <a:buFont typeface="Wingdings" pitchFamily="2" charset="2"/>
              <a:buChar char="ü"/>
            </a:pPr>
            <a:r>
              <a:rPr lang="pt-BR" sz="2200" dirty="0" smtClean="0"/>
              <a:t>Melhor uma reforma parcial, que passe rápido, que uma abrangente que ficará na chuva muito tempo. A aprovação de uma abre espaço para outra.</a:t>
            </a:r>
          </a:p>
          <a:p>
            <a:pPr marL="804863" lvl="0">
              <a:buFont typeface="Wingdings" pitchFamily="2" charset="2"/>
              <a:buChar char="ü"/>
            </a:pPr>
            <a:r>
              <a:rPr lang="pt-BR" sz="2200" dirty="0" smtClean="0"/>
              <a:t>Muito diálogo com o Judiciário.</a:t>
            </a:r>
          </a:p>
          <a:p>
            <a:pPr marL="804863" lvl="0">
              <a:buFont typeface="Wingdings" pitchFamily="2" charset="2"/>
              <a:buChar char="ü"/>
            </a:pPr>
            <a:r>
              <a:rPr lang="pt-BR" sz="2200" dirty="0" smtClean="0"/>
              <a:t>Reformas precisam ter claro componente de justiça social e redução de privilégios, para aumentar coesão social no médio e longo prazo. </a:t>
            </a:r>
          </a:p>
        </p:txBody>
      </p:sp>
    </p:spTree>
    <p:extLst>
      <p:ext uri="{BB962C8B-B14F-4D97-AF65-F5344CB8AC3E}">
        <p14:creationId xmlns:p14="http://schemas.microsoft.com/office/powerpoint/2010/main" val="506007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O que fazer para </a:t>
            </a:r>
            <a:r>
              <a:rPr lang="pt-BR" sz="3200" b="1" dirty="0" err="1" smtClean="0"/>
              <a:t>faciltar</a:t>
            </a:r>
            <a:r>
              <a:rPr lang="pt-BR" sz="3200" b="1" dirty="0" smtClean="0"/>
              <a:t> a aprovação de reformas?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pt-BR" sz="3800" dirty="0" smtClean="0"/>
              <a:t>2</a:t>
            </a:r>
            <a:r>
              <a:rPr lang="pt-BR" sz="4400" dirty="0" smtClean="0"/>
              <a:t>) Comunicação: </a:t>
            </a:r>
          </a:p>
          <a:p>
            <a:pPr lvl="0">
              <a:buFont typeface="Wingdings" pitchFamily="2" charset="2"/>
              <a:buChar char="ü"/>
            </a:pPr>
            <a:r>
              <a:rPr lang="pt-BR" sz="4400" dirty="0" smtClean="0"/>
              <a:t>Explicar argumentos </a:t>
            </a:r>
            <a:r>
              <a:rPr lang="pt-BR" sz="4400" dirty="0" err="1" smtClean="0"/>
              <a:t>contraintuitivos</a:t>
            </a:r>
            <a:r>
              <a:rPr lang="pt-BR" sz="4400" dirty="0" smtClean="0"/>
              <a:t> não é fácil – tem que ser muito profissional para convencer as pessoas de que as reformas distribuem renda e criam futuro melhor. Principalmente em um país divido e desconfiado.</a:t>
            </a:r>
          </a:p>
          <a:p>
            <a:pPr lvl="0">
              <a:buFont typeface="Wingdings" pitchFamily="2" charset="2"/>
              <a:buChar char="ü"/>
            </a:pPr>
            <a:r>
              <a:rPr lang="pt-BR" sz="4400" dirty="0" smtClean="0"/>
              <a:t>Não estimular conflito. Pelo contrário: fomentar cooperação.</a:t>
            </a:r>
          </a:p>
          <a:p>
            <a:pPr lvl="0">
              <a:buFont typeface="Wingdings" pitchFamily="2" charset="2"/>
              <a:buChar char="ü"/>
            </a:pPr>
            <a:r>
              <a:rPr lang="pt-BR" sz="4400" dirty="0" smtClean="0"/>
              <a:t>Enfatizar o aspecto de justiça social e criação de oportunidades.</a:t>
            </a:r>
          </a:p>
          <a:p>
            <a:pPr lvl="0">
              <a:buFont typeface="Wingdings" pitchFamily="2" charset="2"/>
              <a:buChar char="ü"/>
            </a:pPr>
            <a:r>
              <a:rPr lang="pt-BR" sz="4400" dirty="0" smtClean="0"/>
              <a:t>Aproveitar a indignação com a corrupção e apresentar algumas reformas como vacina anticorrupção: privatização, agências reguladoras, fundos de pensão, transparência nas contas públicas.</a:t>
            </a:r>
          </a:p>
          <a:p>
            <a:pPr lvl="0">
              <a:buFont typeface="Wingdings" pitchFamily="2" charset="2"/>
              <a:buChar char="ü"/>
            </a:pPr>
            <a:r>
              <a:rPr lang="pt-BR" sz="3800" dirty="0" smtClean="0"/>
              <a:t>Não anunciar medidas que não estão prontas: reação dos atingidos e frustração dos beneficiários.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O que fazer para </a:t>
            </a:r>
            <a:r>
              <a:rPr lang="pt-BR" sz="3200" b="1" dirty="0" err="1" smtClean="0"/>
              <a:t>faciltar</a:t>
            </a:r>
            <a:r>
              <a:rPr lang="pt-BR" sz="3200" b="1" dirty="0" smtClean="0"/>
              <a:t> a aprovação de reformas?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pt-BR" dirty="0" smtClean="0"/>
              <a:t>3</a:t>
            </a:r>
            <a:r>
              <a:rPr lang="pt-BR" sz="4000" dirty="0" smtClean="0"/>
              <a:t>) Explorar agenda que não requer aprovação do Congresso: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Concessão de portos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Privatização e extinção de várias empresas para as quais não há necessidade de autorização legal. 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Conteúdo local em óleo e gás, BNDES e outros programas de incentivo (PPB);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Benefícios fiscais concedidos por decreto presidencial;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Direitos antidumping vencendo;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Regulamentação art. 14 da LRF;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Mudar composição dos comitês gestores de fundos como o FGTS e o FAT;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Regulamentar a devolução de recursos do FAT pelo BNDES;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Processo seletivo público para gestores de empresas estatais;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Autorização genérica para a entrada de bancos estrangeiros no País;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Redução de barreiras a entrada no mercado de resseguros;</a:t>
            </a:r>
          </a:p>
          <a:p>
            <a:pPr lvl="0">
              <a:buFont typeface="Wingdings" pitchFamily="2" charset="2"/>
              <a:buChar char="ü"/>
            </a:pPr>
            <a:r>
              <a:rPr lang="pt-BR" sz="2900" dirty="0" smtClean="0"/>
              <a:t>Simplificação dos regulamentos tributários e aduaneiros.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pt-BR" sz="3200" b="1" dirty="0"/>
              <a:t>O que fazer para </a:t>
            </a:r>
            <a:r>
              <a:rPr lang="pt-BR" sz="3200" b="1" dirty="0" err="1"/>
              <a:t>faciltar</a:t>
            </a:r>
            <a:r>
              <a:rPr lang="pt-BR" sz="3200" b="1" dirty="0"/>
              <a:t> a aprovação de reformas</a:t>
            </a:r>
            <a:r>
              <a:rPr lang="pt-BR" sz="3200" b="1" dirty="0" smtClean="0"/>
              <a:t>? 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3) Aprender com o sucesso e insucesso de outros países: Índia, México e Austrália.</a:t>
            </a:r>
          </a:p>
          <a:p>
            <a:pPr marL="0" indent="0">
              <a:buNone/>
            </a:pPr>
            <a:r>
              <a:rPr lang="pt-BR" sz="2800" dirty="0" smtClean="0"/>
              <a:t>4) Informatização e digitalização.</a:t>
            </a:r>
          </a:p>
          <a:p>
            <a:pPr marL="0" indent="0">
              <a:buNone/>
            </a:pPr>
            <a:r>
              <a:rPr lang="pt-BR" sz="2800" dirty="0" smtClean="0"/>
              <a:t>5) Dura luta da recuperação das instituições fiscais e das relações federativas.</a:t>
            </a:r>
          </a:p>
          <a:p>
            <a:pPr marL="0" indent="0">
              <a:buNone/>
            </a:pPr>
            <a:r>
              <a:rPr lang="pt-BR" sz="2800" dirty="0" smtClean="0"/>
              <a:t>6) Mecanismos para suplantar baixa confiança mútua nas transações comerciais e no governo (centrais de garantias e compensações eletrônicas, proteção a investidores minoritários, melhoria da recuperação judicial, segurança regulatória)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162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pt-BR" sz="2400" dirty="0" smtClean="0"/>
              <a:t>Referências Bibliográficas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25000" lnSpcReduction="20000"/>
          </a:bodyPr>
          <a:lstStyle/>
          <a:p>
            <a:r>
              <a:rPr lang="pt-BR" sz="4800" u="sng" dirty="0" err="1"/>
              <a:t>Abiad</a:t>
            </a:r>
            <a:r>
              <a:rPr lang="pt-BR" sz="4800" u="sng" dirty="0"/>
              <a:t>, Abdul, e </a:t>
            </a:r>
            <a:r>
              <a:rPr lang="pt-BR" sz="4800" u="sng" dirty="0" err="1"/>
              <a:t>Mody</a:t>
            </a:r>
            <a:r>
              <a:rPr lang="pt-BR" sz="4800" u="sng" dirty="0"/>
              <a:t>, </a:t>
            </a:r>
            <a:r>
              <a:rPr lang="pt-BR" sz="4800" u="sng" dirty="0" err="1"/>
              <a:t>Ashoka</a:t>
            </a:r>
            <a:r>
              <a:rPr lang="pt-BR" sz="4800" u="sng" dirty="0"/>
              <a:t> (2005). </a:t>
            </a:r>
            <a:r>
              <a:rPr lang="en-US" sz="4800" dirty="0"/>
              <a:t>"Financial reform: What shakes it? What shapes it?" American Economic Review 95, no. 1: 66-88.</a:t>
            </a:r>
            <a:endParaRPr lang="pt-BR" sz="4800" dirty="0"/>
          </a:p>
          <a:p>
            <a:r>
              <a:rPr lang="pt-BR" sz="4800" dirty="0" err="1"/>
              <a:t>Alesina</a:t>
            </a:r>
            <a:r>
              <a:rPr lang="pt-BR" sz="4800" dirty="0"/>
              <a:t>, Alberto, e </a:t>
            </a:r>
            <a:r>
              <a:rPr lang="pt-BR" sz="4800" dirty="0" err="1"/>
              <a:t>Spolaore</a:t>
            </a:r>
            <a:r>
              <a:rPr lang="pt-BR" sz="4800" dirty="0"/>
              <a:t>, Enrico (2003). </a:t>
            </a:r>
            <a:r>
              <a:rPr lang="en-US" sz="4800" dirty="0"/>
              <a:t>“The Size of </a:t>
            </a:r>
            <a:r>
              <a:rPr lang="en-US" sz="4800" dirty="0" err="1"/>
              <a:t>Nations”.MIT</a:t>
            </a:r>
            <a:r>
              <a:rPr lang="en-US" sz="4800" dirty="0"/>
              <a:t> Press, Cambridge, MA.</a:t>
            </a:r>
            <a:endParaRPr lang="pt-BR" sz="4800" dirty="0"/>
          </a:p>
          <a:p>
            <a:r>
              <a:rPr lang="pt-BR" sz="4800" dirty="0" err="1"/>
              <a:t>Alesina</a:t>
            </a:r>
            <a:r>
              <a:rPr lang="pt-BR" sz="4800" dirty="0"/>
              <a:t>, Alberto, </a:t>
            </a:r>
            <a:r>
              <a:rPr lang="pt-BR" sz="4800" dirty="0" err="1"/>
              <a:t>Spolaore</a:t>
            </a:r>
            <a:r>
              <a:rPr lang="pt-BR" sz="4800" dirty="0"/>
              <a:t>, Enrico e </a:t>
            </a:r>
            <a:r>
              <a:rPr lang="pt-BR" sz="4800" dirty="0" err="1"/>
              <a:t>Wacziarg</a:t>
            </a:r>
            <a:r>
              <a:rPr lang="pt-BR" sz="4800" dirty="0"/>
              <a:t>, </a:t>
            </a:r>
            <a:r>
              <a:rPr lang="pt-BR" sz="4800" dirty="0" err="1"/>
              <a:t>Romain</a:t>
            </a:r>
            <a:r>
              <a:rPr lang="pt-BR" sz="4800" dirty="0"/>
              <a:t> (2005). </a:t>
            </a:r>
            <a:r>
              <a:rPr lang="en-US" sz="4800" dirty="0"/>
              <a:t>"Trade, growth and the size of countries." In Handbook of economic growth, ed. P. </a:t>
            </a:r>
            <a:r>
              <a:rPr lang="en-US" sz="4800" dirty="0" err="1"/>
              <a:t>Aghion</a:t>
            </a:r>
            <a:r>
              <a:rPr lang="en-US" sz="4800" dirty="0"/>
              <a:t>,</a:t>
            </a:r>
            <a:br>
              <a:rPr lang="en-US" sz="4800" dirty="0"/>
            </a:br>
            <a:r>
              <a:rPr lang="en-US" sz="4800" dirty="0"/>
              <a:t>e S. </a:t>
            </a:r>
            <a:r>
              <a:rPr lang="en-US" sz="4800" dirty="0" err="1"/>
              <a:t>Durlauf</a:t>
            </a:r>
            <a:r>
              <a:rPr lang="en-US" sz="4800" dirty="0"/>
              <a:t>, vol. 1, pp. 1499-1542. Elsevier.</a:t>
            </a:r>
            <a:endParaRPr lang="pt-BR" sz="4800" dirty="0"/>
          </a:p>
          <a:p>
            <a:r>
              <a:rPr lang="en-US" sz="4800" dirty="0" err="1"/>
              <a:t>Alouini</a:t>
            </a:r>
            <a:r>
              <a:rPr lang="en-US" sz="4800" dirty="0"/>
              <a:t>, </a:t>
            </a:r>
            <a:r>
              <a:rPr lang="en-US" sz="4800" dirty="0" err="1"/>
              <a:t>Olfa</a:t>
            </a:r>
            <a:r>
              <a:rPr lang="en-US" sz="4800" dirty="0"/>
              <a:t>, e Hubert, Paul (2018). "Country size, economic performance and volatility."</a:t>
            </a:r>
            <a:r>
              <a:rPr lang="en-US" sz="4800" dirty="0" err="1"/>
              <a:t>Disponível</a:t>
            </a:r>
            <a:r>
              <a:rPr lang="en-US" sz="4800" dirty="0"/>
              <a:t> </a:t>
            </a:r>
            <a:r>
              <a:rPr lang="en-US" sz="4800" dirty="0" err="1"/>
              <a:t>em</a:t>
            </a:r>
            <a:r>
              <a:rPr lang="en-US" sz="4800" dirty="0"/>
              <a:t>: &lt;</a:t>
            </a:r>
            <a:r>
              <a:rPr lang="en-US" sz="4800" u="sng" dirty="0">
                <a:hlinkClick r:id="rId2"/>
              </a:rPr>
              <a:t>http://hubertpaul.free.fr/Country_Size.pdf</a:t>
            </a:r>
            <a:r>
              <a:rPr lang="en-US" sz="4800" u="sng" dirty="0"/>
              <a:t>&gt;</a:t>
            </a:r>
            <a:r>
              <a:rPr lang="en-US" sz="4800" dirty="0"/>
              <a:t>. </a:t>
            </a:r>
            <a:r>
              <a:rPr lang="en-US" sz="4800" dirty="0" err="1"/>
              <a:t>Acessado</a:t>
            </a:r>
            <a:r>
              <a:rPr lang="en-US" sz="4800" dirty="0"/>
              <a:t> </a:t>
            </a:r>
            <a:r>
              <a:rPr lang="en-US" sz="4800" dirty="0" err="1"/>
              <a:t>em</a:t>
            </a:r>
            <a:r>
              <a:rPr lang="en-US" sz="4800" dirty="0"/>
              <a:t>: 07 de </a:t>
            </a:r>
            <a:r>
              <a:rPr lang="en-US" sz="4800" dirty="0" err="1"/>
              <a:t>março</a:t>
            </a:r>
            <a:r>
              <a:rPr lang="en-US" sz="4800" dirty="0"/>
              <a:t> de 2019.</a:t>
            </a:r>
            <a:endParaRPr lang="pt-BR" sz="4800" dirty="0"/>
          </a:p>
          <a:p>
            <a:r>
              <a:rPr lang="en-US" sz="4800" dirty="0"/>
              <a:t>Arsenault, Matthew P. (2017). “The effects of political institutions on varieties of capitalism”. Palgrave McMillan. </a:t>
            </a:r>
            <a:r>
              <a:rPr lang="en-US" sz="4800" dirty="0" err="1"/>
              <a:t>Edição</a:t>
            </a:r>
            <a:r>
              <a:rPr lang="en-US" sz="4800" dirty="0"/>
              <a:t> do </a:t>
            </a:r>
            <a:r>
              <a:rPr lang="en-US" sz="4800" dirty="0" err="1"/>
              <a:t>Kindle.Åslund</a:t>
            </a:r>
            <a:r>
              <a:rPr lang="en-US" sz="4800" dirty="0"/>
              <a:t>, </a:t>
            </a:r>
            <a:endParaRPr lang="pt-BR" sz="4800" dirty="0"/>
          </a:p>
          <a:p>
            <a:r>
              <a:rPr lang="pt-BR" sz="4800" dirty="0"/>
              <a:t>Campos, </a:t>
            </a:r>
            <a:r>
              <a:rPr lang="pt-BR" sz="4800" dirty="0" err="1"/>
              <a:t>Nauro</a:t>
            </a:r>
            <a:r>
              <a:rPr lang="pt-BR" sz="4800" dirty="0"/>
              <a:t> F., </a:t>
            </a:r>
            <a:r>
              <a:rPr lang="pt-BR" sz="4800" dirty="0" err="1"/>
              <a:t>Coricelli</a:t>
            </a:r>
            <a:r>
              <a:rPr lang="pt-BR" sz="4800" dirty="0"/>
              <a:t>, </a:t>
            </a:r>
            <a:r>
              <a:rPr lang="pt-BR" sz="4800" dirty="0" err="1"/>
              <a:t>Fabrizio</a:t>
            </a:r>
            <a:r>
              <a:rPr lang="pt-BR" sz="4800" dirty="0"/>
              <a:t> e Moretti, Luigi (2014). </a:t>
            </a:r>
            <a:r>
              <a:rPr lang="en-US" sz="4800" dirty="0"/>
              <a:t>"Economic growth and political integration: estimating the benefits from membership in the European Union using the synthetic counterfactuals method." IZA Discussion Paper No. 8162.</a:t>
            </a:r>
            <a:endParaRPr lang="pt-BR" sz="4800" dirty="0"/>
          </a:p>
          <a:p>
            <a:r>
              <a:rPr lang="en-US" sz="4800" dirty="0" err="1"/>
              <a:t>Cilingir</a:t>
            </a:r>
            <a:r>
              <a:rPr lang="en-US" sz="4800" dirty="0"/>
              <a:t>, </a:t>
            </a:r>
            <a:r>
              <a:rPr lang="en-US" sz="4800" dirty="0" err="1"/>
              <a:t>Yasemin</a:t>
            </a:r>
            <a:r>
              <a:rPr lang="en-US" sz="4800" dirty="0"/>
              <a:t> </a:t>
            </a:r>
            <a:r>
              <a:rPr lang="en-US" sz="4800" dirty="0" err="1"/>
              <a:t>Satir</a:t>
            </a:r>
            <a:r>
              <a:rPr lang="en-US" sz="4800" dirty="0"/>
              <a:t> (2016). "Social Cohesion for Economic </a:t>
            </a:r>
            <a:r>
              <a:rPr lang="en-US" sz="4800" dirty="0" err="1"/>
              <a:t>Growth."Economic</a:t>
            </a:r>
            <a:r>
              <a:rPr lang="en-US" sz="4800" dirty="0"/>
              <a:t> Policy Research Foundation of </a:t>
            </a:r>
            <a:r>
              <a:rPr lang="en-US" sz="4800" dirty="0" err="1"/>
              <a:t>Turkey.Evaluation</a:t>
            </a:r>
            <a:r>
              <a:rPr lang="en-US" sz="4800" dirty="0"/>
              <a:t> Note 201608.</a:t>
            </a:r>
            <a:endParaRPr lang="pt-BR" sz="4800" dirty="0"/>
          </a:p>
          <a:p>
            <a:r>
              <a:rPr lang="en-US" sz="4800" dirty="0"/>
              <a:t>Credit Suisse (2014).“The Success of Small Countries” Credit Suisse Research </a:t>
            </a:r>
            <a:r>
              <a:rPr lang="en-US" sz="4800" dirty="0" err="1"/>
              <a:t>Institute.Disponível</a:t>
            </a:r>
            <a:r>
              <a:rPr lang="en-US" sz="4800" dirty="0"/>
              <a:t> </a:t>
            </a:r>
            <a:r>
              <a:rPr lang="en-US" sz="4800" dirty="0" err="1"/>
              <a:t>em</a:t>
            </a:r>
            <a:r>
              <a:rPr lang="en-US" sz="4800" dirty="0"/>
              <a:t>: </a:t>
            </a:r>
            <a:r>
              <a:rPr lang="en-US" sz="4800" u="sng" dirty="0"/>
              <a:t>&lt;https://www.ara.cat/2014/08/05/1187961194.pdf?hash=f2b1f4ba8c1b6bd92a473d05791bfb8fdad50e60&gt;</a:t>
            </a:r>
            <a:r>
              <a:rPr lang="en-US" sz="4800" dirty="0"/>
              <a:t>. </a:t>
            </a:r>
            <a:r>
              <a:rPr lang="pt-BR" sz="4800" dirty="0"/>
              <a:t>Acessado em:07 de março de 2019.</a:t>
            </a:r>
          </a:p>
          <a:p>
            <a:r>
              <a:rPr lang="en-US" sz="4800" dirty="0"/>
              <a:t>Easterly, William (2001). “The middle class consensus and economic </a:t>
            </a:r>
            <a:r>
              <a:rPr lang="en-US" sz="4800" dirty="0" err="1"/>
              <a:t>development.”Journal</a:t>
            </a:r>
            <a:r>
              <a:rPr lang="en-US" sz="4800" dirty="0"/>
              <a:t> of Economic Growth; 6,4; </a:t>
            </a:r>
            <a:r>
              <a:rPr lang="en-US" sz="4800" dirty="0" err="1"/>
              <a:t>dec.</a:t>
            </a:r>
            <a:endParaRPr lang="pt-BR" sz="4800" dirty="0"/>
          </a:p>
          <a:p>
            <a:r>
              <a:rPr lang="en-US" sz="4800" dirty="0"/>
              <a:t>Easterly, William, </a:t>
            </a:r>
            <a:r>
              <a:rPr lang="en-US" sz="4800" dirty="0" err="1"/>
              <a:t>Ritzen,Jozef</a:t>
            </a:r>
            <a:r>
              <a:rPr lang="en-US" sz="4800" dirty="0"/>
              <a:t>, e </a:t>
            </a:r>
            <a:r>
              <a:rPr lang="en-US" sz="4800" dirty="0" err="1"/>
              <a:t>Woolcock</a:t>
            </a:r>
            <a:r>
              <a:rPr lang="en-US" sz="4800" dirty="0"/>
              <a:t>, Michael (2006). "Social cohesion, institutions, and growth." Center for Global Development, Working Paper nº 94 </a:t>
            </a:r>
            <a:endParaRPr lang="pt-BR" sz="4800" dirty="0"/>
          </a:p>
          <a:p>
            <a:r>
              <a:rPr lang="en-US" sz="4800" dirty="0" err="1"/>
              <a:t>Jordahl</a:t>
            </a:r>
            <a:r>
              <a:rPr lang="en-US" sz="4800" dirty="0"/>
              <a:t>, </a:t>
            </a:r>
            <a:r>
              <a:rPr lang="en-US" sz="4800" dirty="0" err="1"/>
              <a:t>Henrick</a:t>
            </a:r>
            <a:r>
              <a:rPr lang="en-US" sz="4800" dirty="0"/>
              <a:t> (2007) “.Inequality and Trust”. Research Institute of Industrial Economics. IFI Working Paper nº 715.</a:t>
            </a:r>
            <a:endParaRPr lang="pt-BR" sz="4800" dirty="0"/>
          </a:p>
          <a:p>
            <a:r>
              <a:rPr lang="en-US" sz="4800" dirty="0"/>
              <a:t>Knack, Stephen, e Keefer, Philip (1997). "Does social capital have an economic payoff? A cross-country investigation." The Quarterly Journal of Economics 112.4: 1251-1288.</a:t>
            </a:r>
            <a:endParaRPr lang="pt-BR" sz="4800" dirty="0"/>
          </a:p>
          <a:p>
            <a:r>
              <a:rPr lang="en-US" sz="4800" dirty="0"/>
              <a:t>Ortiz-</a:t>
            </a:r>
            <a:r>
              <a:rPr lang="en-US" sz="4800" dirty="0" err="1"/>
              <a:t>Ospina</a:t>
            </a:r>
            <a:r>
              <a:rPr lang="en-US" sz="4800" dirty="0"/>
              <a:t>, Esteban, </a:t>
            </a:r>
            <a:r>
              <a:rPr lang="en-US" sz="4800" dirty="0" err="1"/>
              <a:t>Roser</a:t>
            </a:r>
            <a:r>
              <a:rPr lang="en-US" sz="4800" dirty="0"/>
              <a:t>, Max. “Trust". </a:t>
            </a:r>
            <a:r>
              <a:rPr lang="en-US" sz="4800" dirty="0" err="1"/>
              <a:t>Publicado</a:t>
            </a:r>
            <a:r>
              <a:rPr lang="en-US" sz="4800" dirty="0"/>
              <a:t> online </a:t>
            </a:r>
            <a:r>
              <a:rPr lang="en-US" sz="4800" dirty="0" err="1"/>
              <a:t>em</a:t>
            </a:r>
            <a:r>
              <a:rPr lang="en-US" sz="4800" dirty="0"/>
              <a:t> OurWorldInData.org.</a:t>
            </a:r>
            <a:r>
              <a:rPr lang="en-US" sz="4800" i="1" dirty="0"/>
              <a:t> </a:t>
            </a:r>
            <a:endParaRPr lang="pt-BR" sz="4800" dirty="0"/>
          </a:p>
          <a:p>
            <a:r>
              <a:rPr lang="en-US" sz="4800" dirty="0" err="1"/>
              <a:t>Pervaiz</a:t>
            </a:r>
            <a:r>
              <a:rPr lang="en-US" sz="4800" dirty="0"/>
              <a:t>, </a:t>
            </a:r>
            <a:r>
              <a:rPr lang="en-US" sz="4800" dirty="0" err="1"/>
              <a:t>Zahid</a:t>
            </a:r>
            <a:r>
              <a:rPr lang="en-US" sz="4800" dirty="0"/>
              <a:t>, e </a:t>
            </a:r>
            <a:r>
              <a:rPr lang="en-US" sz="4800" dirty="0" err="1"/>
              <a:t>Chaudhary,Amatul</a:t>
            </a:r>
            <a:r>
              <a:rPr lang="en-US" sz="4800" dirty="0"/>
              <a:t> R. (2015). "Social cohesion and economic growth: An empirical investigation." Australian Economic Review 48.4: 369-381.</a:t>
            </a:r>
            <a:endParaRPr lang="pt-BR" sz="4800" dirty="0"/>
          </a:p>
          <a:p>
            <a:r>
              <a:rPr lang="en-US" sz="4800" dirty="0" err="1"/>
              <a:t>Ritzen</a:t>
            </a:r>
            <a:r>
              <a:rPr lang="en-US" sz="4800" dirty="0"/>
              <a:t>, Jo, e </a:t>
            </a:r>
            <a:r>
              <a:rPr lang="en-US" sz="4800" dirty="0" err="1"/>
              <a:t>Woolcock</a:t>
            </a:r>
            <a:r>
              <a:rPr lang="en-US" sz="4800" dirty="0"/>
              <a:t>, Michael (2000). "Social cohesion, public policy, and economic growth: implications for countries in transition." Address prepared for the Annual Bank Conference on Development Economics (Europe).</a:t>
            </a:r>
            <a:endParaRPr lang="pt-BR" sz="4800" dirty="0"/>
          </a:p>
          <a:p>
            <a:r>
              <a:rPr lang="pt-BR" sz="4800" dirty="0" err="1"/>
              <a:t>Rodrik</a:t>
            </a:r>
            <a:r>
              <a:rPr lang="pt-BR" sz="4800" dirty="0"/>
              <a:t>, Dani (1998). “</a:t>
            </a:r>
            <a:r>
              <a:rPr lang="pt-BR" sz="4800" dirty="0" err="1"/>
              <a:t>Why</a:t>
            </a:r>
            <a:r>
              <a:rPr lang="pt-BR" sz="4800" dirty="0"/>
              <a:t> do more open </a:t>
            </a:r>
            <a:r>
              <a:rPr lang="pt-BR" sz="4800" dirty="0" err="1"/>
              <a:t>economies</a:t>
            </a:r>
            <a:r>
              <a:rPr lang="pt-BR" sz="4800" dirty="0"/>
              <a:t> </a:t>
            </a:r>
            <a:r>
              <a:rPr lang="pt-BR" sz="4800" dirty="0" err="1"/>
              <a:t>have</a:t>
            </a:r>
            <a:r>
              <a:rPr lang="pt-BR" sz="4800" dirty="0"/>
              <a:t> </a:t>
            </a:r>
            <a:r>
              <a:rPr lang="pt-BR" sz="4800" dirty="0" err="1"/>
              <a:t>bigger</a:t>
            </a:r>
            <a:r>
              <a:rPr lang="pt-BR" sz="4800" dirty="0"/>
              <a:t> </a:t>
            </a:r>
            <a:r>
              <a:rPr lang="pt-BR" sz="4800" dirty="0" err="1"/>
              <a:t>governments</a:t>
            </a:r>
            <a:r>
              <a:rPr lang="pt-BR" sz="4800" dirty="0"/>
              <a:t>?” </a:t>
            </a:r>
            <a:r>
              <a:rPr lang="en-US" sz="4800" dirty="0"/>
              <a:t>Journal of Political Economy 106(5), 997–1032.</a:t>
            </a:r>
            <a:endParaRPr lang="pt-BR" sz="4800" dirty="0"/>
          </a:p>
          <a:p>
            <a:r>
              <a:rPr lang="en-US" sz="4800" dirty="0" err="1"/>
              <a:t>Royo</a:t>
            </a:r>
            <a:r>
              <a:rPr lang="en-US" sz="4800" dirty="0"/>
              <a:t>, </a:t>
            </a:r>
            <a:r>
              <a:rPr lang="en-US" sz="4800" dirty="0" err="1"/>
              <a:t>Sebastián</a:t>
            </a:r>
            <a:r>
              <a:rPr lang="en-US" sz="4800" dirty="0"/>
              <a:t> (2010). "Portugal and Spain in the EU: paths of economic divergence (2000-2007)." </a:t>
            </a:r>
            <a:r>
              <a:rPr lang="pt-BR" sz="4800" dirty="0"/>
              <a:t>Análise Social: 209-254.</a:t>
            </a:r>
          </a:p>
          <a:p>
            <a:r>
              <a:rPr lang="pt-BR" sz="4800" dirty="0" err="1"/>
              <a:t>Tabellini</a:t>
            </a:r>
            <a:r>
              <a:rPr lang="pt-BR" sz="4800" dirty="0"/>
              <a:t>, Guido (2005). “</a:t>
            </a:r>
            <a:r>
              <a:rPr lang="pt-BR" sz="4800" dirty="0" err="1"/>
              <a:t>Democracy</a:t>
            </a:r>
            <a:r>
              <a:rPr lang="pt-BR" sz="4800" dirty="0"/>
              <a:t> comes </a:t>
            </a:r>
            <a:r>
              <a:rPr lang="pt-BR" sz="4800" dirty="0" err="1"/>
              <a:t>second</a:t>
            </a:r>
            <a:r>
              <a:rPr lang="pt-BR" sz="4800" dirty="0"/>
              <a:t>”. Disponível em: &lt;</a:t>
            </a:r>
            <a:r>
              <a:rPr lang="pt-BR" sz="4800" u="sng" dirty="0">
                <a:hlinkClick r:id="rId3"/>
              </a:rPr>
              <a:t>https://voxeu.org/article/democracy-comes-second</a:t>
            </a:r>
            <a:r>
              <a:rPr lang="pt-BR" sz="4800" dirty="0"/>
              <a:t>&gt;. Acessado em:07 de março de 2019.</a:t>
            </a:r>
          </a:p>
          <a:p>
            <a:r>
              <a:rPr lang="en-US" sz="4800" dirty="0" err="1"/>
              <a:t>Woolcock</a:t>
            </a:r>
            <a:r>
              <a:rPr lang="en-US" sz="4800" dirty="0"/>
              <a:t>, Michael (1998). "Social capital and economic development: Toward a theoretical synthesis and policy framework." </a:t>
            </a:r>
            <a:r>
              <a:rPr lang="en-US" sz="4800" i="1" dirty="0"/>
              <a:t>Theory and society</a:t>
            </a:r>
            <a:r>
              <a:rPr lang="en-US" sz="4800" dirty="0"/>
              <a:t> 27, no. 2: 151-20</a:t>
            </a:r>
            <a:r>
              <a:rPr lang="en-US" sz="3700" dirty="0"/>
              <a:t>8</a:t>
            </a:r>
            <a:r>
              <a:rPr lang="en-US" dirty="0"/>
              <a:t>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55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4000" dirty="0" smtClean="0"/>
              <a:t>Obrigado</a:t>
            </a:r>
          </a:p>
          <a:p>
            <a:pPr algn="ctr">
              <a:buNone/>
            </a:pPr>
            <a:r>
              <a:rPr lang="pt-BR" sz="2400" dirty="0" smtClean="0"/>
              <a:t>(</a:t>
            </a:r>
            <a:r>
              <a:rPr lang="pt-BR" sz="2400" dirty="0" smtClean="0">
                <a:hlinkClick r:id="rId2"/>
              </a:rPr>
              <a:t>mendes@senado.leg.br</a:t>
            </a:r>
            <a:r>
              <a:rPr lang="pt-BR" sz="2400" dirty="0" smtClean="0"/>
              <a:t>)</a:t>
            </a:r>
          </a:p>
          <a:p>
            <a:pPr algn="ctr">
              <a:buNone/>
            </a:pPr>
            <a:r>
              <a:rPr lang="pt-BR" sz="2400" dirty="0" smtClean="0"/>
              <a:t>(mjm65@uol.com.br)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/>
              <a:t>Múltiplas restrições ao crescimento (o que é condição necessária e o que é suficiente?)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Desequilíbrio fiscal crônico</a:t>
            </a:r>
          </a:p>
          <a:p>
            <a:r>
              <a:rPr lang="pt-BR" dirty="0" smtClean="0"/>
              <a:t>Carga tributária elevada</a:t>
            </a:r>
          </a:p>
          <a:p>
            <a:r>
              <a:rPr lang="pt-BR" dirty="0" smtClean="0"/>
              <a:t>Infraestrutura precária</a:t>
            </a:r>
          </a:p>
          <a:p>
            <a:r>
              <a:rPr lang="pt-BR" dirty="0" smtClean="0"/>
              <a:t>Ambiente de negócios ruim</a:t>
            </a:r>
          </a:p>
          <a:p>
            <a:r>
              <a:rPr lang="pt-BR" dirty="0" smtClean="0"/>
              <a:t>Insegurança jurídica</a:t>
            </a:r>
          </a:p>
          <a:p>
            <a:r>
              <a:rPr lang="pt-BR" dirty="0" smtClean="0"/>
              <a:t>Economia fechada</a:t>
            </a:r>
          </a:p>
          <a:p>
            <a:r>
              <a:rPr lang="pt-BR" dirty="0" smtClean="0"/>
              <a:t>Excesso de intervenção estatal na produção e no crédito</a:t>
            </a:r>
          </a:p>
          <a:p>
            <a:r>
              <a:rPr lang="pt-BR" dirty="0" smtClean="0"/>
              <a:t>Incapacidade do Estado para redistribuir renda e garantir igualdade de oportunidades</a:t>
            </a:r>
          </a:p>
          <a:p>
            <a:r>
              <a:rPr lang="pt-BR" dirty="0" smtClean="0"/>
              <a:t>Baixa qualificação da força de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40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/>
              <a:t>Brasil anda muito devagar, enquanto muitos países conseguiram revolucionar suas economias ao longo dos últimos 70 anos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Ásia</a:t>
            </a:r>
            <a:r>
              <a:rPr lang="pt-BR" dirty="0" smtClean="0"/>
              <a:t>: Coreia do Sul, China, Índia, Vietnã, </a:t>
            </a:r>
            <a:r>
              <a:rPr lang="pt-BR" dirty="0" err="1" smtClean="0"/>
              <a:t>Hong</a:t>
            </a:r>
            <a:r>
              <a:rPr lang="pt-BR" dirty="0" smtClean="0"/>
              <a:t> Kong, Taiwan, Cingapura, Malásia, Indonésia, Filipinas, Tailândia, Camboja, Laos, ...</a:t>
            </a:r>
          </a:p>
          <a:p>
            <a:r>
              <a:rPr lang="pt-BR" b="1" dirty="0" smtClean="0"/>
              <a:t>Países da antiga URSS</a:t>
            </a:r>
            <a:r>
              <a:rPr lang="pt-BR" dirty="0" smtClean="0"/>
              <a:t>: Azerbaijão, Uzbequistão, Cazaquistão, Bielorússia, Estônia, Letônia, Lituânia...</a:t>
            </a:r>
          </a:p>
          <a:p>
            <a:r>
              <a:rPr lang="pt-BR" b="1" dirty="0" smtClean="0"/>
              <a:t>Periferia oriental da Europa</a:t>
            </a:r>
            <a:r>
              <a:rPr lang="pt-BR" dirty="0" smtClean="0"/>
              <a:t>: Polônia, Hungria, Romênia, Eslovênia,...</a:t>
            </a:r>
          </a:p>
          <a:p>
            <a:r>
              <a:rPr lang="pt-BR" b="1" dirty="0" smtClean="0"/>
              <a:t>Periferia ocidental da Europa</a:t>
            </a:r>
            <a:r>
              <a:rPr lang="pt-BR" dirty="0" smtClean="0"/>
              <a:t>: Portugal, Espanha, Irlanda. </a:t>
            </a:r>
          </a:p>
          <a:p>
            <a:r>
              <a:rPr lang="pt-BR" b="1" dirty="0" smtClean="0"/>
              <a:t>Países desenvolvidos</a:t>
            </a:r>
            <a:r>
              <a:rPr lang="pt-BR" dirty="0" smtClean="0"/>
              <a:t>: Reino Unido, Alemanha, Austrália, Nova Zelândia.</a:t>
            </a:r>
          </a:p>
          <a:p>
            <a:r>
              <a:rPr lang="pt-BR" b="1" dirty="0" smtClean="0"/>
              <a:t>América Latina</a:t>
            </a:r>
            <a:r>
              <a:rPr lang="pt-BR" dirty="0" smtClean="0"/>
              <a:t>: Chile</a:t>
            </a:r>
          </a:p>
          <a:p>
            <a:r>
              <a:rPr lang="pt-BR" b="1" dirty="0" smtClean="0"/>
              <a:t>África</a:t>
            </a:r>
            <a:r>
              <a:rPr lang="pt-BR" dirty="0" smtClean="0"/>
              <a:t>: Etiópia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Por que é difícil fazer reformas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Custos concentrados e benefícios dispersos</a:t>
            </a:r>
          </a:p>
          <a:p>
            <a:r>
              <a:rPr lang="pt-BR" dirty="0" smtClean="0"/>
              <a:t>Custos no presente e benefícios no futuro</a:t>
            </a:r>
          </a:p>
          <a:p>
            <a:r>
              <a:rPr lang="pt-BR" dirty="0" smtClean="0"/>
              <a:t>Incerteza quanto a ganhadores e perdedores</a:t>
            </a:r>
          </a:p>
          <a:p>
            <a:r>
              <a:rPr lang="pt-BR" dirty="0" smtClean="0"/>
              <a:t>Demora nos resultados positivos</a:t>
            </a:r>
          </a:p>
          <a:p>
            <a:r>
              <a:rPr lang="pt-BR" dirty="0" smtClean="0"/>
              <a:t>Risco de algumas restrições continuarem ativas</a:t>
            </a:r>
          </a:p>
          <a:p>
            <a:r>
              <a:rPr lang="pt-BR" dirty="0" smtClean="0"/>
              <a:t>Ciclo político eleitoral: viés de curto prazo e benefícios aos adversários</a:t>
            </a:r>
          </a:p>
          <a:p>
            <a:r>
              <a:rPr lang="pt-BR" dirty="0" smtClean="0"/>
              <a:t>Crises e acidentes de percurso</a:t>
            </a:r>
          </a:p>
          <a:p>
            <a:r>
              <a:rPr lang="pt-BR" dirty="0" smtClean="0"/>
              <a:t>Implementação ao longo de décadas (exaustão)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395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7920880" cy="463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911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7848872" cy="590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23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08911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955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b="1" dirty="0" smtClean="0"/>
              <a:t>Não sabemos exatamente qual a sequência de reformas que maximiza o crescimento. E nem sempre as condições políticas permitem que se execute a sequência ideal</a:t>
            </a:r>
            <a:endParaRPr lang="pt-BR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959692"/>
            <a:ext cx="6500858" cy="4469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1726</Words>
  <Application>Microsoft Office PowerPoint</Application>
  <PresentationFormat>Apresentação na tela (4:3)</PresentationFormat>
  <Paragraphs>179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POR QUE É DIFÍCIL FAZER REFORMAS ECONÔMICAS NO BRASIL?</vt:lpstr>
      <vt:lpstr>A NECESSIDADE DE REFORMAS</vt:lpstr>
      <vt:lpstr>Múltiplas restrições ao crescimento (o que é condição necessária e o que é suficiente?)</vt:lpstr>
      <vt:lpstr>Brasil anda muito devagar, enquanto muitos países conseguiram revolucionar suas economias ao longo dos últimos 70 anos</vt:lpstr>
      <vt:lpstr>Por que é difícil fazer reformas</vt:lpstr>
      <vt:lpstr>Apresentação do PowerPoint</vt:lpstr>
      <vt:lpstr>Apresentação do PowerPoint</vt:lpstr>
      <vt:lpstr>Apresentação do PowerPoint</vt:lpstr>
      <vt:lpstr>Não sabemos exatamente qual a sequência de reformas que maximiza o crescimento. E nem sempre as condições políticas permitem que se execute a sequência ideal</vt:lpstr>
      <vt:lpstr>O que facilita reformas</vt:lpstr>
      <vt:lpstr>O que facilita reformas</vt:lpstr>
      <vt:lpstr>O que facilita reformas</vt:lpstr>
      <vt:lpstr>O que facilita reformas</vt:lpstr>
      <vt:lpstr>O que facilita reformas</vt:lpstr>
      <vt:lpstr>Apresentação do PowerPoint</vt:lpstr>
      <vt:lpstr>Apresentação do PowerPoint</vt:lpstr>
      <vt:lpstr>Apresentação do PowerPoint</vt:lpstr>
      <vt:lpstr>Apresentação do PowerPoint</vt:lpstr>
      <vt:lpstr>Janelas de oportunidade para reformas</vt:lpstr>
      <vt:lpstr>Apesar das dificuldades, houve avanços no período 1984-2005, aproveitando crises, condicionalidades do FMI, lua de mel e aprendizado</vt:lpstr>
      <vt:lpstr>Mas a partir de 2005 houve custosa reversão</vt:lpstr>
      <vt:lpstr>E a complacência do Executivo induziu deterioração institucional e política</vt:lpstr>
      <vt:lpstr>Em paralelo, houve avanços institucionais que podem vir a ajudar as reformas no futuro</vt:lpstr>
      <vt:lpstr>O que fazer para faciltar a aprovação de reformas?</vt:lpstr>
      <vt:lpstr>O que fazer para faciltar a aprovação de reformas?</vt:lpstr>
      <vt:lpstr>O que fazer para faciltar a aprovação de reformas?</vt:lpstr>
      <vt:lpstr>O que fazer para faciltar a aprovação de reformas? </vt:lpstr>
      <vt:lpstr>Referências Bibliográficas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QUE É DIFÍCIL FAZER REFORMAS ECONÔMICAS NO BRASIL (e o que se pode fazer sobre isso</dc:title>
  <dc:creator>User</dc:creator>
  <cp:lastModifiedBy>User</cp:lastModifiedBy>
  <cp:revision>63</cp:revision>
  <cp:lastPrinted>2019-05-07T13:38:15Z</cp:lastPrinted>
  <dcterms:created xsi:type="dcterms:W3CDTF">2019-03-12T14:27:38Z</dcterms:created>
  <dcterms:modified xsi:type="dcterms:W3CDTF">2019-05-13T18:29:08Z</dcterms:modified>
</cp:coreProperties>
</file>