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6" r:id="rId2"/>
    <p:sldId id="278" r:id="rId3"/>
    <p:sldId id="304" r:id="rId4"/>
    <p:sldId id="305" r:id="rId5"/>
    <p:sldId id="306" r:id="rId6"/>
    <p:sldId id="307" r:id="rId7"/>
    <p:sldId id="291" r:id="rId8"/>
    <p:sldId id="308" r:id="rId9"/>
    <p:sldId id="309" r:id="rId10"/>
    <p:sldId id="310" r:id="rId11"/>
    <p:sldId id="311" r:id="rId12"/>
    <p:sldId id="312" r:id="rId13"/>
    <p:sldId id="313" r:id="rId14"/>
  </p:sldIdLst>
  <p:sldSz cx="9144000" cy="6858000" type="screen4x3"/>
  <p:notesSz cx="6797675" cy="98567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4" autoAdjust="0"/>
    <p:restoredTop sz="86475" autoAdjust="0"/>
  </p:normalViewPr>
  <p:slideViewPr>
    <p:cSldViewPr>
      <p:cViewPr varScale="1">
        <p:scale>
          <a:sx n="117" d="100"/>
          <a:sy n="117" d="100"/>
        </p:scale>
        <p:origin x="15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420" y="-96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3FA43-AB8B-444F-814F-B192DD05432F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D62A1-3662-4003-91B1-42D899F70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87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0D2D-408F-4FFE-AB04-2DACA34ADA04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52C08-8F98-4D24-8C00-8435A9181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7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A51-62F3-43C8-B6C0-48F72E498780}" type="datetime1">
              <a:rPr lang="pt-BR" smtClean="0"/>
              <a:t>03/07/2020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80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1E85-B7E5-4BFD-AFB5-0C3FD081C5C0}" type="datetime1">
              <a:rPr lang="pt-BR" smtClean="0"/>
              <a:t>03/07/2020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27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885A-67CB-42FD-9EB9-1A18E89C8EDF}" type="datetime1">
              <a:rPr lang="pt-BR" smtClean="0"/>
              <a:t>03/07/2020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560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E3519-18A0-44BA-BB9F-04CA91CDC43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7288918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7544" y="836713"/>
            <a:ext cx="8208912" cy="720080"/>
          </a:xfrm>
        </p:spPr>
        <p:txBody>
          <a:bodyPr anchor="t">
            <a:normAutofit/>
          </a:bodyPr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altLang="pt-BR" sz="3500" dirty="0" err="1">
                <a:solidFill>
                  <a:srgbClr val="000242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Bebas Neue" pitchFamily="34" charset="0"/>
              </a:rPr>
              <a:t>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7544" y="2348880"/>
            <a:ext cx="8219256" cy="3672408"/>
          </a:xfrm>
        </p:spPr>
        <p:txBody>
          <a:bodyPr>
            <a:normAutofit/>
          </a:bodyPr>
          <a:lstStyle>
            <a:lvl1pPr marL="0" indent="0" algn="just" eaLnBrk="1" hangingPunct="1">
              <a:buNone/>
              <a:defRPr lang="en-US" altLang="pt-BR" sz="1600" baseline="0" smtClean="0">
                <a:solidFill>
                  <a:srgbClr val="7C848F"/>
                </a:solidFill>
                <a:ea typeface="MS PGothic" pitchFamily="34" charset="-128"/>
                <a:cs typeface="Arial" panose="020B0604020202020204" pitchFamily="34" charset="0"/>
                <a:sym typeface="ArenaCondensed" pitchFamily="6" charset="0"/>
              </a:defRPr>
            </a:lvl1pPr>
          </a:lstStyle>
          <a:p>
            <a:pPr lvl="0"/>
            <a:r>
              <a:rPr lang="en-US" dirty="0">
                <a:solidFill>
                  <a:srgbClr val="7C848F"/>
                </a:solidFill>
                <a:latin typeface="+mj-lt"/>
                <a:ea typeface="MS PGothic" pitchFamily="34" charset="-128"/>
                <a:cs typeface="Arial" panose="020B0604020202020204" pitchFamily="34" charset="0"/>
                <a:sym typeface="ArenaCondensed" pitchFamily="6" charset="0"/>
              </a:rPr>
              <a:t>Campo </a:t>
            </a:r>
            <a:r>
              <a:rPr lang="en-US" dirty="0" err="1">
                <a:solidFill>
                  <a:srgbClr val="7C848F"/>
                </a:solidFill>
                <a:latin typeface="+mj-lt"/>
                <a:ea typeface="MS PGothic" pitchFamily="34" charset="-128"/>
                <a:cs typeface="Arial" panose="020B0604020202020204" pitchFamily="34" charset="0"/>
                <a:sym typeface="ArenaCondensed" pitchFamily="6" charset="0"/>
              </a:rPr>
              <a:t>texto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16016" y="6309321"/>
            <a:ext cx="2170584" cy="360040"/>
          </a:xfrm>
        </p:spPr>
        <p:txBody>
          <a:bodyPr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9338827-44A6-4D3D-94E8-155EBD78547D}" type="datetime1">
              <a:rPr lang="pt-BR" smtClean="0"/>
              <a:t>03/07/2020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67544" y="6309321"/>
            <a:ext cx="4176464" cy="365125"/>
          </a:xfrm>
        </p:spPr>
        <p:txBody>
          <a:bodyPr/>
          <a:lstStyle/>
          <a:p>
            <a:pPr algn="l"/>
            <a:r>
              <a:rPr lang="pt-BR"/>
              <a:t>Coordenação de Comunicação e Marketing - Rel. Jan/2014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700809"/>
            <a:ext cx="8219256" cy="504056"/>
          </a:xfrm>
        </p:spPr>
        <p:txBody>
          <a:bodyPr>
            <a:normAutofit/>
          </a:bodyPr>
          <a:lstStyle>
            <a:lvl1pPr marL="0" indent="0">
              <a:buNone/>
              <a:defRPr lang="pt-BR" altLang="pt-BR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MS PGothic" pitchFamily="34" charset="-128"/>
                <a:cs typeface="Arial" panose="020B0604020202020204" pitchFamily="34" charset="0"/>
                <a:sym typeface="ArenaCondensed" pitchFamily="6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dirty="0"/>
              <a:t>Subtítulo	</a:t>
            </a:r>
          </a:p>
        </p:txBody>
      </p:sp>
    </p:spTree>
    <p:extLst>
      <p:ext uri="{BB962C8B-B14F-4D97-AF65-F5344CB8AC3E}">
        <p14:creationId xmlns:p14="http://schemas.microsoft.com/office/powerpoint/2010/main" val="351967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3D21-87E1-4980-A679-6CA55B88B8D9}" type="datetime1">
              <a:rPr lang="pt-BR" smtClean="0"/>
              <a:t>03/07/2020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44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E636-AE3A-4C1D-91BF-166F6A695F66}" type="datetime1">
              <a:rPr lang="pt-BR" smtClean="0"/>
              <a:t>03/07/2020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73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E225-525D-4BC9-95D9-C97325273605}" type="datetime1">
              <a:rPr lang="pt-BR" smtClean="0"/>
              <a:t>03/07/2020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85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DA1C-A202-405F-9699-5556D0ED86C1}" type="datetime1">
              <a:rPr lang="pt-BR" smtClean="0"/>
              <a:t>03/07/2020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21-088D-46F9-8F98-2CFBD55580AF}" type="datetime1">
              <a:rPr lang="pt-BR" smtClean="0"/>
              <a:t>03/07/2020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50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361-14AD-4591-AD70-03C781967355}" type="datetime1">
              <a:rPr lang="pt-BR" smtClean="0"/>
              <a:t>03/07/2020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72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EE7C-A5F8-4A04-B4F3-EB92FA7F02E5}" type="datetime1">
              <a:rPr lang="pt-BR" smtClean="0"/>
              <a:t>03/07/2020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Coordenação de Comunicação e Marketing - Rel. Jan/2014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58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492896"/>
            <a:ext cx="8229600" cy="3633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2961B-C335-49D7-9A33-5381F91F8F14}" type="datetime1">
              <a:rPr lang="pt-BR" smtClean="0"/>
              <a:t>03/07/2020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Coordenação de Comunicação e Marketing - Rel. Jan/2014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pic>
        <p:nvPicPr>
          <p:cNvPr id="1026" name="Picture 2" descr="Z:\CRIAÇÃO E DESIGN\Logos FGV DIREITO RIO\Logo sem ondas (DICOM)\logoDIREITORIO-01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1667603" cy="23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93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decreto-lei/del3689compilado.htm#art327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pt-BR" altLang="pt-BR" sz="4000" dirty="0"/>
              <a:t>Sumário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5656"/>
            <a:ext cx="8229600" cy="3633268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pt-BR" altLang="pt-BR" sz="2400" dirty="0"/>
              <a:t>A prisão na Constituição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altLang="pt-BR" sz="2400" dirty="0"/>
              <a:t>Prisão-pena e prisão-cautelar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altLang="pt-BR" sz="2400" dirty="0"/>
              <a:t>Tipos de prisão cautelar e requisitos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altLang="pt-BR" sz="2400" dirty="0"/>
              <a:t>Medidas alternativas à prisão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altLang="pt-BR" sz="2400" dirty="0"/>
              <a:t>Fiança</a:t>
            </a:r>
          </a:p>
        </p:txBody>
      </p:sp>
    </p:spTree>
    <p:extLst>
      <p:ext uri="{BB962C8B-B14F-4D97-AF65-F5344CB8AC3E}">
        <p14:creationId xmlns:p14="http://schemas.microsoft.com/office/powerpoint/2010/main" val="2324568919"/>
      </p:ext>
    </p:extLst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8" y="805988"/>
            <a:ext cx="8229600" cy="1143000"/>
          </a:xfrm>
        </p:spPr>
        <p:txBody>
          <a:bodyPr/>
          <a:lstStyle/>
          <a:p>
            <a:r>
              <a:rPr lang="pt-BR" altLang="pt-BR" dirty="0"/>
              <a:t>FIANÇA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922" y="1948988"/>
            <a:ext cx="7693025" cy="4360332"/>
          </a:xfrm>
        </p:spPr>
        <p:txBody>
          <a:bodyPr>
            <a:noAutofit/>
          </a:bodyPr>
          <a:lstStyle/>
          <a:p>
            <a:pPr algn="just"/>
            <a:r>
              <a:rPr lang="pt-BR" altLang="pt-BR" sz="2800" dirty="0"/>
              <a:t>Valor</a:t>
            </a:r>
            <a:endParaRPr lang="pt-BR" altLang="pt-BR" sz="2000" dirty="0"/>
          </a:p>
          <a:p>
            <a:pPr algn="just"/>
            <a:endParaRPr lang="pt-BR" altLang="pt-BR" sz="2000" dirty="0"/>
          </a:p>
          <a:p>
            <a:pPr marL="0" indent="0" algn="just">
              <a:buNone/>
            </a:pPr>
            <a:r>
              <a:rPr lang="pt-BR" sz="2000" dirty="0"/>
              <a:t>Art. 325.  O valor da fiança será fixado pela autoridade que a conceder nos seguintes limites:  </a:t>
            </a:r>
          </a:p>
          <a:p>
            <a:pPr marL="0" indent="0" algn="just">
              <a:buNone/>
            </a:pPr>
            <a:r>
              <a:rPr lang="pt-BR" sz="2000" dirty="0"/>
              <a:t>        </a:t>
            </a:r>
          </a:p>
          <a:p>
            <a:pPr marL="0" indent="0" algn="just">
              <a:buNone/>
            </a:pPr>
            <a:r>
              <a:rPr lang="pt-BR" sz="2000" dirty="0"/>
              <a:t>I - de 1 (um) a 100 (cem) salários mínimos, quando se tratar de infração cuja pena privativa de liberdade, no grau máximo, não for superior a 4 (quatro) anos;           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II - de 10 (dez) a 200 (duzentos) salários mínimos, quando o máximo da pena privativa de liberdade cominada for superior a 4 (quatro) anos.           </a:t>
            </a:r>
          </a:p>
          <a:p>
            <a:pPr lvl="1" algn="just"/>
            <a:endParaRPr lang="pt-BR" altLang="pt-BR" sz="2000" dirty="0"/>
          </a:p>
          <a:p>
            <a:pPr marL="457200" lvl="1" indent="0" algn="just">
              <a:lnSpc>
                <a:spcPct val="90000"/>
              </a:lnSpc>
              <a:spcBef>
                <a:spcPct val="50000"/>
              </a:spcBef>
              <a:buNone/>
            </a:pPr>
            <a:endParaRPr lang="pt-BR" alt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593591432"/>
      </p:ext>
    </p:extLst>
  </p:cSld>
  <p:clrMapOvr>
    <a:masterClrMapping/>
  </p:clrMapOvr>
  <p:transition spd="slow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80728"/>
            <a:ext cx="7693025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/>
              <a:t>§ 1</a:t>
            </a:r>
            <a:r>
              <a:rPr lang="pt-BR" sz="2000" u="sng" baseline="30000" dirty="0"/>
              <a:t>o</a:t>
            </a:r>
            <a:r>
              <a:rPr lang="pt-BR" sz="2000" dirty="0"/>
              <a:t>  Se assim recomendar a situação econômica do preso, a fiança poderá ser:        </a:t>
            </a:r>
          </a:p>
          <a:p>
            <a:pPr marL="0" indent="0" algn="just">
              <a:buNone/>
            </a:pPr>
            <a:r>
              <a:rPr lang="pt-BR" sz="2000" dirty="0"/>
              <a:t>I - dispensada, na forma do art. 350 deste Código;         </a:t>
            </a:r>
          </a:p>
          <a:p>
            <a:pPr marL="0" indent="0" algn="just">
              <a:buNone/>
            </a:pPr>
            <a:r>
              <a:rPr lang="pt-BR" sz="2000" dirty="0"/>
              <a:t>II - reduzida até o máximo de 2/3 (dois terços); ou           </a:t>
            </a:r>
          </a:p>
          <a:p>
            <a:pPr marL="0" indent="0" algn="just">
              <a:buNone/>
            </a:pPr>
            <a:r>
              <a:rPr lang="pt-BR" sz="2000" dirty="0"/>
              <a:t>III - aumentada em até 1.000 (mil) vezes.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Art. 326.  Para determinar o valor da fiança, a autoridade terá em consideração a natureza da infração, as condições pessoais de fortuna e vida pregressa do acusado, as circunstâncias indicativas de sua periculosidade, bem como a importância provável das custas do processo, até final julgamento.    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Art. 350.  Nos casos em que couber fiança, o juiz, verificando a situação econômica do preso, poderá conceder-lhe liberdade provisória, sujeitando-o às obrigações constantes dos </a:t>
            </a:r>
            <a:r>
              <a:rPr lang="pt-BR" sz="2000" dirty="0" err="1">
                <a:hlinkClick r:id="rId2"/>
              </a:rPr>
              <a:t>arts</a:t>
            </a:r>
            <a:r>
              <a:rPr lang="pt-BR" sz="2000" dirty="0">
                <a:hlinkClick r:id="rId2"/>
              </a:rPr>
              <a:t>. 327 e 328 deste Código</a:t>
            </a:r>
            <a:r>
              <a:rPr lang="pt-BR" sz="2000" dirty="0"/>
              <a:t> e a outras medidas cautelares, se for o caso. </a:t>
            </a:r>
          </a:p>
          <a:p>
            <a:pPr lvl="1" algn="just"/>
            <a:endParaRPr lang="pt-BR" altLang="pt-BR" sz="2000" dirty="0"/>
          </a:p>
          <a:p>
            <a:pPr marL="457200" lvl="1" indent="0" algn="just">
              <a:lnSpc>
                <a:spcPct val="90000"/>
              </a:lnSpc>
              <a:spcBef>
                <a:spcPct val="50000"/>
              </a:spcBef>
              <a:buNone/>
            </a:pPr>
            <a:endParaRPr lang="pt-BR" alt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3352602471"/>
      </p:ext>
    </p:extLst>
  </p:cSld>
  <p:clrMapOvr>
    <a:masterClrMapping/>
  </p:clrMapOvr>
  <p:transition spd="slow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0728"/>
            <a:ext cx="7951207" cy="435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96543"/>
      </p:ext>
    </p:extLst>
  </p:cSld>
  <p:clrMapOvr>
    <a:masterClrMapping/>
  </p:clrMapOvr>
  <p:transition spd="slow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244408" cy="398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59500"/>
      </p:ext>
    </p:extLst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8" y="805988"/>
            <a:ext cx="8229600" cy="1143000"/>
          </a:xfrm>
        </p:spPr>
        <p:txBody>
          <a:bodyPr/>
          <a:lstStyle/>
          <a:p>
            <a:r>
              <a:rPr lang="pt-BR" altLang="pt-BR" dirty="0"/>
              <a:t>Presunção de inocência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30300"/>
            <a:ext cx="7693025" cy="4090988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Art. 5º, LVII - ninguém será considerado culpado até o trânsito em julgado de sentença penal condenatória. </a:t>
            </a:r>
          </a:p>
          <a:p>
            <a:pPr lvl="1" algn="just"/>
            <a:r>
              <a:rPr lang="pt-BR" sz="1800" dirty="0"/>
              <a:t>Prisão pena x prisão cautelar. Regra de tratamento jurídico</a:t>
            </a:r>
          </a:p>
          <a:p>
            <a:pPr marL="0" indent="0" algn="just">
              <a:buNone/>
            </a:pPr>
            <a:r>
              <a:rPr lang="pt-BR" sz="2400" dirty="0"/>
              <a:t> </a:t>
            </a:r>
          </a:p>
          <a:p>
            <a:pPr algn="just"/>
            <a:r>
              <a:rPr lang="pt-BR" sz="2400" dirty="0"/>
              <a:t>Art. 5º, LXV - a prisão ilegal será imediatamente relaxada pela autoridade judiciária;</a:t>
            </a:r>
          </a:p>
          <a:p>
            <a:pPr lvl="1" algn="just"/>
            <a:r>
              <a:rPr lang="pt-BR" sz="1800" dirty="0"/>
              <a:t>Audiência de custódia. Análise legalidade e necessidade</a:t>
            </a:r>
          </a:p>
          <a:p>
            <a:pPr lvl="1" algn="just"/>
            <a:endParaRPr lang="pt-BR" sz="1800" dirty="0"/>
          </a:p>
          <a:p>
            <a:pPr algn="just"/>
            <a:r>
              <a:rPr lang="pt-BR" sz="2000" dirty="0"/>
              <a:t>Art. 5º, </a:t>
            </a:r>
            <a:r>
              <a:rPr lang="pt-BR" sz="2200" dirty="0"/>
              <a:t>LXVII - não haverá prisão civil por dívida, salvo a do responsável pelo inadimplemento voluntário e inescusável de obrigação alimentícia </a:t>
            </a:r>
            <a:r>
              <a:rPr lang="pt-BR" sz="2200" strike="sngStrike" dirty="0"/>
              <a:t>e a do depositário infiel</a:t>
            </a:r>
            <a:r>
              <a:rPr lang="pt-BR" sz="2200" dirty="0"/>
              <a:t>;</a:t>
            </a:r>
          </a:p>
          <a:p>
            <a:pPr marL="457200" lvl="1" indent="0">
              <a:buNone/>
            </a:pPr>
            <a:endParaRPr lang="pt-BR" sz="1800" dirty="0"/>
          </a:p>
          <a:p>
            <a:pPr lvl="2">
              <a:spcBef>
                <a:spcPts val="600"/>
              </a:spcBef>
            </a:pP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121774488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8" y="805988"/>
            <a:ext cx="8229600" cy="1143000"/>
          </a:xfrm>
        </p:spPr>
        <p:txBody>
          <a:bodyPr/>
          <a:lstStyle/>
          <a:p>
            <a:r>
              <a:rPr lang="pt-BR" altLang="pt-BR" dirty="0"/>
              <a:t>Presunção de inocência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30300"/>
            <a:ext cx="7693025" cy="4090988"/>
          </a:xfrm>
        </p:spPr>
        <p:txBody>
          <a:bodyPr>
            <a:noAutofit/>
          </a:bodyPr>
          <a:lstStyle/>
          <a:p>
            <a:r>
              <a:rPr lang="pt-BR" sz="2400" dirty="0"/>
              <a:t>Art. 5º, LXVI - ninguém será levado à prisão ou nela mantido, quando a lei admitir a liberdade provisória, com ou sem fiança;</a:t>
            </a:r>
          </a:p>
          <a:p>
            <a:pPr lvl="1"/>
            <a:r>
              <a:rPr lang="pt-BR" sz="1800" dirty="0"/>
              <a:t>Excepcionalidade da medida cautelar</a:t>
            </a:r>
          </a:p>
          <a:p>
            <a:pPr lvl="1"/>
            <a:endParaRPr lang="pt-BR" sz="2000" dirty="0"/>
          </a:p>
          <a:p>
            <a:pPr algn="just"/>
            <a:r>
              <a:rPr lang="pt-BR" sz="2400" dirty="0"/>
              <a:t>Art. 5º, LXI - ninguém será preso senão em flagrante delito ou por ordem escrita e fundamentada de autoridade judiciária competente, salvo nos casos de transgressão militar ou crime propriamente militar, definidos em lei;</a:t>
            </a:r>
          </a:p>
          <a:p>
            <a:pPr lvl="1"/>
            <a:r>
              <a:rPr lang="pt-BR" sz="1800" dirty="0"/>
              <a:t>Exigência de fundamentação x medidas automáticas</a:t>
            </a:r>
          </a:p>
          <a:p>
            <a:pPr lvl="2">
              <a:spcBef>
                <a:spcPts val="600"/>
              </a:spcBef>
            </a:pP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397313069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8" y="805988"/>
            <a:ext cx="8229600" cy="1143000"/>
          </a:xfrm>
        </p:spPr>
        <p:txBody>
          <a:bodyPr/>
          <a:lstStyle/>
          <a:p>
            <a:r>
              <a:rPr lang="pt-BR" altLang="pt-BR" dirty="0"/>
              <a:t>Princípios implícitos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30300"/>
            <a:ext cx="7693025" cy="4090988"/>
          </a:xfr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</a:pPr>
            <a:r>
              <a:rPr lang="pt-BR" altLang="pt-BR" sz="2400" dirty="0"/>
              <a:t>Inaplicabilidade diante de causas excludentes de antijuridicidade e de culpabilidade.</a:t>
            </a:r>
          </a:p>
          <a:p>
            <a:pPr algn="just">
              <a:spcBef>
                <a:spcPct val="30000"/>
              </a:spcBef>
            </a:pPr>
            <a:endParaRPr lang="pt-BR" altLang="pt-BR" sz="2400" dirty="0"/>
          </a:p>
          <a:p>
            <a:pPr algn="just">
              <a:spcBef>
                <a:spcPct val="30000"/>
              </a:spcBef>
            </a:pPr>
            <a:r>
              <a:rPr lang="pt-BR" altLang="pt-BR" sz="2400" dirty="0"/>
              <a:t>Adequação e proporcionalidade das medidas.</a:t>
            </a:r>
          </a:p>
          <a:p>
            <a:pPr lvl="1" algn="just">
              <a:spcBef>
                <a:spcPct val="30000"/>
              </a:spcBef>
            </a:pPr>
            <a:r>
              <a:rPr lang="pt-BR" altLang="pt-BR" sz="2000" dirty="0"/>
              <a:t>Tipo de pena; duração da pena.</a:t>
            </a:r>
          </a:p>
          <a:p>
            <a:pPr algn="just">
              <a:spcBef>
                <a:spcPct val="30000"/>
              </a:spcBef>
            </a:pPr>
            <a:endParaRPr lang="pt-BR" altLang="pt-BR" sz="2400" dirty="0"/>
          </a:p>
          <a:p>
            <a:pPr algn="just">
              <a:spcBef>
                <a:spcPct val="30000"/>
              </a:spcBef>
            </a:pPr>
            <a:r>
              <a:rPr lang="pt-BR" altLang="pt-BR" sz="2400" dirty="0"/>
              <a:t>Intangibilidade de outros direitos.</a:t>
            </a:r>
          </a:p>
          <a:p>
            <a:pPr lvl="1" algn="just">
              <a:spcBef>
                <a:spcPct val="30000"/>
              </a:spcBef>
            </a:pPr>
            <a:r>
              <a:rPr lang="pt-BR" altLang="pt-BR" sz="2000" dirty="0"/>
              <a:t>Saúde, dignidade humana.</a:t>
            </a:r>
          </a:p>
          <a:p>
            <a:pPr lvl="2">
              <a:spcBef>
                <a:spcPts val="600"/>
              </a:spcBef>
            </a:pP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43451505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8" y="805988"/>
            <a:ext cx="8229600" cy="1143000"/>
          </a:xfrm>
        </p:spPr>
        <p:txBody>
          <a:bodyPr/>
          <a:lstStyle/>
          <a:p>
            <a:r>
              <a:rPr lang="pt-BR" altLang="pt-BR" dirty="0"/>
              <a:t>Requisitos das medidas cautelares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8880"/>
            <a:ext cx="7693025" cy="3082876"/>
          </a:xfrm>
        </p:spPr>
        <p:txBody>
          <a:bodyPr>
            <a:noAutofit/>
          </a:bodyPr>
          <a:lstStyle/>
          <a:p>
            <a:r>
              <a:rPr lang="pt-BR" altLang="pt-BR" sz="2400" dirty="0"/>
              <a:t>Função das medidas cautelares (instrumental)</a:t>
            </a:r>
          </a:p>
          <a:p>
            <a:pPr lvl="1"/>
            <a:r>
              <a:rPr lang="pt-BR" altLang="pt-BR" sz="1800" dirty="0"/>
              <a:t>Garantir bom andamento e o resultado do processo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endParaRPr lang="pt-BR" altLang="pt-BR" sz="500" i="1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2400" i="1" dirty="0"/>
              <a:t>Fumus boni iuris x Fumus </a:t>
            </a:r>
            <a:r>
              <a:rPr lang="pt-BR" altLang="pt-BR" sz="2400" i="1" dirty="0" err="1"/>
              <a:t>comissi</a:t>
            </a:r>
            <a:r>
              <a:rPr lang="pt-BR" altLang="pt-BR" sz="2400" i="1" dirty="0"/>
              <a:t> delicti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</a:pPr>
            <a:r>
              <a:rPr lang="pt-BR" altLang="pt-BR" sz="1800" dirty="0"/>
              <a:t>Alta probabilidade de vitória. </a:t>
            </a:r>
            <a:r>
              <a:rPr lang="pt-PT" altLang="pt-BR" sz="1800" dirty="0"/>
              <a:t>Plausibilidade das razões invocadas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</a:pPr>
            <a:endParaRPr lang="pt-BR" altLang="pt-BR" sz="500" dirty="0"/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PT" altLang="pt-BR" sz="2400" i="1" dirty="0"/>
              <a:t>Periculum in mora x Periculum libertatis</a:t>
            </a:r>
            <a:endParaRPr lang="pt-PT" altLang="pt-BR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pt-BR" altLang="pt-BR" sz="1800" dirty="0"/>
              <a:t>Risco de perecimento do direito. </a:t>
            </a:r>
            <a:r>
              <a:rPr lang="pt-PT" altLang="pt-BR" sz="1800" dirty="0"/>
              <a:t>Imprescindibilidade da medida.</a:t>
            </a:r>
            <a:endParaRPr lang="pt-PT" altLang="pt-BR" sz="1800" i="1" dirty="0"/>
          </a:p>
          <a:p>
            <a:pPr marL="457200" lvl="1" indent="0"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381291967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56159"/>
              </p:ext>
            </p:extLst>
          </p:nvPr>
        </p:nvGraphicFramePr>
        <p:xfrm>
          <a:off x="251520" y="476672"/>
          <a:ext cx="8712968" cy="584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89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TIPO DE PRISÃO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FUMUS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PERICULUM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9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FLAGRANTE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 cometendo crime.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Acaba de cometer.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Perseguido, logo após.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Encontrado, logo depois.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Impedir prática.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autor.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Colher provas.</a:t>
                      </a:r>
                    </a:p>
                    <a:p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TEMPORÁRIA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fundadas razões de autoria ou participação em crimes determinados.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quando imprescindível para as investigações.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quando o indicado não tiver residência fixa ou identidade.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81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PREVENTIVA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prova da existência do crime e indício suficiente de autoria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garantia da ordem pública, da ordem econômica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conveniência da instrução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assegurar a aplicação da lei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perigo gerado pelo estado de liberdade do imputado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055967"/>
      </p:ext>
    </p:extLst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Exceções à prisão em flagrante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19550"/>
          </a:xfrm>
        </p:spPr>
        <p:txBody>
          <a:bodyPr/>
          <a:lstStyle/>
          <a:p>
            <a:pPr algn="just"/>
            <a:r>
              <a:rPr lang="pt-BR" altLang="pt-BR" sz="2400" b="1" dirty="0"/>
              <a:t>Vedação absoluta</a:t>
            </a:r>
          </a:p>
          <a:p>
            <a:pPr marL="808038" lvl="1" algn="just"/>
            <a:r>
              <a:rPr lang="pt-BR" altLang="pt-BR" sz="2000" dirty="0"/>
              <a:t>Presidente da República (art. 86, </a:t>
            </a:r>
            <a:r>
              <a:rPr lang="en-US" altLang="pt-BR" sz="2000" dirty="0">
                <a:cs typeface="Arial" panose="020B0604020202020204" pitchFamily="34" charset="0"/>
              </a:rPr>
              <a:t>§</a:t>
            </a:r>
            <a:r>
              <a:rPr lang="pt-BR" altLang="pt-BR" sz="2000" dirty="0"/>
              <a:t>3º, CRFB)</a:t>
            </a:r>
          </a:p>
          <a:p>
            <a:pPr marL="808038" lvl="1" algn="just"/>
            <a:r>
              <a:rPr lang="pt-BR" altLang="pt-BR" sz="2000" dirty="0"/>
              <a:t>Agentes diplomáticos e familiares (Convenção Viena)</a:t>
            </a:r>
          </a:p>
          <a:p>
            <a:pPr marL="808038" lvl="1" algn="just"/>
            <a:r>
              <a:rPr lang="pt-BR" altLang="pt-BR" sz="2000" dirty="0"/>
              <a:t>Condutor que prestar socorro (art. 301, Lei 9.503/97)</a:t>
            </a:r>
          </a:p>
          <a:p>
            <a:pPr marL="808038" lvl="1" algn="just"/>
            <a:r>
              <a:rPr lang="pt-BR" altLang="pt-BR" sz="2000" dirty="0"/>
              <a:t>Infração de menor potencial ofensivo (art. 69, Lei 9.099/95)</a:t>
            </a:r>
          </a:p>
          <a:p>
            <a:pPr algn="just">
              <a:spcBef>
                <a:spcPct val="50000"/>
              </a:spcBef>
            </a:pPr>
            <a:r>
              <a:rPr lang="pt-BR" altLang="pt-BR" sz="2400" b="1" dirty="0"/>
              <a:t>Possibilidade em crimes inafiançáveis</a:t>
            </a:r>
          </a:p>
          <a:p>
            <a:pPr marL="808038" lvl="1" algn="just"/>
            <a:r>
              <a:rPr lang="pt-BR" altLang="pt-BR" sz="2000" dirty="0"/>
              <a:t>Membros do Congresso (art. 53, CRFB)</a:t>
            </a:r>
          </a:p>
          <a:p>
            <a:pPr marL="808038" lvl="1" algn="just"/>
            <a:r>
              <a:rPr lang="pt-BR" altLang="pt-BR" sz="2000" dirty="0"/>
              <a:t>Magistrados (art. 33, LC nº 35/79)</a:t>
            </a:r>
          </a:p>
          <a:p>
            <a:pPr marL="808038" lvl="1" algn="just"/>
            <a:r>
              <a:rPr lang="pt-BR" altLang="pt-BR" sz="2000" dirty="0"/>
              <a:t>Membros do Ministério Público (art. 18, LC nº 79/93)</a:t>
            </a:r>
          </a:p>
          <a:p>
            <a:pPr marL="808038" lvl="1" algn="just"/>
            <a:r>
              <a:rPr lang="pt-BR" altLang="pt-BR" sz="2000" dirty="0"/>
              <a:t>Advogado, no exercício da profissão (art. 7º, </a:t>
            </a:r>
            <a:r>
              <a:rPr lang="en-US" altLang="pt-BR" sz="2000" dirty="0">
                <a:cs typeface="Arial" panose="020B0604020202020204" pitchFamily="34" charset="0"/>
              </a:rPr>
              <a:t>§3º</a:t>
            </a:r>
            <a:r>
              <a:rPr lang="pt-BR" altLang="pt-BR" sz="2000" dirty="0"/>
              <a:t>, EOAB)</a:t>
            </a:r>
          </a:p>
        </p:txBody>
      </p:sp>
    </p:spTree>
    <p:extLst>
      <p:ext uri="{BB962C8B-B14F-4D97-AF65-F5344CB8AC3E}">
        <p14:creationId xmlns:p14="http://schemas.microsoft.com/office/powerpoint/2010/main" val="3938772277"/>
      </p:ext>
    </p:extLst>
  </p:cSld>
  <p:clrMapOvr>
    <a:masterClrMapping/>
  </p:clrMapOvr>
  <p:transition spd="slow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46993" y="216456"/>
            <a:ext cx="8229600" cy="1143000"/>
          </a:xfrm>
        </p:spPr>
        <p:txBody>
          <a:bodyPr/>
          <a:lstStyle/>
          <a:p>
            <a:r>
              <a:rPr lang="pt-BR" altLang="pt-BR" dirty="0"/>
              <a:t>MEDIDAS ALTERNATIVAS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8064251" cy="4811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dirty="0"/>
              <a:t>Art. 319.  São medidas cautelares diversas da prisão</a:t>
            </a:r>
          </a:p>
          <a:p>
            <a:pPr marL="0" indent="0">
              <a:buNone/>
            </a:pPr>
            <a:r>
              <a:rPr lang="pt-BR" sz="2200" dirty="0"/>
              <a:t>I - comparecimento periódico em juízo;</a:t>
            </a:r>
          </a:p>
          <a:p>
            <a:pPr marL="0" indent="0">
              <a:buNone/>
            </a:pPr>
            <a:r>
              <a:rPr lang="pt-BR" sz="2200" dirty="0"/>
              <a:t>II - proibição de acesso ou frequência a determinados lugares;</a:t>
            </a:r>
          </a:p>
          <a:p>
            <a:pPr marL="0" indent="0">
              <a:buNone/>
            </a:pPr>
            <a:r>
              <a:rPr lang="pt-BR" sz="2200" dirty="0"/>
              <a:t>III - proibição de manter contato com pessoa determinada;</a:t>
            </a:r>
          </a:p>
          <a:p>
            <a:pPr marL="0" indent="0">
              <a:buNone/>
            </a:pPr>
            <a:r>
              <a:rPr lang="pt-BR" sz="2200" dirty="0"/>
              <a:t>IV - proibição de ausentar-se da Comarca;</a:t>
            </a:r>
          </a:p>
          <a:p>
            <a:pPr marL="0" indent="0">
              <a:buNone/>
            </a:pPr>
            <a:r>
              <a:rPr lang="pt-BR" sz="2200" dirty="0"/>
              <a:t>V - recolhimento domiciliar no período noturno;</a:t>
            </a:r>
          </a:p>
          <a:p>
            <a:pPr marL="0" indent="0">
              <a:buNone/>
            </a:pPr>
            <a:r>
              <a:rPr lang="pt-BR" sz="2200" dirty="0"/>
              <a:t>VI - suspensão do exercício de função pública ou de atividade de natureza econômica ou financeira;           </a:t>
            </a:r>
          </a:p>
          <a:p>
            <a:pPr marL="0" indent="0">
              <a:buNone/>
            </a:pPr>
            <a:r>
              <a:rPr lang="pt-BR" sz="2200" dirty="0"/>
              <a:t>VII - internação provisória do acusado;      </a:t>
            </a:r>
          </a:p>
          <a:p>
            <a:pPr marL="0" indent="0">
              <a:buNone/>
            </a:pPr>
            <a:r>
              <a:rPr lang="pt-BR" sz="2200" dirty="0"/>
              <a:t>VIII - </a:t>
            </a:r>
            <a:r>
              <a:rPr lang="pt-BR" sz="2200" b="1" dirty="0"/>
              <a:t>fiança</a:t>
            </a:r>
            <a:r>
              <a:rPr lang="pt-BR" sz="2200" dirty="0"/>
              <a:t>, nas infrações que a admitem, para assegurar o comparecimento a atos do processo, evitar a obstrução do seu andamento ou em caso de resistência injustificada à ordem judicial</a:t>
            </a:r>
          </a:p>
          <a:p>
            <a:pPr marL="0" indent="0">
              <a:buNone/>
            </a:pPr>
            <a:r>
              <a:rPr lang="pt-BR" sz="2200" dirty="0"/>
              <a:t>IX - monitoração eletrônica. </a:t>
            </a:r>
          </a:p>
          <a:p>
            <a:pPr marL="457200" lvl="1" indent="0">
              <a:buNone/>
            </a:pP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3529891636"/>
      </p:ext>
    </p:extLst>
  </p:cSld>
  <p:clrMapOvr>
    <a:masterClrMapping/>
  </p:clrMapOvr>
  <p:transition spd="slow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8" y="805988"/>
            <a:ext cx="8229600" cy="1143000"/>
          </a:xfrm>
        </p:spPr>
        <p:txBody>
          <a:bodyPr/>
          <a:lstStyle/>
          <a:p>
            <a:r>
              <a:rPr lang="pt-BR" altLang="pt-BR" dirty="0"/>
              <a:t>FIANÇA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30300"/>
            <a:ext cx="7693025" cy="4811068"/>
          </a:xfrm>
        </p:spPr>
        <p:txBody>
          <a:bodyPr>
            <a:noAutofit/>
          </a:bodyPr>
          <a:lstStyle/>
          <a:p>
            <a:r>
              <a:rPr lang="pt-BR" altLang="pt-BR" sz="2800" dirty="0"/>
              <a:t>Crimes inafiançáveis: </a:t>
            </a:r>
          </a:p>
          <a:p>
            <a:pPr lvl="1"/>
            <a:r>
              <a:rPr lang="pt-BR" sz="2000" dirty="0"/>
              <a:t>Racismo (XLII), tortura, o tráfico de entorpecentes, o terrorismo e os crimes hediondos (XLIII); ação de grupos armados, civis ou militares, contra a ordem constitucional e o Estado Democrático (XLIV)</a:t>
            </a:r>
          </a:p>
          <a:p>
            <a:pPr lvl="1"/>
            <a:endParaRPr lang="pt-BR" altLang="pt-BR" sz="2000" dirty="0"/>
          </a:p>
          <a:p>
            <a:r>
              <a:rPr lang="pt-BR" altLang="pt-BR" sz="2800" dirty="0"/>
              <a:t>Quem fixa: </a:t>
            </a:r>
          </a:p>
          <a:p>
            <a:pPr lvl="1"/>
            <a:r>
              <a:rPr lang="pt-BR" sz="2000" dirty="0"/>
              <a:t>Delegado (crimes com pena até 4 anos)</a:t>
            </a:r>
          </a:p>
          <a:p>
            <a:pPr lvl="1"/>
            <a:r>
              <a:rPr lang="pt-BR" sz="2000" dirty="0"/>
              <a:t>Juiz (crimes com pena maio de 4 anos)</a:t>
            </a:r>
          </a:p>
          <a:p>
            <a:pPr lvl="1"/>
            <a:endParaRPr lang="pt-BR" sz="2000" dirty="0"/>
          </a:p>
          <a:p>
            <a:pPr lvl="1"/>
            <a:endParaRPr lang="pt-BR" sz="2000" dirty="0"/>
          </a:p>
          <a:p>
            <a:pPr lvl="1"/>
            <a:endParaRPr lang="pt-BR" altLang="pt-BR" sz="2000" dirty="0"/>
          </a:p>
          <a:p>
            <a:pPr marL="457200" lvl="1" indent="0">
              <a:lnSpc>
                <a:spcPct val="90000"/>
              </a:lnSpc>
              <a:spcBef>
                <a:spcPct val="50000"/>
              </a:spcBef>
              <a:buNone/>
            </a:pPr>
            <a:endParaRPr lang="pt-BR" altLang="pt-BR" sz="600" i="1" dirty="0"/>
          </a:p>
        </p:txBody>
      </p:sp>
    </p:spTree>
    <p:extLst>
      <p:ext uri="{BB962C8B-B14F-4D97-AF65-F5344CB8AC3E}">
        <p14:creationId xmlns:p14="http://schemas.microsoft.com/office/powerpoint/2010/main" val="625541390"/>
      </p:ext>
    </p:extLst>
  </p:cSld>
  <p:clrMapOvr>
    <a:masterClrMapping/>
  </p:clrMapOvr>
  <p:transition spd="slow">
    <p:pull dir="r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919</Words>
  <Application>Microsoft Macintosh PowerPoint</Application>
  <PresentationFormat>Apresentação na tela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do Office</vt:lpstr>
      <vt:lpstr>Sumário</vt:lpstr>
      <vt:lpstr>Presunção de inocência</vt:lpstr>
      <vt:lpstr>Presunção de inocência</vt:lpstr>
      <vt:lpstr>Princípios implícitos</vt:lpstr>
      <vt:lpstr>Requisitos das medidas cautelares</vt:lpstr>
      <vt:lpstr>Apresentação do PowerPoint</vt:lpstr>
      <vt:lpstr>Exceções à prisão em flagrante</vt:lpstr>
      <vt:lpstr>MEDIDAS ALTERNATIVAS</vt:lpstr>
      <vt:lpstr>FIANÇA</vt:lpstr>
      <vt:lpstr>FIANÇA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Alluan Costa</dc:creator>
  <cp:lastModifiedBy>Marco Bonomo</cp:lastModifiedBy>
  <cp:revision>78</cp:revision>
  <cp:lastPrinted>2014-06-24T14:36:51Z</cp:lastPrinted>
  <dcterms:created xsi:type="dcterms:W3CDTF">2014-02-07T18:17:54Z</dcterms:created>
  <dcterms:modified xsi:type="dcterms:W3CDTF">2020-07-03T21:11:43Z</dcterms:modified>
</cp:coreProperties>
</file>