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8" r:id="rId5"/>
    <p:sldMasterId id="2147483798" r:id="rId6"/>
    <p:sldMasterId id="2147483841" r:id="rId7"/>
    <p:sldMasterId id="2147483873" r:id="rId8"/>
  </p:sldMasterIdLst>
  <p:notesMasterIdLst>
    <p:notesMasterId r:id="rId26"/>
  </p:notesMasterIdLst>
  <p:handoutMasterIdLst>
    <p:handoutMasterId r:id="rId27"/>
  </p:handoutMasterIdLst>
  <p:sldIdLst>
    <p:sldId id="5082" r:id="rId9"/>
    <p:sldId id="5466" r:id="rId10"/>
    <p:sldId id="5239" r:id="rId11"/>
    <p:sldId id="5476" r:id="rId12"/>
    <p:sldId id="5240" r:id="rId13"/>
    <p:sldId id="5469" r:id="rId14"/>
    <p:sldId id="5472" r:id="rId15"/>
    <p:sldId id="5477" r:id="rId16"/>
    <p:sldId id="5452" r:id="rId17"/>
    <p:sldId id="5463" r:id="rId18"/>
    <p:sldId id="5465" r:id="rId19"/>
    <p:sldId id="5456" r:id="rId20"/>
    <p:sldId id="5475" r:id="rId21"/>
    <p:sldId id="5474" r:id="rId22"/>
    <p:sldId id="5473" r:id="rId23"/>
    <p:sldId id="5471" r:id="rId24"/>
    <p:sldId id="384" r:id="rId25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015C79"/>
    <a:srgbClr val="025C75"/>
    <a:srgbClr val="385F71"/>
    <a:srgbClr val="8C7449"/>
    <a:srgbClr val="012C62"/>
    <a:srgbClr val="3C303B"/>
    <a:srgbClr val="ED7D31"/>
    <a:srgbClr val="FFFF99"/>
    <a:srgbClr val="7F7F7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6433" autoAdjust="0"/>
  </p:normalViewPr>
  <p:slideViewPr>
    <p:cSldViewPr snapToGrid="0">
      <p:cViewPr varScale="1">
        <p:scale>
          <a:sx n="82" d="100"/>
          <a:sy n="82" d="100"/>
        </p:scale>
        <p:origin x="826" y="72"/>
      </p:cViewPr>
      <p:guideLst/>
    </p:cSldViewPr>
  </p:slideViewPr>
  <p:outlineViewPr>
    <p:cViewPr>
      <p:scale>
        <a:sx n="33" d="100"/>
        <a:sy n="33" d="100"/>
      </p:scale>
      <p:origin x="0" y="-187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08"/>
    </p:cViewPr>
  </p:sorterViewPr>
  <p:notesViewPr>
    <p:cSldViewPr snapToGrid="0">
      <p:cViewPr varScale="1">
        <p:scale>
          <a:sx n="81" d="100"/>
          <a:sy n="81" d="100"/>
        </p:scale>
        <p:origin x="39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70A24-DD23-4BE4-8A9E-B856200F94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2F3C0F-AC29-4295-B6FE-484D1D0CDD02}">
      <dgm:prSet phldrT="[Texto]"/>
      <dgm:spPr>
        <a:solidFill>
          <a:srgbClr val="015C79"/>
        </a:solidFill>
      </dgm:spPr>
      <dgm:t>
        <a:bodyPr/>
        <a:lstStyle/>
        <a:p>
          <a:r>
            <a:rPr lang="en-US" noProof="0" dirty="0"/>
            <a:t>Debate on established guidelines</a:t>
          </a:r>
          <a:endParaRPr lang="en-US" b="1" noProof="0" dirty="0">
            <a:solidFill>
              <a:schemeClr val="bg1">
                <a:lumMod val="95000"/>
              </a:schemeClr>
            </a:solidFill>
          </a:endParaRPr>
        </a:p>
      </dgm:t>
    </dgm:pt>
    <dgm:pt modelId="{7C8C9C68-643F-48C5-9616-8A64CB333103}" type="parTrans" cxnId="{F58531B4-A164-46F6-8F19-348026542092}">
      <dgm:prSet/>
      <dgm:spPr/>
      <dgm:t>
        <a:bodyPr/>
        <a:lstStyle/>
        <a:p>
          <a:endParaRPr lang="en-US" noProof="0" dirty="0"/>
        </a:p>
      </dgm:t>
    </dgm:pt>
    <dgm:pt modelId="{9F906C03-439A-4252-96F8-9CB44E473A5A}" type="sibTrans" cxnId="{F58531B4-A164-46F6-8F19-348026542092}">
      <dgm:prSet/>
      <dgm:spPr>
        <a:ln>
          <a:solidFill>
            <a:srgbClr val="015C79"/>
          </a:solidFill>
        </a:ln>
      </dgm:spPr>
      <dgm:t>
        <a:bodyPr/>
        <a:lstStyle/>
        <a:p>
          <a:endParaRPr lang="en-US" noProof="0" dirty="0"/>
        </a:p>
      </dgm:t>
    </dgm:pt>
    <dgm:pt modelId="{DEE980D2-2E46-44FD-8939-00F78203B8FC}">
      <dgm:prSet phldrT="[Texto]"/>
      <dgm:spPr>
        <a:solidFill>
          <a:srgbClr val="015C79"/>
        </a:solidFill>
      </dgm:spPr>
      <dgm:t>
        <a:bodyPr/>
        <a:lstStyle/>
        <a:p>
          <a:r>
            <a:rPr lang="en-US" noProof="0" dirty="0"/>
            <a:t>Pace of implementation</a:t>
          </a:r>
          <a:endParaRPr lang="en-US" b="0" i="0" noProof="0" dirty="0"/>
        </a:p>
      </dgm:t>
    </dgm:pt>
    <dgm:pt modelId="{C6E11068-7081-45BF-9437-A4D0D267E3FB}" type="parTrans" cxnId="{3FF6A3B5-45C3-4CBA-ACAB-6BB862E06BEB}">
      <dgm:prSet/>
      <dgm:spPr/>
      <dgm:t>
        <a:bodyPr/>
        <a:lstStyle/>
        <a:p>
          <a:endParaRPr lang="en-US" noProof="0" dirty="0"/>
        </a:p>
      </dgm:t>
    </dgm:pt>
    <dgm:pt modelId="{60971637-2C89-476F-8E24-84AF06438355}" type="sibTrans" cxnId="{3FF6A3B5-45C3-4CBA-ACAB-6BB862E06BEB}">
      <dgm:prSet/>
      <dgm:spPr/>
      <dgm:t>
        <a:bodyPr/>
        <a:lstStyle/>
        <a:p>
          <a:endParaRPr lang="en-US" noProof="0" dirty="0"/>
        </a:p>
      </dgm:t>
    </dgm:pt>
    <dgm:pt modelId="{7C70B12C-B09E-4453-8D9D-7AA983AA4CFA}">
      <dgm:prSet phldrT="[Texto]"/>
      <dgm:spPr>
        <a:solidFill>
          <a:srgbClr val="015C79"/>
        </a:solidFill>
      </dgm:spPr>
      <dgm:t>
        <a:bodyPr/>
        <a:lstStyle/>
        <a:p>
          <a:r>
            <a:rPr lang="en-US" noProof="0" dirty="0"/>
            <a:t>Society's perception of applicable technologies and use cases</a:t>
          </a:r>
        </a:p>
      </dgm:t>
    </dgm:pt>
    <dgm:pt modelId="{11FCE591-7346-4597-925A-C7CC0A0356BF}" type="parTrans" cxnId="{8B26CE21-6BF1-42F8-AD89-B93299BBBDE3}">
      <dgm:prSet/>
      <dgm:spPr/>
      <dgm:t>
        <a:bodyPr/>
        <a:lstStyle/>
        <a:p>
          <a:endParaRPr lang="en-US" noProof="0" dirty="0"/>
        </a:p>
      </dgm:t>
    </dgm:pt>
    <dgm:pt modelId="{0A156948-143D-4A1D-8515-745BC06DA38A}" type="sibTrans" cxnId="{8B26CE21-6BF1-42F8-AD89-B93299BBBDE3}">
      <dgm:prSet/>
      <dgm:spPr/>
      <dgm:t>
        <a:bodyPr/>
        <a:lstStyle/>
        <a:p>
          <a:endParaRPr lang="en-US" noProof="0" dirty="0"/>
        </a:p>
      </dgm:t>
    </dgm:pt>
    <dgm:pt modelId="{5D0A10E5-9956-487E-A5DD-D54F8B4ECC34}">
      <dgm:prSet phldrT="[Texto]"/>
      <dgm:spPr>
        <a:solidFill>
          <a:srgbClr val="015C79"/>
        </a:solidFill>
      </dgm:spPr>
      <dgm:t>
        <a:bodyPr/>
        <a:lstStyle/>
        <a:p>
          <a:r>
            <a:rPr lang="en-US" b="0" i="0" noProof="0" dirty="0"/>
            <a:t>2022: PoC / Innovation lab; 2023: Pilots; 2024: Decisions</a:t>
          </a:r>
        </a:p>
      </dgm:t>
    </dgm:pt>
    <dgm:pt modelId="{97352F61-C6D4-4A3E-8733-68A919745FE8}" type="parTrans" cxnId="{C35CAAD9-8B89-4670-8B87-20CE01AB5F29}">
      <dgm:prSet/>
      <dgm:spPr/>
      <dgm:t>
        <a:bodyPr/>
        <a:lstStyle/>
        <a:p>
          <a:endParaRPr lang="pt-BR"/>
        </a:p>
      </dgm:t>
    </dgm:pt>
    <dgm:pt modelId="{4DBEFB31-CFDC-4649-8784-15F367864B6D}" type="sibTrans" cxnId="{C35CAAD9-8B89-4670-8B87-20CE01AB5F29}">
      <dgm:prSet/>
      <dgm:spPr/>
      <dgm:t>
        <a:bodyPr/>
        <a:lstStyle/>
        <a:p>
          <a:endParaRPr lang="pt-BR"/>
        </a:p>
      </dgm:t>
    </dgm:pt>
    <dgm:pt modelId="{B6238CF6-737B-4D37-A7B9-412C714DE4D4}" type="pres">
      <dgm:prSet presAssocID="{49C70A24-DD23-4BE4-8A9E-B856200F94C2}" presName="Name0" presStyleCnt="0">
        <dgm:presLayoutVars>
          <dgm:chMax val="7"/>
          <dgm:chPref val="7"/>
          <dgm:dir/>
        </dgm:presLayoutVars>
      </dgm:prSet>
      <dgm:spPr/>
    </dgm:pt>
    <dgm:pt modelId="{7F739F86-0B41-40B7-AA8F-F6506F126BC8}" type="pres">
      <dgm:prSet presAssocID="{49C70A24-DD23-4BE4-8A9E-B856200F94C2}" presName="Name1" presStyleCnt="0"/>
      <dgm:spPr/>
    </dgm:pt>
    <dgm:pt modelId="{B97C7A0E-7080-4BE3-AD94-526F1919CB28}" type="pres">
      <dgm:prSet presAssocID="{49C70A24-DD23-4BE4-8A9E-B856200F94C2}" presName="cycle" presStyleCnt="0"/>
      <dgm:spPr/>
    </dgm:pt>
    <dgm:pt modelId="{CCEB0337-2AD9-440F-B756-8CE5FC56CD6A}" type="pres">
      <dgm:prSet presAssocID="{49C70A24-DD23-4BE4-8A9E-B856200F94C2}" presName="srcNode" presStyleLbl="node1" presStyleIdx="0" presStyleCnt="3"/>
      <dgm:spPr/>
    </dgm:pt>
    <dgm:pt modelId="{BBAE5D2D-3489-4DF4-BCC8-ADD1CC0754F3}" type="pres">
      <dgm:prSet presAssocID="{49C70A24-DD23-4BE4-8A9E-B856200F94C2}" presName="conn" presStyleLbl="parChTrans1D2" presStyleIdx="0" presStyleCnt="1"/>
      <dgm:spPr/>
    </dgm:pt>
    <dgm:pt modelId="{9D6EF5F4-16EF-4992-891A-4A0D3AA465E8}" type="pres">
      <dgm:prSet presAssocID="{49C70A24-DD23-4BE4-8A9E-B856200F94C2}" presName="extraNode" presStyleLbl="node1" presStyleIdx="0" presStyleCnt="3"/>
      <dgm:spPr/>
    </dgm:pt>
    <dgm:pt modelId="{BBF8E27C-D654-4233-AD75-CFECBAF67E80}" type="pres">
      <dgm:prSet presAssocID="{49C70A24-DD23-4BE4-8A9E-B856200F94C2}" presName="dstNode" presStyleLbl="node1" presStyleIdx="0" presStyleCnt="3"/>
      <dgm:spPr/>
    </dgm:pt>
    <dgm:pt modelId="{9E4E3781-6169-4167-A4A9-96DC9330F35C}" type="pres">
      <dgm:prSet presAssocID="{972F3C0F-AC29-4295-B6FE-484D1D0CDD02}" presName="text_1" presStyleLbl="node1" presStyleIdx="0" presStyleCnt="3">
        <dgm:presLayoutVars>
          <dgm:bulletEnabled val="1"/>
        </dgm:presLayoutVars>
      </dgm:prSet>
      <dgm:spPr/>
    </dgm:pt>
    <dgm:pt modelId="{17F61756-9FE6-4AA1-B9D5-3A3CC57063B8}" type="pres">
      <dgm:prSet presAssocID="{972F3C0F-AC29-4295-B6FE-484D1D0CDD02}" presName="accent_1" presStyleCnt="0"/>
      <dgm:spPr/>
    </dgm:pt>
    <dgm:pt modelId="{E91BDC15-5E38-43A0-862C-F3B77223DA59}" type="pres">
      <dgm:prSet presAssocID="{972F3C0F-AC29-4295-B6FE-484D1D0CDD02}" presName="accentRepeatNode" presStyleLbl="solidFgAcc1" presStyleIdx="0" presStyleCnt="3"/>
      <dgm:spPr>
        <a:ln>
          <a:solidFill>
            <a:srgbClr val="015C79"/>
          </a:solidFill>
        </a:ln>
      </dgm:spPr>
    </dgm:pt>
    <dgm:pt modelId="{E1041AD5-8377-4ADC-A832-A46F556C2BDC}" type="pres">
      <dgm:prSet presAssocID="{7C70B12C-B09E-4453-8D9D-7AA983AA4CFA}" presName="text_2" presStyleLbl="node1" presStyleIdx="1" presStyleCnt="3">
        <dgm:presLayoutVars>
          <dgm:bulletEnabled val="1"/>
        </dgm:presLayoutVars>
      </dgm:prSet>
      <dgm:spPr/>
    </dgm:pt>
    <dgm:pt modelId="{1D7310D4-0472-4A03-812D-4BE1C3C11CCB}" type="pres">
      <dgm:prSet presAssocID="{7C70B12C-B09E-4453-8D9D-7AA983AA4CFA}" presName="accent_2" presStyleCnt="0"/>
      <dgm:spPr/>
    </dgm:pt>
    <dgm:pt modelId="{CF316E16-BCF2-47BE-8FF7-82E634BCC507}" type="pres">
      <dgm:prSet presAssocID="{7C70B12C-B09E-4453-8D9D-7AA983AA4CFA}" presName="accentRepeatNode" presStyleLbl="solidFgAcc1" presStyleIdx="1" presStyleCnt="3"/>
      <dgm:spPr>
        <a:ln>
          <a:solidFill>
            <a:srgbClr val="015C79"/>
          </a:solidFill>
        </a:ln>
      </dgm:spPr>
    </dgm:pt>
    <dgm:pt modelId="{796843C3-F2F2-4353-B73B-1E05CCCC6768}" type="pres">
      <dgm:prSet presAssocID="{DEE980D2-2E46-44FD-8939-00F78203B8FC}" presName="text_3" presStyleLbl="node1" presStyleIdx="2" presStyleCnt="3">
        <dgm:presLayoutVars>
          <dgm:bulletEnabled val="1"/>
        </dgm:presLayoutVars>
      </dgm:prSet>
      <dgm:spPr/>
    </dgm:pt>
    <dgm:pt modelId="{E09CF9A0-A9B7-41BC-BA39-C87D2B938DD6}" type="pres">
      <dgm:prSet presAssocID="{DEE980D2-2E46-44FD-8939-00F78203B8FC}" presName="accent_3" presStyleCnt="0"/>
      <dgm:spPr/>
    </dgm:pt>
    <dgm:pt modelId="{8D27600E-DFFA-4422-A753-2A846362150C}" type="pres">
      <dgm:prSet presAssocID="{DEE980D2-2E46-44FD-8939-00F78203B8FC}" presName="accentRepeatNode" presStyleLbl="solidFgAcc1" presStyleIdx="2" presStyleCnt="3"/>
      <dgm:spPr>
        <a:ln>
          <a:solidFill>
            <a:srgbClr val="015C79"/>
          </a:solidFill>
        </a:ln>
      </dgm:spPr>
    </dgm:pt>
  </dgm:ptLst>
  <dgm:cxnLst>
    <dgm:cxn modelId="{75E27A01-4176-4ED6-B823-390610431E87}" type="presOf" srcId="{972F3C0F-AC29-4295-B6FE-484D1D0CDD02}" destId="{9E4E3781-6169-4167-A4A9-96DC9330F35C}" srcOrd="0" destOrd="0" presId="urn:microsoft.com/office/officeart/2008/layout/VerticalCurvedList"/>
    <dgm:cxn modelId="{35FDB121-2531-4653-A020-DE789B5E0B34}" type="presOf" srcId="{49C70A24-DD23-4BE4-8A9E-B856200F94C2}" destId="{B6238CF6-737B-4D37-A7B9-412C714DE4D4}" srcOrd="0" destOrd="0" presId="urn:microsoft.com/office/officeart/2008/layout/VerticalCurvedList"/>
    <dgm:cxn modelId="{8B26CE21-6BF1-42F8-AD89-B93299BBBDE3}" srcId="{49C70A24-DD23-4BE4-8A9E-B856200F94C2}" destId="{7C70B12C-B09E-4453-8D9D-7AA983AA4CFA}" srcOrd="1" destOrd="0" parTransId="{11FCE591-7346-4597-925A-C7CC0A0356BF}" sibTransId="{0A156948-143D-4A1D-8515-745BC06DA38A}"/>
    <dgm:cxn modelId="{8FC8C933-4CFA-48B0-A784-DD78909D3E1F}" type="presOf" srcId="{9F906C03-439A-4252-96F8-9CB44E473A5A}" destId="{BBAE5D2D-3489-4DF4-BCC8-ADD1CC0754F3}" srcOrd="0" destOrd="0" presId="urn:microsoft.com/office/officeart/2008/layout/VerticalCurvedList"/>
    <dgm:cxn modelId="{3CAC2862-D01C-4C5A-85AB-F9942414CDCD}" type="presOf" srcId="{5D0A10E5-9956-487E-A5DD-D54F8B4ECC34}" destId="{796843C3-F2F2-4353-B73B-1E05CCCC6768}" srcOrd="0" destOrd="1" presId="urn:microsoft.com/office/officeart/2008/layout/VerticalCurvedList"/>
    <dgm:cxn modelId="{4B18624B-C062-44ED-B373-7F0C22392ED2}" type="presOf" srcId="{7C70B12C-B09E-4453-8D9D-7AA983AA4CFA}" destId="{E1041AD5-8377-4ADC-A832-A46F556C2BDC}" srcOrd="0" destOrd="0" presId="urn:microsoft.com/office/officeart/2008/layout/VerticalCurvedList"/>
    <dgm:cxn modelId="{F58531B4-A164-46F6-8F19-348026542092}" srcId="{49C70A24-DD23-4BE4-8A9E-B856200F94C2}" destId="{972F3C0F-AC29-4295-B6FE-484D1D0CDD02}" srcOrd="0" destOrd="0" parTransId="{7C8C9C68-643F-48C5-9616-8A64CB333103}" sibTransId="{9F906C03-439A-4252-96F8-9CB44E473A5A}"/>
    <dgm:cxn modelId="{3FF6A3B5-45C3-4CBA-ACAB-6BB862E06BEB}" srcId="{49C70A24-DD23-4BE4-8A9E-B856200F94C2}" destId="{DEE980D2-2E46-44FD-8939-00F78203B8FC}" srcOrd="2" destOrd="0" parTransId="{C6E11068-7081-45BF-9437-A4D0D267E3FB}" sibTransId="{60971637-2C89-476F-8E24-84AF06438355}"/>
    <dgm:cxn modelId="{3E97FAB5-8E7B-4FAC-B655-A61FE265E223}" type="presOf" srcId="{DEE980D2-2E46-44FD-8939-00F78203B8FC}" destId="{796843C3-F2F2-4353-B73B-1E05CCCC6768}" srcOrd="0" destOrd="0" presId="urn:microsoft.com/office/officeart/2008/layout/VerticalCurvedList"/>
    <dgm:cxn modelId="{C35CAAD9-8B89-4670-8B87-20CE01AB5F29}" srcId="{DEE980D2-2E46-44FD-8939-00F78203B8FC}" destId="{5D0A10E5-9956-487E-A5DD-D54F8B4ECC34}" srcOrd="0" destOrd="0" parTransId="{97352F61-C6D4-4A3E-8733-68A919745FE8}" sibTransId="{4DBEFB31-CFDC-4649-8784-15F367864B6D}"/>
    <dgm:cxn modelId="{18EC88D3-E3D0-4037-B5E5-E87FE7228C1D}" type="presParOf" srcId="{B6238CF6-737B-4D37-A7B9-412C714DE4D4}" destId="{7F739F86-0B41-40B7-AA8F-F6506F126BC8}" srcOrd="0" destOrd="0" presId="urn:microsoft.com/office/officeart/2008/layout/VerticalCurvedList"/>
    <dgm:cxn modelId="{D219BD81-6698-425B-A2D2-278B57FF4B88}" type="presParOf" srcId="{7F739F86-0B41-40B7-AA8F-F6506F126BC8}" destId="{B97C7A0E-7080-4BE3-AD94-526F1919CB28}" srcOrd="0" destOrd="0" presId="urn:microsoft.com/office/officeart/2008/layout/VerticalCurvedList"/>
    <dgm:cxn modelId="{930546A0-A035-4B55-A962-4AE792C159EA}" type="presParOf" srcId="{B97C7A0E-7080-4BE3-AD94-526F1919CB28}" destId="{CCEB0337-2AD9-440F-B756-8CE5FC56CD6A}" srcOrd="0" destOrd="0" presId="urn:microsoft.com/office/officeart/2008/layout/VerticalCurvedList"/>
    <dgm:cxn modelId="{85BD11A0-C61B-4B34-913B-C0B0669A7BEF}" type="presParOf" srcId="{B97C7A0E-7080-4BE3-AD94-526F1919CB28}" destId="{BBAE5D2D-3489-4DF4-BCC8-ADD1CC0754F3}" srcOrd="1" destOrd="0" presId="urn:microsoft.com/office/officeart/2008/layout/VerticalCurvedList"/>
    <dgm:cxn modelId="{3A2CA058-EA61-4749-A874-C0E7674772E3}" type="presParOf" srcId="{B97C7A0E-7080-4BE3-AD94-526F1919CB28}" destId="{9D6EF5F4-16EF-4992-891A-4A0D3AA465E8}" srcOrd="2" destOrd="0" presId="urn:microsoft.com/office/officeart/2008/layout/VerticalCurvedList"/>
    <dgm:cxn modelId="{1BFA03DB-B381-49F3-B133-8571BFB0232C}" type="presParOf" srcId="{B97C7A0E-7080-4BE3-AD94-526F1919CB28}" destId="{BBF8E27C-D654-4233-AD75-CFECBAF67E80}" srcOrd="3" destOrd="0" presId="urn:microsoft.com/office/officeart/2008/layout/VerticalCurvedList"/>
    <dgm:cxn modelId="{37E5618F-39CC-4907-8785-4C2B4FCA0170}" type="presParOf" srcId="{7F739F86-0B41-40B7-AA8F-F6506F126BC8}" destId="{9E4E3781-6169-4167-A4A9-96DC9330F35C}" srcOrd="1" destOrd="0" presId="urn:microsoft.com/office/officeart/2008/layout/VerticalCurvedList"/>
    <dgm:cxn modelId="{01B05B4D-0E0F-4F9A-896D-63BF4D724D20}" type="presParOf" srcId="{7F739F86-0B41-40B7-AA8F-F6506F126BC8}" destId="{17F61756-9FE6-4AA1-B9D5-3A3CC57063B8}" srcOrd="2" destOrd="0" presId="urn:microsoft.com/office/officeart/2008/layout/VerticalCurvedList"/>
    <dgm:cxn modelId="{02500447-CDE8-449F-8DB5-66535A0AEC75}" type="presParOf" srcId="{17F61756-9FE6-4AA1-B9D5-3A3CC57063B8}" destId="{E91BDC15-5E38-43A0-862C-F3B77223DA59}" srcOrd="0" destOrd="0" presId="urn:microsoft.com/office/officeart/2008/layout/VerticalCurvedList"/>
    <dgm:cxn modelId="{A1FE1285-FFB8-4145-8152-A2B970031FFD}" type="presParOf" srcId="{7F739F86-0B41-40B7-AA8F-F6506F126BC8}" destId="{E1041AD5-8377-4ADC-A832-A46F556C2BDC}" srcOrd="3" destOrd="0" presId="urn:microsoft.com/office/officeart/2008/layout/VerticalCurvedList"/>
    <dgm:cxn modelId="{A97539CF-6850-4B9D-B47D-C794062B0120}" type="presParOf" srcId="{7F739F86-0B41-40B7-AA8F-F6506F126BC8}" destId="{1D7310D4-0472-4A03-812D-4BE1C3C11CCB}" srcOrd="4" destOrd="0" presId="urn:microsoft.com/office/officeart/2008/layout/VerticalCurvedList"/>
    <dgm:cxn modelId="{24D9E930-119E-4361-901F-35CDB3431C4E}" type="presParOf" srcId="{1D7310D4-0472-4A03-812D-4BE1C3C11CCB}" destId="{CF316E16-BCF2-47BE-8FF7-82E634BCC507}" srcOrd="0" destOrd="0" presId="urn:microsoft.com/office/officeart/2008/layout/VerticalCurvedList"/>
    <dgm:cxn modelId="{429CB4F5-EA85-4669-AA2F-827FCE2E50F9}" type="presParOf" srcId="{7F739F86-0B41-40B7-AA8F-F6506F126BC8}" destId="{796843C3-F2F2-4353-B73B-1E05CCCC6768}" srcOrd="5" destOrd="0" presId="urn:microsoft.com/office/officeart/2008/layout/VerticalCurvedList"/>
    <dgm:cxn modelId="{E792B36F-4983-4A97-9477-548FF1EA00D4}" type="presParOf" srcId="{7F739F86-0B41-40B7-AA8F-F6506F126BC8}" destId="{E09CF9A0-A9B7-41BC-BA39-C87D2B938DD6}" srcOrd="6" destOrd="0" presId="urn:microsoft.com/office/officeart/2008/layout/VerticalCurvedList"/>
    <dgm:cxn modelId="{7EF85A91-45FD-42B0-AA8E-AC4B0FF54495}" type="presParOf" srcId="{E09CF9A0-A9B7-41BC-BA39-C87D2B938DD6}" destId="{8D27600E-DFFA-4422-A753-2A84636215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5D2D-3489-4DF4-BCC8-ADD1CC0754F3}">
      <dsp:nvSpPr>
        <dsp:cNvPr id="0" name=""/>
        <dsp:cNvSpPr/>
      </dsp:nvSpPr>
      <dsp:spPr>
        <a:xfrm>
          <a:off x="-5496455" y="-841659"/>
          <a:ext cx="6545294" cy="6545294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rgbClr val="015C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E3781-6169-4167-A4A9-96DC9330F35C}">
      <dsp:nvSpPr>
        <dsp:cNvPr id="0" name=""/>
        <dsp:cNvSpPr/>
      </dsp:nvSpPr>
      <dsp:spPr>
        <a:xfrm>
          <a:off x="674842" y="486197"/>
          <a:ext cx="7145334" cy="972395"/>
        </a:xfrm>
        <a:prstGeom prst="rect">
          <a:avLst/>
        </a:prstGeom>
        <a:solidFill>
          <a:srgbClr val="015C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Debate on established guidelines</a:t>
          </a:r>
          <a:endParaRPr lang="en-US" sz="2600" b="1" kern="1200" noProof="0" dirty="0">
            <a:solidFill>
              <a:schemeClr val="bg1">
                <a:lumMod val="95000"/>
              </a:schemeClr>
            </a:solidFill>
          </a:endParaRPr>
        </a:p>
      </dsp:txBody>
      <dsp:txXfrm>
        <a:off x="674842" y="486197"/>
        <a:ext cx="7145334" cy="972395"/>
      </dsp:txXfrm>
    </dsp:sp>
    <dsp:sp modelId="{E91BDC15-5E38-43A0-862C-F3B77223DA59}">
      <dsp:nvSpPr>
        <dsp:cNvPr id="0" name=""/>
        <dsp:cNvSpPr/>
      </dsp:nvSpPr>
      <dsp:spPr>
        <a:xfrm>
          <a:off x="67095" y="364648"/>
          <a:ext cx="1215493" cy="1215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5C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41AD5-8377-4ADC-A832-A46F556C2BDC}">
      <dsp:nvSpPr>
        <dsp:cNvPr id="0" name=""/>
        <dsp:cNvSpPr/>
      </dsp:nvSpPr>
      <dsp:spPr>
        <a:xfrm>
          <a:off x="1028307" y="1944790"/>
          <a:ext cx="6791869" cy="972395"/>
        </a:xfrm>
        <a:prstGeom prst="rect">
          <a:avLst/>
        </a:prstGeom>
        <a:solidFill>
          <a:srgbClr val="015C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3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Society's perception of applicable technologies and use cases</a:t>
          </a:r>
        </a:p>
      </dsp:txBody>
      <dsp:txXfrm>
        <a:off x="1028307" y="1944790"/>
        <a:ext cx="6791869" cy="972395"/>
      </dsp:txXfrm>
    </dsp:sp>
    <dsp:sp modelId="{CF316E16-BCF2-47BE-8FF7-82E634BCC507}">
      <dsp:nvSpPr>
        <dsp:cNvPr id="0" name=""/>
        <dsp:cNvSpPr/>
      </dsp:nvSpPr>
      <dsp:spPr>
        <a:xfrm>
          <a:off x="420560" y="1823240"/>
          <a:ext cx="1215493" cy="1215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5C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843C3-F2F2-4353-B73B-1E05CCCC6768}">
      <dsp:nvSpPr>
        <dsp:cNvPr id="0" name=""/>
        <dsp:cNvSpPr/>
      </dsp:nvSpPr>
      <dsp:spPr>
        <a:xfrm>
          <a:off x="674842" y="3403382"/>
          <a:ext cx="7145334" cy="972395"/>
        </a:xfrm>
        <a:prstGeom prst="rect">
          <a:avLst/>
        </a:prstGeom>
        <a:solidFill>
          <a:srgbClr val="015C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839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Pace of implementation</a:t>
          </a:r>
          <a:endParaRPr lang="en-US" sz="2600" b="0" i="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noProof="0" dirty="0"/>
            <a:t>2022: PoC / Innovation lab; 2023: Pilots; 2024: Decisions</a:t>
          </a:r>
        </a:p>
      </dsp:txBody>
      <dsp:txXfrm>
        <a:off x="674842" y="3403382"/>
        <a:ext cx="7145334" cy="972395"/>
      </dsp:txXfrm>
    </dsp:sp>
    <dsp:sp modelId="{8D27600E-DFFA-4422-A753-2A846362150C}">
      <dsp:nvSpPr>
        <dsp:cNvPr id="0" name=""/>
        <dsp:cNvSpPr/>
      </dsp:nvSpPr>
      <dsp:spPr>
        <a:xfrm>
          <a:off x="67095" y="3281833"/>
          <a:ext cx="1215493" cy="1215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15C7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0C8CF4F-E7DE-4BAE-A168-36E00582E0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4D50ACD-BF0E-4C17-8B34-1BEC6A7E96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B6F2-3F78-4127-B378-D772D2E95271}" type="datetimeFigureOut">
              <a:rPr lang="pt-BR" smtClean="0"/>
              <a:t>09/09/2021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D8D3E1-F57A-4493-A069-F573E801DE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B857E0-5D39-452B-951C-FBB55FB01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1829-DB4A-4594-9044-F36FFDDFEBA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409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F32E-ECD9-41D7-9DEC-4247C7279B07}" type="datetimeFigureOut">
              <a:rPr lang="pt-BR" smtClean="0"/>
              <a:t>09/09/2021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0884-39B8-46DB-82AB-D1AD734AE8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29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80884-39B8-46DB-82AB-D1AD734AE8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8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80884-39B8-46DB-82AB-D1AD734AE8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5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80884-39B8-46DB-82AB-D1AD734AE8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03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80884-39B8-46DB-82AB-D1AD734AE8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6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80884-39B8-46DB-82AB-D1AD734AE8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8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80884-39B8-46DB-82AB-D1AD734AE8F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7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1A6000F-83BB-4AC1-B056-C10B4145D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508" y="143392"/>
            <a:ext cx="2377440" cy="3737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700" b="0" i="0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468D1A9-C1E2-487C-BE67-FB430064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F0E20D-C488-4759-BF11-A51986AEF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6302" y="80379"/>
            <a:ext cx="7419962" cy="756278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F3D9012-6E0F-456E-8578-2F7FF2BA1100}"/>
              </a:ext>
            </a:extLst>
          </p:cNvPr>
          <p:cNvCxnSpPr/>
          <p:nvPr userDrawn="1"/>
        </p:nvCxnSpPr>
        <p:spPr>
          <a:xfrm>
            <a:off x="2857562" y="35726"/>
            <a:ext cx="0" cy="82296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A460A55-8E16-4A9B-A678-2D91D6A43A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508" y="415076"/>
            <a:ext cx="2377440" cy="37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0CF08E72-A43F-4154-9FC8-61F094405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686" y="1070824"/>
            <a:ext cx="9717578" cy="37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D7EE66-03A7-4D1B-A865-59B9A2C63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349" y="6112521"/>
            <a:ext cx="5247698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B330BD0-68E6-46B1-9873-BA379428C0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63952" y="6112521"/>
            <a:ext cx="5444976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03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601A9-B0CF-419C-847A-4F31960F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43ABCD-8D6A-49CD-9355-DCE32E686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F9F476-D58C-4625-9B93-5E91AA17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30A3F9E2-F8A6-4845-B648-162AC82A9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51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6B3F7-7988-4201-9D5E-77B62CA1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16B1A8-0883-4C2A-9BE5-581BEC32D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FB4E1BD-F975-47AA-935D-AEF3D7605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834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C4C23-F9A1-451C-A408-F983A1AFD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8AA0DF-98E3-49EA-820E-7AB886518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CAF4718-4F0F-41F4-8209-CAA6E55A8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2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3684" y="6375558"/>
            <a:ext cx="77997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814275" y="1136104"/>
            <a:ext cx="10736863" cy="1155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600" b="1">
                <a:solidFill>
                  <a:srgbClr val="015C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814276" y="2427288"/>
            <a:ext cx="10736861" cy="803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015C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1" name="Espaço Reservado para Tex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814276" y="3504684"/>
            <a:ext cx="10736861" cy="4058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pt-BR" dirty="0"/>
              <a:t>Corpo texto</a:t>
            </a:r>
          </a:p>
        </p:txBody>
      </p:sp>
    </p:spTree>
    <p:extLst>
      <p:ext uri="{BB962C8B-B14F-4D97-AF65-F5344CB8AC3E}">
        <p14:creationId xmlns:p14="http://schemas.microsoft.com/office/powerpoint/2010/main" val="1981116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1A6000F-83BB-4AC1-B056-C10B4145D3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508" y="143392"/>
            <a:ext cx="2377440" cy="3737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700" b="0" i="0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468D1A9-C1E2-487C-BE67-FB430064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F0E20D-C488-4759-BF11-A51986AEF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6302" y="80379"/>
            <a:ext cx="7419962" cy="756278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F3D9012-6E0F-456E-8578-2F7FF2BA1100}"/>
              </a:ext>
            </a:extLst>
          </p:cNvPr>
          <p:cNvCxnSpPr/>
          <p:nvPr userDrawn="1"/>
        </p:nvCxnSpPr>
        <p:spPr>
          <a:xfrm>
            <a:off x="2857562" y="35726"/>
            <a:ext cx="0" cy="82296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A460A55-8E16-4A9B-A678-2D91D6A43A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508" y="415076"/>
            <a:ext cx="2377440" cy="37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0CF08E72-A43F-4154-9FC8-61F094405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686" y="1070824"/>
            <a:ext cx="9717578" cy="37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D7EE66-03A7-4D1B-A865-59B9A2C63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349" y="6112521"/>
            <a:ext cx="5247698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B330BD0-68E6-46B1-9873-BA379428C0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63952" y="6112521"/>
            <a:ext cx="5444976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21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468D1A9-C1E2-487C-BE67-FB430064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F0E20D-C488-4759-BF11-A51986AEFD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7477" y="80379"/>
            <a:ext cx="7419962" cy="756278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3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0CF08E72-A43F-4154-9FC8-61F094405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686" y="1070824"/>
            <a:ext cx="9717578" cy="373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D7EE66-03A7-4D1B-A865-59B9A2C63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349" y="6112521"/>
            <a:ext cx="5247698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DB330BD0-68E6-46B1-9873-BA379428C0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63952" y="6112521"/>
            <a:ext cx="5444976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041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307C1-3A07-43FE-A3B5-127EBE2AD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D3956A-3D96-4EC8-B56D-DEFF9DB58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5FAA2D-6EB2-49BD-97CD-1D0C28AE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029F51-3A6F-4E02-BC1F-7FD79FF99EEB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CF3B-0EBB-426A-ADC7-4E3B9C8B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E1E95D-01D9-4B36-9844-A7589A7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40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7C99D-FB22-460C-9EA1-E5A39026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7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449786-DE15-4C85-9F94-41CE9D71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38A20D-AAE1-4699-9EB7-6ED3B789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10C68-E192-4C82-922E-9AF1980EC0B5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29D95C-DEC8-482E-B868-4602C7F4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865D5C-E631-4C78-B931-322C4B84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665" y="61956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</a:lstStyle>
          <a:p>
            <a:fld id="{5AE88197-FC18-44ED-894E-052C59FB15B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71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1E13D-C52D-4CFA-B077-72C40CE9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CF5A45-E41E-4443-82AC-5F685309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6A4345-8F34-4402-B77D-52076F0E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0C925-7FC6-42B3-BF84-C4576C054E5B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49313-B365-48EE-83A7-DFB52DE3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A7EF1B-FF08-4E64-A2ED-4D9A241F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420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3974D-2E1A-4932-845A-E454D8DD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017F2B-F697-44B0-9BD9-D2767A4DD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54D1F-65DC-4A9E-82C5-C7FF786F4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DD4A8A-94D6-4079-892F-7D208978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CE0534-343C-4D2C-AD6D-EFD645189E99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0B548C-7718-4CD9-AAA5-023798E6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243074-E9CB-4EAD-86D0-9644F379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753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3B21C-4BCB-425A-9A7F-3E663BF26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2E91D2-18CB-42F5-9D13-813DD953B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521C329-3A76-4BE7-BD1B-54F44A190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40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187D1-0931-4E81-B005-72C990C7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E8CD79-C089-4ED2-BE7C-5F8C41E54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9A4038-5DB8-4A75-9C91-94E6BD93C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05CA76-7425-426F-8C42-887FFF5FB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B1CB67-2257-444F-89B5-DF7E8786E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99B02B-520B-4354-AB9F-EA2F1E68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23232-324E-4CB1-B39C-48CE8B328378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3AD19B-DF34-40E5-92A6-35D7DAD5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885C86-D9E0-4EA9-AC6F-D2C5BE15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953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85640-3DFF-4A72-AAA3-7A9712C66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BC74C3-2198-4799-ACB2-774D2CA5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AE5188-879B-4AF1-B0B0-A565EA9762FF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7EFFED-9ABC-4F67-A950-253D64EB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00051A-B294-4877-A657-AAB11957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257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CA797A-A638-4243-9D99-014B27CF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8F281B-8E0D-449E-8BDE-5533205E3421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9A18CF-CCE1-4A5F-9F11-4579FDCF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FA40F1-E1EA-4DB3-858F-51C3A0EF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2990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4E4EC-A43B-4CDD-B07C-1C8BB4EF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B16A0F-90A3-441D-A4D0-C8CCE9D60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4B5CE8-9EDC-4A37-BD7C-8076FB6D6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50A3E7-AEF4-477E-986A-447428FE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9ECEE-C8AB-4C79-BE65-83F39784BE2A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920F27-BC3D-4CAD-905F-43EDFD7C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B29018-0D9C-4466-8A46-E97DEF79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71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F76D3-ABE6-4CBF-A782-C7369B71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A5136E-8804-4B23-9E13-8D4DDA85B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5A2B30-560F-4E7A-8952-C33574998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11DAAD-81EE-472A-9EB1-4D4D2283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D2D2A3-AC2F-47C6-ABC5-30660B70DB39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AB40BC-2CC1-49B6-B25F-07F9D496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F013CF-F77F-4B5F-A9B6-73E4DD53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5290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1908B-939C-4FC9-9FD1-930A398D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F89C57-B847-49FB-8027-76787D81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9AFB8F-5D45-4B2E-9192-7D938277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C4955C-4448-4031-A299-FC5809957C6A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6B095-91AD-4B58-AE32-5D5BF321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9947B-CCE1-45FF-86E5-75871986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61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084153-6321-40C4-BF6D-735034CE1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579B07-4ED0-4B20-B52F-E477A62F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F20AC3-DA75-4972-AA93-A8115F62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C25AB6-7FCA-49E9-B7CB-496F579096F7}" type="datetime1">
              <a:rPr lang="pt-BR" smtClean="0"/>
              <a:t>09/09/2021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A5022A-C631-4FDE-B6A0-42552679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F27303-BBDF-4CAC-94D1-DCE8D6DE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88197-FC18-44ED-894E-052C59FB15B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564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90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B3266-861E-4B23-919D-1F208046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1D2DFD-DED6-4E7E-B0AE-2DC5DDF1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DE0994F-617D-46E7-86FF-8F52505E1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26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C6E01-5C13-4243-92F3-9BEF03A7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DF5F84-A499-479D-A81C-EB02EF21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2579534-1A20-49DB-BFB6-8CE928A30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572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65221-6967-4BF0-B610-26352A98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AD0FA-3262-410D-B96E-B1E93237C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EE6B90-9342-4CF5-92DE-88330388B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5CA8E2EA-7FCF-484E-927A-3E2E60785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7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0C09F-2878-4B77-AA7D-DE70F9EE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5A6735-52AA-4793-A823-FC0D9BE5B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8509CA-4AFB-4518-8E19-35A712631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7E9E11-1D9A-4B4C-A1E8-743BF4EED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FF2A39-0B4C-4343-A166-F9C2DF0A1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F0641F6C-B972-4A60-A597-52A525ECE1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3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F14F4-845A-479B-8C7D-6950EAAD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942471-727A-4C77-8603-BD88087BD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83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4468D1A9-C1E2-487C-BE67-FB430064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864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4B92A-E0FA-4724-B826-165D623F5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A3E9F-6CD3-4B8B-B5FC-58FC4DA27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01FA20-69C9-4F51-9871-016C864C0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4CCA1C7B-C6D1-41B4-98C2-9FF6E4CA7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19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F4ACAE51-522E-41C1-AB5C-385DD3CAC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55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F4ACAE51-522E-41C1-AB5C-385DD3CAC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9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id="{F4ACAE51-522E-41C1-AB5C-385DD3CAC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8607" y="6331865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06060"/>
                </a:solidFill>
              </a:defRPr>
            </a:lvl1pPr>
          </a:lstStyle>
          <a:p>
            <a:fld id="{AD23D900-65C0-49C9-8373-669AF21A8E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881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36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058F28F-0AF5-45C2-A365-1126331F2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ço Reservado para Número de Slide 2">
            <a:extLst>
              <a:ext uri="{FF2B5EF4-FFF2-40B4-BE49-F238E27FC236}">
                <a16:creationId xmlns:a16="http://schemas.microsoft.com/office/drawing/2014/main" id="{FB1F69D2-E90B-436B-AEDB-4B9B95EFF926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D23D900-65C0-49C9-8373-669AF21A8E0C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EB988AF8-0848-4007-8050-452BC83FEDAF}"/>
              </a:ext>
            </a:extLst>
          </p:cNvPr>
          <p:cNvSpPr txBox="1">
            <a:spLocks/>
          </p:cNvSpPr>
          <p:nvPr/>
        </p:nvSpPr>
        <p:spPr>
          <a:xfrm>
            <a:off x="1019458" y="3316333"/>
            <a:ext cx="4110707" cy="1791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>
              <a:solidFill>
                <a:srgbClr val="3C303B"/>
              </a:solidFill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3C303B"/>
                </a:solidFill>
                <a:latin typeface="Calibri" panose="020F0502020204030204"/>
              </a:rPr>
              <a:t>CDPP/IEPE/CdG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600" dirty="0">
              <a:solidFill>
                <a:srgbClr val="3C303B"/>
              </a:solidFill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dirty="0">
                <a:solidFill>
                  <a:srgbClr val="3C303B"/>
                </a:solidFill>
                <a:latin typeface="Calibri" panose="020F0502020204030204"/>
              </a:rPr>
              <a:t>Governor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solidFill>
                  <a:srgbClr val="3C303B"/>
                </a:solidFill>
                <a:latin typeface="Calibri" panose="020F0502020204030204"/>
              </a:rPr>
              <a:t>Roberto Campos Neto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rgbClr val="3C303B"/>
                </a:solidFill>
                <a:latin typeface="Calibri" panose="020F0502020204030204"/>
              </a:rPr>
              <a:t>September 9, 2021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A952D1-4419-46F6-9987-39DAE0E1B8A8}"/>
              </a:ext>
            </a:extLst>
          </p:cNvPr>
          <p:cNvSpPr/>
          <p:nvPr/>
        </p:nvSpPr>
        <p:spPr>
          <a:xfrm>
            <a:off x="0" y="654971"/>
            <a:ext cx="12192000" cy="191588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C1D0062-A29C-46FC-A18E-788370919F26}"/>
              </a:ext>
            </a:extLst>
          </p:cNvPr>
          <p:cNvSpPr txBox="1"/>
          <p:nvPr/>
        </p:nvSpPr>
        <p:spPr>
          <a:xfrm>
            <a:off x="5765509" y="905028"/>
            <a:ext cx="584498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3200" b="1" i="1" dirty="0">
                <a:solidFill>
                  <a:srgbClr val="3C303B"/>
                </a:solidFill>
                <a:latin typeface="Calibri" panose="020F0502020204030204" pitchFamily="34" charset="0"/>
                <a:cs typeface="Arial" charset="0"/>
              </a:rPr>
              <a:t>Brazilian CBDC </a:t>
            </a:r>
          </a:p>
          <a:p>
            <a:pPr marL="0" indent="0" algn="r">
              <a:buNone/>
            </a:pPr>
            <a:r>
              <a:rPr lang="en-US" sz="5400" b="1" i="1" dirty="0">
                <a:solidFill>
                  <a:srgbClr val="3C303B"/>
                </a:solidFill>
                <a:latin typeface="Calibri" panose="020F0502020204030204" pitchFamily="34" charset="0"/>
                <a:cs typeface="Arial" charset="0"/>
              </a:rPr>
              <a:t>The Digital Real</a:t>
            </a:r>
          </a:p>
        </p:txBody>
      </p:sp>
    </p:spTree>
    <p:extLst>
      <p:ext uri="{BB962C8B-B14F-4D97-AF65-F5344CB8AC3E}">
        <p14:creationId xmlns:p14="http://schemas.microsoft.com/office/powerpoint/2010/main" val="275511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7008813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  <a:latin typeface="Calibri" panose="020F0502020204030204" pitchFamily="34" charset="0"/>
              </a:rPr>
              <a:t>Policy objectives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9B084C85-9581-41BD-847A-D58A2E46C0EF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FA5E0A-854F-4CEA-AC06-78C0A4990EA6}"/>
              </a:ext>
            </a:extLst>
          </p:cNvPr>
          <p:cNvSpPr txBox="1"/>
          <p:nvPr/>
        </p:nvSpPr>
        <p:spPr>
          <a:xfrm>
            <a:off x="2429729" y="2552973"/>
            <a:ext cx="8436477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Innovation and competition in a digital economy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Improved cross-border payments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Reduction in the use of cash</a:t>
            </a:r>
          </a:p>
        </p:txBody>
      </p:sp>
      <p:pic>
        <p:nvPicPr>
          <p:cNvPr id="13" name="Gráfico 12" descr="Na mosca com preenchimento sólido">
            <a:extLst>
              <a:ext uri="{FF2B5EF4-FFF2-40B4-BE49-F238E27FC236}">
                <a16:creationId xmlns:a16="http://schemas.microsoft.com/office/drawing/2014/main" id="{FBF94258-E7E5-4031-A75C-15AB1DC473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814784" y="2823076"/>
            <a:ext cx="457200" cy="457200"/>
          </a:xfrm>
          <a:prstGeom prst="rect">
            <a:avLst/>
          </a:prstGeom>
        </p:spPr>
      </p:pic>
      <p:pic>
        <p:nvPicPr>
          <p:cNvPr id="14" name="Gráfico 13" descr="Na mosca com preenchimento sólido">
            <a:extLst>
              <a:ext uri="{FF2B5EF4-FFF2-40B4-BE49-F238E27FC236}">
                <a16:creationId xmlns:a16="http://schemas.microsoft.com/office/drawing/2014/main" id="{9C3EC0B2-8D80-41FF-BEB9-4A56780B0B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859834" y="3635860"/>
            <a:ext cx="367098" cy="367098"/>
          </a:xfrm>
          <a:prstGeom prst="rect">
            <a:avLst/>
          </a:prstGeom>
        </p:spPr>
      </p:pic>
      <p:pic>
        <p:nvPicPr>
          <p:cNvPr id="15" name="Gráfico 14" descr="Na mosca com preenchimento sólido">
            <a:extLst>
              <a:ext uri="{FF2B5EF4-FFF2-40B4-BE49-F238E27FC236}">
                <a16:creationId xmlns:a16="http://schemas.microsoft.com/office/drawing/2014/main" id="{FD755E26-A81A-4C5A-8A5F-7EB702FD77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904883" y="4358541"/>
            <a:ext cx="277000" cy="2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9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7008813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  <a:latin typeface="Calibri" panose="020F0502020204030204" pitchFamily="34" charset="0"/>
              </a:rPr>
              <a:t>Challenges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FFA5E0A-854F-4CEA-AC06-78C0A4990EA6}"/>
              </a:ext>
            </a:extLst>
          </p:cNvPr>
          <p:cNvSpPr txBox="1"/>
          <p:nvPr/>
        </p:nvSpPr>
        <p:spPr>
          <a:xfrm>
            <a:off x="1210782" y="1730282"/>
            <a:ext cx="10685379" cy="47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Must enable uses that go beyond the payment solutions we have available today.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It should take advantage of the business ecosystem we expect to emerge from the open banking.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Demand already exists – Lift and Regulatory Sandbox.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Depends upon maturation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BC# Agenda		Internal markets		International discussion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81D29E35-F134-449E-80F2-2A6C0D6B4E2B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8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8813781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606060"/>
                </a:solidFill>
                <a:latin typeface="Calibri" panose="020F0502020204030204" pitchFamily="34" charset="0"/>
              </a:rPr>
              <a:t>An instrument for the BCB to fulfill its mission in a digital economy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9B084C85-9581-41BD-847A-D58A2E46C0EF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1E3A7155-611A-48D7-87E3-F5249EB4E784}"/>
              </a:ext>
            </a:extLst>
          </p:cNvPr>
          <p:cNvSpPr txBox="1">
            <a:spLocks/>
          </p:cNvSpPr>
          <p:nvPr/>
        </p:nvSpPr>
        <p:spPr>
          <a:xfrm>
            <a:off x="740365" y="2566011"/>
            <a:ext cx="5554598" cy="2802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of the Brazilian real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Emission by BCB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Custody and distribution by the payment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payments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On-line and, eventually, off-line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Innovative models development </a:t>
            </a:r>
          </a:p>
          <a:p>
            <a:pPr marL="457200" lvl="1" indent="0"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</a:t>
            </a:r>
            <a:r>
              <a:rPr lang="en-US" sz="1800" i="1" dirty="0">
                <a:solidFill>
                  <a:srgbClr val="606060"/>
                </a:solidFill>
                <a:latin typeface="Calibri Light" panose="020F0302020204030204"/>
              </a:rPr>
              <a:t>programmable money, smart 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contracts, IoT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interest-bearing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0C0FCC90-55AE-4B6F-98DA-65A04EAD321F}"/>
              </a:ext>
            </a:extLst>
          </p:cNvPr>
          <p:cNvSpPr txBox="1">
            <a:spLocks/>
          </p:cNvSpPr>
          <p:nvPr/>
        </p:nvSpPr>
        <p:spPr>
          <a:xfrm>
            <a:off x="6780738" y="2566011"/>
            <a:ext cx="5218357" cy="337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Guarantee of legal certainty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privacy and security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Bank secrecy and Brazilian General Data Protection Act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Preventing and combating money laundering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Compliance with court orders to track illicit transactions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Interoperability and integration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Cross-border payments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cyber resilience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B64592DA-B09D-4493-AC52-9323D042DCED}"/>
              </a:ext>
            </a:extLst>
          </p:cNvPr>
          <p:cNvSpPr txBox="1">
            <a:spLocks/>
          </p:cNvSpPr>
          <p:nvPr/>
        </p:nvSpPr>
        <p:spPr>
          <a:xfrm>
            <a:off x="645115" y="1832172"/>
            <a:ext cx="8027126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25C7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Guidelines: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4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7008813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  <a:latin typeface="Calibri" panose="020F0502020204030204" pitchFamily="34" charset="0"/>
              </a:rPr>
              <a:t>Risk: disintermediation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81D29E35-F134-449E-80F2-2A6C0D6B4E2B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B5525B-58C1-4128-B7DA-8E448E47142E}"/>
              </a:ext>
            </a:extLst>
          </p:cNvPr>
          <p:cNvSpPr txBox="1"/>
          <p:nvPr/>
        </p:nvSpPr>
        <p:spPr>
          <a:xfrm>
            <a:off x="2002920" y="4152268"/>
            <a:ext cx="9005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06060"/>
                </a:solidFill>
              </a:rPr>
              <a:t>Digital Real Dilemma:</a:t>
            </a:r>
          </a:p>
          <a:p>
            <a:r>
              <a:rPr lang="en-US" sz="2800" dirty="0">
                <a:solidFill>
                  <a:srgbClr val="606060"/>
                </a:solidFill>
              </a:rPr>
              <a:t>How to provide liquidity to </a:t>
            </a:r>
            <a:r>
              <a:rPr lang="en-US" sz="2800" b="1" dirty="0">
                <a:solidFill>
                  <a:srgbClr val="606060"/>
                </a:solidFill>
              </a:rPr>
              <a:t>foster innovation</a:t>
            </a:r>
            <a:r>
              <a:rPr lang="en-US" sz="2800" dirty="0">
                <a:solidFill>
                  <a:srgbClr val="606060"/>
                </a:solidFill>
              </a:rPr>
              <a:t> without pushing the system towards </a:t>
            </a:r>
            <a:r>
              <a:rPr lang="en-US" sz="2800" i="1" dirty="0">
                <a:solidFill>
                  <a:srgbClr val="606060"/>
                </a:solidFill>
              </a:rPr>
              <a:t>narrow banking</a:t>
            </a:r>
            <a:r>
              <a:rPr lang="en-US" sz="2800" dirty="0">
                <a:solidFill>
                  <a:srgbClr val="606060"/>
                </a:solidFill>
              </a:rPr>
              <a:t>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C76935B-90BF-483D-AD42-54F8A7A2EA2A}"/>
              </a:ext>
            </a:extLst>
          </p:cNvPr>
          <p:cNvSpPr txBox="1"/>
          <p:nvPr/>
        </p:nvSpPr>
        <p:spPr>
          <a:xfrm>
            <a:off x="2002920" y="185934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06060"/>
                </a:solidFill>
              </a:rPr>
              <a:t>CBDC Dilemma:</a:t>
            </a:r>
          </a:p>
          <a:p>
            <a:r>
              <a:rPr lang="en-US" sz="2800" dirty="0">
                <a:solidFill>
                  <a:srgbClr val="606060"/>
                </a:solidFill>
              </a:rPr>
              <a:t>How to promote widespread use without pushing the system towards </a:t>
            </a:r>
            <a:r>
              <a:rPr lang="en-US" sz="2800" i="1" dirty="0">
                <a:solidFill>
                  <a:srgbClr val="606060"/>
                </a:solidFill>
              </a:rPr>
              <a:t>narrow banking</a:t>
            </a:r>
            <a:r>
              <a:rPr lang="pt-BR" sz="2800" dirty="0">
                <a:solidFill>
                  <a:srgbClr val="606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747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7008813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</a:rPr>
              <a:t>Digital Real Dilemma</a:t>
            </a:r>
            <a:endParaRPr lang="en-US" b="1" dirty="0">
              <a:solidFill>
                <a:srgbClr val="606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81D29E35-F134-449E-80F2-2A6C0D6B4E2B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E0D6B38-BBD8-4C2E-86CB-AD862D4E0527}"/>
              </a:ext>
            </a:extLst>
          </p:cNvPr>
          <p:cNvSpPr txBox="1"/>
          <p:nvPr/>
        </p:nvSpPr>
        <p:spPr>
          <a:xfrm>
            <a:off x="2002920" y="4152268"/>
            <a:ext cx="9803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06060"/>
                </a:solidFill>
              </a:rPr>
              <a:t>Regulated liabilities network</a:t>
            </a:r>
          </a:p>
          <a:p>
            <a:endParaRPr lang="en-US" sz="800" b="1" dirty="0">
              <a:solidFill>
                <a:srgbClr val="606060"/>
              </a:solidFill>
            </a:endParaRPr>
          </a:p>
          <a:p>
            <a:r>
              <a:rPr lang="en-US" sz="2800" dirty="0">
                <a:solidFill>
                  <a:srgbClr val="606060"/>
                </a:solidFill>
              </a:rPr>
              <a:t>Banks could be allowed to tokenize deposits to be used in a new platform of intermediation, together with a CBDC, with access to programable money and smart contracts functionalities.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BB4A51-DD1F-48FE-9A0E-6D5964249309}"/>
              </a:ext>
            </a:extLst>
          </p:cNvPr>
          <p:cNvSpPr txBox="1"/>
          <p:nvPr/>
        </p:nvSpPr>
        <p:spPr>
          <a:xfrm>
            <a:off x="2002919" y="1859340"/>
            <a:ext cx="9642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06060"/>
                </a:solidFill>
              </a:rPr>
              <a:t>CBDC Shadowing</a:t>
            </a:r>
          </a:p>
          <a:p>
            <a:endParaRPr lang="en-US" sz="800" b="1" dirty="0">
              <a:solidFill>
                <a:srgbClr val="606060"/>
              </a:solidFill>
            </a:endParaRPr>
          </a:p>
          <a:p>
            <a:r>
              <a:rPr lang="en-US" sz="2800" dirty="0">
                <a:solidFill>
                  <a:srgbClr val="606060"/>
                </a:solidFill>
              </a:rPr>
              <a:t>Banks could be allowed to issue deposits based on the amount of their own deposits transformed in CBDC to access programable money and smart contracts functionalities.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:a16="http://schemas.microsoft.com/office/drawing/2014/main" id="{AB449A26-C1F0-4D06-98A5-01C24190AD0B}"/>
              </a:ext>
            </a:extLst>
          </p:cNvPr>
          <p:cNvSpPr txBox="1">
            <a:spLocks/>
          </p:cNvSpPr>
          <p:nvPr/>
        </p:nvSpPr>
        <p:spPr>
          <a:xfrm rot="16200000">
            <a:off x="-1370747" y="3902790"/>
            <a:ext cx="4460987" cy="432037"/>
          </a:xfrm>
          <a:prstGeom prst="rect">
            <a:avLst/>
          </a:prstGeom>
          <a:ln>
            <a:solidFill>
              <a:srgbClr val="606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606060"/>
                </a:solidFill>
              </a:rPr>
              <a:t>Possible solutions</a:t>
            </a:r>
            <a:endParaRPr lang="en-US" sz="2400" b="1" dirty="0">
              <a:solidFill>
                <a:srgbClr val="606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8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8813781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606060"/>
                </a:solidFill>
                <a:latin typeface="Calibri" panose="020F0502020204030204" pitchFamily="34" charset="0"/>
              </a:rPr>
              <a:t>DLT vs Centralized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9B084C85-9581-41BD-847A-D58A2E46C0EF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115E985-2DD7-431A-96BF-3665C0FB00FB}"/>
              </a:ext>
            </a:extLst>
          </p:cNvPr>
          <p:cNvGrpSpPr/>
          <p:nvPr/>
        </p:nvGrpSpPr>
        <p:grpSpPr>
          <a:xfrm>
            <a:off x="2015111" y="1677497"/>
            <a:ext cx="8641179" cy="4231640"/>
            <a:chOff x="2015111" y="1444413"/>
            <a:chExt cx="8641179" cy="4231640"/>
          </a:xfrm>
        </p:grpSpPr>
        <p:graphicFrame>
          <p:nvGraphicFramePr>
            <p:cNvPr id="11" name="Espaço Reservado para Conteúdo 3">
              <a:extLst>
                <a:ext uri="{FF2B5EF4-FFF2-40B4-BE49-F238E27FC236}">
                  <a16:creationId xmlns:a16="http://schemas.microsoft.com/office/drawing/2014/main" id="{10087A5F-E4EF-414A-BEDD-80D65BDBAA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752536"/>
                </p:ext>
              </p:extLst>
            </p:nvPr>
          </p:nvGraphicFramePr>
          <p:xfrm>
            <a:off x="2015111" y="1444413"/>
            <a:ext cx="8641179" cy="42316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88039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88039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88039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noProof="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</a:rPr>
                          <a:t>Guidelines</a:t>
                        </a:r>
                      </a:p>
                    </a:txBody>
                    <a:tcPr anchor="ctr">
                      <a:solidFill>
                        <a:srgbClr val="025C7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noProof="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</a:rPr>
                          <a:t>DLT</a:t>
                        </a:r>
                      </a:p>
                    </a:txBody>
                    <a:tcPr anchor="ctr">
                      <a:solidFill>
                        <a:srgbClr val="025C75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noProof="0" dirty="0">
                            <a:solidFill>
                              <a:schemeClr val="bg1">
                                <a:lumMod val="95000"/>
                              </a:schemeClr>
                            </a:solidFill>
                          </a:rPr>
                          <a:t>Centralized</a:t>
                        </a:r>
                      </a:p>
                    </a:txBody>
                    <a:tcPr anchor="ctr">
                      <a:solidFill>
                        <a:srgbClr val="025C75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New business models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Is it flexible enough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Retail payments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Lack of scalability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Two-tier system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Non interest-bearing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Bank secrecy and Privacy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More players </a:t>
                        </a:r>
                        <a:br>
                          <a:rPr lang="en-US" noProof="0" dirty="0">
                            <a:solidFill>
                              <a:srgbClr val="606060"/>
                            </a:solidFill>
                          </a:rPr>
                        </a:br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with data access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AML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endParaRPr lang="en-US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Cross-border payments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Dependent on </a:t>
                        </a:r>
                        <a:br>
                          <a:rPr lang="en-US" noProof="0" dirty="0">
                            <a:solidFill>
                              <a:srgbClr val="606060"/>
                            </a:solidFill>
                          </a:rPr>
                        </a:br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technology coordination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Dependent on </a:t>
                        </a:r>
                        <a:br>
                          <a:rPr lang="en-US" noProof="0" dirty="0">
                            <a:solidFill>
                              <a:srgbClr val="606060"/>
                            </a:solidFill>
                          </a:rPr>
                        </a:br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technology coordination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Cyber resilience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noProof="0" dirty="0">
                            <a:solidFill>
                              <a:srgbClr val="606060"/>
                            </a:solidFill>
                          </a:rPr>
                          <a:t>Lack of certified professionals</a:t>
                        </a:r>
                      </a:p>
                      <a:p>
                        <a:pPr algn="ctr"/>
                        <a:r>
                          <a:rPr lang="en-US" sz="1600" noProof="0" dirty="0">
                            <a:solidFill>
                              <a:srgbClr val="606060"/>
                            </a:solidFill>
                          </a:rPr>
                          <a:t>Larger attack surface</a:t>
                        </a:r>
                        <a:endParaRPr lang="en-US" sz="1600" baseline="0" noProof="0" dirty="0">
                          <a:solidFill>
                            <a:srgbClr val="60606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noProof="0" dirty="0">
                            <a:solidFill>
                              <a:srgbClr val="606060"/>
                            </a:solidFill>
                          </a:rPr>
                          <a:t>Internal attacks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pic>
          <p:nvPicPr>
            <p:cNvPr id="3" name="Gráfico 2" descr="Marca de seleção com preenchimento sólido">
              <a:extLst>
                <a:ext uri="{FF2B5EF4-FFF2-40B4-BE49-F238E27FC236}">
                  <a16:creationId xmlns:a16="http://schemas.microsoft.com/office/drawing/2014/main" id="{A36943B0-15D0-42F3-B8F0-22DB7F592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36069" y="1954306"/>
              <a:ext cx="336176" cy="336176"/>
            </a:xfrm>
            <a:prstGeom prst="rect">
              <a:avLst/>
            </a:prstGeom>
          </p:spPr>
        </p:pic>
        <p:pic>
          <p:nvPicPr>
            <p:cNvPr id="15" name="Gráfico 14" descr="Marca de seleção com preenchimento sólido">
              <a:extLst>
                <a:ext uri="{FF2B5EF4-FFF2-40B4-BE49-F238E27FC236}">
                  <a16:creationId xmlns:a16="http://schemas.microsoft.com/office/drawing/2014/main" id="{D66D546B-815E-4F6D-B4F3-547D89AA7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9250" y="2359197"/>
              <a:ext cx="336176" cy="336176"/>
            </a:xfrm>
            <a:prstGeom prst="rect">
              <a:avLst/>
            </a:prstGeom>
          </p:spPr>
        </p:pic>
        <p:pic>
          <p:nvPicPr>
            <p:cNvPr id="16" name="Gráfico 15" descr="Marca de seleção com preenchimento sólido">
              <a:extLst>
                <a:ext uri="{FF2B5EF4-FFF2-40B4-BE49-F238E27FC236}">
                  <a16:creationId xmlns:a16="http://schemas.microsoft.com/office/drawing/2014/main" id="{E2357291-7641-4C23-9635-81984A7B2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19250" y="2718496"/>
              <a:ext cx="336176" cy="336176"/>
            </a:xfrm>
            <a:prstGeom prst="rect">
              <a:avLst/>
            </a:prstGeom>
          </p:spPr>
        </p:pic>
        <p:pic>
          <p:nvPicPr>
            <p:cNvPr id="17" name="Gráfico 16" descr="Marca de seleção com preenchimento sólido">
              <a:extLst>
                <a:ext uri="{FF2B5EF4-FFF2-40B4-BE49-F238E27FC236}">
                  <a16:creationId xmlns:a16="http://schemas.microsoft.com/office/drawing/2014/main" id="{882F0448-EB4E-45EF-87F8-4CAB073A7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36655" y="3077795"/>
              <a:ext cx="336176" cy="336176"/>
            </a:xfrm>
            <a:prstGeom prst="rect">
              <a:avLst/>
            </a:prstGeom>
          </p:spPr>
        </p:pic>
        <p:pic>
          <p:nvPicPr>
            <p:cNvPr id="18" name="Gráfico 17" descr="Marca de seleção com preenchimento sólido">
              <a:extLst>
                <a:ext uri="{FF2B5EF4-FFF2-40B4-BE49-F238E27FC236}">
                  <a16:creationId xmlns:a16="http://schemas.microsoft.com/office/drawing/2014/main" id="{F30EA357-6228-4EE0-BDE1-4A5EB86C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37408" y="3565035"/>
              <a:ext cx="336176" cy="336176"/>
            </a:xfrm>
            <a:prstGeom prst="rect">
              <a:avLst/>
            </a:prstGeom>
          </p:spPr>
        </p:pic>
        <p:pic>
          <p:nvPicPr>
            <p:cNvPr id="20" name="Gráfico 19" descr="Marca de seleção com preenchimento sólido">
              <a:extLst>
                <a:ext uri="{FF2B5EF4-FFF2-40B4-BE49-F238E27FC236}">
                  <a16:creationId xmlns:a16="http://schemas.microsoft.com/office/drawing/2014/main" id="{7F0D7EEC-0796-4AF0-8ED3-CB2084D7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36069" y="2695373"/>
              <a:ext cx="336176" cy="336176"/>
            </a:xfrm>
            <a:prstGeom prst="rect">
              <a:avLst/>
            </a:prstGeom>
          </p:spPr>
        </p:pic>
        <p:pic>
          <p:nvPicPr>
            <p:cNvPr id="21" name="Gráfico 20" descr="Marca de seleção com preenchimento sólido">
              <a:extLst>
                <a:ext uri="{FF2B5EF4-FFF2-40B4-BE49-F238E27FC236}">
                  <a16:creationId xmlns:a16="http://schemas.microsoft.com/office/drawing/2014/main" id="{8385DB64-B4DB-43D6-A437-26172569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36069" y="3033343"/>
              <a:ext cx="336176" cy="336176"/>
            </a:xfrm>
            <a:prstGeom prst="rect">
              <a:avLst/>
            </a:prstGeom>
          </p:spPr>
        </p:pic>
        <p:pic>
          <p:nvPicPr>
            <p:cNvPr id="23" name="Gráfico 22" descr="Marca de seleção com preenchimento sólido">
              <a:extLst>
                <a:ext uri="{FF2B5EF4-FFF2-40B4-BE49-F238E27FC236}">
                  <a16:creationId xmlns:a16="http://schemas.microsoft.com/office/drawing/2014/main" id="{4428FCBD-5E69-4473-BCDD-60D870E2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36069" y="4114421"/>
              <a:ext cx="336176" cy="336176"/>
            </a:xfrm>
            <a:prstGeom prst="rect">
              <a:avLst/>
            </a:prstGeom>
          </p:spPr>
        </p:pic>
        <p:pic>
          <p:nvPicPr>
            <p:cNvPr id="26" name="Gráfico 25" descr="Marca de seleção com preenchimento sólido">
              <a:extLst>
                <a:ext uri="{FF2B5EF4-FFF2-40B4-BE49-F238E27FC236}">
                  <a16:creationId xmlns:a16="http://schemas.microsoft.com/office/drawing/2014/main" id="{62453EA8-5A59-472B-BAFF-8D2C0EDE0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36655" y="4067158"/>
              <a:ext cx="336176" cy="336176"/>
            </a:xfrm>
            <a:prstGeom prst="rect">
              <a:avLst/>
            </a:prstGeom>
          </p:spPr>
        </p:pic>
        <p:pic>
          <p:nvPicPr>
            <p:cNvPr id="6" name="Gráfico 5" descr="Ponto de interrogação com preenchimento sólido">
              <a:extLst>
                <a:ext uri="{FF2B5EF4-FFF2-40B4-BE49-F238E27FC236}">
                  <a16:creationId xmlns:a16="http://schemas.microsoft.com/office/drawing/2014/main" id="{CCAC7C01-E08F-4BA5-B9A0-90AEF8129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84228" y="1973882"/>
              <a:ext cx="297024" cy="297024"/>
            </a:xfrm>
            <a:prstGeom prst="rect">
              <a:avLst/>
            </a:prstGeom>
          </p:spPr>
        </p:pic>
        <p:pic>
          <p:nvPicPr>
            <p:cNvPr id="8" name="Gráfico 7" descr="Fechar com preenchimento sólido">
              <a:extLst>
                <a:ext uri="{FF2B5EF4-FFF2-40B4-BE49-F238E27FC236}">
                  <a16:creationId xmlns:a16="http://schemas.microsoft.com/office/drawing/2014/main" id="{9084592E-D4A9-4096-BFBB-119152C3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73094" y="2359197"/>
              <a:ext cx="336176" cy="336176"/>
            </a:xfrm>
            <a:prstGeom prst="rect">
              <a:avLst/>
            </a:prstGeom>
          </p:spPr>
        </p:pic>
        <p:pic>
          <p:nvPicPr>
            <p:cNvPr id="34" name="Gráfico 33" descr="Fechar com preenchimento sólido">
              <a:extLst>
                <a:ext uri="{FF2B5EF4-FFF2-40B4-BE49-F238E27FC236}">
                  <a16:creationId xmlns:a16="http://schemas.microsoft.com/office/drawing/2014/main" id="{BD83E745-5D31-4A38-9C97-742F1B03C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45359" y="3565673"/>
              <a:ext cx="336176" cy="336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96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ço Reservado para Número de Slide 2">
            <a:extLst>
              <a:ext uri="{FF2B5EF4-FFF2-40B4-BE49-F238E27FC236}">
                <a16:creationId xmlns:a16="http://schemas.microsoft.com/office/drawing/2014/main" id="{4B93F4C7-1CFE-4FD1-85DD-CD8CDC42067C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966A54-AD11-4DDF-BB68-148A6BB54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728" y="1012117"/>
            <a:ext cx="8813781" cy="2769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  <a:latin typeface="Calibri" panose="020F0502020204030204" pitchFamily="34" charset="0"/>
              </a:rPr>
              <a:t>Next steps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9B084C85-9581-41BD-847A-D58A2E46C0EF}"/>
              </a:ext>
            </a:extLst>
          </p:cNvPr>
          <p:cNvSpPr txBox="1">
            <a:spLocks/>
          </p:cNvSpPr>
          <p:nvPr/>
        </p:nvSpPr>
        <p:spPr>
          <a:xfrm>
            <a:off x="2300676" y="226236"/>
            <a:ext cx="6417189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Digital Real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C471B30-5719-44C7-9A11-7B647E44C01E}"/>
              </a:ext>
            </a:extLst>
          </p:cNvPr>
          <p:cNvCxnSpPr>
            <a:cxnSpLocks/>
          </p:cNvCxnSpPr>
          <p:nvPr/>
        </p:nvCxnSpPr>
        <p:spPr>
          <a:xfrm>
            <a:off x="2083376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8">
            <a:extLst>
              <a:ext uri="{FF2B5EF4-FFF2-40B4-BE49-F238E27FC236}">
                <a16:creationId xmlns:a16="http://schemas.microsoft.com/office/drawing/2014/main" id="{0420EAAA-9F52-4C7D-AEED-8BF2B077185A}"/>
              </a:ext>
            </a:extLst>
          </p:cNvPr>
          <p:cNvSpPr txBox="1">
            <a:spLocks/>
          </p:cNvSpPr>
          <p:nvPr/>
        </p:nvSpPr>
        <p:spPr>
          <a:xfrm>
            <a:off x="634079" y="293105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9B715DB-E41F-42C4-B894-A6AEE5DA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19304"/>
              </p:ext>
            </p:extLst>
          </p:nvPr>
        </p:nvGraphicFramePr>
        <p:xfrm>
          <a:off x="2063552" y="1461363"/>
          <a:ext cx="7887272" cy="486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áfico 14" descr="Coluna grega estrutura de tópicos">
            <a:extLst>
              <a:ext uri="{FF2B5EF4-FFF2-40B4-BE49-F238E27FC236}">
                <a16:creationId xmlns:a16="http://schemas.microsoft.com/office/drawing/2014/main" id="{1490FDC9-FD69-453C-9F0A-38CF15EAD1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2234" y="2043954"/>
            <a:ext cx="792088" cy="792088"/>
          </a:xfrm>
          <a:prstGeom prst="rect">
            <a:avLst/>
          </a:prstGeom>
        </p:spPr>
      </p:pic>
      <p:pic>
        <p:nvPicPr>
          <p:cNvPr id="16" name="Gráfico 15" descr="Rede online com preenchimento sólido">
            <a:extLst>
              <a:ext uri="{FF2B5EF4-FFF2-40B4-BE49-F238E27FC236}">
                <a16:creationId xmlns:a16="http://schemas.microsoft.com/office/drawing/2014/main" id="{BD825A64-BC8C-4524-85C6-873851C307E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237" y="3514762"/>
            <a:ext cx="773105" cy="773105"/>
          </a:xfrm>
          <a:prstGeom prst="rect">
            <a:avLst/>
          </a:prstGeom>
        </p:spPr>
      </p:pic>
      <p:pic>
        <p:nvPicPr>
          <p:cNvPr id="17" name="Gráfico 16" descr="Metrônomo com preenchimento sólido">
            <a:extLst>
              <a:ext uri="{FF2B5EF4-FFF2-40B4-BE49-F238E27FC236}">
                <a16:creationId xmlns:a16="http://schemas.microsoft.com/office/drawing/2014/main" id="{822B6602-09C2-4D89-AFE8-44783EB1F66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18606" y="4939556"/>
            <a:ext cx="814434" cy="814434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C347FA9C-729D-48CD-9871-71ACF6AD36D9}"/>
              </a:ext>
            </a:extLst>
          </p:cNvPr>
          <p:cNvSpPr/>
          <p:nvPr/>
        </p:nvSpPr>
        <p:spPr>
          <a:xfrm>
            <a:off x="3469342" y="4885766"/>
            <a:ext cx="6409764" cy="942188"/>
          </a:xfrm>
          <a:prstGeom prst="rect">
            <a:avLst/>
          </a:prstGeom>
          <a:gradFill>
            <a:gsLst>
              <a:gs pos="74000">
                <a:srgbClr val="7DABBB"/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15C79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78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BF39F2DE-A9AE-4881-8131-32E9134F18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ector reto 3"/>
          <p:cNvCxnSpPr>
            <a:cxnSpLocks/>
          </p:cNvCxnSpPr>
          <p:nvPr/>
        </p:nvCxnSpPr>
        <p:spPr>
          <a:xfrm>
            <a:off x="453967" y="1699639"/>
            <a:ext cx="3640016" cy="0"/>
          </a:xfrm>
          <a:prstGeom prst="line">
            <a:avLst/>
          </a:prstGeom>
          <a:ln w="28575">
            <a:solidFill>
              <a:srgbClr val="DEB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A1FEF7-5D2E-4C85-842F-C7FC4054533C}"/>
              </a:ext>
            </a:extLst>
          </p:cNvPr>
          <p:cNvSpPr txBox="1"/>
          <p:nvPr/>
        </p:nvSpPr>
        <p:spPr>
          <a:xfrm>
            <a:off x="453967" y="614256"/>
            <a:ext cx="2890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358B2F8B-87C3-4D12-B715-1276FEEB4CF5}"/>
              </a:ext>
            </a:extLst>
          </p:cNvPr>
          <p:cNvSpPr txBox="1"/>
          <p:nvPr/>
        </p:nvSpPr>
        <p:spPr>
          <a:xfrm>
            <a:off x="7440937" y="5897201"/>
            <a:ext cx="451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bg1"/>
                </a:solidFill>
              </a:rPr>
              <a:t>Register to receive our newsletter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</a:rPr>
              <a:t>comunicacao@bcb.gov.br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C63C2E0-E36A-4627-ADD2-354A03D2E3D1}"/>
              </a:ext>
            </a:extLst>
          </p:cNvPr>
          <p:cNvGrpSpPr/>
          <p:nvPr/>
        </p:nvGrpSpPr>
        <p:grpSpPr>
          <a:xfrm>
            <a:off x="7280393" y="4573223"/>
            <a:ext cx="4678509" cy="1184634"/>
            <a:chOff x="7231089" y="3888676"/>
            <a:chExt cx="4678509" cy="1184634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2373247-B334-44E5-AB72-74A7C3650D31}"/>
                </a:ext>
              </a:extLst>
            </p:cNvPr>
            <p:cNvSpPr/>
            <p:nvPr/>
          </p:nvSpPr>
          <p:spPr>
            <a:xfrm>
              <a:off x="7231089" y="3888676"/>
              <a:ext cx="46785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400" b="1" dirty="0">
                  <a:solidFill>
                    <a:schemeClr val="bg1"/>
                  </a:solidFill>
                </a:rPr>
                <a:t>Follow the BCB on social media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14620376-B2CC-4F19-A9F9-492BCE80F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2939" y="4486473"/>
              <a:ext cx="566812" cy="56712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B851DF5-6A24-4DA8-BCA6-ECF5659AF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713" y="4486472"/>
              <a:ext cx="566814" cy="567130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709810F-8B45-4AF1-AB25-B6CFC42E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051" y="4490802"/>
              <a:ext cx="562486" cy="56280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36E7B81-0A7B-47BA-853A-8482FF05A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827" y="4486472"/>
              <a:ext cx="566813" cy="567129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1169A068-7244-408F-B84A-49FF38E31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514" y="4356212"/>
              <a:ext cx="592432" cy="71709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C2B0474-6C33-443A-820D-E0A5A40B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2246" y="4486471"/>
              <a:ext cx="562485" cy="562799"/>
            </a:xfrm>
            <a:prstGeom prst="rect">
              <a:avLst/>
            </a:prstGeom>
          </p:spPr>
        </p:pic>
      </p:grpSp>
      <p:sp>
        <p:nvSpPr>
          <p:cNvPr id="5" name="Retângulo: Único Canto Recortado 4">
            <a:extLst>
              <a:ext uri="{FF2B5EF4-FFF2-40B4-BE49-F238E27FC236}">
                <a16:creationId xmlns:a16="http://schemas.microsoft.com/office/drawing/2014/main" id="{0443F6F0-E05F-400D-A45F-B975481BDDCE}"/>
              </a:ext>
            </a:extLst>
          </p:cNvPr>
          <p:cNvSpPr/>
          <p:nvPr/>
        </p:nvSpPr>
        <p:spPr>
          <a:xfrm>
            <a:off x="453967" y="3514165"/>
            <a:ext cx="5391022" cy="2106677"/>
          </a:xfrm>
          <a:prstGeom prst="snip1Rect">
            <a:avLst>
              <a:gd name="adj" fmla="val 41348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DDCED73-D5F7-4093-AFF8-468E9780C04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" y="3719284"/>
            <a:ext cx="4278315" cy="170787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0144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4B1A482-E7F3-49AB-929A-0ADB9F545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064486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E9522E-E6E3-47CE-903B-961642067145}"/>
              </a:ext>
            </a:extLst>
          </p:cNvPr>
          <p:cNvSpPr txBox="1">
            <a:spLocks/>
          </p:cNvSpPr>
          <p:nvPr/>
        </p:nvSpPr>
        <p:spPr>
          <a:xfrm>
            <a:off x="214701" y="2959911"/>
            <a:ext cx="5648217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Brazil:</a:t>
            </a:r>
          </a:p>
          <a:p>
            <a:pPr marL="358775" indent="-358775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 &amp; Global drivers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6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66" descr="Forma&#10;&#10;Descrição gerada automaticamente">
            <a:extLst>
              <a:ext uri="{FF2B5EF4-FFF2-40B4-BE49-F238E27FC236}">
                <a16:creationId xmlns:a16="http://schemas.microsoft.com/office/drawing/2014/main" id="{BE90347D-5928-4D8F-8BB4-1D8139A67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261" y="1815898"/>
            <a:ext cx="8905875" cy="3971925"/>
          </a:xfrm>
          <a:prstGeom prst="rect">
            <a:avLst/>
          </a:prstGeom>
        </p:spPr>
      </p:pic>
      <p:sp>
        <p:nvSpPr>
          <p:cNvPr id="33" name="Espaço Reservado para Número de Slide 2">
            <a:extLst>
              <a:ext uri="{FF2B5EF4-FFF2-40B4-BE49-F238E27FC236}">
                <a16:creationId xmlns:a16="http://schemas.microsoft.com/office/drawing/2014/main" id="{90AE326D-2D14-42D6-A3C5-3E41EEB67E2D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2E66DBC-09EA-408E-96F0-2B807901CAE9}"/>
              </a:ext>
            </a:extLst>
          </p:cNvPr>
          <p:cNvSpPr txBox="1"/>
          <p:nvPr/>
        </p:nvSpPr>
        <p:spPr>
          <a:xfrm>
            <a:off x="1162975" y="2251452"/>
            <a:ext cx="118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370F42-F151-4AC6-8F0B-298D5CCF9232}"/>
              </a:ext>
            </a:extLst>
          </p:cNvPr>
          <p:cNvSpPr txBox="1"/>
          <p:nvPr/>
        </p:nvSpPr>
        <p:spPr>
          <a:xfrm>
            <a:off x="923026" y="3703455"/>
            <a:ext cx="142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754839-1749-4279-98F3-4BD86AACBFEA}"/>
              </a:ext>
            </a:extLst>
          </p:cNvPr>
          <p:cNvSpPr txBox="1"/>
          <p:nvPr/>
        </p:nvSpPr>
        <p:spPr>
          <a:xfrm>
            <a:off x="1162975" y="4911390"/>
            <a:ext cx="118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38869C-4064-4A5D-974C-C3F9F88C0D1E}"/>
              </a:ext>
            </a:extLst>
          </p:cNvPr>
          <p:cNvSpPr txBox="1"/>
          <p:nvPr/>
        </p:nvSpPr>
        <p:spPr>
          <a:xfrm>
            <a:off x="8591166" y="2447214"/>
            <a:ext cx="184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Innovation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7D9280E-0AFB-4815-B31C-7C373AEE4479}"/>
              </a:ext>
            </a:extLst>
          </p:cNvPr>
          <p:cNvSpPr txBox="1"/>
          <p:nvPr/>
        </p:nvSpPr>
        <p:spPr>
          <a:xfrm>
            <a:off x="9004663" y="4643790"/>
            <a:ext cx="229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Intensive use of computational power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5E0E354E-4705-4A58-B80C-0CF48B397A39}"/>
              </a:ext>
            </a:extLst>
          </p:cNvPr>
          <p:cNvSpPr txBox="1">
            <a:spLocks/>
          </p:cNvSpPr>
          <p:nvPr/>
        </p:nvSpPr>
        <p:spPr>
          <a:xfrm>
            <a:off x="2536768" y="234286"/>
            <a:ext cx="6541323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Transformation: Convergence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3AD60B9-8910-4299-9C16-2EEC7E4ECFC7}"/>
              </a:ext>
            </a:extLst>
          </p:cNvPr>
          <p:cNvCxnSpPr>
            <a:cxnSpLocks/>
          </p:cNvCxnSpPr>
          <p:nvPr/>
        </p:nvCxnSpPr>
        <p:spPr>
          <a:xfrm>
            <a:off x="2287563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9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Número de Slide 2">
            <a:extLst>
              <a:ext uri="{FF2B5EF4-FFF2-40B4-BE49-F238E27FC236}">
                <a16:creationId xmlns:a16="http://schemas.microsoft.com/office/drawing/2014/main" id="{90AE326D-2D14-42D6-A3C5-3E41EEB67E2D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5E0E354E-4705-4A58-B80C-0CF48B397A39}"/>
              </a:ext>
            </a:extLst>
          </p:cNvPr>
          <p:cNvSpPr txBox="1">
            <a:spLocks/>
          </p:cNvSpPr>
          <p:nvPr/>
        </p:nvSpPr>
        <p:spPr>
          <a:xfrm>
            <a:off x="2536768" y="234286"/>
            <a:ext cx="6541323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Transformation: Convergence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3AD60B9-8910-4299-9C16-2EEC7E4ECFC7}"/>
              </a:ext>
            </a:extLst>
          </p:cNvPr>
          <p:cNvCxnSpPr>
            <a:cxnSpLocks/>
          </p:cNvCxnSpPr>
          <p:nvPr/>
        </p:nvCxnSpPr>
        <p:spPr>
          <a:xfrm>
            <a:off x="2287563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1B115E68-AFB0-46AA-9AC7-A5B14A49C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99"/>
          <a:stretch/>
        </p:blipFill>
        <p:spPr>
          <a:xfrm>
            <a:off x="612960" y="1903398"/>
            <a:ext cx="10779879" cy="32191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C78556-A324-49A8-94A0-3C1F45C925CA}"/>
              </a:ext>
            </a:extLst>
          </p:cNvPr>
          <p:cNvSpPr txBox="1"/>
          <p:nvPr/>
        </p:nvSpPr>
        <p:spPr>
          <a:xfrm>
            <a:off x="2208527" y="1365354"/>
            <a:ext cx="806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Payments are the core element of the super-app value proposition in Asia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E363CC-ACF6-4B5A-AC0F-CE95C30E209B}"/>
              </a:ext>
            </a:extLst>
          </p:cNvPr>
          <p:cNvSpPr txBox="1"/>
          <p:nvPr/>
        </p:nvSpPr>
        <p:spPr>
          <a:xfrm>
            <a:off x="679641" y="5921948"/>
            <a:ext cx="1064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Note. Mobility / delivery also includes food delivery, ride-hailing and logistics services. Financial services include banking, insurance and investment services. Deals include coupons or discounts on dining, staycation, travel, movies and other lifestyle products.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4C5500B-5C75-436C-9F8B-8A6C36A9D2DC}"/>
              </a:ext>
            </a:extLst>
          </p:cNvPr>
          <p:cNvSpPr txBox="1"/>
          <p:nvPr/>
        </p:nvSpPr>
        <p:spPr>
          <a:xfrm>
            <a:off x="679641" y="6468207"/>
            <a:ext cx="3155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Tech in Asia; The Economist Intelligence Unit.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8EC7AB-E3F1-4405-BB90-736673A80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091" y="5260440"/>
            <a:ext cx="49530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90D370B5-3054-4997-8B05-237280A7E7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3" y="1433750"/>
            <a:ext cx="7433603" cy="50981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495633-1DE6-4FE9-97E3-4481836B0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70" y="3011634"/>
            <a:ext cx="2029806" cy="1350895"/>
          </a:xfrm>
          <a:prstGeom prst="rect">
            <a:avLst/>
          </a:prstGeom>
        </p:spPr>
      </p:pic>
      <p:sp>
        <p:nvSpPr>
          <p:cNvPr id="33" name="Espaço Reservado para Número de Slide 2">
            <a:extLst>
              <a:ext uri="{FF2B5EF4-FFF2-40B4-BE49-F238E27FC236}">
                <a16:creationId xmlns:a16="http://schemas.microsoft.com/office/drawing/2014/main" id="{90AE326D-2D14-42D6-A3C5-3E41EEB67E2D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C94305A-3C66-4694-9DEF-F1DA4C73B2C1}"/>
              </a:ext>
            </a:extLst>
          </p:cNvPr>
          <p:cNvSpPr txBox="1"/>
          <p:nvPr/>
        </p:nvSpPr>
        <p:spPr>
          <a:xfrm>
            <a:off x="8832193" y="4368031"/>
            <a:ext cx="158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currency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99732C0-D7C0-4414-97B2-52D22865E58B}"/>
              </a:ext>
            </a:extLst>
          </p:cNvPr>
          <p:cNvSpPr txBox="1"/>
          <p:nvPr/>
        </p:nvSpPr>
        <p:spPr>
          <a:xfrm>
            <a:off x="1114423" y="4529256"/>
            <a:ext cx="184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</a:t>
            </a:r>
            <a:r>
              <a:rPr lang="en-US" dirty="0">
                <a:solidFill>
                  <a:srgbClr val="606060"/>
                </a:solidFill>
                <a:latin typeface="Calibri" panose="020F0502020204030204"/>
              </a:rPr>
              <a:t>Finance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F65E482-8155-44F2-BEC6-23A3E92D13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97" y="1287193"/>
            <a:ext cx="1958949" cy="8050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3A854A-188E-4DF4-B8D8-6B2832018ABD}"/>
              </a:ext>
            </a:extLst>
          </p:cNvPr>
          <p:cNvSpPr txBox="1"/>
          <p:nvPr/>
        </p:nvSpPr>
        <p:spPr>
          <a:xfrm>
            <a:off x="1235385" y="5508199"/>
            <a:ext cx="18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in currency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A8849523-273C-4BDB-8CF5-F611247758D6}"/>
              </a:ext>
            </a:extLst>
          </p:cNvPr>
          <p:cNvSpPr txBox="1">
            <a:spLocks/>
          </p:cNvSpPr>
          <p:nvPr/>
        </p:nvSpPr>
        <p:spPr>
          <a:xfrm>
            <a:off x="2536768" y="234286"/>
            <a:ext cx="6541323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in the financial system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0F3DB4-9F02-4C76-B9B0-25411C2A0F59}"/>
              </a:ext>
            </a:extLst>
          </p:cNvPr>
          <p:cNvCxnSpPr>
            <a:cxnSpLocks/>
          </p:cNvCxnSpPr>
          <p:nvPr/>
        </p:nvCxnSpPr>
        <p:spPr>
          <a:xfrm>
            <a:off x="2287563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8">
            <a:extLst>
              <a:ext uri="{FF2B5EF4-FFF2-40B4-BE49-F238E27FC236}">
                <a16:creationId xmlns:a16="http://schemas.microsoft.com/office/drawing/2014/main" id="{F0BF21C6-E791-49C5-BEBA-33BACA207CCD}"/>
              </a:ext>
            </a:extLst>
          </p:cNvPr>
          <p:cNvSpPr txBox="1">
            <a:spLocks/>
          </p:cNvSpPr>
          <p:nvPr/>
        </p:nvSpPr>
        <p:spPr>
          <a:xfrm>
            <a:off x="625114" y="341043"/>
            <a:ext cx="2552998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6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Número de Slide 2">
            <a:extLst>
              <a:ext uri="{FF2B5EF4-FFF2-40B4-BE49-F238E27FC236}">
                <a16:creationId xmlns:a16="http://schemas.microsoft.com/office/drawing/2014/main" id="{90AE326D-2D14-42D6-A3C5-3E41EEB67E2D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A8849523-273C-4BDB-8CF5-F611247758D6}"/>
              </a:ext>
            </a:extLst>
          </p:cNvPr>
          <p:cNvSpPr txBox="1">
            <a:spLocks/>
          </p:cNvSpPr>
          <p:nvPr/>
        </p:nvSpPr>
        <p:spPr>
          <a:xfrm>
            <a:off x="2536768" y="234286"/>
            <a:ext cx="6541323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CBDC around the world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0F3DB4-9F02-4C76-B9B0-25411C2A0F59}"/>
              </a:ext>
            </a:extLst>
          </p:cNvPr>
          <p:cNvCxnSpPr>
            <a:cxnSpLocks/>
          </p:cNvCxnSpPr>
          <p:nvPr/>
        </p:nvCxnSpPr>
        <p:spPr>
          <a:xfrm>
            <a:off x="2287563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C456C92-CFA8-41FE-AADF-C73E8E6C328F}"/>
              </a:ext>
            </a:extLst>
          </p:cNvPr>
          <p:cNvSpPr txBox="1"/>
          <p:nvPr/>
        </p:nvSpPr>
        <p:spPr>
          <a:xfrm>
            <a:off x="1534161" y="2096228"/>
            <a:ext cx="8785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Three kinds of “practical” applications, internationally observed: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Wholesale payments (Europe, Singapore, Switzerland)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Instant payments (Bahamas, China, Sweden)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Fostering new business models (Brazil, Canada, Korea)</a:t>
            </a: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9" name="Gráfico 28" descr="Globo terrestre: Américas com preenchimento sólido">
            <a:extLst>
              <a:ext uri="{FF2B5EF4-FFF2-40B4-BE49-F238E27FC236}">
                <a16:creationId xmlns:a16="http://schemas.microsoft.com/office/drawing/2014/main" id="{2B7EDA93-671B-49EC-AAB2-149B6F5D2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4638" y="-516987"/>
            <a:ext cx="4783980" cy="47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7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Número de Slide 2">
            <a:extLst>
              <a:ext uri="{FF2B5EF4-FFF2-40B4-BE49-F238E27FC236}">
                <a16:creationId xmlns:a16="http://schemas.microsoft.com/office/drawing/2014/main" id="{90AE326D-2D14-42D6-A3C5-3E41EEB67E2D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A8849523-273C-4BDB-8CF5-F611247758D6}"/>
              </a:ext>
            </a:extLst>
          </p:cNvPr>
          <p:cNvSpPr txBox="1">
            <a:spLocks/>
          </p:cNvSpPr>
          <p:nvPr/>
        </p:nvSpPr>
        <p:spPr>
          <a:xfrm>
            <a:off x="2536768" y="234286"/>
            <a:ext cx="6541323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 markets: a source of inspiration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0F3DB4-9F02-4C76-B9B0-25411C2A0F59}"/>
              </a:ext>
            </a:extLst>
          </p:cNvPr>
          <p:cNvCxnSpPr>
            <a:cxnSpLocks/>
          </p:cNvCxnSpPr>
          <p:nvPr/>
        </p:nvCxnSpPr>
        <p:spPr>
          <a:xfrm>
            <a:off x="2287563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5597E4-4ADC-45C8-AEC9-2E48304C7861}"/>
              </a:ext>
            </a:extLst>
          </p:cNvPr>
          <p:cNvSpPr txBox="1"/>
          <p:nvPr/>
        </p:nvSpPr>
        <p:spPr>
          <a:xfrm>
            <a:off x="616405" y="1645922"/>
            <a:ext cx="53750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06060"/>
                </a:solidFill>
              </a:rPr>
              <a:t>Opportunities</a:t>
            </a:r>
            <a:endParaRPr lang="en-US" b="1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6060"/>
                </a:solidFill>
              </a:rPr>
              <a:t>Reduced transaction costs and friction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designing, distributing, negotiating and settling financial deals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6060"/>
                </a:solidFill>
              </a:rPr>
              <a:t>High degree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standardization and functional interoperability, reuse and composability of financial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 auditability, traceability and 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accountability: software-based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6060"/>
                </a:solidFill>
              </a:rPr>
              <a:t>Financial inclusion</a:t>
            </a:r>
            <a:endParaRPr lang="en-US" dirty="0">
              <a:solidFill>
                <a:srgbClr val="606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automatic tools available to everyone, with transparency and non-discriminatory execution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0606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9266EE-2AF0-4F60-925A-6CC5EC5214D6}"/>
              </a:ext>
            </a:extLst>
          </p:cNvPr>
          <p:cNvSpPr txBox="1"/>
          <p:nvPr/>
        </p:nvSpPr>
        <p:spPr>
          <a:xfrm>
            <a:off x="6356825" y="1645922"/>
            <a:ext cx="514039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06060"/>
                </a:solidFill>
              </a:rPr>
              <a:t>Challenges</a:t>
            </a:r>
            <a:endParaRPr lang="en-US" b="1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6060"/>
                </a:solidFill>
              </a:rPr>
              <a:t>Scalability and settlement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blockchain platforms are limiting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6060"/>
                </a:solidFill>
              </a:rPr>
              <a:t>Limited interoperability</a:t>
            </a:r>
            <a:endParaRPr lang="en-US" dirty="0">
              <a:solidFill>
                <a:srgbClr val="606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blockchains </a:t>
            </a:r>
            <a:r>
              <a:rPr lang="en-US" dirty="0">
                <a:solidFill>
                  <a:srgbClr val="606060"/>
                </a:solidFill>
                <a:sym typeface="Symbol" panose="05050102010706020507" pitchFamily="18" charset="2"/>
              </a:rPr>
              <a:t></a:t>
            </a:r>
            <a:r>
              <a:rPr lang="en-US" dirty="0">
                <a:solidFill>
                  <a:srgbClr val="606060"/>
                </a:solidFill>
              </a:rPr>
              <a:t> traditional financial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06060"/>
                </a:solidFill>
              </a:rPr>
              <a:t>Lack of maturity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Governance: potential for facilitating the crime of money laundering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6060"/>
                </a:solidFill>
              </a:rPr>
              <a:t>Technology: Operational risks, poor implementation choices, failed software execution and interdependencies</a:t>
            </a:r>
            <a:endParaRPr lang="pt-BR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1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Número de Slide 2">
            <a:extLst>
              <a:ext uri="{FF2B5EF4-FFF2-40B4-BE49-F238E27FC236}">
                <a16:creationId xmlns:a16="http://schemas.microsoft.com/office/drawing/2014/main" id="{90AE326D-2D14-42D6-A3C5-3E41EEB67E2D}"/>
              </a:ext>
            </a:extLst>
          </p:cNvPr>
          <p:cNvSpPr txBox="1">
            <a:spLocks/>
          </p:cNvSpPr>
          <p:nvPr/>
        </p:nvSpPr>
        <p:spPr>
          <a:xfrm>
            <a:off x="5765509" y="6349303"/>
            <a:ext cx="4747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3D900-65C0-49C9-8373-669AF21A8E0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A8849523-273C-4BDB-8CF5-F611247758D6}"/>
              </a:ext>
            </a:extLst>
          </p:cNvPr>
          <p:cNvSpPr txBox="1">
            <a:spLocks/>
          </p:cNvSpPr>
          <p:nvPr/>
        </p:nvSpPr>
        <p:spPr>
          <a:xfrm>
            <a:off x="2536768" y="234286"/>
            <a:ext cx="6541323" cy="445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Architecture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D0F3DB4-9F02-4C76-B9B0-25411C2A0F59}"/>
              </a:ext>
            </a:extLst>
          </p:cNvPr>
          <p:cNvCxnSpPr>
            <a:cxnSpLocks/>
          </p:cNvCxnSpPr>
          <p:nvPr/>
        </p:nvCxnSpPr>
        <p:spPr>
          <a:xfrm>
            <a:off x="2287563" y="98122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2">
            <a:extLst>
              <a:ext uri="{FF2B5EF4-FFF2-40B4-BE49-F238E27FC236}">
                <a16:creationId xmlns:a16="http://schemas.microsoft.com/office/drawing/2014/main" id="{03041526-9A14-4036-86E8-52980F39241E}"/>
              </a:ext>
            </a:extLst>
          </p:cNvPr>
          <p:cNvSpPr/>
          <p:nvPr/>
        </p:nvSpPr>
        <p:spPr>
          <a:xfrm>
            <a:off x="229537" y="4841933"/>
            <a:ext cx="2834640" cy="86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Blockchain and its native token</a:t>
            </a:r>
            <a:endParaRPr lang="pt-BR" sz="1700" dirty="0"/>
          </a:p>
        </p:txBody>
      </p:sp>
      <p:sp>
        <p:nvSpPr>
          <p:cNvPr id="8" name="Retângulo de cantos arredondados 11">
            <a:extLst>
              <a:ext uri="{FF2B5EF4-FFF2-40B4-BE49-F238E27FC236}">
                <a16:creationId xmlns:a16="http://schemas.microsoft.com/office/drawing/2014/main" id="{1E8DBEA3-35AC-45E8-9AE2-7010C6A48996}"/>
              </a:ext>
            </a:extLst>
          </p:cNvPr>
          <p:cNvSpPr/>
          <p:nvPr/>
        </p:nvSpPr>
        <p:spPr>
          <a:xfrm>
            <a:off x="229537" y="4043192"/>
            <a:ext cx="2834640" cy="86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Standards for issuing tokens representing financial instruments</a:t>
            </a:r>
          </a:p>
        </p:txBody>
      </p:sp>
      <p:sp>
        <p:nvSpPr>
          <p:cNvPr id="9" name="Retângulo de cantos arredondados 12">
            <a:extLst>
              <a:ext uri="{FF2B5EF4-FFF2-40B4-BE49-F238E27FC236}">
                <a16:creationId xmlns:a16="http://schemas.microsoft.com/office/drawing/2014/main" id="{1F799F9F-B43D-4721-8F7E-640EE4656B68}"/>
              </a:ext>
            </a:extLst>
          </p:cNvPr>
          <p:cNvSpPr/>
          <p:nvPr/>
        </p:nvSpPr>
        <p:spPr>
          <a:xfrm>
            <a:off x="229537" y="3208772"/>
            <a:ext cx="2834640" cy="864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Standardizations for specific business models</a:t>
            </a:r>
            <a:endParaRPr lang="pt-BR" sz="1700" dirty="0"/>
          </a:p>
        </p:txBody>
      </p:sp>
      <p:sp>
        <p:nvSpPr>
          <p:cNvPr id="10" name="Retângulo de cantos arredondados 13">
            <a:extLst>
              <a:ext uri="{FF2B5EF4-FFF2-40B4-BE49-F238E27FC236}">
                <a16:creationId xmlns:a16="http://schemas.microsoft.com/office/drawing/2014/main" id="{912C7199-1415-4BF6-BBFB-ADF767BDC5BF}"/>
              </a:ext>
            </a:extLst>
          </p:cNvPr>
          <p:cNvSpPr/>
          <p:nvPr/>
        </p:nvSpPr>
        <p:spPr>
          <a:xfrm>
            <a:off x="229537" y="2410031"/>
            <a:ext cx="2834640" cy="864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Development of user-oriented applications</a:t>
            </a:r>
          </a:p>
        </p:txBody>
      </p:sp>
      <p:sp>
        <p:nvSpPr>
          <p:cNvPr id="12" name="Retângulo de cantos arredondados 14">
            <a:extLst>
              <a:ext uri="{FF2B5EF4-FFF2-40B4-BE49-F238E27FC236}">
                <a16:creationId xmlns:a16="http://schemas.microsoft.com/office/drawing/2014/main" id="{38E835AE-2B42-434B-906D-45EA72D8E6EB}"/>
              </a:ext>
            </a:extLst>
          </p:cNvPr>
          <p:cNvSpPr/>
          <p:nvPr/>
        </p:nvSpPr>
        <p:spPr>
          <a:xfrm>
            <a:off x="229537" y="1575611"/>
            <a:ext cx="2834640" cy="864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/>
              <a:t>Platforms that aggregate several applications from the previous layer</a:t>
            </a:r>
            <a:endParaRPr lang="pt-BR" sz="1700" dirty="0"/>
          </a:p>
        </p:txBody>
      </p:sp>
      <p:grpSp>
        <p:nvGrpSpPr>
          <p:cNvPr id="13" name="Grupo 10">
            <a:extLst>
              <a:ext uri="{FF2B5EF4-FFF2-40B4-BE49-F238E27FC236}">
                <a16:creationId xmlns:a16="http://schemas.microsoft.com/office/drawing/2014/main" id="{907D374C-87CB-4CAB-96C5-9589885C8435}"/>
              </a:ext>
            </a:extLst>
          </p:cNvPr>
          <p:cNvGrpSpPr/>
          <p:nvPr/>
        </p:nvGrpSpPr>
        <p:grpSpPr>
          <a:xfrm>
            <a:off x="3175560" y="1648131"/>
            <a:ext cx="8848806" cy="4006800"/>
            <a:chOff x="2448357" y="2912784"/>
            <a:chExt cx="7884000" cy="327465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201878F-19C4-49A2-A953-D04E3559C877}"/>
                </a:ext>
              </a:extLst>
            </p:cNvPr>
            <p:cNvSpPr/>
            <p:nvPr/>
          </p:nvSpPr>
          <p:spPr>
            <a:xfrm>
              <a:off x="2448357" y="5628640"/>
              <a:ext cx="7884000" cy="55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</a:rPr>
                <a:t>Settlement</a:t>
              </a:r>
              <a:r>
                <a:rPr lang="pt-BR" sz="2200" b="1" dirty="0">
                  <a:solidFill>
                    <a:schemeClr val="tx1"/>
                  </a:solidFill>
                </a:rPr>
                <a:t> </a:t>
              </a:r>
              <a:r>
                <a:rPr lang="en-US" sz="2200" b="1" dirty="0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9F00056-A740-471D-A4C3-059CD7B1910C}"/>
                </a:ext>
              </a:extLst>
            </p:cNvPr>
            <p:cNvSpPr/>
            <p:nvPr/>
          </p:nvSpPr>
          <p:spPr>
            <a:xfrm>
              <a:off x="2448357" y="4949676"/>
              <a:ext cx="7884000" cy="55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</a:rPr>
                <a:t>Asset Layer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4DC9ADF0-F070-4A63-9DB6-68BCCD5E9C48}"/>
                </a:ext>
              </a:extLst>
            </p:cNvPr>
            <p:cNvSpPr/>
            <p:nvPr/>
          </p:nvSpPr>
          <p:spPr>
            <a:xfrm>
              <a:off x="2448357" y="4270712"/>
              <a:ext cx="7884000" cy="55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</a:rPr>
                <a:t>Protocol Layer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943BBD5B-7269-49CB-8731-2A39CD046C82}"/>
                </a:ext>
              </a:extLst>
            </p:cNvPr>
            <p:cNvSpPr/>
            <p:nvPr/>
          </p:nvSpPr>
          <p:spPr>
            <a:xfrm>
              <a:off x="2448357" y="3591748"/>
              <a:ext cx="7884000" cy="55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</a:rPr>
                <a:t>Application Layer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87EBCD8-391E-479C-A983-F1B156E16D4E}"/>
                </a:ext>
              </a:extLst>
            </p:cNvPr>
            <p:cNvSpPr/>
            <p:nvPr/>
          </p:nvSpPr>
          <p:spPr>
            <a:xfrm>
              <a:off x="2448357" y="2912784"/>
              <a:ext cx="7884000" cy="55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>
                  <a:solidFill>
                    <a:schemeClr val="tx1"/>
                  </a:solidFill>
                </a:rPr>
                <a:t>Aggregation Layer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A3C35A0-D9EF-4532-BD5E-B09BCAC5FFE5}"/>
                </a:ext>
              </a:extLst>
            </p:cNvPr>
            <p:cNvSpPr/>
            <p:nvPr/>
          </p:nvSpPr>
          <p:spPr>
            <a:xfrm>
              <a:off x="4979397" y="5029200"/>
              <a:ext cx="1706880" cy="1087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Native protocol asset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FE254F6-F829-4458-A7B9-4158A205D74D}"/>
                </a:ext>
              </a:extLst>
            </p:cNvPr>
            <p:cNvSpPr/>
            <p:nvPr/>
          </p:nvSpPr>
          <p:spPr>
            <a:xfrm>
              <a:off x="6879611" y="5692040"/>
              <a:ext cx="3348815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</a:rPr>
                <a:t>Blockchain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1EC98CF-F515-4BAA-9B53-AA4EF71F6F54}"/>
                </a:ext>
              </a:extLst>
            </p:cNvPr>
            <p:cNvSpPr/>
            <p:nvPr/>
          </p:nvSpPr>
          <p:spPr>
            <a:xfrm>
              <a:off x="6879611" y="5000197"/>
              <a:ext cx="1180897" cy="44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Fungible tokens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ACB0FD0E-E1E0-4E18-BE27-F07B742B424B}"/>
                </a:ext>
              </a:extLst>
            </p:cNvPr>
            <p:cNvSpPr/>
            <p:nvPr/>
          </p:nvSpPr>
          <p:spPr>
            <a:xfrm>
              <a:off x="8285416" y="5000197"/>
              <a:ext cx="1142842" cy="44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Non-fungible tokens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0247747-91EB-47F4-BA76-C848C5812920}"/>
                </a:ext>
              </a:extLst>
            </p:cNvPr>
            <p:cNvSpPr/>
            <p:nvPr/>
          </p:nvSpPr>
          <p:spPr>
            <a:xfrm>
              <a:off x="4979397" y="4329741"/>
              <a:ext cx="898095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Exchange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26622DE-A11C-4C7F-B874-30F301FE61D5}"/>
                </a:ext>
              </a:extLst>
            </p:cNvPr>
            <p:cNvSpPr/>
            <p:nvPr/>
          </p:nvSpPr>
          <p:spPr>
            <a:xfrm>
              <a:off x="5995243" y="4338992"/>
              <a:ext cx="1090544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Lending</a:t>
              </a: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23C106C4-F3DF-433F-B2C0-6C38C8E59AC4}"/>
                </a:ext>
              </a:extLst>
            </p:cNvPr>
            <p:cNvSpPr/>
            <p:nvPr/>
          </p:nvSpPr>
          <p:spPr>
            <a:xfrm>
              <a:off x="7213600" y="4337571"/>
              <a:ext cx="1058470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</a:rPr>
                <a:t>Derivatives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EF69126C-F8A3-404E-8217-5A07176255A6}"/>
                </a:ext>
              </a:extLst>
            </p:cNvPr>
            <p:cNvSpPr/>
            <p:nvPr/>
          </p:nvSpPr>
          <p:spPr>
            <a:xfrm>
              <a:off x="8406140" y="4339083"/>
              <a:ext cx="1122619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>
                  <a:solidFill>
                    <a:schemeClr val="tx1"/>
                  </a:solidFill>
                </a:rPr>
                <a:t>Asset Management</a:t>
              </a: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4ADB73DD-3584-45D4-A622-95055DEAEC88}"/>
                </a:ext>
              </a:extLst>
            </p:cNvPr>
            <p:cNvSpPr/>
            <p:nvPr/>
          </p:nvSpPr>
          <p:spPr>
            <a:xfrm>
              <a:off x="9649600" y="4333698"/>
              <a:ext cx="576000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05C77B77-212E-4DAB-BF90-5F9CE52DE70B}"/>
                </a:ext>
              </a:extLst>
            </p:cNvPr>
            <p:cNvSpPr/>
            <p:nvPr/>
          </p:nvSpPr>
          <p:spPr>
            <a:xfrm>
              <a:off x="9654586" y="5003296"/>
              <a:ext cx="576000" cy="4413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...</a:t>
              </a:r>
            </a:p>
          </p:txBody>
        </p:sp>
        <p:grpSp>
          <p:nvGrpSpPr>
            <p:cNvPr id="31" name="Grupo 31">
              <a:extLst>
                <a:ext uri="{FF2B5EF4-FFF2-40B4-BE49-F238E27FC236}">
                  <a16:creationId xmlns:a16="http://schemas.microsoft.com/office/drawing/2014/main" id="{C55DC95C-225D-4F70-80ED-FB5A62C666BC}"/>
                </a:ext>
              </a:extLst>
            </p:cNvPr>
            <p:cNvGrpSpPr/>
            <p:nvPr/>
          </p:nvGrpSpPr>
          <p:grpSpPr>
            <a:xfrm>
              <a:off x="4982041" y="3655145"/>
              <a:ext cx="977718" cy="347175"/>
              <a:chOff x="4982041" y="3685625"/>
              <a:chExt cx="977718" cy="347175"/>
            </a:xfrm>
          </p:grpSpPr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188C8C2F-44B9-4C48-8DC4-B4261960823A}"/>
                  </a:ext>
                </a:extLst>
              </p:cNvPr>
              <p:cNvSpPr/>
              <p:nvPr/>
            </p:nvSpPr>
            <p:spPr>
              <a:xfrm>
                <a:off x="4982041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3CA28DAA-48B9-47E4-8D84-7BE5034FA846}"/>
                  </a:ext>
                </a:extLst>
              </p:cNvPr>
              <p:cNvSpPr/>
              <p:nvPr/>
            </p:nvSpPr>
            <p:spPr>
              <a:xfrm>
                <a:off x="4982041" y="3888453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6A7CFBA-5CD9-4002-8D3B-E075A0359625}"/>
                  </a:ext>
                </a:extLst>
              </p:cNvPr>
              <p:cNvSpPr/>
              <p:nvPr/>
            </p:nvSpPr>
            <p:spPr>
              <a:xfrm>
                <a:off x="5236040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7F5F35E-193F-4D50-A7E9-5E79904588C5}"/>
                  </a:ext>
                </a:extLst>
              </p:cNvPr>
              <p:cNvSpPr/>
              <p:nvPr/>
            </p:nvSpPr>
            <p:spPr>
              <a:xfrm>
                <a:off x="5236038" y="388880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B364476E-E8DD-4FB8-AC77-DE2AE4D60DAB}"/>
                  </a:ext>
                </a:extLst>
              </p:cNvPr>
              <p:cNvSpPr/>
              <p:nvPr/>
            </p:nvSpPr>
            <p:spPr>
              <a:xfrm>
                <a:off x="5490040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E203D42-C0CE-48E8-A2B0-B3D484C73D89}"/>
                  </a:ext>
                </a:extLst>
              </p:cNvPr>
              <p:cNvSpPr/>
              <p:nvPr/>
            </p:nvSpPr>
            <p:spPr>
              <a:xfrm>
                <a:off x="5490037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A8FF54AB-1F25-4B19-ABC3-DE95FE39231C}"/>
                  </a:ext>
                </a:extLst>
              </p:cNvPr>
              <p:cNvSpPr/>
              <p:nvPr/>
            </p:nvSpPr>
            <p:spPr>
              <a:xfrm>
                <a:off x="5743757" y="36863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A31C329A-1601-4143-AA47-1F78D125AB5B}"/>
                  </a:ext>
                </a:extLst>
              </p:cNvPr>
              <p:cNvSpPr/>
              <p:nvPr/>
            </p:nvSpPr>
            <p:spPr>
              <a:xfrm>
                <a:off x="5743759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2" name="Grupo 32">
              <a:extLst>
                <a:ext uri="{FF2B5EF4-FFF2-40B4-BE49-F238E27FC236}">
                  <a16:creationId xmlns:a16="http://schemas.microsoft.com/office/drawing/2014/main" id="{E1AFCBE9-3430-4CB2-9844-7D916AC370C5}"/>
                </a:ext>
              </a:extLst>
            </p:cNvPr>
            <p:cNvGrpSpPr/>
            <p:nvPr/>
          </p:nvGrpSpPr>
          <p:grpSpPr>
            <a:xfrm>
              <a:off x="7501807" y="3655145"/>
              <a:ext cx="977716" cy="347175"/>
              <a:chOff x="4982045" y="3685625"/>
              <a:chExt cx="977716" cy="347175"/>
            </a:xfrm>
          </p:grpSpPr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C522B20-E804-46EC-B324-0E7518B9D0BD}"/>
                  </a:ext>
                </a:extLst>
              </p:cNvPr>
              <p:cNvSpPr/>
              <p:nvPr/>
            </p:nvSpPr>
            <p:spPr>
              <a:xfrm>
                <a:off x="4982045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D477E9-555A-4E53-AF5E-2E3857F4FE25}"/>
                  </a:ext>
                </a:extLst>
              </p:cNvPr>
              <p:cNvSpPr/>
              <p:nvPr/>
            </p:nvSpPr>
            <p:spPr>
              <a:xfrm>
                <a:off x="4982045" y="3888453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BB345910-5EF8-400D-B0DC-434609D8F424}"/>
                  </a:ext>
                </a:extLst>
              </p:cNvPr>
              <p:cNvSpPr/>
              <p:nvPr/>
            </p:nvSpPr>
            <p:spPr>
              <a:xfrm>
                <a:off x="5236045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24F35A79-0D37-4B85-8C6E-97069DAE4F9C}"/>
                  </a:ext>
                </a:extLst>
              </p:cNvPr>
              <p:cNvSpPr/>
              <p:nvPr/>
            </p:nvSpPr>
            <p:spPr>
              <a:xfrm>
                <a:off x="5236045" y="388880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33BBEF5B-AACD-4778-BBFF-9AC5390E8E33}"/>
                  </a:ext>
                </a:extLst>
              </p:cNvPr>
              <p:cNvSpPr/>
              <p:nvPr/>
            </p:nvSpPr>
            <p:spPr>
              <a:xfrm>
                <a:off x="5490039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4F30C92E-E717-4A7E-BEC3-D06E3084FAB4}"/>
                  </a:ext>
                </a:extLst>
              </p:cNvPr>
              <p:cNvSpPr/>
              <p:nvPr/>
            </p:nvSpPr>
            <p:spPr>
              <a:xfrm>
                <a:off x="5490044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8C6E00FB-ED01-421E-8F2A-B43B79D2F5FF}"/>
                  </a:ext>
                </a:extLst>
              </p:cNvPr>
              <p:cNvSpPr/>
              <p:nvPr/>
            </p:nvSpPr>
            <p:spPr>
              <a:xfrm>
                <a:off x="5743759" y="36863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EEAAB80-8F78-4E53-9800-164A4C4EC42C}"/>
                  </a:ext>
                </a:extLst>
              </p:cNvPr>
              <p:cNvSpPr/>
              <p:nvPr/>
            </p:nvSpPr>
            <p:spPr>
              <a:xfrm>
                <a:off x="5743761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E595DFFE-5A97-4D8D-8A57-0DC0E4195888}"/>
                </a:ext>
              </a:extLst>
            </p:cNvPr>
            <p:cNvGrpSpPr/>
            <p:nvPr/>
          </p:nvGrpSpPr>
          <p:grpSpPr>
            <a:xfrm>
              <a:off x="6241224" y="3655145"/>
              <a:ext cx="977720" cy="347175"/>
              <a:chOff x="4982041" y="3685625"/>
              <a:chExt cx="977720" cy="347175"/>
            </a:xfrm>
          </p:grpSpPr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0E0E75B1-01BE-47B7-AB7D-BC5C6E130F97}"/>
                  </a:ext>
                </a:extLst>
              </p:cNvPr>
              <p:cNvSpPr/>
              <p:nvPr/>
            </p:nvSpPr>
            <p:spPr>
              <a:xfrm>
                <a:off x="4982041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A8929716-EA12-4648-86FD-00DC7DBA7975}"/>
                  </a:ext>
                </a:extLst>
              </p:cNvPr>
              <p:cNvSpPr/>
              <p:nvPr/>
            </p:nvSpPr>
            <p:spPr>
              <a:xfrm>
                <a:off x="4982041" y="3888453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1B00F59-716B-4B9C-9BD1-788A206BAB28}"/>
                  </a:ext>
                </a:extLst>
              </p:cNvPr>
              <p:cNvSpPr/>
              <p:nvPr/>
            </p:nvSpPr>
            <p:spPr>
              <a:xfrm>
                <a:off x="5236038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F72102CB-1735-4C13-B495-7B52098F2BCA}"/>
                  </a:ext>
                </a:extLst>
              </p:cNvPr>
              <p:cNvSpPr/>
              <p:nvPr/>
            </p:nvSpPr>
            <p:spPr>
              <a:xfrm>
                <a:off x="5236040" y="388880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20477478-2C75-4909-A523-F13E74489D31}"/>
                  </a:ext>
                </a:extLst>
              </p:cNvPr>
              <p:cNvSpPr/>
              <p:nvPr/>
            </p:nvSpPr>
            <p:spPr>
              <a:xfrm>
                <a:off x="5490041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A1B29E5A-B72B-4E23-93E6-76309F0F0B47}"/>
                  </a:ext>
                </a:extLst>
              </p:cNvPr>
              <p:cNvSpPr/>
              <p:nvPr/>
            </p:nvSpPr>
            <p:spPr>
              <a:xfrm>
                <a:off x="5490041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672E8E9C-410B-40D7-A470-EF0BF9CB708B}"/>
                  </a:ext>
                </a:extLst>
              </p:cNvPr>
              <p:cNvSpPr/>
              <p:nvPr/>
            </p:nvSpPr>
            <p:spPr>
              <a:xfrm>
                <a:off x="5743761" y="36863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7C17F8F-2B45-41D3-8C3B-406A84658AA1}"/>
                  </a:ext>
                </a:extLst>
              </p:cNvPr>
              <p:cNvSpPr/>
              <p:nvPr/>
            </p:nvSpPr>
            <p:spPr>
              <a:xfrm>
                <a:off x="5743758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99699735-4BE8-4EA1-AD67-D027A24354D3}"/>
                </a:ext>
              </a:extLst>
            </p:cNvPr>
            <p:cNvGrpSpPr/>
            <p:nvPr/>
          </p:nvGrpSpPr>
          <p:grpSpPr>
            <a:xfrm>
              <a:off x="8771239" y="3667080"/>
              <a:ext cx="977720" cy="347175"/>
              <a:chOff x="4982041" y="3685625"/>
              <a:chExt cx="977720" cy="347175"/>
            </a:xfrm>
          </p:grpSpPr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ECA23BB9-1F18-4217-AAE3-979AA12A1669}"/>
                  </a:ext>
                </a:extLst>
              </p:cNvPr>
              <p:cNvSpPr/>
              <p:nvPr/>
            </p:nvSpPr>
            <p:spPr>
              <a:xfrm>
                <a:off x="4982041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D94D2D89-80FF-49A7-A21A-79E4CF2C3B86}"/>
                  </a:ext>
                </a:extLst>
              </p:cNvPr>
              <p:cNvSpPr/>
              <p:nvPr/>
            </p:nvSpPr>
            <p:spPr>
              <a:xfrm>
                <a:off x="4982041" y="3888453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459D8A22-991A-47B1-AAD1-0019BAA6DB97}"/>
                  </a:ext>
                </a:extLst>
              </p:cNvPr>
              <p:cNvSpPr/>
              <p:nvPr/>
            </p:nvSpPr>
            <p:spPr>
              <a:xfrm>
                <a:off x="5236040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591AB090-0443-4711-9F9A-641FF34E0E13}"/>
                  </a:ext>
                </a:extLst>
              </p:cNvPr>
              <p:cNvSpPr/>
              <p:nvPr/>
            </p:nvSpPr>
            <p:spPr>
              <a:xfrm>
                <a:off x="5236040" y="388880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C669E215-3F2B-4A46-8303-9B5B5ECB2ADD}"/>
                  </a:ext>
                </a:extLst>
              </p:cNvPr>
              <p:cNvSpPr/>
              <p:nvPr/>
            </p:nvSpPr>
            <p:spPr>
              <a:xfrm>
                <a:off x="5490041" y="3685625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35817118-6D23-47B0-AEA9-3116E7A5AB4D}"/>
                  </a:ext>
                </a:extLst>
              </p:cNvPr>
              <p:cNvSpPr/>
              <p:nvPr/>
            </p:nvSpPr>
            <p:spPr>
              <a:xfrm>
                <a:off x="5490041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BBAB9F90-66A7-4877-BCE4-63BDC2AAD754}"/>
                  </a:ext>
                </a:extLst>
              </p:cNvPr>
              <p:cNvSpPr/>
              <p:nvPr/>
            </p:nvSpPr>
            <p:spPr>
              <a:xfrm>
                <a:off x="5743761" y="3686330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809A5CA-D127-4BEA-AE16-92AB000DF78A}"/>
                  </a:ext>
                </a:extLst>
              </p:cNvPr>
              <p:cNvSpPr/>
              <p:nvPr/>
            </p:nvSpPr>
            <p:spPr>
              <a:xfrm>
                <a:off x="5743758" y="3888654"/>
                <a:ext cx="216000" cy="144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6" name="Chave direita 35">
              <a:extLst>
                <a:ext uri="{FF2B5EF4-FFF2-40B4-BE49-F238E27FC236}">
                  <a16:creationId xmlns:a16="http://schemas.microsoft.com/office/drawing/2014/main" id="{855FE506-EBFE-4910-95AC-46A515479220}"/>
                </a:ext>
              </a:extLst>
            </p:cNvPr>
            <p:cNvSpPr/>
            <p:nvPr/>
          </p:nvSpPr>
          <p:spPr>
            <a:xfrm rot="5400000">
              <a:off x="5433802" y="3536905"/>
              <a:ext cx="72000" cy="1044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have direita 36">
              <a:extLst>
                <a:ext uri="{FF2B5EF4-FFF2-40B4-BE49-F238E27FC236}">
                  <a16:creationId xmlns:a16="http://schemas.microsoft.com/office/drawing/2014/main" id="{10E42F49-E84C-49D5-A04F-9CEAB4478632}"/>
                </a:ext>
              </a:extLst>
            </p:cNvPr>
            <p:cNvSpPr/>
            <p:nvPr/>
          </p:nvSpPr>
          <p:spPr>
            <a:xfrm rot="5400000">
              <a:off x="6693647" y="3536905"/>
              <a:ext cx="72000" cy="1044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have direita 37">
              <a:extLst>
                <a:ext uri="{FF2B5EF4-FFF2-40B4-BE49-F238E27FC236}">
                  <a16:creationId xmlns:a16="http://schemas.microsoft.com/office/drawing/2014/main" id="{860E1706-FC8F-4241-AA06-9EB5C8FFBA37}"/>
                </a:ext>
              </a:extLst>
            </p:cNvPr>
            <p:cNvSpPr/>
            <p:nvPr/>
          </p:nvSpPr>
          <p:spPr>
            <a:xfrm rot="5400000">
              <a:off x="7953483" y="3536905"/>
              <a:ext cx="72000" cy="1044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have direita 38">
              <a:extLst>
                <a:ext uri="{FF2B5EF4-FFF2-40B4-BE49-F238E27FC236}">
                  <a16:creationId xmlns:a16="http://schemas.microsoft.com/office/drawing/2014/main" id="{0A2E3F4C-E537-4140-B282-5EB1A06097BF}"/>
                </a:ext>
              </a:extLst>
            </p:cNvPr>
            <p:cNvSpPr/>
            <p:nvPr/>
          </p:nvSpPr>
          <p:spPr>
            <a:xfrm rot="5400000">
              <a:off x="9223477" y="3536905"/>
              <a:ext cx="72000" cy="1044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0AD29E0F-F9F6-4FAF-8200-8B129EC39060}"/>
                </a:ext>
              </a:extLst>
            </p:cNvPr>
            <p:cNvSpPr/>
            <p:nvPr/>
          </p:nvSpPr>
          <p:spPr>
            <a:xfrm>
              <a:off x="4979373" y="2967383"/>
              <a:ext cx="1667892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Aggregator</a:t>
              </a:r>
              <a:r>
                <a:rPr lang="pt-BR" sz="1600" b="1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4C5077C5-7450-4838-85D6-DD051D2FFAA9}"/>
                </a:ext>
              </a:extLst>
            </p:cNvPr>
            <p:cNvSpPr/>
            <p:nvPr/>
          </p:nvSpPr>
          <p:spPr>
            <a:xfrm>
              <a:off x="6779272" y="2985709"/>
              <a:ext cx="1667892" cy="4149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Aggregator</a:t>
              </a:r>
              <a:r>
                <a:rPr lang="pt-BR" sz="1600" b="1" dirty="0">
                  <a:solidFill>
                    <a:schemeClr val="tx1"/>
                  </a:solidFill>
                </a:rPr>
                <a:t> 2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AFA6E621-898E-4665-A6C7-FD6B539044E1}"/>
                </a:ext>
              </a:extLst>
            </p:cNvPr>
            <p:cNvSpPr/>
            <p:nvPr/>
          </p:nvSpPr>
          <p:spPr>
            <a:xfrm>
              <a:off x="8563809" y="2977953"/>
              <a:ext cx="1667892" cy="43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Aggregator</a:t>
              </a:r>
              <a:r>
                <a:rPr lang="pt-BR" sz="1600" b="1" dirty="0">
                  <a:solidFill>
                    <a:schemeClr val="tx1"/>
                  </a:solidFill>
                </a:rPr>
                <a:t> 3</a:t>
              </a:r>
            </a:p>
          </p:txBody>
        </p: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C3C66AFE-489F-4853-B41E-E9B4C6945752}"/>
                </a:ext>
              </a:extLst>
            </p:cNvPr>
            <p:cNvCxnSpPr>
              <a:stCxn id="40" idx="2"/>
              <a:endCxn id="74" idx="0"/>
            </p:cNvCxnSpPr>
            <p:nvPr/>
          </p:nvCxnSpPr>
          <p:spPr>
            <a:xfrm flipH="1">
              <a:off x="5090041" y="3399383"/>
              <a:ext cx="723279" cy="255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3E6EA31A-04D8-4097-8E0F-3C4EDC9158F1}"/>
                </a:ext>
              </a:extLst>
            </p:cNvPr>
            <p:cNvCxnSpPr>
              <a:stCxn id="40" idx="2"/>
              <a:endCxn id="62" idx="0"/>
            </p:cNvCxnSpPr>
            <p:nvPr/>
          </p:nvCxnSpPr>
          <p:spPr>
            <a:xfrm>
              <a:off x="5813320" y="3399383"/>
              <a:ext cx="1043905" cy="255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C2B76EBF-19BC-40F3-B745-606D17128CBD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5813319" y="3399383"/>
              <a:ext cx="2294301" cy="255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098A0657-9719-4283-9D64-C15C3ADCE6BD}"/>
                </a:ext>
              </a:extLst>
            </p:cNvPr>
            <p:cNvCxnSpPr>
              <a:stCxn id="41" idx="2"/>
              <a:endCxn id="78" idx="0"/>
            </p:cNvCxnSpPr>
            <p:nvPr/>
          </p:nvCxnSpPr>
          <p:spPr>
            <a:xfrm flipH="1">
              <a:off x="5598040" y="3400612"/>
              <a:ext cx="2015179" cy="254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1736CE45-73A3-417A-9C98-99B083B49E7E}"/>
                </a:ext>
              </a:extLst>
            </p:cNvPr>
            <p:cNvCxnSpPr/>
            <p:nvPr/>
          </p:nvCxnSpPr>
          <p:spPr>
            <a:xfrm>
              <a:off x="7633587" y="3409953"/>
              <a:ext cx="1997190" cy="257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F8F23452-9D39-4745-9D52-D30C4F930C63}"/>
                </a:ext>
              </a:extLst>
            </p:cNvPr>
            <p:cNvCxnSpPr>
              <a:stCxn id="42" idx="2"/>
              <a:endCxn id="72" idx="0"/>
            </p:cNvCxnSpPr>
            <p:nvPr/>
          </p:nvCxnSpPr>
          <p:spPr>
            <a:xfrm flipH="1">
              <a:off x="8371522" y="3409953"/>
              <a:ext cx="1026234" cy="2458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9B9C88ED-194A-4A8E-9FE7-AB10DE376D8B}"/>
                </a:ext>
              </a:extLst>
            </p:cNvPr>
            <p:cNvCxnSpPr>
              <a:stCxn id="42" idx="2"/>
              <a:endCxn id="52" idx="0"/>
            </p:cNvCxnSpPr>
            <p:nvPr/>
          </p:nvCxnSpPr>
          <p:spPr>
            <a:xfrm flipH="1">
              <a:off x="9133238" y="3409953"/>
              <a:ext cx="264518" cy="257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39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24B1A482-E7F3-49AB-929A-0ADB9F545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064486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E9522E-E6E3-47CE-903B-961642067145}"/>
              </a:ext>
            </a:extLst>
          </p:cNvPr>
          <p:cNvSpPr txBox="1">
            <a:spLocks/>
          </p:cNvSpPr>
          <p:nvPr/>
        </p:nvSpPr>
        <p:spPr>
          <a:xfrm>
            <a:off x="214702" y="2959911"/>
            <a:ext cx="4242998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CBDC for Brazil: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Digital Real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10273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a7a7e73-f764-4fdb-9e1d-e1c079f1c20e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KeywordTaxHTField xmlns="3280e1c7-ea34-4f7d-9898-2292416fd12e">
      <Terms xmlns="http://schemas.microsoft.com/office/infopath/2007/PartnerControls"/>
    </TaxKeywordTaxHTField>
    <Ratings xmlns="http://schemas.microsoft.com/sharepoint/v3" xsi:nil="true"/>
    <TaxCatchAll xmlns="3280e1c7-ea34-4f7d-9898-2292416fd12e"/>
    <LikedBy xmlns="http://schemas.microsoft.com/sharepoint/v3">
      <UserInfo>
        <DisplayName/>
        <AccountId xsi:nil="true"/>
        <AccountType/>
      </UserInfo>
    </LikedBy>
    <CategoryDescription xmlns="http://schemas.microsoft.com/sharepoint.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9DF3331D123C749883CD36B23ED767D" ma:contentTypeVersion="8" ma:contentTypeDescription="Crie um novo documento." ma:contentTypeScope="" ma:versionID="321d856ed77da4c81e479646d1301966">
  <xsd:schema xmlns:xsd="http://www.w3.org/2001/XMLSchema" xmlns:xs="http://www.w3.org/2001/XMLSchema" xmlns:p="http://schemas.microsoft.com/office/2006/metadata/properties" xmlns:ns1="http://schemas.microsoft.com/sharepoint/v3" xmlns:ns2="3280e1c7-ea34-4f7d-9898-2292416fd12e" xmlns:ns3="http://schemas.microsoft.com/sharepoint.v3" targetNamespace="http://schemas.microsoft.com/office/2006/metadata/properties" ma:root="true" ma:fieldsID="5891cb1063e79286b400290fc965db20" ns1:_="" ns2:_="" ns3:_="">
    <xsd:import namespace="http://schemas.microsoft.com/sharepoint/v3"/>
    <xsd:import namespace="3280e1c7-ea34-4f7d-9898-2292416fd12e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3:CategoryDescription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3" nillable="true" ma:displayName="Classificação (0-5)" ma:decimals="2" ma:description="Valor médio de todas as classificações enviadas" ma:internalName="AverageRating" ma:readOnly="true">
      <xsd:simpleType>
        <xsd:restriction base="dms:Number"/>
      </xsd:simpleType>
    </xsd:element>
    <xsd:element name="RatingCount" ma:index="14" nillable="true" ma:displayName="Número de Classificações" ma:decimals="0" ma:description="Número de classificações enviadas" ma:internalName="RatingCount" ma:readOnly="true">
      <xsd:simpleType>
        <xsd:restriction base="dms:Number"/>
      </xsd:simpleType>
    </xsd:element>
    <xsd:element name="RatedBy" ma:index="15" nillable="true" ma:displayName="Classificado por" ma:description="Usuários classificaram o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6" nillable="true" ma:displayName="Classificações de usuários" ma:description="Classificações de usuários para o item" ma:hidden="true" ma:internalName="Ratings">
      <xsd:simpleType>
        <xsd:restriction base="dms:Note"/>
      </xsd:simpleType>
    </xsd:element>
    <xsd:element name="LikesCount" ma:index="17" nillable="true" ma:displayName="Número de Ocorrências de Curtir" ma:internalName="LikesCount">
      <xsd:simpleType>
        <xsd:restriction base="dms:Unknown"/>
      </xsd:simpleType>
    </xsd:element>
    <xsd:element name="LikedBy" ma:index="18" nillable="true" ma:displayName="Curtido po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0e1c7-ea34-4f7d-9898-2292416fd12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Coluna Global de Taxonomia" ma:hidden="true" ma:list="{25b786ed-5841-46bd-ac4c-cb92a0286acf}" ma:internalName="TaxCatchAll" ma:showField="CatchAllData" ma:web="8f088806-3034-4d88-9bce-73e60c39d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Coluna Global de Taxonomia1" ma:hidden="true" ma:list="{25b786ed-5841-46bd-ac4c-cb92a0286acf}" ma:internalName="TaxCatchAllLabel" ma:readOnly="true" ma:showField="CatchAllDataLabel" ma:web="8f088806-3034-4d88-9bce-73e60c39d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Palavras-chave" ma:readOnly="false" ma:fieldId="{23f27201-bee3-471e-b2e7-b64fd8b7ca38}" ma:taxonomyMulti="true" ma:sspId="3a7a7e73-f764-4fdb-9e1d-e1c079f1c20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2" nillable="true" ma:displayName="Descrição" ma:internalName="Category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9E0666-1DB5-45FA-BFFD-C5AE8048A85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C3FC6AD-25FD-41FC-9489-4FEDB37A1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16504D-AB4D-4A7F-80BD-D5BD5BE69757}">
  <ds:schemaRefs>
    <ds:schemaRef ds:uri="http://schemas.microsoft.com/office/2006/metadata/properties"/>
    <ds:schemaRef ds:uri="3280e1c7-ea34-4f7d-9898-2292416fd12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.v3"/>
    <ds:schemaRef ds:uri="http://schemas.microsoft.com/sharepoint/v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CE8FF21-FA57-43BF-8E1D-DE6A510FB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80e1c7-ea34-4f7d-9898-2292416fd12e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Widescreen</PresentationFormat>
  <Paragraphs>182</Paragraphs>
  <Slides>17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Personalizar design</vt:lpstr>
      <vt:lpstr>1_Personalizar design</vt:lpstr>
      <vt:lpstr>2_Personalizar design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2021-08-06T18:31:32Z</dcterms:created>
  <dcterms:modified xsi:type="dcterms:W3CDTF">2021-09-09T19:03:45Z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0x01010009DF3331D123C749883CD36B23ED767D</vt:lpwstr>
  </property>
  <property fmtid="{D5CDD505-2E9C-101B-9397-08002B2CF9AE}" pid="3" name="TaxKeyword">
    <vt:lpwstr/>
  </property>
</Properties>
</file>