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59" r:id="rId1"/>
  </p:sldMasterIdLst>
  <p:notesMasterIdLst>
    <p:notesMasterId r:id="rId21"/>
  </p:notesMasterIdLst>
  <p:sldIdLst>
    <p:sldId id="272" r:id="rId2"/>
    <p:sldId id="315" r:id="rId3"/>
    <p:sldId id="316" r:id="rId4"/>
    <p:sldId id="270" r:id="rId5"/>
    <p:sldId id="271" r:id="rId6"/>
    <p:sldId id="317" r:id="rId7"/>
    <p:sldId id="318" r:id="rId8"/>
    <p:sldId id="274" r:id="rId9"/>
    <p:sldId id="319" r:id="rId10"/>
    <p:sldId id="320" r:id="rId11"/>
    <p:sldId id="321" r:id="rId12"/>
    <p:sldId id="322" r:id="rId13"/>
    <p:sldId id="323" r:id="rId14"/>
    <p:sldId id="331" r:id="rId15"/>
    <p:sldId id="332" r:id="rId16"/>
    <p:sldId id="333" r:id="rId17"/>
    <p:sldId id="329" r:id="rId18"/>
    <p:sldId id="330" r:id="rId19"/>
    <p:sldId id="273" r:id="rId20"/>
  </p:sldIdLst>
  <p:sldSz cx="7620000" cy="5715000"/>
  <p:notesSz cx="6858000" cy="9144000"/>
  <p:embeddedFontLst>
    <p:embeddedFont>
      <p:font typeface="Calibri Light" panose="020F0302020204030204" pitchFamily="34" charset="0"/>
      <p:regular r:id="rId22"/>
      <p: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Lato Light" panose="020B0604020202020204" charset="0"/>
      <p:regular r:id="rId32"/>
      <p:italic r:id="rId33"/>
    </p:embeddedFont>
  </p:embeddedFontLst>
  <p:defaultTextStyle>
    <a:defPPr>
      <a:defRPr lang="en-US"/>
    </a:defPPr>
    <a:lvl1pPr marL="0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545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089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634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179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2724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268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5813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357" algn="l" defTabSz="713089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7" userDrawn="1">
          <p15:clr>
            <a:srgbClr val="A4A3A4"/>
          </p15:clr>
        </p15:guide>
        <p15:guide id="2" orient="horz" pos="151" userDrawn="1">
          <p15:clr>
            <a:srgbClr val="A4A3A4"/>
          </p15:clr>
        </p15:guide>
        <p15:guide id="3" pos="2403" userDrawn="1">
          <p15:clr>
            <a:srgbClr val="A4A3A4"/>
          </p15:clr>
        </p15:guide>
        <p15:guide id="4" pos="298" userDrawn="1">
          <p15:clr>
            <a:srgbClr val="A4A3A4"/>
          </p15:clr>
        </p15:guide>
        <p15:guide id="5" pos="449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A22"/>
    <a:srgbClr val="313037"/>
    <a:srgbClr val="FFFFFF"/>
    <a:srgbClr val="565856"/>
    <a:srgbClr val="009491"/>
    <a:srgbClr val="F69679"/>
    <a:srgbClr val="C00026"/>
    <a:srgbClr val="131316"/>
    <a:srgbClr val="0E80C9"/>
    <a:srgbClr val="414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87" autoAdjust="0"/>
    <p:restoredTop sz="99409" autoAdjust="0"/>
  </p:normalViewPr>
  <p:slideViewPr>
    <p:cSldViewPr snapToGrid="0" snapToObjects="1">
      <p:cViewPr varScale="1">
        <p:scale>
          <a:sx n="83" d="100"/>
          <a:sy n="83" d="100"/>
        </p:scale>
        <p:origin x="1344" y="90"/>
      </p:cViewPr>
      <p:guideLst>
        <p:guide orient="horz" pos="3437"/>
        <p:guide orient="horz" pos="151"/>
        <p:guide pos="2403"/>
        <p:guide pos="298"/>
        <p:guide pos="4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556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 Light"/>
              </a:defRPr>
            </a:lvl1pPr>
          </a:lstStyle>
          <a:p>
            <a:fld id="{006BE02D-20C0-F840-AFAC-BEA99C74FDC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1pPr>
    <a:lvl2pPr marL="356545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2pPr>
    <a:lvl3pPr marL="713089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3pPr>
    <a:lvl4pPr marL="1069634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4pPr>
    <a:lvl5pPr marL="1426179" algn="l" defTabSz="356545" rtl="0" eaLnBrk="1" latinLnBrk="0" hangingPunct="1">
      <a:defRPr sz="936" kern="1200">
        <a:solidFill>
          <a:schemeClr val="tx1"/>
        </a:solidFill>
        <a:latin typeface="Calibri Light"/>
        <a:ea typeface="+mn-ea"/>
        <a:cs typeface="+mn-cs"/>
      </a:defRPr>
    </a:lvl5pPr>
    <a:lvl6pPr marL="1782724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268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5813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357" algn="l" defTabSz="356545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500" y="935302"/>
            <a:ext cx="6477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500" y="3001698"/>
            <a:ext cx="5715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1977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5724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53063" y="304271"/>
            <a:ext cx="1643063" cy="4843198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3875" y="304271"/>
            <a:ext cx="4833938" cy="4843198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829542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012" y="304274"/>
            <a:ext cx="6571977" cy="1104635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290723" cy="584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46512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9055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54164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907" y="1424783"/>
            <a:ext cx="657225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907" y="3824554"/>
            <a:ext cx="657225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9372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3875" y="1521354"/>
            <a:ext cx="3238500" cy="362611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7625" y="1521354"/>
            <a:ext cx="3238500" cy="3626115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17441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7" y="304272"/>
            <a:ext cx="6572250" cy="1104636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4868" y="1400969"/>
            <a:ext cx="3223617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868" y="2087563"/>
            <a:ext cx="3223617" cy="307049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7625" y="1400969"/>
            <a:ext cx="323949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7625" y="2087563"/>
            <a:ext cx="3239493" cy="307049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6821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39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100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493" y="822856"/>
            <a:ext cx="3857625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8476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868" y="381000"/>
            <a:ext cx="2457648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pt-BR"/>
              <a:t>Clique para editar o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39493" y="822856"/>
            <a:ext cx="3857625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868" y="1714500"/>
            <a:ext cx="2457648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37188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875" y="1521354"/>
            <a:ext cx="657225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2387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pPr/>
              <a:t>10/22/2021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25" y="5296960"/>
            <a:ext cx="25717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81625" y="5296960"/>
            <a:ext cx="17145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7" name="TextBox 10"/>
          <p:cNvSpPr txBox="1"/>
          <p:nvPr/>
        </p:nvSpPr>
        <p:spPr>
          <a:xfrm>
            <a:off x="150303" y="5158330"/>
            <a:ext cx="1142516" cy="194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667" b="0" dirty="0" err="1">
                <a:solidFill>
                  <a:srgbClr val="C00000"/>
                </a:solidFill>
                <a:latin typeface="Verdana" charset="0"/>
                <a:ea typeface="Verdana" charset="0"/>
                <a:cs typeface="Verdana" charset="0"/>
              </a:rPr>
              <a:t>www.insper.edu.br</a:t>
            </a:r>
            <a:endParaRPr lang="id-ID" sz="667" b="0" dirty="0">
              <a:solidFill>
                <a:srgbClr val="C00000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cxnSp>
        <p:nvCxnSpPr>
          <p:cNvPr id="8" name="Straight Connector 12"/>
          <p:cNvCxnSpPr/>
          <p:nvPr/>
        </p:nvCxnSpPr>
        <p:spPr>
          <a:xfrm>
            <a:off x="1123758" y="5275291"/>
            <a:ext cx="5420118" cy="757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11"/>
          <p:cNvSpPr txBox="1"/>
          <p:nvPr/>
        </p:nvSpPr>
        <p:spPr>
          <a:xfrm>
            <a:off x="7031404" y="331869"/>
            <a:ext cx="383124" cy="173128"/>
          </a:xfrm>
          <a:prstGeom prst="rect">
            <a:avLst/>
          </a:prstGeom>
          <a:noFill/>
        </p:spPr>
        <p:txBody>
          <a:bodyPr wrap="none" lIns="57153" tIns="28577" rIns="57153" bIns="28577" rtlCol="0">
            <a:spAutoFit/>
          </a:bodyPr>
          <a:lstStyle/>
          <a:p>
            <a:pPr algn="ctr"/>
            <a:fld id="{260E2A6B-A809-4840-BF14-8648BC0BDF87}" type="slidenum">
              <a:rPr lang="id-ID" sz="750" b="1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rPr>
              <a:pPr algn="ctr"/>
              <a:t>‹nº›</a:t>
            </a:fld>
            <a:endParaRPr lang="id-ID" sz="750" dirty="0">
              <a:solidFill>
                <a:schemeClr val="tx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096125" y="285215"/>
            <a:ext cx="258041" cy="260675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75" dirty="0">
              <a:solidFill>
                <a:schemeClr val="tx1"/>
              </a:solidFill>
              <a:latin typeface="Lato Light"/>
              <a:cs typeface="Lato Light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662016" y="5195216"/>
            <a:ext cx="719859" cy="253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89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3" r:id="rId13"/>
  </p:sldLayoutIdLst>
  <p:transition spd="slow">
    <p:push dir="u"/>
  </p:transition>
  <p:hf hdr="0" ftr="0" dt="0"/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observatorio-politica-fiscal.ibre.fgv.br/series-historicas/resultado-primario-estrutural/resultado-primario-estrutural-brasileir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120583" y="2070847"/>
            <a:ext cx="4912189" cy="10383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439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30706" y="2070847"/>
            <a:ext cx="3639274" cy="1760924"/>
          </a:xfrm>
        </p:spPr>
        <p:txBody>
          <a:bodyPr>
            <a:normAutofit/>
          </a:bodyPr>
          <a:lstStyle/>
          <a:p>
            <a:r>
              <a:rPr lang="pt-BR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Cenários de política fiscal para o Governo Federal</a:t>
            </a:r>
            <a:br>
              <a:rPr lang="pt-BR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Marcos Mendes</a:t>
            </a:r>
            <a:br>
              <a:rPr lang="pt-BR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pt-BR" sz="13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Casa das Garças 22/10/2021</a:t>
            </a:r>
            <a:r>
              <a:rPr lang="pt-BR" sz="13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BR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pt-BR" sz="13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pt-BR" sz="1300" b="1" dirty="0">
              <a:solidFill>
                <a:schemeClr val="tx1">
                  <a:lumMod val="50000"/>
                </a:schemeClr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78925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7B1F7F-FBE6-4C71-A491-4913EC238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74172"/>
            <a:ext cx="6572250" cy="776514"/>
          </a:xfrm>
        </p:spPr>
        <p:txBody>
          <a:bodyPr>
            <a:normAutofit/>
          </a:bodyPr>
          <a:lstStyle/>
          <a:p>
            <a:r>
              <a:rPr lang="pt-BR" sz="2400" dirty="0"/>
              <a:t>O caminho para sair dessa armadilha já é bem conhecido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1A233C9-5948-4036-AC76-1F3D1001A0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001486"/>
            <a:ext cx="6572250" cy="4145983"/>
          </a:xfrm>
        </p:spPr>
        <p:txBody>
          <a:bodyPr>
            <a:normAutofit fontScale="92500" lnSpcReduction="20000"/>
          </a:bodyPr>
          <a:lstStyle/>
          <a:p>
            <a:r>
              <a:rPr lang="pt-BR" dirty="0">
                <a:solidFill>
                  <a:srgbClr val="FF0000"/>
                </a:solidFill>
              </a:rPr>
              <a:t>Reformas políticas e eleitorais </a:t>
            </a:r>
            <a:r>
              <a:rPr lang="pt-BR" dirty="0"/>
              <a:t>para reduzir a fragmentação da representação no Congresso e facilitar a formação de coalizões majoritárias</a:t>
            </a:r>
          </a:p>
          <a:p>
            <a:r>
              <a:rPr lang="pt-BR" dirty="0">
                <a:solidFill>
                  <a:srgbClr val="FF0000"/>
                </a:solidFill>
              </a:rPr>
              <a:t>Reformas fiscais </a:t>
            </a:r>
            <a:r>
              <a:rPr lang="pt-BR" dirty="0"/>
              <a:t>visando:  </a:t>
            </a:r>
          </a:p>
          <a:p>
            <a:pPr marL="804863" indent="-188913">
              <a:buFont typeface="Wingdings" panose="05000000000000000000" pitchFamily="2" charset="2"/>
              <a:buChar char="ü"/>
            </a:pPr>
            <a:r>
              <a:rPr lang="pt-BR" dirty="0"/>
              <a:t>Reduzir despesas obrigatórias</a:t>
            </a:r>
          </a:p>
          <a:p>
            <a:pPr marL="804863" indent="-188913">
              <a:buFont typeface="Wingdings" panose="05000000000000000000" pitchFamily="2" charset="2"/>
              <a:buChar char="ü"/>
            </a:pPr>
            <a:r>
              <a:rPr lang="pt-BR" dirty="0"/>
              <a:t>Revogar indexação de despesas</a:t>
            </a:r>
          </a:p>
          <a:p>
            <a:pPr marL="804863" indent="-188913">
              <a:buFont typeface="Wingdings" panose="05000000000000000000" pitchFamily="2" charset="2"/>
              <a:buChar char="ü"/>
            </a:pPr>
            <a:r>
              <a:rPr lang="pt-BR" dirty="0"/>
              <a:t>Focalizar programas de assistência social</a:t>
            </a:r>
          </a:p>
          <a:p>
            <a:pPr marL="804863" indent="-188913">
              <a:buFont typeface="Wingdings" panose="05000000000000000000" pitchFamily="2" charset="2"/>
              <a:buChar char="ü"/>
            </a:pPr>
            <a:r>
              <a:rPr lang="pt-BR" dirty="0"/>
              <a:t> Modernizar contratos e incentivos de desempenho para servidores públicos</a:t>
            </a:r>
          </a:p>
          <a:p>
            <a:pPr marL="804863" indent="-188913">
              <a:buFont typeface="Wingdings" panose="05000000000000000000" pitchFamily="2" charset="2"/>
              <a:buChar char="ü"/>
            </a:pPr>
            <a:r>
              <a:rPr lang="pt-BR" dirty="0"/>
              <a:t>Extinguir privilégios e subsídios</a:t>
            </a:r>
          </a:p>
          <a:p>
            <a:pPr marL="804863" indent="-188913">
              <a:buFont typeface="Wingdings" panose="05000000000000000000" pitchFamily="2" charset="2"/>
              <a:buChar char="ü"/>
            </a:pPr>
            <a:r>
              <a:rPr lang="pt-BR" dirty="0"/>
              <a:t>Manter regras fiscais claras e simples para orientar os indicadores de política fiscal de longo prazo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8E74D8-5D9D-4749-9F62-AC42CA746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5FEB01-F1EE-47A7-84C5-2D856B2B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04273"/>
            <a:ext cx="6572250" cy="544814"/>
          </a:xfrm>
        </p:spPr>
        <p:txBody>
          <a:bodyPr>
            <a:noAutofit/>
          </a:bodyPr>
          <a:lstStyle/>
          <a:p>
            <a:r>
              <a:rPr lang="pt-BR" sz="2400" dirty="0"/>
              <a:t>Qual o corredor estreito que temos para avançar na agenda de reformas?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4DDA47-B7D3-402C-A802-1BE4053B7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001486"/>
            <a:ext cx="6572250" cy="4145983"/>
          </a:xfrm>
        </p:spPr>
        <p:txBody>
          <a:bodyPr/>
          <a:lstStyle/>
          <a:p>
            <a:r>
              <a:rPr lang="pt-BR" dirty="0"/>
              <a:t>Formar coalizão majoritária no Congresso dividindo o poder, no Executivo, na proporção das representações partidárias no Congresso</a:t>
            </a:r>
          </a:p>
          <a:p>
            <a:r>
              <a:rPr lang="pt-BR" dirty="0"/>
              <a:t>Como é muito difícil formar, manter e gerir uma coalizão com 10 ou mais partidos, é essencial ter uma coordenação política do Executivo eficiente: para aprovar reformas e limitar o custo fiscal e reputacional das negociações com o Congresso</a:t>
            </a:r>
          </a:p>
          <a:p>
            <a:r>
              <a:rPr lang="pt-BR" dirty="0"/>
              <a:t>Essa foi a “fórmula” do Governo Temer, que permitiu viabilizou reformas. Mas Dilma e Bolsonaro fizeram exatamente o contrário: confrontaram o Congresso.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304AE16-2EC0-4BCE-B527-A021D4881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8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D16BFD7-28AF-417A-9215-A508E53F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0"/>
            <a:ext cx="6572250" cy="703943"/>
          </a:xfrm>
        </p:spPr>
        <p:txBody>
          <a:bodyPr>
            <a:normAutofit/>
          </a:bodyPr>
          <a:lstStyle/>
          <a:p>
            <a:r>
              <a:rPr lang="pt-BR" sz="2000" b="1" dirty="0"/>
              <a:t>Congresso respondeu com emendas constitucionais que lhe deram o controle de parte substancial do orçamento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2769037-B588-4EA4-87B6-8DDE044B0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914400"/>
            <a:ext cx="3323771" cy="4233069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Maio de 2015: emendas individuais obrigatórias (1,2% da receita total);</a:t>
            </a:r>
          </a:p>
          <a:p>
            <a:r>
              <a:rPr lang="pt-BR" dirty="0"/>
              <a:t>Junho de 2019: emendas coletivas obrigatórias (1% da receita total);</a:t>
            </a:r>
          </a:p>
          <a:p>
            <a:r>
              <a:rPr lang="pt-BR" dirty="0"/>
              <a:t>Dezembro de 2019: emendas individuais sob a forma de transferência direta de dinheiro para governos locais</a:t>
            </a:r>
          </a:p>
          <a:p>
            <a:r>
              <a:rPr lang="pt-BR" dirty="0"/>
              <a:t>2019: recriação de “emendas do relator” a partir do orçamento de 2020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766CBF2-E832-49F0-8F42-B815D331F4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26972" y="914400"/>
            <a:ext cx="3889828" cy="423307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t-BR" sz="1900" dirty="0"/>
              <a:t>Orçamento de 2021: despesas discricionárias e emendas parlamentares</a:t>
            </a:r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627FB0C-0FDB-4584-AD64-032A9EDFE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521C19F-6183-444C-B2F3-A9D7FC863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8486" y="1562774"/>
            <a:ext cx="3606800" cy="942598"/>
          </a:xfrm>
          <a:prstGeom prst="rect">
            <a:avLst/>
          </a:prstGeom>
        </p:spPr>
      </p:pic>
      <p:sp>
        <p:nvSpPr>
          <p:cNvPr id="9" name="Espaço Reservado para Rodapé 8">
            <a:extLst>
              <a:ext uri="{FF2B5EF4-FFF2-40B4-BE49-F238E27FC236}">
                <a16:creationId xmlns:a16="http://schemas.microsoft.com/office/drawing/2014/main" id="{3544C900-2E20-4960-98BE-2CFCD4D62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86011" y="2675879"/>
            <a:ext cx="2571750" cy="304271"/>
          </a:xfrm>
        </p:spPr>
        <p:txBody>
          <a:bodyPr/>
          <a:lstStyle/>
          <a:p>
            <a:r>
              <a:rPr lang="en-US" dirty="0"/>
              <a:t>Fonte: </a:t>
            </a:r>
            <a:r>
              <a:rPr lang="en-US" dirty="0" err="1"/>
              <a:t>Senado</a:t>
            </a:r>
            <a:r>
              <a:rPr lang="en-US" dirty="0"/>
              <a:t> - Siga </a:t>
            </a:r>
            <a:r>
              <a:rPr lang="en-US" dirty="0" err="1"/>
              <a:t>Brasil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AC267A17-F0E4-4A55-A260-62C21F68F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13770"/>
            <a:ext cx="6572250" cy="553888"/>
          </a:xfrm>
        </p:spPr>
        <p:txBody>
          <a:bodyPr>
            <a:normAutofit fontScale="90000"/>
          </a:bodyPr>
          <a:lstStyle/>
          <a:p>
            <a:r>
              <a:rPr lang="pt-BR" dirty="0"/>
              <a:t>Em 2020...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BF5DABD5-58FA-4924-BF69-35085B576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805544"/>
            <a:ext cx="6572250" cy="4341926"/>
          </a:xfrm>
        </p:spPr>
        <p:txBody>
          <a:bodyPr>
            <a:normAutofit/>
          </a:bodyPr>
          <a:lstStyle/>
          <a:p>
            <a:r>
              <a:rPr lang="pt-BR" dirty="0"/>
              <a:t>Bolsonaro se rendeu ao Congresso. </a:t>
            </a:r>
          </a:p>
          <a:p>
            <a:r>
              <a:rPr lang="pt-BR" dirty="0"/>
              <a:t>Em vez de o Poder Executivo formar e coordenar uma coalizão no Congresso, a liderança parlamentar capturou a coordenação política do Executivo e a agenda de reformas.</a:t>
            </a:r>
          </a:p>
          <a:p>
            <a:r>
              <a:rPr lang="pt-BR" dirty="0"/>
              <a:t>As reformas estão sendo distorcidas por interesses eleitorais e individuais e se transformando em </a:t>
            </a:r>
            <a:r>
              <a:rPr lang="pt-BR" dirty="0" err="1"/>
              <a:t>contra-reformas</a:t>
            </a:r>
            <a:r>
              <a:rPr lang="pt-BR" dirty="0"/>
              <a:t>.</a:t>
            </a:r>
          </a:p>
          <a:p>
            <a:r>
              <a:rPr lang="pt-BR" dirty="0"/>
              <a:t>Com R$ </a:t>
            </a:r>
            <a:r>
              <a:rPr lang="pt-BR" dirty="0" smtClean="0"/>
              <a:t>17 </a:t>
            </a:r>
            <a:r>
              <a:rPr lang="pt-BR" dirty="0"/>
              <a:t>bilhões na mão para distribuir entre parlamentares, as lideranças do Congresso aprovam “o que quiserem”. </a:t>
            </a:r>
          </a:p>
          <a:p>
            <a:r>
              <a:rPr lang="pt-BR" dirty="0" smtClean="0"/>
              <a:t>Até ontem o teto estava resistindo...</a:t>
            </a:r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0C4C8C4-542C-4FFE-BCDA-F69B5F74D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472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517531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O espaço aberto no teto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643" y="821803"/>
            <a:ext cx="6841482" cy="437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95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75" y="1"/>
            <a:ext cx="6572250" cy="335666"/>
          </a:xfrm>
        </p:spPr>
        <p:txBody>
          <a:bodyPr>
            <a:noAutofit/>
          </a:bodyPr>
          <a:lstStyle/>
          <a:p>
            <a:r>
              <a:rPr lang="pt-BR" sz="2000" dirty="0" smtClean="0"/>
              <a:t>Cenários para a despesa</a:t>
            </a:r>
            <a:endParaRPr lang="pt-BR" sz="2000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218" y="335667"/>
            <a:ext cx="6829907" cy="4835745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14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3875" y="219920"/>
            <a:ext cx="6572250" cy="578733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Cenários para o déficit primário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666" y="1562582"/>
            <a:ext cx="6921661" cy="2668895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084C55-2019-4C9F-83B1-40AE74FDB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04272"/>
            <a:ext cx="6572250" cy="714300"/>
          </a:xfrm>
        </p:spPr>
        <p:txBody>
          <a:bodyPr>
            <a:noAutofit/>
          </a:bodyPr>
          <a:lstStyle/>
          <a:p>
            <a:r>
              <a:rPr lang="pt-BR" sz="2800" dirty="0" smtClean="0"/>
              <a:t>E pode vir mais coisa por aí: </a:t>
            </a:r>
            <a:endParaRPr lang="pt-BR" sz="2800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DFF87E3-A237-4FE9-98F4-FF4B55250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270000"/>
            <a:ext cx="6572250" cy="3877470"/>
          </a:xfrm>
        </p:spPr>
        <p:txBody>
          <a:bodyPr>
            <a:normAutofit/>
          </a:bodyPr>
          <a:lstStyle/>
          <a:p>
            <a:r>
              <a:rPr lang="pt-BR" sz="2000" dirty="0"/>
              <a:t>Aporte de capital ao Novo Banco de Desenvolvimento por meio de transferência de ativos, sem ser contabilizado no orçamento.</a:t>
            </a:r>
          </a:p>
          <a:p>
            <a:r>
              <a:rPr lang="pt-BR" sz="2000" dirty="0"/>
              <a:t>Criação de um fundo de ativos cujos rendimentos ou receitas de vendas seriam usados para pagar as despesas correntes (fora do teto)</a:t>
            </a:r>
          </a:p>
          <a:p>
            <a:r>
              <a:rPr lang="pt-BR" sz="2000" dirty="0"/>
              <a:t>Uso de empresas estatais e bancos públicos para financiar políticas públicas (financiamento parafiscal)</a:t>
            </a:r>
          </a:p>
          <a:p>
            <a:r>
              <a:rPr lang="pt-BR" sz="2000" dirty="0"/>
              <a:t>Fundações públicas financiariam seus gastos com dívidas garantidas pelo Tesouro Federal. Não pagariam a dívida e a União honraria a garantia. Esta é uma despesa não primária e não limitada.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04D2DF-1296-490F-9661-771D53963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9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6F1A9-AE3E-4196-B99B-3DF317BD7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10457"/>
            <a:ext cx="6572250" cy="653143"/>
          </a:xfrm>
        </p:spPr>
        <p:txBody>
          <a:bodyPr>
            <a:normAutofit/>
          </a:bodyPr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0601B64-BD05-42CB-B501-6B3DF3192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863600"/>
            <a:ext cx="6572250" cy="4283869"/>
          </a:xfrm>
        </p:spPr>
        <p:txBody>
          <a:bodyPr>
            <a:normAutofit fontScale="85000" lnSpcReduction="20000"/>
          </a:bodyPr>
          <a:lstStyle/>
          <a:p>
            <a:r>
              <a:rPr lang="pt-BR" dirty="0"/>
              <a:t>O que está em jogo não são as estatísticas fiscais do próximo ano, e sim o retrocesso ao antigo regime fiscal, com menos espaço para aumentar impostos e fazer dívida</a:t>
            </a:r>
          </a:p>
          <a:p>
            <a:r>
              <a:rPr lang="pt-BR" dirty="0" smtClean="0"/>
              <a:t>O que nos levou à situação atual:</a:t>
            </a:r>
            <a:endParaRPr lang="pt-BR" dirty="0"/>
          </a:p>
          <a:p>
            <a:pPr marL="623888" indent="-268288">
              <a:buFont typeface="Wingdings" panose="05000000000000000000" pitchFamily="2" charset="2"/>
              <a:buChar char="ü"/>
              <a:tabLst>
                <a:tab pos="804863" algn="l"/>
              </a:tabLst>
            </a:pPr>
            <a:r>
              <a:rPr lang="pt-BR" dirty="0"/>
              <a:t>Incapacidade do Poder Executivo de construir coalizão majoritária e de propor e aprovar reformas fiscais objetivas e eficazes em 2019 e 2021</a:t>
            </a:r>
          </a:p>
          <a:p>
            <a:pPr marL="623888" indent="-268288">
              <a:buFont typeface="Wingdings" panose="05000000000000000000" pitchFamily="2" charset="2"/>
              <a:buChar char="ü"/>
              <a:tabLst>
                <a:tab pos="804863" algn="l"/>
              </a:tabLst>
            </a:pPr>
            <a:r>
              <a:rPr lang="pt-BR" dirty="0"/>
              <a:t>Aumento da inflação</a:t>
            </a:r>
          </a:p>
          <a:p>
            <a:pPr marL="342900" indent="-342900">
              <a:tabLst>
                <a:tab pos="804863" algn="l"/>
              </a:tabLst>
            </a:pPr>
            <a:r>
              <a:rPr lang="pt-BR" dirty="0"/>
              <a:t>A redução das emendas parlamentares e do financiamento de campanha contribuiria fortemente para a preservação do teto, mas esta opção parece inviável em termos políticos</a:t>
            </a:r>
          </a:p>
          <a:p>
            <a:pPr marL="342900" indent="-342900">
              <a:tabLst>
                <a:tab pos="804863" algn="l"/>
              </a:tabLst>
            </a:pPr>
            <a:r>
              <a:rPr lang="pt-BR" dirty="0"/>
              <a:t>Até o MF, que é a instituição mais interessada em manter o teto intacto, está em busca de medidas contábeis </a:t>
            </a:r>
            <a:r>
              <a:rPr lang="pt-BR" dirty="0" smtClean="0"/>
              <a:t>criativas</a:t>
            </a:r>
          </a:p>
          <a:p>
            <a:pPr marL="342900" indent="-342900">
              <a:tabLst>
                <a:tab pos="804863" algn="l"/>
              </a:tabLst>
            </a:pPr>
            <a:r>
              <a:rPr lang="pt-BR" dirty="0" smtClean="0"/>
              <a:t>Quem aceitará os cargos que ficaram vagos no ME?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0764B5E-E29C-44ED-8DB2-C4A09442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88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0609" y="1781899"/>
            <a:ext cx="3028201" cy="1131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688" b="1" dirty="0">
                <a:latin typeface="Verdana" charset="0"/>
                <a:ea typeface="Verdana" charset="0"/>
                <a:cs typeface="Verdana" charset="0"/>
              </a:rPr>
              <a:t>Obrigado.</a:t>
            </a:r>
          </a:p>
          <a:p>
            <a:endParaRPr lang="pt-BR" sz="1688" dirty="0">
              <a:latin typeface="Verdana" charset="0"/>
              <a:ea typeface="Verdana" charset="0"/>
              <a:cs typeface="Verdana" charset="0"/>
            </a:endParaRPr>
          </a:p>
          <a:p>
            <a:r>
              <a:rPr lang="pt-BR" sz="1688" dirty="0">
                <a:latin typeface="Verdana" charset="0"/>
                <a:ea typeface="Verdana" charset="0"/>
                <a:cs typeface="Verdana" charset="0"/>
              </a:rPr>
              <a:t>Marcos Mendes</a:t>
            </a:r>
          </a:p>
          <a:p>
            <a:r>
              <a:rPr lang="pt-BR" sz="1688" dirty="0">
                <a:latin typeface="Verdana" charset="0"/>
                <a:ea typeface="Verdana" charset="0"/>
                <a:cs typeface="Verdana" charset="0"/>
              </a:rPr>
              <a:t>marcosjm1@insper.edu.br</a:t>
            </a:r>
          </a:p>
        </p:txBody>
      </p:sp>
    </p:spTree>
    <p:extLst>
      <p:ext uri="{BB962C8B-B14F-4D97-AF65-F5344CB8AC3E}">
        <p14:creationId xmlns:p14="http://schemas.microsoft.com/office/powerpoint/2010/main" val="62160561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F27380E-183E-40F6-B60D-BE8822DCE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74171"/>
            <a:ext cx="6572250" cy="689429"/>
          </a:xfrm>
        </p:spPr>
        <p:txBody>
          <a:bodyPr>
            <a:normAutofit/>
          </a:bodyPr>
          <a:lstStyle/>
          <a:p>
            <a:pPr algn="ctr"/>
            <a:r>
              <a:rPr lang="pt-BR" sz="2000" dirty="0" smtClean="0"/>
              <a:t>Havia uma narrativa de que o fiscal estava melhorando, e o mercado estava sofrendo de dissonância cognitiva</a:t>
            </a:r>
            <a:endParaRPr lang="pt-BR" sz="20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B9DFCB1-8B58-429E-B58F-9186FBB5A3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908514"/>
            <a:ext cx="3318328" cy="1909573"/>
          </a:xfrm>
          <a:prstGeom prst="rect">
            <a:avLst/>
          </a:prstGeom>
        </p:spPr>
      </p:pic>
      <p:sp>
        <p:nvSpPr>
          <p:cNvPr id="10" name="Espaço Reservado para Rodapé 9">
            <a:extLst>
              <a:ext uri="{FF2B5EF4-FFF2-40B4-BE49-F238E27FC236}">
                <a16:creationId xmlns:a16="http://schemas.microsoft.com/office/drawing/2014/main" id="{7AF721C3-3C0F-4AD1-9F5A-3BBEFA2E4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7829" y="4798030"/>
            <a:ext cx="6444342" cy="499684"/>
          </a:xfrm>
        </p:spPr>
        <p:txBody>
          <a:bodyPr/>
          <a:lstStyle/>
          <a:p>
            <a:pPr algn="l"/>
            <a:r>
              <a:rPr lang="en-US" dirty="0"/>
              <a:t>(*) 2021 = valor </a:t>
            </a:r>
            <a:r>
              <a:rPr lang="en-US" dirty="0" err="1"/>
              <a:t>previsto</a:t>
            </a:r>
            <a:r>
              <a:rPr lang="en-US" dirty="0"/>
              <a:t> no 4º </a:t>
            </a:r>
            <a:r>
              <a:rPr lang="en-US" dirty="0" err="1"/>
              <a:t>Relatório</a:t>
            </a:r>
            <a:r>
              <a:rPr lang="en-US" dirty="0"/>
              <a:t> </a:t>
            </a:r>
            <a:r>
              <a:rPr lang="en-US" dirty="0" err="1"/>
              <a:t>Bimestral</a:t>
            </a:r>
            <a:r>
              <a:rPr lang="en-US" dirty="0"/>
              <a:t> de </a:t>
            </a:r>
            <a:r>
              <a:rPr lang="en-US" dirty="0" err="1"/>
              <a:t>Avaliação</a:t>
            </a:r>
            <a:r>
              <a:rPr lang="en-US" dirty="0"/>
              <a:t> de </a:t>
            </a:r>
            <a:r>
              <a:rPr lang="en-US" dirty="0" err="1"/>
              <a:t>Receitas</a:t>
            </a:r>
            <a:r>
              <a:rPr lang="en-US" dirty="0"/>
              <a:t> e </a:t>
            </a:r>
            <a:r>
              <a:rPr lang="en-US" dirty="0" err="1"/>
              <a:t>Despesas</a:t>
            </a:r>
            <a:endParaRPr lang="en-US" dirty="0"/>
          </a:p>
          <a:p>
            <a:pPr algn="l"/>
            <a:r>
              <a:rPr lang="en-US" dirty="0"/>
              <a:t>Fontes: Banco Central, STN e SOF. </a:t>
            </a:r>
          </a:p>
        </p:txBody>
      </p:sp>
      <p:pic>
        <p:nvPicPr>
          <p:cNvPr id="13" name="Espaço Reservado para Conteúdo 12">
            <a:extLst>
              <a:ext uri="{FF2B5EF4-FFF2-40B4-BE49-F238E27FC236}">
                <a16:creationId xmlns:a16="http://schemas.microsoft.com/office/drawing/2014/main" id="{152E077A-9F27-473A-BCB9-0CD3991E864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849914" y="843176"/>
            <a:ext cx="3238500" cy="1909573"/>
          </a:xfrm>
          <a:prstGeom prst="rect">
            <a:avLst/>
          </a:prstGeom>
        </p:spPr>
      </p:pic>
      <p:pic>
        <p:nvPicPr>
          <p:cNvPr id="16" name="Espaço Reservado para Conteúdo 15">
            <a:extLst>
              <a:ext uri="{FF2B5EF4-FFF2-40B4-BE49-F238E27FC236}">
                <a16:creationId xmlns:a16="http://schemas.microsoft.com/office/drawing/2014/main" id="{AC977CFE-D368-4FBC-93AF-0C527408E7D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491672" y="843176"/>
            <a:ext cx="3238500" cy="2014324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E8A03FD-2EC8-40E3-92CE-E287BDA654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672" y="2908515"/>
            <a:ext cx="3238500" cy="196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57971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0F391C72-4F1B-4508-A43F-813883368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10458"/>
            <a:ext cx="6572250" cy="624114"/>
          </a:xfrm>
        </p:spPr>
        <p:txBody>
          <a:bodyPr>
            <a:noAutofit/>
          </a:bodyPr>
          <a:lstStyle/>
          <a:p>
            <a:r>
              <a:rPr lang="pt-BR" sz="2400" dirty="0" smtClean="0"/>
              <a:t>Mas as trapalhadas, medidas </a:t>
            </a:r>
            <a:r>
              <a:rPr lang="pt-BR" sz="2400" dirty="0" err="1" smtClean="0"/>
              <a:t>ad-hoc</a:t>
            </a:r>
            <a:r>
              <a:rPr lang="pt-BR" sz="2400" dirty="0" smtClean="0"/>
              <a:t> e a demissão coletiva de técnicos deixaram claro que...</a:t>
            </a:r>
            <a:endParaRPr lang="pt-BR" sz="2400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8562068-565D-4297-BB85-D0D918D1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270000"/>
            <a:ext cx="6572250" cy="3877470"/>
          </a:xfrm>
        </p:spPr>
        <p:txBody>
          <a:bodyPr/>
          <a:lstStyle/>
          <a:p>
            <a:r>
              <a:rPr lang="pt-BR" dirty="0"/>
              <a:t>O que está em jogo não são os números de 2021 ou 2022, e sim um risco de </a:t>
            </a:r>
            <a:r>
              <a:rPr lang="pt-BR" dirty="0" smtClean="0"/>
              <a:t>voltarmos a viver um  </a:t>
            </a:r>
            <a:r>
              <a:rPr lang="pt-BR" dirty="0"/>
              <a:t>regime fiscal instável do tipo “gaste o máximo que puder, de forma </a:t>
            </a:r>
            <a:r>
              <a:rPr lang="pt-BR" dirty="0" err="1"/>
              <a:t>procíclica</a:t>
            </a:r>
            <a:r>
              <a:rPr lang="pt-BR" dirty="0"/>
              <a:t> e financie com dívida”</a:t>
            </a:r>
          </a:p>
          <a:p>
            <a:r>
              <a:rPr lang="pt-BR" dirty="0"/>
              <a:t>Se esse regime já foi ruim no passado, pior agora que não resta espaço para aumento de carga tributária ou de dívida</a:t>
            </a: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139F5F4-3C07-49DD-866E-02D13735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2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5292B4-5B00-470F-81C7-C2CA39D72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073" y="170724"/>
            <a:ext cx="6761851" cy="614631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750" dirty="0"/>
              <a:t>O regime fiscal brasileiro antes do teto era de contínuo crescimento da despesa em % do PIB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0D287B-FFA6-4B3F-838A-67778EA73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979714"/>
            <a:ext cx="6695356" cy="3595264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/>
              <a:t>Despesa primária do Governo Federal: 1997-2019 (% do PIB)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85FFD9A0-CF21-44B7-BCA2-C733FC7BEC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1" y="1913808"/>
            <a:ext cx="4216400" cy="2661170"/>
          </a:xfrm>
          <a:prstGeom prst="rect">
            <a:avLst/>
          </a:prstGeom>
        </p:spPr>
      </p:pic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9D139C-4E90-4507-8192-7ED32CA76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5917" y="4829628"/>
            <a:ext cx="3608161" cy="304271"/>
          </a:xfrm>
        </p:spPr>
        <p:txBody>
          <a:bodyPr/>
          <a:lstStyle/>
          <a:p>
            <a:r>
              <a:rPr lang="pt-BR" dirty="0"/>
              <a:t>Fonte: STN. De 1991 a 1996 compilado por  Fábio Giambiagi</a:t>
            </a:r>
          </a:p>
        </p:txBody>
      </p:sp>
    </p:spTree>
    <p:extLst>
      <p:ext uri="{BB962C8B-B14F-4D97-AF65-F5344CB8AC3E}">
        <p14:creationId xmlns:p14="http://schemas.microsoft.com/office/powerpoint/2010/main" val="214250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1CEFB-6FB6-4060-95B0-2B04E674F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12293"/>
            <a:ext cx="6572250" cy="871664"/>
          </a:xfrm>
        </p:spPr>
        <p:txBody>
          <a:bodyPr>
            <a:noAutofit/>
          </a:bodyPr>
          <a:lstStyle/>
          <a:p>
            <a:pPr algn="ctr"/>
            <a:r>
              <a:rPr lang="pt-BR" sz="2250" dirty="0"/>
              <a:t>Para financiar um gasto público cada vez maior, tivemos que aumentar os impostos. No entanto, por volta de 2007, os contribuintes não aceitavam mais aumentos na carga tributária.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041DDB-7504-42DE-B5C5-9715E2F690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679314"/>
            <a:ext cx="6572250" cy="2356371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err="1"/>
              <a:t>Brazil</a:t>
            </a:r>
            <a:r>
              <a:rPr lang="pt-BR" dirty="0"/>
              <a:t> – </a:t>
            </a:r>
            <a:r>
              <a:rPr lang="pt-BR" dirty="0" err="1"/>
              <a:t>Tax</a:t>
            </a:r>
            <a:r>
              <a:rPr lang="pt-BR" dirty="0"/>
              <a:t> </a:t>
            </a:r>
            <a:r>
              <a:rPr lang="pt-BR" dirty="0" err="1"/>
              <a:t>burden</a:t>
            </a:r>
            <a:r>
              <a:rPr lang="pt-BR" dirty="0"/>
              <a:t> (% </a:t>
            </a:r>
            <a:r>
              <a:rPr lang="pt-BR" dirty="0" err="1"/>
              <a:t>of</a:t>
            </a:r>
            <a:r>
              <a:rPr lang="pt-BR" dirty="0"/>
              <a:t> GDP)</a:t>
            </a:r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12A58B-2BE4-40F6-8967-F1E1F1237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6068" y="4531042"/>
            <a:ext cx="2571750" cy="304271"/>
          </a:xfrm>
        </p:spPr>
        <p:txBody>
          <a:bodyPr/>
          <a:lstStyle/>
          <a:p>
            <a:r>
              <a:rPr lang="pt-BR" dirty="0"/>
              <a:t>Fonte: IBRE-FGV Observatório fiscal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397404A-6D5F-42A6-90C3-BDE4BC76D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971" y="2213429"/>
            <a:ext cx="3577771" cy="22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6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82A79-3F23-4080-B1F2-E4B5E0C7B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113769"/>
            <a:ext cx="6572250" cy="1104636"/>
          </a:xfrm>
        </p:spPr>
        <p:txBody>
          <a:bodyPr>
            <a:normAutofit/>
          </a:bodyPr>
          <a:lstStyle/>
          <a:p>
            <a:r>
              <a:rPr lang="en-US" sz="2400" dirty="0" err="1"/>
              <a:t>Então</a:t>
            </a:r>
            <a:r>
              <a:rPr lang="en-US" sz="2400" dirty="0"/>
              <a:t> </a:t>
            </a:r>
            <a:r>
              <a:rPr lang="en-US" sz="2400" dirty="0" err="1"/>
              <a:t>nós</a:t>
            </a:r>
            <a:r>
              <a:rPr lang="en-US" sz="2400" dirty="0"/>
              <a:t> </a:t>
            </a:r>
            <a:r>
              <a:rPr lang="en-US" sz="2400" dirty="0" err="1"/>
              <a:t>passamos</a:t>
            </a:r>
            <a:r>
              <a:rPr lang="en-US" sz="2400" dirty="0"/>
              <a:t> a </a:t>
            </a:r>
            <a:r>
              <a:rPr lang="en-US" sz="2400" dirty="0" err="1"/>
              <a:t>financiar</a:t>
            </a:r>
            <a:r>
              <a:rPr lang="en-US" sz="2400" dirty="0"/>
              <a:t> o </a:t>
            </a:r>
            <a:r>
              <a:rPr lang="en-US" sz="2400" dirty="0" err="1"/>
              <a:t>crescimento</a:t>
            </a:r>
            <a:r>
              <a:rPr lang="en-US" sz="2400" dirty="0"/>
              <a:t> da </a:t>
            </a:r>
            <a:r>
              <a:rPr lang="en-US" sz="2400" dirty="0" err="1"/>
              <a:t>despesa</a:t>
            </a:r>
            <a:r>
              <a:rPr lang="en-US" sz="2400" dirty="0"/>
              <a:t> com o </a:t>
            </a:r>
            <a:r>
              <a:rPr lang="en-US" sz="2400" dirty="0" err="1"/>
              <a:t>aumento</a:t>
            </a:r>
            <a:r>
              <a:rPr lang="en-US" sz="2400" dirty="0"/>
              <a:t> de </a:t>
            </a:r>
            <a:r>
              <a:rPr lang="en-US" sz="2400" dirty="0" err="1"/>
              <a:t>dívida</a:t>
            </a:r>
            <a:endParaRPr lang="pt-BR" sz="24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A66EB6-95B7-4C98-A312-FC504016B3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543" y="1218405"/>
            <a:ext cx="3464832" cy="3929065"/>
          </a:xfrm>
        </p:spPr>
        <p:txBody>
          <a:bodyPr/>
          <a:lstStyle/>
          <a:p>
            <a:pPr marL="0" indent="0" algn="ctr">
              <a:buNone/>
            </a:pPr>
            <a:r>
              <a:rPr lang="pt-BR" sz="1600" dirty="0"/>
              <a:t>DBGG antes da Covid-19 (% do PIB)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E807A5E9-37AE-45C3-B71D-0086C7EF2D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7625" y="1218406"/>
            <a:ext cx="3238500" cy="3929064"/>
          </a:xfrm>
        </p:spPr>
        <p:txBody>
          <a:bodyPr/>
          <a:lstStyle/>
          <a:p>
            <a:pPr marL="0" indent="0" algn="ctr">
              <a:buNone/>
            </a:pPr>
            <a:r>
              <a:rPr lang="pt-BR" sz="1800" dirty="0"/>
              <a:t>Dívida Bruta conceito FMI (% do PIB)</a:t>
            </a:r>
          </a:p>
          <a:p>
            <a:pPr marL="0" indent="0" algn="ctr">
              <a:buNone/>
            </a:pP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EEB517-4A0E-45DB-9A1A-0108B074F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750" y="4220597"/>
            <a:ext cx="2571750" cy="304271"/>
          </a:xfrm>
        </p:spPr>
        <p:txBody>
          <a:bodyPr/>
          <a:lstStyle/>
          <a:p>
            <a:r>
              <a:rPr lang="pt-BR" dirty="0"/>
              <a:t>Fontes: Banco Central e FMI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4AAAFBB-D035-49E4-BF24-F19F138B1C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377" y="1902871"/>
            <a:ext cx="3366997" cy="188535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7684CFF8-A910-4D62-9CC5-B7865F63B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0992" y="1902871"/>
            <a:ext cx="2965133" cy="188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48AC12-02D4-4213-B59B-F4CEB97D8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189" y="80230"/>
            <a:ext cx="6572250" cy="684721"/>
          </a:xfrm>
        </p:spPr>
        <p:txBody>
          <a:bodyPr>
            <a:normAutofit/>
          </a:bodyPr>
          <a:lstStyle/>
          <a:p>
            <a:r>
              <a:rPr lang="pt-BR" sz="2000" dirty="0"/>
              <a:t>Este regime fiscal de "gastar o máximo que puder" é pró-cíclico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44D500-8E89-42C0-BABA-929656E80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764951"/>
            <a:ext cx="6572250" cy="3810026"/>
          </a:xfrm>
        </p:spPr>
        <p:txBody>
          <a:bodyPr/>
          <a:lstStyle/>
          <a:p>
            <a:pPr marL="0" indent="0" algn="ctr">
              <a:buNone/>
            </a:pPr>
            <a:r>
              <a:rPr lang="pt-BR" sz="2000" dirty="0"/>
              <a:t>Brasil – </a:t>
            </a:r>
            <a:r>
              <a:rPr lang="en-US" sz="2000" dirty="0"/>
              <a:t>Política fiscal e </a:t>
            </a:r>
            <a:r>
              <a:rPr lang="en-US" sz="2000" dirty="0" err="1"/>
              <a:t>ciclo</a:t>
            </a:r>
            <a:r>
              <a:rPr lang="en-US" sz="2000" dirty="0"/>
              <a:t> </a:t>
            </a:r>
            <a:r>
              <a:rPr lang="en-US" sz="2000" dirty="0" err="1"/>
              <a:t>econômico</a:t>
            </a:r>
            <a:r>
              <a:rPr lang="en-US" sz="2000" dirty="0"/>
              <a:t> </a:t>
            </a:r>
            <a:r>
              <a:rPr lang="pt-BR" sz="2000" dirty="0"/>
              <a:t>(</a:t>
            </a:r>
            <a:r>
              <a:rPr lang="pt-BR" sz="2000" dirty="0" err="1"/>
              <a:t>p.p</a:t>
            </a:r>
            <a:r>
              <a:rPr lang="pt-BR" sz="2000" dirty="0"/>
              <a:t>. do PIB potencial)</a:t>
            </a:r>
          </a:p>
          <a:p>
            <a:pPr marL="0" indent="0" algn="ctr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F3FAB95-C2DF-4EB2-8AA4-EE98B10B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4763679"/>
            <a:ext cx="7620000" cy="457974"/>
          </a:xfrm>
        </p:spPr>
        <p:txBody>
          <a:bodyPr/>
          <a:lstStyle/>
          <a:p>
            <a:r>
              <a:rPr lang="pt-BR" dirty="0"/>
              <a:t>Estimado por </a:t>
            </a:r>
            <a:r>
              <a:rPr lang="pt-BR" dirty="0" err="1"/>
              <a:t>Braulio</a:t>
            </a:r>
            <a:r>
              <a:rPr lang="pt-BR" dirty="0"/>
              <a:t> Borges – Observatório de política fiscal FGV-IBRE (</a:t>
            </a:r>
            <a:r>
              <a:rPr lang="pt-BR" dirty="0">
                <a:hlinkClick r:id="rId2"/>
              </a:rPr>
              <a:t>https://observatorio-politica-fiscal.ibre.fgv.br/series-</a:t>
            </a:r>
            <a:r>
              <a:rPr lang="pt-BR" dirty="0" err="1">
                <a:hlinkClick r:id="rId2"/>
              </a:rPr>
              <a:t>historicas</a:t>
            </a:r>
            <a:r>
              <a:rPr lang="pt-BR" dirty="0">
                <a:hlinkClick r:id="rId2"/>
              </a:rPr>
              <a:t>/resultado-</a:t>
            </a:r>
            <a:r>
              <a:rPr lang="pt-BR" dirty="0" err="1">
                <a:hlinkClick r:id="rId2"/>
              </a:rPr>
              <a:t>primario</a:t>
            </a:r>
            <a:r>
              <a:rPr lang="pt-BR" dirty="0">
                <a:hlinkClick r:id="rId2"/>
              </a:rPr>
              <a:t>-estrutural/resultado-</a:t>
            </a:r>
            <a:r>
              <a:rPr lang="pt-BR" dirty="0" err="1">
                <a:hlinkClick r:id="rId2"/>
              </a:rPr>
              <a:t>primario</a:t>
            </a:r>
            <a:r>
              <a:rPr lang="pt-BR" dirty="0">
                <a:hlinkClick r:id="rId2"/>
              </a:rPr>
              <a:t>-estrutural-brasileiro</a:t>
            </a:r>
            <a:r>
              <a:rPr lang="pt-BR" dirty="0"/>
              <a:t>)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5A3402C-7AC6-4AFB-9BF1-E175801D2AF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084" y="1229369"/>
            <a:ext cx="4258582" cy="334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6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699B14-0789-41ED-A67E-CE6A76314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18" y="91313"/>
            <a:ext cx="6572250" cy="722463"/>
          </a:xfrm>
        </p:spPr>
        <p:txBody>
          <a:bodyPr>
            <a:normAutofit/>
          </a:bodyPr>
          <a:lstStyle/>
          <a:p>
            <a:r>
              <a:rPr lang="pt-BR" sz="2000" dirty="0"/>
              <a:t>Consequências de um regime fiscal de alto endividamento, “gaste o máximo que puder” de forma pró-cíclica: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B75E88-9B25-475B-ABDF-7A8E2291B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030514"/>
            <a:ext cx="6572250" cy="3544463"/>
          </a:xfrm>
        </p:spPr>
        <p:txBody>
          <a:bodyPr>
            <a:normAutofit/>
          </a:bodyPr>
          <a:lstStyle/>
          <a:p>
            <a:pPr marL="393899"/>
            <a:r>
              <a:rPr lang="pt-BR" dirty="0"/>
              <a:t>política fiscal pró-cíclica:</a:t>
            </a:r>
          </a:p>
          <a:p>
            <a:pPr marL="1074738" indent="-342900">
              <a:buFont typeface="Wingdings" panose="05000000000000000000" pitchFamily="2" charset="2"/>
              <a:buChar char="ü"/>
            </a:pPr>
            <a:r>
              <a:rPr lang="pt-BR" dirty="0"/>
              <a:t>volatilidade e incerteza</a:t>
            </a:r>
          </a:p>
          <a:p>
            <a:pPr marL="1074738" indent="-342900">
              <a:buFont typeface="Wingdings" panose="05000000000000000000" pitchFamily="2" charset="2"/>
              <a:buChar char="ü"/>
            </a:pPr>
            <a:r>
              <a:rPr lang="pt-BR" dirty="0"/>
              <a:t>crise fiscal recorrente</a:t>
            </a:r>
          </a:p>
          <a:p>
            <a:pPr marL="393899"/>
            <a:r>
              <a:rPr lang="pt-BR" dirty="0"/>
              <a:t>alta dívida pública:</a:t>
            </a:r>
          </a:p>
          <a:p>
            <a:pPr marL="1074738" indent="-342900">
              <a:buFont typeface="Wingdings" panose="05000000000000000000" pitchFamily="2" charset="2"/>
              <a:buChar char="ü"/>
            </a:pPr>
            <a:r>
              <a:rPr lang="pt-BR" dirty="0"/>
              <a:t>altos juros de longo prazo</a:t>
            </a:r>
          </a:p>
          <a:p>
            <a:pPr marL="1074738" indent="-342900">
              <a:buFont typeface="Wingdings" panose="05000000000000000000" pitchFamily="2" charset="2"/>
              <a:buChar char="ü"/>
            </a:pPr>
            <a:r>
              <a:rPr lang="pt-BR" dirty="0"/>
              <a:t>Risco de choque tributário </a:t>
            </a:r>
            <a:r>
              <a:rPr lang="pt-BR" dirty="0" err="1"/>
              <a:t>distorcivo</a:t>
            </a:r>
            <a:endParaRPr lang="pt-BR" dirty="0"/>
          </a:p>
          <a:p>
            <a:pPr marL="1074738" indent="-342900">
              <a:buFont typeface="Wingdings" panose="05000000000000000000" pitchFamily="2" charset="2"/>
              <a:buChar char="ü"/>
            </a:pPr>
            <a:r>
              <a:rPr lang="pt-BR" dirty="0"/>
              <a:t>inflação</a:t>
            </a:r>
          </a:p>
          <a:p>
            <a:pPr marL="1074738" indent="-342900">
              <a:buFont typeface="Wingdings" panose="05000000000000000000" pitchFamily="2" charset="2"/>
              <a:buChar char="ü"/>
            </a:pPr>
            <a:r>
              <a:rPr lang="pt-BR" dirty="0"/>
              <a:t>risco de crise de dívida</a:t>
            </a:r>
          </a:p>
        </p:txBody>
      </p:sp>
    </p:spTree>
    <p:extLst>
      <p:ext uri="{BB962C8B-B14F-4D97-AF65-F5344CB8AC3E}">
        <p14:creationId xmlns:p14="http://schemas.microsoft.com/office/powerpoint/2010/main" val="60859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759FD6-E27E-436B-81D0-44E8B6613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1"/>
            <a:ext cx="6572250" cy="406400"/>
          </a:xfrm>
        </p:spPr>
        <p:txBody>
          <a:bodyPr>
            <a:normAutofit/>
          </a:bodyPr>
          <a:lstStyle/>
          <a:p>
            <a:r>
              <a:rPr lang="pt-BR" sz="2000" dirty="0"/>
              <a:t>A economia política do nosso regime fiscal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2CC177-240A-46D1-9CCE-7B73B83CC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406402"/>
            <a:ext cx="6572250" cy="5094512"/>
          </a:xfrm>
        </p:spPr>
        <p:txBody>
          <a:bodyPr>
            <a:normAutofit fontScale="55000" lnSpcReduction="20000"/>
          </a:bodyPr>
          <a:lstStyle/>
          <a:p>
            <a:r>
              <a:rPr lang="pt-BR" dirty="0"/>
              <a:t>Desigualdade de renda:</a:t>
            </a:r>
          </a:p>
          <a:p>
            <a:pPr marL="536575" indent="-180975">
              <a:buFont typeface="Wingdings" panose="05000000000000000000" pitchFamily="2" charset="2"/>
              <a:buChar char="ü"/>
            </a:pPr>
            <a:r>
              <a:rPr lang="pt-BR" dirty="0"/>
              <a:t>Eleitor mediano é pobre e exige assistência social</a:t>
            </a:r>
          </a:p>
          <a:p>
            <a:pPr marL="536575" indent="-180975">
              <a:buFont typeface="Wingdings" panose="05000000000000000000" pitchFamily="2" charset="2"/>
              <a:buChar char="ü"/>
            </a:pPr>
            <a:r>
              <a:rPr lang="pt-BR" dirty="0"/>
              <a:t>A elite econômica tem influência sobre as decisões do governo: subsídios para grandes empresas, privilégios (altos salários, aposentadoria precoce com altas pensões, etc.)</a:t>
            </a:r>
          </a:p>
          <a:p>
            <a:r>
              <a:rPr lang="pt-BR" dirty="0"/>
              <a:t>Desigualdade regional:</a:t>
            </a:r>
          </a:p>
          <a:p>
            <a:pPr marL="690562" indent="-342900">
              <a:buFont typeface="Wingdings" panose="05000000000000000000" pitchFamily="2" charset="2"/>
              <a:buChar char="ü"/>
            </a:pPr>
            <a:r>
              <a:rPr lang="pt-BR" dirty="0"/>
              <a:t>Estados e regiões pobres sempre exigindo assistência</a:t>
            </a:r>
          </a:p>
          <a:p>
            <a:pPr marL="690562" indent="-342900">
              <a:buFont typeface="Wingdings" panose="05000000000000000000" pitchFamily="2" charset="2"/>
              <a:buChar char="ü"/>
            </a:pPr>
            <a:r>
              <a:rPr lang="pt-BR" dirty="0"/>
              <a:t>Estados ricos too big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fail</a:t>
            </a:r>
            <a:endParaRPr lang="pt-BR" dirty="0"/>
          </a:p>
          <a:p>
            <a:pPr marL="690562" indent="-342900">
              <a:buFont typeface="Wingdings" panose="05000000000000000000" pitchFamily="2" charset="2"/>
              <a:buChar char="ü"/>
            </a:pPr>
            <a:r>
              <a:rPr lang="pt-BR" dirty="0"/>
              <a:t>Problemas common pool</a:t>
            </a:r>
          </a:p>
          <a:p>
            <a:r>
              <a:rPr lang="pt-BR" dirty="0"/>
              <a:t>Persistência de decisões passadas:</a:t>
            </a:r>
          </a:p>
          <a:p>
            <a:pPr marL="719138" indent="-188913">
              <a:buFont typeface="Wingdings" panose="05000000000000000000" pitchFamily="2" charset="2"/>
              <a:buChar char="ü"/>
            </a:pPr>
            <a:r>
              <a:rPr lang="pt-BR" dirty="0"/>
              <a:t>A substituição de importações criou indústrias que dependem de subsídios públicos para sobreviver - Elas têm incentivos para investir em lobby</a:t>
            </a:r>
          </a:p>
          <a:p>
            <a:pPr marL="719138" indent="-188913">
              <a:buFont typeface="Wingdings" panose="05000000000000000000" pitchFamily="2" charset="2"/>
              <a:buChar char="ü"/>
            </a:pPr>
            <a:r>
              <a:rPr lang="pt-BR" dirty="0"/>
              <a:t>Políticas públicas e empresas estatais criadas no passado são difíceis de revogar/extinguir/privatizar</a:t>
            </a:r>
          </a:p>
          <a:p>
            <a:pPr marL="719138" indent="-188913">
              <a:buFont typeface="Wingdings" panose="05000000000000000000" pitchFamily="2" charset="2"/>
              <a:buChar char="ü"/>
            </a:pPr>
            <a:r>
              <a:rPr lang="pt-BR" dirty="0"/>
              <a:t>Indexação</a:t>
            </a:r>
          </a:p>
          <a:p>
            <a:r>
              <a:rPr lang="pt-BR" dirty="0">
                <a:solidFill>
                  <a:srgbClr val="FF0000"/>
                </a:solidFill>
              </a:rPr>
              <a:t>Divisão de poder:</a:t>
            </a:r>
          </a:p>
          <a:p>
            <a:pPr marL="719138" indent="-182563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O Congresso Nacional tem amplo poder de veto. É quase impossível governar sem uma coalizão majoritária no legislativo</a:t>
            </a:r>
          </a:p>
          <a:p>
            <a:r>
              <a:rPr lang="pt-BR" dirty="0">
                <a:solidFill>
                  <a:srgbClr val="FF0000"/>
                </a:solidFill>
              </a:rPr>
              <a:t>Regras eleitorais:</a:t>
            </a:r>
          </a:p>
          <a:p>
            <a:pPr marL="873125" indent="-34290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Produzem representação política altamente fragmentada no Congresso</a:t>
            </a:r>
          </a:p>
          <a:p>
            <a:pPr marL="873125" indent="-34290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Favorecem a eleição de representantes de grupos de interesses (interesses coletivos, como o equilíbrio fiscal, ficam em segundo plano)</a:t>
            </a:r>
          </a:p>
          <a:p>
            <a:pPr marL="873125" indent="-342900">
              <a:buFont typeface="Wingdings" panose="05000000000000000000" pitchFamily="2" charset="2"/>
              <a:buChar char="ü"/>
            </a:pPr>
            <a:r>
              <a:rPr lang="pt-BR" dirty="0">
                <a:solidFill>
                  <a:srgbClr val="FF0000"/>
                </a:solidFill>
              </a:rPr>
              <a:t>É muito difícil para o Poder Executivo formar maioria no Congresso: alto custo fiscal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28BA63-BCAB-4685-ACCC-E078ACD9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09828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-insper-01-padrao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template-insper-01-padrao</Template>
  <TotalTime>12544</TotalTime>
  <Words>1129</Words>
  <Application>Microsoft Office PowerPoint</Application>
  <PresentationFormat>Personalizar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Calibri Light</vt:lpstr>
      <vt:lpstr>Calibri</vt:lpstr>
      <vt:lpstr>Wingdings</vt:lpstr>
      <vt:lpstr>Verdana</vt:lpstr>
      <vt:lpstr>Arial</vt:lpstr>
      <vt:lpstr>Lato Light</vt:lpstr>
      <vt:lpstr>template-insper-01-padrao</vt:lpstr>
      <vt:lpstr>Cenários de política fiscal para o Governo Federal Marcos Mendes Casa das Garças 22/10/2021  </vt:lpstr>
      <vt:lpstr>Havia uma narrativa de que o fiscal estava melhorando, e o mercado estava sofrendo de dissonância cognitiva</vt:lpstr>
      <vt:lpstr>Mas as trapalhadas, medidas ad-hoc e a demissão coletiva de técnicos deixaram claro que...</vt:lpstr>
      <vt:lpstr>O regime fiscal brasileiro antes do teto era de contínuo crescimento da despesa em % do PIB</vt:lpstr>
      <vt:lpstr>Para financiar um gasto público cada vez maior, tivemos que aumentar os impostos. No entanto, por volta de 2007, os contribuintes não aceitavam mais aumentos na carga tributária.</vt:lpstr>
      <vt:lpstr>Então nós passamos a financiar o crescimento da despesa com o aumento de dívida</vt:lpstr>
      <vt:lpstr>Este regime fiscal de "gastar o máximo que puder" é pró-cíclico</vt:lpstr>
      <vt:lpstr>Consequências de um regime fiscal de alto endividamento, “gaste o máximo que puder” de forma pró-cíclica:</vt:lpstr>
      <vt:lpstr>A economia política do nosso regime fiscal</vt:lpstr>
      <vt:lpstr>O caminho para sair dessa armadilha já é bem conhecido</vt:lpstr>
      <vt:lpstr>Qual o corredor estreito que temos para avançar na agenda de reformas?</vt:lpstr>
      <vt:lpstr>Congresso respondeu com emendas constitucionais que lhe deram o controle de parte substancial do orçamento</vt:lpstr>
      <vt:lpstr>Em 2020...</vt:lpstr>
      <vt:lpstr>O espaço aberto no teto</vt:lpstr>
      <vt:lpstr>Cenários para a despesa</vt:lpstr>
      <vt:lpstr>Cenários para o déficit primário</vt:lpstr>
      <vt:lpstr>E pode vir mais coisa por aí: </vt:lpstr>
      <vt:lpstr>Conclusões</vt:lpstr>
      <vt:lpstr>Apresentação do PowerPoint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Fatos e mitos sobre finanças estaduais e relações federativas no Brasil</dc:title>
  <dc:creator>User</dc:creator>
  <cp:lastModifiedBy>User</cp:lastModifiedBy>
  <cp:revision>224</cp:revision>
  <dcterms:created xsi:type="dcterms:W3CDTF">2019-08-13T20:34:07Z</dcterms:created>
  <dcterms:modified xsi:type="dcterms:W3CDTF">2021-10-22T12:00:07Z</dcterms:modified>
</cp:coreProperties>
</file>