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5" r:id="rId10"/>
    <p:sldId id="263"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51" autoAdjust="0"/>
    <p:restoredTop sz="94660"/>
  </p:normalViewPr>
  <p:slideViewPr>
    <p:cSldViewPr snapToGrid="0">
      <p:cViewPr varScale="1">
        <p:scale>
          <a:sx n="111" d="100"/>
          <a:sy n="111" d="100"/>
        </p:scale>
        <p:origin x="816" y="9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F4A655-D082-8738-0CA8-258175416FE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CFCA8F1-94B8-FEA2-FB44-20DA5A2228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6909BE2-7090-3D5D-8B93-B3CCC48A42CF}"/>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D55775F0-F72F-9320-B8CA-7EDDB46C55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E7C38FD-06DC-1196-FFCB-3510327C0A7E}"/>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39203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DB85F0-96E9-256E-7667-DF537534194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6A3C2E6-40F6-D0D3-49D6-B2FFB971536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2092F1C-40A7-1233-40A9-F997D7AB6FD4}"/>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E3B83AC7-79B1-75DF-4525-CB46D1AFCC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89929A8-B848-4D54-88C9-947704840EF3}"/>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229547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40932D5-1661-1968-760A-0EEA0E571A5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8966959-3BEB-42BE-8C9B-AA4FD74C07A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E5F3C9F-3128-2D9F-EE14-634DA3DCB0CF}"/>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F8F28A88-1BC1-7D94-03FB-74D5AE3989C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D414141-FCA8-E076-9E6C-EF062AE9DF2F}"/>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218375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FC06B1-CEAF-9915-5C3E-6EC58A15BF9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AB941AC-6949-E6B9-1C6C-821C41FB588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01CA5B-7826-EE77-BD84-3534702E60A6}"/>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19EE3680-E655-A03D-1C4A-97E910138EA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3262306-00D0-790F-2467-1DFD453102D1}"/>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188850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C2BCC-4FCF-70D7-9616-F92EE61E3C0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A07A1A4-32E8-1F37-7CAC-96F102BF16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D3E3CDC-1E5A-A793-6081-E24255A777CF}"/>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F5627586-A3F1-AC57-5271-211C856CFC7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CF907B2-2E95-1E19-B9F6-6C4AE8E392FC}"/>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233746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B200B-5156-A598-2158-2BD40B4A917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ED93AB2-D9B0-D114-785C-3D241726E6E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4644A68-6F91-E218-3BF7-4642BF4AC50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0CC4448-23E9-56BD-53F5-753868B08358}"/>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6" name="Espaço Reservado para Rodapé 5">
            <a:extLst>
              <a:ext uri="{FF2B5EF4-FFF2-40B4-BE49-F238E27FC236}">
                <a16:creationId xmlns:a16="http://schemas.microsoft.com/office/drawing/2014/main" id="{ACFA89C5-995B-D180-48E9-AF22E9F2A90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1DDD84F-B2EE-B093-4834-53A53189EA45}"/>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209538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9E290D-5F3F-7D26-9975-5CF8100B6AF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423F19E-CBD4-9D62-7F47-EE06C70CD2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55DC8B75-9B46-045B-0B5D-1A7C9613D35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2E03646-3A4A-F849-F242-D1F204869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CCC2280-BF9F-C6E9-2675-849A89025F1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0309E4D-89E2-4541-0ABA-09303D1AA6FE}"/>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8" name="Espaço Reservado para Rodapé 7">
            <a:extLst>
              <a:ext uri="{FF2B5EF4-FFF2-40B4-BE49-F238E27FC236}">
                <a16:creationId xmlns:a16="http://schemas.microsoft.com/office/drawing/2014/main" id="{E57A82E7-0DAF-F635-C209-EF03C58D6410}"/>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5063CB0-C40F-7A32-815B-43CE62B0D9C1}"/>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56724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DD1DDB-62FE-82BE-7C4A-3BE94EC573C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2957DAE-7B71-0A01-B005-194F3603C8FB}"/>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4" name="Espaço Reservado para Rodapé 3">
            <a:extLst>
              <a:ext uri="{FF2B5EF4-FFF2-40B4-BE49-F238E27FC236}">
                <a16:creationId xmlns:a16="http://schemas.microsoft.com/office/drawing/2014/main" id="{6195C965-9159-07F5-55D0-C027FFC0092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864088B-AFE7-0F44-38C3-EFC151C8DFBD}"/>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167278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3454EB5-3101-8DAA-CA58-4F7C16ECB82B}"/>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3" name="Espaço Reservado para Rodapé 2">
            <a:extLst>
              <a:ext uri="{FF2B5EF4-FFF2-40B4-BE49-F238E27FC236}">
                <a16:creationId xmlns:a16="http://schemas.microsoft.com/office/drawing/2014/main" id="{11A7DDEA-E345-F636-3DA6-154D42DD67B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9B5BCE7-B397-BBB2-6A41-4D6023ADDFF0}"/>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30066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22C985-E232-099E-BD84-A3E0ED8627B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B852805-592E-A857-C2A0-52A9B99BB4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E04B01E-573E-FF85-2229-602C469D5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6069C40-04BC-9040-7BF9-7C21E044BE4F}"/>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6" name="Espaço Reservado para Rodapé 5">
            <a:extLst>
              <a:ext uri="{FF2B5EF4-FFF2-40B4-BE49-F238E27FC236}">
                <a16:creationId xmlns:a16="http://schemas.microsoft.com/office/drawing/2014/main" id="{7FE437A0-60FB-F0F6-0C79-55C01BCAFEF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C3D672E-2F36-59EA-8A4B-0ECC4AC251CE}"/>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3519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A79FE-C1C4-0DA8-3D48-5C465E2EC62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A4448D2-F537-14FB-604C-4DEF7D1F99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552E67B-7319-568E-051E-4AD9EF691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F2D1CEC-42FF-096E-FCEB-8BED49C4EEB0}"/>
              </a:ext>
            </a:extLst>
          </p:cNvPr>
          <p:cNvSpPr>
            <a:spLocks noGrp="1"/>
          </p:cNvSpPr>
          <p:nvPr>
            <p:ph type="dt" sz="half" idx="10"/>
          </p:nvPr>
        </p:nvSpPr>
        <p:spPr/>
        <p:txBody>
          <a:bodyPr/>
          <a:lstStyle/>
          <a:p>
            <a:fld id="{AB3028E7-1B38-4B48-B933-312418712639}" type="datetimeFigureOut">
              <a:rPr lang="pt-BR" smtClean="0"/>
              <a:t>23/08/2022</a:t>
            </a:fld>
            <a:endParaRPr lang="pt-BR"/>
          </a:p>
        </p:txBody>
      </p:sp>
      <p:sp>
        <p:nvSpPr>
          <p:cNvPr id="6" name="Espaço Reservado para Rodapé 5">
            <a:extLst>
              <a:ext uri="{FF2B5EF4-FFF2-40B4-BE49-F238E27FC236}">
                <a16:creationId xmlns:a16="http://schemas.microsoft.com/office/drawing/2014/main" id="{807A4570-F798-1DFE-1F1A-EC2CC74AC2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F90984B-9395-5660-9CA3-1FCC19E95952}"/>
              </a:ext>
            </a:extLst>
          </p:cNvPr>
          <p:cNvSpPr>
            <a:spLocks noGrp="1"/>
          </p:cNvSpPr>
          <p:nvPr>
            <p:ph type="sldNum" sz="quarter" idx="12"/>
          </p:nvPr>
        </p:nvSpPr>
        <p:spPr/>
        <p:txBody>
          <a:bodyPr/>
          <a:lstStyle/>
          <a:p>
            <a:fld id="{087E9083-2FEB-4A2B-8B21-F84DBA927B53}" type="slidenum">
              <a:rPr lang="pt-BR" smtClean="0"/>
              <a:t>‹nº›</a:t>
            </a:fld>
            <a:endParaRPr lang="pt-BR"/>
          </a:p>
        </p:txBody>
      </p:sp>
    </p:spTree>
    <p:extLst>
      <p:ext uri="{BB962C8B-B14F-4D97-AF65-F5344CB8AC3E}">
        <p14:creationId xmlns:p14="http://schemas.microsoft.com/office/powerpoint/2010/main" val="256303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57FD2EFC-E33E-76EC-F13F-945D01600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B0D0D01-E4E4-A7A1-E427-619FC7D3D5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DDCCC6E-5175-49B3-3F19-BF5763872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028E7-1B38-4B48-B933-312418712639}" type="datetimeFigureOut">
              <a:rPr lang="pt-BR" smtClean="0"/>
              <a:t>23/08/2022</a:t>
            </a:fld>
            <a:endParaRPr lang="pt-BR"/>
          </a:p>
        </p:txBody>
      </p:sp>
      <p:sp>
        <p:nvSpPr>
          <p:cNvPr id="5" name="Espaço Reservado para Rodapé 4">
            <a:extLst>
              <a:ext uri="{FF2B5EF4-FFF2-40B4-BE49-F238E27FC236}">
                <a16:creationId xmlns:a16="http://schemas.microsoft.com/office/drawing/2014/main" id="{85E5047B-6F23-D8CD-AC03-92DB2648E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1FC35AE0-16C0-4DEA-F726-B6B0079B9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E9083-2FEB-4A2B-8B21-F84DBA927B53}" type="slidenum">
              <a:rPr lang="pt-BR" smtClean="0"/>
              <a:t>‹nº›</a:t>
            </a:fld>
            <a:endParaRPr lang="pt-BR"/>
          </a:p>
        </p:txBody>
      </p:sp>
    </p:spTree>
    <p:extLst>
      <p:ext uri="{BB962C8B-B14F-4D97-AF65-F5344CB8AC3E}">
        <p14:creationId xmlns:p14="http://schemas.microsoft.com/office/powerpoint/2010/main" val="151893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0C3C1D-8A8E-2301-D839-07F409B1AD92}"/>
              </a:ext>
            </a:extLst>
          </p:cNvPr>
          <p:cNvSpPr>
            <a:spLocks noGrp="1"/>
          </p:cNvSpPr>
          <p:nvPr>
            <p:ph type="ctrTitle"/>
          </p:nvPr>
        </p:nvSpPr>
        <p:spPr/>
        <p:txBody>
          <a:bodyPr>
            <a:normAutofit fontScale="90000"/>
          </a:bodyPr>
          <a:lstStyle/>
          <a:p>
            <a:r>
              <a:rPr lang="pt-BR" dirty="0"/>
              <a:t> EL PLAN REAL EN BRASIL, 1994 </a:t>
            </a:r>
            <a:br>
              <a:rPr lang="pt-BR" dirty="0"/>
            </a:br>
            <a:endParaRPr lang="pt-BR" dirty="0"/>
          </a:p>
        </p:txBody>
      </p:sp>
      <p:sp>
        <p:nvSpPr>
          <p:cNvPr id="3" name="Subtítulo 2">
            <a:extLst>
              <a:ext uri="{FF2B5EF4-FFF2-40B4-BE49-F238E27FC236}">
                <a16:creationId xmlns:a16="http://schemas.microsoft.com/office/drawing/2014/main" id="{D53413AD-8322-6A29-786E-544C080958EF}"/>
              </a:ext>
            </a:extLst>
          </p:cNvPr>
          <p:cNvSpPr>
            <a:spLocks noGrp="1"/>
          </p:cNvSpPr>
          <p:nvPr>
            <p:ph type="subTitle" idx="1"/>
          </p:nvPr>
        </p:nvSpPr>
        <p:spPr/>
        <p:txBody>
          <a:bodyPr>
            <a:normAutofit fontScale="92500" lnSpcReduction="20000"/>
          </a:bodyPr>
          <a:lstStyle/>
          <a:p>
            <a:r>
              <a:rPr lang="pt-BR" sz="3900" dirty="0"/>
              <a:t>Edmar Bacha</a:t>
            </a:r>
          </a:p>
          <a:p>
            <a:r>
              <a:rPr lang="pt-BR" dirty="0"/>
              <a:t>“Programas de </a:t>
            </a:r>
            <a:r>
              <a:rPr lang="pt-BR" dirty="0" err="1"/>
              <a:t>Estabilización</a:t>
            </a:r>
            <a:r>
              <a:rPr lang="pt-BR"/>
              <a:t> para </a:t>
            </a:r>
            <a:r>
              <a:rPr lang="pt-BR" err="1"/>
              <a:t>la</a:t>
            </a:r>
            <a:r>
              <a:rPr lang="pt-BR"/>
              <a:t> Argentina”</a:t>
            </a:r>
          </a:p>
          <a:p>
            <a:r>
              <a:rPr lang="pt-BR"/>
              <a:t>IAE y </a:t>
            </a:r>
            <a:r>
              <a:rPr lang="pt-BR" err="1"/>
              <a:t>Facultad</a:t>
            </a:r>
            <a:r>
              <a:rPr lang="pt-BR"/>
              <a:t> de </a:t>
            </a:r>
            <a:r>
              <a:rPr lang="pt-BR" err="1"/>
              <a:t>Ciencias</a:t>
            </a:r>
            <a:r>
              <a:rPr lang="pt-BR"/>
              <a:t> </a:t>
            </a:r>
            <a:r>
              <a:rPr lang="pt-BR" err="1"/>
              <a:t>Empresariales</a:t>
            </a:r>
            <a:r>
              <a:rPr lang="pt-BR"/>
              <a:t> de </a:t>
            </a:r>
            <a:r>
              <a:rPr lang="pt-BR" err="1"/>
              <a:t>la</a:t>
            </a:r>
            <a:r>
              <a:rPr lang="pt-BR"/>
              <a:t> </a:t>
            </a:r>
            <a:r>
              <a:rPr lang="pt-BR" err="1"/>
              <a:t>Universidad</a:t>
            </a:r>
            <a:r>
              <a:rPr lang="pt-BR"/>
              <a:t> Austral</a:t>
            </a:r>
          </a:p>
          <a:p>
            <a:r>
              <a:rPr lang="pt-BR"/>
              <a:t>16 de agosto de 2022</a:t>
            </a:r>
          </a:p>
        </p:txBody>
      </p:sp>
    </p:spTree>
    <p:extLst>
      <p:ext uri="{BB962C8B-B14F-4D97-AF65-F5344CB8AC3E}">
        <p14:creationId xmlns:p14="http://schemas.microsoft.com/office/powerpoint/2010/main" val="3844937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E2404-52AE-30F5-B9C0-86657AE429AB}"/>
              </a:ext>
            </a:extLst>
          </p:cNvPr>
          <p:cNvSpPr>
            <a:spLocks noGrp="1"/>
          </p:cNvSpPr>
          <p:nvPr>
            <p:ph type="title"/>
          </p:nvPr>
        </p:nvSpPr>
        <p:spPr/>
        <p:txBody>
          <a:bodyPr/>
          <a:lstStyle/>
          <a:p>
            <a:pPr algn="ctr"/>
            <a:r>
              <a:rPr lang="pt-BR" err="1"/>
              <a:t>Così</a:t>
            </a:r>
            <a:r>
              <a:rPr lang="pt-BR"/>
              <a:t> </a:t>
            </a:r>
            <a:r>
              <a:rPr lang="pt-BR" err="1"/>
              <a:t>è</a:t>
            </a:r>
            <a:r>
              <a:rPr lang="pt-BR"/>
              <a:t> (se vi pare)...</a:t>
            </a:r>
          </a:p>
        </p:txBody>
      </p:sp>
      <p:sp>
        <p:nvSpPr>
          <p:cNvPr id="3" name="Espaço Reservado para Conteúdo 2">
            <a:extLst>
              <a:ext uri="{FF2B5EF4-FFF2-40B4-BE49-F238E27FC236}">
                <a16:creationId xmlns:a16="http://schemas.microsoft.com/office/drawing/2014/main" id="{F5C067A8-470C-EEF8-8D70-4AF7817B2BF7}"/>
              </a:ext>
            </a:extLst>
          </p:cNvPr>
          <p:cNvSpPr>
            <a:spLocks noGrp="1"/>
          </p:cNvSpPr>
          <p:nvPr>
            <p:ph idx="1"/>
          </p:nvPr>
        </p:nvSpPr>
        <p:spPr/>
        <p:txBody>
          <a:bodyPr>
            <a:normAutofit fontScale="92500" lnSpcReduction="10000"/>
          </a:bodyPr>
          <a:lstStyle/>
          <a:p>
            <a:r>
              <a:rPr lang="es-ES" dirty="0"/>
              <a:t>Equilibrar el presupuesto</a:t>
            </a:r>
          </a:p>
          <a:p>
            <a:r>
              <a:rPr lang="es-ES" dirty="0"/>
              <a:t>Mantener tipos de interés reales positivos</a:t>
            </a:r>
          </a:p>
          <a:p>
            <a:r>
              <a:rPr lang="es-ES" dirty="0"/>
              <a:t>Asegurar que los precios críticos, como tarifas y tipos de cambio, estén en equilibrio</a:t>
            </a:r>
          </a:p>
          <a:p>
            <a:r>
              <a:rPr lang="es-ES" dirty="0"/>
              <a:t>Introducir una unidad de cuenta diaria (factor de ajuste por la inflación) para sincronizar la evolución de salarios, precios, tarifas, tipo de cambio, valores financieros </a:t>
            </a:r>
          </a:p>
          <a:p>
            <a:r>
              <a:rPr lang="es-ES" dirty="0"/>
              <a:t>Darle tiempo para el uso generalizado de esta unidad de cuenta </a:t>
            </a:r>
          </a:p>
          <a:p>
            <a:r>
              <a:rPr lang="es-ES" dirty="0"/>
              <a:t>Y luego convertirla en la nueva moneda estable del país</a:t>
            </a:r>
          </a:p>
          <a:p>
            <a:r>
              <a:rPr lang="es-ES" dirty="0"/>
              <a:t>¡Buena suerte!</a:t>
            </a:r>
            <a:endParaRPr lang="pt-BR" dirty="0"/>
          </a:p>
        </p:txBody>
      </p:sp>
    </p:spTree>
    <p:extLst>
      <p:ext uri="{BB962C8B-B14F-4D97-AF65-F5344CB8AC3E}">
        <p14:creationId xmlns:p14="http://schemas.microsoft.com/office/powerpoint/2010/main" val="1513841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9D282-DE9A-EC9C-0C6D-ED28C27A976E}"/>
              </a:ext>
            </a:extLst>
          </p:cNvPr>
          <p:cNvSpPr>
            <a:spLocks noGrp="1"/>
          </p:cNvSpPr>
          <p:nvPr>
            <p:ph type="title"/>
          </p:nvPr>
        </p:nvSpPr>
        <p:spPr/>
        <p:txBody>
          <a:bodyPr/>
          <a:lstStyle/>
          <a:p>
            <a:pPr algn="ctr"/>
            <a:r>
              <a:rPr lang="pt-BR" dirty="0"/>
              <a:t>El Brasil </a:t>
            </a:r>
            <a:r>
              <a:rPr lang="pt-BR" dirty="0" err="1"/>
              <a:t>en</a:t>
            </a:r>
            <a:r>
              <a:rPr lang="pt-BR" dirty="0"/>
              <a:t> 1993 (1)</a:t>
            </a:r>
          </a:p>
        </p:txBody>
      </p:sp>
      <p:sp>
        <p:nvSpPr>
          <p:cNvPr id="3" name="Espaço Reservado para Conteúdo 2">
            <a:extLst>
              <a:ext uri="{FF2B5EF4-FFF2-40B4-BE49-F238E27FC236}">
                <a16:creationId xmlns:a16="http://schemas.microsoft.com/office/drawing/2014/main" id="{9670E5CF-3599-019E-E4B1-3750E095C156}"/>
              </a:ext>
            </a:extLst>
          </p:cNvPr>
          <p:cNvSpPr>
            <a:spLocks noGrp="1"/>
          </p:cNvSpPr>
          <p:nvPr>
            <p:ph idx="1"/>
          </p:nvPr>
        </p:nvSpPr>
        <p:spPr/>
        <p:txBody>
          <a:bodyPr>
            <a:normAutofit lnSpcReduction="10000"/>
          </a:bodyPr>
          <a:lstStyle/>
          <a:p>
            <a:r>
              <a:rPr lang="es-ES" dirty="0"/>
              <a:t>En octubre de 1992, el vicepresidente Itamar Franco sucedió al presidente </a:t>
            </a:r>
            <a:r>
              <a:rPr lang="es-ES" dirty="0" err="1"/>
              <a:t>Collor</a:t>
            </a:r>
            <a:r>
              <a:rPr lang="es-ES" dirty="0"/>
              <a:t> de Melo, quien renunció para evitar un </a:t>
            </a:r>
            <a:r>
              <a:rPr lang="es-ES" i="1" dirty="0" err="1"/>
              <a:t>impeachment</a:t>
            </a:r>
            <a:r>
              <a:rPr lang="es-ES" dirty="0"/>
              <a:t>. </a:t>
            </a:r>
          </a:p>
          <a:p>
            <a:r>
              <a:rPr lang="es-ES" dirty="0"/>
              <a:t>En mayo de 1993, Franco nombró ministro de Hacienda a Fernando Henrique Cardoso </a:t>
            </a:r>
          </a:p>
          <a:p>
            <a:r>
              <a:rPr lang="es-ES" dirty="0"/>
              <a:t>La inflación anual alcanzó el 1.500% en 1993. La tasa de inflación de 12 meses alcanzaría 3.000% en junio de 1994</a:t>
            </a:r>
          </a:p>
          <a:p>
            <a:r>
              <a:rPr lang="es-ES" dirty="0"/>
              <a:t>Los precios contractuales de bienes y servicios, los salarios, las pensiones, la cotización oficial del dólar, los valores financieros estaban casi todos legalmente indexados a la inflación pasada, según índices variables y periodicidades distintas </a:t>
            </a:r>
          </a:p>
        </p:txBody>
      </p:sp>
    </p:spTree>
    <p:extLst>
      <p:ext uri="{BB962C8B-B14F-4D97-AF65-F5344CB8AC3E}">
        <p14:creationId xmlns:p14="http://schemas.microsoft.com/office/powerpoint/2010/main" val="371354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6FC0B-9F42-71BB-1EC5-29DDC32A843B}"/>
              </a:ext>
            </a:extLst>
          </p:cNvPr>
          <p:cNvSpPr>
            <a:spLocks noGrp="1"/>
          </p:cNvSpPr>
          <p:nvPr>
            <p:ph type="title"/>
          </p:nvPr>
        </p:nvSpPr>
        <p:spPr/>
        <p:txBody>
          <a:bodyPr/>
          <a:lstStyle/>
          <a:p>
            <a:pPr algn="ctr"/>
            <a:r>
              <a:rPr lang="pt-BR" dirty="0"/>
              <a:t>El Brasil </a:t>
            </a:r>
            <a:r>
              <a:rPr lang="pt-BR" dirty="0" err="1"/>
              <a:t>en</a:t>
            </a:r>
            <a:r>
              <a:rPr lang="pt-BR" dirty="0"/>
              <a:t> 1993 (2)</a:t>
            </a:r>
          </a:p>
        </p:txBody>
      </p:sp>
      <p:sp>
        <p:nvSpPr>
          <p:cNvPr id="3" name="Espaço Reservado para Conteúdo 2">
            <a:extLst>
              <a:ext uri="{FF2B5EF4-FFF2-40B4-BE49-F238E27FC236}">
                <a16:creationId xmlns:a16="http://schemas.microsoft.com/office/drawing/2014/main" id="{0C5B5777-8BBD-8545-318F-37B1630F63AB}"/>
              </a:ext>
            </a:extLst>
          </p:cNvPr>
          <p:cNvSpPr>
            <a:spLocks noGrp="1"/>
          </p:cNvSpPr>
          <p:nvPr>
            <p:ph idx="1"/>
          </p:nvPr>
        </p:nvSpPr>
        <p:spPr/>
        <p:txBody>
          <a:bodyPr>
            <a:normAutofit fontScale="92500" lnSpcReduction="20000"/>
          </a:bodyPr>
          <a:lstStyle/>
          <a:p>
            <a:r>
              <a:rPr lang="es-ES" dirty="0"/>
              <a:t>El dólar oficial se reajustaba por la inflación todos los días, los transportes urbanos una vez al mes, los salarios parcialmente cada dos meses y integralmente cada cuatro meses, los alquileres de viviendas cada seis meses, etc.</a:t>
            </a:r>
          </a:p>
          <a:p>
            <a:r>
              <a:rPr lang="es-ES" dirty="0"/>
              <a:t>Depósitos en dólar no eran admitidos. En general, el dólar tampoco podía ser usado como indexador de contratos</a:t>
            </a:r>
          </a:p>
          <a:p>
            <a:r>
              <a:rPr lang="es-ES" dirty="0"/>
              <a:t>El Banco Central mantenía la tasa de interés a un día siempre por encima de la tasa de inflación observada</a:t>
            </a:r>
          </a:p>
          <a:p>
            <a:r>
              <a:rPr lang="es-ES" dirty="0"/>
              <a:t>El Congreso votaba el presupuesto federal con un gran déficit potencial, pero los impuestos se indexaban a la inflación y los gastos se autorizaban en términos nominales. La inflación alta y acelerada reducía el déficit realizado a casi cero con el simple acto del Tesoro de posponer el gasto autorizado</a:t>
            </a:r>
          </a:p>
          <a:p>
            <a:endParaRPr lang="pt-BR" dirty="0"/>
          </a:p>
        </p:txBody>
      </p:sp>
    </p:spTree>
    <p:extLst>
      <p:ext uri="{BB962C8B-B14F-4D97-AF65-F5344CB8AC3E}">
        <p14:creationId xmlns:p14="http://schemas.microsoft.com/office/powerpoint/2010/main" val="1406021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9D3225-FCA2-BD62-7CA8-FC07913200B0}"/>
              </a:ext>
            </a:extLst>
          </p:cNvPr>
          <p:cNvSpPr>
            <a:spLocks noGrp="1"/>
          </p:cNvSpPr>
          <p:nvPr>
            <p:ph type="title"/>
          </p:nvPr>
        </p:nvSpPr>
        <p:spPr/>
        <p:txBody>
          <a:bodyPr/>
          <a:lstStyle/>
          <a:p>
            <a:pPr algn="ctr"/>
            <a:r>
              <a:rPr lang="pt-BR" dirty="0"/>
              <a:t>El </a:t>
            </a:r>
            <a:r>
              <a:rPr lang="pt-BR" dirty="0" err="1"/>
              <a:t>Plan</a:t>
            </a:r>
            <a:r>
              <a:rPr lang="pt-BR" dirty="0"/>
              <a:t> Real</a:t>
            </a:r>
          </a:p>
        </p:txBody>
      </p:sp>
      <p:sp>
        <p:nvSpPr>
          <p:cNvPr id="3" name="Espaço Reservado para Conteúdo 2">
            <a:extLst>
              <a:ext uri="{FF2B5EF4-FFF2-40B4-BE49-F238E27FC236}">
                <a16:creationId xmlns:a16="http://schemas.microsoft.com/office/drawing/2014/main" id="{04FA222C-5632-5824-04AA-B89D170FAC76}"/>
              </a:ext>
            </a:extLst>
          </p:cNvPr>
          <p:cNvSpPr>
            <a:spLocks noGrp="1"/>
          </p:cNvSpPr>
          <p:nvPr>
            <p:ph idx="1"/>
          </p:nvPr>
        </p:nvSpPr>
        <p:spPr/>
        <p:txBody>
          <a:bodyPr>
            <a:normAutofit fontScale="92500" lnSpcReduction="20000"/>
          </a:bodyPr>
          <a:lstStyle/>
          <a:p>
            <a:r>
              <a:rPr lang="es-ES" dirty="0"/>
              <a:t>El 7 de diciembre de 1993, el Ministro de Hacienda Cardoso anunció un plan de estabilización. Tenía tres fases:</a:t>
            </a:r>
          </a:p>
          <a:p>
            <a:r>
              <a:rPr lang="es-ES" dirty="0"/>
              <a:t>Enmienda Constitucional diseñada para equilibrar el presupuesto en 1994 y 1995. Para ser seguida por:</a:t>
            </a:r>
          </a:p>
          <a:p>
            <a:r>
              <a:rPr lang="es-ES" dirty="0"/>
              <a:t>Unificación del sistema de indexación bajo una unidad de valor diaria que reflejase la inflación vigente. Para ser seguida por:</a:t>
            </a:r>
          </a:p>
          <a:p>
            <a:r>
              <a:rPr lang="es-ES" dirty="0"/>
              <a:t>Introducción de una nueva moneda "fuerte y estable“ en sustitución al Cruzeiro Real</a:t>
            </a:r>
          </a:p>
          <a:p>
            <a:r>
              <a:rPr lang="es-ES" dirty="0"/>
              <a:t>El 27 de febrero de 1994, el Congreso brasileño concluyó la primera parte del plan al aprobar una Enmienda Constitucional que permitió reducir gastos obligatorios alrededor de 20% y así validar un presupuesto equilibrado para 1994</a:t>
            </a:r>
            <a:endParaRPr lang="pt-BR" b="1" dirty="0">
              <a:solidFill>
                <a:srgbClr val="FF0000"/>
              </a:solidFill>
            </a:endParaRPr>
          </a:p>
        </p:txBody>
      </p:sp>
    </p:spTree>
    <p:extLst>
      <p:ext uri="{BB962C8B-B14F-4D97-AF65-F5344CB8AC3E}">
        <p14:creationId xmlns:p14="http://schemas.microsoft.com/office/powerpoint/2010/main" val="355373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F57AA5-8EEA-FC9A-C284-42E86BF9AC0F}"/>
              </a:ext>
            </a:extLst>
          </p:cNvPr>
          <p:cNvSpPr>
            <a:spLocks noGrp="1"/>
          </p:cNvSpPr>
          <p:nvPr>
            <p:ph type="title"/>
          </p:nvPr>
        </p:nvSpPr>
        <p:spPr/>
        <p:txBody>
          <a:bodyPr/>
          <a:lstStyle/>
          <a:p>
            <a:pPr algn="ctr"/>
            <a:r>
              <a:rPr lang="pt-BR" dirty="0"/>
              <a:t>La URV (1)</a:t>
            </a:r>
          </a:p>
        </p:txBody>
      </p:sp>
      <p:sp>
        <p:nvSpPr>
          <p:cNvPr id="3" name="Espaço Reservado para Conteúdo 2">
            <a:extLst>
              <a:ext uri="{FF2B5EF4-FFF2-40B4-BE49-F238E27FC236}">
                <a16:creationId xmlns:a16="http://schemas.microsoft.com/office/drawing/2014/main" id="{B5081257-3DEA-11BA-E0AF-D9E6AFC6946B}"/>
              </a:ext>
            </a:extLst>
          </p:cNvPr>
          <p:cNvSpPr>
            <a:spLocks noGrp="1"/>
          </p:cNvSpPr>
          <p:nvPr>
            <p:ph idx="1"/>
          </p:nvPr>
        </p:nvSpPr>
        <p:spPr/>
        <p:txBody>
          <a:bodyPr>
            <a:normAutofit fontScale="92500" lnSpcReduction="20000"/>
          </a:bodyPr>
          <a:lstStyle/>
          <a:p>
            <a:r>
              <a:rPr lang="es-ES" dirty="0"/>
              <a:t>Al día siguiente, el 28 de febrero de 1994, el Presidente Franco presentó al Congreso un decreto que creaba una nueva unidad de cuenta, la Unidad Real de Valor (URV), como parte integral del sistema monetario de Brasil</a:t>
            </a:r>
          </a:p>
          <a:p>
            <a:r>
              <a:rPr lang="es-ES" dirty="0"/>
              <a:t>El valor de la URV se fijó en un dólar y ambos empezaron a apreciarse diariamente con relación al cruzeiro real (CR), según las mismas tasas de inflación</a:t>
            </a:r>
          </a:p>
          <a:p>
            <a:r>
              <a:rPr lang="es-ES" dirty="0"/>
              <a:t>Todos los salarios, pensiones, contratos públicos, alquileres de viviendas y cuotas escolares quedaron expresados en URV por fuerza de ley </a:t>
            </a:r>
          </a:p>
          <a:p>
            <a:r>
              <a:rPr lang="es-ES" dirty="0"/>
              <a:t>Las fórmulas de conversión en </a:t>
            </a:r>
            <a:r>
              <a:rPr lang="es-ES" dirty="0" err="1"/>
              <a:t>URVs</a:t>
            </a:r>
            <a:r>
              <a:rPr lang="es-ES" dirty="0"/>
              <a:t> conservaron los valores reales promedios de estos pagos a lo largo de sus últimos ciclos de reajuste por la inflación</a:t>
            </a:r>
          </a:p>
          <a:p>
            <a:r>
              <a:rPr lang="es-ES" dirty="0"/>
              <a:t>Los pagos efectivos continuaron realizándose en Cruzeiros Reales</a:t>
            </a:r>
            <a:endParaRPr lang="pt-BR" dirty="0"/>
          </a:p>
        </p:txBody>
      </p:sp>
    </p:spTree>
    <p:extLst>
      <p:ext uri="{BB962C8B-B14F-4D97-AF65-F5344CB8AC3E}">
        <p14:creationId xmlns:p14="http://schemas.microsoft.com/office/powerpoint/2010/main" val="202177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706C5-EC9F-65D8-2C5E-C975296C4837}"/>
              </a:ext>
            </a:extLst>
          </p:cNvPr>
          <p:cNvSpPr>
            <a:spLocks noGrp="1"/>
          </p:cNvSpPr>
          <p:nvPr>
            <p:ph type="title"/>
          </p:nvPr>
        </p:nvSpPr>
        <p:spPr/>
        <p:txBody>
          <a:bodyPr/>
          <a:lstStyle/>
          <a:p>
            <a:pPr algn="ctr"/>
            <a:r>
              <a:rPr lang="pt-BR"/>
              <a:t>La URV (2)</a:t>
            </a:r>
          </a:p>
        </p:txBody>
      </p:sp>
      <p:sp>
        <p:nvSpPr>
          <p:cNvPr id="3" name="Espaço Reservado para Conteúdo 2">
            <a:extLst>
              <a:ext uri="{FF2B5EF4-FFF2-40B4-BE49-F238E27FC236}">
                <a16:creationId xmlns:a16="http://schemas.microsoft.com/office/drawing/2014/main" id="{382355AE-C046-5450-8F41-9B0C14913DAB}"/>
              </a:ext>
            </a:extLst>
          </p:cNvPr>
          <p:cNvSpPr>
            <a:spLocks noGrp="1"/>
          </p:cNvSpPr>
          <p:nvPr>
            <p:ph idx="1"/>
          </p:nvPr>
        </p:nvSpPr>
        <p:spPr/>
        <p:txBody>
          <a:bodyPr>
            <a:normAutofit/>
          </a:bodyPr>
          <a:lstStyle/>
          <a:p>
            <a:r>
              <a:rPr lang="es-ES" dirty="0"/>
              <a:t>A partir del 1 de marzo de 1994 siguió un período de cuatro meses de redenominación voluntaria a </a:t>
            </a:r>
            <a:r>
              <a:rPr lang="es-ES" dirty="0" err="1"/>
              <a:t>URVs</a:t>
            </a:r>
            <a:r>
              <a:rPr lang="es-ES" dirty="0"/>
              <a:t> de todos los demás precios</a:t>
            </a:r>
          </a:p>
          <a:p>
            <a:r>
              <a:rPr lang="es-ES" dirty="0"/>
              <a:t>Esta conversión voluntaria a </a:t>
            </a:r>
            <a:r>
              <a:rPr lang="es-ES" dirty="0" err="1"/>
              <a:t>URVs</a:t>
            </a:r>
            <a:r>
              <a:rPr lang="es-ES" dirty="0"/>
              <a:t> también incluyó los contratos financieros</a:t>
            </a:r>
          </a:p>
          <a:p>
            <a:r>
              <a:rPr lang="es-ES" dirty="0"/>
              <a:t>El 27 de mayo de 1994, el Congreso convirtió en ley el decreto presidencial de la URV, con cambios para proteger a los trabajadores de la inflación en el primero año del Real </a:t>
            </a:r>
          </a:p>
        </p:txBody>
      </p:sp>
    </p:spTree>
    <p:extLst>
      <p:ext uri="{BB962C8B-B14F-4D97-AF65-F5344CB8AC3E}">
        <p14:creationId xmlns:p14="http://schemas.microsoft.com/office/powerpoint/2010/main" val="59793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6A83A-DB3A-6EC3-974F-FD2A2C0981D9}"/>
              </a:ext>
            </a:extLst>
          </p:cNvPr>
          <p:cNvSpPr>
            <a:spLocks noGrp="1"/>
          </p:cNvSpPr>
          <p:nvPr>
            <p:ph type="title"/>
          </p:nvPr>
        </p:nvSpPr>
        <p:spPr/>
        <p:txBody>
          <a:bodyPr/>
          <a:lstStyle/>
          <a:p>
            <a:pPr algn="ctr"/>
            <a:r>
              <a:rPr lang="pt-BR" dirty="0"/>
              <a:t>El Real (1) </a:t>
            </a:r>
          </a:p>
        </p:txBody>
      </p:sp>
      <p:sp>
        <p:nvSpPr>
          <p:cNvPr id="3" name="Espaço Reservado para Conteúdo 2">
            <a:extLst>
              <a:ext uri="{FF2B5EF4-FFF2-40B4-BE49-F238E27FC236}">
                <a16:creationId xmlns:a16="http://schemas.microsoft.com/office/drawing/2014/main" id="{3DDBEFEE-8227-FF87-ED83-835B00B7DF10}"/>
              </a:ext>
            </a:extLst>
          </p:cNvPr>
          <p:cNvSpPr>
            <a:spLocks noGrp="1"/>
          </p:cNvSpPr>
          <p:nvPr>
            <p:ph idx="1"/>
          </p:nvPr>
        </p:nvSpPr>
        <p:spPr/>
        <p:txBody>
          <a:bodyPr>
            <a:normAutofit fontScale="92500" lnSpcReduction="20000"/>
          </a:bodyPr>
          <a:lstStyle/>
          <a:p>
            <a:r>
              <a:rPr lang="es-ES" dirty="0"/>
              <a:t>Como se anunció con un mes </a:t>
            </a:r>
            <a:r>
              <a:rPr lang="es-ES"/>
              <a:t>de antelación, </a:t>
            </a:r>
            <a:r>
              <a:rPr lang="es-ES" dirty="0"/>
              <a:t>el 30 de junio de 1994 otro decreto presidencial convirtió a la URV en la nueva moneda del país, el Real, que sustituyó el Cruzeiro Real como medio de pago a partir del 1 de julio </a:t>
            </a:r>
          </a:p>
          <a:p>
            <a:r>
              <a:rPr lang="es-ES" dirty="0"/>
              <a:t>El valor del Real en dólares se fijó según una "banda asimétrica". El Real valdría al menos un dólar, pero podría apreciarse libremente por encima de esta paridad </a:t>
            </a:r>
          </a:p>
          <a:p>
            <a:r>
              <a:rPr lang="es-ES" dirty="0"/>
              <a:t>La inflación cayó de un promedio del 40% mensual en el primer semestre a un 2% mensual en el segundo semestre de 1994</a:t>
            </a:r>
          </a:p>
          <a:p>
            <a:r>
              <a:rPr lang="es-ES" dirty="0"/>
              <a:t>El 3 de octubre de 1994 Cardoso fue elegido presidente del Brasil. Esto permitió continuar el plan en 1995 </a:t>
            </a:r>
          </a:p>
          <a:p>
            <a:r>
              <a:rPr lang="es-ES" dirty="0"/>
              <a:t>A partir de octubre de 1995, la inflación bajó a menos del 10% en 12 meses</a:t>
            </a:r>
            <a:endParaRPr lang="pt-BR" dirty="0"/>
          </a:p>
        </p:txBody>
      </p:sp>
    </p:spTree>
    <p:extLst>
      <p:ext uri="{BB962C8B-B14F-4D97-AF65-F5344CB8AC3E}">
        <p14:creationId xmlns:p14="http://schemas.microsoft.com/office/powerpoint/2010/main" val="255199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009F6-49D8-DEBA-4592-25E9E0EDFA5F}"/>
              </a:ext>
            </a:extLst>
          </p:cNvPr>
          <p:cNvSpPr>
            <a:spLocks noGrp="1"/>
          </p:cNvSpPr>
          <p:nvPr>
            <p:ph type="title"/>
          </p:nvPr>
        </p:nvSpPr>
        <p:spPr/>
        <p:txBody>
          <a:bodyPr/>
          <a:lstStyle/>
          <a:p>
            <a:pPr algn="ctr"/>
            <a:r>
              <a:rPr lang="pt-BR" dirty="0"/>
              <a:t>El Real (2) </a:t>
            </a:r>
          </a:p>
        </p:txBody>
      </p:sp>
      <p:sp>
        <p:nvSpPr>
          <p:cNvPr id="3" name="Espaço Reservado para Conteúdo 2">
            <a:extLst>
              <a:ext uri="{FF2B5EF4-FFF2-40B4-BE49-F238E27FC236}">
                <a16:creationId xmlns:a16="http://schemas.microsoft.com/office/drawing/2014/main" id="{3DDD4973-A186-4500-792C-60B026F36DD3}"/>
              </a:ext>
            </a:extLst>
          </p:cNvPr>
          <p:cNvSpPr>
            <a:spLocks noGrp="1"/>
          </p:cNvSpPr>
          <p:nvPr>
            <p:ph idx="1"/>
          </p:nvPr>
        </p:nvSpPr>
        <p:spPr/>
        <p:txBody>
          <a:bodyPr>
            <a:normAutofit lnSpcReduction="10000"/>
          </a:bodyPr>
          <a:lstStyle/>
          <a:p>
            <a:r>
              <a:rPr lang="es-ES" dirty="0"/>
              <a:t>Los planes de estabilización anteriores al plan Real sorprendieron a la población y a los políticos, con congelaciones repentinas de precios y salarios. El Real se implementó en fases que fueron preanunciadas y negociadas con el Congreso, sin congelaciones</a:t>
            </a:r>
          </a:p>
          <a:p>
            <a:r>
              <a:rPr lang="es-ES" dirty="0"/>
              <a:t>La renegociación de la deuda externa bajo el Plan Brady concluyó en noviembre de 1993. Esto permitió al país regresar a los mercados internacionales de capital</a:t>
            </a:r>
          </a:p>
          <a:p>
            <a:r>
              <a:rPr lang="es-ES" dirty="0"/>
              <a:t>El FMI negó el apoyo al plan Real, pero el volumen de las reservas internacionales más los estrictos controles a la salida de capitales se consideraron suficientes para proceder con el programa de estabilización</a:t>
            </a:r>
          </a:p>
        </p:txBody>
      </p:sp>
    </p:spTree>
    <p:extLst>
      <p:ext uri="{BB962C8B-B14F-4D97-AF65-F5344CB8AC3E}">
        <p14:creationId xmlns:p14="http://schemas.microsoft.com/office/powerpoint/2010/main" val="418322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00046-BB3A-592B-EF42-FFBC50B1CEB0}"/>
              </a:ext>
            </a:extLst>
          </p:cNvPr>
          <p:cNvSpPr>
            <a:spLocks noGrp="1"/>
          </p:cNvSpPr>
          <p:nvPr>
            <p:ph type="title"/>
          </p:nvPr>
        </p:nvSpPr>
        <p:spPr/>
        <p:txBody>
          <a:bodyPr/>
          <a:lstStyle/>
          <a:p>
            <a:pPr algn="ctr"/>
            <a:r>
              <a:rPr lang="pt-BR" dirty="0"/>
              <a:t>El Real (3)</a:t>
            </a:r>
          </a:p>
        </p:txBody>
      </p:sp>
      <p:sp>
        <p:nvSpPr>
          <p:cNvPr id="3" name="Espaço Reservado para Conteúdo 2">
            <a:extLst>
              <a:ext uri="{FF2B5EF4-FFF2-40B4-BE49-F238E27FC236}">
                <a16:creationId xmlns:a16="http://schemas.microsoft.com/office/drawing/2014/main" id="{F0B66FD1-8941-A557-4519-F0E4A287211D}"/>
              </a:ext>
            </a:extLst>
          </p:cNvPr>
          <p:cNvSpPr>
            <a:spLocks noGrp="1"/>
          </p:cNvSpPr>
          <p:nvPr>
            <p:ph idx="1"/>
          </p:nvPr>
        </p:nvSpPr>
        <p:spPr/>
        <p:txBody>
          <a:bodyPr/>
          <a:lstStyle/>
          <a:p>
            <a:r>
              <a:rPr lang="es-ES" dirty="0"/>
              <a:t>Los temores de una corrida cambiaria resultaron totalmente infundados:</a:t>
            </a:r>
          </a:p>
          <a:p>
            <a:r>
              <a:rPr lang="es-ES" dirty="0"/>
              <a:t>El BC pudo reducir el tipo de interés a un día del 50% mensual en junio al 7% en julio de 1994, para finalizar el año en el 4%</a:t>
            </a:r>
          </a:p>
          <a:p>
            <a:r>
              <a:rPr lang="es-ES" dirty="0"/>
              <a:t>El Real se apreció desde su paridad inicial de 1 USD a unos 1,2 USD a finales de 1994</a:t>
            </a:r>
          </a:p>
          <a:p>
            <a:r>
              <a:rPr lang="es-ES" dirty="0"/>
              <a:t>Debido al gran aumento de la demanda de Reales, la base monetaria se expandió en un 165% en el tercer trimestre de 1994, muy por encima de las estrictas metas monetarias del plan!</a:t>
            </a:r>
            <a:endParaRPr lang="pt-BR" dirty="0"/>
          </a:p>
          <a:p>
            <a:endParaRPr lang="pt-BR" dirty="0"/>
          </a:p>
        </p:txBody>
      </p:sp>
    </p:spTree>
    <p:extLst>
      <p:ext uri="{BB962C8B-B14F-4D97-AF65-F5344CB8AC3E}">
        <p14:creationId xmlns:p14="http://schemas.microsoft.com/office/powerpoint/2010/main" val="166260244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1055</Words>
  <Application>Microsoft Office PowerPoint</Application>
  <PresentationFormat>Widescreen</PresentationFormat>
  <Paragraphs>54</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 EL PLAN REAL EN BRASIL, 1994  </vt:lpstr>
      <vt:lpstr>El Brasil en 1993 (1)</vt:lpstr>
      <vt:lpstr>El Brasil en 1993 (2)</vt:lpstr>
      <vt:lpstr>El Plan Real</vt:lpstr>
      <vt:lpstr>La URV (1)</vt:lpstr>
      <vt:lpstr>La URV (2)</vt:lpstr>
      <vt:lpstr>El Real (1) </vt:lpstr>
      <vt:lpstr>El Real (2) </vt:lpstr>
      <vt:lpstr>El Real (3)</vt:lpstr>
      <vt:lpstr>Così è (se vi pare)...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Edmar Lisboa Bacha</dc:creator>
  <cp:lastModifiedBy>Edmar Lisboa Bacha</cp:lastModifiedBy>
  <cp:revision>11</cp:revision>
  <dcterms:created xsi:type="dcterms:W3CDTF">2022-05-21T13:24:52Z</dcterms:created>
  <dcterms:modified xsi:type="dcterms:W3CDTF">2022-08-23T12:54:42Z</dcterms:modified>
</cp:coreProperties>
</file>