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904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2000"/>
              </a:lnSpc>
              <a:buSzTx/>
              <a:buFontTx/>
              <a:buNone/>
              <a:defRPr sz="1800"/>
            </a:lvl1pPr>
            <a:lvl2pPr marL="0" indent="0" algn="ctr">
              <a:lnSpc>
                <a:spcPct val="72000"/>
              </a:lnSpc>
              <a:buSzTx/>
              <a:buFontTx/>
              <a:buNone/>
              <a:defRPr sz="1800"/>
            </a:lvl2pPr>
            <a:lvl3pPr marL="0" indent="0" algn="ctr">
              <a:lnSpc>
                <a:spcPct val="72000"/>
              </a:lnSpc>
              <a:buSzTx/>
              <a:buFontTx/>
              <a:buNone/>
              <a:defRPr sz="1800"/>
            </a:lvl3pPr>
            <a:lvl4pPr marL="0" indent="0" algn="ctr">
              <a:lnSpc>
                <a:spcPct val="72000"/>
              </a:lnSpc>
              <a:buSzTx/>
              <a:buFontTx/>
              <a:buNone/>
              <a:defRPr sz="1800"/>
            </a:lvl4pPr>
            <a:lvl5pPr marL="0" indent="0" algn="ctr">
              <a:lnSpc>
                <a:spcPct val="72000"/>
              </a:lnSpc>
              <a:buSzTx/>
              <a:buFontTx/>
              <a:buNone/>
              <a:defRPr sz="1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pic>
        <p:nvPicPr>
          <p:cNvPr id="31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325893" y="786172"/>
            <a:ext cx="12627170" cy="6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325893" y="5997368"/>
            <a:ext cx="12627170" cy="6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1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9516" y="3461661"/>
            <a:ext cx="7422713" cy="6350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1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0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0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0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0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2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76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  <a:ea typeface="+mn-ea"/>
                <a:cs typeface="+mn-cs"/>
                <a:sym typeface="Calibri"/>
              </a:defRPr>
            </a:lvl1pPr>
            <a:lvl2pPr marL="718457" indent="-261257">
              <a:defRPr sz="3200"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defRPr sz="3200"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defRPr sz="3200"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defRPr sz="32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7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9516" y="3461661"/>
            <a:ext cx="7422713" cy="63502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87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1pPr>
            <a:lvl2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2pPr>
            <a:lvl3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3pPr>
            <a:lvl4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4pPr>
            <a:lvl5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" descr="Imagem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3359516" y="3461661"/>
            <a:ext cx="7422713" cy="6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venir Heavy"/>
          <a:ea typeface="Avenir Heavy"/>
          <a:cs typeface="Avenir Heavy"/>
          <a:sym typeface="Avenir Heav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idra.ibge.gov.b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imeseries.wto.org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09762" y="5202820"/>
            <a:ext cx="10206282" cy="2957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25" y="-658763"/>
            <a:ext cx="6238234" cy="1807677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ítulo 1"/>
          <p:cNvSpPr txBox="1">
            <a:spLocks noGrp="1"/>
          </p:cNvSpPr>
          <p:nvPr>
            <p:ph type="ctrTitle"/>
          </p:nvPr>
        </p:nvSpPr>
        <p:spPr>
          <a:xfrm>
            <a:off x="1524000" y="2963012"/>
            <a:ext cx="9144000" cy="809063"/>
          </a:xfrm>
          <a:prstGeom prst="rect">
            <a:avLst/>
          </a:prstGeom>
        </p:spPr>
        <p:txBody>
          <a:bodyPr anchor="ctr"/>
          <a:lstStyle>
            <a:lvl1pPr>
              <a:defRPr sz="35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pt-BR" dirty="0">
                <a:latin typeface="Avenir Heavy"/>
              </a:rPr>
              <a:t>uma proposta de liberalização comercial</a:t>
            </a:r>
          </a:p>
        </p:txBody>
      </p:sp>
      <p:sp>
        <p:nvSpPr>
          <p:cNvPr id="101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355062"/>
            <a:ext cx="9144000" cy="113593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pt-BR" b="1" dirty="0"/>
              <a:t>Coordenação e Redação</a:t>
            </a:r>
            <a:endParaRPr lang="pt-BR" sz="2000" b="1" dirty="0"/>
          </a:p>
          <a:p>
            <a:r>
              <a:rPr dirty="0"/>
              <a:t>Pedro da Motta Veiga</a:t>
            </a:r>
            <a:endParaRPr sz="2000" dirty="0"/>
          </a:p>
          <a:p>
            <a:r>
              <a:rPr dirty="0"/>
              <a:t>Sandra Polónia Rios</a:t>
            </a:r>
          </a:p>
        </p:txBody>
      </p:sp>
      <p:sp>
        <p:nvSpPr>
          <p:cNvPr id="102" name="Título 1"/>
          <p:cNvSpPr txBox="1"/>
          <p:nvPr/>
        </p:nvSpPr>
        <p:spPr>
          <a:xfrm>
            <a:off x="1524000" y="2018828"/>
            <a:ext cx="9144000" cy="1135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defRPr sz="60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pt-BR" dirty="0">
                <a:latin typeface="Avenir Heavy"/>
              </a:rPr>
              <a:t>Integrar para crescer</a:t>
            </a:r>
          </a:p>
        </p:txBody>
      </p:sp>
      <p:sp>
        <p:nvSpPr>
          <p:cNvPr id="103" name="Subtítulo 2"/>
          <p:cNvSpPr txBox="1"/>
          <p:nvPr/>
        </p:nvSpPr>
        <p:spPr>
          <a:xfrm>
            <a:off x="1524000" y="6003312"/>
            <a:ext cx="9144000" cy="45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/>
              <a:t>Agosto de 2022</a:t>
            </a:r>
          </a:p>
        </p:txBody>
      </p:sp>
      <p:pic>
        <p:nvPicPr>
          <p:cNvPr id="104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-3833587" y="2527314"/>
            <a:ext cx="7990579" cy="2315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m" descr="Imag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081648" y="-1132465"/>
            <a:ext cx="3296584" cy="3296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m" descr="Imag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25" y="5586083"/>
            <a:ext cx="2713129" cy="2713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ítulo 3"/>
          <p:cNvSpPr txBox="1">
            <a:spLocks noGrp="1"/>
          </p:cNvSpPr>
          <p:nvPr>
            <p:ph type="title"/>
          </p:nvPr>
        </p:nvSpPr>
        <p:spPr>
          <a:xfrm>
            <a:off x="831850" y="2002631"/>
            <a:ext cx="10515600" cy="2852739"/>
          </a:xfrm>
          <a:prstGeom prst="rect">
            <a:avLst/>
          </a:prstGeom>
        </p:spPr>
        <p:txBody>
          <a:bodyPr/>
          <a:lstStyle>
            <a:lvl1pPr defTabSz="868680">
              <a:defRPr sz="5700"/>
            </a:lvl1pPr>
          </a:lstStyle>
          <a:p>
            <a:r>
              <a:t>2019 – 2022: tímidos passos rumo à reorientação da política comercial no Brasil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ítulo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 que foi feito no atual governo? - 1</a:t>
            </a:r>
          </a:p>
        </p:txBody>
      </p:sp>
      <p:sp>
        <p:nvSpPr>
          <p:cNvPr id="150" name="Espaço Reservado para Conteúdo 4"/>
          <p:cNvSpPr txBox="1">
            <a:spLocks noGrp="1"/>
          </p:cNvSpPr>
          <p:nvPr>
            <p:ph type="body" idx="1"/>
          </p:nvPr>
        </p:nvSpPr>
        <p:spPr>
          <a:xfrm>
            <a:off x="838197" y="1825625"/>
            <a:ext cx="8041607" cy="42066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6000"/>
              </a:lnSpc>
              <a:spcBef>
                <a:spcPts val="1200"/>
              </a:spcBef>
              <a:defRPr sz="2000"/>
            </a:pPr>
            <a:r>
              <a:rPr lang="pt-BR" dirty="0">
                <a:latin typeface="Avenir Heavy"/>
              </a:rPr>
              <a:t>Favorável à liberalização comercial, antes do início do mandato.</a:t>
            </a:r>
            <a:br>
              <a:rPr lang="pt-BR" dirty="0">
                <a:latin typeface="Avenir Heavy"/>
              </a:rPr>
            </a:br>
            <a:endParaRPr lang="pt-BR" dirty="0">
              <a:latin typeface="Avenir Heavy"/>
            </a:endParaRPr>
          </a:p>
          <a:p>
            <a:pPr>
              <a:lnSpc>
                <a:spcPct val="96000"/>
              </a:lnSpc>
              <a:spcBef>
                <a:spcPts val="1200"/>
              </a:spcBef>
              <a:defRPr sz="2000"/>
            </a:pPr>
            <a:r>
              <a:rPr lang="pt-BR" dirty="0">
                <a:latin typeface="Avenir Heavy"/>
              </a:rPr>
              <a:t>Concentração de órgãos e instrumentos no Ministério da Economia.</a:t>
            </a:r>
            <a:br>
              <a:rPr lang="pt-BR" dirty="0">
                <a:latin typeface="Avenir Heavy"/>
              </a:rPr>
            </a:br>
            <a:endParaRPr lang="pt-BR" dirty="0">
              <a:latin typeface="Avenir Heavy"/>
            </a:endParaRPr>
          </a:p>
          <a:p>
            <a:pPr>
              <a:lnSpc>
                <a:spcPct val="96000"/>
              </a:lnSpc>
              <a:spcBef>
                <a:spcPts val="1200"/>
              </a:spcBef>
              <a:defRPr sz="2000"/>
            </a:pPr>
            <a:r>
              <a:rPr lang="pt-BR" dirty="0">
                <a:latin typeface="Avenir Heavy"/>
              </a:rPr>
              <a:t>Conclusão das negociações com a UE e EFTA, mas dificuldades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de ratificação e longos cronogramas de liberalização.</a:t>
            </a:r>
            <a:br>
              <a:rPr lang="pt-BR" dirty="0">
                <a:latin typeface="Avenir Heavy"/>
              </a:rPr>
            </a:br>
            <a:endParaRPr lang="pt-BR" dirty="0">
              <a:latin typeface="Avenir Heavy"/>
            </a:endParaRPr>
          </a:p>
          <a:p>
            <a:pPr>
              <a:lnSpc>
                <a:spcPct val="96000"/>
              </a:lnSpc>
              <a:spcBef>
                <a:spcPts val="1200"/>
              </a:spcBef>
              <a:defRPr sz="2000"/>
            </a:pPr>
            <a:r>
              <a:rPr lang="pt-BR" dirty="0">
                <a:latin typeface="Avenir Heavy"/>
              </a:rPr>
              <a:t>Avanços pontuais na simplificação dos procedimentos aduaneiros.</a:t>
            </a:r>
          </a:p>
        </p:txBody>
      </p:sp>
      <p:pic>
        <p:nvPicPr>
          <p:cNvPr id="151" name="Imagem" descr="Imagem"/>
          <p:cNvPicPr>
            <a:picLocks noChangeAspect="1"/>
          </p:cNvPicPr>
          <p:nvPr/>
        </p:nvPicPr>
        <p:blipFill>
          <a:blip r:embed="rId2">
            <a:alphaModFix amt="44666"/>
          </a:blip>
          <a:stretch>
            <a:fillRect/>
          </a:stretch>
        </p:blipFill>
        <p:spPr>
          <a:xfrm rot="5400000">
            <a:off x="7332353" y="2240088"/>
            <a:ext cx="8205176" cy="2377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m" descr="Imagem"/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9945651" y="5705864"/>
            <a:ext cx="1625904" cy="1625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ítulo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 que foi feito no atual governo? - 2</a:t>
            </a:r>
          </a:p>
        </p:txBody>
      </p:sp>
      <p:sp>
        <p:nvSpPr>
          <p:cNvPr id="155" name="Espaço Reservado para Conteúdo 4"/>
          <p:cNvSpPr txBox="1">
            <a:spLocks noGrp="1"/>
          </p:cNvSpPr>
          <p:nvPr>
            <p:ph type="body" sz="half" idx="1"/>
          </p:nvPr>
        </p:nvSpPr>
        <p:spPr>
          <a:xfrm>
            <a:off x="1489606" y="1690688"/>
            <a:ext cx="8041607" cy="252808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6000"/>
              </a:lnSpc>
              <a:spcBef>
                <a:spcPts val="1200"/>
              </a:spcBef>
              <a:defRPr sz="2000"/>
            </a:pPr>
            <a:r>
              <a:rPr lang="pt-BR" dirty="0">
                <a:latin typeface="Avenir Heavy"/>
              </a:rPr>
              <a:t>Na área tarifária, movimentos de redução, de maneira pouco planejada e com base em medidas ad hoc e mesmo temporárias.</a:t>
            </a:r>
            <a:br>
              <a:rPr lang="pt-BR" dirty="0">
                <a:latin typeface="Avenir Heavy"/>
              </a:rPr>
            </a:br>
            <a:endParaRPr lang="pt-BR" dirty="0">
              <a:latin typeface="Avenir Heavy"/>
            </a:endParaRPr>
          </a:p>
          <a:p>
            <a:pPr>
              <a:lnSpc>
                <a:spcPct val="96000"/>
              </a:lnSpc>
              <a:spcBef>
                <a:spcPts val="1200"/>
              </a:spcBef>
              <a:defRPr sz="2000"/>
            </a:pPr>
            <a:r>
              <a:rPr lang="pt-BR" dirty="0">
                <a:latin typeface="Avenir Heavy"/>
              </a:rPr>
              <a:t>No balanço, a liberalização ficou aquém das expectativas.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A abertura não se impôs como prioridade e divergências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no MERCOSUL dificultaram a reforma da TEC.</a:t>
            </a:r>
          </a:p>
        </p:txBody>
      </p:sp>
      <p:pic>
        <p:nvPicPr>
          <p:cNvPr id="156" name="Imagem" descr="Imagem"/>
          <p:cNvPicPr>
            <a:picLocks noChangeAspect="1"/>
          </p:cNvPicPr>
          <p:nvPr/>
        </p:nvPicPr>
        <p:blipFill>
          <a:blip r:embed="rId2">
            <a:alphaModFix amt="44666"/>
          </a:blip>
          <a:stretch>
            <a:fillRect/>
          </a:stretch>
        </p:blipFill>
        <p:spPr>
          <a:xfrm rot="16200000">
            <a:off x="7268853" y="2240088"/>
            <a:ext cx="8205176" cy="2377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m" descr="Imagem"/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9774149" y="4985030"/>
            <a:ext cx="1625903" cy="1625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ítulo 3"/>
          <p:cNvSpPr txBox="1">
            <a:spLocks noGrp="1"/>
          </p:cNvSpPr>
          <p:nvPr>
            <p:ph type="title"/>
          </p:nvPr>
        </p:nvSpPr>
        <p:spPr>
          <a:xfrm>
            <a:off x="838200" y="2002631"/>
            <a:ext cx="10515600" cy="2852739"/>
          </a:xfrm>
          <a:prstGeom prst="rect">
            <a:avLst/>
          </a:prstGeom>
        </p:spPr>
        <p:txBody>
          <a:bodyPr anchor="ctr"/>
          <a:lstStyle/>
          <a:p>
            <a:r>
              <a:rPr dirty="0"/>
              <a:t>O </a:t>
            </a:r>
            <a:r>
              <a:rPr dirty="0" err="1"/>
              <a:t>cenário</a:t>
            </a:r>
            <a:r>
              <a:rPr dirty="0"/>
              <a:t> </a:t>
            </a:r>
            <a:r>
              <a:rPr dirty="0" err="1"/>
              <a:t>internacional</a:t>
            </a:r>
            <a:r>
              <a:rPr dirty="0"/>
              <a:t> </a:t>
            </a:r>
            <a:br>
              <a:rPr dirty="0"/>
            </a:b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transformação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ítulo 3"/>
          <p:cNvSpPr txBox="1">
            <a:spLocks noGrp="1"/>
          </p:cNvSpPr>
          <p:nvPr>
            <p:ph type="title"/>
          </p:nvPr>
        </p:nvSpPr>
        <p:spPr>
          <a:xfrm>
            <a:off x="838199" y="365124"/>
            <a:ext cx="10554480" cy="1605758"/>
          </a:xfrm>
          <a:prstGeom prst="rect">
            <a:avLst/>
          </a:prstGeom>
        </p:spPr>
        <p:txBody>
          <a:bodyPr/>
          <a:lstStyle/>
          <a:p>
            <a:r>
              <a:t>Cadeias de valor e políticas comerciais: transformações profundas e incertezas</a:t>
            </a:r>
          </a:p>
        </p:txBody>
      </p:sp>
      <p:sp>
        <p:nvSpPr>
          <p:cNvPr id="162" name="Espaço Reservado para Conteúdo 4"/>
          <p:cNvSpPr txBox="1">
            <a:spLocks noGrp="1"/>
          </p:cNvSpPr>
          <p:nvPr>
            <p:ph type="body" idx="1"/>
          </p:nvPr>
        </p:nvSpPr>
        <p:spPr>
          <a:xfrm>
            <a:off x="838199" y="2105025"/>
            <a:ext cx="10515601" cy="39217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0311" indent="-210311" defTabSz="841247">
              <a:spcBef>
                <a:spcPts val="1100"/>
              </a:spcBef>
              <a:defRPr sz="1840"/>
            </a:pPr>
            <a:r>
              <a:rPr lang="pt-BR" sz="2000" dirty="0">
                <a:latin typeface="Avenir Heavy"/>
              </a:rPr>
              <a:t>Pandemia, conflito EUA vs. China e guerra na Ucrânia desorganizaram redes de produção.</a:t>
            </a:r>
            <a:br>
              <a:rPr lang="pt-BR" sz="2000" dirty="0">
                <a:latin typeface="Avenir Heavy"/>
              </a:rPr>
            </a:br>
            <a:endParaRPr lang="pt-BR" sz="2000" dirty="0">
              <a:latin typeface="Avenir Heavy"/>
            </a:endParaRPr>
          </a:p>
          <a:p>
            <a:pPr marL="210311" indent="-210311" defTabSz="841247">
              <a:spcBef>
                <a:spcPts val="1100"/>
              </a:spcBef>
              <a:defRPr sz="1840"/>
            </a:pPr>
            <a:r>
              <a:rPr lang="pt-BR" sz="2000" dirty="0">
                <a:latin typeface="Avenir Heavy"/>
              </a:rPr>
              <a:t>Políticas comerciais crescentemente influenciadas por preocupações outras </a:t>
            </a:r>
            <a:br>
              <a:rPr lang="pt-BR" sz="2000" dirty="0">
                <a:latin typeface="Avenir Heavy"/>
              </a:rPr>
            </a:br>
            <a:r>
              <a:rPr lang="pt-BR" sz="2000" dirty="0">
                <a:latin typeface="Avenir Heavy"/>
              </a:rPr>
              <a:t>além da promoção da competição, aumento da eficiência e da produtividade.</a:t>
            </a:r>
            <a:br>
              <a:rPr lang="pt-BR" sz="2000" dirty="0">
                <a:latin typeface="Avenir Heavy"/>
              </a:rPr>
            </a:br>
            <a:endParaRPr lang="pt-BR" sz="2000" dirty="0">
              <a:latin typeface="Avenir Heavy"/>
            </a:endParaRPr>
          </a:p>
          <a:p>
            <a:pPr marL="210311" indent="-210311" defTabSz="841247">
              <a:spcBef>
                <a:spcPts val="1100"/>
              </a:spcBef>
              <a:defRPr sz="1840"/>
            </a:pPr>
            <a:r>
              <a:rPr lang="pt-BR" sz="2000" dirty="0">
                <a:latin typeface="Avenir Heavy"/>
              </a:rPr>
              <a:t>“</a:t>
            </a:r>
            <a:r>
              <a:rPr lang="pt-BR" sz="2000" dirty="0" err="1">
                <a:latin typeface="Avenir Heavy"/>
              </a:rPr>
              <a:t>Desglobalização</a:t>
            </a:r>
            <a:r>
              <a:rPr lang="pt-BR" sz="2000" dirty="0">
                <a:latin typeface="Avenir Heavy"/>
              </a:rPr>
              <a:t>”, </a:t>
            </a:r>
            <a:r>
              <a:rPr lang="pt-BR" sz="2000" i="1" dirty="0" err="1">
                <a:latin typeface="Avenir Heavy"/>
              </a:rPr>
              <a:t>reshoring</a:t>
            </a:r>
            <a:r>
              <a:rPr lang="pt-BR" sz="2000" dirty="0">
                <a:latin typeface="Avenir Heavy"/>
              </a:rPr>
              <a:t>, </a:t>
            </a:r>
            <a:r>
              <a:rPr lang="pt-BR" sz="2000" i="1" dirty="0" err="1">
                <a:latin typeface="Avenir Heavy"/>
              </a:rPr>
              <a:t>nearshoring</a:t>
            </a:r>
            <a:r>
              <a:rPr lang="pt-BR" sz="2000" dirty="0">
                <a:latin typeface="Avenir Heavy"/>
              </a:rPr>
              <a:t> ou </a:t>
            </a:r>
            <a:r>
              <a:rPr lang="pt-BR" sz="2000" i="1" dirty="0" err="1">
                <a:latin typeface="Avenir Heavy"/>
              </a:rPr>
              <a:t>friendshoring</a:t>
            </a:r>
            <a:r>
              <a:rPr lang="pt-BR" sz="2000" dirty="0">
                <a:latin typeface="Avenir Heavy"/>
              </a:rPr>
              <a:t>? Evitar conclusões sem evidências.</a:t>
            </a:r>
          </a:p>
          <a:p>
            <a:pPr marL="0" indent="0" defTabSz="841247">
              <a:spcBef>
                <a:spcPts val="1100"/>
              </a:spcBef>
              <a:buSzTx/>
              <a:buNone/>
              <a:defRPr sz="1840"/>
            </a:pPr>
            <a:endParaRPr lang="pt-BR" sz="2000" dirty="0">
              <a:latin typeface="Avenir Heavy"/>
            </a:endParaRPr>
          </a:p>
          <a:p>
            <a:pPr marL="210311" indent="-210311" defTabSz="841247">
              <a:spcBef>
                <a:spcPts val="1100"/>
              </a:spcBef>
              <a:defRPr sz="1840"/>
            </a:pPr>
            <a:r>
              <a:rPr lang="pt-BR" sz="2000" dirty="0">
                <a:latin typeface="Avenir Heavy"/>
              </a:rPr>
              <a:t>No Brasil, resposta fácil – e errada – é a retomada de políticas industriais com componentes </a:t>
            </a:r>
            <a:br>
              <a:rPr lang="pt-BR" sz="2000" dirty="0">
                <a:latin typeface="Avenir Heavy"/>
              </a:rPr>
            </a:br>
            <a:r>
              <a:rPr lang="pt-BR" sz="2000" dirty="0">
                <a:latin typeface="Avenir Heavy"/>
              </a:rPr>
              <a:t>de substituição de importações.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ítu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173548" cy="1229974"/>
          </a:xfrm>
          <a:prstGeom prst="rect">
            <a:avLst/>
          </a:prstGeom>
        </p:spPr>
        <p:txBody>
          <a:bodyPr/>
          <a:lstStyle/>
          <a:p>
            <a:pPr defTabSz="786383">
              <a:defRPr sz="3400"/>
            </a:pPr>
            <a:r>
              <a:rPr dirty="0" err="1"/>
              <a:t>Participação</a:t>
            </a:r>
            <a:r>
              <a:rPr dirty="0"/>
              <a:t> da </a:t>
            </a:r>
            <a:r>
              <a:rPr dirty="0" err="1"/>
              <a:t>indústria</a:t>
            </a:r>
            <a:r>
              <a:rPr dirty="0"/>
              <a:t> no PIB </a:t>
            </a:r>
            <a:br>
              <a:rPr dirty="0"/>
            </a:br>
            <a:r>
              <a:rPr dirty="0"/>
              <a:t>e </a:t>
            </a:r>
            <a:r>
              <a:rPr dirty="0" err="1"/>
              <a:t>políticas</a:t>
            </a:r>
            <a:r>
              <a:rPr dirty="0"/>
              <a:t> </a:t>
            </a:r>
            <a:r>
              <a:rPr dirty="0" err="1"/>
              <a:t>industriais</a:t>
            </a:r>
            <a:r>
              <a:rPr dirty="0"/>
              <a:t>: 1996-2021</a:t>
            </a:r>
          </a:p>
        </p:txBody>
      </p:sp>
      <p:sp>
        <p:nvSpPr>
          <p:cNvPr id="165" name="CaixaDeTexto 6"/>
          <p:cNvSpPr txBox="1"/>
          <p:nvPr/>
        </p:nvSpPr>
        <p:spPr>
          <a:xfrm>
            <a:off x="811087" y="6179657"/>
            <a:ext cx="6004562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Fonte: IBGE - Contas Nacionais Trimestrais.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https://sidra.ibge.gov.br</a:t>
            </a:r>
          </a:p>
        </p:txBody>
      </p:sp>
      <p:sp>
        <p:nvSpPr>
          <p:cNvPr id="166" name="CaixaDeTexto 7"/>
          <p:cNvSpPr txBox="1"/>
          <p:nvPr/>
        </p:nvSpPr>
        <p:spPr>
          <a:xfrm>
            <a:off x="9332748" y="1949810"/>
            <a:ext cx="1836986" cy="25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Não foi pela ausência de políticas industriais que a indústria perdeu participação no PIB ao longo dos últimos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25 anos</a:t>
            </a:r>
          </a:p>
        </p:txBody>
      </p:sp>
      <p:pic>
        <p:nvPicPr>
          <p:cNvPr id="167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14" y="1949809"/>
            <a:ext cx="7987598" cy="3950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ítulo 3"/>
          <p:cNvSpPr txBox="1">
            <a:spLocks noGrp="1"/>
          </p:cNvSpPr>
          <p:nvPr>
            <p:ph type="title"/>
          </p:nvPr>
        </p:nvSpPr>
        <p:spPr>
          <a:xfrm>
            <a:off x="838200" y="2002631"/>
            <a:ext cx="10515600" cy="2852739"/>
          </a:xfrm>
          <a:prstGeom prst="rect">
            <a:avLst/>
          </a:prstGeom>
        </p:spPr>
        <p:txBody>
          <a:bodyPr anchor="ctr"/>
          <a:lstStyle/>
          <a:p>
            <a:pPr defTabSz="868680">
              <a:defRPr sz="5700"/>
            </a:pPr>
            <a:r>
              <a:t>A atualidade da proposta </a:t>
            </a:r>
            <a:br/>
            <a:r>
              <a:t>de liberalização comercial </a:t>
            </a:r>
            <a:br/>
            <a:r>
              <a:t>no Brasil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ixaDeTexto 5"/>
          <p:cNvSpPr txBox="1"/>
          <p:nvPr/>
        </p:nvSpPr>
        <p:spPr>
          <a:xfrm>
            <a:off x="5567108" y="1896350"/>
            <a:ext cx="4918143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Tarifa média aplicada a produtos não agrícolas</a:t>
            </a:r>
          </a:p>
        </p:txBody>
      </p:sp>
      <p:sp>
        <p:nvSpPr>
          <p:cNvPr id="172" name="Título 3"/>
          <p:cNvSpPr txBox="1"/>
          <p:nvPr/>
        </p:nvSpPr>
        <p:spPr>
          <a:xfrm>
            <a:off x="838200" y="365125"/>
            <a:ext cx="8575531" cy="1327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32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O cenário internacional não questiona a ideia de liberalização comercial no Brasil</a:t>
            </a:r>
          </a:p>
        </p:txBody>
      </p:sp>
      <p:sp>
        <p:nvSpPr>
          <p:cNvPr id="173" name="CaixaDeTexto 6"/>
          <p:cNvSpPr txBox="1"/>
          <p:nvPr/>
        </p:nvSpPr>
        <p:spPr>
          <a:xfrm>
            <a:off x="5081537" y="6052657"/>
            <a:ext cx="6004562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Fonte: WTO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https://timeseries.wto.org/</a:t>
            </a:r>
          </a:p>
        </p:txBody>
      </p:sp>
      <p:sp>
        <p:nvSpPr>
          <p:cNvPr id="174" name="Espaço Reservado para Texto 3"/>
          <p:cNvSpPr txBox="1"/>
          <p:nvPr/>
        </p:nvSpPr>
        <p:spPr>
          <a:xfrm>
            <a:off x="838200" y="3131262"/>
            <a:ext cx="3594846" cy="114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spcBef>
                <a:spcPts val="1000"/>
              </a:spcBef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pt-BR" dirty="0"/>
              <a:t>Não há, no mundo, um aumento significativo dos níveis de proteção comercial. </a:t>
            </a:r>
          </a:p>
        </p:txBody>
      </p:sp>
      <p:pic>
        <p:nvPicPr>
          <p:cNvPr id="175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537" y="2546865"/>
            <a:ext cx="5889285" cy="3192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ítulo 3"/>
          <p:cNvSpPr txBox="1"/>
          <p:nvPr/>
        </p:nvSpPr>
        <p:spPr>
          <a:xfrm>
            <a:off x="838200" y="365125"/>
            <a:ext cx="8575531" cy="1327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32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O cenário internacional não questiona a ideia de liberalização comercial no Brasil</a:t>
            </a:r>
          </a:p>
        </p:txBody>
      </p:sp>
      <p:pic>
        <p:nvPicPr>
          <p:cNvPr id="178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640" y="2554439"/>
            <a:ext cx="5889284" cy="308675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CaixaDeTexto 6"/>
          <p:cNvSpPr txBox="1"/>
          <p:nvPr/>
        </p:nvSpPr>
        <p:spPr>
          <a:xfrm>
            <a:off x="3093719" y="6052657"/>
            <a:ext cx="6004562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Fonte: UCNTAD, Investment Policy Monitor, vários números.</a:t>
            </a:r>
          </a:p>
        </p:txBody>
      </p:sp>
      <p:sp>
        <p:nvSpPr>
          <p:cNvPr id="180" name="CaixaDeTexto 5"/>
          <p:cNvSpPr txBox="1"/>
          <p:nvPr/>
        </p:nvSpPr>
        <p:spPr>
          <a:xfrm>
            <a:off x="4427220" y="1896350"/>
            <a:ext cx="6004561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Mudanças nas políticas nacionais de investimento</a:t>
            </a:r>
          </a:p>
        </p:txBody>
      </p:sp>
      <p:sp>
        <p:nvSpPr>
          <p:cNvPr id="181" name="Espaço Reservado para Texto 3"/>
          <p:cNvSpPr txBox="1"/>
          <p:nvPr/>
        </p:nvSpPr>
        <p:spPr>
          <a:xfrm>
            <a:off x="839787" y="2864089"/>
            <a:ext cx="3393733" cy="4230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spcBef>
                <a:spcPts val="1000"/>
              </a:spcBef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pt-BR" dirty="0">
                <a:latin typeface="Avenir Heavy"/>
              </a:rPr>
              <a:t>Protecionismo afeta principalmente investimentos em setores estratégicos do ponto de vista da segurança nacional, relacionado à percepção do “risco China”.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ítulo 3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554480" cy="1654175"/>
          </a:xfrm>
          <a:prstGeom prst="rect">
            <a:avLst/>
          </a:prstGeom>
        </p:spPr>
        <p:txBody>
          <a:bodyPr/>
          <a:lstStyle/>
          <a:p>
            <a:pPr defTabSz="896111">
              <a:defRPr sz="3920"/>
            </a:pPr>
            <a:r>
              <a:t>Para o Brasil, transformações globais trazem novas argumentos em favor da liberalização </a:t>
            </a:r>
          </a:p>
        </p:txBody>
      </p:sp>
      <p:sp>
        <p:nvSpPr>
          <p:cNvPr id="184" name="Espaço Reservado para Conteúdo 4"/>
          <p:cNvSpPr txBox="1">
            <a:spLocks noGrp="1"/>
          </p:cNvSpPr>
          <p:nvPr>
            <p:ph type="body" idx="1"/>
          </p:nvPr>
        </p:nvSpPr>
        <p:spPr>
          <a:xfrm>
            <a:off x="838199" y="2177576"/>
            <a:ext cx="10554480" cy="417242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 sz="1600"/>
            </a:pPr>
            <a:r>
              <a:rPr lang="pt-BR" sz="1800" dirty="0">
                <a:latin typeface="Avenir Heavy"/>
              </a:rPr>
              <a:t>Boa parte dos </a:t>
            </a:r>
            <a:r>
              <a:rPr lang="pt-BR" sz="1800" dirty="0" err="1">
                <a:latin typeface="Avenir Heavy"/>
              </a:rPr>
              <a:t>PEDs</a:t>
            </a:r>
            <a:r>
              <a:rPr lang="pt-BR" sz="1800" dirty="0">
                <a:latin typeface="Avenir Heavy"/>
              </a:rPr>
              <a:t> continua a buscar maior integração internacional:  CPTPP, RCEP e </a:t>
            </a:r>
            <a:r>
              <a:rPr lang="pt-BR" sz="1800" dirty="0" err="1">
                <a:latin typeface="Avenir Heavy"/>
              </a:rPr>
              <a:t>AfCFTA</a:t>
            </a:r>
            <a:r>
              <a:rPr lang="pt-BR" sz="1800" dirty="0">
                <a:latin typeface="Avenir Heavy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pPr>
            <a:endParaRPr lang="pt-BR" sz="1800" dirty="0">
              <a:latin typeface="Avenir Heavy"/>
            </a:endParaRPr>
          </a:p>
          <a:p>
            <a:pPr>
              <a:lnSpc>
                <a:spcPct val="100000"/>
              </a:lnSpc>
              <a:defRPr sz="1600"/>
            </a:pPr>
            <a:r>
              <a:rPr lang="pt-BR" sz="1800" dirty="0">
                <a:latin typeface="Avenir Heavy"/>
              </a:rPr>
              <a:t>A opção protecionista não é a melhor solução: barreiras comerciais dificultam a superação de problemas que</a:t>
            </a:r>
            <a:br>
              <a:rPr lang="pt-BR" sz="1800" dirty="0">
                <a:latin typeface="Avenir Heavy"/>
              </a:rPr>
            </a:br>
            <a:r>
              <a:rPr lang="pt-BR" sz="1800" dirty="0">
                <a:latin typeface="Avenir Heavy"/>
              </a:rPr>
              <a:t>hoje impactam as cadeias de valor.</a:t>
            </a:r>
          </a:p>
          <a:p>
            <a:pPr>
              <a:lnSpc>
                <a:spcPct val="100000"/>
              </a:lnSpc>
              <a:defRPr sz="1600"/>
            </a:pPr>
            <a:endParaRPr lang="pt-BR" sz="1800" dirty="0">
              <a:latin typeface="Avenir Heavy"/>
            </a:endParaRPr>
          </a:p>
          <a:p>
            <a:pPr>
              <a:lnSpc>
                <a:spcPct val="100000"/>
              </a:lnSpc>
              <a:defRPr sz="1600"/>
            </a:pPr>
            <a:r>
              <a:rPr lang="pt-BR" sz="1800" dirty="0">
                <a:latin typeface="Avenir Heavy"/>
              </a:rPr>
              <a:t>A redução dos custos de comércio torna-se um imperativo: Brasil não aproveitará oportunidades associadas à reconfiguração de cadeias de valor e à dupla transição dos sistemas produtivos (descarbonização e digitalização) sem reduzir custos de comércio  de bens e serviços.</a:t>
            </a:r>
          </a:p>
          <a:p>
            <a:pPr marL="0" indent="0">
              <a:lnSpc>
                <a:spcPct val="100000"/>
              </a:lnSpc>
              <a:buNone/>
              <a:defRPr sz="1600"/>
            </a:pPr>
            <a:endParaRPr lang="pt-BR" sz="1800" dirty="0">
              <a:latin typeface="Avenir Heavy"/>
            </a:endParaRPr>
          </a:p>
          <a:p>
            <a:pPr>
              <a:lnSpc>
                <a:spcPct val="100000"/>
              </a:lnSpc>
              <a:defRPr sz="1600"/>
            </a:pPr>
            <a:r>
              <a:rPr lang="pt-BR" sz="1800" dirty="0">
                <a:latin typeface="Avenir Heavy"/>
              </a:rPr>
              <a:t>Nesse quadro de incertezas, a liberalização comercial pode representar uma apólice de seguro.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1"/>
          <p:cNvSpPr txBox="1">
            <a:spLocks noGrp="1"/>
          </p:cNvSpPr>
          <p:nvPr>
            <p:ph type="title"/>
          </p:nvPr>
        </p:nvSpPr>
        <p:spPr>
          <a:xfrm>
            <a:off x="838200" y="644525"/>
            <a:ext cx="10515600" cy="837527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Estrutura</a:t>
            </a:r>
          </a:p>
        </p:txBody>
      </p:sp>
      <p:sp>
        <p:nvSpPr>
          <p:cNvPr id="109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838200" y="1698624"/>
            <a:ext cx="10515600" cy="486473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000"/>
            </a:pPr>
            <a:r>
              <a:rPr lang="pt-BR" dirty="0">
                <a:latin typeface="Avenir Heavy"/>
              </a:rPr>
              <a:t>Integrar: porque, para quê e como</a:t>
            </a:r>
          </a:p>
          <a:p>
            <a:pPr>
              <a:lnSpc>
                <a:spcPct val="72000"/>
              </a:lnSpc>
              <a:defRPr sz="2000"/>
            </a:pPr>
            <a:endParaRPr lang="pt-BR" dirty="0">
              <a:latin typeface="Avenir Heavy"/>
            </a:endParaRPr>
          </a:p>
          <a:p>
            <a:pPr>
              <a:lnSpc>
                <a:spcPct val="72000"/>
              </a:lnSpc>
              <a:defRPr sz="2000"/>
            </a:pPr>
            <a:r>
              <a:rPr lang="pt-BR" dirty="0">
                <a:latin typeface="Avenir Heavy"/>
              </a:rPr>
              <a:t>2019 - 2022: tímidos passos rumo à reorientação da política comercial no Brasil</a:t>
            </a:r>
          </a:p>
          <a:p>
            <a:pPr>
              <a:lnSpc>
                <a:spcPct val="72000"/>
              </a:lnSpc>
              <a:defRPr sz="2000"/>
            </a:pPr>
            <a:endParaRPr lang="pt-BR" dirty="0">
              <a:latin typeface="Avenir Heavy"/>
            </a:endParaRPr>
          </a:p>
          <a:p>
            <a:pPr>
              <a:lnSpc>
                <a:spcPct val="72000"/>
              </a:lnSpc>
              <a:defRPr sz="2000"/>
            </a:pPr>
            <a:r>
              <a:rPr lang="pt-BR" dirty="0">
                <a:latin typeface="Avenir Heavy"/>
              </a:rPr>
              <a:t>O cenário internacional em transformação</a:t>
            </a:r>
          </a:p>
          <a:p>
            <a:pPr>
              <a:lnSpc>
                <a:spcPct val="72000"/>
              </a:lnSpc>
              <a:defRPr sz="2000"/>
            </a:pPr>
            <a:endParaRPr lang="pt-BR" dirty="0">
              <a:latin typeface="Avenir Heavy"/>
            </a:endParaRPr>
          </a:p>
          <a:p>
            <a:pPr>
              <a:lnSpc>
                <a:spcPct val="72000"/>
              </a:lnSpc>
              <a:defRPr sz="2000"/>
            </a:pPr>
            <a:r>
              <a:rPr lang="pt-BR" dirty="0">
                <a:latin typeface="Avenir Heavy"/>
              </a:rPr>
              <a:t>A atualidade da proposta de liberalização comercial no Brasil</a:t>
            </a:r>
          </a:p>
          <a:p>
            <a:pPr>
              <a:lnSpc>
                <a:spcPct val="72000"/>
              </a:lnSpc>
              <a:defRPr sz="2000"/>
            </a:pPr>
            <a:endParaRPr lang="pt-BR" dirty="0">
              <a:latin typeface="Avenir Heavy"/>
            </a:endParaRPr>
          </a:p>
          <a:p>
            <a:pPr>
              <a:lnSpc>
                <a:spcPct val="72000"/>
              </a:lnSpc>
              <a:defRPr sz="2000"/>
            </a:pPr>
            <a:r>
              <a:rPr lang="pt-BR" dirty="0">
                <a:latin typeface="Avenir Heavy"/>
              </a:rPr>
              <a:t>A proposta de reforma comercial</a:t>
            </a:r>
          </a:p>
          <a:p>
            <a:pPr marL="0" indent="0">
              <a:lnSpc>
                <a:spcPct val="72000"/>
              </a:lnSpc>
              <a:buNone/>
              <a:defRPr sz="2000"/>
            </a:pPr>
            <a:endParaRPr lang="pt-BR" dirty="0">
              <a:latin typeface="Avenir Heavy"/>
            </a:endParaRP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buFont typeface="Courier New"/>
              <a:buChar char="o"/>
              <a:defRPr sz="1800"/>
            </a:pPr>
            <a:r>
              <a:rPr lang="pt-BR" dirty="0">
                <a:latin typeface="Avenir Heavy"/>
              </a:rPr>
              <a:t>Liberalização do comércio de bens e serviços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buFont typeface="Courier New"/>
              <a:buChar char="o"/>
              <a:defRPr sz="1800"/>
            </a:pPr>
            <a:endParaRPr lang="pt-BR" dirty="0">
              <a:latin typeface="Avenir Heavy"/>
            </a:endParaRP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buFont typeface="Courier New"/>
              <a:buChar char="o"/>
              <a:defRPr sz="1800"/>
            </a:pPr>
            <a:r>
              <a:rPr lang="pt-BR" dirty="0">
                <a:latin typeface="Avenir Heavy"/>
              </a:rPr>
              <a:t>Políticas de acompanhamento e mitigação de riscos</a:t>
            </a: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buFont typeface="Courier New"/>
              <a:buChar char="o"/>
              <a:defRPr sz="1800"/>
            </a:pPr>
            <a:endParaRPr lang="pt-BR" dirty="0">
              <a:latin typeface="Avenir Heavy"/>
            </a:endParaRPr>
          </a:p>
          <a:p>
            <a:pPr marL="685800" lvl="1" indent="-228600">
              <a:lnSpc>
                <a:spcPct val="72000"/>
              </a:lnSpc>
              <a:spcBef>
                <a:spcPts val="500"/>
              </a:spcBef>
              <a:buFont typeface="Courier New"/>
              <a:buChar char="o"/>
              <a:defRPr sz="1800"/>
            </a:pPr>
            <a:r>
              <a:rPr lang="pt-BR" dirty="0">
                <a:latin typeface="Avenir Heavy"/>
              </a:rPr>
              <a:t>Políticas complementares</a:t>
            </a:r>
          </a:p>
        </p:txBody>
      </p:sp>
      <p:pic>
        <p:nvPicPr>
          <p:cNvPr id="110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9516" y="3461661"/>
            <a:ext cx="7422713" cy="6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m" descr="Imagem"/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9839128" y="4699711"/>
            <a:ext cx="3202799" cy="320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ítulo 3"/>
          <p:cNvSpPr txBox="1">
            <a:spLocks noGrp="1"/>
          </p:cNvSpPr>
          <p:nvPr>
            <p:ph type="title"/>
          </p:nvPr>
        </p:nvSpPr>
        <p:spPr>
          <a:xfrm>
            <a:off x="838200" y="2002631"/>
            <a:ext cx="10515600" cy="2852739"/>
          </a:xfrm>
          <a:prstGeom prst="rect">
            <a:avLst/>
          </a:prstGeom>
        </p:spPr>
        <p:txBody>
          <a:bodyPr anchor="ctr"/>
          <a:lstStyle/>
          <a:p>
            <a:r>
              <a:t>A proposta de </a:t>
            </a:r>
            <a:br/>
            <a:r>
              <a:t>reforma comercial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Três grandes eixos</a:t>
            </a:r>
          </a:p>
        </p:txBody>
      </p:sp>
      <p:sp>
        <p:nvSpPr>
          <p:cNvPr id="189" name="Espaço Reservado para Conteúdo 2"/>
          <p:cNvSpPr txBox="1">
            <a:spLocks noGrp="1"/>
          </p:cNvSpPr>
          <p:nvPr>
            <p:ph type="body" sz="quarter" idx="1"/>
          </p:nvPr>
        </p:nvSpPr>
        <p:spPr>
          <a:xfrm>
            <a:off x="838200" y="1762125"/>
            <a:ext cx="3127312" cy="4566440"/>
          </a:xfrm>
          <a:prstGeom prst="rect">
            <a:avLst/>
          </a:prstGeom>
          <a:ln>
            <a:solidFill>
              <a:srgbClr val="000000"/>
            </a:solidFill>
            <a:round/>
          </a:ln>
        </p:spPr>
        <p:txBody>
          <a:bodyPr lIns="127000" tIns="127000" rIns="127000" bIns="127000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None/>
              <a:defRPr sz="2000">
                <a:solidFill>
                  <a:srgbClr val="CA6C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pt-BR" b="1" dirty="0"/>
              <a:t>Liberalização comercial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Tx/>
              <a:buNone/>
              <a:defRPr sz="1500"/>
            </a:pPr>
            <a:endParaRPr lang="pt-BR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SzTx/>
              <a:buNone/>
              <a:defRPr sz="1500"/>
            </a:pPr>
            <a:r>
              <a:rPr lang="pt-BR" sz="1600" dirty="0">
                <a:latin typeface="Avenir Heavy"/>
              </a:rPr>
              <a:t>Reformas na regulação de  importações de bens e serviços</a:t>
            </a:r>
            <a:br>
              <a:rPr lang="pt-BR" dirty="0">
                <a:latin typeface="Avenir Heavy"/>
              </a:rPr>
            </a:br>
            <a:endParaRPr lang="pt-BR" dirty="0">
              <a:latin typeface="Avenir Heavy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Tx/>
              <a:buNone/>
              <a:defRPr sz="1500"/>
            </a:pPr>
            <a:endParaRPr lang="pt-BR" dirty="0">
              <a:latin typeface="Avenir Heavy"/>
            </a:endParaRPr>
          </a:p>
          <a:p>
            <a:pPr marL="203200" indent="-203200">
              <a:lnSpc>
                <a:spcPct val="100000"/>
              </a:lnSpc>
              <a:spcBef>
                <a:spcPts val="500"/>
              </a:spcBef>
              <a:buFontTx/>
              <a:defRPr sz="1500"/>
            </a:pPr>
            <a:r>
              <a:rPr lang="pt-BR" sz="1600" dirty="0">
                <a:latin typeface="Avenir Heavy"/>
              </a:rPr>
              <a:t>tarifas</a:t>
            </a:r>
          </a:p>
          <a:p>
            <a:pPr marL="203200" indent="-203200">
              <a:lnSpc>
                <a:spcPct val="100000"/>
              </a:lnSpc>
              <a:spcBef>
                <a:spcPts val="500"/>
              </a:spcBef>
              <a:buFontTx/>
              <a:defRPr sz="1500"/>
            </a:pPr>
            <a:r>
              <a:rPr lang="pt-BR" sz="1600" dirty="0">
                <a:latin typeface="Avenir Heavy"/>
              </a:rPr>
              <a:t>medidas não tarifárias</a:t>
            </a:r>
          </a:p>
          <a:p>
            <a:pPr marL="203200" indent="-203200">
              <a:lnSpc>
                <a:spcPct val="100000"/>
              </a:lnSpc>
              <a:spcBef>
                <a:spcPts val="500"/>
              </a:spcBef>
              <a:buFontTx/>
              <a:defRPr sz="1500"/>
            </a:pPr>
            <a:r>
              <a:rPr lang="pt-BR" sz="1600" dirty="0">
                <a:latin typeface="Avenir Heavy"/>
              </a:rPr>
              <a:t>mecanismos que restringem os fluxos de comércio de serviços</a:t>
            </a:r>
          </a:p>
          <a:p>
            <a:pPr marL="203200" indent="-203200">
              <a:lnSpc>
                <a:spcPct val="100000"/>
              </a:lnSpc>
              <a:spcBef>
                <a:spcPts val="500"/>
              </a:spcBef>
              <a:buFontTx/>
              <a:defRPr sz="1500"/>
            </a:pPr>
            <a:r>
              <a:rPr lang="pt-BR" sz="1600" dirty="0">
                <a:latin typeface="Avenir Heavy"/>
              </a:rPr>
              <a:t>negociações comerciais</a:t>
            </a:r>
          </a:p>
        </p:txBody>
      </p:sp>
      <p:sp>
        <p:nvSpPr>
          <p:cNvPr id="190" name="Espaço Reservado para Conteúdo 3"/>
          <p:cNvSpPr txBox="1"/>
          <p:nvPr/>
        </p:nvSpPr>
        <p:spPr>
          <a:xfrm>
            <a:off x="7794660" y="1762125"/>
            <a:ext cx="3933111" cy="4566440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>
            <a:normAutofit/>
          </a:bodyPr>
          <a:lstStyle/>
          <a:p>
            <a:pPr>
              <a:spcBef>
                <a:spcPts val="500"/>
              </a:spcBef>
              <a:defRPr sz="2000">
                <a:solidFill>
                  <a:srgbClr val="CA6C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pt-BR" b="1" dirty="0">
                <a:latin typeface="Avenir Heavy"/>
              </a:rPr>
              <a:t>Políticas complementares</a:t>
            </a:r>
          </a:p>
          <a:p>
            <a:pPr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endParaRPr lang="pt-BR" dirty="0">
              <a:latin typeface="Avenir Heavy"/>
            </a:endParaRPr>
          </a:p>
          <a:p>
            <a:pPr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endParaRPr lang="pt-BR" dirty="0">
              <a:latin typeface="Avenir Heavy"/>
            </a:endParaRPr>
          </a:p>
          <a:p>
            <a:pPr>
              <a:spcBef>
                <a:spcPts val="500"/>
              </a:spcBef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Propostas para maximizar o aproveitamento das oportunidades geradas pela liberalização comercial</a:t>
            </a:r>
          </a:p>
          <a:p>
            <a:pPr>
              <a:spcBef>
                <a:spcPts val="500"/>
              </a:spcBef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endParaRPr lang="pt-BR" dirty="0">
              <a:latin typeface="Avenir Heavy"/>
            </a:endParaRPr>
          </a:p>
          <a:p>
            <a:pPr marL="203200" indent="-203200">
              <a:spcBef>
                <a:spcPts val="500"/>
              </a:spcBef>
              <a:buSzPct val="10000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ingresso na OCDE</a:t>
            </a:r>
          </a:p>
          <a:p>
            <a:pPr marL="203200" indent="-203200">
              <a:spcBef>
                <a:spcPts val="500"/>
              </a:spcBef>
              <a:buSzPct val="10000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reforma tributária</a:t>
            </a:r>
          </a:p>
          <a:p>
            <a:pPr marL="203200" indent="-203200">
              <a:spcBef>
                <a:spcPts val="500"/>
              </a:spcBef>
              <a:buSzPct val="10000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recomposição do  financiamento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às exportações </a:t>
            </a:r>
          </a:p>
          <a:p>
            <a:pPr marL="203200" indent="-203200">
              <a:spcBef>
                <a:spcPts val="500"/>
              </a:spcBef>
              <a:buSzPct val="10000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melhoria da infraestrutura </a:t>
            </a:r>
          </a:p>
          <a:p>
            <a:pPr marL="203200" indent="-203200">
              <a:spcBef>
                <a:spcPts val="500"/>
              </a:spcBef>
              <a:buSzPct val="10000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modernização da política de inovação</a:t>
            </a:r>
          </a:p>
          <a:p>
            <a:pPr marL="203200" indent="-203200">
              <a:spcBef>
                <a:spcPts val="500"/>
              </a:spcBef>
              <a:buSzPct val="10000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revisão dos mecanismos da ZFM</a:t>
            </a:r>
          </a:p>
        </p:txBody>
      </p:sp>
      <p:sp>
        <p:nvSpPr>
          <p:cNvPr id="191" name="Espaço Reservado para Conteúdo 2"/>
          <p:cNvSpPr txBox="1"/>
          <p:nvPr/>
        </p:nvSpPr>
        <p:spPr>
          <a:xfrm>
            <a:off x="4316430" y="1762125"/>
            <a:ext cx="3127312" cy="4566440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>
            <a:normAutofit/>
          </a:bodyPr>
          <a:lstStyle/>
          <a:p>
            <a:pPr>
              <a:spcBef>
                <a:spcPts val="500"/>
              </a:spcBef>
              <a:defRPr sz="2000">
                <a:solidFill>
                  <a:srgbClr val="CA6C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pt-BR" b="1" dirty="0"/>
              <a:t>Acompanhamento </a:t>
            </a:r>
            <a:br>
              <a:rPr lang="pt-BR" b="1" dirty="0"/>
            </a:br>
            <a:r>
              <a:rPr lang="pt-BR" b="1" dirty="0"/>
              <a:t>e mitigação de riscos</a:t>
            </a:r>
          </a:p>
          <a:p>
            <a:pPr>
              <a:spcBef>
                <a:spcPts val="200"/>
              </a:spcBef>
              <a:defRPr sz="10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  <a:p>
            <a:pPr>
              <a:spcBef>
                <a:spcPts val="500"/>
              </a:spcBef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Propostas para lidar com custos e riscos potenciais</a:t>
            </a:r>
          </a:p>
          <a:p>
            <a:pPr>
              <a:spcBef>
                <a:spcPts val="500"/>
              </a:spcBef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endParaRPr lang="pt-BR" dirty="0">
              <a:latin typeface="Avenir Heavy"/>
            </a:endParaRPr>
          </a:p>
          <a:p>
            <a:pPr>
              <a:spcBef>
                <a:spcPts val="500"/>
              </a:spcBef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endParaRPr lang="pt-BR" dirty="0">
              <a:latin typeface="Avenir Heavy"/>
            </a:endParaRPr>
          </a:p>
          <a:p>
            <a:pPr marL="203200" indent="-203200">
              <a:spcBef>
                <a:spcPts val="500"/>
              </a:spcBef>
              <a:buSzPct val="10000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sociais</a:t>
            </a:r>
          </a:p>
          <a:p>
            <a:pPr marL="203200" indent="-203200">
              <a:spcBef>
                <a:spcPts val="500"/>
              </a:spcBef>
              <a:buSzPct val="10000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ambientais </a:t>
            </a:r>
          </a:p>
          <a:p>
            <a:pPr marL="203200" indent="-203200">
              <a:spcBef>
                <a:spcPts val="500"/>
              </a:spcBef>
              <a:buSzPct val="10000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efeitos do reordenamento das cadeias de valor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ítulo 3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554480" cy="1325563"/>
          </a:xfrm>
          <a:prstGeom prst="rect">
            <a:avLst/>
          </a:prstGeom>
        </p:spPr>
        <p:txBody>
          <a:bodyPr/>
          <a:lstStyle/>
          <a:p>
            <a:r>
              <a:t>Liberalização comercial: a reforma tarifária</a:t>
            </a:r>
          </a:p>
        </p:txBody>
      </p:sp>
      <p:sp>
        <p:nvSpPr>
          <p:cNvPr id="194" name="Espaço Reservado para Conteúdo 4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9896803" cy="320280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SzTx/>
              <a:buNone/>
              <a:defRPr sz="2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pt-BR" sz="2200" dirty="0">
                <a:latin typeface="Avenir Heavy"/>
              </a:rPr>
              <a:t>Critérios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SzTx/>
              <a:buNone/>
              <a:defRPr sz="2000">
                <a:latin typeface="Avenir Medium"/>
                <a:ea typeface="Avenir Medium"/>
                <a:cs typeface="Avenir Medium"/>
                <a:sym typeface="Avenir Medium"/>
              </a:defRPr>
            </a:pPr>
            <a:endParaRPr lang="pt-BR" dirty="0">
              <a:latin typeface="Avenir Heavy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Tx/>
              <a:defRPr sz="2000"/>
            </a:pPr>
            <a:r>
              <a:rPr lang="pt-BR" dirty="0">
                <a:latin typeface="Avenir Heavy"/>
              </a:rPr>
              <a:t>reduzir a escalada tarifária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Tx/>
              <a:defRPr sz="2000"/>
            </a:pPr>
            <a:endParaRPr lang="pt-BR" dirty="0">
              <a:latin typeface="Avenir Heavy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Tx/>
              <a:defRPr sz="2000"/>
            </a:pPr>
            <a:r>
              <a:rPr lang="pt-BR" dirty="0">
                <a:latin typeface="Avenir Heavy"/>
              </a:rPr>
              <a:t>reduzir o custo das importações de produtos intermediários e de bens de capital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Tx/>
              <a:defRPr sz="2000"/>
            </a:pPr>
            <a:endParaRPr lang="pt-BR" dirty="0">
              <a:latin typeface="Avenir Heavy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Tx/>
              <a:defRPr sz="2000"/>
            </a:pPr>
            <a:r>
              <a:rPr lang="pt-BR" dirty="0">
                <a:latin typeface="Avenir Heavy"/>
              </a:rPr>
              <a:t>simplificar a estrutura tarifária, diminuindo o número de alíquotas do II</a:t>
            </a:r>
          </a:p>
        </p:txBody>
      </p:sp>
      <p:pic>
        <p:nvPicPr>
          <p:cNvPr id="195" name="Imagem" descr="Imagem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9839128" y="4699711"/>
            <a:ext cx="3202799" cy="320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ítulo 3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554480" cy="1325563"/>
          </a:xfrm>
          <a:prstGeom prst="rect">
            <a:avLst/>
          </a:prstGeom>
        </p:spPr>
        <p:txBody>
          <a:bodyPr/>
          <a:lstStyle/>
          <a:p>
            <a:r>
              <a:t>Liberalização comercial: a reforma tarifária</a:t>
            </a:r>
          </a:p>
        </p:txBody>
      </p:sp>
      <p:sp>
        <p:nvSpPr>
          <p:cNvPr id="198" name="Espaço Reservado para Conteúdo 4"/>
          <p:cNvSpPr txBox="1">
            <a:spLocks noGrp="1"/>
          </p:cNvSpPr>
          <p:nvPr>
            <p:ph type="body" sz="half" idx="1"/>
          </p:nvPr>
        </p:nvSpPr>
        <p:spPr>
          <a:xfrm>
            <a:off x="838199" y="1825624"/>
            <a:ext cx="4247784" cy="43487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SzTx/>
              <a:buNone/>
              <a:defRPr sz="20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pt-BR" dirty="0">
                <a:latin typeface="Avenir Heavy"/>
              </a:rPr>
              <a:t>Etapas:  reforma implementada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ao longo de quatro anos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Tx/>
              <a:defRPr sz="2000"/>
            </a:pPr>
            <a:r>
              <a:rPr lang="pt-BR" dirty="0">
                <a:latin typeface="Avenir Heavy"/>
              </a:rPr>
              <a:t>A partir de 1/01/23 extensão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a 100% das linhas tarifárias da redução de 20% já aplicada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desde maio de 2022.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Tx/>
              <a:defRPr sz="2000"/>
            </a:pPr>
            <a:r>
              <a:rPr lang="pt-BR" dirty="0">
                <a:latin typeface="Avenir Heavy"/>
              </a:rPr>
              <a:t>Em 1º de janeiro dos três anos subsequentes, reduções distribuídas em percentuais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iguais das alíquotas de todos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os produtos.</a:t>
            </a:r>
          </a:p>
        </p:txBody>
      </p:sp>
      <p:graphicFrame>
        <p:nvGraphicFramePr>
          <p:cNvPr id="199" name="Tabela 7"/>
          <p:cNvGraphicFramePr/>
          <p:nvPr/>
        </p:nvGraphicFramePr>
        <p:xfrm>
          <a:off x="5682377" y="2418082"/>
          <a:ext cx="5828434" cy="213359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914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8379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latin typeface="Avenir Medium"/>
                          <a:ea typeface="Avenir Medium"/>
                          <a:cs typeface="Avenir Medium"/>
                          <a:sym typeface="Avenir Medium"/>
                        </a:rPr>
                        <a:t>Alíquota vigente até novembro de 2021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latin typeface="Avenir Medium"/>
                          <a:ea typeface="Avenir Medium"/>
                          <a:cs typeface="Avenir Medium"/>
                          <a:sym typeface="Avenir Medium"/>
                        </a:rPr>
                        <a:t>Alíquota ao final da reforma tarifária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05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&gt; 20%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15%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05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&gt; 15% a ≤ 20%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10%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05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&gt; 5% a ≤ 15%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5%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805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≤ 5%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defRPr sz="1800"/>
                      </a:pPr>
                      <a:r>
                        <a:rPr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Zero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0" name="CaixaDeTexto 5"/>
          <p:cNvSpPr txBox="1"/>
          <p:nvPr/>
        </p:nvSpPr>
        <p:spPr>
          <a:xfrm>
            <a:off x="5713462" y="1907821"/>
            <a:ext cx="576626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ítulo 3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554480" cy="1325563"/>
          </a:xfrm>
          <a:prstGeom prst="rect">
            <a:avLst/>
          </a:prstGeom>
        </p:spPr>
        <p:txBody>
          <a:bodyPr/>
          <a:lstStyle/>
          <a:p>
            <a:r>
              <a:t>Impactos sobre a proteção média</a:t>
            </a:r>
          </a:p>
        </p:txBody>
      </p:sp>
      <p:sp>
        <p:nvSpPr>
          <p:cNvPr id="203" name="Espaço Reservado para Conteúdo 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039101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  <a:r>
              <a:rPr lang="pt-BR" dirty="0"/>
              <a:t>teto da nova estrutura tarifária será de 15% - definição de pico tarifário OMC</a:t>
            </a:r>
            <a:br>
              <a:rPr lang="pt-BR" dirty="0"/>
            </a:br>
            <a:endParaRPr lang="pt-BR" dirty="0"/>
          </a:p>
          <a:p>
            <a:pPr>
              <a:lnSpc>
                <a:spcPct val="100000"/>
              </a:lnSpc>
              <a:defRPr sz="2000"/>
            </a:pPr>
            <a:r>
              <a:rPr lang="pt-BR" dirty="0"/>
              <a:t> média simples da tarifa chegaria a 5,9% ao final do período </a:t>
            </a:r>
            <a:br>
              <a:rPr lang="pt-BR" dirty="0"/>
            </a:br>
            <a:endParaRPr lang="pt-BR" dirty="0"/>
          </a:p>
          <a:p>
            <a:pPr>
              <a:lnSpc>
                <a:spcPct val="100000"/>
              </a:lnSpc>
              <a:defRPr sz="2000"/>
            </a:pPr>
            <a:r>
              <a:rPr lang="pt-BR" dirty="0"/>
              <a:t>África do Sul, China, Colômbia, Filipinas, Indonésia, Malásia </a:t>
            </a:r>
            <a:br>
              <a:rPr lang="pt-BR" dirty="0"/>
            </a:br>
            <a:r>
              <a:rPr lang="pt-BR" dirty="0"/>
              <a:t>e México têm tarifas médias no intervalo entre 5,8% e 8,1% </a:t>
            </a:r>
            <a:br>
              <a:rPr lang="pt-BR" dirty="0"/>
            </a:br>
            <a:endParaRPr lang="pt-BR" dirty="0"/>
          </a:p>
          <a:p>
            <a:pPr>
              <a:lnSpc>
                <a:spcPct val="100000"/>
              </a:lnSpc>
              <a:defRPr sz="2000"/>
            </a:pPr>
            <a:r>
              <a:rPr lang="pt-BR" dirty="0"/>
              <a:t>tarifa média dos países da OCDE: 4,4%</a:t>
            </a:r>
          </a:p>
        </p:txBody>
      </p:sp>
      <p:pic>
        <p:nvPicPr>
          <p:cNvPr id="204" name="Imagem" descr="Imagem"/>
          <p:cNvPicPr>
            <a:picLocks noChangeAspect="1"/>
          </p:cNvPicPr>
          <p:nvPr/>
        </p:nvPicPr>
        <p:blipFill>
          <a:blip r:embed="rId2">
            <a:alphaModFix amt="44666"/>
          </a:blip>
          <a:stretch>
            <a:fillRect/>
          </a:stretch>
        </p:blipFill>
        <p:spPr>
          <a:xfrm rot="5400000">
            <a:off x="6710053" y="2240088"/>
            <a:ext cx="8205176" cy="2377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m" descr="Imagem"/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10917149" y="387630"/>
            <a:ext cx="1625903" cy="1625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3800"/>
            </a:lvl1pPr>
          </a:lstStyle>
          <a:p>
            <a:r>
              <a:t>Iniciativas complementares à reforma tarifária</a:t>
            </a:r>
          </a:p>
        </p:txBody>
      </p:sp>
      <p:sp>
        <p:nvSpPr>
          <p:cNvPr id="208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013302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  <a:r>
              <a:rPr lang="pt-BR" dirty="0"/>
              <a:t>Fim do mecanismo de </a:t>
            </a:r>
            <a:r>
              <a:rPr lang="pt-BR" dirty="0" err="1"/>
              <a:t>ex-tarifários</a:t>
            </a:r>
            <a:endParaRPr lang="pt-BR" dirty="0"/>
          </a:p>
          <a:p>
            <a:pPr>
              <a:lnSpc>
                <a:spcPct val="100000"/>
              </a:lnSpc>
              <a:defRPr sz="2000"/>
            </a:pPr>
            <a:endParaRPr lang="pt-BR" dirty="0"/>
          </a:p>
          <a:p>
            <a:pPr>
              <a:lnSpc>
                <a:spcPct val="100000"/>
              </a:lnSpc>
              <a:defRPr sz="2000"/>
            </a:pPr>
            <a:r>
              <a:rPr lang="pt-BR" dirty="0"/>
              <a:t>Adesão a Acordos Plurilaterais de eliminação de tarifas na OMC: ITA e Aviação Civil</a:t>
            </a:r>
          </a:p>
          <a:p>
            <a:pPr>
              <a:lnSpc>
                <a:spcPct val="100000"/>
              </a:lnSpc>
              <a:defRPr sz="2000"/>
            </a:pPr>
            <a:endParaRPr lang="pt-BR" dirty="0"/>
          </a:p>
          <a:p>
            <a:pPr>
              <a:lnSpc>
                <a:spcPct val="100000"/>
              </a:lnSpc>
              <a:defRPr sz="2000"/>
            </a:pPr>
            <a:r>
              <a:rPr lang="pt-BR" dirty="0"/>
              <a:t>Redução acelerada das tarifas para bens de capital ambientais</a:t>
            </a:r>
          </a:p>
          <a:p>
            <a:pPr>
              <a:lnSpc>
                <a:spcPct val="100000"/>
              </a:lnSpc>
              <a:defRPr sz="2000"/>
            </a:pPr>
            <a:endParaRPr lang="pt-BR" dirty="0"/>
          </a:p>
          <a:p>
            <a:pPr>
              <a:lnSpc>
                <a:spcPct val="100000"/>
              </a:lnSpc>
              <a:defRPr sz="2000"/>
            </a:pPr>
            <a:r>
              <a:rPr lang="pt-BR" dirty="0"/>
              <a:t>Revisão das tarifas consolidadas na OMC</a:t>
            </a:r>
          </a:p>
        </p:txBody>
      </p:sp>
      <p:pic>
        <p:nvPicPr>
          <p:cNvPr id="209" name="Imagem" descr="Imagem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9839128" y="4699711"/>
            <a:ext cx="3202799" cy="320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Medidas não tarifárias</a:t>
            </a:r>
          </a:p>
        </p:txBody>
      </p:sp>
      <p:sp>
        <p:nvSpPr>
          <p:cNvPr id="212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97589" cy="4512830"/>
          </a:xfrm>
          <a:prstGeom prst="rect">
            <a:avLst/>
          </a:prstGeom>
        </p:spPr>
        <p:txBody>
          <a:bodyPr numCol="2" spcCol="539879"/>
          <a:lstStyle/>
          <a:p>
            <a:pPr marL="196514" indent="-196514" defTabSz="896111">
              <a:lnSpc>
                <a:spcPct val="100000"/>
              </a:lnSpc>
              <a:spcBef>
                <a:spcPts val="900"/>
              </a:spcBef>
              <a:buFontTx/>
              <a:defRPr sz="1900"/>
            </a:pPr>
            <a:r>
              <a:rPr lang="pt-BR" dirty="0"/>
              <a:t>Conclusão do Portal Único de Comércio Exterior com pleno funcionamento do </a:t>
            </a:r>
            <a:br>
              <a:rPr lang="pt-BR" dirty="0"/>
            </a:br>
            <a:r>
              <a:rPr lang="pt-BR" dirty="0"/>
              <a:t>Novo Processo de Importação</a:t>
            </a:r>
            <a:br>
              <a:rPr lang="pt-BR" dirty="0"/>
            </a:br>
            <a:endParaRPr lang="pt-BR" dirty="0"/>
          </a:p>
          <a:p>
            <a:pPr marL="196514" indent="-196514" defTabSz="896111">
              <a:lnSpc>
                <a:spcPct val="100000"/>
              </a:lnSpc>
              <a:spcBef>
                <a:spcPts val="900"/>
              </a:spcBef>
              <a:buFontTx/>
              <a:defRPr sz="1900"/>
            </a:pPr>
            <a:r>
              <a:rPr lang="pt-BR" dirty="0"/>
              <a:t>Redução substancial do número </a:t>
            </a:r>
            <a:br>
              <a:rPr lang="pt-BR" dirty="0"/>
            </a:br>
            <a:r>
              <a:rPr lang="pt-BR" dirty="0"/>
              <a:t>de produtos sujeitos a licenciamento </a:t>
            </a:r>
            <a:br>
              <a:rPr lang="pt-BR" dirty="0"/>
            </a:br>
            <a:r>
              <a:rPr lang="pt-BR" dirty="0"/>
              <a:t>não automático de importações</a:t>
            </a:r>
          </a:p>
          <a:p>
            <a:pPr marL="196514" indent="-196514" defTabSz="896111">
              <a:lnSpc>
                <a:spcPct val="100000"/>
              </a:lnSpc>
              <a:spcBef>
                <a:spcPts val="900"/>
              </a:spcBef>
              <a:buFontTx/>
              <a:defRPr sz="1900"/>
            </a:pPr>
            <a:endParaRPr lang="pt-BR" dirty="0"/>
          </a:p>
          <a:p>
            <a:pPr marL="196514" indent="-196514" defTabSz="896111">
              <a:lnSpc>
                <a:spcPct val="100000"/>
              </a:lnSpc>
              <a:spcBef>
                <a:spcPts val="900"/>
              </a:spcBef>
              <a:buFontTx/>
              <a:defRPr sz="1900"/>
            </a:pPr>
            <a:r>
              <a:rPr lang="pt-BR" dirty="0"/>
              <a:t>Regulação para importação </a:t>
            </a:r>
            <a:br>
              <a:rPr lang="pt-BR" dirty="0"/>
            </a:br>
            <a:r>
              <a:rPr lang="pt-BR" dirty="0"/>
              <a:t>de produtos </a:t>
            </a:r>
            <a:r>
              <a:rPr lang="pt-BR" dirty="0" err="1"/>
              <a:t>remanufaturados</a:t>
            </a:r>
            <a:endParaRPr lang="pt-BR" dirty="0"/>
          </a:p>
          <a:p>
            <a:pPr marL="196514" indent="-196514" defTabSz="896111">
              <a:lnSpc>
                <a:spcPct val="100000"/>
              </a:lnSpc>
              <a:spcBef>
                <a:spcPts val="900"/>
              </a:spcBef>
              <a:buFontTx/>
              <a:defRPr sz="1900"/>
            </a:pPr>
            <a:endParaRPr lang="pt-BR" dirty="0"/>
          </a:p>
          <a:p>
            <a:pPr marL="196514" indent="-196514" defTabSz="896111">
              <a:lnSpc>
                <a:spcPct val="100000"/>
              </a:lnSpc>
              <a:spcBef>
                <a:spcPts val="900"/>
              </a:spcBef>
              <a:buFontTx/>
              <a:defRPr sz="1900"/>
            </a:pPr>
            <a:r>
              <a:rPr lang="pt-BR" dirty="0"/>
              <a:t>Revisão do regime de importação pelos Correios ou serviços de remessa expressa</a:t>
            </a:r>
          </a:p>
          <a:p>
            <a:pPr marL="196514" indent="-196514" defTabSz="896111">
              <a:lnSpc>
                <a:spcPct val="100000"/>
              </a:lnSpc>
              <a:spcBef>
                <a:spcPts val="900"/>
              </a:spcBef>
              <a:buFontTx/>
              <a:defRPr sz="1900"/>
            </a:pPr>
            <a:r>
              <a:rPr lang="pt-BR" dirty="0"/>
              <a:t>Adoção de critérios para a avaliação de interesse público na revisão das medidas </a:t>
            </a:r>
            <a:br>
              <a:rPr lang="pt-BR" dirty="0"/>
            </a:br>
            <a:r>
              <a:rPr lang="pt-BR" dirty="0"/>
              <a:t>de defesa comercial</a:t>
            </a:r>
          </a:p>
          <a:p>
            <a:pPr marL="196514" indent="-196514" defTabSz="896111">
              <a:lnSpc>
                <a:spcPct val="100000"/>
              </a:lnSpc>
              <a:spcBef>
                <a:spcPts val="900"/>
              </a:spcBef>
              <a:buFontTx/>
              <a:defRPr sz="1900"/>
            </a:pPr>
            <a:endParaRPr lang="pt-BR" dirty="0"/>
          </a:p>
          <a:p>
            <a:pPr marL="196514" indent="-196514" defTabSz="896111">
              <a:lnSpc>
                <a:spcPct val="100000"/>
              </a:lnSpc>
              <a:spcBef>
                <a:spcPts val="900"/>
              </a:spcBef>
              <a:buFontTx/>
              <a:defRPr sz="1900"/>
            </a:pPr>
            <a:r>
              <a:rPr lang="pt-BR" dirty="0"/>
              <a:t>Apoio, na OMC, a esforços para atualizar a normativa multilateral relativa à concessão de subsídios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m" descr="Imagem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9578425" y="4699711"/>
            <a:ext cx="3202799" cy="3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Espaço Reservado para Conteúdo 2"/>
          <p:cNvSpPr txBox="1"/>
          <p:nvPr/>
        </p:nvSpPr>
        <p:spPr>
          <a:xfrm>
            <a:off x="5950013" y="1825625"/>
            <a:ext cx="4237655" cy="4381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CA6C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Propostas: </a:t>
            </a:r>
          </a:p>
          <a:p>
            <a:pPr marL="190500" indent="-19050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Reduzir a carga tributária na importação </a:t>
            </a:r>
            <a:br/>
            <a:r>
              <a:t>de serviços, com a extinção da CIDE-Remessas</a:t>
            </a:r>
          </a:p>
          <a:p>
            <a:pPr marL="190500" indent="-19050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Evitar tributação sobre as exportações </a:t>
            </a:r>
            <a:br/>
            <a:r>
              <a:t>de serviços</a:t>
            </a:r>
          </a:p>
        </p:txBody>
      </p:sp>
      <p:sp>
        <p:nvSpPr>
          <p:cNvPr id="216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Liberalização do comércio de serviços</a:t>
            </a:r>
          </a:p>
        </p:txBody>
      </p:sp>
      <p:sp>
        <p:nvSpPr>
          <p:cNvPr id="217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4237653" cy="4381500"/>
          </a:xfrm>
          <a:prstGeom prst="rect">
            <a:avLst/>
          </a:prstGeom>
          <a:ln>
            <a:solidFill>
              <a:srgbClr val="000000"/>
            </a:solidFill>
            <a:round/>
          </a:ln>
        </p:spPr>
        <p:txBody>
          <a:bodyPr lIns="127000" tIns="127000" rIns="127000" bIns="127000"/>
          <a:lstStyle/>
          <a:p>
            <a:pPr marL="0" indent="0">
              <a:lnSpc>
                <a:spcPct val="100000"/>
              </a:lnSpc>
              <a:buSzTx/>
              <a:buNone/>
              <a:defRPr sz="2000">
                <a:solidFill>
                  <a:srgbClr val="CA6C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Problemas:</a:t>
            </a:r>
          </a:p>
          <a:p>
            <a:pPr marL="190500" indent="-190500">
              <a:lnSpc>
                <a:spcPct val="100000"/>
              </a:lnSpc>
              <a:defRPr sz="1600"/>
            </a:pPr>
            <a:r>
              <a:t>O tratamento tributário na importação de serviços técnicos no Brasil, essenciais para a incorporação de tecnologia, consultoria empresarial etc., pode variar entre 41% e 51%</a:t>
            </a:r>
          </a:p>
          <a:p>
            <a:pPr marL="0" indent="0">
              <a:lnSpc>
                <a:spcPct val="100000"/>
              </a:lnSpc>
              <a:buSzTx/>
              <a:buNone/>
              <a:defRPr sz="1600"/>
            </a:pPr>
            <a:endParaRPr/>
          </a:p>
          <a:p>
            <a:pPr marL="190500" indent="-190500">
              <a:lnSpc>
                <a:spcPct val="100000"/>
              </a:lnSpc>
              <a:defRPr sz="1600"/>
            </a:pPr>
            <a:r>
              <a:t>O Brasil não dispõe de um programa para desonerar a importação e a aquisição de serviços utilizados por exportadores de bens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Negociações comerciais</a:t>
            </a:r>
          </a:p>
        </p:txBody>
      </p:sp>
      <p:sp>
        <p:nvSpPr>
          <p:cNvPr id="220" name="Espaço Reservado para Conteúdo 2"/>
          <p:cNvSpPr txBox="1">
            <a:spLocks noGrp="1"/>
          </p:cNvSpPr>
          <p:nvPr>
            <p:ph type="body" sz="quarter" idx="1"/>
          </p:nvPr>
        </p:nvSpPr>
        <p:spPr>
          <a:xfrm>
            <a:off x="838200" y="1605280"/>
            <a:ext cx="10802836" cy="9023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Tx/>
              <a:buNone/>
              <a:defRPr sz="2000"/>
            </a:lvl1pPr>
          </a:lstStyle>
          <a:p>
            <a:r>
              <a:rPr lang="pt-BR" dirty="0">
                <a:latin typeface="Avenir Heavy"/>
              </a:rPr>
              <a:t>Apesar do cenário internacional restritivo, manter a dimensão negociada de uma política comercial voltada para a liberalização continua a fazer sentido para o Brasil:</a:t>
            </a:r>
          </a:p>
        </p:txBody>
      </p:sp>
      <p:sp>
        <p:nvSpPr>
          <p:cNvPr id="221" name="A dimensão negociada pode contribuir para melhorar as condições de acesso absolutas e relativas aos mercados de outros países.…"/>
          <p:cNvSpPr txBox="1"/>
          <p:nvPr/>
        </p:nvSpPr>
        <p:spPr>
          <a:xfrm>
            <a:off x="838198" y="2613039"/>
            <a:ext cx="10802840" cy="3631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599" indent="-228599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sz="2000" dirty="0">
                <a:latin typeface="Avenir Heavy"/>
              </a:rPr>
              <a:t>A dimensão negociada contribui para melhorar as condições de acesso absolutas e relativas aos mercados de outros países.</a:t>
            </a:r>
          </a:p>
          <a:p>
            <a:pPr>
              <a:spcBef>
                <a:spcPts val="1000"/>
              </a:spcBef>
              <a:buSzPct val="100000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endParaRPr lang="pt-BR" sz="2000" dirty="0">
              <a:latin typeface="Avenir Heavy"/>
            </a:endParaRPr>
          </a:p>
          <a:p>
            <a:pPr marL="228599" indent="-228599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sz="2000" dirty="0">
                <a:latin typeface="Avenir Heavy"/>
              </a:rPr>
              <a:t>Acordos preferenciais profundos incluem a dimensão regulatória das políticas comerciais.</a:t>
            </a:r>
          </a:p>
          <a:p>
            <a:pPr>
              <a:spcBef>
                <a:spcPts val="1000"/>
              </a:spcBef>
              <a:buSzPct val="100000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endParaRPr lang="pt-BR" sz="2000" dirty="0">
              <a:latin typeface="Avenir Heavy"/>
            </a:endParaRPr>
          </a:p>
          <a:p>
            <a:pPr marL="228599" indent="-228599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sz="2000" dirty="0">
                <a:latin typeface="Avenir Heavy"/>
              </a:rPr>
              <a:t>Acordos atuam como redes de segurança para a preservação de acesso em tempos de incertezas. </a:t>
            </a:r>
          </a:p>
          <a:p>
            <a:pPr>
              <a:spcBef>
                <a:spcPts val="1000"/>
              </a:spcBef>
              <a:buSzPct val="100000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endParaRPr lang="pt-BR" sz="2000" dirty="0">
              <a:latin typeface="Avenir Heavy"/>
            </a:endParaRPr>
          </a:p>
          <a:p>
            <a:pPr marL="228599" indent="-228599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sz="2000" dirty="0">
                <a:latin typeface="Avenir Heavy"/>
              </a:rPr>
              <a:t>Acordos podem ser relevantes para atração de investimentos em contexto de reconfiguração de cadeias de valor. Regionalização pode adquirir novo fôlego nesse contexto.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50391">
              <a:defRPr sz="3700"/>
            </a:pPr>
            <a:r>
              <a:t>Negociações comerciais: </a:t>
            </a:r>
            <a:br/>
            <a:r>
              <a:t>prioridades e pendências</a:t>
            </a:r>
          </a:p>
        </p:txBody>
      </p:sp>
      <p:sp>
        <p:nvSpPr>
          <p:cNvPr id="224" name="CaixaDeTexto 4"/>
          <p:cNvSpPr txBox="1"/>
          <p:nvPr/>
        </p:nvSpPr>
        <p:spPr>
          <a:xfrm>
            <a:off x="881016" y="4732100"/>
            <a:ext cx="9505680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Em que pese a crise do multilateralismo, a OMC deveria continuar merecendo prioridade por parte do novo governo. </a:t>
            </a:r>
          </a:p>
        </p:txBody>
      </p:sp>
      <p:sp>
        <p:nvSpPr>
          <p:cNvPr id="225" name="Espaço Reservado para Conteúdo 2"/>
          <p:cNvSpPr txBox="1"/>
          <p:nvPr/>
        </p:nvSpPr>
        <p:spPr>
          <a:xfrm>
            <a:off x="881015" y="2054225"/>
            <a:ext cx="4445001" cy="2312108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CA6C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Iniciativas</a:t>
            </a:r>
            <a:r>
              <a:rPr dirty="0"/>
              <a:t> </a:t>
            </a:r>
            <a:r>
              <a:rPr dirty="0" err="1"/>
              <a:t>prioritárias</a:t>
            </a:r>
            <a:r>
              <a:rPr dirty="0"/>
              <a:t>:</a:t>
            </a:r>
          </a:p>
          <a:p>
            <a:pPr marL="228600" indent="-228600">
              <a:spcBef>
                <a:spcPts val="1000"/>
              </a:spcBef>
              <a:buSzPct val="10000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Ratificação dos acordos já negociados </a:t>
            </a:r>
          </a:p>
          <a:p>
            <a:pPr marL="257175" indent="-257175">
              <a:spcBef>
                <a:spcPts val="1000"/>
              </a:spcBef>
              <a:buSzPct val="10000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Revisão do modelo do MERCOSUL </a:t>
            </a:r>
          </a:p>
          <a:p>
            <a:pPr marL="257175" indent="-257175">
              <a:spcBef>
                <a:spcPts val="1000"/>
              </a:spcBef>
              <a:buSzPct val="10000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Construção de um espaço de livre comércio na América do Sul</a:t>
            </a:r>
          </a:p>
        </p:txBody>
      </p:sp>
      <p:sp>
        <p:nvSpPr>
          <p:cNvPr id="226" name="Espaço Reservado para Conteúdo 2"/>
          <p:cNvSpPr txBox="1"/>
          <p:nvPr/>
        </p:nvSpPr>
        <p:spPr>
          <a:xfrm>
            <a:off x="5950013" y="2054225"/>
            <a:ext cx="4445001" cy="2312107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CA6C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Iniciativas</a:t>
            </a:r>
            <a:r>
              <a:rPr dirty="0"/>
              <a:t> </a:t>
            </a:r>
            <a:r>
              <a:rPr dirty="0" err="1"/>
              <a:t>pendentes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curso</a:t>
            </a:r>
            <a:r>
              <a:rPr dirty="0"/>
              <a:t>: 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Aprofundamento das relações econômico-comerciais com a América Latina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Conclusão das negociações em curso com Coreia do Sul e Canadá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ítulo 3"/>
          <p:cNvSpPr txBox="1">
            <a:spLocks noGrp="1"/>
          </p:cNvSpPr>
          <p:nvPr>
            <p:ph type="title"/>
          </p:nvPr>
        </p:nvSpPr>
        <p:spPr>
          <a:xfrm>
            <a:off x="729891" y="2344359"/>
            <a:ext cx="10515601" cy="2169282"/>
          </a:xfrm>
          <a:prstGeom prst="rect">
            <a:avLst/>
          </a:prstGeom>
        </p:spPr>
        <p:txBody>
          <a:bodyPr anchor="ctr"/>
          <a:lstStyle/>
          <a:p>
            <a:r>
              <a:t>Integrar: porque, para quê </a:t>
            </a:r>
            <a:br/>
            <a:r>
              <a:t>e como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ítulo 3"/>
          <p:cNvSpPr txBox="1">
            <a:spLocks noGrp="1"/>
          </p:cNvSpPr>
          <p:nvPr>
            <p:ph type="title"/>
          </p:nvPr>
        </p:nvSpPr>
        <p:spPr>
          <a:xfrm>
            <a:off x="838200" y="2002631"/>
            <a:ext cx="10515600" cy="2852739"/>
          </a:xfrm>
          <a:prstGeom prst="rect">
            <a:avLst/>
          </a:prstGeom>
        </p:spPr>
        <p:txBody>
          <a:bodyPr anchor="ctr"/>
          <a:lstStyle/>
          <a:p>
            <a:pPr lvl="1" algn="ctr" defTabSz="886967">
              <a:lnSpc>
                <a:spcPct val="100000"/>
              </a:lnSpc>
              <a:defRPr sz="5800"/>
            </a:pPr>
            <a:r>
              <a:t>Políticas de acompanhamento e mitigação de riscos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ítulo 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74355" cy="1325563"/>
          </a:xfrm>
          <a:prstGeom prst="rect">
            <a:avLst/>
          </a:prstGeom>
        </p:spPr>
        <p:txBody>
          <a:bodyPr/>
          <a:lstStyle>
            <a:lvl1pPr defTabSz="859536">
              <a:defRPr sz="3700"/>
            </a:lvl1pPr>
          </a:lstStyle>
          <a:p>
            <a:r>
              <a:rPr dirty="0" err="1"/>
              <a:t>Riscos</a:t>
            </a:r>
            <a:r>
              <a:rPr dirty="0"/>
              <a:t> da </a:t>
            </a:r>
            <a:r>
              <a:rPr dirty="0" err="1"/>
              <a:t>liberalização</a:t>
            </a:r>
            <a:r>
              <a:rPr dirty="0"/>
              <a:t> que </a:t>
            </a:r>
            <a:r>
              <a:rPr dirty="0" err="1"/>
              <a:t>devem</a:t>
            </a:r>
            <a:r>
              <a:rPr dirty="0"/>
              <a:t> ser </a:t>
            </a:r>
            <a:r>
              <a:rPr dirty="0" err="1"/>
              <a:t>mitigados</a:t>
            </a:r>
            <a:endParaRPr dirty="0"/>
          </a:p>
        </p:txBody>
      </p:sp>
      <p:sp>
        <p:nvSpPr>
          <p:cNvPr id="231" name="Espaço Reservado para Conteúdo 2"/>
          <p:cNvSpPr txBox="1">
            <a:spLocks noGrp="1"/>
          </p:cNvSpPr>
          <p:nvPr>
            <p:ph type="body" sz="quarter" idx="1"/>
          </p:nvPr>
        </p:nvSpPr>
        <p:spPr>
          <a:xfrm>
            <a:off x="838199" y="1767289"/>
            <a:ext cx="3175001" cy="4767569"/>
          </a:xfrm>
          <a:prstGeom prst="rect">
            <a:avLst/>
          </a:prstGeom>
          <a:ln>
            <a:solidFill>
              <a:srgbClr val="000000"/>
            </a:solidFill>
            <a:round/>
          </a:ln>
        </p:spPr>
        <p:txBody>
          <a:bodyPr lIns="127000" tIns="127000" rIns="127000" bIns="127000"/>
          <a:lstStyle/>
          <a:p>
            <a:pPr marL="0" indent="0" defTabSz="877823">
              <a:lnSpc>
                <a:spcPct val="100000"/>
              </a:lnSpc>
              <a:spcBef>
                <a:spcPts val="900"/>
              </a:spcBef>
              <a:buSzTx/>
              <a:buNone/>
              <a:defRPr sz="1919">
                <a:solidFill>
                  <a:srgbClr val="CA6C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pt-BR" dirty="0"/>
              <a:t>Impactos sobre emprego</a:t>
            </a:r>
          </a:p>
          <a:p>
            <a:pPr marL="219455" indent="-219455" defTabSz="877823">
              <a:lnSpc>
                <a:spcPct val="100000"/>
              </a:lnSpc>
              <a:spcBef>
                <a:spcPts val="900"/>
              </a:spcBef>
              <a:defRPr sz="1536"/>
            </a:pPr>
            <a:endParaRPr lang="pt-BR" dirty="0"/>
          </a:p>
          <a:p>
            <a:pPr marL="219455" indent="-219455" defTabSz="877823">
              <a:lnSpc>
                <a:spcPct val="100000"/>
              </a:lnSpc>
              <a:spcBef>
                <a:spcPts val="900"/>
              </a:spcBef>
              <a:defRPr sz="1536"/>
            </a:pPr>
            <a:r>
              <a:rPr lang="pt-BR" dirty="0">
                <a:latin typeface="Avenir Heavy"/>
              </a:rPr>
              <a:t>a liberalização produz ganhadores e perdedores</a:t>
            </a:r>
          </a:p>
          <a:p>
            <a:pPr marL="219455" indent="-219455" defTabSz="877823">
              <a:lnSpc>
                <a:spcPct val="100000"/>
              </a:lnSpc>
              <a:spcBef>
                <a:spcPts val="900"/>
              </a:spcBef>
              <a:defRPr sz="1536"/>
            </a:pPr>
            <a:r>
              <a:rPr lang="pt-BR" dirty="0">
                <a:latin typeface="Avenir Heavy"/>
              </a:rPr>
              <a:t>ganhos de comércio e seus efeitos distributivos estão intrinsecamente ligados</a:t>
            </a:r>
          </a:p>
          <a:p>
            <a:pPr marL="219455" indent="-219455" defTabSz="877823">
              <a:lnSpc>
                <a:spcPct val="100000"/>
              </a:lnSpc>
              <a:spcBef>
                <a:spcPts val="900"/>
              </a:spcBef>
              <a:defRPr sz="1536"/>
            </a:pPr>
            <a:r>
              <a:rPr lang="pt-BR" dirty="0">
                <a:latin typeface="Avenir Heavy"/>
              </a:rPr>
              <a:t>custos de ajustamento reduzem ganho agregado de bem-estar e incidem sobre a economia política do processo</a:t>
            </a:r>
          </a:p>
          <a:p>
            <a:pPr marL="219455" indent="-219455" defTabSz="877823">
              <a:lnSpc>
                <a:spcPct val="100000"/>
              </a:lnSpc>
              <a:spcBef>
                <a:spcPts val="900"/>
              </a:spcBef>
              <a:defRPr sz="1536"/>
            </a:pPr>
            <a:r>
              <a:rPr lang="pt-BR" dirty="0">
                <a:latin typeface="Avenir Heavy"/>
              </a:rPr>
              <a:t>simulação com proposta do Cindes indica redução de 7,5% no desemprego</a:t>
            </a:r>
          </a:p>
          <a:p>
            <a:pPr marL="219455" indent="-219455" defTabSz="877823">
              <a:lnSpc>
                <a:spcPct val="100000"/>
              </a:lnSpc>
              <a:spcBef>
                <a:spcPts val="900"/>
              </a:spcBef>
              <a:defRPr sz="1536"/>
            </a:pPr>
            <a:r>
              <a:rPr lang="pt-BR" dirty="0">
                <a:latin typeface="Avenir Heavy"/>
              </a:rPr>
              <a:t>impactos setoriais/locais</a:t>
            </a:r>
          </a:p>
        </p:txBody>
      </p:sp>
      <p:sp>
        <p:nvSpPr>
          <p:cNvPr id="232" name="Espaço Reservado para Conteúdo 3"/>
          <p:cNvSpPr txBox="1"/>
          <p:nvPr/>
        </p:nvSpPr>
        <p:spPr>
          <a:xfrm>
            <a:off x="7867622" y="1767290"/>
            <a:ext cx="3804306" cy="4767567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CA6C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pt-BR" dirty="0"/>
              <a:t>Impactos sobre cadeias </a:t>
            </a:r>
            <a:br>
              <a:rPr lang="pt-BR" dirty="0"/>
            </a:br>
            <a:r>
              <a:rPr lang="pt-BR" dirty="0"/>
              <a:t>de suprimentos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percepção de risco associada às cadeias de valor se intensificou 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setores sentem os efeitos deste cenário internacional: setores dependentes do acesso a semicondutores; setores do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agro com risco de escassez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de fertilizantes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risco: propostas de políticas para fomentar a produção doméstica de semicondutores e a autossuficiência no setor de fertilizantes</a:t>
            </a:r>
          </a:p>
        </p:txBody>
      </p:sp>
      <p:sp>
        <p:nvSpPr>
          <p:cNvPr id="233" name="Espaço Reservado para Conteúdo 2"/>
          <p:cNvSpPr txBox="1"/>
          <p:nvPr/>
        </p:nvSpPr>
        <p:spPr>
          <a:xfrm>
            <a:off x="4352911" y="1767289"/>
            <a:ext cx="3175001" cy="4767569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CA6C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pt-BR" dirty="0"/>
              <a:t>Impactos ambientais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endParaRPr lang="pt-BR" dirty="0"/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intensidade e direção variam ao longo do tempo, em função dos impactos estáticos e dinâmicos 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no curto prazo, predominam impactos estáticos e  efeitos escala e composição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no longo prazo, efeitos tecnológicos geram impactos positivos sobre redução de emissões e poluição</a:t>
            </a:r>
            <a:r>
              <a:rPr lang="pt-BR" dirty="0"/>
              <a:t>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m" descr="Imagem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9839128" y="4699711"/>
            <a:ext cx="3202799" cy="320280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ítulo 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74355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Propostas para mitigação de riscos</a:t>
            </a:r>
          </a:p>
        </p:txBody>
      </p:sp>
      <p:sp>
        <p:nvSpPr>
          <p:cNvPr id="237" name="Espaço Reservado para Conteúdo 2"/>
          <p:cNvSpPr txBox="1">
            <a:spLocks noGrp="1"/>
          </p:cNvSpPr>
          <p:nvPr>
            <p:ph type="body" sz="quarter" idx="1"/>
          </p:nvPr>
        </p:nvSpPr>
        <p:spPr>
          <a:xfrm>
            <a:off x="838199" y="1732314"/>
            <a:ext cx="3302003" cy="4351340"/>
          </a:xfrm>
          <a:prstGeom prst="rect">
            <a:avLst/>
          </a:prstGeom>
          <a:ln>
            <a:solidFill>
              <a:srgbClr val="000000"/>
            </a:solidFill>
            <a:round/>
          </a:ln>
        </p:spPr>
        <p:txBody>
          <a:bodyPr lIns="127000" tIns="127000" rIns="127000" bIns="127000"/>
          <a:lstStyle/>
          <a:p>
            <a:pPr marL="0" indent="0">
              <a:lnSpc>
                <a:spcPct val="100000"/>
              </a:lnSpc>
              <a:buSzTx/>
              <a:buNone/>
              <a:defRPr sz="2000">
                <a:solidFill>
                  <a:srgbClr val="CA6C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pt-BR" dirty="0"/>
              <a:t>Impactos sobre emprego</a:t>
            </a:r>
          </a:p>
          <a:p>
            <a:pPr>
              <a:lnSpc>
                <a:spcPct val="100000"/>
              </a:lnSpc>
              <a:defRPr sz="1600"/>
            </a:pPr>
            <a:r>
              <a:rPr lang="pt-BR" dirty="0">
                <a:latin typeface="Avenir Heavy"/>
              </a:rPr>
              <a:t>avaliação de impactos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da política de liberalização sobre emprego.</a:t>
            </a:r>
          </a:p>
          <a:p>
            <a:pPr>
              <a:lnSpc>
                <a:spcPct val="100000"/>
              </a:lnSpc>
              <a:defRPr sz="1600"/>
            </a:pPr>
            <a:r>
              <a:rPr lang="pt-BR" dirty="0">
                <a:latin typeface="Avenir Heavy"/>
              </a:rPr>
              <a:t> readequação das políticas de requalificação profissional às necessidades de mitigação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dos custos da abertura</a:t>
            </a:r>
          </a:p>
          <a:p>
            <a:pPr>
              <a:lnSpc>
                <a:spcPct val="100000"/>
              </a:lnSpc>
              <a:defRPr sz="1600"/>
            </a:pPr>
            <a:r>
              <a:rPr lang="pt-BR" dirty="0">
                <a:latin typeface="Avenir Heavy"/>
              </a:rPr>
              <a:t>coordenação entre entes nacionais e subnacionais</a:t>
            </a:r>
          </a:p>
          <a:p>
            <a:pPr>
              <a:lnSpc>
                <a:spcPct val="100000"/>
              </a:lnSpc>
              <a:defRPr sz="1600"/>
            </a:pPr>
            <a:r>
              <a:rPr lang="pt-BR" dirty="0">
                <a:latin typeface="Avenir Heavy"/>
              </a:rPr>
              <a:t>reforço aos programas horizontais de proteção social</a:t>
            </a:r>
          </a:p>
        </p:txBody>
      </p:sp>
      <p:sp>
        <p:nvSpPr>
          <p:cNvPr id="238" name="Espaço Reservado para Conteúdo 3"/>
          <p:cNvSpPr txBox="1"/>
          <p:nvPr/>
        </p:nvSpPr>
        <p:spPr>
          <a:xfrm>
            <a:off x="8004749" y="1732314"/>
            <a:ext cx="3302002" cy="435133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CA6C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pt-BR" dirty="0"/>
              <a:t>Impactos sobre cadeias </a:t>
            </a:r>
            <a:br>
              <a:rPr lang="pt-BR" dirty="0"/>
            </a:br>
            <a:r>
              <a:rPr lang="pt-BR" dirty="0"/>
              <a:t>de suprimentos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avaliação criteriosa de riscos associados às cadeias: exemplo da Austrália.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IPEA poderia se responsabilizar pela execução deste tipo de avaliação</a:t>
            </a:r>
          </a:p>
        </p:txBody>
      </p:sp>
      <p:sp>
        <p:nvSpPr>
          <p:cNvPr id="239" name="Espaço Reservado para Conteúdo 3"/>
          <p:cNvSpPr txBox="1"/>
          <p:nvPr/>
        </p:nvSpPr>
        <p:spPr>
          <a:xfrm>
            <a:off x="4421474" y="1732314"/>
            <a:ext cx="3302002" cy="4351339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0" tIns="127000" rIns="127000" bIns="127000"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CA6C18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Impactos</a:t>
            </a:r>
            <a:r>
              <a:rPr dirty="0"/>
              <a:t> </a:t>
            </a:r>
            <a:r>
              <a:rPr dirty="0" err="1"/>
              <a:t>ambientais</a:t>
            </a:r>
            <a:endParaRPr dirty="0"/>
          </a:p>
          <a:p>
            <a:pPr marL="285750" indent="-28575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rigor da política ambiental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do país e de seu </a:t>
            </a:r>
            <a:r>
              <a:rPr lang="pt-BR" i="1" dirty="0" err="1">
                <a:latin typeface="Avenir Heavy"/>
              </a:rPr>
              <a:t>enforcement</a:t>
            </a:r>
            <a:endParaRPr lang="pt-BR" i="1" dirty="0">
              <a:latin typeface="Avenir Heavy"/>
            </a:endParaRPr>
          </a:p>
          <a:p>
            <a:pPr marL="285750" indent="-28575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inclusão de compromissos de desenvolvimento sustentável nos acordos comerciais negociados pelo Brasil</a:t>
            </a:r>
          </a:p>
          <a:p>
            <a:pPr marL="285750" indent="-285750">
              <a:spcBef>
                <a:spcPts val="1000"/>
              </a:spcBef>
              <a:buSzPct val="100000"/>
              <a:buFont typeface="Arial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engajamento dos atores públicos e privados nas arenas de formulação de padrões voluntários de sustentabilidade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ítulo 3"/>
          <p:cNvSpPr txBox="1">
            <a:spLocks noGrp="1"/>
          </p:cNvSpPr>
          <p:nvPr>
            <p:ph type="title"/>
          </p:nvPr>
        </p:nvSpPr>
        <p:spPr>
          <a:xfrm>
            <a:off x="838200" y="2002631"/>
            <a:ext cx="10515600" cy="2852739"/>
          </a:xfrm>
          <a:prstGeom prst="rect">
            <a:avLst/>
          </a:prstGeom>
        </p:spPr>
        <p:txBody>
          <a:bodyPr anchor="ctr"/>
          <a:lstStyle/>
          <a:p>
            <a:pPr lvl="1" algn="ctr">
              <a:defRPr sz="6000"/>
            </a:pPr>
            <a:r>
              <a:t>Políticas complementares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Políticas complementares</a:t>
            </a:r>
          </a:p>
        </p:txBody>
      </p:sp>
      <p:sp>
        <p:nvSpPr>
          <p:cNvPr id="244" name="Espaço Reservado para Conteúdo 2"/>
          <p:cNvSpPr txBox="1">
            <a:spLocks noGrp="1"/>
          </p:cNvSpPr>
          <p:nvPr>
            <p:ph type="body" sz="quarter" idx="1"/>
          </p:nvPr>
        </p:nvSpPr>
        <p:spPr>
          <a:xfrm>
            <a:off x="838200" y="1698624"/>
            <a:ext cx="10807700" cy="116958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 sz="2000"/>
            </a:pPr>
            <a:r>
              <a:rPr lang="pt-BR" dirty="0">
                <a:latin typeface="Avenir Heavy"/>
              </a:rPr>
              <a:t>Não se deve condicionar a abertura comercial à adoção destas medidas,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mas algumas políticas são de grande importância para a plena realização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do potencial da reforma comercial:</a:t>
            </a:r>
          </a:p>
        </p:txBody>
      </p:sp>
      <p:sp>
        <p:nvSpPr>
          <p:cNvPr id="245" name="Acesso à OCDE…"/>
          <p:cNvSpPr txBox="1"/>
          <p:nvPr/>
        </p:nvSpPr>
        <p:spPr>
          <a:xfrm>
            <a:off x="838200" y="3079343"/>
            <a:ext cx="10807700" cy="312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numCol="2" spcCol="540384"/>
          <a:lstStyle/>
          <a:p>
            <a:pPr marL="228600" lvl="1" indent="-228600">
              <a:spcBef>
                <a:spcPts val="1000"/>
              </a:spcBef>
              <a:buSzPct val="100000"/>
              <a:buChar char="•"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Acesso à OCDE</a:t>
            </a:r>
          </a:p>
          <a:p>
            <a:pPr marL="228600" lvl="1" indent="-228600">
              <a:spcBef>
                <a:spcPts val="1000"/>
              </a:spcBef>
              <a:buSzPct val="100000"/>
              <a:buChar char="•"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Reforma tributária pró-comércio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e investimentos (IVA no destino,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preços de transferência modelo OCDE)</a:t>
            </a:r>
          </a:p>
          <a:p>
            <a:pPr marL="228600" lvl="1" indent="-228600">
              <a:spcBef>
                <a:spcPts val="1000"/>
              </a:spcBef>
              <a:buSzPct val="100000"/>
              <a:buChar char="•"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Recomposição dos mecanismos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de financiamento às exportações</a:t>
            </a:r>
          </a:p>
          <a:p>
            <a:pPr marL="228600" lvl="1" indent="-228600">
              <a:spcBef>
                <a:spcPts val="1000"/>
              </a:spcBef>
              <a:buSzPct val="100000"/>
              <a:buChar char="•"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endParaRPr lang="pt-BR" dirty="0"/>
          </a:p>
          <a:p>
            <a:pPr marL="228600" lvl="1" indent="-228600">
              <a:spcBef>
                <a:spcPts val="1000"/>
              </a:spcBef>
              <a:buSzPct val="100000"/>
              <a:buChar char="•"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endParaRPr lang="pt-BR" dirty="0"/>
          </a:p>
          <a:p>
            <a:pPr marL="228600" lvl="1" indent="-228600">
              <a:spcBef>
                <a:spcPts val="1000"/>
              </a:spcBef>
              <a:buSzPct val="100000"/>
              <a:buChar char="•"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Melhoria da Infraestrutura de transporte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e logística</a:t>
            </a:r>
          </a:p>
          <a:p>
            <a:pPr marL="228600" lvl="1" indent="-228600">
              <a:spcBef>
                <a:spcPts val="1000"/>
              </a:spcBef>
              <a:buSzPct val="100000"/>
              <a:buChar char="•"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Modernização da política de inovação</a:t>
            </a:r>
          </a:p>
          <a:p>
            <a:pPr marL="228600" lvl="1" indent="-228600">
              <a:spcBef>
                <a:spcPts val="1000"/>
              </a:spcBef>
              <a:buSzPct val="100000"/>
              <a:buChar char="•"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Revisão da política de incentivos da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Zona Franca de Manaus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ítulo 1"/>
          <p:cNvSpPr txBox="1">
            <a:spLocks noGrp="1"/>
          </p:cNvSpPr>
          <p:nvPr>
            <p:ph type="ctrTitle"/>
          </p:nvPr>
        </p:nvSpPr>
        <p:spPr>
          <a:xfrm>
            <a:off x="1524000" y="3598012"/>
            <a:ext cx="9144000" cy="809063"/>
          </a:xfrm>
          <a:prstGeom prst="rect">
            <a:avLst/>
          </a:prstGeom>
        </p:spPr>
        <p:txBody>
          <a:bodyPr anchor="ctr"/>
          <a:lstStyle>
            <a:lvl1pPr>
              <a:defRPr sz="3500">
                <a:solidFill>
                  <a:srgbClr val="A7A7A7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uma proposta de liberalização comercial</a:t>
            </a:r>
          </a:p>
        </p:txBody>
      </p:sp>
      <p:pic>
        <p:nvPicPr>
          <p:cNvPr id="248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09761" y="5171645"/>
            <a:ext cx="10206282" cy="2957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25" y="-658763"/>
            <a:ext cx="6238234" cy="180767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ítulo 1"/>
          <p:cNvSpPr txBox="1"/>
          <p:nvPr/>
        </p:nvSpPr>
        <p:spPr>
          <a:xfrm>
            <a:off x="1524000" y="2653828"/>
            <a:ext cx="9144000" cy="1135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defRPr sz="6000">
                <a:solidFill>
                  <a:srgbClr val="A7A7A7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Integrar para crescer</a:t>
            </a:r>
          </a:p>
        </p:txBody>
      </p:sp>
      <p:sp>
        <p:nvSpPr>
          <p:cNvPr id="251" name="Subtítulo 2"/>
          <p:cNvSpPr txBox="1"/>
          <p:nvPr/>
        </p:nvSpPr>
        <p:spPr>
          <a:xfrm>
            <a:off x="1524000" y="6003312"/>
            <a:ext cx="9144000" cy="45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72000"/>
              </a:lnSpc>
              <a:spcBef>
                <a:spcPts val="1000"/>
              </a:spcBef>
              <a:defRPr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Agosto de 2022</a:t>
            </a:r>
          </a:p>
        </p:txBody>
      </p:sp>
      <p:pic>
        <p:nvPicPr>
          <p:cNvPr id="252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-3833587" y="2527313"/>
            <a:ext cx="7990579" cy="2315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081648" y="-1132465"/>
            <a:ext cx="3296584" cy="3296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5" y="5586083"/>
            <a:ext cx="2713129" cy="2713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spaço Reservado para Texto 3"/>
          <p:cNvSpPr txBox="1">
            <a:spLocks noGrp="1"/>
          </p:cNvSpPr>
          <p:nvPr>
            <p:ph type="body" sz="quarter" idx="1"/>
          </p:nvPr>
        </p:nvSpPr>
        <p:spPr>
          <a:xfrm>
            <a:off x="839787" y="1642348"/>
            <a:ext cx="3932238" cy="224250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Nem todos os países que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se abriram ao comércio se desenvolveram, mas todos os  que se desenvolveram o fizeram com significativa integração comercial ao resto do mundo.</a:t>
            </a:r>
          </a:p>
        </p:txBody>
      </p:sp>
      <p:sp>
        <p:nvSpPr>
          <p:cNvPr id="116" name="Retângulo"/>
          <p:cNvSpPr/>
          <p:nvPr/>
        </p:nvSpPr>
        <p:spPr>
          <a:xfrm>
            <a:off x="6112748" y="-527189"/>
            <a:ext cx="5309142" cy="8041203"/>
          </a:xfrm>
          <a:prstGeom prst="rect">
            <a:avLst/>
          </a:prstGeom>
          <a:solidFill>
            <a:srgbClr val="000000">
              <a:alpha val="5000"/>
            </a:srgbClr>
          </a:solidFill>
          <a:ln w="12700">
            <a:solidFill>
              <a:srgbClr val="CA6C18"/>
            </a:solidFill>
            <a:miter/>
          </a:ln>
        </p:spPr>
        <p:txBody>
          <a:bodyPr lIns="45718" tIns="45718" rIns="45718" bIns="45718" anchor="ctr"/>
          <a:lstStyle/>
          <a:p>
            <a:pPr>
              <a:spcBef>
                <a:spcPts val="1000"/>
              </a:spcBef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17" name="Título 1"/>
          <p:cNvSpPr txBox="1"/>
          <p:nvPr/>
        </p:nvSpPr>
        <p:spPr>
          <a:xfrm>
            <a:off x="839787" y="703157"/>
            <a:ext cx="3932238" cy="752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804672">
              <a:lnSpc>
                <a:spcPct val="90000"/>
              </a:lnSpc>
              <a:defRPr sz="35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Por que  integrar?</a:t>
            </a:r>
          </a:p>
        </p:txBody>
      </p:sp>
      <p:sp>
        <p:nvSpPr>
          <p:cNvPr id="118" name="Espaço Reservado para Texto 3"/>
          <p:cNvSpPr txBox="1"/>
          <p:nvPr/>
        </p:nvSpPr>
        <p:spPr>
          <a:xfrm>
            <a:off x="6427954" y="1642349"/>
            <a:ext cx="4560549" cy="4842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97763" indent="-276225" defTabSz="397763">
              <a:buSzPct val="100000"/>
              <a:buFont typeface="Avenir Book"/>
              <a:buChar char="•"/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Argélia, Argentina, Butão, Camarões, Comores, Gabão, Irã, Venezuela e Zimbábue são os únicos países com tarifas para bens industriais mais elevadas que o Brasil. Não há critério econômico ou social que justifique a nossa presença neste pequeno grupo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de países.</a:t>
            </a:r>
            <a:endParaRPr lang="pt-BR" dirty="0">
              <a:latin typeface="Avenir Heavy"/>
              <a:ea typeface="Arial"/>
              <a:cs typeface="Arial"/>
              <a:sym typeface="Arial"/>
            </a:endParaRPr>
          </a:p>
          <a:p>
            <a:pPr defTabSz="397763">
              <a:defRPr sz="1700">
                <a:latin typeface="Arial"/>
                <a:ea typeface="Arial"/>
                <a:cs typeface="Arial"/>
                <a:sym typeface="Arial"/>
              </a:defRPr>
            </a:pPr>
            <a:endParaRPr lang="pt-BR" dirty="0">
              <a:latin typeface="Avenir Heavy"/>
              <a:ea typeface="Arial"/>
              <a:cs typeface="Arial"/>
              <a:sym typeface="Arial"/>
            </a:endParaRPr>
          </a:p>
          <a:p>
            <a:pPr marL="397763" indent="-276225" defTabSz="397763">
              <a:buSzPct val="100000"/>
              <a:buFont typeface="Avenir Book"/>
              <a:buChar char="•"/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Ao contrário da maioria dos países, estrutura de proteção no Brasil não tem seletividade: tarifas são elevadas para insumos e bens de capital, mas também para bens de consumo.</a:t>
            </a:r>
          </a:p>
        </p:txBody>
      </p:sp>
      <p:sp>
        <p:nvSpPr>
          <p:cNvPr id="119" name="Título 1"/>
          <p:cNvSpPr txBox="1"/>
          <p:nvPr/>
        </p:nvSpPr>
        <p:spPr>
          <a:xfrm>
            <a:off x="6427954" y="703157"/>
            <a:ext cx="4560549" cy="752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 defTabSz="859536">
              <a:lnSpc>
                <a:spcPct val="90000"/>
              </a:lnSpc>
              <a:defRPr sz="28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Brasil, ponto fora da curva</a:t>
            </a:r>
          </a:p>
        </p:txBody>
      </p:sp>
      <p:sp>
        <p:nvSpPr>
          <p:cNvPr id="120" name="Espaço Reservado para Texto 3"/>
          <p:cNvSpPr txBox="1"/>
          <p:nvPr/>
        </p:nvSpPr>
        <p:spPr>
          <a:xfrm>
            <a:off x="839787" y="4196335"/>
            <a:ext cx="4137762" cy="176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spcBef>
                <a:spcPts val="1000"/>
              </a:spcBef>
              <a:defRPr sz="20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pt-BR" dirty="0">
                <a:latin typeface="Avenir Heavy"/>
              </a:rPr>
              <a:t>A abertura é condição necessária, não suficiente, para tirar o Brasil de um longo período de estagnação econômica.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aixaDeTexto 7"/>
          <p:cNvSpPr txBox="1"/>
          <p:nvPr/>
        </p:nvSpPr>
        <p:spPr>
          <a:xfrm>
            <a:off x="908005" y="3176939"/>
            <a:ext cx="2944315" cy="255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>
                <a:latin typeface="Avenir Heavy"/>
              </a:rPr>
              <a:t>Esse grau de proteção encarece os produtos relevantes para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o cidadão, em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particular para os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jovens, prejudicando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sua inserção social </a:t>
            </a:r>
            <a:br>
              <a:rPr lang="pt-BR" dirty="0">
                <a:latin typeface="Avenir Heavy"/>
              </a:rPr>
            </a:br>
            <a:r>
              <a:rPr lang="pt-BR" dirty="0">
                <a:latin typeface="Avenir Heavy"/>
              </a:rPr>
              <a:t>e profissional.</a:t>
            </a:r>
          </a:p>
        </p:txBody>
      </p:sp>
      <p:sp>
        <p:nvSpPr>
          <p:cNvPr id="123" name="Título 1"/>
          <p:cNvSpPr txBox="1"/>
          <p:nvPr/>
        </p:nvSpPr>
        <p:spPr>
          <a:xfrm>
            <a:off x="839786" y="1097563"/>
            <a:ext cx="3080753" cy="208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4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Brasil, ponto fora da curva</a:t>
            </a:r>
          </a:p>
        </p:txBody>
      </p:sp>
      <p:graphicFrame>
        <p:nvGraphicFramePr>
          <p:cNvPr id="124" name="Espaço Reservado para Conteúdo 3"/>
          <p:cNvGraphicFramePr/>
          <p:nvPr/>
        </p:nvGraphicFramePr>
        <p:xfrm>
          <a:off x="4160832" y="1267619"/>
          <a:ext cx="7463411" cy="42719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129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58760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venir Medium"/>
                          <a:ea typeface="Avenir Medium"/>
                          <a:cs typeface="Avenir Medium"/>
                          <a:sym typeface="Avenir Medium"/>
                        </a:rPr>
                        <a:t>Produto 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venir Medium"/>
                          <a:ea typeface="Avenir Medium"/>
                          <a:cs typeface="Avenir Medium"/>
                          <a:sym typeface="Avenir Medium"/>
                        </a:rPr>
                        <a:t>Austrália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venir Medium"/>
                          <a:ea typeface="Avenir Medium"/>
                          <a:cs typeface="Avenir Medium"/>
                          <a:sym typeface="Avenir Medium"/>
                        </a:rPr>
                        <a:t>Brasil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venir Medium"/>
                          <a:ea typeface="Avenir Medium"/>
                          <a:cs typeface="Avenir Medium"/>
                          <a:sym typeface="Avenir Medium"/>
                        </a:rPr>
                        <a:t>China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venir Medium"/>
                          <a:ea typeface="Avenir Medium"/>
                          <a:cs typeface="Avenir Medium"/>
                          <a:sym typeface="Avenir Medium"/>
                        </a:rPr>
                        <a:t>Índia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venir Medium"/>
                          <a:ea typeface="Avenir Medium"/>
                          <a:cs typeface="Avenir Medium"/>
                          <a:sym typeface="Avenir Medium"/>
                        </a:rPr>
                        <a:t>União Europeia 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7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Min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Max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Min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Max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Min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Max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Min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Max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Min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Max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760">
                <a:tc>
                  <a:txBody>
                    <a:bodyPr/>
                    <a:lstStyle/>
                    <a:p>
                      <a:pPr indent="139700" algn="l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Tênis para esportes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16.9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16.9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079">
                <a:tc>
                  <a:txBody>
                    <a:bodyPr/>
                    <a:lstStyle/>
                    <a:p>
                      <a:pPr indent="139700" algn="l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Notebooks e tablets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079">
                <a:tc>
                  <a:txBody>
                    <a:bodyPr/>
                    <a:lstStyle/>
                    <a:p>
                      <a:pPr indent="139700" algn="l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Telefone celular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74">
                <a:tc>
                  <a:txBody>
                    <a:bodyPr/>
                    <a:lstStyle/>
                    <a:p>
                      <a:pPr indent="139700" algn="l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Bicicletas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74">
                <a:tc>
                  <a:txBody>
                    <a:bodyPr/>
                    <a:lstStyle/>
                    <a:p>
                      <a:pPr indent="139700" algn="l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Óculos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2.9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2.9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174">
                <a:tc>
                  <a:txBody>
                    <a:bodyPr/>
                    <a:lstStyle/>
                    <a:p>
                      <a:pPr indent="139700" algn="l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Console de videogame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lide-6.png" descr="slide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357" y="494244"/>
            <a:ext cx="5045284" cy="5869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28803" y="3461661"/>
            <a:ext cx="7422713" cy="63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Espaço Reservado para Conteúdo 5"/>
          <p:cNvGraphicFramePr/>
          <p:nvPr/>
        </p:nvGraphicFramePr>
        <p:xfrm>
          <a:off x="607193" y="1610470"/>
          <a:ext cx="11302505" cy="465710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46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venir Medium"/>
                          <a:ea typeface="Avenir Medium"/>
                          <a:cs typeface="Avenir Medium"/>
                          <a:sym typeface="Avenir Medium"/>
                        </a:rPr>
                        <a:t>Efeitos sobre a economia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Avenir Medium"/>
                          <a:ea typeface="Avenir Medium"/>
                          <a:cs typeface="Avenir Medium"/>
                          <a:sym typeface="Avenir Medium"/>
                        </a:rPr>
                        <a:t>Mecanismos principais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CA6C1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57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Aumento da produtividade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798" indent="-177798" algn="l">
                        <a:buSzPct val="100000"/>
                        <a:buFont typeface="Arial"/>
                        <a:buChar char="●"/>
                        <a:defRPr sz="1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Realocação de recursos em favor de firmas mais produtivas</a:t>
                      </a:r>
                    </a:p>
                    <a:p>
                      <a:pPr marL="177798" indent="-177798" algn="l">
                        <a:buSzPct val="100000"/>
                        <a:buFont typeface="Arial"/>
                        <a:buChar char="●"/>
                        <a:defRPr sz="1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Acesso a novos e melhores insumos induzem à maior variedade de produtos produzidos</a:t>
                      </a:r>
                    </a:p>
                    <a:p>
                      <a:pPr marL="177798" indent="-177798" algn="l">
                        <a:buSzPct val="100000"/>
                        <a:buFont typeface="Arial"/>
                        <a:buChar char="●"/>
                        <a:defRPr sz="1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Maior competição leva à adoção de tecnologias mais avançadas e incentiva esforços de inovação</a:t>
                      </a:r>
                    </a:p>
                    <a:p>
                      <a:pPr marL="177798" indent="-177798" algn="l">
                        <a:buSzPct val="100000"/>
                        <a:buFont typeface="Arial"/>
                        <a:buChar char="●"/>
                        <a:defRPr sz="1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Menores barreiras sobre importação de bens de capital e bens intermediários aumentam a </a:t>
                      </a:r>
                      <a:br/>
                      <a:r>
                        <a:t>eficiência produtiva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61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Impacto sobre a pobreza 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SzPct val="100000"/>
                        <a:buFont typeface="Arial"/>
                        <a:buChar char="●"/>
                        <a:defRPr sz="1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Aumento do poder de compra da população, maior nos decis mais baixos da distribuição de renda no país </a:t>
                      </a:r>
                    </a:p>
                    <a:p>
                      <a:pPr marL="177800" indent="-177800" algn="l">
                        <a:buSzPct val="100000"/>
                        <a:buFont typeface="Arial"/>
                        <a:buChar char="●"/>
                        <a:defRPr sz="1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Impacto positivo sobre o bem-estar social 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757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Impacto sobre salários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SzPct val="100000"/>
                        <a:buFont typeface="Arial"/>
                        <a:buChar char="●"/>
                        <a:defRPr sz="1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Aumento relativo da remuneração do trabalhador não qualificado em país em que ele é relativamente </a:t>
                      </a:r>
                      <a:br/>
                      <a:r>
                        <a:t>mais abundante</a:t>
                      </a:r>
                    </a:p>
                    <a:p>
                      <a:pPr marL="177800" indent="-177800" algn="l">
                        <a:buSzPct val="100000"/>
                        <a:buFont typeface="Arial"/>
                        <a:buChar char="●"/>
                        <a:defRPr sz="1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Firmas exportadoras pagam maiores salários, pois são em média mais produtivas e/ou têm maiores lucros</a:t>
                      </a:r>
                    </a:p>
                    <a:p>
                      <a:pPr marL="177800" indent="-177800" algn="l">
                        <a:buSzPct val="100000"/>
                        <a:buFont typeface="Arial"/>
                        <a:buChar char="●"/>
                        <a:defRPr sz="1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Embora possa levar a uma redução dos salários nominais em alguns setores, aumenta o poder de compra dos trabalhadores em seu conjunto, pela via da redução dos preços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59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Realocação do emprego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SzPct val="100000"/>
                        <a:buFont typeface="Arial"/>
                        <a:buChar char="●"/>
                        <a:defRPr sz="1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Realocação da produção, levando o emprego a diminuir em alguns setores/regiões e aumentar em outros. </a:t>
                      </a:r>
                    </a:p>
                    <a:p>
                      <a:pPr marL="177800" indent="-177800" algn="l">
                        <a:buSzPct val="100000"/>
                        <a:buFont typeface="Arial"/>
                        <a:buChar char="●"/>
                        <a:defRPr sz="1400">
                          <a:latin typeface="Avenir Book"/>
                          <a:ea typeface="Avenir Book"/>
                          <a:cs typeface="Avenir Book"/>
                          <a:sym typeface="Avenir Book"/>
                        </a:defRPr>
                      </a:pPr>
                      <a:r>
                        <a:t>O ajuste do mercado de trabalho parece ser lento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0" name="Título 1"/>
          <p:cNvSpPr txBox="1"/>
          <p:nvPr/>
        </p:nvSpPr>
        <p:spPr>
          <a:xfrm>
            <a:off x="509587" y="636395"/>
            <a:ext cx="10512426" cy="793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defRPr sz="4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pt-BR" dirty="0"/>
              <a:t>Efeitos da liberalização comercial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ítulo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Integrar</a:t>
            </a:r>
            <a:r>
              <a:rPr dirty="0"/>
              <a:t> para </a:t>
            </a:r>
            <a:r>
              <a:rPr dirty="0" err="1"/>
              <a:t>quê</a:t>
            </a:r>
            <a:r>
              <a:rPr dirty="0"/>
              <a:t>?</a:t>
            </a:r>
          </a:p>
        </p:txBody>
      </p:sp>
      <p:sp>
        <p:nvSpPr>
          <p:cNvPr id="133" name="Espaço Reservado para Conteúdo 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043244" cy="4351338"/>
          </a:xfrm>
          <a:prstGeom prst="rect">
            <a:avLst/>
          </a:prstGeom>
        </p:spPr>
        <p:txBody>
          <a:bodyPr/>
          <a:lstStyle/>
          <a:p>
            <a:pPr>
              <a:defRPr sz="2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pt-BR" dirty="0">
                <a:latin typeface="Avenir Heavy"/>
              </a:rPr>
              <a:t>Maior competição no mercado doméstico: realocação de recursos em favor das firmas mais eficientes aumenta a produtividade da economia.</a:t>
            </a:r>
          </a:p>
          <a:p>
            <a:pPr marL="0" indent="0">
              <a:buSzTx/>
              <a:buNone/>
              <a:defRPr sz="2000"/>
            </a:pPr>
            <a:endParaRPr lang="pt-BR" dirty="0">
              <a:latin typeface="Avenir Heavy"/>
            </a:endParaRPr>
          </a:p>
          <a:p>
            <a:pPr>
              <a:defRPr sz="2000"/>
            </a:pPr>
            <a:r>
              <a:rPr lang="pt-BR" dirty="0">
                <a:latin typeface="Avenir Heavy"/>
              </a:rPr>
              <a:t>Oferta de insumos e equipamentos mais baratos e de melhor qualidade: reduz custos de produção, facilita acesso a tecnologias mais avançadas, aumenta a eficiência produtiva e reduz preços para o consumidor.</a:t>
            </a:r>
          </a:p>
          <a:p>
            <a:pPr>
              <a:defRPr sz="2000"/>
            </a:pPr>
            <a:endParaRPr lang="pt-BR" dirty="0">
              <a:latin typeface="Avenir Heavy"/>
            </a:endParaRPr>
          </a:p>
          <a:p>
            <a:pPr>
              <a:defRPr sz="2000"/>
            </a:pPr>
            <a:r>
              <a:rPr lang="pt-BR" dirty="0">
                <a:latin typeface="Avenir Heavy"/>
              </a:rPr>
              <a:t>Camadas mais pobres da população são as principais beneficiadas. </a:t>
            </a:r>
          </a:p>
        </p:txBody>
      </p:sp>
      <p:pic>
        <p:nvPicPr>
          <p:cNvPr id="134" name="Imagem" descr="Imagem"/>
          <p:cNvPicPr>
            <a:picLocks noChangeAspect="1"/>
          </p:cNvPicPr>
          <p:nvPr/>
        </p:nvPicPr>
        <p:blipFill>
          <a:blip r:embed="rId2">
            <a:alphaModFix amt="44666"/>
          </a:blip>
          <a:stretch>
            <a:fillRect/>
          </a:stretch>
        </p:blipFill>
        <p:spPr>
          <a:xfrm rot="16200000">
            <a:off x="6710053" y="2240088"/>
            <a:ext cx="8205176" cy="2377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m" descr="Imagem"/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9336051" y="5705864"/>
            <a:ext cx="1625904" cy="1625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Como </a:t>
            </a:r>
            <a:r>
              <a:rPr lang="pt-BR" dirty="0"/>
              <a:t>integrar? </a:t>
            </a:r>
          </a:p>
        </p:txBody>
      </p:sp>
      <p:sp>
        <p:nvSpPr>
          <p:cNvPr id="138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8024477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 sz="2000"/>
            </a:pPr>
            <a:r>
              <a:rPr lang="pt-BR" dirty="0">
                <a:latin typeface="Avenir Heavy"/>
              </a:rPr>
              <a:t>Conjunto de medidas previamente anunciadas e a ser implementadas em um período de governo (quatro anos).</a:t>
            </a:r>
          </a:p>
          <a:p>
            <a:pPr>
              <a:lnSpc>
                <a:spcPct val="100000"/>
              </a:lnSpc>
              <a:defRPr sz="2000"/>
            </a:pPr>
            <a:endParaRPr lang="pt-BR" dirty="0">
              <a:latin typeface="Avenir Heavy"/>
            </a:endParaRPr>
          </a:p>
          <a:p>
            <a:pPr>
              <a:lnSpc>
                <a:spcPct val="100000"/>
              </a:lnSpc>
              <a:defRPr sz="2000"/>
            </a:pPr>
            <a:r>
              <a:rPr lang="pt-BR" dirty="0">
                <a:latin typeface="Avenir Heavy"/>
              </a:rPr>
              <a:t>Objetivo central: “normalizar” a política comercial brasileira.</a:t>
            </a:r>
            <a:br>
              <a:rPr lang="pt-BR" dirty="0">
                <a:latin typeface="Avenir Heavy"/>
              </a:rPr>
            </a:br>
            <a:endParaRPr lang="pt-BR" dirty="0">
              <a:latin typeface="Avenir Heavy"/>
            </a:endParaRPr>
          </a:p>
          <a:p>
            <a:pPr>
              <a:lnSpc>
                <a:spcPct val="100000"/>
              </a:lnSpc>
              <a:defRPr sz="2000"/>
            </a:pPr>
            <a:r>
              <a:rPr lang="pt-BR" dirty="0">
                <a:latin typeface="Avenir Heavy"/>
              </a:rPr>
              <a:t>Proposta contempla: liberalização das importações de bens e serviços, políticas de monitoramento e mitigação de riscos sociais e ambientais, além de políticas complementares. </a:t>
            </a:r>
          </a:p>
          <a:p>
            <a:pPr marL="0" indent="0">
              <a:lnSpc>
                <a:spcPct val="100000"/>
              </a:lnSpc>
              <a:buNone/>
              <a:defRPr sz="2000"/>
            </a:pPr>
            <a:endParaRPr lang="pt-BR" dirty="0">
              <a:latin typeface="Avenir Heavy"/>
            </a:endParaRPr>
          </a:p>
          <a:p>
            <a:pPr>
              <a:lnSpc>
                <a:spcPct val="100000"/>
              </a:lnSpc>
              <a:defRPr sz="2000"/>
            </a:pPr>
            <a:r>
              <a:rPr lang="pt-BR" dirty="0">
                <a:latin typeface="Avenir Heavy"/>
              </a:rPr>
              <a:t>Reformas que melhorem o ambiente de negócios garantirão maiores resultados da reforma comercial, mas não há  porque condicionar a abertura comercial à adoção de tais reformas. </a:t>
            </a:r>
          </a:p>
          <a:p>
            <a:pPr>
              <a:lnSpc>
                <a:spcPct val="100000"/>
              </a:lnSpc>
              <a:defRPr sz="2000"/>
            </a:pPr>
            <a:endParaRPr lang="pt-BR" dirty="0">
              <a:latin typeface="Avenir Heavy"/>
            </a:endParaRPr>
          </a:p>
        </p:txBody>
      </p:sp>
      <p:pic>
        <p:nvPicPr>
          <p:cNvPr id="139" name="Imagem" descr="Imagem"/>
          <p:cNvPicPr>
            <a:picLocks noChangeAspect="1"/>
          </p:cNvPicPr>
          <p:nvPr/>
        </p:nvPicPr>
        <p:blipFill>
          <a:blip r:embed="rId2">
            <a:alphaModFix amt="44666"/>
          </a:blip>
          <a:stretch>
            <a:fillRect/>
          </a:stretch>
        </p:blipFill>
        <p:spPr>
          <a:xfrm rot="5400000">
            <a:off x="6710053" y="2240088"/>
            <a:ext cx="8205176" cy="2377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m" descr="Imagem"/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10917148" y="387630"/>
            <a:ext cx="1625904" cy="1625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2293</Words>
  <Application>Microsoft Office PowerPoint</Application>
  <PresentationFormat>Widescreen</PresentationFormat>
  <Paragraphs>326</Paragraphs>
  <Slides>35</Slides>
  <Notes>1</Notes>
  <HiddenSlides>2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3" baseType="lpstr">
      <vt:lpstr>Arial</vt:lpstr>
      <vt:lpstr>Avenir Black</vt:lpstr>
      <vt:lpstr>Avenir Book</vt:lpstr>
      <vt:lpstr>Avenir Heavy</vt:lpstr>
      <vt:lpstr>Avenir Medium</vt:lpstr>
      <vt:lpstr>Calibri</vt:lpstr>
      <vt:lpstr>Courier New</vt:lpstr>
      <vt:lpstr>Tema do Office</vt:lpstr>
      <vt:lpstr>uma proposta de liberalização comercial</vt:lpstr>
      <vt:lpstr>Estrutura</vt:lpstr>
      <vt:lpstr>Integrar: porque, para quê  e como</vt:lpstr>
      <vt:lpstr>Apresentação do PowerPoint</vt:lpstr>
      <vt:lpstr>Apresentação do PowerPoint</vt:lpstr>
      <vt:lpstr>Apresentação do PowerPoint</vt:lpstr>
      <vt:lpstr>Apresentação do PowerPoint</vt:lpstr>
      <vt:lpstr>Integrar para quê?</vt:lpstr>
      <vt:lpstr>Como integrar? </vt:lpstr>
      <vt:lpstr>2019 – 2022: tímidos passos rumo à reorientação da política comercial no Brasil</vt:lpstr>
      <vt:lpstr>O que foi feito no atual governo? - 1</vt:lpstr>
      <vt:lpstr>O que foi feito no atual governo? - 2</vt:lpstr>
      <vt:lpstr>O cenário internacional  em transformação</vt:lpstr>
      <vt:lpstr>Cadeias de valor e políticas comerciais: transformações profundas e incertezas</vt:lpstr>
      <vt:lpstr>Participação da indústria no PIB  e políticas industriais: 1996-2021</vt:lpstr>
      <vt:lpstr>A atualidade da proposta  de liberalização comercial  no Brasil</vt:lpstr>
      <vt:lpstr>Apresentação do PowerPoint</vt:lpstr>
      <vt:lpstr>Apresentação do PowerPoint</vt:lpstr>
      <vt:lpstr>Para o Brasil, transformações globais trazem novas argumentos em favor da liberalização </vt:lpstr>
      <vt:lpstr>A proposta de  reforma comercial</vt:lpstr>
      <vt:lpstr>Três grandes eixos</vt:lpstr>
      <vt:lpstr>Liberalização comercial: a reforma tarifária</vt:lpstr>
      <vt:lpstr>Liberalização comercial: a reforma tarifária</vt:lpstr>
      <vt:lpstr>Impactos sobre a proteção média</vt:lpstr>
      <vt:lpstr>Iniciativas complementares à reforma tarifária</vt:lpstr>
      <vt:lpstr>Medidas não tarifárias</vt:lpstr>
      <vt:lpstr>Liberalização do comércio de serviços</vt:lpstr>
      <vt:lpstr>Negociações comerciais</vt:lpstr>
      <vt:lpstr>Negociações comerciais:  prioridades e pendências</vt:lpstr>
      <vt:lpstr>Políticas de acompanhamento e mitigação de riscos</vt:lpstr>
      <vt:lpstr>Riscos da liberalização que devem ser mitigados</vt:lpstr>
      <vt:lpstr>Propostas para mitigação de riscos</vt:lpstr>
      <vt:lpstr>Políticas complementares</vt:lpstr>
      <vt:lpstr>Políticas complementares</vt:lpstr>
      <vt:lpstr>uma proposta de liberalização comercial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proposta de liberalização comercial</dc:title>
  <dc:creator>Pedro</dc:creator>
  <cp:lastModifiedBy>Sandra Rios</cp:lastModifiedBy>
  <cp:revision>6</cp:revision>
  <cp:lastPrinted>2022-08-25T15:16:27Z</cp:lastPrinted>
  <dcterms:modified xsi:type="dcterms:W3CDTF">2022-08-29T13:33:17Z</dcterms:modified>
</cp:coreProperties>
</file>