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57" r:id="rId6"/>
    <p:sldId id="269" r:id="rId7"/>
    <p:sldId id="259" r:id="rId8"/>
    <p:sldId id="275" r:id="rId9"/>
    <p:sldId id="268" r:id="rId10"/>
    <p:sldId id="262" r:id="rId11"/>
    <p:sldId id="263" r:id="rId12"/>
    <p:sldId id="264" r:id="rId13"/>
    <p:sldId id="265" r:id="rId14"/>
    <p:sldId id="266" r:id="rId15"/>
    <p:sldId id="270" r:id="rId16"/>
    <p:sldId id="271" r:id="rId17"/>
    <p:sldId id="267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7E90A0-B6D5-4939-9918-FD632D9CBE90}" v="29" dt="2022-09-30T14:32:38.2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mar Lisboa Bacha" userId="35f624df76cd6eb4" providerId="LiveId" clId="{2F7E90A0-B6D5-4939-9918-FD632D9CBE90}"/>
    <pc:docChg chg="custSel modSld sldOrd">
      <pc:chgData name="Edmar Lisboa Bacha" userId="35f624df76cd6eb4" providerId="LiveId" clId="{2F7E90A0-B6D5-4939-9918-FD632D9CBE90}" dt="2022-09-30T14:36:51.416" v="1001" actId="20577"/>
      <pc:docMkLst>
        <pc:docMk/>
      </pc:docMkLst>
      <pc:sldChg chg="modSp mod">
        <pc:chgData name="Edmar Lisboa Bacha" userId="35f624df76cd6eb4" providerId="LiveId" clId="{2F7E90A0-B6D5-4939-9918-FD632D9CBE90}" dt="2022-09-30T14:18:20.411" v="774" actId="6549"/>
        <pc:sldMkLst>
          <pc:docMk/>
          <pc:sldMk cId="1345713495" sldId="256"/>
        </pc:sldMkLst>
        <pc:spChg chg="mod">
          <ac:chgData name="Edmar Lisboa Bacha" userId="35f624df76cd6eb4" providerId="LiveId" clId="{2F7E90A0-B6D5-4939-9918-FD632D9CBE90}" dt="2022-09-30T14:18:20.411" v="774" actId="6549"/>
          <ac:spMkLst>
            <pc:docMk/>
            <pc:sldMk cId="1345713495" sldId="256"/>
            <ac:spMk id="3" creationId="{28BBE334-E8CF-5A17-C0B8-E741F6E42A5A}"/>
          </ac:spMkLst>
        </pc:spChg>
      </pc:sldChg>
      <pc:sldChg chg="modSp mod">
        <pc:chgData name="Edmar Lisboa Bacha" userId="35f624df76cd6eb4" providerId="LiveId" clId="{2F7E90A0-B6D5-4939-9918-FD632D9CBE90}" dt="2022-09-30T14:20:39.204" v="804" actId="20577"/>
        <pc:sldMkLst>
          <pc:docMk/>
          <pc:sldMk cId="3711948556" sldId="263"/>
        </pc:sldMkLst>
        <pc:spChg chg="mod">
          <ac:chgData name="Edmar Lisboa Bacha" userId="35f624df76cd6eb4" providerId="LiveId" clId="{2F7E90A0-B6D5-4939-9918-FD632D9CBE90}" dt="2022-09-30T14:20:39.204" v="804" actId="20577"/>
          <ac:spMkLst>
            <pc:docMk/>
            <pc:sldMk cId="3711948556" sldId="263"/>
            <ac:spMk id="2" creationId="{35C89DEA-210D-5812-6852-1A0A18191822}"/>
          </ac:spMkLst>
        </pc:spChg>
        <pc:spChg chg="mod">
          <ac:chgData name="Edmar Lisboa Bacha" userId="35f624df76cd6eb4" providerId="LiveId" clId="{2F7E90A0-B6D5-4939-9918-FD632D9CBE90}" dt="2022-09-27T13:48:53.355" v="49" actId="20577"/>
          <ac:spMkLst>
            <pc:docMk/>
            <pc:sldMk cId="3711948556" sldId="263"/>
            <ac:spMk id="3" creationId="{5D6F534A-8316-E405-B8DA-BFE68D06DCE1}"/>
          </ac:spMkLst>
        </pc:spChg>
      </pc:sldChg>
      <pc:sldChg chg="modSp mod">
        <pc:chgData name="Edmar Lisboa Bacha" userId="35f624df76cd6eb4" providerId="LiveId" clId="{2F7E90A0-B6D5-4939-9918-FD632D9CBE90}" dt="2022-09-27T13:50:00.350" v="55" actId="6549"/>
        <pc:sldMkLst>
          <pc:docMk/>
          <pc:sldMk cId="134598585" sldId="264"/>
        </pc:sldMkLst>
        <pc:spChg chg="mod">
          <ac:chgData name="Edmar Lisboa Bacha" userId="35f624df76cd6eb4" providerId="LiveId" clId="{2F7E90A0-B6D5-4939-9918-FD632D9CBE90}" dt="2022-09-27T13:50:00.350" v="55" actId="6549"/>
          <ac:spMkLst>
            <pc:docMk/>
            <pc:sldMk cId="134598585" sldId="264"/>
            <ac:spMk id="3" creationId="{3DCB3772-482A-C9A3-0455-D8A04F2AA359}"/>
          </ac:spMkLst>
        </pc:spChg>
      </pc:sldChg>
      <pc:sldChg chg="modSp mod ord">
        <pc:chgData name="Edmar Lisboa Bacha" userId="35f624df76cd6eb4" providerId="LiveId" clId="{2F7E90A0-B6D5-4939-9918-FD632D9CBE90}" dt="2022-09-27T14:16:24.021" v="772" actId="6549"/>
        <pc:sldMkLst>
          <pc:docMk/>
          <pc:sldMk cId="2955977613" sldId="266"/>
        </pc:sldMkLst>
        <pc:graphicFrameChg chg="modGraphic">
          <ac:chgData name="Edmar Lisboa Bacha" userId="35f624df76cd6eb4" providerId="LiveId" clId="{2F7E90A0-B6D5-4939-9918-FD632D9CBE90}" dt="2022-09-27T14:16:24.021" v="772" actId="6549"/>
          <ac:graphicFrameMkLst>
            <pc:docMk/>
            <pc:sldMk cId="2955977613" sldId="266"/>
            <ac:graphicFrameMk id="4" creationId="{C7BCE007-52EC-E558-8587-B594727E71DD}"/>
          </ac:graphicFrameMkLst>
        </pc:graphicFrameChg>
      </pc:sldChg>
      <pc:sldChg chg="modSp mod">
        <pc:chgData name="Edmar Lisboa Bacha" userId="35f624df76cd6eb4" providerId="LiveId" clId="{2F7E90A0-B6D5-4939-9918-FD632D9CBE90}" dt="2022-09-27T14:07:53.434" v="713" actId="20577"/>
        <pc:sldMkLst>
          <pc:docMk/>
          <pc:sldMk cId="4097263737" sldId="267"/>
        </pc:sldMkLst>
        <pc:graphicFrameChg chg="modGraphic">
          <ac:chgData name="Edmar Lisboa Bacha" userId="35f624df76cd6eb4" providerId="LiveId" clId="{2F7E90A0-B6D5-4939-9918-FD632D9CBE90}" dt="2022-09-27T14:07:53.434" v="713" actId="20577"/>
          <ac:graphicFrameMkLst>
            <pc:docMk/>
            <pc:sldMk cId="4097263737" sldId="267"/>
            <ac:graphicFrameMk id="5" creationId="{11E0C379-A6B6-5301-491E-1982514D564A}"/>
          </ac:graphicFrameMkLst>
        </pc:graphicFrameChg>
      </pc:sldChg>
      <pc:sldChg chg="modSp mod">
        <pc:chgData name="Edmar Lisboa Bacha" userId="35f624df76cd6eb4" providerId="LiveId" clId="{2F7E90A0-B6D5-4939-9918-FD632D9CBE90}" dt="2022-09-30T14:36:51.416" v="1001" actId="20577"/>
        <pc:sldMkLst>
          <pc:docMk/>
          <pc:sldMk cId="2294906101" sldId="270"/>
        </pc:sldMkLst>
        <pc:spChg chg="mod">
          <ac:chgData name="Edmar Lisboa Bacha" userId="35f624df76cd6eb4" providerId="LiveId" clId="{2F7E90A0-B6D5-4939-9918-FD632D9CBE90}" dt="2022-09-30T14:36:51.416" v="1001" actId="20577"/>
          <ac:spMkLst>
            <pc:docMk/>
            <pc:sldMk cId="2294906101" sldId="270"/>
            <ac:spMk id="3" creationId="{FD6E7629-4E7D-3498-893B-7D2B01D0C377}"/>
          </ac:spMkLst>
        </pc:spChg>
      </pc:sldChg>
      <pc:sldChg chg="modSp mod">
        <pc:chgData name="Edmar Lisboa Bacha" userId="35f624df76cd6eb4" providerId="LiveId" clId="{2F7E90A0-B6D5-4939-9918-FD632D9CBE90}" dt="2022-09-30T14:22:32.846" v="831" actId="6549"/>
        <pc:sldMkLst>
          <pc:docMk/>
          <pc:sldMk cId="799971332" sldId="271"/>
        </pc:sldMkLst>
        <pc:spChg chg="mod">
          <ac:chgData name="Edmar Lisboa Bacha" userId="35f624df76cd6eb4" providerId="LiveId" clId="{2F7E90A0-B6D5-4939-9918-FD632D9CBE90}" dt="2022-09-27T14:11:49.445" v="754" actId="20577"/>
          <ac:spMkLst>
            <pc:docMk/>
            <pc:sldMk cId="799971332" sldId="271"/>
            <ac:spMk id="2" creationId="{D9F782C2-0CF5-CF23-13C5-2ED666F9877A}"/>
          </ac:spMkLst>
        </pc:spChg>
        <pc:spChg chg="mod">
          <ac:chgData name="Edmar Lisboa Bacha" userId="35f624df76cd6eb4" providerId="LiveId" clId="{2F7E90A0-B6D5-4939-9918-FD632D9CBE90}" dt="2022-09-30T14:22:32.846" v="831" actId="6549"/>
          <ac:spMkLst>
            <pc:docMk/>
            <pc:sldMk cId="799971332" sldId="271"/>
            <ac:spMk id="3" creationId="{9E7C0D3B-03F1-F8E8-2B8C-3D151CBD2D3B}"/>
          </ac:spMkLst>
        </pc:spChg>
      </pc:sldChg>
      <pc:sldChg chg="modSp mod">
        <pc:chgData name="Edmar Lisboa Bacha" userId="35f624df76cd6eb4" providerId="LiveId" clId="{2F7E90A0-B6D5-4939-9918-FD632D9CBE90}" dt="2022-09-27T13:44:41.523" v="39" actId="6549"/>
        <pc:sldMkLst>
          <pc:docMk/>
          <pc:sldMk cId="2584953858" sldId="272"/>
        </pc:sldMkLst>
        <pc:spChg chg="mod">
          <ac:chgData name="Edmar Lisboa Bacha" userId="35f624df76cd6eb4" providerId="LiveId" clId="{2F7E90A0-B6D5-4939-9918-FD632D9CBE90}" dt="2022-09-27T13:44:41.523" v="39" actId="6549"/>
          <ac:spMkLst>
            <pc:docMk/>
            <pc:sldMk cId="2584953858" sldId="272"/>
            <ac:spMk id="3" creationId="{7E6A3A77-1589-CB12-6956-26DF5A7A6DA0}"/>
          </ac:spMkLst>
        </pc:spChg>
      </pc:sldChg>
      <pc:sldChg chg="modSp mod">
        <pc:chgData name="Edmar Lisboa Bacha" userId="35f624df76cd6eb4" providerId="LiveId" clId="{2F7E90A0-B6D5-4939-9918-FD632D9CBE90}" dt="2022-09-30T14:19:04.292" v="790" actId="20577"/>
        <pc:sldMkLst>
          <pc:docMk/>
          <pc:sldMk cId="2095401151" sldId="273"/>
        </pc:sldMkLst>
        <pc:spChg chg="mod">
          <ac:chgData name="Edmar Lisboa Bacha" userId="35f624df76cd6eb4" providerId="LiveId" clId="{2F7E90A0-B6D5-4939-9918-FD632D9CBE90}" dt="2022-09-30T14:19:04.292" v="790" actId="20577"/>
          <ac:spMkLst>
            <pc:docMk/>
            <pc:sldMk cId="2095401151" sldId="273"/>
            <ac:spMk id="3" creationId="{BDE97ADF-1924-7891-DDD9-C108D22F68E0}"/>
          </ac:spMkLst>
        </pc:spChg>
      </pc:sldChg>
      <pc:sldChg chg="modSp mod">
        <pc:chgData name="Edmar Lisboa Bacha" userId="35f624df76cd6eb4" providerId="LiveId" clId="{2F7E90A0-B6D5-4939-9918-FD632D9CBE90}" dt="2022-09-27T13:45:37.794" v="45" actId="20577"/>
        <pc:sldMkLst>
          <pc:docMk/>
          <pc:sldMk cId="2928160641" sldId="274"/>
        </pc:sldMkLst>
        <pc:spChg chg="mod">
          <ac:chgData name="Edmar Lisboa Bacha" userId="35f624df76cd6eb4" providerId="LiveId" clId="{2F7E90A0-B6D5-4939-9918-FD632D9CBE90}" dt="2022-09-27T13:45:37.794" v="45" actId="20577"/>
          <ac:spMkLst>
            <pc:docMk/>
            <pc:sldMk cId="2928160641" sldId="274"/>
            <ac:spMk id="3" creationId="{A8811BD3-DF8E-D745-8DAA-6D5454685F8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42306-AE17-F2C2-CD83-C0638EB75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1D49E1-A7C4-D73D-DA9F-7CE143155A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E28E8-542F-26AE-4C7B-399FE8C5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FBAD-EF84-4660-88D9-CF653665BF08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3F044-8CBE-5FB7-6BBD-A21529A8C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43E27-6693-A4E2-2765-5D6A299EE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1E34-E05D-4EF8-8127-329DD6FFFD5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22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A08E6-EE79-146B-7C76-BE6A2753D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9321EC-6DD7-335E-D1C3-129F8CBBA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93ED9-1F7E-822C-8E54-7A8CB43F7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FBAD-EF84-4660-88D9-CF653665BF08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3429E-7825-25CB-542E-15BD7FF33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C2554-F797-3529-1B77-6FA57ACA7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1E34-E05D-4EF8-8127-329DD6FFFD5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473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6CB001-93DB-F664-9211-345F693D4E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FBB4BE-7401-7082-329A-F3E27D6AB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AF9FE-D23D-2DB0-8354-6E9C2A8BE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FBAD-EF84-4660-88D9-CF653665BF08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061D8-60B9-B189-C7F8-629788448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78A44-799B-08CD-4906-77971748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1E34-E05D-4EF8-8127-329DD6FFFD5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4116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0EBE7-5411-0226-CCEC-BB39E425C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3E079-B4F6-D0CB-B56B-3A5C14756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28215-AECD-9C15-B425-5990B369F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FBAD-EF84-4660-88D9-CF653665BF08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5882D-7377-5000-DA51-BB4614173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EB638-5DE7-4C83-1E29-71FCB0D7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1E34-E05D-4EF8-8127-329DD6FFFD5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180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9A5CB-3F01-3325-6379-49F7E85B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87B9D-7D9E-5290-C38F-A0132D16E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6E3E4-5790-F668-9C86-B86AD0271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FBAD-EF84-4660-88D9-CF653665BF08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C9FE6-E5B7-DA31-D2F1-E796D5CC5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40F49-CE3B-D334-59E1-039BED0C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1E34-E05D-4EF8-8127-329DD6FFFD5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083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A8C3D-57A7-7DD1-7A89-7D27059A5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18CA3-977F-9F20-A095-B1C959AC12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C7419-9174-69C0-3AFB-0DC45E055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69857E-2BBE-45DD-FAF1-CA2BA82C7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FBAD-EF84-4660-88D9-CF653665BF08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F6F88-DEBC-0B66-90EF-20D49A71F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D85C2-3B03-11FA-BFFE-2404614C4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1E34-E05D-4EF8-8127-329DD6FFFD5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952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540B5-EDF0-EB43-0CCC-0866C06E0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BA38E-47CC-C123-CF66-A38A590AC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247D9-B007-D38C-A75E-62BDBA86E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184168-CA22-CC0F-CF3A-CC9037422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F58DF6-3728-8787-B4DD-5E387297BF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DA759-FB62-77B4-C3E8-F5A4465FF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FBAD-EF84-4660-88D9-CF653665BF08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C886FD-E1F8-A8BA-022E-631035CF9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240DE0-0008-19A5-55A7-0CE8A7A02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1E34-E05D-4EF8-8127-329DD6FFFD5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95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BE5C8-D65F-55FF-28BA-B23D70CF2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497DF2-F5A4-A0F4-5A3A-9A9D76065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FBAD-EF84-4660-88D9-CF653665BF08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5BC957-50FD-E1E2-D14B-8771AA1F9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E55831-86A6-5534-1961-86CD655F6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1E34-E05D-4EF8-8127-329DD6FFFD5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669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3FFB16-834C-4409-1BF0-9EA8BE07C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FBAD-EF84-4660-88D9-CF653665BF08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ADD6CD-8E2F-B6D5-2D19-414A93804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3B18-049A-C604-AD5F-6B09988E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1E34-E05D-4EF8-8127-329DD6FFFD5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936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7C558-9B83-BC31-D8AA-FFE9C95FF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DF11E-606D-4F57-9659-4DC966E35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8FCB2A-3FF7-B49C-BD6B-EF3D17BB0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6E4E4-F823-3750-9DCC-0DB6E5F7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FBAD-EF84-4660-88D9-CF653665BF08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60FC8-654D-4962-E49A-DC6457F82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73699-93B6-8EC3-0CD4-AFC1BC72E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1E34-E05D-4EF8-8127-329DD6FFFD5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6256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429B9-627D-DA2C-90E8-E92985713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1A7FAD-F604-2278-10CD-878682C7B6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5DAB68-D6F1-159D-D5A3-E9A712847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24084-4F00-6E39-EB34-6A483B79D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FBAD-EF84-4660-88D9-CF653665BF08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ED46D-147E-659A-14CE-FBA7C9728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FCF47-FA52-8D2D-EF1C-E4ECBC00A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1E34-E05D-4EF8-8127-329DD6FFFD5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661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2EE861-D907-3FC3-B762-1CA80045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0D13D-98EA-92D3-4C9F-1E00F201F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78D31-C272-7679-3E64-846BA5CE6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0FBAD-EF84-4660-88D9-CF653665BF08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0764C-04D1-DEF6-2169-6AED501DD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4DF50-F315-654C-033B-A6537E6FD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61E34-E05D-4EF8-8127-329DD6FFFD5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183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DAA80-AC77-B6FA-53EF-D0DA43A095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	</a:t>
            </a:r>
            <a:r>
              <a:rPr lang="pt-BR" sz="4800" dirty="0"/>
              <a:t>REESTIMANDO O CRESCIMENTO DO PIB DE 1900 A 1980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BBE334-E8CF-5A17-C0B8-E741F6E42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Edmar L. Bacha, Guilherme A. Tombolo, Flávio R. </a:t>
            </a:r>
            <a:r>
              <a:rPr lang="pt-BR" dirty="0" err="1"/>
              <a:t>Versiani</a:t>
            </a:r>
            <a:endParaRPr lang="pt-BR" dirty="0"/>
          </a:p>
          <a:p>
            <a:r>
              <a:rPr lang="pt-BR" dirty="0"/>
              <a:t>CDPP e IEPE/</a:t>
            </a:r>
            <a:r>
              <a:rPr lang="pt-BR" dirty="0" err="1"/>
              <a:t>CdG</a:t>
            </a:r>
            <a:r>
              <a:rPr lang="pt-BR" dirty="0"/>
              <a:t>, 03/10/2022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5713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81067-B1AC-F33F-ADE4-0B5A0FC4D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SIMONSEN EM </a:t>
            </a:r>
            <a:r>
              <a:rPr lang="pt-BR" i="1" dirty="0"/>
              <a:t>BRASIL 2002 </a:t>
            </a:r>
            <a:r>
              <a:rPr lang="pt-BR" dirty="0"/>
              <a:t>(1974) USA AS CONTAS NOVAS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506B47F7-75D1-A8FF-3473-04223AE3C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9" y="1616364"/>
            <a:ext cx="10270836" cy="4560599"/>
          </a:xfrm>
        </p:spPr>
      </p:pic>
    </p:spTree>
    <p:extLst>
      <p:ext uri="{BB962C8B-B14F-4D97-AF65-F5344CB8AC3E}">
        <p14:creationId xmlns:p14="http://schemas.microsoft.com/office/powerpoint/2010/main" val="1525660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89DEA-210D-5812-6852-1A0A18191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3800" dirty="0"/>
              <a:t>PRIMEIRA PARTE DA PROPOSTA: REINCLUIR OS SERVIÇOS NO CRESCIMENTO DO  PRODUTO REAL DE 1947 A 1966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F534A-8316-E405-B8DA-BFE68D06D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Para 1947 a 1966 sabemos a taxa média anual de crescimento dos serviços excluídos, S = 3,1%. </a:t>
            </a:r>
          </a:p>
          <a:p>
            <a:r>
              <a:rPr lang="pt-BR" dirty="0"/>
              <a:t>Sabemos também a participação deles na renda interna, média de 1947 e 1966, a = 30%.</a:t>
            </a:r>
          </a:p>
          <a:p>
            <a:r>
              <a:rPr lang="pt-BR" dirty="0"/>
              <a:t>Conhecemos a última estimativa do IBGE para o crescimento anual do produto real de 1947 a 1966, excluindo tais serviços, </a:t>
            </a:r>
            <a:r>
              <a:rPr lang="pt-BR" dirty="0" err="1"/>
              <a:t>Yn</a:t>
            </a:r>
            <a:r>
              <a:rPr lang="pt-BR" dirty="0"/>
              <a:t> = 6,6%</a:t>
            </a:r>
          </a:p>
          <a:p>
            <a:r>
              <a:rPr lang="pt-BR" dirty="0"/>
              <a:t>Então a taxa anual de crescimento do produto real reincluindo os serviços, Yo, é dada por:</a:t>
            </a:r>
          </a:p>
          <a:p>
            <a:pPr marL="914400" lvl="2" indent="0">
              <a:buNone/>
            </a:pPr>
            <a:r>
              <a:rPr lang="pt-BR" dirty="0"/>
              <a:t>		</a:t>
            </a:r>
            <a:r>
              <a:rPr lang="pt-BR" sz="2800" dirty="0"/>
              <a:t>Yo = </a:t>
            </a:r>
            <a:r>
              <a:rPr lang="pt-BR" sz="2800" dirty="0" err="1"/>
              <a:t>a.Yn</a:t>
            </a:r>
            <a:r>
              <a:rPr lang="pt-BR" sz="2800" dirty="0"/>
              <a:t> + (1-a).S</a:t>
            </a:r>
          </a:p>
          <a:p>
            <a:pPr marL="342900" lvl="1" indent="-342900"/>
            <a:r>
              <a:rPr lang="pt-BR" sz="2800" dirty="0"/>
              <a:t>Ou: </a:t>
            </a:r>
          </a:p>
          <a:p>
            <a:pPr marL="914400" lvl="3" indent="0">
              <a:buNone/>
            </a:pPr>
            <a:r>
              <a:rPr lang="pt-BR" dirty="0"/>
              <a:t>		</a:t>
            </a:r>
            <a:r>
              <a:rPr lang="pt-BR" sz="3000" dirty="0"/>
              <a:t>Yo = 0,7x6,6% + 0,3x3,1% = 5,6%</a:t>
            </a:r>
          </a:p>
        </p:txBody>
      </p:sp>
    </p:spTree>
    <p:extLst>
      <p:ext uri="{BB962C8B-B14F-4D97-AF65-F5344CB8AC3E}">
        <p14:creationId xmlns:p14="http://schemas.microsoft.com/office/powerpoint/2010/main" val="3711948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142E-0EA1-1020-7675-F3D6C75EC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SEGUNDA PARTE DA PROPOSTA, PARA 1966-1980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B3772-482A-C9A3-0455-D8A04F2AA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pt-BR" dirty="0"/>
              <a:t>Para 1966-1980, não temos observações dos três componentes de S</a:t>
            </a:r>
          </a:p>
          <a:p>
            <a:pPr lvl="1"/>
            <a:r>
              <a:rPr lang="pt-BR" dirty="0"/>
              <a:t>Mas sabemos suas taxas de crescimento em 1947-1966, bem como sua participação na renda interna em 1966 e 1980. Fazendo as contas, vem S=3%</a:t>
            </a:r>
          </a:p>
          <a:p>
            <a:pPr lvl="1"/>
            <a:r>
              <a:rPr lang="pt-BR" dirty="0"/>
              <a:t>Podemos também usar a taxa de crescimento dos serviços em 1980-89, quando o IBGE os reintroduziu nas contas nacionais (agora consistindo de administrações públicas, intermediários financeiros e outros serviços – entram os intermediários saem os aluguéis). Dá S=3,2%, que vamos usar</a:t>
            </a:r>
          </a:p>
          <a:p>
            <a:pPr lvl="1"/>
            <a:r>
              <a:rPr lang="pt-BR" dirty="0"/>
              <a:t>Para a participação dos serviços reincluídos na renda interna usamos uma média dos anos 1980 e 1989: a= 27%</a:t>
            </a:r>
          </a:p>
          <a:p>
            <a:pPr lvl="1"/>
            <a:r>
              <a:rPr lang="pt-BR" dirty="0"/>
              <a:t>Em 1966-1980, a taxa anual de crescimento do produto real foi 8,6%</a:t>
            </a:r>
          </a:p>
          <a:p>
            <a:pPr lvl="1"/>
            <a:r>
              <a:rPr lang="pt-BR" dirty="0"/>
              <a:t>A proposta de revisão é, então: 0,73x8,6% + 0,27x3.2% = 7,1%</a:t>
            </a:r>
          </a:p>
          <a:p>
            <a:pPr lvl="2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598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F595A-CDB2-874D-1E9A-44B1B8F20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825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t-BR" sz="3600" dirty="0"/>
              <a:t>TRATAMOS A SEGUIR DAS ESTIMATIVAS DE HADDAD DE 1900 A 1947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97014-6D1C-81DF-30A2-149C8AE8B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Haddad usa a mesma metodologia da FGV, adicionando governo (estimado pela folha de salários real e não pelo número de funcionários)</a:t>
            </a:r>
          </a:p>
          <a:p>
            <a:r>
              <a:rPr lang="pt-BR" dirty="0"/>
              <a:t>Os serviços que ele exclui (aluguéis e outros serviços) em 1939 representavam 20% do produto interno em preços correntes</a:t>
            </a:r>
          </a:p>
          <a:p>
            <a:r>
              <a:rPr lang="pt-BR" dirty="0"/>
              <a:t>A estimativa que usamos da taxa de crescimento dos serviços excluídos é crescimento da população </a:t>
            </a:r>
            <a:r>
              <a:rPr lang="pt-BR"/>
              <a:t>mais 0,2pp </a:t>
            </a:r>
            <a:r>
              <a:rPr lang="pt-BR" dirty="0"/>
              <a:t>(Mesma relação observada nos dados da FGV em 1947-1966)</a:t>
            </a:r>
          </a:p>
          <a:p>
            <a:r>
              <a:rPr lang="pt-BR" dirty="0"/>
              <a:t>Identificamos em Haddad dois períodos 1900-1919 e 1919-1947, pois diferem bastante em termos de crescimento do produto real e da população</a:t>
            </a:r>
          </a:p>
          <a:p>
            <a:r>
              <a:rPr lang="pt-BR" dirty="0"/>
              <a:t>Para 1900-1919, em vez de 3,8% dá 3,6%. Para 1919-1947, em vez de 4,9% dá 4,3%.</a:t>
            </a:r>
          </a:p>
        </p:txBody>
      </p:sp>
    </p:spTree>
    <p:extLst>
      <p:ext uri="{BB962C8B-B14F-4D97-AF65-F5344CB8AC3E}">
        <p14:creationId xmlns:p14="http://schemas.microsoft.com/office/powerpoint/2010/main" val="3316260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9475E-CBAD-6CCC-0A58-DB41F115D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EM RESUMO, O PIB FICARIA ASSIM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7BCE007-52EC-E558-8587-B594727E71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606267"/>
              </p:ext>
            </p:extLst>
          </p:nvPr>
        </p:nvGraphicFramePr>
        <p:xfrm>
          <a:off x="3312543" y="1690687"/>
          <a:ext cx="5600547" cy="4140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6550">
                  <a:extLst>
                    <a:ext uri="{9D8B030D-6E8A-4147-A177-3AD203B41FA5}">
                      <a16:colId xmlns:a16="http://schemas.microsoft.com/office/drawing/2014/main" val="1713250490"/>
                    </a:ext>
                  </a:extLst>
                </a:gridCol>
                <a:gridCol w="1617686">
                  <a:extLst>
                    <a:ext uri="{9D8B030D-6E8A-4147-A177-3AD203B41FA5}">
                      <a16:colId xmlns:a16="http://schemas.microsoft.com/office/drawing/2014/main" val="2343419146"/>
                    </a:ext>
                  </a:extLst>
                </a:gridCol>
                <a:gridCol w="1906311">
                  <a:extLst>
                    <a:ext uri="{9D8B030D-6E8A-4147-A177-3AD203B41FA5}">
                      <a16:colId xmlns:a16="http://schemas.microsoft.com/office/drawing/2014/main" val="1210421331"/>
                    </a:ext>
                  </a:extLst>
                </a:gridCol>
              </a:tblGrid>
              <a:tr h="414077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Table 1: GDP yearly growth rates (%)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376550"/>
                  </a:ext>
                </a:extLst>
              </a:tr>
              <a:tr h="414077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239048"/>
                  </a:ext>
                </a:extLst>
              </a:tr>
              <a:tr h="4140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 err="1">
                          <a:effectLst/>
                        </a:rPr>
                        <a:t>Period</a:t>
                      </a:r>
                      <a:r>
                        <a:rPr lang="pt-BR" sz="2000" dirty="0">
                          <a:effectLst/>
                        </a:rPr>
                        <a:t> 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 err="1">
                          <a:effectLst/>
                        </a:rPr>
                        <a:t>Ipeadata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This paper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87524824"/>
                  </a:ext>
                </a:extLst>
              </a:tr>
              <a:tr h="4140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1900-1980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5.7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4.9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74259803"/>
                  </a:ext>
                </a:extLst>
              </a:tr>
              <a:tr h="4140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  1900-1947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4.4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4.0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5331031"/>
                  </a:ext>
                </a:extLst>
              </a:tr>
              <a:tr h="4140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     1900-1919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3.8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3.6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9925473"/>
                  </a:ext>
                </a:extLst>
              </a:tr>
              <a:tr h="4140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     1919-1947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4.9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4.3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42459331"/>
                  </a:ext>
                </a:extLst>
              </a:tr>
              <a:tr h="4140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  1947-1980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7.4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6.2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80910334"/>
                  </a:ext>
                </a:extLst>
              </a:tr>
              <a:tr h="4140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     1947-1966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6.6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5.6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00717691"/>
                  </a:ext>
                </a:extLst>
              </a:tr>
              <a:tr h="4140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     1966-1980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8.6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7.1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54837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977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3FA4F-904F-F387-723C-70C071C67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UM PONTO SOBRE DUPLA CONTAGEM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6E7629-4E7D-3498-893B-7D2B01D0C3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pt-BR" dirty="0"/>
                  <a:t>O produto real até hoje é calculado pela agregação de volumes produzidos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pt-BR" dirty="0"/>
                  <a:t>). A recomendação internacional é usar valores adicionados em preços constantes, com deflação simples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ou melhor ainda deflação dupla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𝑑𝑑</m:t>
                        </m:r>
                      </m:sub>
                    </m:sSub>
                  </m:oMath>
                </a14:m>
                <a:r>
                  <a:rPr lang="pt-BR" dirty="0"/>
                  <a:t>).</a:t>
                </a:r>
              </a:p>
              <a:p>
                <a:r>
                  <a:rPr lang="pt-BR" dirty="0"/>
                  <a:t>Em preços correntes: </a:t>
                </a:r>
              </a:p>
              <a:p>
                <a:r>
                  <a:rPr lang="pt-BR" dirty="0"/>
                  <a:t>valor adicionado (V) = valor da produção (</a:t>
                </a:r>
                <a:r>
                  <a:rPr lang="pt-BR" dirty="0" err="1"/>
                  <a:t>Pq.Q</a:t>
                </a:r>
                <a:r>
                  <a:rPr lang="pt-BR" dirty="0"/>
                  <a:t>) – valor dos insumos (</a:t>
                </a:r>
                <a:r>
                  <a:rPr lang="pt-BR" dirty="0" err="1"/>
                  <a:t>Pj.J</a:t>
                </a:r>
                <a:r>
                  <a:rPr lang="pt-BR" dirty="0"/>
                  <a:t>)</a:t>
                </a:r>
              </a:p>
              <a:p>
                <a:r>
                  <a:rPr lang="pt-BR" dirty="0"/>
                  <a:t>Em preços constantes, com deflação simples: </a:t>
                </a:r>
              </a:p>
              <a:p>
                <a:r>
                  <a:rPr lang="pt-BR" dirty="0" err="1"/>
                  <a:t>Vds</a:t>
                </a:r>
                <a:r>
                  <a:rPr lang="pt-BR" dirty="0"/>
                  <a:t> = </a:t>
                </a:r>
                <a:r>
                  <a:rPr lang="pt-BR" dirty="0" err="1"/>
                  <a:t>PqQ</a:t>
                </a:r>
                <a:r>
                  <a:rPr lang="pt-BR" dirty="0"/>
                  <a:t>/</a:t>
                </a:r>
                <a:r>
                  <a:rPr lang="pt-BR" dirty="0" err="1"/>
                  <a:t>Pq</a:t>
                </a:r>
                <a:r>
                  <a:rPr lang="pt-BR" dirty="0"/>
                  <a:t> – </a:t>
                </a:r>
                <a:r>
                  <a:rPr lang="pt-BR" dirty="0" err="1"/>
                  <a:t>Pj.J</a:t>
                </a:r>
                <a:r>
                  <a:rPr lang="pt-BR" dirty="0"/>
                  <a:t>/</a:t>
                </a:r>
                <a:r>
                  <a:rPr lang="pt-BR" dirty="0" err="1"/>
                  <a:t>Pq</a:t>
                </a:r>
                <a:r>
                  <a:rPr lang="pt-BR" dirty="0"/>
                  <a:t> = Q – </a:t>
                </a:r>
                <a:r>
                  <a:rPr lang="pt-BR" dirty="0" err="1"/>
                  <a:t>p.J</a:t>
                </a:r>
                <a:endParaRPr lang="pt-BR" dirty="0"/>
              </a:p>
              <a:p>
                <a:r>
                  <a:rPr lang="pt-BR" dirty="0"/>
                  <a:t>Onde p é a razão entre o preço do insumo e o preço do produto</a:t>
                </a:r>
              </a:p>
              <a:p>
                <a:r>
                  <a:rPr lang="pt-BR" dirty="0"/>
                  <a:t>Em preços constantes, com deflação dupla: </a:t>
                </a:r>
              </a:p>
              <a:p>
                <a:r>
                  <a:rPr lang="pt-BR" dirty="0" err="1"/>
                  <a:t>Vdd</a:t>
                </a:r>
                <a:r>
                  <a:rPr lang="pt-BR" dirty="0"/>
                  <a:t> = </a:t>
                </a:r>
                <a:r>
                  <a:rPr lang="pt-BR" dirty="0" err="1"/>
                  <a:t>PqQ</a:t>
                </a:r>
                <a:r>
                  <a:rPr lang="pt-BR" dirty="0"/>
                  <a:t>/</a:t>
                </a:r>
                <a:r>
                  <a:rPr lang="pt-BR" dirty="0" err="1"/>
                  <a:t>Pq</a:t>
                </a:r>
                <a:r>
                  <a:rPr lang="pt-BR" dirty="0"/>
                  <a:t> – </a:t>
                </a:r>
                <a:r>
                  <a:rPr lang="pt-BR" dirty="0" err="1"/>
                  <a:t>Pj.J</a:t>
                </a:r>
                <a:r>
                  <a:rPr lang="pt-BR" dirty="0"/>
                  <a:t>/</a:t>
                </a:r>
                <a:r>
                  <a:rPr lang="pt-BR" dirty="0" err="1"/>
                  <a:t>Pj</a:t>
                </a:r>
                <a:r>
                  <a:rPr lang="pt-BR" dirty="0"/>
                  <a:t> = Q - J</a:t>
                </a:r>
              </a:p>
              <a:p>
                <a:r>
                  <a:rPr lang="pt-BR" dirty="0"/>
                  <a:t>Então, se  </a:t>
                </a:r>
                <a:r>
                  <a:rPr lang="el-GR" dirty="0"/>
                  <a:t>Δ</a:t>
                </a:r>
                <a:r>
                  <a:rPr lang="pt-BR" dirty="0"/>
                  <a:t> J [ou </a:t>
                </a:r>
                <a:r>
                  <a:rPr lang="el-GR" dirty="0"/>
                  <a:t>Δ</a:t>
                </a:r>
                <a:r>
                  <a:rPr lang="pt-BR" dirty="0"/>
                  <a:t> </a:t>
                </a:r>
                <a:r>
                  <a:rPr lang="pt-BR" dirty="0" err="1"/>
                  <a:t>p.J</a:t>
                </a:r>
                <a:r>
                  <a:rPr lang="pt-BR" dirty="0"/>
                  <a:t>] é diferente de </a:t>
                </a:r>
                <a:r>
                  <a:rPr lang="el-GR" dirty="0"/>
                  <a:t> Δ</a:t>
                </a:r>
                <a:r>
                  <a:rPr lang="pt-BR" dirty="0"/>
                  <a:t> Q, isto é, se a relação insumo-produto muda, as variações dos volumes produzidos não coincidirão com as dos valores adicionados reais</a:t>
                </a:r>
              </a:p>
              <a:p>
                <a:r>
                  <a:rPr lang="pt-BR" dirty="0"/>
                  <a:t>Suspeitas: </a:t>
                </a:r>
                <a:r>
                  <a:rPr lang="el-GR" dirty="0"/>
                  <a:t>Δ</a:t>
                </a:r>
                <a:r>
                  <a:rPr lang="pt-BR" dirty="0"/>
                  <a:t> volume superestima </a:t>
                </a:r>
                <a:r>
                  <a:rPr lang="el-GR" dirty="0"/>
                  <a:t>Δ</a:t>
                </a:r>
                <a:r>
                  <a:rPr lang="pt-BR" dirty="0"/>
                  <a:t> valor adicionado na fase de substituição ‘pesada’ de importações liderada pelo Estado (Bacha 1971) e o subestima na fase de maior penetração de insumos importados associada à privatização pós-1990 (</a:t>
                </a:r>
                <a:r>
                  <a:rPr lang="pt-BR" dirty="0" err="1"/>
                  <a:t>Braulio</a:t>
                </a:r>
                <a:r>
                  <a:rPr lang="pt-BR" dirty="0"/>
                  <a:t> Borges, </a:t>
                </a:r>
                <a:r>
                  <a:rPr lang="pt-BR"/>
                  <a:t>em andamento)</a:t>
                </a: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6E7629-4E7D-3498-893B-7D2B01D0C3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2241" r="-2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4906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782C2-0CF5-CF23-13C5-2ED666F98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/>
              <a:t> </a:t>
            </a:r>
            <a:r>
              <a:rPr lang="pt-BR" sz="3600" b="1" dirty="0"/>
              <a:t>DUAS RECOMENDAÇÕES PARA A REVISÃO </a:t>
            </a:r>
            <a:br>
              <a:rPr lang="pt-BR" sz="3600" b="1" dirty="0"/>
            </a:br>
            <a:r>
              <a:rPr lang="pt-BR" sz="3600" b="1" dirty="0"/>
              <a:t>DO PRODUTO REAL NAS CONTAS NACIONAIS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C0D3B-03F1-F8E8-2B8C-3D151CBD2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sz="4000" dirty="0"/>
          </a:p>
          <a:p>
            <a:pPr marL="742950" indent="-742950">
              <a:buAutoNum type="arabicPeriod"/>
            </a:pPr>
            <a:r>
              <a:rPr lang="pt-BR" sz="4000" dirty="0"/>
              <a:t>Reestimar serviços nas contas de 1980 a 1995 e </a:t>
            </a:r>
            <a:r>
              <a:rPr lang="pt-BR" sz="4000" dirty="0" err="1"/>
              <a:t>reincluí-los</a:t>
            </a:r>
            <a:r>
              <a:rPr lang="pt-BR" sz="4000" dirty="0"/>
              <a:t> nas contas anteriores a 1980</a:t>
            </a:r>
          </a:p>
          <a:p>
            <a:pPr marL="742950" indent="-742950">
              <a:buAutoNum type="arabicPeriod"/>
            </a:pPr>
            <a:r>
              <a:rPr lang="pt-BR" sz="4000" dirty="0"/>
              <a:t>Calcular o produto real por valor adicionado real e não por volume de produção </a:t>
            </a:r>
          </a:p>
        </p:txBody>
      </p:sp>
    </p:spTree>
    <p:extLst>
      <p:ext uri="{BB962C8B-B14F-4D97-AF65-F5344CB8AC3E}">
        <p14:creationId xmlns:p14="http://schemas.microsoft.com/office/powerpoint/2010/main" val="799971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62CCA-824E-0981-D2E7-540E12E12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ALGUMAS CONSEQUÊNCIAS PARA A HISTORIOGRAFIA DO PERÍODO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98131-E1D5-1D2F-3C1B-EC1E4BD48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07000"/>
              </a:lnSpc>
            </a:pPr>
            <a:r>
              <a:rPr lang="pt-BR" sz="1600" dirty="0"/>
              <a:t>No período de industrialização por substituição de importações o Brasil cresceu menos do que registram as contas nacionais</a:t>
            </a:r>
          </a:p>
          <a:p>
            <a:pPr lvl="0" algn="just">
              <a:lnSpc>
                <a:spcPct val="107000"/>
              </a:lnSpc>
            </a:pPr>
            <a:r>
              <a:rPr lang="pt-BR" sz="1600" dirty="0"/>
              <a:t>A impressão de um “milagre econômico” em 1968-1973 foi facilitada pela adoção em 1969 de um novo cálculo do PIB real que excluiu serviços de crescimento lento (Sem isso, 1968-1973: 9,3% v. 11,5%)</a:t>
            </a:r>
          </a:p>
          <a:p>
            <a:pPr lvl="0" algn="just">
              <a:lnSpc>
                <a:spcPct val="107000"/>
              </a:lnSpc>
            </a:pPr>
            <a:r>
              <a:rPr lang="pt-BR" sz="1600" dirty="0"/>
              <a:t>Mesmo com o </a:t>
            </a:r>
            <a:r>
              <a:rPr lang="pt-BR" sz="1600" i="1" dirty="0" err="1"/>
              <a:t>haircut</a:t>
            </a:r>
            <a:r>
              <a:rPr lang="pt-BR" sz="1600" dirty="0"/>
              <a:t>, o crescimento do PIB em 1900-1980 foi um respeitável ​​4,9% ao ano, taxa bem superior aos 3,2% da economia mundial no período de acordo com o </a:t>
            </a:r>
            <a:r>
              <a:rPr lang="pt-BR" sz="1600" dirty="0" err="1"/>
              <a:t>Maddison</a:t>
            </a:r>
            <a:r>
              <a:rPr lang="pt-BR" sz="1600" dirty="0"/>
              <a:t> Project </a:t>
            </a:r>
            <a:r>
              <a:rPr lang="pt-BR" sz="1600" dirty="0" err="1"/>
              <a:t>Database</a:t>
            </a:r>
            <a:r>
              <a:rPr lang="pt-BR" sz="1600" dirty="0"/>
              <a:t> </a:t>
            </a:r>
          </a:p>
          <a:p>
            <a:pPr lvl="0" algn="just">
              <a:lnSpc>
                <a:spcPct val="107000"/>
              </a:lnSpc>
            </a:pPr>
            <a:r>
              <a:rPr lang="pt-BR" sz="1600" dirty="0"/>
              <a:t>Não há uma diferença tão acentuada como se entende atualmente entre as taxas de crescimento do </a:t>
            </a:r>
            <a:r>
              <a:rPr lang="pt-BR" sz="1600" dirty="0" err="1"/>
              <a:t>PIBpc</a:t>
            </a:r>
            <a:r>
              <a:rPr lang="pt-BR" sz="1600" dirty="0"/>
              <a:t> nos séculos 19 e 20. Em próximo artigo, argumentaremos que o </a:t>
            </a:r>
            <a:r>
              <a:rPr lang="pt-BR" sz="1600" dirty="0" err="1"/>
              <a:t>PIBpc</a:t>
            </a:r>
            <a:r>
              <a:rPr lang="pt-BR" sz="1600" dirty="0"/>
              <a:t> cresceu mais rápido no século 19 do que o presumido no </a:t>
            </a:r>
            <a:r>
              <a:rPr lang="pt-BR" sz="1600" dirty="0" err="1"/>
              <a:t>Maddison</a:t>
            </a:r>
            <a:r>
              <a:rPr lang="pt-BR" sz="1600" dirty="0"/>
              <a:t> Project </a:t>
            </a:r>
            <a:r>
              <a:rPr lang="pt-BR" sz="1600" dirty="0" err="1"/>
              <a:t>Database</a:t>
            </a:r>
            <a:r>
              <a:rPr lang="pt-BR" sz="1600" dirty="0"/>
              <a:t>.  Teaser: </a:t>
            </a:r>
          </a:p>
          <a:p>
            <a:pPr marL="0" lvl="0" indent="0" algn="ctr">
              <a:lnSpc>
                <a:spcPct val="107000"/>
              </a:lnSpc>
              <a:buNone/>
            </a:pPr>
            <a:endParaRPr lang="pt-BR" sz="1400" dirty="0"/>
          </a:p>
          <a:p>
            <a:pPr marL="0" lvl="0" indent="0" algn="ctr">
              <a:lnSpc>
                <a:spcPct val="107000"/>
              </a:lnSpc>
              <a:buNone/>
            </a:pPr>
            <a:endParaRPr lang="pt-BR" dirty="0"/>
          </a:p>
          <a:p>
            <a:pPr marL="0" lvl="0" indent="0" algn="ctr">
              <a:lnSpc>
                <a:spcPct val="107000"/>
              </a:lnSpc>
              <a:buNone/>
            </a:pPr>
            <a:endParaRPr lang="pt-BR" dirty="0"/>
          </a:p>
          <a:p>
            <a:pPr marL="0" lvl="0" indent="0" algn="ctr">
              <a:lnSpc>
                <a:spcPct val="107000"/>
              </a:lnSpc>
              <a:buNone/>
            </a:pPr>
            <a:endParaRPr lang="pt-BR" dirty="0"/>
          </a:p>
          <a:p>
            <a:pPr marL="0" lvl="0" indent="0" algn="ctr">
              <a:lnSpc>
                <a:spcPct val="107000"/>
              </a:lnSpc>
              <a:buNone/>
            </a:pPr>
            <a:endParaRPr lang="pt-BR" dirty="0"/>
          </a:p>
          <a:p>
            <a:pPr marL="0" lvl="0" indent="0" algn="ctr">
              <a:lnSpc>
                <a:spcPct val="107000"/>
              </a:lnSpc>
              <a:buNone/>
            </a:pPr>
            <a:endParaRPr lang="pt-BR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1E0C379-A6B6-5301-491E-1982514D56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246771"/>
              </p:ext>
            </p:extLst>
          </p:nvPr>
        </p:nvGraphicFramePr>
        <p:xfrm>
          <a:off x="4487159" y="4499768"/>
          <a:ext cx="3214538" cy="17294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2241">
                  <a:extLst>
                    <a:ext uri="{9D8B030D-6E8A-4147-A177-3AD203B41FA5}">
                      <a16:colId xmlns:a16="http://schemas.microsoft.com/office/drawing/2014/main" val="2053899197"/>
                    </a:ext>
                  </a:extLst>
                </a:gridCol>
                <a:gridCol w="1052241">
                  <a:extLst>
                    <a:ext uri="{9D8B030D-6E8A-4147-A177-3AD203B41FA5}">
                      <a16:colId xmlns:a16="http://schemas.microsoft.com/office/drawing/2014/main" val="967603788"/>
                    </a:ext>
                  </a:extLst>
                </a:gridCol>
                <a:gridCol w="1110056">
                  <a:extLst>
                    <a:ext uri="{9D8B030D-6E8A-4147-A177-3AD203B41FA5}">
                      <a16:colId xmlns:a16="http://schemas.microsoft.com/office/drawing/2014/main" val="2557339197"/>
                    </a:ext>
                  </a:extLst>
                </a:gridCol>
              </a:tblGrid>
              <a:tr h="28419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CRESCIMENTO ANUAL </a:t>
                      </a:r>
                      <a:r>
                        <a:rPr lang="pt-BR" sz="1400" u="none" strike="noStrike" dirty="0" err="1">
                          <a:effectLst/>
                        </a:rPr>
                        <a:t>PIBpc</a:t>
                      </a:r>
                      <a:r>
                        <a:rPr lang="pt-BR" sz="1400" u="none" strike="noStrike" dirty="0">
                          <a:effectLst/>
                        </a:rPr>
                        <a:t> (%)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171963"/>
                  </a:ext>
                </a:extLst>
              </a:tr>
              <a:tr h="30558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PERÍODO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ATUAL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SUGERIDA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082735"/>
                  </a:ext>
                </a:extLst>
              </a:tr>
              <a:tr h="305587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8495405"/>
                  </a:ext>
                </a:extLst>
              </a:tr>
              <a:tr h="30558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1820-1900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0,0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0,9~0,6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6767414"/>
                  </a:ext>
                </a:extLst>
              </a:tr>
              <a:tr h="30558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1900-1980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3,2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2,5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0510062"/>
                  </a:ext>
                </a:extLst>
              </a:tr>
              <a:tr h="17767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DIFERENÇA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3,2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1,6~1,9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920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263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72941-2992-9648-7FE7-3B8E05163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RESUMO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A3A77-1589-CB12-6956-26DF5A7A6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200 ANOS DE PIB: NOVAS CONTROVÉRSIAS</a:t>
            </a:r>
          </a:p>
          <a:p>
            <a:r>
              <a:rPr lang="pt-BR" dirty="0"/>
              <a:t>ARGUMENTO EM SÍNTESE</a:t>
            </a:r>
          </a:p>
          <a:p>
            <a:r>
              <a:rPr lang="pt-BR" sz="2800" dirty="0"/>
              <a:t>HISTÓRIA DA EXCLUSÃO DOS SERVIÇOS NO PRODUTO REAL, 1947-1980</a:t>
            </a:r>
          </a:p>
          <a:p>
            <a:r>
              <a:rPr lang="pt-BR" sz="2800" dirty="0"/>
              <a:t>PRIMEIRA PROPOSTA: REINCLUIR OS SERVIÇOS NO CRESCIMENTO DO  PRODUTO REAL DE 1947 A 1966</a:t>
            </a:r>
          </a:p>
          <a:p>
            <a:r>
              <a:rPr lang="pt-BR" sz="2800" dirty="0"/>
              <a:t>SEGUNDA PARTE DA PROPOSTA, PARA 1966-1980</a:t>
            </a:r>
          </a:p>
          <a:p>
            <a:r>
              <a:rPr lang="pt-BR" sz="2800" dirty="0"/>
              <a:t>TRATAMOS TAMBÉM DAS ESTIMATIVAS DE HADDAD DE 1900 A 1947</a:t>
            </a:r>
          </a:p>
          <a:p>
            <a:r>
              <a:rPr lang="pt-BR" dirty="0"/>
              <a:t>UM PONTO SOBRE DUPLA CONTAGEM</a:t>
            </a:r>
          </a:p>
          <a:p>
            <a:r>
              <a:rPr lang="pt-BR" sz="2800" dirty="0"/>
              <a:t>DUAS RECOMENDAÇÕES PARA A REVISÃO DAS CONTAS NACIONAIS DE 1900 A 1980</a:t>
            </a:r>
          </a:p>
          <a:p>
            <a:r>
              <a:rPr lang="pt-BR" dirty="0"/>
              <a:t>EM RESUMO, O PIB FICARIA ASSIM</a:t>
            </a:r>
          </a:p>
          <a:p>
            <a:r>
              <a:rPr lang="pt-BR" dirty="0"/>
              <a:t>ALGUMAS CONSEQUÊNCIAS PARA A HISTORIOGRAFIA DO PERÍODO </a:t>
            </a:r>
            <a:endParaRPr lang="pt-BR" sz="2800" dirty="0"/>
          </a:p>
          <a:p>
            <a:endParaRPr lang="pt-BR" sz="2800" dirty="0"/>
          </a:p>
          <a:p>
            <a:endParaRPr lang="pt-BR" sz="2800" dirty="0"/>
          </a:p>
          <a:p>
            <a:endParaRPr lang="pt-BR" sz="2800" dirty="0"/>
          </a:p>
          <a:p>
            <a:endParaRPr lang="pt-BR" sz="2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4953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BB518D-B08C-4D10-2ADD-C262A38FA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200 ANOS DE PIB: NOVAS CONTROVÉRSIAS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E97ADF-1924-7891-DDD9-C108D22F6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1820-1900: Estagnação do PIB per capita nas contas do </a:t>
            </a:r>
            <a:r>
              <a:rPr lang="pt-BR" dirty="0" err="1"/>
              <a:t>Maddison</a:t>
            </a:r>
            <a:r>
              <a:rPr lang="pt-BR" dirty="0"/>
              <a:t> Project </a:t>
            </a:r>
            <a:r>
              <a:rPr lang="pt-BR" dirty="0" err="1"/>
              <a:t>Database</a:t>
            </a:r>
            <a:endParaRPr lang="pt-BR" dirty="0"/>
          </a:p>
          <a:p>
            <a:pPr lvl="2"/>
            <a:r>
              <a:rPr lang="pt-BR" sz="2400" dirty="0"/>
              <a:t>Resultado contestado em </a:t>
            </a:r>
            <a:r>
              <a:rPr lang="pt-BR" sz="2400" dirty="0" err="1"/>
              <a:t>paper</a:t>
            </a:r>
            <a:r>
              <a:rPr lang="pt-BR" sz="2400" dirty="0"/>
              <a:t> a sair de Bacha, Tombolo e </a:t>
            </a:r>
            <a:r>
              <a:rPr lang="pt-BR" sz="2400" dirty="0" err="1"/>
              <a:t>Versiani</a:t>
            </a:r>
            <a:endParaRPr lang="pt-BR" sz="2400" dirty="0"/>
          </a:p>
          <a:p>
            <a:r>
              <a:rPr lang="pt-BR" dirty="0"/>
              <a:t>1900-1980: Um dos maiores crescimentos do PIB per capita no mundo, nas contas de Haddad (1980)</a:t>
            </a:r>
          </a:p>
          <a:p>
            <a:pPr lvl="2"/>
            <a:r>
              <a:rPr lang="pt-BR" sz="2400" dirty="0"/>
              <a:t>Resultado qualificado nesta exposição, baseada em Bacha, Tombolo e </a:t>
            </a:r>
            <a:r>
              <a:rPr lang="pt-BR" sz="2400" dirty="0" err="1"/>
              <a:t>Versiani</a:t>
            </a:r>
            <a:r>
              <a:rPr lang="pt-BR" sz="2400" dirty="0"/>
              <a:t> (2022)</a:t>
            </a:r>
          </a:p>
          <a:p>
            <a:r>
              <a:rPr lang="pt-BR" dirty="0"/>
              <a:t>1980-2020: Lento crescimento do PIB per capita (estagnado há dez anos) nas contas do IBGE</a:t>
            </a:r>
          </a:p>
          <a:p>
            <a:pPr lvl="2"/>
            <a:r>
              <a:rPr lang="pt-BR" sz="2400" dirty="0"/>
              <a:t>Resultado a ser qualificado em </a:t>
            </a:r>
            <a:r>
              <a:rPr lang="pt-BR" sz="2400" dirty="0" err="1"/>
              <a:t>paper</a:t>
            </a:r>
            <a:r>
              <a:rPr lang="pt-BR" sz="2400" dirty="0"/>
              <a:t> de </a:t>
            </a:r>
            <a:r>
              <a:rPr lang="pt-BR" sz="2400" dirty="0" err="1"/>
              <a:t>Braulio</a:t>
            </a:r>
            <a:r>
              <a:rPr lang="pt-BR" sz="2400" dirty="0"/>
              <a:t> Borges?</a:t>
            </a:r>
          </a:p>
          <a:p>
            <a:pPr marL="0" indent="0">
              <a:buNone/>
            </a:pPr>
            <a:endParaRPr lang="pt-BR" sz="2400" dirty="0"/>
          </a:p>
          <a:p>
            <a:pPr lvl="2"/>
            <a:endParaRPr lang="pt-BR" dirty="0"/>
          </a:p>
          <a:p>
            <a:pPr lvl="2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5401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CB56F-86B5-0A1A-BDC0-1C8D84865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ARGUMENTO EM SÍNTESE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811BD3-DF8E-D745-8DAA-6D5454685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A FGV em 1947-1980 e Haddad em 1900-1947 calcularam o PIB levando em conta atividades de crescimento relativo alto: agropecuária, indústria, comércio e transporte e comunicações [mais governo, no caso de Haddad]</a:t>
            </a:r>
          </a:p>
          <a:p>
            <a:r>
              <a:rPr lang="pt-BR" dirty="0"/>
              <a:t>E ignorando o comportamento de atividades de crescimento relativo baixo: governo [não no caso de Haddad, mas...], aluguéis, e outros serviços</a:t>
            </a:r>
          </a:p>
          <a:p>
            <a:r>
              <a:rPr lang="pt-BR" dirty="0"/>
              <a:t>Os serviços excluídos representam cerca de 30% do PIB no caso da FGV e 20% no caso de Haddad </a:t>
            </a:r>
          </a:p>
          <a:p>
            <a:r>
              <a:rPr lang="pt-BR" dirty="0"/>
              <a:t>A hipótese implícita de FGV e Haddad é que o crescimento do setores excluídos tenha sido igual ao dos setores incluídos – o que não é verdade, pois foi menor</a:t>
            </a:r>
          </a:p>
          <a:p>
            <a:r>
              <a:rPr lang="pt-BR" dirty="0"/>
              <a:t>O </a:t>
            </a:r>
            <a:r>
              <a:rPr lang="pt-BR" dirty="0" err="1"/>
              <a:t>paper</a:t>
            </a:r>
            <a:r>
              <a:rPr lang="pt-BR" dirty="0"/>
              <a:t> refaz o crescimento do PIB nele incluindo os setores excluídos por FGV e Haddad</a:t>
            </a:r>
          </a:p>
        </p:txBody>
      </p:sp>
    </p:spTree>
    <p:extLst>
      <p:ext uri="{BB962C8B-B14F-4D97-AF65-F5344CB8AC3E}">
        <p14:creationId xmlns:p14="http://schemas.microsoft.com/office/powerpoint/2010/main" val="2928160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97DE5-F1C2-46AE-3F7C-84BE15205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800" dirty="0"/>
              <a:t>HISTÓRIA DA EXCLUSÃO DOS SERVIÇOS NO PRODUTO REAL, 1947-1980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81FFF-E845-518B-F6D1-6DE4D343A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849" y="1998153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A partir das contas nacionais de 1968, a FGV excluiu do cômputo do produto real serviços que dele faziam parte de 1947 a 1967: governo, aluguéis e outros serviços</a:t>
            </a:r>
          </a:p>
          <a:p>
            <a:r>
              <a:rPr lang="pt-BR" dirty="0"/>
              <a:t>Deste modo, as contas nacionais de 1968 até 1980 passaram a incluir somente agropecuária, indústria, comércio e transporte mais comunicações</a:t>
            </a:r>
          </a:p>
          <a:p>
            <a:r>
              <a:rPr lang="pt-BR" dirty="0"/>
              <a:t>Em 1986, o IBGE fez uma revisão geral das contas nacionais, excluindo governo, aluguéis e outros serviços do cômputo do produto real desde 1947 até 1980</a:t>
            </a:r>
          </a:p>
          <a:p>
            <a:r>
              <a:rPr lang="pt-BR" dirty="0"/>
              <a:t>Deste modo, nas estatísticas hoje oficiais das contas nacionais brasileiras de 1947 a 1980 o produto real é composto apenas por agropecuária, indústria, comércio e transporte mais comunicações</a:t>
            </a:r>
          </a:p>
        </p:txBody>
      </p:sp>
    </p:spTree>
    <p:extLst>
      <p:ext uri="{BB962C8B-B14F-4D97-AF65-F5344CB8AC3E}">
        <p14:creationId xmlns:p14="http://schemas.microsoft.com/office/powerpoint/2010/main" val="3707284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359CE-D214-E170-8F36-8C5DA51E5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AS CONTAS ERAM ASSIM ATÉ 1967 </a:t>
            </a:r>
            <a:br>
              <a:rPr lang="pt-BR" dirty="0"/>
            </a:br>
            <a:r>
              <a:rPr lang="pt-BR" dirty="0"/>
              <a:t>(C. E. SET. 1967, p. 121)</a:t>
            </a:r>
          </a:p>
        </p:txBody>
      </p:sp>
      <p:pic>
        <p:nvPicPr>
          <p:cNvPr id="5" name="Content Placeholder 4" descr="A close-up of a document">
            <a:extLst>
              <a:ext uri="{FF2B5EF4-FFF2-40B4-BE49-F238E27FC236}">
                <a16:creationId xmlns:a16="http://schemas.microsoft.com/office/drawing/2014/main" id="{387C9CC9-EAF8-AF6C-53BB-50FEB5436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602" y="1690688"/>
            <a:ext cx="7939889" cy="4972661"/>
          </a:xfrm>
        </p:spPr>
      </p:pic>
    </p:spTree>
    <p:extLst>
      <p:ext uri="{BB962C8B-B14F-4D97-AF65-F5344CB8AC3E}">
        <p14:creationId xmlns:p14="http://schemas.microsoft.com/office/powerpoint/2010/main" val="3100070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E1078-62A4-06D8-7CE7-BD718B60B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93993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ELAS FICARAM ASSIM EM 1969</a:t>
            </a:r>
            <a:br>
              <a:rPr lang="pt-BR" dirty="0"/>
            </a:br>
            <a:r>
              <a:rPr lang="pt-BR" dirty="0"/>
              <a:t>(C.E. OUT. 1969,p. 64)</a:t>
            </a:r>
          </a:p>
        </p:txBody>
      </p:sp>
      <p:pic>
        <p:nvPicPr>
          <p:cNvPr id="5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449243C7-4FE2-5F5C-6CE7-BAA1D96B76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531" y="1659118"/>
            <a:ext cx="7560296" cy="4958497"/>
          </a:xfrm>
        </p:spPr>
      </p:pic>
    </p:spTree>
    <p:extLst>
      <p:ext uri="{BB962C8B-B14F-4D97-AF65-F5344CB8AC3E}">
        <p14:creationId xmlns:p14="http://schemas.microsoft.com/office/powerpoint/2010/main" val="3191907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E18A9-DBF2-FF6B-592A-73A2CA1A3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400" dirty="0"/>
              <a:t>E ASSUMIRAM ESSE NOVO FORMATO EM 1970</a:t>
            </a:r>
            <a:br>
              <a:rPr lang="pt-BR" sz="4400" dirty="0"/>
            </a:br>
            <a:r>
              <a:rPr lang="pt-BR" sz="4400" dirty="0"/>
              <a:t>(C. E., JUN. 1970, p. 96)</a:t>
            </a:r>
            <a:endParaRPr lang="pt-BR" dirty="0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4F093FB4-BD32-EF55-D665-EE533CF68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7448"/>
            <a:ext cx="10515600" cy="3967691"/>
          </a:xfrm>
        </p:spPr>
      </p:pic>
    </p:spTree>
    <p:extLst>
      <p:ext uri="{BB962C8B-B14F-4D97-AF65-F5344CB8AC3E}">
        <p14:creationId xmlns:p14="http://schemas.microsoft.com/office/powerpoint/2010/main" val="372286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1C7AD-6534-9C4B-B86E-FFB33C39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/>
              <a:t>SIMONSEN </a:t>
            </a:r>
            <a:r>
              <a:rPr lang="pt-BR" dirty="0"/>
              <a:t>EM </a:t>
            </a:r>
            <a:r>
              <a:rPr lang="pt-BR" i="1" dirty="0"/>
              <a:t>BRASIL 2001</a:t>
            </a:r>
            <a:r>
              <a:rPr lang="pt-BR" dirty="0"/>
              <a:t> (1969) USA AS CONTAS ANTIGAS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B8C37241-8805-A505-BB67-601E57C588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206" y="1613140"/>
            <a:ext cx="8778205" cy="5173764"/>
          </a:xfrm>
        </p:spPr>
      </p:pic>
    </p:spTree>
    <p:extLst>
      <p:ext uri="{BB962C8B-B14F-4D97-AF65-F5344CB8AC3E}">
        <p14:creationId xmlns:p14="http://schemas.microsoft.com/office/powerpoint/2010/main" val="3210695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1431</Words>
  <Application>Microsoft Office PowerPoint</Application>
  <PresentationFormat>Widescreen</PresentationFormat>
  <Paragraphs>127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Office Theme</vt:lpstr>
      <vt:lpstr> REESTIMANDO O CRESCIMENTO DO PIB DE 1900 A 1980</vt:lpstr>
      <vt:lpstr>RESUMO</vt:lpstr>
      <vt:lpstr>200 ANOS DE PIB: NOVAS CONTROVÉRSIAS</vt:lpstr>
      <vt:lpstr>ARGUMENTO EM SÍNTESE</vt:lpstr>
      <vt:lpstr>HISTÓRIA DA EXCLUSÃO DOS SERVIÇOS NO PRODUTO REAL, 1947-1980</vt:lpstr>
      <vt:lpstr>AS CONTAS ERAM ASSIM ATÉ 1967  (C. E. SET. 1967, p. 121)</vt:lpstr>
      <vt:lpstr>ELAS FICARAM ASSIM EM 1969 (C.E. OUT. 1969,p. 64)</vt:lpstr>
      <vt:lpstr>E ASSUMIRAM ESSE NOVO FORMATO EM 1970 (C. E., JUN. 1970, p. 96)</vt:lpstr>
      <vt:lpstr>SIMONSEN EM BRASIL 2001 (1969) USA AS CONTAS ANTIGAS</vt:lpstr>
      <vt:lpstr>SIMONSEN EM BRASIL 2002 (1974) USA AS CONTAS NOVAS</vt:lpstr>
      <vt:lpstr>PRIMEIRA PARTE DA PROPOSTA: REINCLUIR OS SERVIÇOS NO CRESCIMENTO DO  PRODUTO REAL DE 1947 A 1966</vt:lpstr>
      <vt:lpstr>SEGUNDA PARTE DA PROPOSTA, PARA 1966-1980</vt:lpstr>
      <vt:lpstr>TRATAMOS A SEGUIR DAS ESTIMATIVAS DE HADDAD DE 1900 A 1947 </vt:lpstr>
      <vt:lpstr>EM RESUMO, O PIB FICARIA ASSIM</vt:lpstr>
      <vt:lpstr>UM PONTO SOBRE DUPLA CONTAGEM</vt:lpstr>
      <vt:lpstr> DUAS RECOMENDAÇÕES PARA A REVISÃO  DO PRODUTO REAL NAS CONTAS NACIONAIS</vt:lpstr>
      <vt:lpstr>ALGUMAS CONSEQUÊNCIAS PARA A HISTORIOGRAFIA DO PERÍODO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REESTIMANDO O CRESCIMENTO DO PIB BRASILEIRO ENTRE 1900 A 1980</dc:title>
  <dc:creator>Edmar Lisboa Bacha</dc:creator>
  <cp:lastModifiedBy>Edmar Lisboa Bacha</cp:lastModifiedBy>
  <cp:revision>3</cp:revision>
  <dcterms:created xsi:type="dcterms:W3CDTF">2022-08-30T21:27:27Z</dcterms:created>
  <dcterms:modified xsi:type="dcterms:W3CDTF">2022-09-30T14:37:00Z</dcterms:modified>
</cp:coreProperties>
</file>