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2" r:id="rId5"/>
    <p:sldId id="300" r:id="rId6"/>
    <p:sldId id="274" r:id="rId7"/>
    <p:sldId id="279" r:id="rId8"/>
    <p:sldId id="281" r:id="rId9"/>
    <p:sldId id="282" r:id="rId10"/>
    <p:sldId id="284" r:id="rId11"/>
    <p:sldId id="285" r:id="rId12"/>
    <p:sldId id="287" r:id="rId13"/>
    <p:sldId id="291" r:id="rId14"/>
    <p:sldId id="295" r:id="rId15"/>
    <p:sldId id="301" r:id="rId16"/>
    <p:sldId id="302" r:id="rId17"/>
    <p:sldId id="296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mbolo" initials="GAT" lastIdx="0" clrIdx="0">
    <p:extLst>
      <p:ext uri="{19B8F6BF-5375-455C-9EA6-DF929625EA0E}">
        <p15:presenceInfo xmlns:p15="http://schemas.microsoft.com/office/powerpoint/2012/main" userId="Tombol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commentAuthors" Target="commentAuthor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heme" Target="theme/theme1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arime\Desktop\Figures_15_10_22.xlsx" TargetMode="External" /><Relationship Id="rId2" Type="http://schemas.microsoft.com/office/2011/relationships/chartColorStyle" Target="colors1.xml" /><Relationship Id="rId1" Type="http://schemas.microsoft.com/office/2011/relationships/chartStyle" Target="style1.xml" 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arime\Desktop\Figures_15_10_22.xlsx" TargetMode="External" /><Relationship Id="rId2" Type="http://schemas.microsoft.com/office/2011/relationships/chartColorStyle" Target="colors2.xml" /><Relationship Id="rId1" Type="http://schemas.microsoft.com/office/2011/relationships/chartStyle" Target="style2.xml" 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arime\Desktop\Figures_15_10_22.xlsx" TargetMode="External" /><Relationship Id="rId2" Type="http://schemas.microsoft.com/office/2011/relationships/chartColorStyle" Target="colors3.xml" /><Relationship Id="rId1" Type="http://schemas.microsoft.com/office/2011/relationships/chartStyle" Target="style3.xml" 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arime\Desktop\Figures_15_10_22.xlsx" TargetMode="External" /><Relationship Id="rId2" Type="http://schemas.microsoft.com/office/2011/relationships/chartColorStyle" Target="colors4.xml" /><Relationship Id="rId1" Type="http://schemas.microsoft.com/office/2011/relationships/chartStyle" Target="style4.xml" 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arime\Desktop\Figures_15_10_22.xlsx" TargetMode="External" /><Relationship Id="rId2" Type="http://schemas.microsoft.com/office/2011/relationships/chartColorStyle" Target="colors5.xml" /><Relationship Id="rId1" Type="http://schemas.microsoft.com/office/2011/relationships/chartStyle" Target="style5.xml" /><Relationship Id="rId4" Type="http://schemas.openxmlformats.org/officeDocument/2006/relationships/chartUserShapes" Target="../drawings/drawing1.xml" 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uilherme.tombolo\Downloads\Figures_16_10_22.xlsx" TargetMode="External" /><Relationship Id="rId2" Type="http://schemas.microsoft.com/office/2011/relationships/chartColorStyle" Target="colors6.xml" /><Relationship Id="rId1" Type="http://schemas.microsoft.com/office/2011/relationships/chartStyle" Target="style6.xml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950882113093467E-2"/>
          <c:y val="0.10090892522559253"/>
          <c:w val="0.90486608159250148"/>
          <c:h val="0.78257826276743725"/>
        </c:manualLayout>
      </c:layout>
      <c:lineChart>
        <c:grouping val="standard"/>
        <c:varyColors val="0"/>
        <c:ser>
          <c:idx val="1"/>
          <c:order val="0"/>
          <c:tx>
            <c:strRef>
              <c:f>'Goldsmith_&amp;_our_GDP'!$F$1</c:f>
              <c:strCache>
                <c:ptCount val="1"/>
                <c:pt idx="0">
                  <c:v>Goldsmith's real output per capita</c:v>
                </c:pt>
              </c:strCache>
            </c:strRef>
          </c:tx>
          <c:spPr>
            <a:ln w="41275" cap="rnd" cmpd="sng">
              <a:solidFill>
                <a:schemeClr val="tx1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'Goldsmith_&amp;_our_GDP'!$A$44:$A$94</c:f>
              <c:numCache>
                <c:formatCode>General</c:formatCode>
                <c:ptCount val="51"/>
                <c:pt idx="0">
                  <c:v>1850</c:v>
                </c:pt>
                <c:pt idx="1">
                  <c:v>1851</c:v>
                </c:pt>
                <c:pt idx="2">
                  <c:v>1852</c:v>
                </c:pt>
                <c:pt idx="3">
                  <c:v>1853</c:v>
                </c:pt>
                <c:pt idx="4">
                  <c:v>1854</c:v>
                </c:pt>
                <c:pt idx="5">
                  <c:v>1855</c:v>
                </c:pt>
                <c:pt idx="6">
                  <c:v>1856</c:v>
                </c:pt>
                <c:pt idx="7">
                  <c:v>1857</c:v>
                </c:pt>
                <c:pt idx="8">
                  <c:v>1858</c:v>
                </c:pt>
                <c:pt idx="9">
                  <c:v>1859</c:v>
                </c:pt>
                <c:pt idx="10">
                  <c:v>1860</c:v>
                </c:pt>
                <c:pt idx="11">
                  <c:v>1861</c:v>
                </c:pt>
                <c:pt idx="12">
                  <c:v>1862</c:v>
                </c:pt>
                <c:pt idx="13">
                  <c:v>1863</c:v>
                </c:pt>
                <c:pt idx="14">
                  <c:v>1864</c:v>
                </c:pt>
                <c:pt idx="15">
                  <c:v>1865</c:v>
                </c:pt>
                <c:pt idx="16">
                  <c:v>1866</c:v>
                </c:pt>
                <c:pt idx="17">
                  <c:v>1867</c:v>
                </c:pt>
                <c:pt idx="18">
                  <c:v>1868</c:v>
                </c:pt>
                <c:pt idx="19">
                  <c:v>1869</c:v>
                </c:pt>
                <c:pt idx="20">
                  <c:v>1870</c:v>
                </c:pt>
                <c:pt idx="21">
                  <c:v>1871</c:v>
                </c:pt>
                <c:pt idx="22">
                  <c:v>1872</c:v>
                </c:pt>
                <c:pt idx="23">
                  <c:v>1873</c:v>
                </c:pt>
                <c:pt idx="24">
                  <c:v>1874</c:v>
                </c:pt>
                <c:pt idx="25">
                  <c:v>1875</c:v>
                </c:pt>
                <c:pt idx="26">
                  <c:v>1876</c:v>
                </c:pt>
                <c:pt idx="27">
                  <c:v>1877</c:v>
                </c:pt>
                <c:pt idx="28">
                  <c:v>1878</c:v>
                </c:pt>
                <c:pt idx="29">
                  <c:v>1879</c:v>
                </c:pt>
                <c:pt idx="30">
                  <c:v>1880</c:v>
                </c:pt>
                <c:pt idx="31">
                  <c:v>1881</c:v>
                </c:pt>
                <c:pt idx="32">
                  <c:v>1882</c:v>
                </c:pt>
                <c:pt idx="33">
                  <c:v>1883</c:v>
                </c:pt>
                <c:pt idx="34">
                  <c:v>1884</c:v>
                </c:pt>
                <c:pt idx="35">
                  <c:v>1885</c:v>
                </c:pt>
                <c:pt idx="36">
                  <c:v>1886</c:v>
                </c:pt>
                <c:pt idx="37">
                  <c:v>1887</c:v>
                </c:pt>
                <c:pt idx="38">
                  <c:v>1888</c:v>
                </c:pt>
                <c:pt idx="39">
                  <c:v>1889</c:v>
                </c:pt>
                <c:pt idx="40">
                  <c:v>1890</c:v>
                </c:pt>
                <c:pt idx="41">
                  <c:v>1891</c:v>
                </c:pt>
                <c:pt idx="42">
                  <c:v>1892</c:v>
                </c:pt>
                <c:pt idx="43">
                  <c:v>1893</c:v>
                </c:pt>
                <c:pt idx="44">
                  <c:v>1894</c:v>
                </c:pt>
                <c:pt idx="45">
                  <c:v>1895</c:v>
                </c:pt>
                <c:pt idx="46">
                  <c:v>1896</c:v>
                </c:pt>
                <c:pt idx="47">
                  <c:v>1897</c:v>
                </c:pt>
                <c:pt idx="48">
                  <c:v>1898</c:v>
                </c:pt>
                <c:pt idx="49">
                  <c:v>1899</c:v>
                </c:pt>
                <c:pt idx="50">
                  <c:v>1900</c:v>
                </c:pt>
              </c:numCache>
            </c:numRef>
          </c:cat>
          <c:val>
            <c:numRef>
              <c:f>'Goldsmith_&amp;_our_GDP'!$F$44:$F$94</c:f>
              <c:numCache>
                <c:formatCode>0.00</c:formatCode>
                <c:ptCount val="51"/>
                <c:pt idx="0">
                  <c:v>88.003113999384993</c:v>
                </c:pt>
                <c:pt idx="1">
                  <c:v>94.037646262353306</c:v>
                </c:pt>
                <c:pt idx="2">
                  <c:v>91.573125235091595</c:v>
                </c:pt>
                <c:pt idx="3">
                  <c:v>85.742788514789098</c:v>
                </c:pt>
                <c:pt idx="4">
                  <c:v>83.035376347330399</c:v>
                </c:pt>
                <c:pt idx="5">
                  <c:v>83.778581367583001</c:v>
                </c:pt>
                <c:pt idx="6">
                  <c:v>86.988796847240096</c:v>
                </c:pt>
                <c:pt idx="7">
                  <c:v>92.768588363858598</c:v>
                </c:pt>
                <c:pt idx="8">
                  <c:v>98.999534138988807</c:v>
                </c:pt>
                <c:pt idx="9">
                  <c:v>98.073793302929502</c:v>
                </c:pt>
                <c:pt idx="10">
                  <c:v>100.90115871326201</c:v>
                </c:pt>
                <c:pt idx="11">
                  <c:v>99.990505341473906</c:v>
                </c:pt>
                <c:pt idx="12">
                  <c:v>94.999162517925896</c:v>
                </c:pt>
                <c:pt idx="13">
                  <c:v>97.189974683165502</c:v>
                </c:pt>
                <c:pt idx="14">
                  <c:v>98.386169530583203</c:v>
                </c:pt>
                <c:pt idx="15">
                  <c:v>106.045847261679</c:v>
                </c:pt>
                <c:pt idx="16">
                  <c:v>109.644848212299</c:v>
                </c:pt>
                <c:pt idx="17">
                  <c:v>118.8835401879</c:v>
                </c:pt>
                <c:pt idx="18">
                  <c:v>118.78396771954399</c:v>
                </c:pt>
                <c:pt idx="19">
                  <c:v>118.638322583931</c:v>
                </c:pt>
                <c:pt idx="20">
                  <c:v>110.191915882348</c:v>
                </c:pt>
                <c:pt idx="21">
                  <c:v>110.393651778701</c:v>
                </c:pt>
                <c:pt idx="22">
                  <c:v>114.211369900341</c:v>
                </c:pt>
                <c:pt idx="23">
                  <c:v>110.630221867987</c:v>
                </c:pt>
                <c:pt idx="24">
                  <c:v>112.13097244134801</c:v>
                </c:pt>
                <c:pt idx="25">
                  <c:v>114.006605713255</c:v>
                </c:pt>
                <c:pt idx="26">
                  <c:v>109.60689095580101</c:v>
                </c:pt>
                <c:pt idx="27">
                  <c:v>106.538015261824</c:v>
                </c:pt>
                <c:pt idx="28">
                  <c:v>111.637221445431</c:v>
                </c:pt>
                <c:pt idx="29">
                  <c:v>112.36935074286301</c:v>
                </c:pt>
                <c:pt idx="30">
                  <c:v>107.25029298378099</c:v>
                </c:pt>
                <c:pt idx="31">
                  <c:v>108.000535002155</c:v>
                </c:pt>
                <c:pt idx="32">
                  <c:v>110.32522993026799</c:v>
                </c:pt>
                <c:pt idx="33">
                  <c:v>107.30937079209301</c:v>
                </c:pt>
                <c:pt idx="34">
                  <c:v>114.633533371377</c:v>
                </c:pt>
                <c:pt idx="35">
                  <c:v>106.28099838077399</c:v>
                </c:pt>
                <c:pt idx="36">
                  <c:v>106.526279604145</c:v>
                </c:pt>
                <c:pt idx="37">
                  <c:v>102.726477096438</c:v>
                </c:pt>
                <c:pt idx="38">
                  <c:v>101.56654533541899</c:v>
                </c:pt>
                <c:pt idx="39">
                  <c:v>94.3108220284048</c:v>
                </c:pt>
                <c:pt idx="40">
                  <c:v>108.832915942409</c:v>
                </c:pt>
                <c:pt idx="41">
                  <c:v>126.68293473756</c:v>
                </c:pt>
                <c:pt idx="42">
                  <c:v>118.179735908585</c:v>
                </c:pt>
                <c:pt idx="43">
                  <c:v>103.094281661477</c:v>
                </c:pt>
                <c:pt idx="44">
                  <c:v>101.883840087831</c:v>
                </c:pt>
                <c:pt idx="45">
                  <c:v>108.860247094076</c:v>
                </c:pt>
                <c:pt idx="46">
                  <c:v>100.406016008808</c:v>
                </c:pt>
                <c:pt idx="47">
                  <c:v>99.482174928687101</c:v>
                </c:pt>
                <c:pt idx="48">
                  <c:v>102.05515747274499</c:v>
                </c:pt>
                <c:pt idx="49">
                  <c:v>98.015623225543195</c:v>
                </c:pt>
                <c:pt idx="50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0F6-462E-8282-A0A7425A2C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2572672"/>
        <c:axId val="432572280"/>
      </c:lineChart>
      <c:catAx>
        <c:axId val="43257267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t-BR"/>
          </a:p>
        </c:txPr>
        <c:crossAx val="432572280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432572280"/>
        <c:scaling>
          <c:orientation val="minMax"/>
          <c:max val="135"/>
          <c:min val="75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prstDash val="dash"/>
              <a:round/>
            </a:ln>
            <a:effectLst/>
          </c:spPr>
        </c:majorGridlines>
        <c:numFmt formatCode="#,##0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t-BR"/>
          </a:p>
        </c:txPr>
        <c:crossAx val="432572672"/>
        <c:crosses val="autoZero"/>
        <c:crossBetween val="between"/>
      </c:valAx>
      <c:spPr>
        <a:noFill/>
        <a:ln>
          <a:solidFill>
            <a:schemeClr val="tx1"/>
          </a:solidFill>
          <a:prstDash val="solid"/>
        </a:ln>
        <a:effectLst/>
      </c:spPr>
    </c:plotArea>
    <c:legend>
      <c:legendPos val="t"/>
      <c:layout>
        <c:manualLayout>
          <c:xMode val="edge"/>
          <c:yMode val="edge"/>
          <c:x val="8.6918471666965008E-2"/>
          <c:y val="1.3655232142670917E-2"/>
          <c:w val="0.61443422881679932"/>
          <c:h val="7.9324247888336724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2000" b="1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690096558229716E-2"/>
          <c:y val="2.7863777089783281E-2"/>
          <c:w val="0.87374315396071112"/>
          <c:h val="0.88176169929223247"/>
        </c:manualLayout>
      </c:layout>
      <c:lineChart>
        <c:grouping val="standard"/>
        <c:varyColors val="0"/>
        <c:ser>
          <c:idx val="0"/>
          <c:order val="0"/>
          <c:tx>
            <c:strRef>
              <c:f>Nominal_GDP!$B$1</c:f>
              <c:strCache>
                <c:ptCount val="1"/>
                <c:pt idx="0">
                  <c:v>Goldsmith’s nominal output per capita</c:v>
                </c:pt>
              </c:strCache>
            </c:strRef>
          </c:tx>
          <c:spPr>
            <a:ln w="44450" cap="rnd" cmpd="sng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Nominal_GDP!$A$14:$A$94</c:f>
              <c:numCache>
                <c:formatCode>General</c:formatCode>
                <c:ptCount val="81"/>
                <c:pt idx="0">
                  <c:v>1820</c:v>
                </c:pt>
                <c:pt idx="1">
                  <c:v>1821</c:v>
                </c:pt>
                <c:pt idx="2">
                  <c:v>1822</c:v>
                </c:pt>
                <c:pt idx="3">
                  <c:v>1823</c:v>
                </c:pt>
                <c:pt idx="4">
                  <c:v>1824</c:v>
                </c:pt>
                <c:pt idx="5">
                  <c:v>1825</c:v>
                </c:pt>
                <c:pt idx="6">
                  <c:v>1826</c:v>
                </c:pt>
                <c:pt idx="7">
                  <c:v>1827</c:v>
                </c:pt>
                <c:pt idx="8">
                  <c:v>1828</c:v>
                </c:pt>
                <c:pt idx="9">
                  <c:v>1829</c:v>
                </c:pt>
                <c:pt idx="10">
                  <c:v>1830</c:v>
                </c:pt>
                <c:pt idx="11">
                  <c:v>1831</c:v>
                </c:pt>
                <c:pt idx="12">
                  <c:v>1832</c:v>
                </c:pt>
                <c:pt idx="13">
                  <c:v>1833</c:v>
                </c:pt>
                <c:pt idx="14">
                  <c:v>1834</c:v>
                </c:pt>
                <c:pt idx="15">
                  <c:v>1835</c:v>
                </c:pt>
                <c:pt idx="16">
                  <c:v>1836</c:v>
                </c:pt>
                <c:pt idx="17">
                  <c:v>1837</c:v>
                </c:pt>
                <c:pt idx="18">
                  <c:v>1838</c:v>
                </c:pt>
                <c:pt idx="19">
                  <c:v>1839</c:v>
                </c:pt>
                <c:pt idx="20">
                  <c:v>1840</c:v>
                </c:pt>
                <c:pt idx="21">
                  <c:v>1841</c:v>
                </c:pt>
                <c:pt idx="22">
                  <c:v>1842</c:v>
                </c:pt>
                <c:pt idx="23">
                  <c:v>1843</c:v>
                </c:pt>
                <c:pt idx="24">
                  <c:v>1844</c:v>
                </c:pt>
                <c:pt idx="25">
                  <c:v>1845</c:v>
                </c:pt>
                <c:pt idx="26">
                  <c:v>1846</c:v>
                </c:pt>
                <c:pt idx="27">
                  <c:v>1847</c:v>
                </c:pt>
                <c:pt idx="28">
                  <c:v>1848</c:v>
                </c:pt>
                <c:pt idx="29">
                  <c:v>1849</c:v>
                </c:pt>
                <c:pt idx="30">
                  <c:v>1850</c:v>
                </c:pt>
                <c:pt idx="31">
                  <c:v>1851</c:v>
                </c:pt>
                <c:pt idx="32">
                  <c:v>1852</c:v>
                </c:pt>
                <c:pt idx="33">
                  <c:v>1853</c:v>
                </c:pt>
                <c:pt idx="34">
                  <c:v>1854</c:v>
                </c:pt>
                <c:pt idx="35">
                  <c:v>1855</c:v>
                </c:pt>
                <c:pt idx="36">
                  <c:v>1856</c:v>
                </c:pt>
                <c:pt idx="37">
                  <c:v>1857</c:v>
                </c:pt>
                <c:pt idx="38">
                  <c:v>1858</c:v>
                </c:pt>
                <c:pt idx="39">
                  <c:v>1859</c:v>
                </c:pt>
                <c:pt idx="40">
                  <c:v>1860</c:v>
                </c:pt>
                <c:pt idx="41">
                  <c:v>1861</c:v>
                </c:pt>
                <c:pt idx="42">
                  <c:v>1862</c:v>
                </c:pt>
                <c:pt idx="43">
                  <c:v>1863</c:v>
                </c:pt>
                <c:pt idx="44">
                  <c:v>1864</c:v>
                </c:pt>
                <c:pt idx="45">
                  <c:v>1865</c:v>
                </c:pt>
                <c:pt idx="46">
                  <c:v>1866</c:v>
                </c:pt>
                <c:pt idx="47">
                  <c:v>1867</c:v>
                </c:pt>
                <c:pt idx="48">
                  <c:v>1868</c:v>
                </c:pt>
                <c:pt idx="49">
                  <c:v>1869</c:v>
                </c:pt>
                <c:pt idx="50">
                  <c:v>1870</c:v>
                </c:pt>
                <c:pt idx="51">
                  <c:v>1871</c:v>
                </c:pt>
                <c:pt idx="52">
                  <c:v>1872</c:v>
                </c:pt>
                <c:pt idx="53">
                  <c:v>1873</c:v>
                </c:pt>
                <c:pt idx="54">
                  <c:v>1874</c:v>
                </c:pt>
                <c:pt idx="55">
                  <c:v>1875</c:v>
                </c:pt>
                <c:pt idx="56">
                  <c:v>1876</c:v>
                </c:pt>
                <c:pt idx="57">
                  <c:v>1877</c:v>
                </c:pt>
                <c:pt idx="58">
                  <c:v>1878</c:v>
                </c:pt>
                <c:pt idx="59">
                  <c:v>1879</c:v>
                </c:pt>
                <c:pt idx="60">
                  <c:v>1880</c:v>
                </c:pt>
                <c:pt idx="61">
                  <c:v>1881</c:v>
                </c:pt>
                <c:pt idx="62">
                  <c:v>1882</c:v>
                </c:pt>
                <c:pt idx="63">
                  <c:v>1883</c:v>
                </c:pt>
                <c:pt idx="64">
                  <c:v>1884</c:v>
                </c:pt>
                <c:pt idx="65">
                  <c:v>1885</c:v>
                </c:pt>
                <c:pt idx="66">
                  <c:v>1886</c:v>
                </c:pt>
                <c:pt idx="67">
                  <c:v>1887</c:v>
                </c:pt>
                <c:pt idx="68">
                  <c:v>1888</c:v>
                </c:pt>
                <c:pt idx="69">
                  <c:v>1889</c:v>
                </c:pt>
                <c:pt idx="70">
                  <c:v>1890</c:v>
                </c:pt>
                <c:pt idx="71">
                  <c:v>1891</c:v>
                </c:pt>
                <c:pt idx="72">
                  <c:v>1892</c:v>
                </c:pt>
                <c:pt idx="73">
                  <c:v>1893</c:v>
                </c:pt>
                <c:pt idx="74">
                  <c:v>1894</c:v>
                </c:pt>
                <c:pt idx="75">
                  <c:v>1895</c:v>
                </c:pt>
                <c:pt idx="76">
                  <c:v>1896</c:v>
                </c:pt>
                <c:pt idx="77">
                  <c:v>1897</c:v>
                </c:pt>
                <c:pt idx="78">
                  <c:v>1898</c:v>
                </c:pt>
                <c:pt idx="79">
                  <c:v>1899</c:v>
                </c:pt>
                <c:pt idx="80">
                  <c:v>1900</c:v>
                </c:pt>
              </c:numCache>
            </c:numRef>
          </c:cat>
          <c:val>
            <c:numRef>
              <c:f>Nominal_GDP!$B$14:$B$94</c:f>
              <c:numCache>
                <c:formatCode>General</c:formatCode>
                <c:ptCount val="81"/>
                <c:pt idx="30" formatCode="0.00">
                  <c:v>20.541575393141066</c:v>
                </c:pt>
                <c:pt idx="31" formatCode="0.00">
                  <c:v>22.449284862080546</c:v>
                </c:pt>
                <c:pt idx="32" formatCode="0.00">
                  <c:v>22.765259991556434</c:v>
                </c:pt>
                <c:pt idx="33" formatCode="0.00">
                  <c:v>23.068792190510511</c:v>
                </c:pt>
                <c:pt idx="34" formatCode="0.00">
                  <c:v>23.936788866212996</c:v>
                </c:pt>
                <c:pt idx="35" formatCode="0.00">
                  <c:v>25.662382101632929</c:v>
                </c:pt>
                <c:pt idx="36" formatCode="0.00">
                  <c:v>27.94631565705054</c:v>
                </c:pt>
                <c:pt idx="37" formatCode="0.00">
                  <c:v>29.598293761289607</c:v>
                </c:pt>
                <c:pt idx="38" formatCode="0.00">
                  <c:v>31.745460413910049</c:v>
                </c:pt>
                <c:pt idx="39" formatCode="0.00">
                  <c:v>32.099079579959515</c:v>
                </c:pt>
                <c:pt idx="40" formatCode="0.00">
                  <c:v>33.594567695873209</c:v>
                </c:pt>
                <c:pt idx="41" formatCode="0.00">
                  <c:v>33.089297877432301</c:v>
                </c:pt>
                <c:pt idx="42" formatCode="0.00">
                  <c:v>32.028783272489903</c:v>
                </c:pt>
                <c:pt idx="43" formatCode="0.00">
                  <c:v>32.882712889439162</c:v>
                </c:pt>
                <c:pt idx="44" formatCode="0.00">
                  <c:v>35.299508099646467</c:v>
                </c:pt>
                <c:pt idx="45" formatCode="0.00">
                  <c:v>40.459162017948103</c:v>
                </c:pt>
                <c:pt idx="46" formatCode="0.00">
                  <c:v>43.200756714024088</c:v>
                </c:pt>
                <c:pt idx="47" formatCode="0.00">
                  <c:v>47.067768199233718</c:v>
                </c:pt>
                <c:pt idx="48" formatCode="0.00">
                  <c:v>52.055771045182929</c:v>
                </c:pt>
                <c:pt idx="49" formatCode="0.00">
                  <c:v>52.488364921699258</c:v>
                </c:pt>
                <c:pt idx="50" formatCode="0.00">
                  <c:v>48.58406120548473</c:v>
                </c:pt>
                <c:pt idx="51" formatCode="0.00">
                  <c:v>46.417949292359594</c:v>
                </c:pt>
                <c:pt idx="52" formatCode="0.00">
                  <c:v>48.704767710305831</c:v>
                </c:pt>
                <c:pt idx="53" formatCode="0.00">
                  <c:v>49.149487880083043</c:v>
                </c:pt>
                <c:pt idx="54" formatCode="0.00">
                  <c:v>49.563316597961808</c:v>
                </c:pt>
                <c:pt idx="55" formatCode="0.00">
                  <c:v>49.672527128292224</c:v>
                </c:pt>
                <c:pt idx="56" formatCode="0.00">
                  <c:v>49.838487832277949</c:v>
                </c:pt>
                <c:pt idx="57" formatCode="0.00">
                  <c:v>49.943781402598383</c:v>
                </c:pt>
                <c:pt idx="58" formatCode="0.00">
                  <c:v>51.666955292944131</c:v>
                </c:pt>
                <c:pt idx="59" formatCode="0.00">
                  <c:v>53.311095887308639</c:v>
                </c:pt>
                <c:pt idx="60" formatCode="0.00">
                  <c:v>51.70362916661113</c:v>
                </c:pt>
                <c:pt idx="61" formatCode="0.00">
                  <c:v>50.917620989881556</c:v>
                </c:pt>
                <c:pt idx="62" formatCode="0.00">
                  <c:v>51.264087441502653</c:v>
                </c:pt>
                <c:pt idx="63" formatCode="0.00">
                  <c:v>49.532101448667859</c:v>
                </c:pt>
                <c:pt idx="64" formatCode="0.00">
                  <c:v>51.35541116108503</c:v>
                </c:pt>
                <c:pt idx="65" formatCode="0.00">
                  <c:v>50.555589156757677</c:v>
                </c:pt>
                <c:pt idx="66" formatCode="0.00">
                  <c:v>50.630161121921127</c:v>
                </c:pt>
                <c:pt idx="67" formatCode="0.00">
                  <c:v>49.840530350049654</c:v>
                </c:pt>
                <c:pt idx="68" formatCode="0.00">
                  <c:v>47.347248959466761</c:v>
                </c:pt>
                <c:pt idx="69" formatCode="0.00">
                  <c:v>51.475055504766878</c:v>
                </c:pt>
                <c:pt idx="70" formatCode="0.00">
                  <c:v>59.335364407552674</c:v>
                </c:pt>
                <c:pt idx="71" formatCode="0.00">
                  <c:v>81.571709548231965</c:v>
                </c:pt>
                <c:pt idx="72" formatCode="0.00">
                  <c:v>93.474378464770709</c:v>
                </c:pt>
                <c:pt idx="73" formatCode="0.00">
                  <c:v>93.376555070009829</c:v>
                </c:pt>
                <c:pt idx="74" formatCode="0.00">
                  <c:v>102.13993687900272</c:v>
                </c:pt>
                <c:pt idx="75" formatCode="0.00">
                  <c:v>104.02606770908599</c:v>
                </c:pt>
                <c:pt idx="76" formatCode="0.00">
                  <c:v>103.22428290138896</c:v>
                </c:pt>
                <c:pt idx="77" formatCode="0.00">
                  <c:v>106.94229613196953</c:v>
                </c:pt>
                <c:pt idx="78" formatCode="0.00">
                  <c:v>113.08583641198622</c:v>
                </c:pt>
                <c:pt idx="79" formatCode="0.00">
                  <c:v>110.45748909791006</c:v>
                </c:pt>
                <c:pt idx="80" formatCode="0.00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98F-4181-9CD6-F48B0BAF2513}"/>
            </c:ext>
          </c:extLst>
        </c:ser>
        <c:ser>
          <c:idx val="1"/>
          <c:order val="1"/>
          <c:tx>
            <c:strRef>
              <c:f>Nominal_GDP!$C$1</c:f>
              <c:strCache>
                <c:ptCount val="1"/>
                <c:pt idx="0">
                  <c:v>Proposed nominal output per capita for the 19th century</c:v>
                </c:pt>
              </c:strCache>
            </c:strRef>
          </c:tx>
          <c:spPr>
            <a:ln w="41275" cap="rnd" cmpd="sng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Nominal_GDP!$A$14:$A$94</c:f>
              <c:numCache>
                <c:formatCode>General</c:formatCode>
                <c:ptCount val="81"/>
                <c:pt idx="0">
                  <c:v>1820</c:v>
                </c:pt>
                <c:pt idx="1">
                  <c:v>1821</c:v>
                </c:pt>
                <c:pt idx="2">
                  <c:v>1822</c:v>
                </c:pt>
                <c:pt idx="3">
                  <c:v>1823</c:v>
                </c:pt>
                <c:pt idx="4">
                  <c:v>1824</c:v>
                </c:pt>
                <c:pt idx="5">
                  <c:v>1825</c:v>
                </c:pt>
                <c:pt idx="6">
                  <c:v>1826</c:v>
                </c:pt>
                <c:pt idx="7">
                  <c:v>1827</c:v>
                </c:pt>
                <c:pt idx="8">
                  <c:v>1828</c:v>
                </c:pt>
                <c:pt idx="9">
                  <c:v>1829</c:v>
                </c:pt>
                <c:pt idx="10">
                  <c:v>1830</c:v>
                </c:pt>
                <c:pt idx="11">
                  <c:v>1831</c:v>
                </c:pt>
                <c:pt idx="12">
                  <c:v>1832</c:v>
                </c:pt>
                <c:pt idx="13">
                  <c:v>1833</c:v>
                </c:pt>
                <c:pt idx="14">
                  <c:v>1834</c:v>
                </c:pt>
                <c:pt idx="15">
                  <c:v>1835</c:v>
                </c:pt>
                <c:pt idx="16">
                  <c:v>1836</c:v>
                </c:pt>
                <c:pt idx="17">
                  <c:v>1837</c:v>
                </c:pt>
                <c:pt idx="18">
                  <c:v>1838</c:v>
                </c:pt>
                <c:pt idx="19">
                  <c:v>1839</c:v>
                </c:pt>
                <c:pt idx="20">
                  <c:v>1840</c:v>
                </c:pt>
                <c:pt idx="21">
                  <c:v>1841</c:v>
                </c:pt>
                <c:pt idx="22">
                  <c:v>1842</c:v>
                </c:pt>
                <c:pt idx="23">
                  <c:v>1843</c:v>
                </c:pt>
                <c:pt idx="24">
                  <c:v>1844</c:v>
                </c:pt>
                <c:pt idx="25">
                  <c:v>1845</c:v>
                </c:pt>
                <c:pt idx="26">
                  <c:v>1846</c:v>
                </c:pt>
                <c:pt idx="27">
                  <c:v>1847</c:v>
                </c:pt>
                <c:pt idx="28">
                  <c:v>1848</c:v>
                </c:pt>
                <c:pt idx="29">
                  <c:v>1849</c:v>
                </c:pt>
                <c:pt idx="30">
                  <c:v>1850</c:v>
                </c:pt>
                <c:pt idx="31">
                  <c:v>1851</c:v>
                </c:pt>
                <c:pt idx="32">
                  <c:v>1852</c:v>
                </c:pt>
                <c:pt idx="33">
                  <c:v>1853</c:v>
                </c:pt>
                <c:pt idx="34">
                  <c:v>1854</c:v>
                </c:pt>
                <c:pt idx="35">
                  <c:v>1855</c:v>
                </c:pt>
                <c:pt idx="36">
                  <c:v>1856</c:v>
                </c:pt>
                <c:pt idx="37">
                  <c:v>1857</c:v>
                </c:pt>
                <c:pt idx="38">
                  <c:v>1858</c:v>
                </c:pt>
                <c:pt idx="39">
                  <c:v>1859</c:v>
                </c:pt>
                <c:pt idx="40">
                  <c:v>1860</c:v>
                </c:pt>
                <c:pt idx="41">
                  <c:v>1861</c:v>
                </c:pt>
                <c:pt idx="42">
                  <c:v>1862</c:v>
                </c:pt>
                <c:pt idx="43">
                  <c:v>1863</c:v>
                </c:pt>
                <c:pt idx="44">
                  <c:v>1864</c:v>
                </c:pt>
                <c:pt idx="45">
                  <c:v>1865</c:v>
                </c:pt>
                <c:pt idx="46">
                  <c:v>1866</c:v>
                </c:pt>
                <c:pt idx="47">
                  <c:v>1867</c:v>
                </c:pt>
                <c:pt idx="48">
                  <c:v>1868</c:v>
                </c:pt>
                <c:pt idx="49">
                  <c:v>1869</c:v>
                </c:pt>
                <c:pt idx="50">
                  <c:v>1870</c:v>
                </c:pt>
                <c:pt idx="51">
                  <c:v>1871</c:v>
                </c:pt>
                <c:pt idx="52">
                  <c:v>1872</c:v>
                </c:pt>
                <c:pt idx="53">
                  <c:v>1873</c:v>
                </c:pt>
                <c:pt idx="54">
                  <c:v>1874</c:v>
                </c:pt>
                <c:pt idx="55">
                  <c:v>1875</c:v>
                </c:pt>
                <c:pt idx="56">
                  <c:v>1876</c:v>
                </c:pt>
                <c:pt idx="57">
                  <c:v>1877</c:v>
                </c:pt>
                <c:pt idx="58">
                  <c:v>1878</c:v>
                </c:pt>
                <c:pt idx="59">
                  <c:v>1879</c:v>
                </c:pt>
                <c:pt idx="60">
                  <c:v>1880</c:v>
                </c:pt>
                <c:pt idx="61">
                  <c:v>1881</c:v>
                </c:pt>
                <c:pt idx="62">
                  <c:v>1882</c:v>
                </c:pt>
                <c:pt idx="63">
                  <c:v>1883</c:v>
                </c:pt>
                <c:pt idx="64">
                  <c:v>1884</c:v>
                </c:pt>
                <c:pt idx="65">
                  <c:v>1885</c:v>
                </c:pt>
                <c:pt idx="66">
                  <c:v>1886</c:v>
                </c:pt>
                <c:pt idx="67">
                  <c:v>1887</c:v>
                </c:pt>
                <c:pt idx="68">
                  <c:v>1888</c:v>
                </c:pt>
                <c:pt idx="69">
                  <c:v>1889</c:v>
                </c:pt>
                <c:pt idx="70">
                  <c:v>1890</c:v>
                </c:pt>
                <c:pt idx="71">
                  <c:v>1891</c:v>
                </c:pt>
                <c:pt idx="72">
                  <c:v>1892</c:v>
                </c:pt>
                <c:pt idx="73">
                  <c:v>1893</c:v>
                </c:pt>
                <c:pt idx="74">
                  <c:v>1894</c:v>
                </c:pt>
                <c:pt idx="75">
                  <c:v>1895</c:v>
                </c:pt>
                <c:pt idx="76">
                  <c:v>1896</c:v>
                </c:pt>
                <c:pt idx="77">
                  <c:v>1897</c:v>
                </c:pt>
                <c:pt idx="78">
                  <c:v>1898</c:v>
                </c:pt>
                <c:pt idx="79">
                  <c:v>1899</c:v>
                </c:pt>
                <c:pt idx="80">
                  <c:v>1900</c:v>
                </c:pt>
              </c:numCache>
            </c:numRef>
          </c:cat>
          <c:val>
            <c:numRef>
              <c:f>Nominal_GDP!$C$14:$C$94</c:f>
              <c:numCache>
                <c:formatCode>#,##0.00</c:formatCode>
                <c:ptCount val="81"/>
                <c:pt idx="0">
                  <c:v>7.4887219768749622</c:v>
                </c:pt>
                <c:pt idx="1">
                  <c:v>7.4895536311370341</c:v>
                </c:pt>
                <c:pt idx="2">
                  <c:v>7.4377867288353556</c:v>
                </c:pt>
                <c:pt idx="3">
                  <c:v>7.8643461923091724</c:v>
                </c:pt>
                <c:pt idx="4">
                  <c:v>7.8290992259140015</c:v>
                </c:pt>
                <c:pt idx="5">
                  <c:v>9.1880581835604431</c:v>
                </c:pt>
                <c:pt idx="6">
                  <c:v>11.004962938921349</c:v>
                </c:pt>
                <c:pt idx="7">
                  <c:v>12.321990729631453</c:v>
                </c:pt>
                <c:pt idx="8">
                  <c:v>14.25087154202185</c:v>
                </c:pt>
                <c:pt idx="9">
                  <c:v>14.38688973146385</c:v>
                </c:pt>
                <c:pt idx="10">
                  <c:v>14.733201881071924</c:v>
                </c:pt>
                <c:pt idx="11">
                  <c:v>13.663662121856598</c:v>
                </c:pt>
                <c:pt idx="12">
                  <c:v>13.711674959668995</c:v>
                </c:pt>
                <c:pt idx="13">
                  <c:v>15.474761545820479</c:v>
                </c:pt>
                <c:pt idx="14">
                  <c:v>14.474514372727022</c:v>
                </c:pt>
                <c:pt idx="15">
                  <c:v>15.332089340238584</c:v>
                </c:pt>
                <c:pt idx="16">
                  <c:v>16.388121862282429</c:v>
                </c:pt>
                <c:pt idx="17">
                  <c:v>16.87478497203108</c:v>
                </c:pt>
                <c:pt idx="18">
                  <c:v>17.865177203097392</c:v>
                </c:pt>
                <c:pt idx="19">
                  <c:v>17.83332265881463</c:v>
                </c:pt>
                <c:pt idx="20">
                  <c:v>18.83673891073942</c:v>
                </c:pt>
                <c:pt idx="21">
                  <c:v>18.542270650999182</c:v>
                </c:pt>
                <c:pt idx="22">
                  <c:v>19.400838558310998</c:v>
                </c:pt>
                <c:pt idx="23">
                  <c:v>20.358118776724808</c:v>
                </c:pt>
                <c:pt idx="24">
                  <c:v>21.555710742539809</c:v>
                </c:pt>
                <c:pt idx="25">
                  <c:v>22.427714852915138</c:v>
                </c:pt>
                <c:pt idx="26">
                  <c:v>23.055086234930222</c:v>
                </c:pt>
                <c:pt idx="27">
                  <c:v>21.50808050419479</c:v>
                </c:pt>
                <c:pt idx="28">
                  <c:v>20.246470550411139</c:v>
                </c:pt>
                <c:pt idx="29">
                  <c:v>20.605050422008677</c:v>
                </c:pt>
                <c:pt idx="30">
                  <c:v>21.462316075822898</c:v>
                </c:pt>
                <c:pt idx="31">
                  <c:v>22.523858144434758</c:v>
                </c:pt>
                <c:pt idx="32">
                  <c:v>24.466792562108814</c:v>
                </c:pt>
                <c:pt idx="33">
                  <c:v>24.083699880908544</c:v>
                </c:pt>
                <c:pt idx="34">
                  <c:v>25.837283952765898</c:v>
                </c:pt>
                <c:pt idx="35">
                  <c:v>27.277554516309056</c:v>
                </c:pt>
                <c:pt idx="36">
                  <c:v>29.501494602702159</c:v>
                </c:pt>
                <c:pt idx="37">
                  <c:v>34.778020904265766</c:v>
                </c:pt>
                <c:pt idx="38">
                  <c:v>31.886053247566878</c:v>
                </c:pt>
                <c:pt idx="39">
                  <c:v>33.32426394454199</c:v>
                </c:pt>
                <c:pt idx="40">
                  <c:v>33.97985215874526</c:v>
                </c:pt>
                <c:pt idx="41">
                  <c:v>32.25097185056066</c:v>
                </c:pt>
                <c:pt idx="42">
                  <c:v>32.248531425442486</c:v>
                </c:pt>
                <c:pt idx="43">
                  <c:v>31.528705764286819</c:v>
                </c:pt>
                <c:pt idx="44">
                  <c:v>38.966240701165773</c:v>
                </c:pt>
                <c:pt idx="45">
                  <c:v>41.616587494057832</c:v>
                </c:pt>
                <c:pt idx="46">
                  <c:v>46.398808995639911</c:v>
                </c:pt>
                <c:pt idx="47">
                  <c:v>48.057683807099693</c:v>
                </c:pt>
                <c:pt idx="48">
                  <c:v>58.460530493084342</c:v>
                </c:pt>
                <c:pt idx="49">
                  <c:v>60.211132093966341</c:v>
                </c:pt>
                <c:pt idx="50">
                  <c:v>52.584101898476348</c:v>
                </c:pt>
                <c:pt idx="51">
                  <c:v>52.549540916168816</c:v>
                </c:pt>
                <c:pt idx="52">
                  <c:v>56.477530858613505</c:v>
                </c:pt>
                <c:pt idx="53">
                  <c:v>55.007437127401936</c:v>
                </c:pt>
                <c:pt idx="54">
                  <c:v>54.726560579199457</c:v>
                </c:pt>
                <c:pt idx="55">
                  <c:v>50.319657164040841</c:v>
                </c:pt>
                <c:pt idx="56">
                  <c:v>50.500042261081354</c:v>
                </c:pt>
                <c:pt idx="57">
                  <c:v>53.428823295532823</c:v>
                </c:pt>
                <c:pt idx="58">
                  <c:v>58.084311302650171</c:v>
                </c:pt>
                <c:pt idx="59">
                  <c:v>57.587026436328671</c:v>
                </c:pt>
                <c:pt idx="60">
                  <c:v>55.664156113098898</c:v>
                </c:pt>
                <c:pt idx="61">
                  <c:v>56.163494147053363</c:v>
                </c:pt>
                <c:pt idx="62">
                  <c:v>58.281570105116742</c:v>
                </c:pt>
                <c:pt idx="63">
                  <c:v>56.370199457708679</c:v>
                </c:pt>
                <c:pt idx="64">
                  <c:v>55.973683245392145</c:v>
                </c:pt>
                <c:pt idx="65">
                  <c:v>55.568101011970192</c:v>
                </c:pt>
                <c:pt idx="66">
                  <c:v>57.052307252681445</c:v>
                </c:pt>
                <c:pt idx="67">
                  <c:v>51.42542194238932</c:v>
                </c:pt>
                <c:pt idx="68">
                  <c:v>47.37117162413837</c:v>
                </c:pt>
                <c:pt idx="69">
                  <c:v>52.823689282369074</c:v>
                </c:pt>
                <c:pt idx="70">
                  <c:v>58.235957061008669</c:v>
                </c:pt>
                <c:pt idx="71">
                  <c:v>85.527822457551025</c:v>
                </c:pt>
                <c:pt idx="72">
                  <c:v>112.90984516915225</c:v>
                </c:pt>
                <c:pt idx="73">
                  <c:v>110.15693998419339</c:v>
                </c:pt>
                <c:pt idx="74">
                  <c:v>122.09973233062586</c:v>
                </c:pt>
                <c:pt idx="75">
                  <c:v>127.01543753866261</c:v>
                </c:pt>
                <c:pt idx="76">
                  <c:v>131.63317898083739</c:v>
                </c:pt>
                <c:pt idx="77">
                  <c:v>140.97592271771614</c:v>
                </c:pt>
                <c:pt idx="78">
                  <c:v>135.55594344743366</c:v>
                </c:pt>
                <c:pt idx="79">
                  <c:v>115.19766400576496</c:v>
                </c:pt>
                <c:pt idx="80">
                  <c:v>99.999999999999872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98F-4181-9CD6-F48B0BAF25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2823104"/>
        <c:axId val="432823496"/>
      </c:lineChart>
      <c:catAx>
        <c:axId val="43282310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t-BR"/>
          </a:p>
        </c:txPr>
        <c:crossAx val="432823496"/>
        <c:crosses val="autoZero"/>
        <c:auto val="1"/>
        <c:lblAlgn val="ctr"/>
        <c:lblOffset val="100"/>
        <c:tickLblSkip val="10"/>
        <c:tickMarkSkip val="1"/>
        <c:noMultiLvlLbl val="0"/>
      </c:catAx>
      <c:valAx>
        <c:axId val="432823496"/>
        <c:scaling>
          <c:orientation val="minMax"/>
          <c:max val="145"/>
          <c:min val="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prstDash val="dash"/>
              <a:round/>
            </a:ln>
            <a:effectLst/>
          </c:spPr>
        </c:majorGridlines>
        <c:numFmt formatCode="#,##0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t-BR"/>
          </a:p>
        </c:txPr>
        <c:crossAx val="432823104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7.383954660927243E-2"/>
          <c:y val="6.7011906321847323E-2"/>
          <c:w val="0.79764384583973635"/>
          <c:h val="0.108840837619755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981043543543541E-2"/>
          <c:y val="1.8999408983451538E-2"/>
          <c:w val="0.91796865615615619"/>
          <c:h val="0.91796985815602838"/>
        </c:manualLayout>
      </c:layout>
      <c:lineChart>
        <c:grouping val="standard"/>
        <c:varyColors val="0"/>
        <c:ser>
          <c:idx val="0"/>
          <c:order val="0"/>
          <c:tx>
            <c:strRef>
              <c:f>Prices!$F$1</c:f>
              <c:strCache>
                <c:ptCount val="1"/>
                <c:pt idx="0">
                  <c:v>Proposed output deflator for the 19th century</c:v>
                </c:pt>
              </c:strCache>
            </c:strRef>
          </c:tx>
          <c:spPr>
            <a:ln w="41275" cap="rnd" cmpd="sng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Prices!$A$14:$A$94</c:f>
              <c:numCache>
                <c:formatCode>General</c:formatCode>
                <c:ptCount val="81"/>
                <c:pt idx="0">
                  <c:v>1820</c:v>
                </c:pt>
                <c:pt idx="1">
                  <c:v>1821</c:v>
                </c:pt>
                <c:pt idx="2">
                  <c:v>1822</c:v>
                </c:pt>
                <c:pt idx="3">
                  <c:v>1823</c:v>
                </c:pt>
                <c:pt idx="4">
                  <c:v>1824</c:v>
                </c:pt>
                <c:pt idx="5">
                  <c:v>1825</c:v>
                </c:pt>
                <c:pt idx="6">
                  <c:v>1826</c:v>
                </c:pt>
                <c:pt idx="7">
                  <c:v>1827</c:v>
                </c:pt>
                <c:pt idx="8">
                  <c:v>1828</c:v>
                </c:pt>
                <c:pt idx="9">
                  <c:v>1829</c:v>
                </c:pt>
                <c:pt idx="10">
                  <c:v>1830</c:v>
                </c:pt>
                <c:pt idx="11">
                  <c:v>1831</c:v>
                </c:pt>
                <c:pt idx="12">
                  <c:v>1832</c:v>
                </c:pt>
                <c:pt idx="13">
                  <c:v>1833</c:v>
                </c:pt>
                <c:pt idx="14">
                  <c:v>1834</c:v>
                </c:pt>
                <c:pt idx="15">
                  <c:v>1835</c:v>
                </c:pt>
                <c:pt idx="16">
                  <c:v>1836</c:v>
                </c:pt>
                <c:pt idx="17">
                  <c:v>1837</c:v>
                </c:pt>
                <c:pt idx="18">
                  <c:v>1838</c:v>
                </c:pt>
                <c:pt idx="19">
                  <c:v>1839</c:v>
                </c:pt>
                <c:pt idx="20">
                  <c:v>1840</c:v>
                </c:pt>
                <c:pt idx="21">
                  <c:v>1841</c:v>
                </c:pt>
                <c:pt idx="22">
                  <c:v>1842</c:v>
                </c:pt>
                <c:pt idx="23">
                  <c:v>1843</c:v>
                </c:pt>
                <c:pt idx="24">
                  <c:v>1844</c:v>
                </c:pt>
                <c:pt idx="25">
                  <c:v>1845</c:v>
                </c:pt>
                <c:pt idx="26">
                  <c:v>1846</c:v>
                </c:pt>
                <c:pt idx="27">
                  <c:v>1847</c:v>
                </c:pt>
                <c:pt idx="28">
                  <c:v>1848</c:v>
                </c:pt>
                <c:pt idx="29">
                  <c:v>1849</c:v>
                </c:pt>
                <c:pt idx="30">
                  <c:v>1850</c:v>
                </c:pt>
                <c:pt idx="31">
                  <c:v>1851</c:v>
                </c:pt>
                <c:pt idx="32">
                  <c:v>1852</c:v>
                </c:pt>
                <c:pt idx="33">
                  <c:v>1853</c:v>
                </c:pt>
                <c:pt idx="34">
                  <c:v>1854</c:v>
                </c:pt>
                <c:pt idx="35">
                  <c:v>1855</c:v>
                </c:pt>
                <c:pt idx="36">
                  <c:v>1856</c:v>
                </c:pt>
                <c:pt idx="37">
                  <c:v>1857</c:v>
                </c:pt>
                <c:pt idx="38">
                  <c:v>1858</c:v>
                </c:pt>
                <c:pt idx="39">
                  <c:v>1859</c:v>
                </c:pt>
                <c:pt idx="40">
                  <c:v>1860</c:v>
                </c:pt>
                <c:pt idx="41">
                  <c:v>1861</c:v>
                </c:pt>
                <c:pt idx="42">
                  <c:v>1862</c:v>
                </c:pt>
                <c:pt idx="43">
                  <c:v>1863</c:v>
                </c:pt>
                <c:pt idx="44">
                  <c:v>1864</c:v>
                </c:pt>
                <c:pt idx="45">
                  <c:v>1865</c:v>
                </c:pt>
                <c:pt idx="46">
                  <c:v>1866</c:v>
                </c:pt>
                <c:pt idx="47">
                  <c:v>1867</c:v>
                </c:pt>
                <c:pt idx="48">
                  <c:v>1868</c:v>
                </c:pt>
                <c:pt idx="49">
                  <c:v>1869</c:v>
                </c:pt>
                <c:pt idx="50">
                  <c:v>1870</c:v>
                </c:pt>
                <c:pt idx="51">
                  <c:v>1871</c:v>
                </c:pt>
                <c:pt idx="52">
                  <c:v>1872</c:v>
                </c:pt>
                <c:pt idx="53">
                  <c:v>1873</c:v>
                </c:pt>
                <c:pt idx="54">
                  <c:v>1874</c:v>
                </c:pt>
                <c:pt idx="55">
                  <c:v>1875</c:v>
                </c:pt>
                <c:pt idx="56">
                  <c:v>1876</c:v>
                </c:pt>
                <c:pt idx="57">
                  <c:v>1877</c:v>
                </c:pt>
                <c:pt idx="58">
                  <c:v>1878</c:v>
                </c:pt>
                <c:pt idx="59">
                  <c:v>1879</c:v>
                </c:pt>
                <c:pt idx="60">
                  <c:v>1880</c:v>
                </c:pt>
                <c:pt idx="61">
                  <c:v>1881</c:v>
                </c:pt>
                <c:pt idx="62">
                  <c:v>1882</c:v>
                </c:pt>
                <c:pt idx="63">
                  <c:v>1883</c:v>
                </c:pt>
                <c:pt idx="64">
                  <c:v>1884</c:v>
                </c:pt>
                <c:pt idx="65">
                  <c:v>1885</c:v>
                </c:pt>
                <c:pt idx="66">
                  <c:v>1886</c:v>
                </c:pt>
                <c:pt idx="67">
                  <c:v>1887</c:v>
                </c:pt>
                <c:pt idx="68">
                  <c:v>1888</c:v>
                </c:pt>
                <c:pt idx="69">
                  <c:v>1889</c:v>
                </c:pt>
                <c:pt idx="70">
                  <c:v>1890</c:v>
                </c:pt>
                <c:pt idx="71">
                  <c:v>1891</c:v>
                </c:pt>
                <c:pt idx="72">
                  <c:v>1892</c:v>
                </c:pt>
                <c:pt idx="73">
                  <c:v>1893</c:v>
                </c:pt>
                <c:pt idx="74">
                  <c:v>1894</c:v>
                </c:pt>
                <c:pt idx="75">
                  <c:v>1895</c:v>
                </c:pt>
                <c:pt idx="76">
                  <c:v>1896</c:v>
                </c:pt>
                <c:pt idx="77">
                  <c:v>1897</c:v>
                </c:pt>
                <c:pt idx="78">
                  <c:v>1898</c:v>
                </c:pt>
                <c:pt idx="79">
                  <c:v>1899</c:v>
                </c:pt>
                <c:pt idx="80">
                  <c:v>1900</c:v>
                </c:pt>
              </c:numCache>
            </c:numRef>
          </c:cat>
          <c:val>
            <c:numRef>
              <c:f>Prices!$F$14:$F$94</c:f>
              <c:numCache>
                <c:formatCode>0.00</c:formatCode>
                <c:ptCount val="81"/>
                <c:pt idx="0">
                  <c:v>12.371598165466381</c:v>
                </c:pt>
                <c:pt idx="1">
                  <c:v>12.001145116189265</c:v>
                </c:pt>
                <c:pt idx="2">
                  <c:v>12.53512179028569</c:v>
                </c:pt>
                <c:pt idx="3">
                  <c:v>12.574680911217181</c:v>
                </c:pt>
                <c:pt idx="4">
                  <c:v>12.913246763508898</c:v>
                </c:pt>
                <c:pt idx="5">
                  <c:v>14.395906864954114</c:v>
                </c:pt>
                <c:pt idx="6">
                  <c:v>17.109250342594834</c:v>
                </c:pt>
                <c:pt idx="7">
                  <c:v>18.299966445862378</c:v>
                </c:pt>
                <c:pt idx="8">
                  <c:v>19.785549491834097</c:v>
                </c:pt>
                <c:pt idx="9">
                  <c:v>22.16374495502885</c:v>
                </c:pt>
                <c:pt idx="10">
                  <c:v>22.360776726370098</c:v>
                </c:pt>
                <c:pt idx="11">
                  <c:v>21.987235689948211</c:v>
                </c:pt>
                <c:pt idx="12">
                  <c:v>18.363974016191627</c:v>
                </c:pt>
                <c:pt idx="13">
                  <c:v>21.26104003515006</c:v>
                </c:pt>
                <c:pt idx="14">
                  <c:v>21.757890253083406</c:v>
                </c:pt>
                <c:pt idx="15">
                  <c:v>20.554012671087783</c:v>
                </c:pt>
                <c:pt idx="16">
                  <c:v>22.353764267033622</c:v>
                </c:pt>
                <c:pt idx="17">
                  <c:v>25.094757433659296</c:v>
                </c:pt>
                <c:pt idx="18">
                  <c:v>27.455616851609548</c:v>
                </c:pt>
                <c:pt idx="19">
                  <c:v>26.571033909574076</c:v>
                </c:pt>
                <c:pt idx="20">
                  <c:v>27.495666794812845</c:v>
                </c:pt>
                <c:pt idx="21">
                  <c:v>27.12522093312522</c:v>
                </c:pt>
                <c:pt idx="22">
                  <c:v>23.880336200737094</c:v>
                </c:pt>
                <c:pt idx="23">
                  <c:v>25.806864366766359</c:v>
                </c:pt>
                <c:pt idx="24">
                  <c:v>25.075988521186019</c:v>
                </c:pt>
                <c:pt idx="25">
                  <c:v>26.362743554745123</c:v>
                </c:pt>
                <c:pt idx="26">
                  <c:v>28.000371251983402</c:v>
                </c:pt>
                <c:pt idx="27">
                  <c:v>28.049718666530264</c:v>
                </c:pt>
                <c:pt idx="28">
                  <c:v>28.572563249907372</c:v>
                </c:pt>
                <c:pt idx="29">
                  <c:v>27.385514489818497</c:v>
                </c:pt>
                <c:pt idx="30">
                  <c:v>26.141551324679561</c:v>
                </c:pt>
                <c:pt idx="31">
                  <c:v>27.520073712534536</c:v>
                </c:pt>
                <c:pt idx="32">
                  <c:v>29.500896690806794</c:v>
                </c:pt>
                <c:pt idx="33">
                  <c:v>32.672699723134237</c:v>
                </c:pt>
                <c:pt idx="34">
                  <c:v>35.883457721285588</c:v>
                </c:pt>
                <c:pt idx="35">
                  <c:v>38.743983940670127</c:v>
                </c:pt>
                <c:pt idx="36">
                  <c:v>41.332627854484791</c:v>
                </c:pt>
                <c:pt idx="37">
                  <c:v>40.584671157079597</c:v>
                </c:pt>
                <c:pt idx="38">
                  <c:v>40.666744733928368</c:v>
                </c:pt>
                <c:pt idx="39">
                  <c:v>41.31453327095155</c:v>
                </c:pt>
                <c:pt idx="40">
                  <c:v>40.980185626415022</c:v>
                </c:pt>
                <c:pt idx="41">
                  <c:v>40.508361098479291</c:v>
                </c:pt>
                <c:pt idx="42">
                  <c:v>41.00625066847806</c:v>
                </c:pt>
                <c:pt idx="43">
                  <c:v>40.257609773013762</c:v>
                </c:pt>
                <c:pt idx="44">
                  <c:v>42.972100827203306</c:v>
                </c:pt>
                <c:pt idx="45">
                  <c:v>46.31600062700516</c:v>
                </c:pt>
                <c:pt idx="46">
                  <c:v>49.043485123002419</c:v>
                </c:pt>
                <c:pt idx="47">
                  <c:v>51.324070435840461</c:v>
                </c:pt>
                <c:pt idx="48">
                  <c:v>54.982544727456052</c:v>
                </c:pt>
                <c:pt idx="49">
                  <c:v>55.397908930838781</c:v>
                </c:pt>
                <c:pt idx="50">
                  <c:v>57.178237596868264</c:v>
                </c:pt>
                <c:pt idx="51">
                  <c:v>53.35144203882718</c:v>
                </c:pt>
                <c:pt idx="52">
                  <c:v>56.579052488615453</c:v>
                </c:pt>
                <c:pt idx="53">
                  <c:v>55.756171606614991</c:v>
                </c:pt>
                <c:pt idx="54">
                  <c:v>57.553726931373319</c:v>
                </c:pt>
                <c:pt idx="55">
                  <c:v>52.352800191739213</c:v>
                </c:pt>
                <c:pt idx="56">
                  <c:v>56.211552288887098</c:v>
                </c:pt>
                <c:pt idx="57">
                  <c:v>58.088998961412464</c:v>
                </c:pt>
                <c:pt idx="58">
                  <c:v>56.459215466964942</c:v>
                </c:pt>
                <c:pt idx="59">
                  <c:v>54.054485899177109</c:v>
                </c:pt>
                <c:pt idx="60">
                  <c:v>50.043940241271891</c:v>
                </c:pt>
                <c:pt idx="61">
                  <c:v>51.026603818806436</c:v>
                </c:pt>
                <c:pt idx="62">
                  <c:v>51.817528161700096</c:v>
                </c:pt>
                <c:pt idx="63">
                  <c:v>51.106495166573453</c:v>
                </c:pt>
                <c:pt idx="64">
                  <c:v>49.644483502436678</c:v>
                </c:pt>
                <c:pt idx="65">
                  <c:v>49.764320524087239</c:v>
                </c:pt>
                <c:pt idx="66">
                  <c:v>47.663178077814159</c:v>
                </c:pt>
                <c:pt idx="67">
                  <c:v>45.825677079172337</c:v>
                </c:pt>
                <c:pt idx="68">
                  <c:v>44.707198210433795</c:v>
                </c:pt>
                <c:pt idx="69">
                  <c:v>51.705680274826229</c:v>
                </c:pt>
                <c:pt idx="70">
                  <c:v>52.16106095709835</c:v>
                </c:pt>
                <c:pt idx="71">
                  <c:v>65.399057282096365</c:v>
                </c:pt>
                <c:pt idx="72">
                  <c:v>80.698250379483923</c:v>
                </c:pt>
                <c:pt idx="73">
                  <c:v>93.856355356714857</c:v>
                </c:pt>
                <c:pt idx="74">
                  <c:v>95.030758168890301</c:v>
                </c:pt>
                <c:pt idx="75">
                  <c:v>86.70607973156504</c:v>
                </c:pt>
                <c:pt idx="76">
                  <c:v>92.242550131820707</c:v>
                </c:pt>
                <c:pt idx="77">
                  <c:v>108.061036989694</c:v>
                </c:pt>
                <c:pt idx="78">
                  <c:v>112.94239833825996</c:v>
                </c:pt>
                <c:pt idx="79">
                  <c:v>109.84261404489892</c:v>
                </c:pt>
                <c:pt idx="80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A05-4E2D-8EFC-47AFA0CE828F}"/>
            </c:ext>
          </c:extLst>
        </c:ser>
        <c:ser>
          <c:idx val="1"/>
          <c:order val="1"/>
          <c:tx>
            <c:strRef>
              <c:f>Prices!$G$1</c:f>
              <c:strCache>
                <c:ptCount val="1"/>
                <c:pt idx="0">
                  <c:v>Goldsmith's output deflator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Prices!$A$14:$A$94</c:f>
              <c:numCache>
                <c:formatCode>General</c:formatCode>
                <c:ptCount val="81"/>
                <c:pt idx="0">
                  <c:v>1820</c:v>
                </c:pt>
                <c:pt idx="1">
                  <c:v>1821</c:v>
                </c:pt>
                <c:pt idx="2">
                  <c:v>1822</c:v>
                </c:pt>
                <c:pt idx="3">
                  <c:v>1823</c:v>
                </c:pt>
                <c:pt idx="4">
                  <c:v>1824</c:v>
                </c:pt>
                <c:pt idx="5">
                  <c:v>1825</c:v>
                </c:pt>
                <c:pt idx="6">
                  <c:v>1826</c:v>
                </c:pt>
                <c:pt idx="7">
                  <c:v>1827</c:v>
                </c:pt>
                <c:pt idx="8">
                  <c:v>1828</c:v>
                </c:pt>
                <c:pt idx="9">
                  <c:v>1829</c:v>
                </c:pt>
                <c:pt idx="10">
                  <c:v>1830</c:v>
                </c:pt>
                <c:pt idx="11">
                  <c:v>1831</c:v>
                </c:pt>
                <c:pt idx="12">
                  <c:v>1832</c:v>
                </c:pt>
                <c:pt idx="13">
                  <c:v>1833</c:v>
                </c:pt>
                <c:pt idx="14">
                  <c:v>1834</c:v>
                </c:pt>
                <c:pt idx="15">
                  <c:v>1835</c:v>
                </c:pt>
                <c:pt idx="16">
                  <c:v>1836</c:v>
                </c:pt>
                <c:pt idx="17">
                  <c:v>1837</c:v>
                </c:pt>
                <c:pt idx="18">
                  <c:v>1838</c:v>
                </c:pt>
                <c:pt idx="19">
                  <c:v>1839</c:v>
                </c:pt>
                <c:pt idx="20">
                  <c:v>1840</c:v>
                </c:pt>
                <c:pt idx="21">
                  <c:v>1841</c:v>
                </c:pt>
                <c:pt idx="22">
                  <c:v>1842</c:v>
                </c:pt>
                <c:pt idx="23">
                  <c:v>1843</c:v>
                </c:pt>
                <c:pt idx="24">
                  <c:v>1844</c:v>
                </c:pt>
                <c:pt idx="25">
                  <c:v>1845</c:v>
                </c:pt>
                <c:pt idx="26">
                  <c:v>1846</c:v>
                </c:pt>
                <c:pt idx="27">
                  <c:v>1847</c:v>
                </c:pt>
                <c:pt idx="28">
                  <c:v>1848</c:v>
                </c:pt>
                <c:pt idx="29">
                  <c:v>1849</c:v>
                </c:pt>
                <c:pt idx="30">
                  <c:v>1850</c:v>
                </c:pt>
                <c:pt idx="31">
                  <c:v>1851</c:v>
                </c:pt>
                <c:pt idx="32">
                  <c:v>1852</c:v>
                </c:pt>
                <c:pt idx="33">
                  <c:v>1853</c:v>
                </c:pt>
                <c:pt idx="34">
                  <c:v>1854</c:v>
                </c:pt>
                <c:pt idx="35">
                  <c:v>1855</c:v>
                </c:pt>
                <c:pt idx="36">
                  <c:v>1856</c:v>
                </c:pt>
                <c:pt idx="37">
                  <c:v>1857</c:v>
                </c:pt>
                <c:pt idx="38">
                  <c:v>1858</c:v>
                </c:pt>
                <c:pt idx="39">
                  <c:v>1859</c:v>
                </c:pt>
                <c:pt idx="40">
                  <c:v>1860</c:v>
                </c:pt>
                <c:pt idx="41">
                  <c:v>1861</c:v>
                </c:pt>
                <c:pt idx="42">
                  <c:v>1862</c:v>
                </c:pt>
                <c:pt idx="43">
                  <c:v>1863</c:v>
                </c:pt>
                <c:pt idx="44">
                  <c:v>1864</c:v>
                </c:pt>
                <c:pt idx="45">
                  <c:v>1865</c:v>
                </c:pt>
                <c:pt idx="46">
                  <c:v>1866</c:v>
                </c:pt>
                <c:pt idx="47">
                  <c:v>1867</c:v>
                </c:pt>
                <c:pt idx="48">
                  <c:v>1868</c:v>
                </c:pt>
                <c:pt idx="49">
                  <c:v>1869</c:v>
                </c:pt>
                <c:pt idx="50">
                  <c:v>1870</c:v>
                </c:pt>
                <c:pt idx="51">
                  <c:v>1871</c:v>
                </c:pt>
                <c:pt idx="52">
                  <c:v>1872</c:v>
                </c:pt>
                <c:pt idx="53">
                  <c:v>1873</c:v>
                </c:pt>
                <c:pt idx="54">
                  <c:v>1874</c:v>
                </c:pt>
                <c:pt idx="55">
                  <c:v>1875</c:v>
                </c:pt>
                <c:pt idx="56">
                  <c:v>1876</c:v>
                </c:pt>
                <c:pt idx="57">
                  <c:v>1877</c:v>
                </c:pt>
                <c:pt idx="58">
                  <c:v>1878</c:v>
                </c:pt>
                <c:pt idx="59">
                  <c:v>1879</c:v>
                </c:pt>
                <c:pt idx="60">
                  <c:v>1880</c:v>
                </c:pt>
                <c:pt idx="61">
                  <c:v>1881</c:v>
                </c:pt>
                <c:pt idx="62">
                  <c:v>1882</c:v>
                </c:pt>
                <c:pt idx="63">
                  <c:v>1883</c:v>
                </c:pt>
                <c:pt idx="64">
                  <c:v>1884</c:v>
                </c:pt>
                <c:pt idx="65">
                  <c:v>1885</c:v>
                </c:pt>
                <c:pt idx="66">
                  <c:v>1886</c:v>
                </c:pt>
                <c:pt idx="67">
                  <c:v>1887</c:v>
                </c:pt>
                <c:pt idx="68">
                  <c:v>1888</c:v>
                </c:pt>
                <c:pt idx="69">
                  <c:v>1889</c:v>
                </c:pt>
                <c:pt idx="70">
                  <c:v>1890</c:v>
                </c:pt>
                <c:pt idx="71">
                  <c:v>1891</c:v>
                </c:pt>
                <c:pt idx="72">
                  <c:v>1892</c:v>
                </c:pt>
                <c:pt idx="73">
                  <c:v>1893</c:v>
                </c:pt>
                <c:pt idx="74">
                  <c:v>1894</c:v>
                </c:pt>
                <c:pt idx="75">
                  <c:v>1895</c:v>
                </c:pt>
                <c:pt idx="76">
                  <c:v>1896</c:v>
                </c:pt>
                <c:pt idx="77">
                  <c:v>1897</c:v>
                </c:pt>
                <c:pt idx="78">
                  <c:v>1898</c:v>
                </c:pt>
                <c:pt idx="79">
                  <c:v>1899</c:v>
                </c:pt>
                <c:pt idx="80">
                  <c:v>1900</c:v>
                </c:pt>
              </c:numCache>
            </c:numRef>
          </c:cat>
          <c:val>
            <c:numRef>
              <c:f>Prices!$G$14:$G$94</c:f>
              <c:numCache>
                <c:formatCode>General</c:formatCode>
                <c:ptCount val="81"/>
                <c:pt idx="30" formatCode="0.00">
                  <c:v>23.3418733265332</c:v>
                </c:pt>
                <c:pt idx="31" formatCode="0.00">
                  <c:v>23.8726571265404</c:v>
                </c:pt>
                <c:pt idx="32" formatCode="0.00">
                  <c:v>24.860197719704498</c:v>
                </c:pt>
                <c:pt idx="33" formatCode="0.00">
                  <c:v>26.904644215684197</c:v>
                </c:pt>
                <c:pt idx="34" formatCode="0.00">
                  <c:v>28.8272178909472</c:v>
                </c:pt>
                <c:pt idx="35" formatCode="0.00">
                  <c:v>30.631196760229003</c:v>
                </c:pt>
                <c:pt idx="36" formatCode="0.00">
                  <c:v>32.126338873414603</c:v>
                </c:pt>
                <c:pt idx="37" formatCode="0.00">
                  <c:v>31.905512720748401</c:v>
                </c:pt>
                <c:pt idx="38" formatCode="0.00">
                  <c:v>32.066272523405495</c:v>
                </c:pt>
                <c:pt idx="39" formatCode="0.00">
                  <c:v>32.7295177426371</c:v>
                </c:pt>
                <c:pt idx="40" formatCode="0.00">
                  <c:v>33.294531127577201</c:v>
                </c:pt>
                <c:pt idx="41" formatCode="0.00">
                  <c:v>33.092439891598005</c:v>
                </c:pt>
                <c:pt idx="42" formatCode="0.00">
                  <c:v>33.714805924153502</c:v>
                </c:pt>
                <c:pt idx="43" formatCode="0.00">
                  <c:v>33.833441151348396</c:v>
                </c:pt>
                <c:pt idx="44" formatCode="0.00">
                  <c:v>35.878526695435198</c:v>
                </c:pt>
                <c:pt idx="45" formatCode="0.00">
                  <c:v>38.1525189931398</c:v>
                </c:pt>
                <c:pt idx="46" formatCode="0.00">
                  <c:v>39.400626129170199</c:v>
                </c:pt>
                <c:pt idx="47" formatCode="0.00">
                  <c:v>39.591492754035798</c:v>
                </c:pt>
                <c:pt idx="48" formatCode="0.00">
                  <c:v>43.823903212333796</c:v>
                </c:pt>
                <c:pt idx="49" formatCode="0.00">
                  <c:v>44.242335679153001</c:v>
                </c:pt>
                <c:pt idx="50" formatCode="0.00">
                  <c:v>44.090404288239995</c:v>
                </c:pt>
                <c:pt idx="51" formatCode="0.00">
                  <c:v>42.047661749074699</c:v>
                </c:pt>
                <c:pt idx="52" formatCode="0.00">
                  <c:v>42.644412507095296</c:v>
                </c:pt>
                <c:pt idx="53" formatCode="0.00">
                  <c:v>44.4268185041987</c:v>
                </c:pt>
                <c:pt idx="54" formatCode="0.00">
                  <c:v>44.201272421753799</c:v>
                </c:pt>
                <c:pt idx="55" formatCode="0.00">
                  <c:v>43.569867568223799</c:v>
                </c:pt>
                <c:pt idx="56" formatCode="0.00">
                  <c:v>45.470213959791202</c:v>
                </c:pt>
                <c:pt idx="57" formatCode="0.00">
                  <c:v>46.878835953399701</c:v>
                </c:pt>
                <c:pt idx="58" formatCode="0.00">
                  <c:v>46.281118988794702</c:v>
                </c:pt>
                <c:pt idx="59" formatCode="0.00">
                  <c:v>47.442737307703496</c:v>
                </c:pt>
                <c:pt idx="60" formatCode="0.00">
                  <c:v>48.208380348602198</c:v>
                </c:pt>
                <c:pt idx="61" formatCode="0.00">
                  <c:v>47.145711814173602</c:v>
                </c:pt>
                <c:pt idx="62" formatCode="0.00">
                  <c:v>46.466331838968102</c:v>
                </c:pt>
                <c:pt idx="63" formatCode="0.00">
                  <c:v>46.158225589295498</c:v>
                </c:pt>
                <c:pt idx="64" formatCode="0.00">
                  <c:v>44.799640777633201</c:v>
                </c:pt>
                <c:pt idx="65" formatCode="0.00">
                  <c:v>47.567853075327498</c:v>
                </c:pt>
                <c:pt idx="66" formatCode="0.00">
                  <c:v>47.528329450783801</c:v>
                </c:pt>
                <c:pt idx="67" formatCode="0.00">
                  <c:v>48.517706202715701</c:v>
                </c:pt>
                <c:pt idx="68" formatCode="0.00">
                  <c:v>46.616972944294197</c:v>
                </c:pt>
                <c:pt idx="69" formatCode="0.00">
                  <c:v>54.5802214397659</c:v>
                </c:pt>
                <c:pt idx="70" formatCode="0.00">
                  <c:v>54.519686340987903</c:v>
                </c:pt>
                <c:pt idx="71" formatCode="0.00">
                  <c:v>64.390448261415997</c:v>
                </c:pt>
                <c:pt idx="72" formatCode="0.00">
                  <c:v>79.095098449937197</c:v>
                </c:pt>
                <c:pt idx="73" formatCode="0.00">
                  <c:v>90.5739421868454</c:v>
                </c:pt>
                <c:pt idx="74" formatCode="0.00">
                  <c:v>100.25136154168399</c:v>
                </c:pt>
                <c:pt idx="75" formatCode="0.00">
                  <c:v>95.559279430247202</c:v>
                </c:pt>
                <c:pt idx="76" formatCode="0.00">
                  <c:v>102.80687054880599</c:v>
                </c:pt>
                <c:pt idx="77" formatCode="0.00">
                  <c:v>107.49895266024301</c:v>
                </c:pt>
                <c:pt idx="78" formatCode="0.00">
                  <c:v>110.80854629241701</c:v>
                </c:pt>
                <c:pt idx="79" formatCode="0.00">
                  <c:v>112.69375785504801</c:v>
                </c:pt>
                <c:pt idx="80" formatCode="0.00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A05-4E2D-8EFC-47AFA0CE82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5327824"/>
        <c:axId val="425334488"/>
      </c:lineChart>
      <c:catAx>
        <c:axId val="42532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t-BR"/>
          </a:p>
        </c:txPr>
        <c:crossAx val="425334488"/>
        <c:crosses val="autoZero"/>
        <c:auto val="1"/>
        <c:lblAlgn val="ctr"/>
        <c:lblOffset val="100"/>
        <c:tickLblSkip val="10"/>
        <c:noMultiLvlLbl val="0"/>
      </c:catAx>
      <c:valAx>
        <c:axId val="425334488"/>
        <c:scaling>
          <c:orientation val="minMax"/>
          <c:max val="12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t-BR"/>
          </a:p>
        </c:txPr>
        <c:crossAx val="425327824"/>
        <c:crosses val="autoZero"/>
        <c:crossBetween val="between"/>
        <c:majorUnit val="10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7.9437045751479751E-2"/>
          <c:y val="4.0195621764835585E-2"/>
          <c:w val="0.72702418604311458"/>
          <c:h val="0.144663297684804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349661284156171E-2"/>
          <c:y val="2.7863777089783281E-2"/>
          <c:w val="0.90486608159250148"/>
          <c:h val="0.72897032101756509"/>
        </c:manualLayout>
      </c:layout>
      <c:lineChart>
        <c:grouping val="standard"/>
        <c:varyColors val="0"/>
        <c:ser>
          <c:idx val="0"/>
          <c:order val="0"/>
          <c:tx>
            <c:strRef>
              <c:f>'Goldsmith_&amp;_our_GDP'!$C$1</c:f>
              <c:strCache>
                <c:ptCount val="1"/>
                <c:pt idx="0">
                  <c:v>Proposed series of real output per capita</c:v>
                </c:pt>
              </c:strCache>
            </c:strRef>
          </c:tx>
          <c:spPr>
            <a:ln w="15875" cap="rnd" cmpd="sng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'Goldsmith_&amp;_our_GDP'!$A$44:$A$94</c:f>
              <c:numCache>
                <c:formatCode>General</c:formatCode>
                <c:ptCount val="51"/>
                <c:pt idx="0">
                  <c:v>1850</c:v>
                </c:pt>
                <c:pt idx="1">
                  <c:v>1851</c:v>
                </c:pt>
                <c:pt idx="2">
                  <c:v>1852</c:v>
                </c:pt>
                <c:pt idx="3">
                  <c:v>1853</c:v>
                </c:pt>
                <c:pt idx="4">
                  <c:v>1854</c:v>
                </c:pt>
                <c:pt idx="5">
                  <c:v>1855</c:v>
                </c:pt>
                <c:pt idx="6">
                  <c:v>1856</c:v>
                </c:pt>
                <c:pt idx="7">
                  <c:v>1857</c:v>
                </c:pt>
                <c:pt idx="8">
                  <c:v>1858</c:v>
                </c:pt>
                <c:pt idx="9">
                  <c:v>1859</c:v>
                </c:pt>
                <c:pt idx="10">
                  <c:v>1860</c:v>
                </c:pt>
                <c:pt idx="11">
                  <c:v>1861</c:v>
                </c:pt>
                <c:pt idx="12">
                  <c:v>1862</c:v>
                </c:pt>
                <c:pt idx="13">
                  <c:v>1863</c:v>
                </c:pt>
                <c:pt idx="14">
                  <c:v>1864</c:v>
                </c:pt>
                <c:pt idx="15">
                  <c:v>1865</c:v>
                </c:pt>
                <c:pt idx="16">
                  <c:v>1866</c:v>
                </c:pt>
                <c:pt idx="17">
                  <c:v>1867</c:v>
                </c:pt>
                <c:pt idx="18">
                  <c:v>1868</c:v>
                </c:pt>
                <c:pt idx="19">
                  <c:v>1869</c:v>
                </c:pt>
                <c:pt idx="20">
                  <c:v>1870</c:v>
                </c:pt>
                <c:pt idx="21">
                  <c:v>1871</c:v>
                </c:pt>
                <c:pt idx="22">
                  <c:v>1872</c:v>
                </c:pt>
                <c:pt idx="23">
                  <c:v>1873</c:v>
                </c:pt>
                <c:pt idx="24">
                  <c:v>1874</c:v>
                </c:pt>
                <c:pt idx="25">
                  <c:v>1875</c:v>
                </c:pt>
                <c:pt idx="26">
                  <c:v>1876</c:v>
                </c:pt>
                <c:pt idx="27">
                  <c:v>1877</c:v>
                </c:pt>
                <c:pt idx="28">
                  <c:v>1878</c:v>
                </c:pt>
                <c:pt idx="29">
                  <c:v>1879</c:v>
                </c:pt>
                <c:pt idx="30">
                  <c:v>1880</c:v>
                </c:pt>
                <c:pt idx="31">
                  <c:v>1881</c:v>
                </c:pt>
                <c:pt idx="32">
                  <c:v>1882</c:v>
                </c:pt>
                <c:pt idx="33">
                  <c:v>1883</c:v>
                </c:pt>
                <c:pt idx="34">
                  <c:v>1884</c:v>
                </c:pt>
                <c:pt idx="35">
                  <c:v>1885</c:v>
                </c:pt>
                <c:pt idx="36">
                  <c:v>1886</c:v>
                </c:pt>
                <c:pt idx="37">
                  <c:v>1887</c:v>
                </c:pt>
                <c:pt idx="38">
                  <c:v>1888</c:v>
                </c:pt>
                <c:pt idx="39">
                  <c:v>1889</c:v>
                </c:pt>
                <c:pt idx="40">
                  <c:v>1890</c:v>
                </c:pt>
                <c:pt idx="41">
                  <c:v>1891</c:v>
                </c:pt>
                <c:pt idx="42">
                  <c:v>1892</c:v>
                </c:pt>
                <c:pt idx="43">
                  <c:v>1893</c:v>
                </c:pt>
                <c:pt idx="44">
                  <c:v>1894</c:v>
                </c:pt>
                <c:pt idx="45">
                  <c:v>1895</c:v>
                </c:pt>
                <c:pt idx="46">
                  <c:v>1896</c:v>
                </c:pt>
                <c:pt idx="47">
                  <c:v>1897</c:v>
                </c:pt>
                <c:pt idx="48">
                  <c:v>1898</c:v>
                </c:pt>
                <c:pt idx="49">
                  <c:v>1899</c:v>
                </c:pt>
                <c:pt idx="50">
                  <c:v>1900</c:v>
                </c:pt>
              </c:numCache>
            </c:numRef>
          </c:cat>
          <c:val>
            <c:numRef>
              <c:f>'Goldsmith_&amp;_our_GDP'!$C$44:$C$94</c:f>
              <c:numCache>
                <c:formatCode>0.00</c:formatCode>
                <c:ptCount val="51"/>
                <c:pt idx="0">
                  <c:v>82.100391859915803</c:v>
                </c:pt>
                <c:pt idx="1">
                  <c:v>81.845195546027298</c:v>
                </c:pt>
                <c:pt idx="2">
                  <c:v>82.935758931467603</c:v>
                </c:pt>
                <c:pt idx="3">
                  <c:v>73.7119983502797</c:v>
                </c:pt>
                <c:pt idx="4">
                  <c:v>72.003328534974102</c:v>
                </c:pt>
                <c:pt idx="5">
                  <c:v>70.404619612892901</c:v>
                </c:pt>
                <c:pt idx="6">
                  <c:v>71.375801961019206</c:v>
                </c:pt>
                <c:pt idx="7">
                  <c:v>85.692503875811695</c:v>
                </c:pt>
                <c:pt idx="8">
                  <c:v>78.408177138811197</c:v>
                </c:pt>
                <c:pt idx="9">
                  <c:v>80.659906590237497</c:v>
                </c:pt>
                <c:pt idx="10">
                  <c:v>82.917760472130297</c:v>
                </c:pt>
                <c:pt idx="11">
                  <c:v>79.615592870212396</c:v>
                </c:pt>
                <c:pt idx="12">
                  <c:v>78.642965157095603</c:v>
                </c:pt>
                <c:pt idx="13">
                  <c:v>78.317381339966303</c:v>
                </c:pt>
                <c:pt idx="14">
                  <c:v>90.677997936043099</c:v>
                </c:pt>
                <c:pt idx="15">
                  <c:v>89.853586084012804</c:v>
                </c:pt>
                <c:pt idx="16">
                  <c:v>94.607487374256294</c:v>
                </c:pt>
                <c:pt idx="17">
                  <c:v>93.635760762927006</c:v>
                </c:pt>
                <c:pt idx="18">
                  <c:v>106.325618035448</c:v>
                </c:pt>
                <c:pt idx="19">
                  <c:v>108.688456398483</c:v>
                </c:pt>
                <c:pt idx="20">
                  <c:v>91.965237314968505</c:v>
                </c:pt>
                <c:pt idx="21">
                  <c:v>98.496945739396097</c:v>
                </c:pt>
                <c:pt idx="22">
                  <c:v>99.820566754767597</c:v>
                </c:pt>
                <c:pt idx="23">
                  <c:v>98.657127170610394</c:v>
                </c:pt>
                <c:pt idx="24">
                  <c:v>95.087778840899304</c:v>
                </c:pt>
                <c:pt idx="25">
                  <c:v>96.116457915809207</c:v>
                </c:pt>
                <c:pt idx="26">
                  <c:v>89.839259377765501</c:v>
                </c:pt>
                <c:pt idx="27">
                  <c:v>91.977524575736993</c:v>
                </c:pt>
                <c:pt idx="28">
                  <c:v>102.878353555296</c:v>
                </c:pt>
                <c:pt idx="29">
                  <c:v>106.535147783554</c:v>
                </c:pt>
                <c:pt idx="30">
                  <c:v>111.230562271338</c:v>
                </c:pt>
                <c:pt idx="31">
                  <c:v>110.067082548719</c:v>
                </c:pt>
                <c:pt idx="32">
                  <c:v>112.474624268539</c:v>
                </c:pt>
                <c:pt idx="33">
                  <c:v>110.299482040353</c:v>
                </c:pt>
                <c:pt idx="34">
                  <c:v>112.749049433951</c:v>
                </c:pt>
                <c:pt idx="35">
                  <c:v>111.66253337081901</c:v>
                </c:pt>
                <c:pt idx="36">
                  <c:v>119.698915501477</c:v>
                </c:pt>
                <c:pt idx="37">
                  <c:v>112.21966639694701</c:v>
                </c:pt>
                <c:pt idx="38">
                  <c:v>105.958712512391</c:v>
                </c:pt>
                <c:pt idx="39">
                  <c:v>102.162255677907</c:v>
                </c:pt>
                <c:pt idx="40">
                  <c:v>111.64641974768701</c:v>
                </c:pt>
                <c:pt idx="41">
                  <c:v>130.778372062199</c:v>
                </c:pt>
                <c:pt idx="42">
                  <c:v>139.91610058234599</c:v>
                </c:pt>
                <c:pt idx="43">
                  <c:v>117.36758748571199</c:v>
                </c:pt>
                <c:pt idx="44">
                  <c:v>128.484434601299</c:v>
                </c:pt>
                <c:pt idx="45">
                  <c:v>146.48965554882901</c:v>
                </c:pt>
                <c:pt idx="46">
                  <c:v>142.70331727898301</c:v>
                </c:pt>
                <c:pt idx="47">
                  <c:v>130.459531617452</c:v>
                </c:pt>
                <c:pt idx="48">
                  <c:v>123.145551074186</c:v>
                </c:pt>
                <c:pt idx="49">
                  <c:v>104.87520258638099</c:v>
                </c:pt>
                <c:pt idx="50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A1-4490-9A04-06CF92F82C17}"/>
            </c:ext>
          </c:extLst>
        </c:ser>
        <c:ser>
          <c:idx val="1"/>
          <c:order val="1"/>
          <c:tx>
            <c:strRef>
              <c:f>'Goldsmith_&amp;_our_GDP'!$F$1</c:f>
              <c:strCache>
                <c:ptCount val="1"/>
                <c:pt idx="0">
                  <c:v>Goldsmith's real output per capita</c:v>
                </c:pt>
              </c:strCache>
            </c:strRef>
          </c:tx>
          <c:spPr>
            <a:ln w="41275" cap="rnd" cmpd="sng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'Goldsmith_&amp;_our_GDP'!$A$44:$A$94</c:f>
              <c:numCache>
                <c:formatCode>General</c:formatCode>
                <c:ptCount val="51"/>
                <c:pt idx="0">
                  <c:v>1850</c:v>
                </c:pt>
                <c:pt idx="1">
                  <c:v>1851</c:v>
                </c:pt>
                <c:pt idx="2">
                  <c:v>1852</c:v>
                </c:pt>
                <c:pt idx="3">
                  <c:v>1853</c:v>
                </c:pt>
                <c:pt idx="4">
                  <c:v>1854</c:v>
                </c:pt>
                <c:pt idx="5">
                  <c:v>1855</c:v>
                </c:pt>
                <c:pt idx="6">
                  <c:v>1856</c:v>
                </c:pt>
                <c:pt idx="7">
                  <c:v>1857</c:v>
                </c:pt>
                <c:pt idx="8">
                  <c:v>1858</c:v>
                </c:pt>
                <c:pt idx="9">
                  <c:v>1859</c:v>
                </c:pt>
                <c:pt idx="10">
                  <c:v>1860</c:v>
                </c:pt>
                <c:pt idx="11">
                  <c:v>1861</c:v>
                </c:pt>
                <c:pt idx="12">
                  <c:v>1862</c:v>
                </c:pt>
                <c:pt idx="13">
                  <c:v>1863</c:v>
                </c:pt>
                <c:pt idx="14">
                  <c:v>1864</c:v>
                </c:pt>
                <c:pt idx="15">
                  <c:v>1865</c:v>
                </c:pt>
                <c:pt idx="16">
                  <c:v>1866</c:v>
                </c:pt>
                <c:pt idx="17">
                  <c:v>1867</c:v>
                </c:pt>
                <c:pt idx="18">
                  <c:v>1868</c:v>
                </c:pt>
                <c:pt idx="19">
                  <c:v>1869</c:v>
                </c:pt>
                <c:pt idx="20">
                  <c:v>1870</c:v>
                </c:pt>
                <c:pt idx="21">
                  <c:v>1871</c:v>
                </c:pt>
                <c:pt idx="22">
                  <c:v>1872</c:v>
                </c:pt>
                <c:pt idx="23">
                  <c:v>1873</c:v>
                </c:pt>
                <c:pt idx="24">
                  <c:v>1874</c:v>
                </c:pt>
                <c:pt idx="25">
                  <c:v>1875</c:v>
                </c:pt>
                <c:pt idx="26">
                  <c:v>1876</c:v>
                </c:pt>
                <c:pt idx="27">
                  <c:v>1877</c:v>
                </c:pt>
                <c:pt idx="28">
                  <c:v>1878</c:v>
                </c:pt>
                <c:pt idx="29">
                  <c:v>1879</c:v>
                </c:pt>
                <c:pt idx="30">
                  <c:v>1880</c:v>
                </c:pt>
                <c:pt idx="31">
                  <c:v>1881</c:v>
                </c:pt>
                <c:pt idx="32">
                  <c:v>1882</c:v>
                </c:pt>
                <c:pt idx="33">
                  <c:v>1883</c:v>
                </c:pt>
                <c:pt idx="34">
                  <c:v>1884</c:v>
                </c:pt>
                <c:pt idx="35">
                  <c:v>1885</c:v>
                </c:pt>
                <c:pt idx="36">
                  <c:v>1886</c:v>
                </c:pt>
                <c:pt idx="37">
                  <c:v>1887</c:v>
                </c:pt>
                <c:pt idx="38">
                  <c:v>1888</c:v>
                </c:pt>
                <c:pt idx="39">
                  <c:v>1889</c:v>
                </c:pt>
                <c:pt idx="40">
                  <c:v>1890</c:v>
                </c:pt>
                <c:pt idx="41">
                  <c:v>1891</c:v>
                </c:pt>
                <c:pt idx="42">
                  <c:v>1892</c:v>
                </c:pt>
                <c:pt idx="43">
                  <c:v>1893</c:v>
                </c:pt>
                <c:pt idx="44">
                  <c:v>1894</c:v>
                </c:pt>
                <c:pt idx="45">
                  <c:v>1895</c:v>
                </c:pt>
                <c:pt idx="46">
                  <c:v>1896</c:v>
                </c:pt>
                <c:pt idx="47">
                  <c:v>1897</c:v>
                </c:pt>
                <c:pt idx="48">
                  <c:v>1898</c:v>
                </c:pt>
                <c:pt idx="49">
                  <c:v>1899</c:v>
                </c:pt>
                <c:pt idx="50">
                  <c:v>1900</c:v>
                </c:pt>
              </c:numCache>
            </c:numRef>
          </c:cat>
          <c:val>
            <c:numRef>
              <c:f>'Goldsmith_&amp;_our_GDP'!$F$44:$F$94</c:f>
              <c:numCache>
                <c:formatCode>0.00</c:formatCode>
                <c:ptCount val="51"/>
                <c:pt idx="0">
                  <c:v>88.003113999384993</c:v>
                </c:pt>
                <c:pt idx="1">
                  <c:v>94.037646262353306</c:v>
                </c:pt>
                <c:pt idx="2">
                  <c:v>91.573125235091595</c:v>
                </c:pt>
                <c:pt idx="3">
                  <c:v>85.742788514789098</c:v>
                </c:pt>
                <c:pt idx="4">
                  <c:v>83.035376347330399</c:v>
                </c:pt>
                <c:pt idx="5">
                  <c:v>83.778581367583001</c:v>
                </c:pt>
                <c:pt idx="6">
                  <c:v>86.988796847240096</c:v>
                </c:pt>
                <c:pt idx="7">
                  <c:v>92.768588363858598</c:v>
                </c:pt>
                <c:pt idx="8">
                  <c:v>98.999534138988807</c:v>
                </c:pt>
                <c:pt idx="9">
                  <c:v>98.073793302929502</c:v>
                </c:pt>
                <c:pt idx="10">
                  <c:v>100.90115871326201</c:v>
                </c:pt>
                <c:pt idx="11">
                  <c:v>99.990505341473906</c:v>
                </c:pt>
                <c:pt idx="12">
                  <c:v>94.999162517925896</c:v>
                </c:pt>
                <c:pt idx="13">
                  <c:v>97.189974683165502</c:v>
                </c:pt>
                <c:pt idx="14">
                  <c:v>98.386169530583203</c:v>
                </c:pt>
                <c:pt idx="15">
                  <c:v>106.045847261679</c:v>
                </c:pt>
                <c:pt idx="16">
                  <c:v>109.644848212299</c:v>
                </c:pt>
                <c:pt idx="17">
                  <c:v>118.8835401879</c:v>
                </c:pt>
                <c:pt idx="18">
                  <c:v>118.78396771954399</c:v>
                </c:pt>
                <c:pt idx="19">
                  <c:v>118.638322583931</c:v>
                </c:pt>
                <c:pt idx="20">
                  <c:v>110.191915882348</c:v>
                </c:pt>
                <c:pt idx="21">
                  <c:v>110.393651778701</c:v>
                </c:pt>
                <c:pt idx="22">
                  <c:v>114.211369900341</c:v>
                </c:pt>
                <c:pt idx="23">
                  <c:v>110.630221867987</c:v>
                </c:pt>
                <c:pt idx="24">
                  <c:v>112.13097244134801</c:v>
                </c:pt>
                <c:pt idx="25">
                  <c:v>114.006605713255</c:v>
                </c:pt>
                <c:pt idx="26">
                  <c:v>109.60689095580101</c:v>
                </c:pt>
                <c:pt idx="27">
                  <c:v>106.538015261824</c:v>
                </c:pt>
                <c:pt idx="28">
                  <c:v>111.637221445431</c:v>
                </c:pt>
                <c:pt idx="29">
                  <c:v>112.36935074286301</c:v>
                </c:pt>
                <c:pt idx="30">
                  <c:v>107.25029298378099</c:v>
                </c:pt>
                <c:pt idx="31">
                  <c:v>108.000535002155</c:v>
                </c:pt>
                <c:pt idx="32">
                  <c:v>110.32522993026799</c:v>
                </c:pt>
                <c:pt idx="33">
                  <c:v>107.30937079209301</c:v>
                </c:pt>
                <c:pt idx="34">
                  <c:v>114.633533371377</c:v>
                </c:pt>
                <c:pt idx="35">
                  <c:v>106.28099838077399</c:v>
                </c:pt>
                <c:pt idx="36">
                  <c:v>106.526279604145</c:v>
                </c:pt>
                <c:pt idx="37">
                  <c:v>102.726477096438</c:v>
                </c:pt>
                <c:pt idx="38">
                  <c:v>101.56654533541899</c:v>
                </c:pt>
                <c:pt idx="39">
                  <c:v>94.3108220284048</c:v>
                </c:pt>
                <c:pt idx="40">
                  <c:v>108.832915942409</c:v>
                </c:pt>
                <c:pt idx="41">
                  <c:v>126.68293473756</c:v>
                </c:pt>
                <c:pt idx="42">
                  <c:v>118.179735908585</c:v>
                </c:pt>
                <c:pt idx="43">
                  <c:v>103.094281661477</c:v>
                </c:pt>
                <c:pt idx="44">
                  <c:v>101.883840087831</c:v>
                </c:pt>
                <c:pt idx="45">
                  <c:v>108.860247094076</c:v>
                </c:pt>
                <c:pt idx="46">
                  <c:v>100.406016008808</c:v>
                </c:pt>
                <c:pt idx="47">
                  <c:v>99.482174928687101</c:v>
                </c:pt>
                <c:pt idx="48">
                  <c:v>102.05515747274499</c:v>
                </c:pt>
                <c:pt idx="49">
                  <c:v>98.015623225543195</c:v>
                </c:pt>
                <c:pt idx="50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3A1-4490-9A04-06CF92F82C17}"/>
            </c:ext>
          </c:extLst>
        </c:ser>
        <c:ser>
          <c:idx val="2"/>
          <c:order val="2"/>
          <c:tx>
            <c:strRef>
              <c:f>'Goldsmith_&amp;_our_GDP'!$G$1</c:f>
              <c:strCache>
                <c:ptCount val="1"/>
                <c:pt idx="0">
                  <c:v>Goldsmith's real output per capita (using our deflator )</c:v>
                </c:pt>
              </c:strCache>
            </c:strRef>
          </c:tx>
          <c:spPr>
            <a:ln w="15875" cap="rnd" cmpd="sng">
              <a:solidFill>
                <a:srgbClr val="002060"/>
              </a:solidFill>
              <a:prstDash val="solid"/>
              <a:round/>
            </a:ln>
            <a:effectLst/>
          </c:spPr>
          <c:marker>
            <c:symbol val="square"/>
            <c:size val="5"/>
            <c:spPr>
              <a:solidFill>
                <a:srgbClr val="002060"/>
              </a:solidFill>
              <a:ln w="9525">
                <a:solidFill>
                  <a:srgbClr val="002060"/>
                </a:solidFill>
              </a:ln>
              <a:effectLst/>
            </c:spPr>
          </c:marker>
          <c:cat>
            <c:numRef>
              <c:f>'Goldsmith_&amp;_our_GDP'!$A$44:$A$94</c:f>
              <c:numCache>
                <c:formatCode>General</c:formatCode>
                <c:ptCount val="51"/>
                <c:pt idx="0">
                  <c:v>1850</c:v>
                </c:pt>
                <c:pt idx="1">
                  <c:v>1851</c:v>
                </c:pt>
                <c:pt idx="2">
                  <c:v>1852</c:v>
                </c:pt>
                <c:pt idx="3">
                  <c:v>1853</c:v>
                </c:pt>
                <c:pt idx="4">
                  <c:v>1854</c:v>
                </c:pt>
                <c:pt idx="5">
                  <c:v>1855</c:v>
                </c:pt>
                <c:pt idx="6">
                  <c:v>1856</c:v>
                </c:pt>
                <c:pt idx="7">
                  <c:v>1857</c:v>
                </c:pt>
                <c:pt idx="8">
                  <c:v>1858</c:v>
                </c:pt>
                <c:pt idx="9">
                  <c:v>1859</c:v>
                </c:pt>
                <c:pt idx="10">
                  <c:v>1860</c:v>
                </c:pt>
                <c:pt idx="11">
                  <c:v>1861</c:v>
                </c:pt>
                <c:pt idx="12">
                  <c:v>1862</c:v>
                </c:pt>
                <c:pt idx="13">
                  <c:v>1863</c:v>
                </c:pt>
                <c:pt idx="14">
                  <c:v>1864</c:v>
                </c:pt>
                <c:pt idx="15">
                  <c:v>1865</c:v>
                </c:pt>
                <c:pt idx="16">
                  <c:v>1866</c:v>
                </c:pt>
                <c:pt idx="17">
                  <c:v>1867</c:v>
                </c:pt>
                <c:pt idx="18">
                  <c:v>1868</c:v>
                </c:pt>
                <c:pt idx="19">
                  <c:v>1869</c:v>
                </c:pt>
                <c:pt idx="20">
                  <c:v>1870</c:v>
                </c:pt>
                <c:pt idx="21">
                  <c:v>1871</c:v>
                </c:pt>
                <c:pt idx="22">
                  <c:v>1872</c:v>
                </c:pt>
                <c:pt idx="23">
                  <c:v>1873</c:v>
                </c:pt>
                <c:pt idx="24">
                  <c:v>1874</c:v>
                </c:pt>
                <c:pt idx="25">
                  <c:v>1875</c:v>
                </c:pt>
                <c:pt idx="26">
                  <c:v>1876</c:v>
                </c:pt>
                <c:pt idx="27">
                  <c:v>1877</c:v>
                </c:pt>
                <c:pt idx="28">
                  <c:v>1878</c:v>
                </c:pt>
                <c:pt idx="29">
                  <c:v>1879</c:v>
                </c:pt>
                <c:pt idx="30">
                  <c:v>1880</c:v>
                </c:pt>
                <c:pt idx="31">
                  <c:v>1881</c:v>
                </c:pt>
                <c:pt idx="32">
                  <c:v>1882</c:v>
                </c:pt>
                <c:pt idx="33">
                  <c:v>1883</c:v>
                </c:pt>
                <c:pt idx="34">
                  <c:v>1884</c:v>
                </c:pt>
                <c:pt idx="35">
                  <c:v>1885</c:v>
                </c:pt>
                <c:pt idx="36">
                  <c:v>1886</c:v>
                </c:pt>
                <c:pt idx="37">
                  <c:v>1887</c:v>
                </c:pt>
                <c:pt idx="38">
                  <c:v>1888</c:v>
                </c:pt>
                <c:pt idx="39">
                  <c:v>1889</c:v>
                </c:pt>
                <c:pt idx="40">
                  <c:v>1890</c:v>
                </c:pt>
                <c:pt idx="41">
                  <c:v>1891</c:v>
                </c:pt>
                <c:pt idx="42">
                  <c:v>1892</c:v>
                </c:pt>
                <c:pt idx="43">
                  <c:v>1893</c:v>
                </c:pt>
                <c:pt idx="44">
                  <c:v>1894</c:v>
                </c:pt>
                <c:pt idx="45">
                  <c:v>1895</c:v>
                </c:pt>
                <c:pt idx="46">
                  <c:v>1896</c:v>
                </c:pt>
                <c:pt idx="47">
                  <c:v>1897</c:v>
                </c:pt>
                <c:pt idx="48">
                  <c:v>1898</c:v>
                </c:pt>
                <c:pt idx="49">
                  <c:v>1899</c:v>
                </c:pt>
                <c:pt idx="50">
                  <c:v>1900</c:v>
                </c:pt>
              </c:numCache>
            </c:numRef>
          </c:cat>
          <c:val>
            <c:numRef>
              <c:f>'Goldsmith_&amp;_our_GDP'!$G$44:$G$94</c:f>
              <c:numCache>
                <c:formatCode>0.00</c:formatCode>
                <c:ptCount val="51"/>
                <c:pt idx="0">
                  <c:v>78.578257036139618</c:v>
                </c:pt>
                <c:pt idx="1">
                  <c:v>81.574217774916761</c:v>
                </c:pt>
                <c:pt idx="2">
                  <c:v>77.168027230340584</c:v>
                </c:pt>
                <c:pt idx="3">
                  <c:v>70.605711759339002</c:v>
                </c:pt>
                <c:pt idx="4">
                  <c:v>66.707029885846296</c:v>
                </c:pt>
                <c:pt idx="5">
                  <c:v>66.235785511708187</c:v>
                </c:pt>
                <c:pt idx="6">
                  <c:v>67.613208033706542</c:v>
                </c:pt>
                <c:pt idx="7">
                  <c:v>72.929736566626033</c:v>
                </c:pt>
                <c:pt idx="8">
                  <c:v>78.062457719721863</c:v>
                </c:pt>
                <c:pt idx="9">
                  <c:v>77.694402038733756</c:v>
                </c:pt>
                <c:pt idx="10">
                  <c:v>81.977587905845922</c:v>
                </c:pt>
                <c:pt idx="11">
                  <c:v>81.68510643269272</c:v>
                </c:pt>
                <c:pt idx="12">
                  <c:v>78.107075751528711</c:v>
                </c:pt>
                <c:pt idx="13">
                  <c:v>81.680738312192901</c:v>
                </c:pt>
                <c:pt idx="14">
                  <c:v>82.145176568375419</c:v>
                </c:pt>
                <c:pt idx="15">
                  <c:v>87.354610653403114</c:v>
                </c:pt>
                <c:pt idx="16">
                  <c:v>88.086637003213369</c:v>
                </c:pt>
                <c:pt idx="17">
                  <c:v>91.707005698374033</c:v>
                </c:pt>
                <c:pt idx="18">
                  <c:v>94.676903921451981</c:v>
                </c:pt>
                <c:pt idx="19">
                  <c:v>94.74791726746956</c:v>
                </c:pt>
                <c:pt idx="20">
                  <c:v>84.969497570078573</c:v>
                </c:pt>
                <c:pt idx="21">
                  <c:v>87.004113700578785</c:v>
                </c:pt>
                <c:pt idx="22">
                  <c:v>86.082685319104556</c:v>
                </c:pt>
                <c:pt idx="23">
                  <c:v>88.150757958876568</c:v>
                </c:pt>
                <c:pt idx="24">
                  <c:v>86.11660658754694</c:v>
                </c:pt>
                <c:pt idx="25">
                  <c:v>94.880363507528457</c:v>
                </c:pt>
                <c:pt idx="26">
                  <c:v>88.66235818598966</c:v>
                </c:pt>
                <c:pt idx="27">
                  <c:v>85.978037658688493</c:v>
                </c:pt>
                <c:pt idx="28">
                  <c:v>91.51199651928421</c:v>
                </c:pt>
                <c:pt idx="29">
                  <c:v>98.624739465185101</c:v>
                </c:pt>
                <c:pt idx="30">
                  <c:v>103.31646332670358</c:v>
                </c:pt>
                <c:pt idx="31">
                  <c:v>99.786419591411814</c:v>
                </c:pt>
                <c:pt idx="32">
                  <c:v>98.931943031959392</c:v>
                </c:pt>
                <c:pt idx="33">
                  <c:v>96.919386248706545</c:v>
                </c:pt>
                <c:pt idx="34">
                  <c:v>103.44636007455767</c:v>
                </c:pt>
                <c:pt idx="35">
                  <c:v>101.59003202362111</c:v>
                </c:pt>
                <c:pt idx="36">
                  <c:v>106.22489553521403</c:v>
                </c:pt>
                <c:pt idx="37">
                  <c:v>108.76114337370491</c:v>
                </c:pt>
                <c:pt idx="38">
                  <c:v>105.90520286376798</c:v>
                </c:pt>
                <c:pt idx="39">
                  <c:v>99.553966278301473</c:v>
                </c:pt>
                <c:pt idx="40">
                  <c:v>113.75413635921838</c:v>
                </c:pt>
                <c:pt idx="41">
                  <c:v>124.72918255744189</c:v>
                </c:pt>
                <c:pt idx="42">
                  <c:v>115.83197656108649</c:v>
                </c:pt>
                <c:pt idx="43">
                  <c:v>99.488792969979002</c:v>
                </c:pt>
                <c:pt idx="44">
                  <c:v>107.48092391042263</c:v>
                </c:pt>
                <c:pt idx="45">
                  <c:v>119.97551732374734</c:v>
                </c:pt>
                <c:pt idx="46">
                  <c:v>111.90527880449383</c:v>
                </c:pt>
                <c:pt idx="47">
                  <c:v>98.964713934929961</c:v>
                </c:pt>
                <c:pt idx="48">
                  <c:v>100.12700108713528</c:v>
                </c:pt>
                <c:pt idx="49">
                  <c:v>100.55977824122049</c:v>
                </c:pt>
                <c:pt idx="50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3A1-4490-9A04-06CF92F82C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2572672"/>
        <c:axId val="432572280"/>
      </c:lineChart>
      <c:catAx>
        <c:axId val="43257267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t-BR"/>
          </a:p>
        </c:txPr>
        <c:crossAx val="432572280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432572280"/>
        <c:scaling>
          <c:orientation val="minMax"/>
          <c:max val="155"/>
          <c:min val="55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prstDash val="dash"/>
              <a:round/>
            </a:ln>
            <a:effectLst/>
          </c:spPr>
        </c:majorGridlines>
        <c:numFmt formatCode="#,##0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t-BR"/>
          </a:p>
        </c:txPr>
        <c:crossAx val="432572672"/>
        <c:crosses val="autoZero"/>
        <c:crossBetween val="between"/>
      </c:valAx>
      <c:spPr>
        <a:noFill/>
        <a:ln>
          <a:solidFill>
            <a:schemeClr val="tx1"/>
          </a:solidFill>
          <a:prstDash val="solid"/>
        </a:ln>
        <a:effectLst/>
      </c:spPr>
    </c:plotArea>
    <c:legend>
      <c:legendPos val="t"/>
      <c:layout>
        <c:manualLayout>
          <c:xMode val="edge"/>
          <c:yMode val="edge"/>
          <c:x val="0.14656028229416415"/>
          <c:y val="0.84615384615384615"/>
          <c:w val="0.77230958241512793"/>
          <c:h val="0.14869920106140577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717413388125077E-2"/>
          <c:y val="2.7257078990101283E-2"/>
          <c:w val="0.89917490611396866"/>
          <c:h val="0.82572506561679793"/>
        </c:manualLayout>
      </c:layout>
      <c:lineChart>
        <c:grouping val="standard"/>
        <c:varyColors val="0"/>
        <c:ser>
          <c:idx val="0"/>
          <c:order val="0"/>
          <c:tx>
            <c:strRef>
              <c:f>Trends!$B$1</c:f>
              <c:strCache>
                <c:ptCount val="1"/>
                <c:pt idx="0">
                  <c:v>Proposed series of real output per capita</c:v>
                </c:pt>
              </c:strCache>
            </c:strRef>
          </c:tx>
          <c:spPr>
            <a:ln w="254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Trends!$A$14:$A$94</c:f>
              <c:numCache>
                <c:formatCode>General</c:formatCode>
                <c:ptCount val="81"/>
                <c:pt idx="0">
                  <c:v>1820</c:v>
                </c:pt>
                <c:pt idx="1">
                  <c:v>1821</c:v>
                </c:pt>
                <c:pt idx="2">
                  <c:v>1822</c:v>
                </c:pt>
                <c:pt idx="3">
                  <c:v>1823</c:v>
                </c:pt>
                <c:pt idx="4">
                  <c:v>1824</c:v>
                </c:pt>
                <c:pt idx="5">
                  <c:v>1825</c:v>
                </c:pt>
                <c:pt idx="6">
                  <c:v>1826</c:v>
                </c:pt>
                <c:pt idx="7">
                  <c:v>1827</c:v>
                </c:pt>
                <c:pt idx="8">
                  <c:v>1828</c:v>
                </c:pt>
                <c:pt idx="9">
                  <c:v>1829</c:v>
                </c:pt>
                <c:pt idx="10">
                  <c:v>1830</c:v>
                </c:pt>
                <c:pt idx="11">
                  <c:v>1831</c:v>
                </c:pt>
                <c:pt idx="12">
                  <c:v>1832</c:v>
                </c:pt>
                <c:pt idx="13">
                  <c:v>1833</c:v>
                </c:pt>
                <c:pt idx="14">
                  <c:v>1834</c:v>
                </c:pt>
                <c:pt idx="15">
                  <c:v>1835</c:v>
                </c:pt>
                <c:pt idx="16">
                  <c:v>1836</c:v>
                </c:pt>
                <c:pt idx="17">
                  <c:v>1837</c:v>
                </c:pt>
                <c:pt idx="18">
                  <c:v>1838</c:v>
                </c:pt>
                <c:pt idx="19">
                  <c:v>1839</c:v>
                </c:pt>
                <c:pt idx="20">
                  <c:v>1840</c:v>
                </c:pt>
                <c:pt idx="21">
                  <c:v>1841</c:v>
                </c:pt>
                <c:pt idx="22">
                  <c:v>1842</c:v>
                </c:pt>
                <c:pt idx="23">
                  <c:v>1843</c:v>
                </c:pt>
                <c:pt idx="24">
                  <c:v>1844</c:v>
                </c:pt>
                <c:pt idx="25">
                  <c:v>1845</c:v>
                </c:pt>
                <c:pt idx="26">
                  <c:v>1846</c:v>
                </c:pt>
                <c:pt idx="27">
                  <c:v>1847</c:v>
                </c:pt>
                <c:pt idx="28">
                  <c:v>1848</c:v>
                </c:pt>
                <c:pt idx="29">
                  <c:v>1849</c:v>
                </c:pt>
                <c:pt idx="30">
                  <c:v>1850</c:v>
                </c:pt>
                <c:pt idx="31">
                  <c:v>1851</c:v>
                </c:pt>
                <c:pt idx="32">
                  <c:v>1852</c:v>
                </c:pt>
                <c:pt idx="33">
                  <c:v>1853</c:v>
                </c:pt>
                <c:pt idx="34">
                  <c:v>1854</c:v>
                </c:pt>
                <c:pt idx="35">
                  <c:v>1855</c:v>
                </c:pt>
                <c:pt idx="36">
                  <c:v>1856</c:v>
                </c:pt>
                <c:pt idx="37">
                  <c:v>1857</c:v>
                </c:pt>
                <c:pt idx="38">
                  <c:v>1858</c:v>
                </c:pt>
                <c:pt idx="39">
                  <c:v>1859</c:v>
                </c:pt>
                <c:pt idx="40">
                  <c:v>1860</c:v>
                </c:pt>
                <c:pt idx="41">
                  <c:v>1861</c:v>
                </c:pt>
                <c:pt idx="42">
                  <c:v>1862</c:v>
                </c:pt>
                <c:pt idx="43">
                  <c:v>1863</c:v>
                </c:pt>
                <c:pt idx="44">
                  <c:v>1864</c:v>
                </c:pt>
                <c:pt idx="45">
                  <c:v>1865</c:v>
                </c:pt>
                <c:pt idx="46">
                  <c:v>1866</c:v>
                </c:pt>
                <c:pt idx="47">
                  <c:v>1867</c:v>
                </c:pt>
                <c:pt idx="48">
                  <c:v>1868</c:v>
                </c:pt>
                <c:pt idx="49">
                  <c:v>1869</c:v>
                </c:pt>
                <c:pt idx="50">
                  <c:v>1870</c:v>
                </c:pt>
                <c:pt idx="51">
                  <c:v>1871</c:v>
                </c:pt>
                <c:pt idx="52">
                  <c:v>1872</c:v>
                </c:pt>
                <c:pt idx="53">
                  <c:v>1873</c:v>
                </c:pt>
                <c:pt idx="54">
                  <c:v>1874</c:v>
                </c:pt>
                <c:pt idx="55">
                  <c:v>1875</c:v>
                </c:pt>
                <c:pt idx="56">
                  <c:v>1876</c:v>
                </c:pt>
                <c:pt idx="57">
                  <c:v>1877</c:v>
                </c:pt>
                <c:pt idx="58">
                  <c:v>1878</c:v>
                </c:pt>
                <c:pt idx="59">
                  <c:v>1879</c:v>
                </c:pt>
                <c:pt idx="60">
                  <c:v>1880</c:v>
                </c:pt>
                <c:pt idx="61">
                  <c:v>1881</c:v>
                </c:pt>
                <c:pt idx="62">
                  <c:v>1882</c:v>
                </c:pt>
                <c:pt idx="63">
                  <c:v>1883</c:v>
                </c:pt>
                <c:pt idx="64">
                  <c:v>1884</c:v>
                </c:pt>
                <c:pt idx="65">
                  <c:v>1885</c:v>
                </c:pt>
                <c:pt idx="66">
                  <c:v>1886</c:v>
                </c:pt>
                <c:pt idx="67">
                  <c:v>1887</c:v>
                </c:pt>
                <c:pt idx="68">
                  <c:v>1888</c:v>
                </c:pt>
                <c:pt idx="69">
                  <c:v>1889</c:v>
                </c:pt>
                <c:pt idx="70">
                  <c:v>1890</c:v>
                </c:pt>
                <c:pt idx="71">
                  <c:v>1891</c:v>
                </c:pt>
                <c:pt idx="72">
                  <c:v>1892</c:v>
                </c:pt>
                <c:pt idx="73">
                  <c:v>1893</c:v>
                </c:pt>
                <c:pt idx="74">
                  <c:v>1894</c:v>
                </c:pt>
                <c:pt idx="75">
                  <c:v>1895</c:v>
                </c:pt>
                <c:pt idx="76">
                  <c:v>1896</c:v>
                </c:pt>
                <c:pt idx="77">
                  <c:v>1897</c:v>
                </c:pt>
                <c:pt idx="78">
                  <c:v>1898</c:v>
                </c:pt>
                <c:pt idx="79">
                  <c:v>1899</c:v>
                </c:pt>
                <c:pt idx="80">
                  <c:v>1900</c:v>
                </c:pt>
              </c:numCache>
            </c:numRef>
          </c:cat>
          <c:val>
            <c:numRef>
              <c:f>Trends!$B$14:$B$94</c:f>
              <c:numCache>
                <c:formatCode>0.00</c:formatCode>
                <c:ptCount val="81"/>
                <c:pt idx="0">
                  <c:v>60.531564933774497</c:v>
                </c:pt>
                <c:pt idx="1">
                  <c:v>62.406991654769698</c:v>
                </c:pt>
                <c:pt idx="2">
                  <c:v>59.335576097867602</c:v>
                </c:pt>
                <c:pt idx="3">
                  <c:v>62.541119316147302</c:v>
                </c:pt>
                <c:pt idx="4">
                  <c:v>60.628433493875498</c:v>
                </c:pt>
                <c:pt idx="5">
                  <c:v>63.824101320967401</c:v>
                </c:pt>
                <c:pt idx="6">
                  <c:v>64.321713216876304</c:v>
                </c:pt>
                <c:pt idx="7">
                  <c:v>67.333406135383797</c:v>
                </c:pt>
                <c:pt idx="8">
                  <c:v>72.026665460585306</c:v>
                </c:pt>
                <c:pt idx="9">
                  <c:v>64.911817748559699</c:v>
                </c:pt>
                <c:pt idx="10">
                  <c:v>65.888596185019495</c:v>
                </c:pt>
                <c:pt idx="11">
                  <c:v>62.143610568122</c:v>
                </c:pt>
                <c:pt idx="12">
                  <c:v>74.666164020812701</c:v>
                </c:pt>
                <c:pt idx="13">
                  <c:v>72.784593417051596</c:v>
                </c:pt>
                <c:pt idx="14">
                  <c:v>66.525357947679396</c:v>
                </c:pt>
                <c:pt idx="15">
                  <c:v>74.594141716207801</c:v>
                </c:pt>
                <c:pt idx="16">
                  <c:v>73.312582464918094</c:v>
                </c:pt>
                <c:pt idx="17">
                  <c:v>67.244264132224899</c:v>
                </c:pt>
                <c:pt idx="18">
                  <c:v>65.069298204640702</c:v>
                </c:pt>
                <c:pt idx="19">
                  <c:v>67.115652027333894</c:v>
                </c:pt>
                <c:pt idx="20">
                  <c:v>68.508027287750394</c:v>
                </c:pt>
                <c:pt idx="21">
                  <c:v>68.358044702062998</c:v>
                </c:pt>
                <c:pt idx="22">
                  <c:v>81.241898753972094</c:v>
                </c:pt>
                <c:pt idx="23">
                  <c:v>78.886448533211606</c:v>
                </c:pt>
                <c:pt idx="24">
                  <c:v>85.961559299359195</c:v>
                </c:pt>
                <c:pt idx="25">
                  <c:v>85.073523574439307</c:v>
                </c:pt>
                <c:pt idx="26">
                  <c:v>82.338501970030407</c:v>
                </c:pt>
                <c:pt idx="27">
                  <c:v>76.678417918889295</c:v>
                </c:pt>
                <c:pt idx="28">
                  <c:v>70.8598328169832</c:v>
                </c:pt>
                <c:pt idx="29">
                  <c:v>75.240691313903596</c:v>
                </c:pt>
                <c:pt idx="30">
                  <c:v>82.100391859915803</c:v>
                </c:pt>
                <c:pt idx="31">
                  <c:v>81.845195546027298</c:v>
                </c:pt>
                <c:pt idx="32">
                  <c:v>82.935758931467603</c:v>
                </c:pt>
                <c:pt idx="33">
                  <c:v>73.7119983502797</c:v>
                </c:pt>
                <c:pt idx="34">
                  <c:v>72.003328534974102</c:v>
                </c:pt>
                <c:pt idx="35">
                  <c:v>70.404619612892901</c:v>
                </c:pt>
                <c:pt idx="36">
                  <c:v>71.375801961019206</c:v>
                </c:pt>
                <c:pt idx="37">
                  <c:v>85.692503875811695</c:v>
                </c:pt>
                <c:pt idx="38">
                  <c:v>78.408177138811197</c:v>
                </c:pt>
                <c:pt idx="39">
                  <c:v>80.659906590237497</c:v>
                </c:pt>
                <c:pt idx="40">
                  <c:v>82.917760472130297</c:v>
                </c:pt>
                <c:pt idx="41">
                  <c:v>79.615592870212396</c:v>
                </c:pt>
                <c:pt idx="42">
                  <c:v>78.642965157095603</c:v>
                </c:pt>
                <c:pt idx="43">
                  <c:v>78.317381339966303</c:v>
                </c:pt>
                <c:pt idx="44">
                  <c:v>90.677997936043099</c:v>
                </c:pt>
                <c:pt idx="45">
                  <c:v>89.853586084012804</c:v>
                </c:pt>
                <c:pt idx="46">
                  <c:v>94.607487374256294</c:v>
                </c:pt>
                <c:pt idx="47">
                  <c:v>93.635760762927006</c:v>
                </c:pt>
                <c:pt idx="48">
                  <c:v>106.325618035448</c:v>
                </c:pt>
                <c:pt idx="49">
                  <c:v>108.688456398483</c:v>
                </c:pt>
                <c:pt idx="50">
                  <c:v>91.965237314968505</c:v>
                </c:pt>
                <c:pt idx="51">
                  <c:v>98.496945739396097</c:v>
                </c:pt>
                <c:pt idx="52">
                  <c:v>99.820566754767597</c:v>
                </c:pt>
                <c:pt idx="53">
                  <c:v>98.657127170610394</c:v>
                </c:pt>
                <c:pt idx="54">
                  <c:v>95.087778840899304</c:v>
                </c:pt>
                <c:pt idx="55">
                  <c:v>96.116457915809207</c:v>
                </c:pt>
                <c:pt idx="56">
                  <c:v>89.839259377765501</c:v>
                </c:pt>
                <c:pt idx="57">
                  <c:v>91.977524575736993</c:v>
                </c:pt>
                <c:pt idx="58">
                  <c:v>102.878353555296</c:v>
                </c:pt>
                <c:pt idx="59">
                  <c:v>106.535147783554</c:v>
                </c:pt>
                <c:pt idx="60">
                  <c:v>111.230562271338</c:v>
                </c:pt>
                <c:pt idx="61">
                  <c:v>110.067082548719</c:v>
                </c:pt>
                <c:pt idx="62">
                  <c:v>112.474624268539</c:v>
                </c:pt>
                <c:pt idx="63">
                  <c:v>110.299482040353</c:v>
                </c:pt>
                <c:pt idx="64">
                  <c:v>112.749049433951</c:v>
                </c:pt>
                <c:pt idx="65">
                  <c:v>111.66253337081901</c:v>
                </c:pt>
                <c:pt idx="66">
                  <c:v>119.698915501477</c:v>
                </c:pt>
                <c:pt idx="67">
                  <c:v>112.21966639694701</c:v>
                </c:pt>
                <c:pt idx="68">
                  <c:v>105.958712512391</c:v>
                </c:pt>
                <c:pt idx="69">
                  <c:v>102.162255677907</c:v>
                </c:pt>
                <c:pt idx="70">
                  <c:v>111.64641974768701</c:v>
                </c:pt>
                <c:pt idx="71">
                  <c:v>130.778372062199</c:v>
                </c:pt>
                <c:pt idx="72">
                  <c:v>139.91610058234599</c:v>
                </c:pt>
                <c:pt idx="73">
                  <c:v>117.36758748571199</c:v>
                </c:pt>
                <c:pt idx="74">
                  <c:v>128.484434601299</c:v>
                </c:pt>
                <c:pt idx="75">
                  <c:v>146.48965554882901</c:v>
                </c:pt>
                <c:pt idx="76">
                  <c:v>142.70331727898301</c:v>
                </c:pt>
                <c:pt idx="77">
                  <c:v>130.459531617452</c:v>
                </c:pt>
                <c:pt idx="78">
                  <c:v>123.145551074186</c:v>
                </c:pt>
                <c:pt idx="79">
                  <c:v>104.87520258638099</c:v>
                </c:pt>
                <c:pt idx="80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2D6-4C15-BDFD-BDC4048D6432}"/>
            </c:ext>
          </c:extLst>
        </c:ser>
        <c:ser>
          <c:idx val="1"/>
          <c:order val="1"/>
          <c:tx>
            <c:strRef>
              <c:f>Trends!$C$1</c:f>
              <c:strCache>
                <c:ptCount val="1"/>
                <c:pt idx="0">
                  <c:v>Trend (Theil-Sen method)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Trends!$A$14:$A$94</c:f>
              <c:numCache>
                <c:formatCode>General</c:formatCode>
                <c:ptCount val="81"/>
                <c:pt idx="0">
                  <c:v>1820</c:v>
                </c:pt>
                <c:pt idx="1">
                  <c:v>1821</c:v>
                </c:pt>
                <c:pt idx="2">
                  <c:v>1822</c:v>
                </c:pt>
                <c:pt idx="3">
                  <c:v>1823</c:v>
                </c:pt>
                <c:pt idx="4">
                  <c:v>1824</c:v>
                </c:pt>
                <c:pt idx="5">
                  <c:v>1825</c:v>
                </c:pt>
                <c:pt idx="6">
                  <c:v>1826</c:v>
                </c:pt>
                <c:pt idx="7">
                  <c:v>1827</c:v>
                </c:pt>
                <c:pt idx="8">
                  <c:v>1828</c:v>
                </c:pt>
                <c:pt idx="9">
                  <c:v>1829</c:v>
                </c:pt>
                <c:pt idx="10">
                  <c:v>1830</c:v>
                </c:pt>
                <c:pt idx="11">
                  <c:v>1831</c:v>
                </c:pt>
                <c:pt idx="12">
                  <c:v>1832</c:v>
                </c:pt>
                <c:pt idx="13">
                  <c:v>1833</c:v>
                </c:pt>
                <c:pt idx="14">
                  <c:v>1834</c:v>
                </c:pt>
                <c:pt idx="15">
                  <c:v>1835</c:v>
                </c:pt>
                <c:pt idx="16">
                  <c:v>1836</c:v>
                </c:pt>
                <c:pt idx="17">
                  <c:v>1837</c:v>
                </c:pt>
                <c:pt idx="18">
                  <c:v>1838</c:v>
                </c:pt>
                <c:pt idx="19">
                  <c:v>1839</c:v>
                </c:pt>
                <c:pt idx="20">
                  <c:v>1840</c:v>
                </c:pt>
                <c:pt idx="21">
                  <c:v>1841</c:v>
                </c:pt>
                <c:pt idx="22">
                  <c:v>1842</c:v>
                </c:pt>
                <c:pt idx="23">
                  <c:v>1843</c:v>
                </c:pt>
                <c:pt idx="24">
                  <c:v>1844</c:v>
                </c:pt>
                <c:pt idx="25">
                  <c:v>1845</c:v>
                </c:pt>
                <c:pt idx="26">
                  <c:v>1846</c:v>
                </c:pt>
                <c:pt idx="27">
                  <c:v>1847</c:v>
                </c:pt>
                <c:pt idx="28">
                  <c:v>1848</c:v>
                </c:pt>
                <c:pt idx="29">
                  <c:v>1849</c:v>
                </c:pt>
                <c:pt idx="30">
                  <c:v>1850</c:v>
                </c:pt>
                <c:pt idx="31">
                  <c:v>1851</c:v>
                </c:pt>
                <c:pt idx="32">
                  <c:v>1852</c:v>
                </c:pt>
                <c:pt idx="33">
                  <c:v>1853</c:v>
                </c:pt>
                <c:pt idx="34">
                  <c:v>1854</c:v>
                </c:pt>
                <c:pt idx="35">
                  <c:v>1855</c:v>
                </c:pt>
                <c:pt idx="36">
                  <c:v>1856</c:v>
                </c:pt>
                <c:pt idx="37">
                  <c:v>1857</c:v>
                </c:pt>
                <c:pt idx="38">
                  <c:v>1858</c:v>
                </c:pt>
                <c:pt idx="39">
                  <c:v>1859</c:v>
                </c:pt>
                <c:pt idx="40">
                  <c:v>1860</c:v>
                </c:pt>
                <c:pt idx="41">
                  <c:v>1861</c:v>
                </c:pt>
                <c:pt idx="42">
                  <c:v>1862</c:v>
                </c:pt>
                <c:pt idx="43">
                  <c:v>1863</c:v>
                </c:pt>
                <c:pt idx="44">
                  <c:v>1864</c:v>
                </c:pt>
                <c:pt idx="45">
                  <c:v>1865</c:v>
                </c:pt>
                <c:pt idx="46">
                  <c:v>1866</c:v>
                </c:pt>
                <c:pt idx="47">
                  <c:v>1867</c:v>
                </c:pt>
                <c:pt idx="48">
                  <c:v>1868</c:v>
                </c:pt>
                <c:pt idx="49">
                  <c:v>1869</c:v>
                </c:pt>
                <c:pt idx="50">
                  <c:v>1870</c:v>
                </c:pt>
                <c:pt idx="51">
                  <c:v>1871</c:v>
                </c:pt>
                <c:pt idx="52">
                  <c:v>1872</c:v>
                </c:pt>
                <c:pt idx="53">
                  <c:v>1873</c:v>
                </c:pt>
                <c:pt idx="54">
                  <c:v>1874</c:v>
                </c:pt>
                <c:pt idx="55">
                  <c:v>1875</c:v>
                </c:pt>
                <c:pt idx="56">
                  <c:v>1876</c:v>
                </c:pt>
                <c:pt idx="57">
                  <c:v>1877</c:v>
                </c:pt>
                <c:pt idx="58">
                  <c:v>1878</c:v>
                </c:pt>
                <c:pt idx="59">
                  <c:v>1879</c:v>
                </c:pt>
                <c:pt idx="60">
                  <c:v>1880</c:v>
                </c:pt>
                <c:pt idx="61">
                  <c:v>1881</c:v>
                </c:pt>
                <c:pt idx="62">
                  <c:v>1882</c:v>
                </c:pt>
                <c:pt idx="63">
                  <c:v>1883</c:v>
                </c:pt>
                <c:pt idx="64">
                  <c:v>1884</c:v>
                </c:pt>
                <c:pt idx="65">
                  <c:v>1885</c:v>
                </c:pt>
                <c:pt idx="66">
                  <c:v>1886</c:v>
                </c:pt>
                <c:pt idx="67">
                  <c:v>1887</c:v>
                </c:pt>
                <c:pt idx="68">
                  <c:v>1888</c:v>
                </c:pt>
                <c:pt idx="69">
                  <c:v>1889</c:v>
                </c:pt>
                <c:pt idx="70">
                  <c:v>1890</c:v>
                </c:pt>
                <c:pt idx="71">
                  <c:v>1891</c:v>
                </c:pt>
                <c:pt idx="72">
                  <c:v>1892</c:v>
                </c:pt>
                <c:pt idx="73">
                  <c:v>1893</c:v>
                </c:pt>
                <c:pt idx="74">
                  <c:v>1894</c:v>
                </c:pt>
                <c:pt idx="75">
                  <c:v>1895</c:v>
                </c:pt>
                <c:pt idx="76">
                  <c:v>1896</c:v>
                </c:pt>
                <c:pt idx="77">
                  <c:v>1897</c:v>
                </c:pt>
                <c:pt idx="78">
                  <c:v>1898</c:v>
                </c:pt>
                <c:pt idx="79">
                  <c:v>1899</c:v>
                </c:pt>
                <c:pt idx="80">
                  <c:v>1900</c:v>
                </c:pt>
              </c:numCache>
            </c:numRef>
          </c:cat>
          <c:val>
            <c:numRef>
              <c:f>Trends!$C$14:$C$94</c:f>
              <c:numCache>
                <c:formatCode>0.00</c:formatCode>
                <c:ptCount val="81"/>
                <c:pt idx="0">
                  <c:v>60.087629049110738</c:v>
                </c:pt>
                <c:pt idx="1">
                  <c:v>60.652422395925889</c:v>
                </c:pt>
                <c:pt idx="2">
                  <c:v>61.222524514773724</c:v>
                </c:pt>
                <c:pt idx="3">
                  <c:v>61.797985305428433</c:v>
                </c:pt>
                <c:pt idx="4">
                  <c:v>62.37885513669702</c:v>
                </c:pt>
                <c:pt idx="5">
                  <c:v>62.965184850827647</c:v>
                </c:pt>
                <c:pt idx="6">
                  <c:v>63.557025767959985</c:v>
                </c:pt>
                <c:pt idx="7">
                  <c:v>64.154429690617008</c:v>
                </c:pt>
                <c:pt idx="8">
                  <c:v>64.757448908239425</c:v>
                </c:pt>
                <c:pt idx="9">
                  <c:v>65.36613620176206</c:v>
                </c:pt>
                <c:pt idx="10">
                  <c:v>65.980544848233933</c:v>
                </c:pt>
                <c:pt idx="11">
                  <c:v>66.600728625481324</c:v>
                </c:pt>
                <c:pt idx="12">
                  <c:v>67.226741816815078</c:v>
                </c:pt>
                <c:pt idx="13">
                  <c:v>67.858639215781579</c:v>
                </c:pt>
                <c:pt idx="14">
                  <c:v>68.496476130958882</c:v>
                </c:pt>
                <c:pt idx="15">
                  <c:v>69.140308390797685</c:v>
                </c:pt>
                <c:pt idx="16">
                  <c:v>69.790192348508072</c:v>
                </c:pt>
                <c:pt idx="17">
                  <c:v>70.446184886991674</c:v>
                </c:pt>
                <c:pt idx="18">
                  <c:v>71.108343423820671</c:v>
                </c:pt>
                <c:pt idx="19">
                  <c:v>71.77672591626343</c:v>
                </c:pt>
                <c:pt idx="20">
                  <c:v>72.451390866357272</c:v>
                </c:pt>
                <c:pt idx="21">
                  <c:v>73.13239732602932</c:v>
                </c:pt>
                <c:pt idx="22">
                  <c:v>73.819804902264764</c:v>
                </c:pt>
                <c:pt idx="23">
                  <c:v>74.513673762324373</c:v>
                </c:pt>
                <c:pt idx="24">
                  <c:v>75.214064639010729</c:v>
                </c:pt>
                <c:pt idx="25">
                  <c:v>75.921038835984248</c:v>
                </c:pt>
                <c:pt idx="26">
                  <c:v>76.634658233128576</c:v>
                </c:pt>
                <c:pt idx="27">
                  <c:v>77.354985291967054</c:v>
                </c:pt>
                <c:pt idx="28">
                  <c:v>78.082083061129723</c:v>
                </c:pt>
                <c:pt idx="29">
                  <c:v>78.816015181872075</c:v>
                </c:pt>
                <c:pt idx="30">
                  <c:v>79.556845893645047</c:v>
                </c:pt>
                <c:pt idx="31">
                  <c:v>80.304640039718009</c:v>
                </c:pt>
                <c:pt idx="32">
                  <c:v>81.0594630728543</c:v>
                </c:pt>
                <c:pt idx="33">
                  <c:v>81.821381061040071</c:v>
                </c:pt>
                <c:pt idx="34">
                  <c:v>82.590460693267403</c:v>
                </c:pt>
                <c:pt idx="35">
                  <c:v>83.36676928537095</c:v>
                </c:pt>
                <c:pt idx="36">
                  <c:v>84.150374785920292</c:v>
                </c:pt>
                <c:pt idx="37">
                  <c:v>84.941345782167105</c:v>
                </c:pt>
                <c:pt idx="38">
                  <c:v>85.739751506048847</c:v>
                </c:pt>
                <c:pt idx="39">
                  <c:v>86.545661840247945</c:v>
                </c:pt>
                <c:pt idx="40">
                  <c:v>87.359147324308807</c:v>
                </c:pt>
                <c:pt idx="41">
                  <c:v>88.180279160811835</c:v>
                </c:pt>
                <c:pt idx="42">
                  <c:v>89.009129221605946</c:v>
                </c:pt>
                <c:pt idx="43">
                  <c:v>89.84577005409885</c:v>
                </c:pt>
                <c:pt idx="44">
                  <c:v>90.69027488760733</c:v>
                </c:pt>
                <c:pt idx="45">
                  <c:v>91.54271763976665</c:v>
                </c:pt>
                <c:pt idx="46">
                  <c:v>92.403172923000753</c:v>
                </c:pt>
                <c:pt idx="47">
                  <c:v>93.271716051052366</c:v>
                </c:pt>
                <c:pt idx="48">
                  <c:v>94.148423045575498</c:v>
                </c:pt>
                <c:pt idx="49">
                  <c:v>95.033370642789109</c:v>
                </c:pt>
                <c:pt idx="50">
                  <c:v>95.926636300194176</c:v>
                </c:pt>
                <c:pt idx="51">
                  <c:v>96.828298203352716</c:v>
                </c:pt>
                <c:pt idx="52">
                  <c:v>97.738435272731664</c:v>
                </c:pt>
                <c:pt idx="53">
                  <c:v>98.657127170610408</c:v>
                </c:pt>
                <c:pt idx="54">
                  <c:v>99.584454308053452</c:v>
                </c:pt>
                <c:pt idx="55">
                  <c:v>100.52049785194892</c:v>
                </c:pt>
                <c:pt idx="56">
                  <c:v>101.46533973211238</c:v>
                </c:pt>
                <c:pt idx="57">
                  <c:v>102.41906264845841</c:v>
                </c:pt>
                <c:pt idx="58">
                  <c:v>103.38175007823882</c:v>
                </c:pt>
                <c:pt idx="59">
                  <c:v>104.35348628334974</c:v>
                </c:pt>
                <c:pt idx="60">
                  <c:v>105.33435631770624</c:v>
                </c:pt>
                <c:pt idx="61">
                  <c:v>106.3244460346873</c:v>
                </c:pt>
                <c:pt idx="62">
                  <c:v>107.32384209465016</c:v>
                </c:pt>
                <c:pt idx="63">
                  <c:v>108.33263197251597</c:v>
                </c:pt>
                <c:pt idx="64">
                  <c:v>109.35090396542556</c:v>
                </c:pt>
                <c:pt idx="65">
                  <c:v>110.37874720046844</c:v>
                </c:pt>
                <c:pt idx="66">
                  <c:v>111.41625164248367</c:v>
                </c:pt>
                <c:pt idx="67">
                  <c:v>112.46350810193424</c:v>
                </c:pt>
                <c:pt idx="68">
                  <c:v>113.52060824285591</c:v>
                </c:pt>
                <c:pt idx="69">
                  <c:v>114.58764459087975</c:v>
                </c:pt>
                <c:pt idx="70">
                  <c:v>115.66471054133108</c:v>
                </c:pt>
                <c:pt idx="71">
                  <c:v>116.75190036740401</c:v>
                </c:pt>
                <c:pt idx="72">
                  <c:v>117.84930922841332</c:v>
                </c:pt>
                <c:pt idx="73">
                  <c:v>118.95703317812296</c:v>
                </c:pt>
                <c:pt idx="74">
                  <c:v>120.07516917315381</c:v>
                </c:pt>
                <c:pt idx="75">
                  <c:v>121.20381508146991</c:v>
                </c:pt>
                <c:pt idx="76">
                  <c:v>122.34306969094499</c:v>
                </c:pt>
                <c:pt idx="77">
                  <c:v>123.49303271800854</c:v>
                </c:pt>
                <c:pt idx="78">
                  <c:v>124.65380481637425</c:v>
                </c:pt>
                <c:pt idx="79">
                  <c:v>125.8254875858498</c:v>
                </c:pt>
                <c:pt idx="80">
                  <c:v>127.00818358122966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D6-4C15-BDFD-BDC4048D64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8602976"/>
        <c:axId val="430734184"/>
      </c:lineChart>
      <c:catAx>
        <c:axId val="42860297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t-BR"/>
          </a:p>
        </c:txPr>
        <c:crossAx val="430734184"/>
        <c:crosses val="autoZero"/>
        <c:auto val="1"/>
        <c:lblAlgn val="ctr"/>
        <c:lblOffset val="100"/>
        <c:tickLblSkip val="10"/>
        <c:noMultiLvlLbl val="0"/>
      </c:catAx>
      <c:valAx>
        <c:axId val="430734184"/>
        <c:scaling>
          <c:orientation val="minMax"/>
          <c:max val="150"/>
          <c:min val="5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t-BR"/>
          </a:p>
        </c:txPr>
        <c:crossAx val="428602976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6.2034895950954842E-2"/>
          <c:y val="3.4821841192869782E-2"/>
          <c:w val="0.59486616830293693"/>
          <c:h val="0.13404837703813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567972272696683E-2"/>
          <c:y val="3.125E-2"/>
          <c:w val="0.86414385023142948"/>
          <c:h val="0.87695463387384964"/>
        </c:manualLayout>
      </c:layout>
      <c:lineChart>
        <c:grouping val="standard"/>
        <c:varyColors val="0"/>
        <c:ser>
          <c:idx val="1"/>
          <c:order val="0"/>
          <c:tx>
            <c:strRef>
              <c:f>'[Figures_16_10_22.xlsx]GDP_in_I$'!$I$1</c:f>
              <c:strCache>
                <c:ptCount val="1"/>
                <c:pt idx="0">
                  <c:v>Maddison series for Brazil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triangle"/>
            <c:size val="7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'[Figures_16_10_22.xlsx]GDP_in_I$'!$G$2:$G$10</c:f>
              <c:numCache>
                <c:formatCode>General</c:formatCode>
                <c:ptCount val="9"/>
                <c:pt idx="0">
                  <c:v>1820</c:v>
                </c:pt>
                <c:pt idx="1">
                  <c:v>1830</c:v>
                </c:pt>
                <c:pt idx="2">
                  <c:v>1840</c:v>
                </c:pt>
                <c:pt idx="3">
                  <c:v>1850</c:v>
                </c:pt>
                <c:pt idx="4">
                  <c:v>1860</c:v>
                </c:pt>
                <c:pt idx="5">
                  <c:v>1870</c:v>
                </c:pt>
                <c:pt idx="6">
                  <c:v>1880</c:v>
                </c:pt>
                <c:pt idx="7">
                  <c:v>1890</c:v>
                </c:pt>
                <c:pt idx="8">
                  <c:v>1900</c:v>
                </c:pt>
              </c:numCache>
            </c:numRef>
          </c:cat>
          <c:val>
            <c:numRef>
              <c:f>'[Figures_16_10_22.xlsx]GDP_in_I$'!$I$2:$I$10</c:f>
              <c:numCache>
                <c:formatCode>_(* #,##0_);_(* \(#,##0\);_(* "-"??_);_(@_)</c:formatCode>
                <c:ptCount val="9"/>
                <c:pt idx="0">
                  <c:v>867</c:v>
                </c:pt>
                <c:pt idx="1">
                  <c:v>867</c:v>
                </c:pt>
                <c:pt idx="2">
                  <c:v>867</c:v>
                </c:pt>
                <c:pt idx="3">
                  <c:v>867</c:v>
                </c:pt>
                <c:pt idx="4">
                  <c:v>991</c:v>
                </c:pt>
                <c:pt idx="5">
                  <c:v>1084</c:v>
                </c:pt>
                <c:pt idx="6">
                  <c:v>1058</c:v>
                </c:pt>
                <c:pt idx="7">
                  <c:v>1084</c:v>
                </c:pt>
                <c:pt idx="8">
                  <c:v>874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9A2-4114-8260-6249B439838E}"/>
            </c:ext>
          </c:extLst>
        </c:ser>
        <c:ser>
          <c:idx val="2"/>
          <c:order val="1"/>
          <c:tx>
            <c:strRef>
              <c:f>'[Figures_16_10_22.xlsx]GDP_in_I$'!$J$1</c:f>
              <c:strCache>
                <c:ptCount val="1"/>
                <c:pt idx="0">
                  <c:v>Our series chained to Maddison in 1820</c:v>
                </c:pt>
              </c:strCache>
            </c:strRef>
          </c:tx>
          <c:spPr>
            <a:ln w="28575" cap="rnd">
              <a:solidFill>
                <a:schemeClr val="accent5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002060"/>
              </a:solidFill>
              <a:ln w="9525">
                <a:solidFill>
                  <a:srgbClr val="002060"/>
                </a:solidFill>
              </a:ln>
              <a:effectLst/>
            </c:spPr>
          </c:marker>
          <c:cat>
            <c:numRef>
              <c:f>'[Figures_16_10_22.xlsx]GDP_in_I$'!$G$2:$G$10</c:f>
              <c:numCache>
                <c:formatCode>General</c:formatCode>
                <c:ptCount val="9"/>
                <c:pt idx="0">
                  <c:v>1820</c:v>
                </c:pt>
                <c:pt idx="1">
                  <c:v>1830</c:v>
                </c:pt>
                <c:pt idx="2">
                  <c:v>1840</c:v>
                </c:pt>
                <c:pt idx="3">
                  <c:v>1850</c:v>
                </c:pt>
                <c:pt idx="4">
                  <c:v>1860</c:v>
                </c:pt>
                <c:pt idx="5">
                  <c:v>1870</c:v>
                </c:pt>
                <c:pt idx="6">
                  <c:v>1880</c:v>
                </c:pt>
                <c:pt idx="7">
                  <c:v>1890</c:v>
                </c:pt>
                <c:pt idx="8">
                  <c:v>1900</c:v>
                </c:pt>
              </c:numCache>
            </c:numRef>
          </c:cat>
          <c:val>
            <c:numRef>
              <c:f>'[Figures_16_10_22.xlsx]GDP_in_I$'!$J$2:$J$10</c:f>
              <c:numCache>
                <c:formatCode>_(* #,##0_);_(* \(#,##0\);_(* "-"??_);_(@_)</c:formatCode>
                <c:ptCount val="9"/>
                <c:pt idx="0">
                  <c:v>867</c:v>
                </c:pt>
                <c:pt idx="1">
                  <c:v>943.72932460792697</c:v>
                </c:pt>
                <c:pt idx="2">
                  <c:v>981.2477130479474</c:v>
                </c:pt>
                <c:pt idx="3">
                  <c:v>1175.9325869143427</c:v>
                </c:pt>
                <c:pt idx="4">
                  <c:v>1187.6398439060504</c:v>
                </c:pt>
                <c:pt idx="5">
                  <c:v>1317.227810635851</c:v>
                </c:pt>
                <c:pt idx="6">
                  <c:v>1593.1670954609917</c:v>
                </c:pt>
                <c:pt idx="7">
                  <c:v>1873.1524404164493</c:v>
                </c:pt>
                <c:pt idx="8">
                  <c:v>1432.3105654852216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9A2-4114-8260-6249B439838E}"/>
            </c:ext>
          </c:extLst>
        </c:ser>
        <c:ser>
          <c:idx val="0"/>
          <c:order val="2"/>
          <c:tx>
            <c:strRef>
              <c:f>'[Figures_16_10_22.xlsx]GDP_in_I$'!$K$1</c:f>
              <c:strCache>
                <c:ptCount val="1"/>
                <c:pt idx="0">
                  <c:v>Latin America (without Brazil) from Maddison</c:v>
                </c:pt>
              </c:strCache>
            </c:strRef>
          </c:tx>
          <c:spPr>
            <a:ln w="28575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star"/>
            <c:size val="5"/>
            <c:spPr>
              <a:solidFill>
                <a:schemeClr val="accent6">
                  <a:lumMod val="50000"/>
                </a:schemeClr>
              </a:solidFill>
              <a:ln w="9525">
                <a:solidFill>
                  <a:schemeClr val="accent6">
                    <a:lumMod val="50000"/>
                  </a:schemeClr>
                </a:solidFill>
              </a:ln>
              <a:effectLst/>
            </c:spPr>
          </c:marker>
          <c:cat>
            <c:numRef>
              <c:f>'[Figures_16_10_22.xlsx]GDP_in_I$'!$G$2:$G$10</c:f>
              <c:numCache>
                <c:formatCode>General</c:formatCode>
                <c:ptCount val="9"/>
                <c:pt idx="0">
                  <c:v>1820</c:v>
                </c:pt>
                <c:pt idx="1">
                  <c:v>1830</c:v>
                </c:pt>
                <c:pt idx="2">
                  <c:v>1840</c:v>
                </c:pt>
                <c:pt idx="3">
                  <c:v>1850</c:v>
                </c:pt>
                <c:pt idx="4">
                  <c:v>1860</c:v>
                </c:pt>
                <c:pt idx="5">
                  <c:v>1870</c:v>
                </c:pt>
                <c:pt idx="6">
                  <c:v>1880</c:v>
                </c:pt>
                <c:pt idx="7">
                  <c:v>1890</c:v>
                </c:pt>
                <c:pt idx="8">
                  <c:v>1900</c:v>
                </c:pt>
              </c:numCache>
            </c:numRef>
          </c:cat>
          <c:val>
            <c:numRef>
              <c:f>'[Figures_16_10_22.xlsx]GDP_in_I$'!$K$2:$K$10</c:f>
              <c:numCache>
                <c:formatCode>_(* #,##0_);_(* \(#,##0\);_(* "-"??_);_(@_)</c:formatCode>
                <c:ptCount val="9"/>
                <c:pt idx="0">
                  <c:v>977.6229013669863</c:v>
                </c:pt>
                <c:pt idx="1">
                  <c:v>1032.017051548667</c:v>
                </c:pt>
                <c:pt idx="2">
                  <c:v>1089.507564665241</c:v>
                </c:pt>
                <c:pt idx="3">
                  <c:v>1150.1192322958082</c:v>
                </c:pt>
                <c:pt idx="4">
                  <c:v>1276</c:v>
                </c:pt>
                <c:pt idx="5">
                  <c:v>1400.9142428418645</c:v>
                </c:pt>
                <c:pt idx="6">
                  <c:v>1640.3515805411098</c:v>
                </c:pt>
                <c:pt idx="7">
                  <c:v>1894.2298406309019</c:v>
                </c:pt>
                <c:pt idx="8">
                  <c:v>2117.090140080019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9A2-4114-8260-6249B43983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0190192"/>
        <c:axId val="430193720"/>
      </c:lineChart>
      <c:catAx>
        <c:axId val="43019019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t-BR"/>
          </a:p>
        </c:txPr>
        <c:crossAx val="430193720"/>
        <c:crosses val="autoZero"/>
        <c:auto val="1"/>
        <c:lblAlgn val="ctr"/>
        <c:lblOffset val="100"/>
        <c:noMultiLvlLbl val="0"/>
      </c:catAx>
      <c:valAx>
        <c:axId val="430193720"/>
        <c:scaling>
          <c:orientation val="minMax"/>
          <c:min val="7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</a:ln>
            <a:effectLst/>
          </c:spPr>
        </c:majorGridlines>
        <c:numFmt formatCode="_(* #,##0_);_(* \(#,##0\);_(* &quot;-&quot;??_);_(@_)" sourceLinked="1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t-BR"/>
          </a:p>
        </c:txPr>
        <c:crossAx val="430190192"/>
        <c:crosses val="autoZero"/>
        <c:crossBetween val="between"/>
        <c:majorUnit val="250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14497863247863246"/>
          <c:y val="3.6986077317510344E-2"/>
          <c:w val="0.68646813379096849"/>
          <c:h val="0.202622134509410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0.07761</cdr:x>
      <cdr:y>0.2028</cdr:y>
    </cdr:from>
    <cdr:to>
      <cdr:x>0.52313</cdr:x>
      <cdr:y>0.40419</cdr:y>
    </cdr:to>
    <cdr:sp macro="" textlink="">
      <cdr:nvSpPr>
        <cdr:cNvPr id="2" name="CaixaDeTexto 8">
          <a:extLst xmlns:a="http://schemas.openxmlformats.org/drawingml/2006/main">
            <a:ext uri="{FF2B5EF4-FFF2-40B4-BE49-F238E27FC236}">
              <a16:creationId xmlns:a16="http://schemas.microsoft.com/office/drawing/2014/main" id="{9E7F3B59-E1BD-44D3-BA95-EDC985545E4B}"/>
            </a:ext>
          </a:extLst>
        </cdr:cNvPr>
        <cdr:cNvSpPr txBox="1"/>
      </cdr:nvSpPr>
      <cdr:spPr>
        <a:xfrm xmlns:a="http://schemas.openxmlformats.org/drawingml/2006/main">
          <a:off x="601757" y="943487"/>
          <a:ext cx="3454342" cy="93692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lIns="0" tIns="0" rIns="0" bIns="0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t-BR" sz="1600" dirty="0" err="1">
              <a:latin typeface="Arial" panose="020B0604020202020204" pitchFamily="34" charset="0"/>
              <a:cs typeface="Arial" panose="020B0604020202020204" pitchFamily="34" charset="0"/>
            </a:rPr>
            <a:t>Sen-Theil</a:t>
          </a:r>
          <a:r>
            <a:rPr lang="pt-BR" sz="1600" baseline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baseline="0" dirty="0" err="1">
              <a:latin typeface="Arial" panose="020B0604020202020204" pitchFamily="34" charset="0"/>
              <a:cs typeface="Arial" panose="020B0604020202020204" pitchFamily="34" charset="0"/>
            </a:rPr>
            <a:t>trend</a:t>
          </a:r>
          <a:r>
            <a:rPr lang="pt-BR" sz="1600" baseline="0" dirty="0">
              <a:latin typeface="Arial" panose="020B0604020202020204" pitchFamily="34" charset="0"/>
              <a:cs typeface="Arial" panose="020B0604020202020204" pitchFamily="34" charset="0"/>
            </a:rPr>
            <a:t> (1820-1900)</a:t>
          </a:r>
        </a:p>
        <a:p xmlns:a="http://schemas.openxmlformats.org/drawingml/2006/main">
          <a:pPr algn="ctr"/>
          <a:r>
            <a:rPr lang="pt-BR" sz="1600" dirty="0" err="1">
              <a:latin typeface="Arial" panose="020B0604020202020204" pitchFamily="34" charset="0"/>
              <a:cs typeface="Arial" panose="020B0604020202020204" pitchFamily="34" charset="0"/>
            </a:rPr>
            <a:t>logGDPpc</a:t>
          </a: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 = 4.0864 + 0.0094×time</a:t>
          </a:r>
        </a:p>
        <a:p xmlns:a="http://schemas.openxmlformats.org/drawingml/2006/main">
          <a:pPr algn="ctr"/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n = 81;</a:t>
          </a:r>
          <a:r>
            <a:rPr lang="pt-BR" sz="1600" baseline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baseline="0" dirty="0" err="1">
              <a:latin typeface="Arial" panose="020B0604020202020204" pitchFamily="34" charset="0"/>
              <a:cs typeface="Arial" panose="020B0604020202020204" pitchFamily="34" charset="0"/>
            </a:rPr>
            <a:t>test</a:t>
          </a:r>
          <a:r>
            <a:rPr lang="pt-BR" sz="1600" baseline="0" dirty="0">
              <a:latin typeface="Arial" panose="020B0604020202020204" pitchFamily="34" charset="0"/>
              <a:cs typeface="Arial" panose="020B0604020202020204" pitchFamily="34" charset="0"/>
            </a:rPr>
            <a:t> z = 10.29***</a:t>
          </a:r>
          <a:endParaRPr lang="pt-BR" sz="16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6616-D5EC-44D3-8BB4-9043BFF4501A}" type="datetimeFigureOut">
              <a:rPr lang="pt-BR" smtClean="0"/>
              <a:t>17/11/2022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65C-9A5C-4FC2-A1FD-B59A4B3C7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357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6616-D5EC-44D3-8BB4-9043BFF4501A}" type="datetimeFigureOut">
              <a:rPr lang="pt-BR" smtClean="0"/>
              <a:t>17/11/2022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65C-9A5C-4FC2-A1FD-B59A4B3C7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9840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6616-D5EC-44D3-8BB4-9043BFF4501A}" type="datetimeFigureOut">
              <a:rPr lang="pt-BR" smtClean="0"/>
              <a:t>17/11/2022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65C-9A5C-4FC2-A1FD-B59A4B3C7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2620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6616-D5EC-44D3-8BB4-9043BFF4501A}" type="datetimeFigureOut">
              <a:rPr lang="pt-BR" smtClean="0"/>
              <a:t>17/11/2022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65C-9A5C-4FC2-A1FD-B59A4B3C7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867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6616-D5EC-44D3-8BB4-9043BFF4501A}" type="datetimeFigureOut">
              <a:rPr lang="pt-BR" smtClean="0"/>
              <a:t>17/11/2022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65C-9A5C-4FC2-A1FD-B59A4B3C7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7643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6616-D5EC-44D3-8BB4-9043BFF4501A}" type="datetimeFigureOut">
              <a:rPr lang="pt-BR" smtClean="0"/>
              <a:t>17/11/2022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65C-9A5C-4FC2-A1FD-B59A4B3C7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409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6616-D5EC-44D3-8BB4-9043BFF4501A}" type="datetimeFigureOut">
              <a:rPr lang="pt-BR" smtClean="0"/>
              <a:t>17/11/2022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65C-9A5C-4FC2-A1FD-B59A4B3C7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687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6616-D5EC-44D3-8BB4-9043BFF4501A}" type="datetimeFigureOut">
              <a:rPr lang="pt-BR" smtClean="0"/>
              <a:t>17/11/2022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65C-9A5C-4FC2-A1FD-B59A4B3C7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7460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6616-D5EC-44D3-8BB4-9043BFF4501A}" type="datetimeFigureOut">
              <a:rPr lang="pt-BR" smtClean="0"/>
              <a:t>17/11/2022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65C-9A5C-4FC2-A1FD-B59A4B3C7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3935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6616-D5EC-44D3-8BB4-9043BFF4501A}" type="datetimeFigureOut">
              <a:rPr lang="pt-BR" smtClean="0"/>
              <a:t>17/11/2022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65C-9A5C-4FC2-A1FD-B59A4B3C7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6281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6616-D5EC-44D3-8BB4-9043BFF4501A}" type="datetimeFigureOut">
              <a:rPr lang="pt-BR" smtClean="0"/>
              <a:t>17/11/2022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65C-9A5C-4FC2-A1FD-B59A4B3C7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6076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E6616-D5EC-44D3-8BB4-9043BFF4501A}" type="datetimeFigureOut">
              <a:rPr lang="pt-BR" smtClean="0"/>
              <a:t>17/11/2022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1365C-9A5C-4FC2-A1FD-B59A4B3C7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4149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674254"/>
            <a:ext cx="9144000" cy="1622738"/>
          </a:xfrm>
        </p:spPr>
        <p:txBody>
          <a:bodyPr>
            <a:normAutofit fontScale="90000"/>
          </a:bodyPr>
          <a:lstStyle/>
          <a:p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ESTAGNAÇÃO SECULAR? </a:t>
            </a:r>
            <a:b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UMA NOVA VISÃO DO CRESCIMENTO DO BRASIL NO SÉCULO XIX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408868" y="4181587"/>
            <a:ext cx="3073758" cy="1369208"/>
          </a:xfrm>
        </p:spPr>
        <p:txBody>
          <a:bodyPr/>
          <a:lstStyle/>
          <a:p>
            <a:r>
              <a:rPr lang="pt-BR" dirty="0"/>
              <a:t>Edmar L. Bacha </a:t>
            </a:r>
          </a:p>
          <a:p>
            <a:r>
              <a:rPr lang="pt-BR" dirty="0"/>
              <a:t>Guilherme A. Tombolo </a:t>
            </a:r>
          </a:p>
          <a:p>
            <a:r>
              <a:rPr lang="pt-BR" dirty="0"/>
              <a:t>Flávio R. </a:t>
            </a:r>
            <a:r>
              <a:rPr lang="pt-BR" dirty="0" err="1"/>
              <a:t>Versiani</a:t>
            </a:r>
            <a:r>
              <a:rPr lang="pt-BR" dirty="0"/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872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57925" y="1871331"/>
            <a:ext cx="3763020" cy="3300004"/>
          </a:xfrm>
        </p:spPr>
        <p:txBody>
          <a:bodyPr>
            <a:normAutofit fontScale="92500"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Esta média ponderada é então encadeada ao índice de Catão em 1870 para estendê-lo até 1820;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Este é o índice de preços para o século XIX que usamos como deflator do PIB nominal per capita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C1AB9CCB-FB98-4E31-8965-BB0A8AA78A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3429605"/>
              </p:ext>
            </p:extLst>
          </p:nvPr>
        </p:nvGraphicFramePr>
        <p:xfrm>
          <a:off x="838199" y="2100095"/>
          <a:ext cx="7119726" cy="4231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761005" y="1686665"/>
            <a:ext cx="7196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Figura 2 – Deflatores: Goldsmith vs. o nosso (1900 = 100)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D1181BF2-8F98-4548-A93A-0FDE8892F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257" y="0"/>
            <a:ext cx="10997486" cy="1153996"/>
          </a:xfrm>
        </p:spPr>
        <p:txBody>
          <a:bodyPr>
            <a:normAutofit fontScale="90000"/>
          </a:bodyPr>
          <a:lstStyle/>
          <a:p>
            <a:pPr>
              <a:lnSpc>
                <a:spcPct val="125000"/>
              </a:lnSpc>
            </a:pPr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</a:rPr>
              <a:t>Reestimando o crescimento do PIB do Brasil no século XIX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3.2 </a:t>
            </a:r>
            <a:r>
              <a:rPr lang="en-US" sz="2700" b="1" dirty="0" err="1">
                <a:latin typeface="Arial" panose="020B0604020202020204" pitchFamily="34" charset="0"/>
                <a:cs typeface="Arial" panose="020B0604020202020204" pitchFamily="34" charset="0"/>
              </a:rPr>
              <a:t>Estimativa</a:t>
            </a:r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 do deflator do PIB</a:t>
            </a:r>
            <a:endParaRPr lang="pt-BR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045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A15B7144-5A46-41E0-A71E-63690B91FE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0288305"/>
              </p:ext>
            </p:extLst>
          </p:nvPr>
        </p:nvGraphicFramePr>
        <p:xfrm>
          <a:off x="500275" y="1817935"/>
          <a:ext cx="7743180" cy="4665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47530" y="1296295"/>
            <a:ext cx="7196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75" indent="-1158875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Figura 3 – Níveis prováveis do PIB per capita real brasileiro na segunda metade do século XIX (1900 = 100)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8601300" y="3896862"/>
            <a:ext cx="32258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As diferenças entre nossos resultados e os de Goldsmith para a segunda metade do século se devem principalmente aos deflatores de preços.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8518666" y="1295099"/>
            <a:ext cx="330843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Obtemos uma estimativa do produto real per capita brasileiro de 1820 a 1900 dividindo o valor nominal do PIB pelo deflator desenvolvido na seção anterior.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7FF6D2BB-F267-4F80-BA7B-BB2E2B3B6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530" y="32958"/>
            <a:ext cx="10997486" cy="900918"/>
          </a:xfrm>
        </p:spPr>
        <p:txBody>
          <a:bodyPr>
            <a:normAutofit fontScale="90000"/>
          </a:bodyPr>
          <a:lstStyle/>
          <a:p>
            <a:pPr>
              <a:lnSpc>
                <a:spcPct val="125000"/>
              </a:lnSpc>
            </a:pPr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</a:rPr>
              <a:t>Reestimando o crescimento do PIB do Brasil no século XIX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3.3 </a:t>
            </a:r>
            <a:r>
              <a:rPr lang="pt-BR" sz="2700" b="1" dirty="0">
                <a:latin typeface="Arial" panose="020B0604020202020204" pitchFamily="34" charset="0"/>
                <a:cs typeface="Arial" panose="020B0604020202020204" pitchFamily="34" charset="0"/>
              </a:rPr>
              <a:t>Evolução da produção real per capita do Brasil de 1850 a 1900</a:t>
            </a:r>
          </a:p>
        </p:txBody>
      </p:sp>
    </p:spTree>
    <p:extLst>
      <p:ext uri="{BB962C8B-B14F-4D97-AF65-F5344CB8AC3E}">
        <p14:creationId xmlns:p14="http://schemas.microsoft.com/office/powerpoint/2010/main" val="530114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959262" y="1447186"/>
            <a:ext cx="7196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75" indent="-1158875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Figura 4 – Nossa estimativa do produto real per capita do Brasil de 1820 a 1900 e sua linha de tendência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30EBE4F8-436B-40B6-8162-8A215E2F7B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452271"/>
              </p:ext>
            </p:extLst>
          </p:nvPr>
        </p:nvGraphicFramePr>
        <p:xfrm>
          <a:off x="680969" y="2097077"/>
          <a:ext cx="7853431" cy="4652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8728363" y="2606828"/>
            <a:ext cx="307361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Na Figura 4, a linha de tendência vermelha tem uma inclinação indicando uma taxa de crescimento mediana de 0,94% a.a. entre 1820 e 1900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ECE03818-8903-4103-9956-24ADE8095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821" y="299996"/>
            <a:ext cx="10997486" cy="900918"/>
          </a:xfrm>
        </p:spPr>
        <p:txBody>
          <a:bodyPr>
            <a:normAutofit fontScale="90000"/>
          </a:bodyPr>
          <a:lstStyle/>
          <a:p>
            <a:pPr>
              <a:lnSpc>
                <a:spcPct val="125000"/>
              </a:lnSpc>
            </a:pPr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</a:rPr>
              <a:t>Reestimando o crescimento do PIB do Brasil no século XIX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3.3 </a:t>
            </a:r>
            <a:r>
              <a:rPr lang="pt-BR" sz="2700" b="1" dirty="0">
                <a:latin typeface="Arial" panose="020B0604020202020204" pitchFamily="34" charset="0"/>
                <a:cs typeface="Arial" panose="020B0604020202020204" pitchFamily="34" charset="0"/>
              </a:rPr>
              <a:t>Evolução da produção real per capita do Brasil de 1850 a 1900</a:t>
            </a:r>
          </a:p>
        </p:txBody>
      </p:sp>
    </p:spTree>
    <p:extLst>
      <p:ext uri="{BB962C8B-B14F-4D97-AF65-F5344CB8AC3E}">
        <p14:creationId xmlns:p14="http://schemas.microsoft.com/office/powerpoint/2010/main" val="1372476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891" y="289192"/>
            <a:ext cx="10952750" cy="639427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Comparação do desempenho do Brasil com outros países no sec. XIX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788428"/>
              </p:ext>
            </p:extLst>
          </p:nvPr>
        </p:nvGraphicFramePr>
        <p:xfrm>
          <a:off x="718534" y="1574950"/>
          <a:ext cx="10515600" cy="33743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7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3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4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26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32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42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89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Brasil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Maddison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Brasil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GB" sz="20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Nossa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Estimativa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Outros da América Latina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Europa </a:t>
                      </a:r>
                      <a:r>
                        <a:rPr lang="en-GB" sz="20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Ocidental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Estados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Unidos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1820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867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867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978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2,307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2,674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1850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867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1,176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1,150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2,678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3,632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1084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1,599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1,894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4,079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6,665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1900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874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[1,818] 1,432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2,117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4,724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8,038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Taxas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GB" sz="20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crescimento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anuais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(%)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1850/1820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1890/1820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1900/1820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[0.9] 0.6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718534" y="1144063"/>
            <a:ext cx="10515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75" indent="-1158875"/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Tabela 1: PIB per capita 1820-1900: Brasil e outros países (US$ PPC de 2011)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718534" y="5113772"/>
            <a:ext cx="102762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7575" indent="-93345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Fontes: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Brasil de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Maddison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Europa Ocidental e EUA: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Maddison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(2020). Outros L.A., estimados a partir do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PIBpc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da L.A. e do Brasil e da população em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Maddison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(2020). Brasil/Nossas estimativas: 1820 de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Maddison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(2020); 1850 a 1900, nossas estimativas; 1900 entre parênteses: valor de tendência estimado.</a:t>
            </a:r>
          </a:p>
        </p:txBody>
      </p:sp>
    </p:spTree>
    <p:extLst>
      <p:ext uri="{BB962C8B-B14F-4D97-AF65-F5344CB8AC3E}">
        <p14:creationId xmlns:p14="http://schemas.microsoft.com/office/powerpoint/2010/main" val="718175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5212" y="152625"/>
            <a:ext cx="10881575" cy="639427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Comparação do desempenho do Brasil com outros países no sec. XIX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663567" y="1268190"/>
            <a:ext cx="7196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75" indent="-1158875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Figura 5 – Estimativa do produto real per capita do Brasil* e da América Latina de 1820 a 1900 (em US$ 2011)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928027" y="6065948"/>
            <a:ext cx="10667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Nota: * Em 1890, o dado do Brasil referem-se a 1891 para evitar a grande recessão entre 1887 e 1890.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5673203"/>
              </p:ext>
            </p:extLst>
          </p:nvPr>
        </p:nvGraphicFramePr>
        <p:xfrm>
          <a:off x="1981200" y="1914521"/>
          <a:ext cx="7879287" cy="4151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7457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D841F3-CC67-41CE-A83F-0AD9F6EB8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174357" cy="681797"/>
          </a:xfrm>
        </p:spPr>
        <p:txBody>
          <a:bodyPr>
            <a:norm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5. Nossos dados e a evidência histórica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FDE88A-4421-5060-C011-929F59B2C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922"/>
            <a:ext cx="10515600" cy="513004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5.1 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O período 1850-1900</a:t>
            </a:r>
          </a:p>
          <a:p>
            <a:pPr marL="0" indent="0">
              <a:buNone/>
            </a:pP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Nossos dados e os de Goldsmith: similaridade</a:t>
            </a:r>
          </a:p>
          <a:p>
            <a:pPr marL="457200" lvl="1" indent="0"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Pontos quanto à evidência histórica sobre esse período:</a:t>
            </a:r>
          </a:p>
          <a:p>
            <a:pPr marL="457200" lvl="1" indent="0"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Café</a:t>
            </a:r>
          </a:p>
          <a:p>
            <a:pPr lvl="2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Ferrovias</a:t>
            </a:r>
          </a:p>
          <a:p>
            <a:pPr lvl="2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Imigração</a:t>
            </a:r>
          </a:p>
          <a:p>
            <a:pPr lvl="2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Mercado interno</a:t>
            </a:r>
          </a:p>
          <a:p>
            <a:pPr lvl="2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Indústria incipiente</a:t>
            </a:r>
          </a:p>
          <a:p>
            <a:pPr lvl="2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635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8C81A0-5E2A-26B0-227B-FD388711A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333383" cy="562527"/>
          </a:xfrm>
        </p:spPr>
        <p:txBody>
          <a:bodyPr>
            <a:norm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5. Nossos dados e a evidência histórica </a:t>
            </a:r>
            <a:endParaRPr lang="pt-BR" sz="2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755CE8-1BE1-97F9-ACCD-03BC146FA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086678"/>
            <a:ext cx="10515600" cy="5090285"/>
          </a:xfrm>
        </p:spPr>
        <p:txBody>
          <a:bodyPr>
            <a:norm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5.2 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O período 1800-1850</a:t>
            </a:r>
          </a:p>
          <a:p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Visão tradicional de estagnação ou retrocesso: Furtado</a:t>
            </a:r>
          </a:p>
          <a:p>
            <a:pPr lvl="1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Os novos dados sobre o tráfico de africanos escravizados</a:t>
            </a:r>
          </a:p>
          <a:p>
            <a:pPr lvl="1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envolvimento de comerciantes ingleses; papel dos traficantes ingleses, após a supressão do tráfico na Inglaterra</a:t>
            </a:r>
          </a:p>
          <a:p>
            <a:pPr lvl="1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Fluxo de escravizados para Minas Gerais</a:t>
            </a:r>
          </a:p>
          <a:p>
            <a:pPr lvl="1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Minas e o suprimento do mercado interno; o mercado do Rio de Janeiro</a:t>
            </a:r>
          </a:p>
          <a:p>
            <a:pPr marL="457200" lvl="1" indent="0"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revisão dos números sobre comércio exterior no período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6291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64017"/>
            <a:ext cx="10515600" cy="600790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6. Conclusão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078650"/>
            <a:ext cx="10515600" cy="5515333"/>
          </a:xfrm>
        </p:spPr>
        <p:txBody>
          <a:bodyPr>
            <a:no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Nossa série estimada para o PIB real per capita do Brasil de 1820 a 1900 tem duas características: (i) a tendência é claramente positiva; (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 a série é muito volátil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Então nos concentramos na linha de tendência. A inclinação indica uma taxa de crescimento mediana de 0,94% a.a. para o PIB per capita do Brasil entre 1820 e 1900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Esses resultados são menos surpreendentes para a segunda metade do século XIX do que para a primeira metade do século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Então, o Brasil estagnou no século 19? Nossa resposta é não. O ritmo de crescimento do PIB per capita do Brasil foi bastante normal para o padrão internacional do século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03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84822"/>
            <a:ext cx="10515600" cy="549469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1. 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8818" y="782391"/>
            <a:ext cx="11014364" cy="575695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Objetivo do artigo: uma nova estimativa do crescimento do PIB no sec. XIX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contraste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especialmente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com as de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Angus Maddison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após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2010, do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Maddison Project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MADDISON SOBRE O BRASIL 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1992 –  </a:t>
            </a:r>
            <a:r>
              <a:rPr lang="pt-B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pt-B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Political</a:t>
            </a:r>
            <a:r>
              <a:rPr lang="pt-B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Economy</a:t>
            </a:r>
            <a:r>
              <a:rPr lang="pt-B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Poverty</a:t>
            </a:r>
            <a:r>
              <a:rPr lang="pt-B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Equity</a:t>
            </a:r>
            <a:r>
              <a:rPr lang="pt-B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Growth; </a:t>
            </a:r>
            <a:r>
              <a:rPr lang="pt-B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Brazil</a:t>
            </a:r>
            <a:r>
              <a:rPr lang="pt-B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Mexico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1995 –  </a:t>
            </a:r>
            <a:r>
              <a:rPr lang="pt-B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r>
              <a:rPr lang="pt-B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World </a:t>
            </a:r>
            <a:r>
              <a:rPr lang="pt-B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Economy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 (Fonte 1850-1900: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R.Goldsmith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1986. </a:t>
            </a:r>
            <a:r>
              <a:rPr lang="pt-B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Brasil 	   1850-1984; Desenvolvimento Econômico sob um Século de Inflação). 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	GDP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cp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 Maddison  (1990 US$):     1820: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670    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1870: 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740    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1900: 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704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	 	 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Goldsmith  (2010 BMR):     	 	 1870: 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255    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1900: 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205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2003 – </a:t>
            </a:r>
            <a:r>
              <a:rPr lang="pt-B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The World </a:t>
            </a:r>
            <a:r>
              <a:rPr lang="pt-B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Economy</a:t>
            </a:r>
            <a:r>
              <a:rPr lang="pt-B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Historical</a:t>
            </a:r>
            <a:r>
              <a:rPr lang="pt-B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Statistics</a:t>
            </a:r>
            <a:r>
              <a:rPr lang="pt-B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	 GDP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cp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 Maddison:    1820: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646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1850: 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686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; 1870: 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713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; 1890: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789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1900: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678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	 	 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Goldsmith :                       1850: 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204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; 1870: 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255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; 1890: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255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;  1900: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205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2010 -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Dataset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- os mesmos números de 2003.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Barro,R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. &amp;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J.Ursúa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, 2008. “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Macroeconomic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Crises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since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1870” 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BPEA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.  “Maddison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presents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a linear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trend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for 1870-1890 (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divergence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respect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unexplained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)” (Tab.A1).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2669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03118" y="1350100"/>
            <a:ext cx="10785764" cy="520229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2013 </a:t>
            </a: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Revision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(Fonte: Prados de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Escosura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2009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Lost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Decades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? Economic 	Performance in 	Post-Independence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Latin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America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JLAS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	GDP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pc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 (1990 US$)    1800: 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683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;  1820: 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683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;  1850: 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683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;  1870: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713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Leff, N., 1982. </a:t>
            </a:r>
            <a:r>
              <a:rPr 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Underdevelopment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Brazil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“[I]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ncome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per capita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seems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risen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moderate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pace in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Brazil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during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nineteenth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century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.” (p.39)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2018, 2020 </a:t>
            </a: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Revisions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(Fonte: Barro &amp;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Ursúa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2008). As séries são a de Goldsmith, 1986, expressas em dólares de 1990, com metodologias diferentes; supõe-se, como em 2013, crescimento zero na primeira parte do século. 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Em suma: (i) não há propriamente uma série de Maddison para o GDP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pc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para o Brasil no século XIX aceita na literatura; apenas a de Goldsmith, para 1850-1900; (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 não há evidência quantitativa convincente que apoie a ideia de estagnação em 1800-1850.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3600"/>
              </a:spcAft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79F9A8CA-2BB2-49F6-9301-6E96F17F5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2696"/>
            <a:ext cx="10515600" cy="56340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OS NÚMEROS DO MADDISON PROJECT </a:t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3770C62E-E390-4A9C-95F8-F55E9099FD6C}"/>
              </a:ext>
            </a:extLst>
          </p:cNvPr>
          <p:cNvSpPr txBox="1">
            <a:spLocks/>
          </p:cNvSpPr>
          <p:nvPr/>
        </p:nvSpPr>
        <p:spPr>
          <a:xfrm>
            <a:off x="6589643" y="414340"/>
            <a:ext cx="10515600" cy="5634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949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34195" y="1370913"/>
            <a:ext cx="10515600" cy="5621628"/>
          </a:xfrm>
        </p:spPr>
        <p:txBody>
          <a:bodyPr>
            <a:norm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resultado da divisão da proxy do PIB nominal pela proxy do deflator (e a divisão do resultado pela população) resulta na estimativa de Goldsmith do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PIBpc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real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564EFB2B-7CA6-4938-9772-11F19DDA6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6671"/>
            <a:ext cx="10515600" cy="436712"/>
          </a:xfrm>
        </p:spPr>
        <p:txBody>
          <a:bodyPr>
            <a:no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 período 1850-1900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316F79C2-54E8-4001-93BE-99A8956A005A}"/>
              </a:ext>
            </a:extLst>
          </p:cNvPr>
          <p:cNvSpPr txBox="1">
            <a:spLocks/>
          </p:cNvSpPr>
          <p:nvPr/>
        </p:nvSpPr>
        <p:spPr>
          <a:xfrm>
            <a:off x="838200" y="236337"/>
            <a:ext cx="10515600" cy="5634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2. Dados do </a:t>
            </a:r>
            <a:r>
              <a:rPr lang="pt-B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Maddison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 Project </a:t>
            </a:r>
            <a:r>
              <a:rPr lang="pt-B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 para o Brasil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778FDBB0-2748-4199-9B92-6E65BAFBB6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3283040"/>
              </p:ext>
            </p:extLst>
          </p:nvPr>
        </p:nvGraphicFramePr>
        <p:xfrm>
          <a:off x="1890258" y="2594269"/>
          <a:ext cx="7239888" cy="4027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205828DB-EF39-44A9-A48F-C2EB5EF94708}"/>
              </a:ext>
            </a:extLst>
          </p:cNvPr>
          <p:cNvSpPr txBox="1"/>
          <p:nvPr/>
        </p:nvSpPr>
        <p:spPr>
          <a:xfrm>
            <a:off x="6968836" y="2594269"/>
            <a:ext cx="1648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1900 = 100</a:t>
            </a:r>
          </a:p>
        </p:txBody>
      </p:sp>
    </p:spTree>
    <p:extLst>
      <p:ext uri="{BB962C8B-B14F-4D97-AF65-F5344CB8AC3E}">
        <p14:creationId xmlns:p14="http://schemas.microsoft.com/office/powerpoint/2010/main" val="1357086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97257" y="872148"/>
            <a:ext cx="10777325" cy="554250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Tombolo (2013) e Tombolo e Sampaio (2013)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fazem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exercício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semelhante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Goldsmith, mas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usando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pesos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definidos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por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regressões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Construíram séries anuais para população, receitas do setor público, oferta monetária, exportações e importações de bens para o período 1820-1946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Depois, regrediram essas séries contra a série de produto nominal de Haddad (1978) com a amostra compreendendo o período 1900-1946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Em seguida, usam os coeficientes desta regressão como pesos para construir estimativas do PIB nominal anual de 1850 a 1900;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Para obter um deflator para o PIB, Tombolo primeiro estimou uma regressão de cinco índices de preços sobre o deflator de Haddad (1978), e usou os coeficientes como pesos para construir um deflator do PIB;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9E21A880-9BEC-4CF4-9975-E264C0A40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257" y="0"/>
            <a:ext cx="10997486" cy="66501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Reestimando o crescimento do PIB do Brasil no século XIX</a:t>
            </a:r>
          </a:p>
        </p:txBody>
      </p:sp>
    </p:spTree>
    <p:extLst>
      <p:ext uri="{BB962C8B-B14F-4D97-AF65-F5344CB8AC3E}">
        <p14:creationId xmlns:p14="http://schemas.microsoft.com/office/powerpoint/2010/main" val="2652662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97257" y="961037"/>
            <a:ext cx="11206817" cy="519038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Mas há problemas com as estimativas do Tombolo. Ex.: população é um mau regressor em uma equação que busca representar o PIB nominal e não o real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Além disso, as escolhas dos regressores para o deflator do PIB tem problemas;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Ex.: ele inclui como regressores tanto a taxa de câmbio mil-réis/libra quanto o produto dessa taxa de câmbio pelos preços no atacado do RU, o que é incongruente;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Seu deflator de preços do PIB pode subestimar o curso da inflação, pois os coeficientes de seus cinco regressores somam menos de um;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Em vista disso, propomos fazer um exercício semelhante ao de Tombolo (2013) para obter uma estimativa do produto per capita do século XIX, mas buscando superar suas limitações.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300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3000"/>
              </a:spcAft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229F25C4-C73B-41DA-BFA3-64C6C1A25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257" y="0"/>
            <a:ext cx="10997486" cy="66501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Reestimando o crescimento do PIB do Brasil no século XIX</a:t>
            </a:r>
          </a:p>
        </p:txBody>
      </p:sp>
    </p:spTree>
    <p:extLst>
      <p:ext uri="{BB962C8B-B14F-4D97-AF65-F5344CB8AC3E}">
        <p14:creationId xmlns:p14="http://schemas.microsoft.com/office/powerpoint/2010/main" val="1960034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7257" y="0"/>
            <a:ext cx="10997486" cy="115399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</a:rPr>
              <a:t>Reestimando o crescimento do PIB do Brasil no século XIX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3.1 </a:t>
            </a:r>
            <a:r>
              <a:rPr lang="en-US" sz="2700" b="1" dirty="0" err="1">
                <a:latin typeface="Arial" panose="020B0604020202020204" pitchFamily="34" charset="0"/>
                <a:cs typeface="Arial" panose="020B0604020202020204" pitchFamily="34" charset="0"/>
              </a:rPr>
              <a:t>Estimativa</a:t>
            </a:r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700" b="1" dirty="0" err="1">
                <a:latin typeface="Arial" panose="020B0604020202020204" pitchFamily="34" charset="0"/>
                <a:cs typeface="Arial" panose="020B0604020202020204" pitchFamily="34" charset="0"/>
              </a:rPr>
              <a:t>produto</a:t>
            </a:r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 nominal per capita</a:t>
            </a:r>
            <a:endParaRPr lang="pt-BR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97257" y="1451551"/>
            <a:ext cx="11276088" cy="471372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objetivo é construir um número índice que represente o PIB nominal a partir das quatro variáveis a seguir a preços correntes ou valores nominais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spcBef>
                <a:spcPts val="0"/>
              </a:spcBef>
            </a:pP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Exportações e importações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de bens em moeda nacional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média geométrica das </a:t>
            </a: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receitas e despesas do governo central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(que denominamos como orçamento do governo)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 uma série de </a:t>
            </a: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oferta de moeda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Todas as variáveis são expressas em termos per capita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Aplicando os pesos obtidos na regressão às variáveis independentes ao longo do século XIX, construímos uma série de PIB nominal de 1820 a 1900:</a:t>
            </a:r>
          </a:p>
          <a:p>
            <a:pPr>
              <a:spcBef>
                <a:spcPts val="0"/>
              </a:spcBef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PIBn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0,26*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Exportações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+ 0,12*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Importações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+ 0,24*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Orç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-do-Gov  + 0,37*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Moeda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135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1BA57DEA-43F6-4F05-99E3-F621DDC5B7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9950540"/>
              </p:ext>
            </p:extLst>
          </p:nvPr>
        </p:nvGraphicFramePr>
        <p:xfrm>
          <a:off x="2035837" y="1842509"/>
          <a:ext cx="7703907" cy="4250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035837" y="1442399"/>
            <a:ext cx="7527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Figura 1 – PIB nominais: Goldsmith vs. o nosso (1900 = 100)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17BB90AE-84FF-46AA-8621-212BE76F4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257" y="0"/>
            <a:ext cx="10997486" cy="1153996"/>
          </a:xfrm>
        </p:spPr>
        <p:txBody>
          <a:bodyPr>
            <a:normAutofit fontScale="90000"/>
          </a:bodyPr>
          <a:lstStyle/>
          <a:p>
            <a:pPr>
              <a:lnSpc>
                <a:spcPct val="125000"/>
              </a:lnSpc>
            </a:pPr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</a:rPr>
              <a:t>Reestimando o crescimento do PIB do Brasil no século XIX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3.1 </a:t>
            </a:r>
            <a:r>
              <a:rPr lang="en-US" sz="2700" b="1" dirty="0" err="1">
                <a:latin typeface="Arial" panose="020B0604020202020204" pitchFamily="34" charset="0"/>
                <a:cs typeface="Arial" panose="020B0604020202020204" pitchFamily="34" charset="0"/>
              </a:rPr>
              <a:t>Estimativa</a:t>
            </a:r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700" b="1" dirty="0" err="1">
                <a:latin typeface="Arial" panose="020B0604020202020204" pitchFamily="34" charset="0"/>
                <a:cs typeface="Arial" panose="020B0604020202020204" pitchFamily="34" charset="0"/>
              </a:rPr>
              <a:t>produto</a:t>
            </a:r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 nominal per capita</a:t>
            </a:r>
            <a:endParaRPr lang="pt-BR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789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39706" y="1599516"/>
            <a:ext cx="10855037" cy="444106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único índice de preços metodologicamente atraente para (parte) do período é o índice de preços no atacado de Catão (1992). Infelizmente, está disponível apenas de 1870 a 1913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Para as décadas anteriores, as próximas melhores escolhas são o índice de custo de vida de Lobo (1971) e um índice geral de preços de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Buescu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(1973);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Para o período 1820-1869, construímos uma média ponderada desses dois índices, com pesos dados por uma regressão do índice Catão sobre essas duas séries para o período 1871-1887, assim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ctr">
              <a:spcBef>
                <a:spcPts val="0"/>
              </a:spcBef>
              <a:spcAft>
                <a:spcPts val="3000"/>
              </a:spcAft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Índice de Catão Estendido = 0.72*Índice de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Buescu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+ 0.28*Índice de Lobo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D262412-98E6-4C6F-90A1-2A7D7FC83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257" y="0"/>
            <a:ext cx="10997486" cy="1153996"/>
          </a:xfrm>
        </p:spPr>
        <p:txBody>
          <a:bodyPr>
            <a:normAutofit fontScale="90000"/>
          </a:bodyPr>
          <a:lstStyle/>
          <a:p>
            <a:pPr>
              <a:lnSpc>
                <a:spcPct val="125000"/>
              </a:lnSpc>
            </a:pPr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</a:rPr>
              <a:t>Reestimando o crescimento do PIB do Brasil no século XIX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3.2 </a:t>
            </a:r>
            <a:r>
              <a:rPr lang="en-US" sz="2700" b="1" dirty="0" err="1">
                <a:latin typeface="Arial" panose="020B0604020202020204" pitchFamily="34" charset="0"/>
                <a:cs typeface="Arial" panose="020B0604020202020204" pitchFamily="34" charset="0"/>
              </a:rPr>
              <a:t>Estimativa</a:t>
            </a:r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 do deflator do PIB</a:t>
            </a:r>
            <a:endParaRPr lang="pt-BR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2061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</TotalTime>
  <Words>1839</Words>
  <Application>Microsoft Office PowerPoint</Application>
  <PresentationFormat>Widescreen</PresentationFormat>
  <Paragraphs>166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ESTAGNAÇÃO SECULAR?  UMA NOVA VISÃO DO CRESCIMENTO DO BRASIL NO SÉCULO XIX</vt:lpstr>
      <vt:lpstr>1. Introdução</vt:lpstr>
      <vt:lpstr>OS NÚMEROS DO MADDISON PROJECT  </vt:lpstr>
      <vt:lpstr>O período 1850-1900</vt:lpstr>
      <vt:lpstr>3. Reestimando o crescimento do PIB do Brasil no século XIX</vt:lpstr>
      <vt:lpstr>3. Reestimando o crescimento do PIB do Brasil no século XIX</vt:lpstr>
      <vt:lpstr>3. Reestimando o crescimento do PIB do Brasil no século XIX 3.1 Estimativa do produto nominal per capita</vt:lpstr>
      <vt:lpstr>3. Reestimando o crescimento do PIB do Brasil no século XIX 3.1 Estimativa do produto nominal per capita</vt:lpstr>
      <vt:lpstr>3. Reestimando o crescimento do PIB do Brasil no século XIX 3.2 Estimativa do deflator do PIB</vt:lpstr>
      <vt:lpstr>3. Reestimando o crescimento do PIB do Brasil no século XIX 3.2 Estimativa do deflator do PIB</vt:lpstr>
      <vt:lpstr>3. Reestimando o crescimento do PIB do Brasil no século XIX 3.3 Evolução da produção real per capita do Brasil de 1850 a 1900</vt:lpstr>
      <vt:lpstr>3. Reestimando o crescimento do PIB do Brasil no século XIX 3.3 Evolução da produção real per capita do Brasil de 1850 a 1900</vt:lpstr>
      <vt:lpstr>4. Comparação do desempenho do Brasil com outros países no sec. XIX</vt:lpstr>
      <vt:lpstr>4. Comparação do desempenho do Brasil com outros países no sec. XIX</vt:lpstr>
      <vt:lpstr>5. Nossos dados e a evidência histórica </vt:lpstr>
      <vt:lpstr>5. Nossos dados e a evidência histórica </vt:lpstr>
      <vt:lpstr>6. Conclusão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Guilherme Alexandre Tombolo - mat 154903</dc:creator>
  <cp:lastModifiedBy>Edmar Lisboa Bacha</cp:lastModifiedBy>
  <cp:revision>68</cp:revision>
  <dcterms:created xsi:type="dcterms:W3CDTF">2022-11-03T15:47:11Z</dcterms:created>
  <dcterms:modified xsi:type="dcterms:W3CDTF">2022-11-17T14:56:11Z</dcterms:modified>
</cp:coreProperties>
</file>