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18"/>
  </p:notesMasterIdLst>
  <p:sldIdLst>
    <p:sldId id="272" r:id="rId2"/>
    <p:sldId id="1361" r:id="rId3"/>
    <p:sldId id="264" r:id="rId4"/>
    <p:sldId id="273" r:id="rId5"/>
    <p:sldId id="1362" r:id="rId6"/>
    <p:sldId id="262" r:id="rId7"/>
    <p:sldId id="274" r:id="rId8"/>
    <p:sldId id="275" r:id="rId9"/>
    <p:sldId id="276" r:id="rId10"/>
    <p:sldId id="277" r:id="rId11"/>
    <p:sldId id="279" r:id="rId12"/>
    <p:sldId id="281" r:id="rId13"/>
    <p:sldId id="286" r:id="rId14"/>
    <p:sldId id="285" r:id="rId15"/>
    <p:sldId id="287" r:id="rId16"/>
    <p:sldId id="1360" r:id="rId17"/>
  </p:sldIdLst>
  <p:sldSz cx="7620000" cy="5715000"/>
  <p:notesSz cx="6858000" cy="9144000"/>
  <p:defaultTextStyle>
    <a:defPPr>
      <a:defRPr lang="en-US"/>
    </a:defPPr>
    <a:lvl1pPr marL="0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545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089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634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179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2724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268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5813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357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7" userDrawn="1">
          <p15:clr>
            <a:srgbClr val="A4A3A4"/>
          </p15:clr>
        </p15:guide>
        <p15:guide id="2" orient="horz" pos="151" userDrawn="1">
          <p15:clr>
            <a:srgbClr val="A4A3A4"/>
          </p15:clr>
        </p15:guide>
        <p15:guide id="3" pos="2403" userDrawn="1">
          <p15:clr>
            <a:srgbClr val="A4A3A4"/>
          </p15:clr>
        </p15:guide>
        <p15:guide id="4" pos="298" userDrawn="1">
          <p15:clr>
            <a:srgbClr val="A4A3A4"/>
          </p15:clr>
        </p15:guide>
        <p15:guide id="5" pos="44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2"/>
    <a:srgbClr val="313037"/>
    <a:srgbClr val="FFFFFF"/>
    <a:srgbClr val="565856"/>
    <a:srgbClr val="009491"/>
    <a:srgbClr val="F69679"/>
    <a:srgbClr val="C00026"/>
    <a:srgbClr val="131316"/>
    <a:srgbClr val="0E80C9"/>
    <a:srgbClr val="414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9" autoAdjust="0"/>
    <p:restoredTop sz="99409" autoAdjust="0"/>
  </p:normalViewPr>
  <p:slideViewPr>
    <p:cSldViewPr snapToGrid="0" snapToObjects="1">
      <p:cViewPr varScale="1">
        <p:scale>
          <a:sx n="95" d="100"/>
          <a:sy n="95" d="100"/>
        </p:scale>
        <p:origin x="66" y="714"/>
      </p:cViewPr>
      <p:guideLst>
        <p:guide orient="horz" pos="3437"/>
        <p:guide orient="horz" pos="151"/>
        <p:guide pos="2403"/>
        <p:guide pos="298"/>
        <p:guide pos="4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556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1pPr>
    <a:lvl2pPr marL="356545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2pPr>
    <a:lvl3pPr marL="713089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3pPr>
    <a:lvl4pPr marL="1069634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4pPr>
    <a:lvl5pPr marL="1426179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5pPr>
    <a:lvl6pPr marL="1782724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268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5813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357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935302"/>
            <a:ext cx="6477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3001698"/>
            <a:ext cx="5715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1977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572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304271"/>
            <a:ext cx="1643063" cy="484319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304271"/>
            <a:ext cx="4833938" cy="484319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2954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012" y="304274"/>
            <a:ext cx="6571977" cy="11046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0723" cy="58466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2ED6554-04F5-C52E-4A2C-3116082C1469}"/>
              </a:ext>
            </a:extLst>
          </p:cNvPr>
          <p:cNvSpPr txBox="1"/>
          <p:nvPr userDrawn="1"/>
        </p:nvSpPr>
        <p:spPr>
          <a:xfrm>
            <a:off x="10652" y="5560994"/>
            <a:ext cx="5361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b="1" dirty="0"/>
              <a:t>©Vanessa Rahal Canado</a:t>
            </a:r>
          </a:p>
          <a:p>
            <a:r>
              <a:rPr lang="pt-BR" sz="600" dirty="0"/>
              <a:t>Apresentação preparada para reunião CDPP / Casa das Garças</a:t>
            </a:r>
          </a:p>
        </p:txBody>
      </p:sp>
    </p:spTree>
    <p:extLst>
      <p:ext uri="{BB962C8B-B14F-4D97-AF65-F5344CB8AC3E}">
        <p14:creationId xmlns:p14="http://schemas.microsoft.com/office/powerpoint/2010/main" val="120746512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90559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19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416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07" y="1424783"/>
            <a:ext cx="657225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07" y="3824554"/>
            <a:ext cx="657225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9372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521354"/>
            <a:ext cx="32385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25" y="1521354"/>
            <a:ext cx="32385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744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7" y="304272"/>
            <a:ext cx="6572250" cy="1104636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868" y="1400969"/>
            <a:ext cx="3223617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868" y="2087563"/>
            <a:ext cx="3223617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625" y="1400969"/>
            <a:ext cx="323949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7625" y="2087563"/>
            <a:ext cx="3239493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821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9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100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493" y="822856"/>
            <a:ext cx="3857625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847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39493" y="822856"/>
            <a:ext cx="3857625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7188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304272"/>
            <a:ext cx="657225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521354"/>
            <a:ext cx="65722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25" y="5296960"/>
            <a:ext cx="25717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62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11"/>
          <p:cNvSpPr txBox="1"/>
          <p:nvPr userDrawn="1"/>
        </p:nvSpPr>
        <p:spPr>
          <a:xfrm>
            <a:off x="7031404" y="331869"/>
            <a:ext cx="383124" cy="173128"/>
          </a:xfrm>
          <a:prstGeom prst="rect">
            <a:avLst/>
          </a:prstGeom>
          <a:noFill/>
        </p:spPr>
        <p:txBody>
          <a:bodyPr wrap="none" lIns="57153" tIns="28577" rIns="57153" bIns="28577" rtlCol="0">
            <a:spAutoFit/>
          </a:bodyPr>
          <a:lstStyle/>
          <a:p>
            <a:pPr algn="ctr"/>
            <a:fld id="{260E2A6B-A809-4840-BF14-8648BC0BDF87}" type="slidenum">
              <a:rPr lang="id-ID" sz="750" b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pPr algn="ctr"/>
              <a:t>‹nº›</a:t>
            </a:fld>
            <a:endParaRPr lang="id-ID" sz="75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096125" y="285215"/>
            <a:ext cx="258041" cy="260675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5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8152303-7F5B-B51E-F9BA-0EE812D8AB88}"/>
              </a:ext>
            </a:extLst>
          </p:cNvPr>
          <p:cNvSpPr txBox="1"/>
          <p:nvPr userDrawn="1"/>
        </p:nvSpPr>
        <p:spPr>
          <a:xfrm>
            <a:off x="10652" y="5438594"/>
            <a:ext cx="5361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b="1" dirty="0"/>
              <a:t>©Vanessa Rahal Canado</a:t>
            </a:r>
          </a:p>
          <a:p>
            <a:r>
              <a:rPr lang="pt-BR" sz="600" dirty="0"/>
              <a:t>Apresentação preparada para reunião CDPP / Casa das Garças</a:t>
            </a:r>
          </a:p>
        </p:txBody>
      </p:sp>
    </p:spTree>
    <p:extLst>
      <p:ext uri="{BB962C8B-B14F-4D97-AF65-F5344CB8AC3E}">
        <p14:creationId xmlns:p14="http://schemas.microsoft.com/office/powerpoint/2010/main" val="83688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3" r:id="rId13"/>
    <p:sldLayoutId id="2147483874" r:id="rId14"/>
  </p:sldLayoutIdLst>
  <p:transition spd="slow">
    <p:push dir="u"/>
  </p:transition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receitafederal/pt-br/acesso-a-informacao/dados-abertos/receitadata/estudos-e-tributarios-e-aduaneiros/estudos-e-estatisticas/carga-tributaria-no-brasil/ctb-2020-v1-publicacao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v.br/receitafederal/pt-br/acesso-a-informacao/dados-abertos/receitadata/estudos-e-tributarios-e-aduaneiros/estudos-e-estatisticas/carga-tributaria-no-brasil/ctb-2020-v1-publicacao.pdf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economia/pt-br/acesso-a-informacao/acoes-e-programas/reforma-tributaria/imposto-de-renda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vanessarc@insper.edu.br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ourotransparente.gov.br/publicacoes/carga-tributaria-do-governo-geral/2021/114?ano_selecionado=202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receitafederal/pt-br/acesso-a-informacao/dados-abertos/receitadata/estudos-e-tributarios-e-aduaneiros/estudos-e-estatisticas/carga-tributaria-no-brasil/ctb-2020-v1-publicacao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receitafederal/pt-br/acesso-a-informacao/dados-abertos/receitadata/estudos-e-tributarios-e-aduaneiros/estudos-e-estatisticas/carga-tributaria-no-brasil/ctb-2020-v1-publicacao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ourotransparente.gov.br/publicacoes/carga-tributaria-do-governo-geral/2021/114?ano_selecionado=202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receitafederal/pt-br/acesso-a-informacao/dados-abertos/receitadata/estudos-e-tributarios-e-aduaneiros/estudos-e-estatisticas/carga-tributaria-no-brasil/ctb-2020-v1-publicacao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receitafederal/pt-br/acesso-a-informacao/dados-abertos/receitadata/estudos-e-tributarios-e-aduaneiros/estudos-e-estatisticas/carga-tributaria-no-brasil/ctb-2020-v1-publicacao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receitafederal/pt-br/acesso-a-informacao/dados-abertos/receitadata/estudos-e-tributarios-e-aduaneiros/estudos-e-estatisticas/carga-tributaria-no-brasil/ctb-2020-v1-publicacao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07812" y="1774377"/>
            <a:ext cx="4912189" cy="1421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39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00793" y="1776043"/>
            <a:ext cx="5089161" cy="179715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Reforma Tributária</a:t>
            </a:r>
            <a:br>
              <a:rPr lang="pt-BR" sz="3600" b="1" dirty="0">
                <a:solidFill>
                  <a:schemeClr val="tx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t-BR" sz="2200" dirty="0">
                <a:solidFill>
                  <a:schemeClr val="tx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Vanessa Rahal Canado</a:t>
            </a:r>
            <a:br>
              <a:rPr lang="pt-BR" sz="2200" dirty="0">
                <a:solidFill>
                  <a:schemeClr val="tx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10/02/2023</a:t>
            </a:r>
          </a:p>
        </p:txBody>
      </p:sp>
    </p:spTree>
    <p:extLst>
      <p:ext uri="{BB962C8B-B14F-4D97-AF65-F5344CB8AC3E}">
        <p14:creationId xmlns:p14="http://schemas.microsoft.com/office/powerpoint/2010/main" val="146778925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7E2012C-912D-9234-7486-5EF64D2AFEAD}"/>
              </a:ext>
            </a:extLst>
          </p:cNvPr>
          <p:cNvSpPr txBox="1"/>
          <p:nvPr/>
        </p:nvSpPr>
        <p:spPr>
          <a:xfrm>
            <a:off x="587829" y="2036989"/>
            <a:ext cx="184731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17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A9230DB-3E37-DEA5-A357-21127F473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18" y="919175"/>
            <a:ext cx="6687964" cy="425597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D253198-2F01-EF43-EE59-FC3C6ED010A7}"/>
              </a:ext>
            </a:extLst>
          </p:cNvPr>
          <p:cNvSpPr txBox="1"/>
          <p:nvPr/>
        </p:nvSpPr>
        <p:spPr>
          <a:xfrm>
            <a:off x="4397829" y="5175152"/>
            <a:ext cx="3222171" cy="4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70" b="1" dirty="0"/>
              <a:t>Carga Tributária no Brasil 2020, RFB (julho 2021)</a:t>
            </a:r>
          </a:p>
          <a:p>
            <a:pPr algn="ctr"/>
            <a:r>
              <a:rPr lang="pt-BR" sz="333" dirty="0">
                <a:hlinkClick r:id="rId3"/>
              </a:rPr>
              <a:t>https://www.gov.br/receitafederal/pt-br/acesso-a-informacao/dados-abertos/receitadata/estudos-e-tributarios-e-aduaneiros/estudos-e-estatisticas/carga-tributaria-no-brasil/ctb-2020-v1-publicacao.pdf</a:t>
            </a:r>
            <a:endParaRPr lang="pt-BR" sz="333" dirty="0"/>
          </a:p>
          <a:p>
            <a:pPr algn="ctr"/>
            <a:endParaRPr lang="pt-BR" sz="333" dirty="0"/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1C0ED879-9F7D-93F7-8E4D-417C05DD169F}"/>
              </a:ext>
            </a:extLst>
          </p:cNvPr>
          <p:cNvSpPr txBox="1"/>
          <p:nvPr/>
        </p:nvSpPr>
        <p:spPr>
          <a:xfrm>
            <a:off x="1497488" y="113769"/>
            <a:ext cx="4794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Composição da Carga Tributária</a:t>
            </a:r>
          </a:p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Consumo x Renda x Propriedade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2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7E2012C-912D-9234-7486-5EF64D2AFEAD}"/>
              </a:ext>
            </a:extLst>
          </p:cNvPr>
          <p:cNvSpPr txBox="1"/>
          <p:nvPr/>
        </p:nvSpPr>
        <p:spPr>
          <a:xfrm>
            <a:off x="587829" y="2036989"/>
            <a:ext cx="184731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17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56F41FB-83BF-9611-7AAE-4C82DF1E0B2F}"/>
              </a:ext>
            </a:extLst>
          </p:cNvPr>
          <p:cNvSpPr txBox="1"/>
          <p:nvPr/>
        </p:nvSpPr>
        <p:spPr>
          <a:xfrm>
            <a:off x="4245429" y="5175152"/>
            <a:ext cx="3305571" cy="4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70" b="1" dirty="0"/>
              <a:t>Carga Tributária no Brasil 2020, RFB (julho 2021)</a:t>
            </a:r>
          </a:p>
          <a:p>
            <a:pPr algn="ctr"/>
            <a:r>
              <a:rPr lang="pt-BR" sz="333" dirty="0">
                <a:hlinkClick r:id="rId2"/>
              </a:rPr>
              <a:t>https://www.gov.br/receitafederal/pt-br/acesso-a-informacao/dados-abertos/receitadata/estudos-e-tributarios-e-aduaneiros/estudos-e-estatisticas/carga-tributaria-no-brasil/ctb-2020-v1-publicacao.pdf</a:t>
            </a:r>
            <a:endParaRPr lang="pt-BR" sz="333" dirty="0"/>
          </a:p>
          <a:p>
            <a:pPr algn="ctr"/>
            <a:endParaRPr lang="pt-BR" sz="333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7931DA-0AB1-CF85-9831-439C13C77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9" y="770012"/>
            <a:ext cx="6553123" cy="4333671"/>
          </a:xfrm>
          <a:prstGeom prst="rect">
            <a:avLst/>
          </a:prstGeom>
        </p:spPr>
      </p:pic>
      <p:sp>
        <p:nvSpPr>
          <p:cNvPr id="2" name="TextBox 19">
            <a:extLst>
              <a:ext uri="{FF2B5EF4-FFF2-40B4-BE49-F238E27FC236}">
                <a16:creationId xmlns:a16="http://schemas.microsoft.com/office/drawing/2014/main" id="{E1A67BD7-B48A-E6BE-854B-F2B963967094}"/>
              </a:ext>
            </a:extLst>
          </p:cNvPr>
          <p:cNvSpPr txBox="1"/>
          <p:nvPr/>
        </p:nvSpPr>
        <p:spPr>
          <a:xfrm>
            <a:off x="1497488" y="113769"/>
            <a:ext cx="4794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Composição da Carga Tributária</a:t>
            </a:r>
          </a:p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Consumo x Renda x Propriedade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6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0C8CCE-1B63-6BB6-BE0B-1D4CF80D32CE}"/>
              </a:ext>
            </a:extLst>
          </p:cNvPr>
          <p:cNvSpPr txBox="1"/>
          <p:nvPr/>
        </p:nvSpPr>
        <p:spPr>
          <a:xfrm>
            <a:off x="307522" y="1325420"/>
            <a:ext cx="7004957" cy="350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Nos últimos 20 anos a carga tributária brasileira variou pouco – entre 31,4% e 33,6% do PIB</a:t>
            </a:r>
          </a:p>
          <a:p>
            <a:pPr marL="238115" indent="-238115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Embora o Brasil tribute mais o consumo que a renda, sua tributação da renda está próxima a de países em desenvolvimento (Chile, México, Hungria, Eslováquia). O que está muito acima da média é sua carga tributária sobre o consumo</a:t>
            </a:r>
          </a:p>
          <a:p>
            <a:pPr marL="238115" indent="-238115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A carga tributária sobre o consumo no Brasil (14,1% do PIB) está muito acima da média da OCDE (11% do PIB) e da média da América Latina e Caribe (11,4%).</a:t>
            </a:r>
          </a:p>
          <a:p>
            <a:pPr marL="238115" indent="-238115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Não é a tributação da renda que é baixa no Brasil, dado que somos um país em desenvolvimento, mas a carga tributária sobre o consumo e a carga tributária total que são muito mais altos em relação aos pares.</a:t>
            </a:r>
          </a:p>
          <a:p>
            <a:pPr marL="238115" indent="-238115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Tenho dúvidas se há espaço para aumentar a arrecadação com o IR (renda per capita e a renda média do trabalho)</a:t>
            </a:r>
          </a:p>
          <a:p>
            <a:pPr marL="238115" indent="-238115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557CC007-27F0-8B46-31AF-EAF0EC8DDAFC}"/>
              </a:ext>
            </a:extLst>
          </p:cNvPr>
          <p:cNvSpPr txBox="1"/>
          <p:nvPr/>
        </p:nvSpPr>
        <p:spPr>
          <a:xfrm>
            <a:off x="1497488" y="113769"/>
            <a:ext cx="4794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Composição da Carga Tributária</a:t>
            </a:r>
          </a:p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Conclusões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59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2202C0A-B5E5-F1EF-2445-3472035E5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36" y="1927806"/>
            <a:ext cx="4531674" cy="202347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F81E94D-1912-0116-F1D4-82169ED80E68}"/>
              </a:ext>
            </a:extLst>
          </p:cNvPr>
          <p:cNvSpPr txBox="1"/>
          <p:nvPr/>
        </p:nvSpPr>
        <p:spPr>
          <a:xfrm>
            <a:off x="265535" y="4012386"/>
            <a:ext cx="3810000" cy="297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67" dirty="0">
                <a:hlinkClick r:id="rId3"/>
              </a:rPr>
              <a:t>https://www.gov.br/economia/pt-br/acesso-a-informacao/acoes-e-programas/reforma-tributaria/imposto-de-renda</a:t>
            </a:r>
            <a:r>
              <a:rPr lang="pt-BR" sz="667" dirty="0"/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6B0452B-62E0-00D2-0330-C6BD91B43C16}"/>
              </a:ext>
            </a:extLst>
          </p:cNvPr>
          <p:cNvSpPr txBox="1"/>
          <p:nvPr/>
        </p:nvSpPr>
        <p:spPr>
          <a:xfrm>
            <a:off x="4996542" y="2058761"/>
            <a:ext cx="227253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70" dirty="0"/>
              <a:t>O Brasil tem </a:t>
            </a:r>
            <a:r>
              <a:rPr lang="pt-BR" sz="1170" b="1" dirty="0"/>
              <a:t>213 milhões de pessoas</a:t>
            </a:r>
            <a:r>
              <a:rPr lang="pt-BR" sz="1170" dirty="0"/>
              <a:t> e cerca de </a:t>
            </a:r>
            <a:r>
              <a:rPr lang="pt-BR" sz="1170" b="1" dirty="0"/>
              <a:t>34 milhões de declarantes</a:t>
            </a:r>
            <a:r>
              <a:rPr lang="pt-BR" sz="1170" dirty="0"/>
              <a:t> de imposto de renda, ou seja, 16% da população.</a:t>
            </a: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062F5CB0-BD2D-ADFC-A482-4F06F6654FD1}"/>
              </a:ext>
            </a:extLst>
          </p:cNvPr>
          <p:cNvSpPr txBox="1"/>
          <p:nvPr/>
        </p:nvSpPr>
        <p:spPr>
          <a:xfrm>
            <a:off x="1497488" y="113769"/>
            <a:ext cx="4794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Composição da Carga Tributária</a:t>
            </a:r>
          </a:p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Conclusões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3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B0E7932-6A64-6B91-BCBB-1728B0F08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96" y="1291535"/>
            <a:ext cx="6614608" cy="3345779"/>
          </a:xfrm>
          <a:prstGeom prst="rect">
            <a:avLst/>
          </a:prstGeom>
        </p:spPr>
      </p:pic>
      <p:sp>
        <p:nvSpPr>
          <p:cNvPr id="2" name="TextBox 19">
            <a:extLst>
              <a:ext uri="{FF2B5EF4-FFF2-40B4-BE49-F238E27FC236}">
                <a16:creationId xmlns:a16="http://schemas.microsoft.com/office/drawing/2014/main" id="{1678E711-E804-054B-EA35-E9E540B3691F}"/>
              </a:ext>
            </a:extLst>
          </p:cNvPr>
          <p:cNvSpPr txBox="1"/>
          <p:nvPr/>
        </p:nvSpPr>
        <p:spPr>
          <a:xfrm>
            <a:off x="1497488" y="113769"/>
            <a:ext cx="4794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Composição da Carga Tributária</a:t>
            </a:r>
          </a:p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Aumento do IR sobre renda do capital?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1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0C8CCE-1B63-6BB6-BE0B-1D4CF80D32CE}"/>
              </a:ext>
            </a:extLst>
          </p:cNvPr>
          <p:cNvSpPr txBox="1"/>
          <p:nvPr/>
        </p:nvSpPr>
        <p:spPr>
          <a:xfrm>
            <a:off x="307521" y="1220565"/>
            <a:ext cx="7004957" cy="399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>
              <a:lnSpc>
                <a:spcPts val="1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Esses dados não consideram o IRPJ e a CSLL pagos pela pessoa jurídica antecipadamente à distribuição dos lucros.</a:t>
            </a:r>
          </a:p>
          <a:p>
            <a:pPr marL="238115" indent="-238115">
              <a:lnSpc>
                <a:spcPts val="1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A isenção dos dividendos não deveria afetar a arrecadação do imposto de renda se o IRPJ e a CSLL fossem pagos a 34%. </a:t>
            </a:r>
          </a:p>
          <a:p>
            <a:pPr marL="238115" indent="-238115">
              <a:lnSpc>
                <a:spcPts val="1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Ainda que consideremos uma alíquota efetiva de 25% para o lucro das empresas, ela está próxima da alíquota máxima da tabela progressiva que tributa a renda do trabalho (27,5%, sem considerar deduções ou desconto simplificado).</a:t>
            </a:r>
          </a:p>
          <a:p>
            <a:pPr marL="238115" indent="-238115">
              <a:lnSpc>
                <a:spcPts val="1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A subtributação está, portanto, no lucro presumido e no SIMPLES, em que a alíquota efetiva sobre a renda é muito baixa.</a:t>
            </a:r>
          </a:p>
          <a:p>
            <a:pPr marL="238115" indent="-238115">
              <a:lnSpc>
                <a:spcPts val="1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Debate ainda tem muito a amadurecer na discussão da tributação da renda dos sócios de empresas do SIMPLES e do Lucro Presumido.</a:t>
            </a:r>
          </a:p>
          <a:p>
            <a:pPr marL="238115" indent="-238115">
              <a:lnSpc>
                <a:spcPts val="18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Separar o debate do Lucro do debate sobre subtributação dos regimes simplificados.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7A751715-3B11-EB25-8029-0E0ED4A8A21B}"/>
              </a:ext>
            </a:extLst>
          </p:cNvPr>
          <p:cNvSpPr txBox="1"/>
          <p:nvPr/>
        </p:nvSpPr>
        <p:spPr>
          <a:xfrm>
            <a:off x="1497488" y="113769"/>
            <a:ext cx="4794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Composição da Carga Tributária</a:t>
            </a:r>
          </a:p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Aumento do IR sobre renda do capital?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98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0609" y="1781899"/>
            <a:ext cx="7164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pt-BR" sz="1688" b="1" dirty="0">
                <a:latin typeface="Verdana" charset="0"/>
                <a:ea typeface="Verdana" charset="0"/>
                <a:cs typeface="Verdana" charset="0"/>
              </a:rPr>
              <a:t>Obrigada</a:t>
            </a:r>
          </a:p>
          <a:p>
            <a:pPr>
              <a:lnSpc>
                <a:spcPts val="2400"/>
              </a:lnSpc>
            </a:pPr>
            <a:endParaRPr lang="pt-BR" sz="1688" dirty="0"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ts val="2400"/>
              </a:lnSpc>
            </a:pPr>
            <a:r>
              <a:rPr lang="pt-BR" sz="1688" dirty="0">
                <a:latin typeface="Verdana" charset="0"/>
                <a:ea typeface="Verdana" charset="0"/>
                <a:cs typeface="Verdana" charset="0"/>
              </a:rPr>
              <a:t>Vanessa Rahal Canado</a:t>
            </a:r>
          </a:p>
          <a:p>
            <a:pPr>
              <a:lnSpc>
                <a:spcPts val="2400"/>
              </a:lnSpc>
            </a:pPr>
            <a:r>
              <a:rPr lang="pt-BR" sz="1688" dirty="0">
                <a:latin typeface="Verdana" charset="0"/>
                <a:ea typeface="Verdana" charset="0"/>
                <a:cs typeface="Verdana" charset="0"/>
                <a:hlinkClick r:id="rId2"/>
              </a:rPr>
              <a:t>vanessarc@insper.edu.br</a:t>
            </a:r>
            <a:endParaRPr lang="pt-BR" sz="1688" dirty="0"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ts val="2400"/>
              </a:lnSpc>
            </a:pPr>
            <a:endParaRPr lang="pt-BR" sz="1688" dirty="0"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ts val="2400"/>
              </a:lnSpc>
            </a:pPr>
            <a:endParaRPr lang="pt-BR" sz="1688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143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5F2245-C736-4D64-9210-6640B1D5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994230"/>
            <a:ext cx="6572250" cy="3816580"/>
          </a:xfrm>
        </p:spPr>
        <p:txBody>
          <a:bodyPr>
            <a:normAutofit/>
          </a:bodyPr>
          <a:lstStyle/>
          <a:p>
            <a:pPr marL="0" indent="-1800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Governo anterior</a:t>
            </a:r>
          </a:p>
          <a:p>
            <a:pPr marL="380985" lvl="1" indent="-1800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IVA: PEC 45, PEC 110 e a Comissão Mista</a:t>
            </a:r>
          </a:p>
          <a:p>
            <a:pPr marL="380985" lvl="1" indent="-1800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Imposto de Renda: ganhos de arrecadação e projeto da RFB</a:t>
            </a:r>
          </a:p>
          <a:p>
            <a:pPr marL="380985" lvl="1" indent="-1800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Contribuição Previdenciária Patronal (CPP): desoneração da folha com a instituição de um novo tributo sobre movimentações financeiras</a:t>
            </a:r>
          </a:p>
          <a:p>
            <a:pPr marL="0" indent="-1800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Governo atual</a:t>
            </a:r>
          </a:p>
          <a:p>
            <a:pPr marL="380985" lvl="1" indent="-1800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IVA: nomeação do </a:t>
            </a:r>
            <a:r>
              <a:rPr lang="pt-BR" sz="12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BAppy</a:t>
            </a:r>
            <a:r>
              <a:rPr lang="pt-BR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 PEC 45 e a PEC 110. Notícias de GT na Câmara</a:t>
            </a:r>
          </a:p>
          <a:p>
            <a:pPr marL="380985" lvl="1" indent="-1800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Imposto de Renda: ganhos de arrecadação e projeto mais equilibrado</a:t>
            </a:r>
          </a:p>
          <a:p>
            <a:pPr marL="380985" lvl="1" indent="-1800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Contribuição Previdenciária Patronal (CPP): desoneração da folha com os ganhos de arrecadação da renda (?)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08762CB5-30BC-A7A0-0798-89126C60FAEE}"/>
              </a:ext>
            </a:extLst>
          </p:cNvPr>
          <p:cNvSpPr txBox="1"/>
          <p:nvPr/>
        </p:nvSpPr>
        <p:spPr>
          <a:xfrm>
            <a:off x="2408246" y="113769"/>
            <a:ext cx="29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Reforma Tributária</a:t>
            </a:r>
          </a:p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Questões Políticas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8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7E2012C-912D-9234-7486-5EF64D2AFEAD}"/>
              </a:ext>
            </a:extLst>
          </p:cNvPr>
          <p:cNvSpPr txBox="1"/>
          <p:nvPr/>
        </p:nvSpPr>
        <p:spPr>
          <a:xfrm>
            <a:off x="587829" y="2036989"/>
            <a:ext cx="184731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17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EC9C0FA-CF0C-BC52-E225-F3C0C0F53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36" y="1684194"/>
            <a:ext cx="5492880" cy="331363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DC3F728-727C-3100-02FD-86235CBC641B}"/>
              </a:ext>
            </a:extLst>
          </p:cNvPr>
          <p:cNvSpPr txBox="1"/>
          <p:nvPr/>
        </p:nvSpPr>
        <p:spPr>
          <a:xfrm>
            <a:off x="5947900" y="2131190"/>
            <a:ext cx="1379042" cy="177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33" b="1" dirty="0"/>
              <a:t>Boletim Estimativa da Carga Tributária Bruta do Governo Federal – Abril 2022</a:t>
            </a:r>
          </a:p>
          <a:p>
            <a:pPr algn="ctr"/>
            <a:r>
              <a:rPr lang="pt-BR" sz="583" dirty="0">
                <a:hlinkClick r:id="rId3"/>
              </a:rPr>
              <a:t>https://www.tesourotransparente.gov.br/publicacoes/carga-tributaria-do-governo-geral/2021/114?ano_selecionado=2021</a:t>
            </a:r>
            <a:endParaRPr lang="pt-BR" sz="1333" b="1" dirty="0"/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77BDDCD9-C4FA-E402-7B23-2BD4D0990A01}"/>
              </a:ext>
            </a:extLst>
          </p:cNvPr>
          <p:cNvSpPr txBox="1"/>
          <p:nvPr/>
        </p:nvSpPr>
        <p:spPr>
          <a:xfrm>
            <a:off x="2187198" y="113769"/>
            <a:ext cx="3415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Ajuste Fiscal</a:t>
            </a:r>
          </a:p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Espaço para Aumento de Carga Tributária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9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7E2012C-912D-9234-7486-5EF64D2AFEAD}"/>
              </a:ext>
            </a:extLst>
          </p:cNvPr>
          <p:cNvSpPr txBox="1"/>
          <p:nvPr/>
        </p:nvSpPr>
        <p:spPr>
          <a:xfrm>
            <a:off x="587829" y="2036989"/>
            <a:ext cx="184731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17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2FF7783-E644-0C0E-6EAB-CA6C1BB85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14" y="847176"/>
            <a:ext cx="6738654" cy="417693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C12E4DC-3353-40B6-76CC-92026ECB770F}"/>
              </a:ext>
            </a:extLst>
          </p:cNvPr>
          <p:cNvSpPr txBox="1"/>
          <p:nvPr/>
        </p:nvSpPr>
        <p:spPr>
          <a:xfrm>
            <a:off x="4005943" y="5270412"/>
            <a:ext cx="3537213" cy="4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70" b="1" dirty="0"/>
              <a:t>Carga Tributária no Brasil 2020, RFB (julho 2021)</a:t>
            </a:r>
          </a:p>
          <a:p>
            <a:pPr algn="ctr"/>
            <a:r>
              <a:rPr lang="pt-BR" sz="333" dirty="0">
                <a:hlinkClick r:id="rId3"/>
              </a:rPr>
              <a:t>https://www.gov.br/receitafederal/pt-br/acesso-a-informacao/dados-abertos/receitadata/estudos-e-tributarios-e-aduaneiros/estudos-e-estatisticas/carga-tributaria-no-brasil/ctb-2020-v1-publicacao.pdf</a:t>
            </a:r>
            <a:endParaRPr lang="pt-BR" sz="333" dirty="0"/>
          </a:p>
          <a:p>
            <a:pPr algn="ctr"/>
            <a:endParaRPr lang="pt-BR" sz="333" dirty="0"/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12E361E7-30B3-3F2B-8517-9474305E8170}"/>
              </a:ext>
            </a:extLst>
          </p:cNvPr>
          <p:cNvSpPr txBox="1"/>
          <p:nvPr/>
        </p:nvSpPr>
        <p:spPr>
          <a:xfrm>
            <a:off x="2187198" y="113769"/>
            <a:ext cx="3415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Ajuste Fiscal</a:t>
            </a:r>
          </a:p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Espaço para Aumento de Carga Tributária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7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7E2012C-912D-9234-7486-5EF64D2AFEAD}"/>
              </a:ext>
            </a:extLst>
          </p:cNvPr>
          <p:cNvSpPr txBox="1"/>
          <p:nvPr/>
        </p:nvSpPr>
        <p:spPr>
          <a:xfrm>
            <a:off x="587829" y="2036989"/>
            <a:ext cx="184731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17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10FACB-A1C1-12ED-2784-25651D8B2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5" y="1703536"/>
            <a:ext cx="7462502" cy="304989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62DC86-5E63-291F-4837-490975A39995}"/>
              </a:ext>
            </a:extLst>
          </p:cNvPr>
          <p:cNvSpPr txBox="1"/>
          <p:nvPr/>
        </p:nvSpPr>
        <p:spPr>
          <a:xfrm>
            <a:off x="439096" y="1223897"/>
            <a:ext cx="6741808" cy="3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70" b="1" dirty="0"/>
              <a:t>Carga Tributária no Brasil 2020, RFB (julho 2021)</a:t>
            </a:r>
          </a:p>
          <a:p>
            <a:pPr algn="ctr"/>
            <a:r>
              <a:rPr lang="pt-BR" sz="333" dirty="0">
                <a:hlinkClick r:id="rId3"/>
              </a:rPr>
              <a:t>https://www.gov.br/receitafederal/pt-br/acesso-a-informacao/dados-abertos/receitadata/estudos-e-tributarios-e-aduaneiros/estudos-e-estatisticas/carga-tributaria-no-brasil/ctb-2020-v1-publicacao.pdf</a:t>
            </a:r>
            <a:endParaRPr lang="pt-BR" sz="333" dirty="0"/>
          </a:p>
          <a:p>
            <a:pPr algn="ctr"/>
            <a:endParaRPr lang="pt-BR" sz="333" dirty="0"/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1B9D23C3-4430-4318-F6FC-70ECADA11482}"/>
              </a:ext>
            </a:extLst>
          </p:cNvPr>
          <p:cNvSpPr txBox="1"/>
          <p:nvPr/>
        </p:nvSpPr>
        <p:spPr>
          <a:xfrm>
            <a:off x="1497488" y="113769"/>
            <a:ext cx="4794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Composição da Carga Tributária</a:t>
            </a:r>
          </a:p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Consumo x Renda x Propriedade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7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7E2012C-912D-9234-7486-5EF64D2AFEAD}"/>
              </a:ext>
            </a:extLst>
          </p:cNvPr>
          <p:cNvSpPr txBox="1"/>
          <p:nvPr/>
        </p:nvSpPr>
        <p:spPr>
          <a:xfrm>
            <a:off x="587829" y="2036989"/>
            <a:ext cx="184731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170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EA25605-135A-EB40-A919-9C1D66A144FE}"/>
              </a:ext>
            </a:extLst>
          </p:cNvPr>
          <p:cNvGrpSpPr/>
          <p:nvPr/>
        </p:nvGrpSpPr>
        <p:grpSpPr>
          <a:xfrm>
            <a:off x="393561" y="1537194"/>
            <a:ext cx="4772566" cy="2874508"/>
            <a:chOff x="1120665" y="1686560"/>
            <a:chExt cx="5727079" cy="344941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1F21A4C-839E-4638-391E-5D2634983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8842" y="1686560"/>
              <a:ext cx="5638902" cy="3449410"/>
            </a:xfrm>
            <a:prstGeom prst="rect">
              <a:avLst/>
            </a:prstGeom>
          </p:spPr>
        </p:pic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AC153193-341F-CCFC-4E04-5CD94121F857}"/>
                </a:ext>
              </a:extLst>
            </p:cNvPr>
            <p:cNvCxnSpPr>
              <a:cxnSpLocks/>
            </p:cNvCxnSpPr>
            <p:nvPr/>
          </p:nvCxnSpPr>
          <p:spPr>
            <a:xfrm>
              <a:off x="1120665" y="2877935"/>
              <a:ext cx="306977" cy="289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C9F0A683-3EDE-5D2F-79D9-DB25E5BC0C1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117" y="2900482"/>
              <a:ext cx="306977" cy="289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169EA255-B8A8-08D9-A3CE-0170708D08EA}"/>
                </a:ext>
              </a:extLst>
            </p:cNvPr>
            <p:cNvCxnSpPr>
              <a:cxnSpLocks/>
            </p:cNvCxnSpPr>
            <p:nvPr/>
          </p:nvCxnSpPr>
          <p:spPr>
            <a:xfrm>
              <a:off x="1120665" y="3426394"/>
              <a:ext cx="306977" cy="289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ADBDA263-D157-AF16-7A06-1CB6A1D15DFC}"/>
                </a:ext>
              </a:extLst>
            </p:cNvPr>
            <p:cNvCxnSpPr>
              <a:cxnSpLocks/>
            </p:cNvCxnSpPr>
            <p:nvPr/>
          </p:nvCxnSpPr>
          <p:spPr>
            <a:xfrm>
              <a:off x="3863372" y="3435231"/>
              <a:ext cx="306977" cy="289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387FF0C-34E1-0914-80CE-54140314ED84}"/>
              </a:ext>
            </a:extLst>
          </p:cNvPr>
          <p:cNvSpPr txBox="1"/>
          <p:nvPr/>
        </p:nvSpPr>
        <p:spPr>
          <a:xfrm>
            <a:off x="5286914" y="2164933"/>
            <a:ext cx="2085873" cy="94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70" b="1" dirty="0"/>
              <a:t>Boletim Estimativa da Carga Tributária Bruta do Governo Federal – Abril 2022</a:t>
            </a:r>
          </a:p>
          <a:p>
            <a:pPr algn="ctr"/>
            <a:r>
              <a:rPr lang="pt-BR" sz="667" dirty="0">
                <a:hlinkClick r:id="rId3"/>
              </a:rPr>
              <a:t>https://www.tesourotransparente.gov.br/publicacoes/carga-tributaria-do-governo-geral/2021/114?ano_selecionado=2021</a:t>
            </a:r>
            <a:endParaRPr lang="pt-BR" sz="1170" b="1" dirty="0"/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2B7FACD8-45C7-485E-FA70-994F79830CD3}"/>
              </a:ext>
            </a:extLst>
          </p:cNvPr>
          <p:cNvSpPr txBox="1"/>
          <p:nvPr/>
        </p:nvSpPr>
        <p:spPr>
          <a:xfrm>
            <a:off x="1497488" y="113769"/>
            <a:ext cx="4794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Composição da Carga Tributária</a:t>
            </a:r>
          </a:p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Consumo x Renda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4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7E2012C-912D-9234-7486-5EF64D2AFEAD}"/>
              </a:ext>
            </a:extLst>
          </p:cNvPr>
          <p:cNvSpPr txBox="1"/>
          <p:nvPr/>
        </p:nvSpPr>
        <p:spPr>
          <a:xfrm>
            <a:off x="587829" y="2036989"/>
            <a:ext cx="184731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17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42BD11-087A-BC0D-F270-C0E14D352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36" y="745706"/>
            <a:ext cx="6939527" cy="437200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F19376D-DD40-CFEF-B4DD-CEDE60EEAFF7}"/>
              </a:ext>
            </a:extLst>
          </p:cNvPr>
          <p:cNvSpPr txBox="1"/>
          <p:nvPr/>
        </p:nvSpPr>
        <p:spPr>
          <a:xfrm>
            <a:off x="4332514" y="5164872"/>
            <a:ext cx="3232060" cy="4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70" b="1" dirty="0"/>
              <a:t>Carga Tributária no Brasil 2020, RFB (julho 2021)</a:t>
            </a:r>
          </a:p>
          <a:p>
            <a:pPr algn="ctr"/>
            <a:r>
              <a:rPr lang="pt-BR" sz="333" dirty="0">
                <a:hlinkClick r:id="rId3"/>
              </a:rPr>
              <a:t>https://www.gov.br/receitafederal/pt-br/acesso-a-informacao/dados-abertos/receitadata/estudos-e-tributarios-e-aduaneiros/estudos-e-estatisticas/carga-tributaria-no-brasil/ctb-2020-v1-publicacao.pdf</a:t>
            </a:r>
            <a:endParaRPr lang="pt-BR" sz="333" dirty="0"/>
          </a:p>
          <a:p>
            <a:pPr algn="ctr"/>
            <a:endParaRPr lang="pt-BR" sz="333" dirty="0"/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A71F2050-AA2E-71DC-8B8D-F6F2FC4AE46C}"/>
              </a:ext>
            </a:extLst>
          </p:cNvPr>
          <p:cNvSpPr txBox="1"/>
          <p:nvPr/>
        </p:nvSpPr>
        <p:spPr>
          <a:xfrm>
            <a:off x="1497488" y="113769"/>
            <a:ext cx="4794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Composição da Carga Tributária</a:t>
            </a:r>
          </a:p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Consumo x Renda x Propriedade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0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7E2012C-912D-9234-7486-5EF64D2AFEAD}"/>
              </a:ext>
            </a:extLst>
          </p:cNvPr>
          <p:cNvSpPr txBox="1"/>
          <p:nvPr/>
        </p:nvSpPr>
        <p:spPr>
          <a:xfrm>
            <a:off x="587829" y="2036989"/>
            <a:ext cx="184731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17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541B467-9916-2477-7075-00FC35624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24" y="761880"/>
            <a:ext cx="7034351" cy="441291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FE405DE-A171-F186-C9E3-483B0FB10720}"/>
              </a:ext>
            </a:extLst>
          </p:cNvPr>
          <p:cNvSpPr txBox="1"/>
          <p:nvPr/>
        </p:nvSpPr>
        <p:spPr>
          <a:xfrm>
            <a:off x="4194629" y="5146223"/>
            <a:ext cx="3346707" cy="4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70" b="1" dirty="0"/>
              <a:t>Carga Tributária no Brasil 2020, RFB (julho 2021)</a:t>
            </a:r>
          </a:p>
          <a:p>
            <a:pPr algn="ctr"/>
            <a:r>
              <a:rPr lang="pt-BR" sz="333" dirty="0">
                <a:hlinkClick r:id="rId3"/>
              </a:rPr>
              <a:t>https://www.gov.br/receitafederal/pt-br/acesso-a-informacao/dados-abertos/receitadata/estudos-e-tributarios-e-aduaneiros/estudos-e-estatisticas/carga-tributaria-no-brasil/ctb-2020-v1-publicacao.pdf</a:t>
            </a:r>
            <a:endParaRPr lang="pt-BR" sz="333" dirty="0"/>
          </a:p>
          <a:p>
            <a:pPr algn="ctr"/>
            <a:endParaRPr lang="pt-BR" sz="333" dirty="0"/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88899C84-CD75-002A-122A-8CE944B4EA5B}"/>
              </a:ext>
            </a:extLst>
          </p:cNvPr>
          <p:cNvSpPr txBox="1"/>
          <p:nvPr/>
        </p:nvSpPr>
        <p:spPr>
          <a:xfrm>
            <a:off x="1497488" y="113769"/>
            <a:ext cx="4794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Composição da Carga Tributária</a:t>
            </a:r>
          </a:p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Consumo x Renda x Propriedade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3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7E2012C-912D-9234-7486-5EF64D2AFEAD}"/>
              </a:ext>
            </a:extLst>
          </p:cNvPr>
          <p:cNvSpPr txBox="1"/>
          <p:nvPr/>
        </p:nvSpPr>
        <p:spPr>
          <a:xfrm>
            <a:off x="587829" y="2036989"/>
            <a:ext cx="184731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17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B6450C-FEF1-5989-B596-B8C5BD2D9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49" y="952434"/>
            <a:ext cx="6389101" cy="407676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400AB8-0203-FC80-B23A-4183DDD27C53}"/>
              </a:ext>
            </a:extLst>
          </p:cNvPr>
          <p:cNvSpPr txBox="1"/>
          <p:nvPr/>
        </p:nvSpPr>
        <p:spPr>
          <a:xfrm>
            <a:off x="4165894" y="5175152"/>
            <a:ext cx="3352506" cy="42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70" b="1" dirty="0"/>
              <a:t>Carga Tributária no Brasil 2020, RFB (julho 2021)</a:t>
            </a:r>
          </a:p>
          <a:p>
            <a:pPr algn="ctr"/>
            <a:r>
              <a:rPr lang="pt-BR" sz="333" dirty="0">
                <a:hlinkClick r:id="rId3"/>
              </a:rPr>
              <a:t>https://www.gov.br/receitafederal/pt-br/acesso-a-informacao/dados-abertos/receitadata/estudos-e-tributarios-e-aduaneiros/estudos-e-estatisticas/carga-tributaria-no-brasil/ctb-2020-v1-publicacao.pdf</a:t>
            </a:r>
            <a:endParaRPr lang="pt-BR" sz="333" dirty="0"/>
          </a:p>
          <a:p>
            <a:pPr algn="ctr"/>
            <a:endParaRPr lang="pt-BR" sz="333" dirty="0"/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756C0D85-1271-3CF8-7963-E40C46AE84F0}"/>
              </a:ext>
            </a:extLst>
          </p:cNvPr>
          <p:cNvSpPr txBox="1"/>
          <p:nvPr/>
        </p:nvSpPr>
        <p:spPr>
          <a:xfrm>
            <a:off x="1497488" y="113769"/>
            <a:ext cx="4794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Composição da Carga Tributária</a:t>
            </a:r>
          </a:p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Consumo x Renda x Propriedade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282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20839</TotalTime>
  <Words>915</Words>
  <Application>Microsoft Office PowerPoint</Application>
  <PresentationFormat>Personalizar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Lato Light</vt:lpstr>
      <vt:lpstr>Verdana</vt:lpstr>
      <vt:lpstr>Default Theme</vt:lpstr>
      <vt:lpstr>Reforma Tributária Vanessa Rahal Canado 10/02/2023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Vanessa Canado</cp:lastModifiedBy>
  <cp:revision>3631</cp:revision>
  <dcterms:created xsi:type="dcterms:W3CDTF">2014-11-12T21:47:38Z</dcterms:created>
  <dcterms:modified xsi:type="dcterms:W3CDTF">2023-02-10T18:04:48Z</dcterms:modified>
  <cp:category/>
</cp:coreProperties>
</file>