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14" r:id="rId1"/>
  </p:sldMasterIdLst>
  <p:notesMasterIdLst>
    <p:notesMasterId r:id="rId10"/>
  </p:notesMasterIdLst>
  <p:sldIdLst>
    <p:sldId id="256" r:id="rId2"/>
    <p:sldId id="294" r:id="rId3"/>
    <p:sldId id="257" r:id="rId4"/>
    <p:sldId id="295" r:id="rId5"/>
    <p:sldId id="296" r:id="rId6"/>
    <p:sldId id="297" r:id="rId7"/>
    <p:sldId id="298" r:id="rId8"/>
    <p:sldId id="299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514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82" d="100"/>
          <a:sy n="82" d="100"/>
        </p:scale>
        <p:origin x="-10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11B77-E0F4-4D6B-8961-77BD7064705B}" type="datetimeFigureOut">
              <a:rPr lang="pt-BR" smtClean="0"/>
              <a:t>27/02/23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ADBE9-F2AA-4080-8995-97DC787E32D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127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ADBE9-F2AA-4080-8995-97DC787E32DD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672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ADBE9-F2AA-4080-8995-97DC787E32DD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212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ADBE9-F2AA-4080-8995-97DC787E32DD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450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ADBE9-F2AA-4080-8995-97DC787E32DD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0313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ADBE9-F2AA-4080-8995-97DC787E32DD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4261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ADBE9-F2AA-4080-8995-97DC787E32DD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0037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ADBE9-F2AA-4080-8995-97DC787E32DD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766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B00C077-4AFD-41B9-935F-07FDD2F6F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30CDAC6-ACEE-4C2C-9AA0-9DF5E4402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0EE8AF7-7EBD-40A6-8C55-2C1D74A49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DAF9-3EC8-4B7A-9F25-C06F588C927F}" type="datetimeFigureOut">
              <a:rPr lang="pt-BR" smtClean="0"/>
              <a:t>27/02/23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BE914F2-4708-4B91-A549-C7963D137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B38BDAB-3EE7-4429-AD7C-207D17274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DDE8-9100-42D0-8635-74963C22A03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870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24A8125-DF87-4F4C-A3FA-CB180D58C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19F760A3-AC93-46D7-95BA-D9F9A8E70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5692C7C-7029-44D6-A1EF-8922A756A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DAF9-3EC8-4B7A-9F25-C06F588C927F}" type="datetimeFigureOut">
              <a:rPr lang="pt-BR" smtClean="0"/>
              <a:t>27/02/23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D5238E0-E635-4E35-91A6-56FEDCB9F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D658CCD-3151-4CE5-8933-DDF945469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DDE8-9100-42D0-8635-74963C22A03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61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4032568-0154-45A4-BB15-92DD442F3B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708CA182-41E5-469F-9DB5-BD3CCFEE6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679012B-683F-4B80-8C78-B68111D21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DAF9-3EC8-4B7A-9F25-C06F588C927F}" type="datetimeFigureOut">
              <a:rPr lang="pt-BR" smtClean="0"/>
              <a:t>27/02/23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37C8E27-36FA-4190-8A93-35BE99555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DFC3F2C-6027-464F-85C6-D0B54604A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DDE8-9100-42D0-8635-74963C22A03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977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CD3B516-26D7-4039-BA15-F019775AB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8E4DCDB-ECBC-490A-A7EE-3C25830C1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05CC8D2-3FDF-4CF1-B7F3-35A916E52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DAF9-3EC8-4B7A-9F25-C06F588C927F}" type="datetimeFigureOut">
              <a:rPr lang="pt-BR" smtClean="0"/>
              <a:t>27/02/23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F1FE217-099D-4774-8E34-CE9A10B27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2E915BB-8D9C-44A7-82BB-6209FDB33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DDE8-9100-42D0-8635-74963C22A03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7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8FE168F-4579-4ACD-B7A7-0D72A9A2E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95831CE0-F3CC-447B-ABB1-A1A11D217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DF9DE22-5B1C-4198-8EB1-8C0386DFB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DAF9-3EC8-4B7A-9F25-C06F588C927F}" type="datetimeFigureOut">
              <a:rPr lang="pt-BR" smtClean="0"/>
              <a:t>27/02/23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C76E5C5-4ABA-4009-BCA2-D662A2CE5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85BAA17-CE96-4287-82DE-BE85B094D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DDE8-9100-42D0-8635-74963C22A03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21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BE46BA-98F9-4CDE-8A4D-8AEF38BD1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0763A00-AEC0-4EEA-A084-A56C0878F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88A2BC85-DEF5-4FBD-9DD9-5ACA2088B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60F8F2E3-8EB9-4554-A2DC-EBD60AAC3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DAF9-3EC8-4B7A-9F25-C06F588C927F}" type="datetimeFigureOut">
              <a:rPr lang="pt-BR" smtClean="0"/>
              <a:t>27/02/23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FA4797D8-6686-4702-B6B6-E7720C161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AB2F48B4-95DF-4A29-8255-8415066B7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DDE8-9100-42D0-8635-74963C22A03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65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E9FDD71-F96F-482F-83D6-0801B4C78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8696C9A-B16A-49FB-AC24-02F691C4D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FB820A00-B24D-454B-BFAD-D7DE5008B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4EBC4B4A-B877-4FCC-BD4B-F5DE5FE45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1DBF69E0-53DA-4A5E-86CF-3C8BAC2E27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9C4924AA-74F8-4867-B28D-9615A497C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DAF9-3EC8-4B7A-9F25-C06F588C927F}" type="datetimeFigureOut">
              <a:rPr lang="pt-BR" smtClean="0"/>
              <a:t>27/02/23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C2B722E0-D23B-4154-8571-86BFC7257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379334C4-FF0E-402A-AE72-E4D7AB74B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DDE8-9100-42D0-8635-74963C22A03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928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C6D33E1-2C02-44FA-BC91-BB5C1D773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21D1DBDB-CEE3-4D7B-8F52-F5A3966E4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DAF9-3EC8-4B7A-9F25-C06F588C927F}" type="datetimeFigureOut">
              <a:rPr lang="pt-BR" smtClean="0"/>
              <a:t>27/02/23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F5E46322-5B81-4294-96CF-47B80A831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579FF391-05D7-452E-84B5-2CC0332AA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DDE8-9100-42D0-8635-74963C22A03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792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9EB80B52-A8D4-49DC-980E-A2615B7B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DAF9-3EC8-4B7A-9F25-C06F588C927F}" type="datetimeFigureOut">
              <a:rPr lang="pt-BR" smtClean="0"/>
              <a:t>27/02/23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D503B3C2-6827-4EF0-A27F-BD742C3D7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D527A613-66DA-4770-949C-7DCF59333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DDE8-9100-42D0-8635-74963C22A03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554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DE029D-15E6-4263-B675-AEF6E62E5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40117DA-ADFD-489D-B6C8-0CC6B7F83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47487852-A385-4F9C-99F2-B723E6F55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656AE88D-1B9E-474F-BAE9-D32F22D8B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DAF9-3EC8-4B7A-9F25-C06F588C927F}" type="datetimeFigureOut">
              <a:rPr lang="pt-BR" smtClean="0"/>
              <a:t>27/02/23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8B4F83EC-ABA2-434F-B52C-8881BC442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E98DC2DC-5E9F-4311-B7AD-C10B19C6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DDE8-9100-42D0-8635-74963C22A03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0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9A7CA2F-68BE-4BEE-A792-D42BA1770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F6980A1C-C3AF-48FB-849B-73F3CE5CC0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9D168C2C-DEAF-4E71-ABF2-F9A70A0E7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55AED935-D30F-43A2-8811-27A3CDBE7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DAF9-3EC8-4B7A-9F25-C06F588C927F}" type="datetimeFigureOut">
              <a:rPr lang="pt-BR" smtClean="0"/>
              <a:t>27/02/23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ABB10FFF-FB5E-4902-9293-AC11096DC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A2811B0B-3DD3-4BD0-9CF8-1C6E6C6EA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DDE8-9100-42D0-8635-74963C22A03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161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E7F8EF39-75D8-4A1A-AED7-D115F7D8B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00D44D9-9C0C-4E13-9369-98310E696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EC4909D-CB39-4FA9-8B6A-D4E22B40EA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5DAF9-3EC8-4B7A-9F25-C06F588C927F}" type="datetimeFigureOut">
              <a:rPr lang="pt-BR" smtClean="0"/>
              <a:t>27/02/23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559E9E9-C93C-4041-8B26-3F8C132B05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EC78893-79CF-4151-ADB8-CD1F27456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CDDE8-9100-42D0-8635-74963C22A03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496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A016EE-18DE-4BE9-8762-812C443E9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9176" y="481653"/>
            <a:ext cx="9144000" cy="2401993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latin typeface="Gotham" panose="02000604040000020004" pitchFamily="50" charset="0"/>
              </a:rPr>
              <a:t/>
            </a:r>
            <a:br>
              <a:rPr lang="pt-BR" sz="3600" b="1" dirty="0" smtClean="0">
                <a:latin typeface="Gotham" panose="02000604040000020004" pitchFamily="50" charset="0"/>
              </a:rPr>
            </a:br>
            <a:r>
              <a:rPr lang="pt-BR" sz="3600" b="1" dirty="0">
                <a:latin typeface="Gotham" panose="02000604040000020004" pitchFamily="50" charset="0"/>
              </a:rPr>
              <a:t/>
            </a:r>
            <a:br>
              <a:rPr lang="pt-BR" sz="3600" b="1" dirty="0">
                <a:latin typeface="Gotham" panose="02000604040000020004" pitchFamily="50" charset="0"/>
              </a:rPr>
            </a:br>
            <a:r>
              <a:rPr lang="pt-BR" sz="4000" b="1" dirty="0" smtClean="0">
                <a:latin typeface="Gotham" panose="02000604040000020004" pitchFamily="50" charset="0"/>
              </a:rPr>
              <a:t>OS </a:t>
            </a:r>
            <a:r>
              <a:rPr lang="pt-BR" sz="4000" b="1" smtClean="0">
                <a:latin typeface="Gotham" panose="02000604040000020004" pitchFamily="50" charset="0"/>
              </a:rPr>
              <a:t>DESAFIOS DO </a:t>
            </a:r>
            <a:r>
              <a:rPr lang="pt-BR" sz="4000" b="1" dirty="0" smtClean="0">
                <a:latin typeface="Gotham" panose="02000604040000020004" pitchFamily="50" charset="0"/>
              </a:rPr>
              <a:t>SUPREMO PÓS-ELEIÇÕES</a:t>
            </a:r>
            <a:r>
              <a:rPr lang="pt-BR" sz="3600" b="1" dirty="0" smtClean="0">
                <a:latin typeface="Gotham" panose="02000604040000020004" pitchFamily="50" charset="0"/>
              </a:rPr>
              <a:t/>
            </a:r>
            <a:br>
              <a:rPr lang="pt-BR" sz="3600" b="1" dirty="0" smtClean="0">
                <a:latin typeface="Gotham" panose="02000604040000020004" pitchFamily="50" charset="0"/>
              </a:rPr>
            </a:br>
            <a:r>
              <a:rPr lang="pt-BR" sz="3600" b="1" dirty="0" smtClean="0">
                <a:latin typeface="Gotham" panose="02000604040000020004" pitchFamily="50" charset="0"/>
              </a:rPr>
              <a:t/>
            </a:r>
            <a:br>
              <a:rPr lang="pt-BR" sz="3600" b="1" dirty="0" smtClean="0">
                <a:latin typeface="Gotham" panose="02000604040000020004" pitchFamily="50" charset="0"/>
              </a:rPr>
            </a:br>
            <a:endParaRPr lang="pt-BR" sz="3600" b="1" dirty="0">
              <a:latin typeface="Gotham" panose="02000604040000020004" pitchFamily="50" charset="0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xmlns="" id="{56931216-52CD-495B-A620-6648D0D3C405}"/>
              </a:ext>
            </a:extLst>
          </p:cNvPr>
          <p:cNvSpPr/>
          <p:nvPr/>
        </p:nvSpPr>
        <p:spPr>
          <a:xfrm>
            <a:off x="0" y="3594371"/>
            <a:ext cx="12192000" cy="3263630"/>
          </a:xfrm>
          <a:prstGeom prst="rect">
            <a:avLst/>
          </a:prstGeom>
          <a:solidFill>
            <a:srgbClr val="205146"/>
          </a:solidFill>
        </p:spPr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7BBFFBB-4229-438C-BA05-6366A1C71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6646"/>
            <a:ext cx="9144000" cy="1940634"/>
          </a:xfrm>
        </p:spPr>
        <p:txBody>
          <a:bodyPr>
            <a:normAutofit/>
          </a:bodyPr>
          <a:lstStyle/>
          <a:p>
            <a:endParaRPr lang="pt-BR" dirty="0">
              <a:latin typeface="Gotham" panose="02000604040000020004" pitchFamily="50" charset="0"/>
            </a:endParaRPr>
          </a:p>
          <a:p>
            <a:pPr algn="r"/>
            <a:endParaRPr lang="pt-BR" sz="3200" b="1" cap="small" dirty="0" smtClean="0">
              <a:solidFill>
                <a:schemeClr val="bg1"/>
              </a:solidFill>
              <a:latin typeface="Gotham" panose="02000604040000020004" pitchFamily="50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pt-BR" sz="3200" b="1" cap="small" dirty="0" smtClean="0">
                <a:solidFill>
                  <a:schemeClr val="bg1"/>
                </a:solidFill>
                <a:latin typeface="Gotham" panose="02000604040000020004" pitchFamily="50" charset="0"/>
                <a:ea typeface="Tahoma" panose="020B0604030504040204" pitchFamily="34" charset="0"/>
                <a:cs typeface="Times New Roman" panose="02020603050405020304" pitchFamily="18" charset="0"/>
              </a:rPr>
              <a:t>Gustavo </a:t>
            </a:r>
            <a:r>
              <a:rPr lang="pt-BR" sz="3200" b="1" cap="small" dirty="0" err="1">
                <a:solidFill>
                  <a:schemeClr val="bg1"/>
                </a:solidFill>
                <a:latin typeface="Gotham" panose="02000604040000020004" pitchFamily="50" charset="0"/>
                <a:ea typeface="Tahoma" panose="020B0604030504040204" pitchFamily="34" charset="0"/>
                <a:cs typeface="Times New Roman" panose="02020603050405020304" pitchFamily="18" charset="0"/>
              </a:rPr>
              <a:t>Binenbojm</a:t>
            </a:r>
            <a:endParaRPr lang="pt-BR" sz="3200" b="1" cap="small" dirty="0">
              <a:solidFill>
                <a:schemeClr val="bg1"/>
              </a:solidFill>
              <a:latin typeface="Gotham" panose="02000604040000020004" pitchFamily="50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xmlns="" id="{73FC4F10-3610-422E-A58A-77A3CC9CA63F}"/>
              </a:ext>
            </a:extLst>
          </p:cNvPr>
          <p:cNvSpPr/>
          <p:nvPr/>
        </p:nvSpPr>
        <p:spPr>
          <a:xfrm rot="16200000">
            <a:off x="6062163" y="-2535468"/>
            <a:ext cx="67678" cy="12192001"/>
          </a:xfrm>
          <a:prstGeom prst="rect">
            <a:avLst/>
          </a:prstGeom>
          <a:solidFill>
            <a:srgbClr val="D3A66B"/>
          </a:solidFill>
        </p:spPr>
      </p:sp>
    </p:spTree>
    <p:extLst>
      <p:ext uri="{BB962C8B-B14F-4D97-AF65-F5344CB8AC3E}">
        <p14:creationId xmlns:p14="http://schemas.microsoft.com/office/powerpoint/2010/main" val="937438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A1B519-EEFA-4895-9F8B-E808D958B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527" y="489041"/>
            <a:ext cx="9929734" cy="1325563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4200" b="1" dirty="0" smtClean="0"/>
              <a:t>Ambiente </a:t>
            </a:r>
            <a:r>
              <a:rPr lang="pt-BR" sz="4200" b="1" dirty="0"/>
              <a:t>político polarizado contaminou a avaliação da atuação do STF</a:t>
            </a:r>
            <a:r>
              <a:rPr lang="pt-BR" sz="4200" dirty="0"/>
              <a:t/>
            </a:r>
            <a:br>
              <a:rPr lang="pt-BR" sz="4200" dirty="0"/>
            </a:br>
            <a:endParaRPr lang="pt-BR" sz="4200" b="1" dirty="0">
              <a:latin typeface="Gotham" panose="02000604040000020004" pitchFamily="50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DA6F6D4-BA7A-45D4-9D74-8F1DE8551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145" y="1800619"/>
            <a:ext cx="10508104" cy="490911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pt-BR" sz="2200" dirty="0" smtClean="0">
              <a:latin typeface="Gotham" panose="02000604040000020004" pitchFamily="50" charset="0"/>
            </a:endParaRPr>
          </a:p>
          <a:p>
            <a:pPr algn="just">
              <a:spcAft>
                <a:spcPts val="1200"/>
              </a:spcAft>
            </a:pPr>
            <a:r>
              <a:rPr lang="pt-BR" sz="3800" dirty="0"/>
              <a:t>De um lado: </a:t>
            </a:r>
            <a:r>
              <a:rPr lang="pt-BR" sz="3800" b="1" dirty="0"/>
              <a:t>defesa acrítica</a:t>
            </a:r>
            <a:r>
              <a:rPr lang="pt-BR" sz="3800" dirty="0"/>
              <a:t> de todas as medidas a partir da </a:t>
            </a:r>
            <a:r>
              <a:rPr lang="pt-BR" sz="3800" b="1" dirty="0"/>
              <a:t>percepção da sua necessidade</a:t>
            </a:r>
            <a:r>
              <a:rPr lang="pt-BR" sz="3800" dirty="0"/>
              <a:t> </a:t>
            </a:r>
            <a:r>
              <a:rPr lang="pt-BR" sz="3800" dirty="0" smtClean="0"/>
              <a:t>(como se os </a:t>
            </a:r>
            <a:r>
              <a:rPr lang="pt-BR" sz="3800" dirty="0"/>
              <a:t>fins </a:t>
            </a:r>
            <a:r>
              <a:rPr lang="pt-BR" sz="3800" dirty="0" smtClean="0"/>
              <a:t>justificassem </a:t>
            </a:r>
            <a:r>
              <a:rPr lang="pt-BR" sz="3800" dirty="0"/>
              <a:t>os meios).</a:t>
            </a:r>
          </a:p>
          <a:p>
            <a:pPr algn="just">
              <a:spcAft>
                <a:spcPts val="1200"/>
              </a:spcAft>
            </a:pPr>
            <a:r>
              <a:rPr lang="pt-BR" sz="3800" dirty="0"/>
              <a:t>De outro lado: </a:t>
            </a:r>
            <a:r>
              <a:rPr lang="pt-BR" sz="3800" b="1" dirty="0" smtClean="0"/>
              <a:t>críticas </a:t>
            </a:r>
            <a:r>
              <a:rPr lang="pt-BR" sz="3800" b="1" dirty="0"/>
              <a:t>em bloco</a:t>
            </a:r>
            <a:r>
              <a:rPr lang="pt-BR" sz="3800" dirty="0"/>
              <a:t> a todas as medidas a partir de argumentos ligados à </a:t>
            </a:r>
            <a:r>
              <a:rPr lang="pt-BR" sz="3800" b="1" dirty="0"/>
              <a:t>ilegitimidade</a:t>
            </a:r>
            <a:r>
              <a:rPr lang="pt-BR" sz="3800" dirty="0"/>
              <a:t> do Poder Judiciário (ativismo, falta de lastro democrático, politização).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pt-BR" sz="3800" dirty="0">
              <a:latin typeface="Gotham" panose="02000604040000020004" pitchFamily="50" charset="0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xmlns="" id="{A40F0D2D-7063-47CD-9AC8-E8B55444DFB3}"/>
              </a:ext>
            </a:extLst>
          </p:cNvPr>
          <p:cNvSpPr/>
          <p:nvPr/>
        </p:nvSpPr>
        <p:spPr>
          <a:xfrm rot="5400000">
            <a:off x="-3066116" y="3066113"/>
            <a:ext cx="6970425" cy="838201"/>
          </a:xfrm>
          <a:prstGeom prst="rect">
            <a:avLst/>
          </a:prstGeom>
          <a:solidFill>
            <a:srgbClr val="205146"/>
          </a:solidFill>
        </p:spPr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xmlns="" id="{0FA4A59C-74C1-45AF-A834-D5503F061DC3}"/>
              </a:ext>
            </a:extLst>
          </p:cNvPr>
          <p:cNvSpPr/>
          <p:nvPr/>
        </p:nvSpPr>
        <p:spPr>
          <a:xfrm flipH="1">
            <a:off x="838198" y="-1"/>
            <a:ext cx="166142" cy="6970427"/>
          </a:xfrm>
          <a:prstGeom prst="rect">
            <a:avLst/>
          </a:prstGeom>
          <a:solidFill>
            <a:srgbClr val="D3A66B"/>
          </a:solidFill>
        </p:spPr>
      </p:sp>
    </p:spTree>
    <p:extLst>
      <p:ext uri="{BB962C8B-B14F-4D97-AF65-F5344CB8AC3E}">
        <p14:creationId xmlns:p14="http://schemas.microsoft.com/office/powerpoint/2010/main" val="2406794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A1B519-EEFA-4895-9F8B-E808D958B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066" y="365125"/>
            <a:ext cx="9929734" cy="1325563"/>
          </a:xfrm>
        </p:spPr>
        <p:txBody>
          <a:bodyPr/>
          <a:lstStyle/>
          <a:p>
            <a:pPr algn="ctr"/>
            <a:r>
              <a:rPr lang="pt-BR" b="1" dirty="0"/>
              <a:t>STF não agiu só</a:t>
            </a:r>
            <a:r>
              <a:rPr lang="pt-BR" b="1" dirty="0" smtClean="0"/>
              <a:t>! (</a:t>
            </a:r>
            <a:r>
              <a:rPr lang="pt-BR" b="1" dirty="0" err="1" smtClean="0"/>
              <a:t>I</a:t>
            </a:r>
            <a:r>
              <a:rPr lang="pt-BR" b="1" dirty="0" smtClean="0"/>
              <a:t>) </a:t>
            </a:r>
            <a:endParaRPr lang="pt-BR" b="1" dirty="0">
              <a:latin typeface="Gotham" panose="02000604040000020004" pitchFamily="50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DA6F6D4-BA7A-45D4-9D74-8F1DE8551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066" y="1734830"/>
            <a:ext cx="10508104" cy="4925677"/>
          </a:xfrm>
        </p:spPr>
        <p:txBody>
          <a:bodyPr>
            <a:normAutofit/>
          </a:bodyPr>
          <a:lstStyle/>
          <a:p>
            <a:pPr lvl="0" algn="just">
              <a:spcAft>
                <a:spcPts val="600"/>
              </a:spcAft>
            </a:pPr>
            <a:r>
              <a:rPr lang="pt-BR" sz="3000" dirty="0"/>
              <a:t>O Congresso Nacional rejeitou a PEC que pretendia a restauração do voto impresso (a PEC não alcançou o </a:t>
            </a:r>
            <a:r>
              <a:rPr lang="pt-BR" sz="3000" i="1" dirty="0" err="1"/>
              <a:t>quorum</a:t>
            </a:r>
            <a:r>
              <a:rPr lang="pt-BR" sz="3000" dirty="0"/>
              <a:t> constitucional);</a:t>
            </a:r>
          </a:p>
          <a:p>
            <a:pPr lvl="0" algn="just">
              <a:spcAft>
                <a:spcPts val="600"/>
              </a:spcAft>
            </a:pPr>
            <a:r>
              <a:rPr lang="pt-BR" sz="3000" dirty="0"/>
              <a:t>O Congresso Nacional não adiou a realização das eleições (municipais e nacionais);</a:t>
            </a:r>
          </a:p>
          <a:p>
            <a:pPr lvl="0" algn="just">
              <a:spcAft>
                <a:spcPts val="600"/>
              </a:spcAft>
            </a:pPr>
            <a:r>
              <a:rPr lang="pt-BR" sz="3000" dirty="0"/>
              <a:t>O Presidente do Senado arquivou todos os pedidos de </a:t>
            </a:r>
            <a:r>
              <a:rPr lang="pt-BR" sz="3000" i="1" dirty="0"/>
              <a:t>impeachment</a:t>
            </a:r>
            <a:r>
              <a:rPr lang="pt-BR" sz="3000" dirty="0"/>
              <a:t> apresentados contra Ministros do STF;</a:t>
            </a:r>
          </a:p>
          <a:p>
            <a:pPr lvl="0" algn="just">
              <a:spcAft>
                <a:spcPts val="600"/>
              </a:spcAft>
            </a:pPr>
            <a:r>
              <a:rPr lang="pt-BR" sz="3000" dirty="0"/>
              <a:t>Os Presidentes da Câmara dos Deputados e do Senado reconheceram, imediatamente, a vitória da oposição nas eleições, logo após o anúncio do resultado pelo TSE;</a:t>
            </a:r>
          </a:p>
          <a:p>
            <a:pPr marL="457200" lvl="1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pt-BR" sz="3000" dirty="0">
              <a:latin typeface="Gotham" panose="02000604040000020004" pitchFamily="50" charset="0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xmlns="" id="{A40F0D2D-7063-47CD-9AC8-E8B55444DFB3}"/>
              </a:ext>
            </a:extLst>
          </p:cNvPr>
          <p:cNvSpPr/>
          <p:nvPr/>
        </p:nvSpPr>
        <p:spPr>
          <a:xfrm rot="5400000">
            <a:off x="-3066116" y="3066113"/>
            <a:ext cx="6970425" cy="838201"/>
          </a:xfrm>
          <a:prstGeom prst="rect">
            <a:avLst/>
          </a:prstGeom>
          <a:solidFill>
            <a:srgbClr val="205146"/>
          </a:solidFill>
        </p:spPr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xmlns="" id="{0FA4A59C-74C1-45AF-A834-D5503F061DC3}"/>
              </a:ext>
            </a:extLst>
          </p:cNvPr>
          <p:cNvSpPr/>
          <p:nvPr/>
        </p:nvSpPr>
        <p:spPr>
          <a:xfrm flipH="1">
            <a:off x="838198" y="-1"/>
            <a:ext cx="166142" cy="6970427"/>
          </a:xfrm>
          <a:prstGeom prst="rect">
            <a:avLst/>
          </a:prstGeom>
          <a:solidFill>
            <a:srgbClr val="D3A66B"/>
          </a:solidFill>
        </p:spPr>
      </p:sp>
    </p:spTree>
    <p:extLst>
      <p:ext uri="{BB962C8B-B14F-4D97-AF65-F5344CB8AC3E}">
        <p14:creationId xmlns:p14="http://schemas.microsoft.com/office/powerpoint/2010/main" val="3336928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A1B519-EEFA-4895-9F8B-E808D958B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066" y="365125"/>
            <a:ext cx="9929734" cy="1325563"/>
          </a:xfrm>
        </p:spPr>
        <p:txBody>
          <a:bodyPr/>
          <a:lstStyle/>
          <a:p>
            <a:pPr algn="ctr"/>
            <a:r>
              <a:rPr lang="pt-BR" b="1" dirty="0"/>
              <a:t>STF não agiu só</a:t>
            </a:r>
            <a:r>
              <a:rPr lang="pt-BR" b="1" dirty="0" smtClean="0"/>
              <a:t>! (II) </a:t>
            </a:r>
            <a:endParaRPr lang="pt-BR" b="1" dirty="0">
              <a:latin typeface="Gotham" panose="02000604040000020004" pitchFamily="50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DA6F6D4-BA7A-45D4-9D74-8F1DE8551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040" y="1750320"/>
            <a:ext cx="10508104" cy="4820002"/>
          </a:xfrm>
        </p:spPr>
        <p:txBody>
          <a:bodyPr>
            <a:normAutofit/>
          </a:bodyPr>
          <a:lstStyle/>
          <a:p>
            <a:pPr lvl="0" algn="just"/>
            <a:r>
              <a:rPr lang="pt-BR" sz="3000" dirty="0"/>
              <a:t>Houve uma CPI no Senado sobre as ações e omissões do Governo Federal durante a pandemia;</a:t>
            </a:r>
          </a:p>
          <a:p>
            <a:pPr lvl="0" algn="just"/>
            <a:r>
              <a:rPr lang="pt-BR" sz="3000" dirty="0"/>
              <a:t>Resistência institucional de diversas instituições do próprio Poder Executivo Federal (ANVISA, Universidades, empresas estatais).</a:t>
            </a:r>
          </a:p>
          <a:p>
            <a:pPr lvl="0" algn="just"/>
            <a:r>
              <a:rPr lang="pt-BR" sz="3000" dirty="0"/>
              <a:t>Governadores de Estados (SP, NE e RS) e Prefeitos de Capitais ofereceram resistência institucional ao Governo Federal.</a:t>
            </a:r>
          </a:p>
          <a:p>
            <a:pPr lvl="0" algn="just"/>
            <a:r>
              <a:rPr lang="pt-BR" sz="3000" dirty="0"/>
              <a:t>Veículos de Imprensa resistiram à asfixia do Governo Federal.</a:t>
            </a:r>
          </a:p>
          <a:p>
            <a:pPr algn="just"/>
            <a:r>
              <a:rPr lang="pt-BR" sz="3000" b="1" dirty="0"/>
              <a:t>STF e TSE também cumpriram um papel importante na defesa da democracia e do Estado de direito</a:t>
            </a:r>
            <a:r>
              <a:rPr lang="pt-BR" sz="3000" dirty="0"/>
              <a:t>. </a:t>
            </a:r>
            <a:endParaRPr lang="pt-BR" sz="3000" dirty="0">
              <a:latin typeface="Gotham" panose="02000604040000020004" pitchFamily="50" charset="0"/>
            </a:endParaRPr>
          </a:p>
          <a:p>
            <a:pPr lvl="1">
              <a:spcBef>
                <a:spcPts val="1200"/>
              </a:spcBef>
              <a:spcAft>
                <a:spcPts val="600"/>
              </a:spcAft>
            </a:pPr>
            <a:endParaRPr lang="pt-BR" sz="3000" dirty="0">
              <a:latin typeface="Gotham" panose="02000604040000020004" pitchFamily="50" charset="0"/>
            </a:endParaRPr>
          </a:p>
          <a:p>
            <a:pPr lvl="1">
              <a:spcBef>
                <a:spcPts val="1200"/>
              </a:spcBef>
              <a:spcAft>
                <a:spcPts val="600"/>
              </a:spcAft>
            </a:pPr>
            <a:endParaRPr lang="pt-BR" sz="2800" dirty="0">
              <a:latin typeface="Gotham" panose="02000604040000020004" pitchFamily="50" charset="0"/>
            </a:endParaRPr>
          </a:p>
          <a:p>
            <a:pPr lvl="1">
              <a:spcBef>
                <a:spcPts val="1200"/>
              </a:spcBef>
              <a:spcAft>
                <a:spcPts val="600"/>
              </a:spcAft>
            </a:pPr>
            <a:endParaRPr lang="pt-BR" sz="2800" dirty="0">
              <a:latin typeface="Gotham" panose="02000604040000020004" pitchFamily="50" charset="0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xmlns="" id="{A40F0D2D-7063-47CD-9AC8-E8B55444DFB3}"/>
              </a:ext>
            </a:extLst>
          </p:cNvPr>
          <p:cNvSpPr/>
          <p:nvPr/>
        </p:nvSpPr>
        <p:spPr>
          <a:xfrm rot="5400000">
            <a:off x="-3066116" y="3066113"/>
            <a:ext cx="6970425" cy="838201"/>
          </a:xfrm>
          <a:prstGeom prst="rect">
            <a:avLst/>
          </a:prstGeom>
          <a:solidFill>
            <a:srgbClr val="205146"/>
          </a:solidFill>
        </p:spPr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xmlns="" id="{0FA4A59C-74C1-45AF-A834-D5503F061DC3}"/>
              </a:ext>
            </a:extLst>
          </p:cNvPr>
          <p:cNvSpPr/>
          <p:nvPr/>
        </p:nvSpPr>
        <p:spPr>
          <a:xfrm flipH="1">
            <a:off x="838198" y="-1"/>
            <a:ext cx="166142" cy="6970427"/>
          </a:xfrm>
          <a:prstGeom prst="rect">
            <a:avLst/>
          </a:prstGeom>
          <a:solidFill>
            <a:srgbClr val="D3A66B"/>
          </a:solidFill>
        </p:spPr>
      </p:sp>
    </p:spTree>
    <p:extLst>
      <p:ext uri="{BB962C8B-B14F-4D97-AF65-F5344CB8AC3E}">
        <p14:creationId xmlns:p14="http://schemas.microsoft.com/office/powerpoint/2010/main" val="2024290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A1B519-EEFA-4895-9F8B-E808D958B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066" y="365125"/>
            <a:ext cx="9929734" cy="1325563"/>
          </a:xfrm>
        </p:spPr>
        <p:txBody>
          <a:bodyPr/>
          <a:lstStyle/>
          <a:p>
            <a:pPr algn="ctr"/>
            <a:r>
              <a:rPr lang="pt-BR" b="1" dirty="0" smtClean="0">
                <a:latin typeface="Gotham" panose="02000604040000020004" pitchFamily="50" charset="0"/>
              </a:rPr>
              <a:t>AS CRÍTICAS EM BLOCO</a:t>
            </a:r>
            <a:endParaRPr lang="pt-BR" b="1" dirty="0">
              <a:latin typeface="Gotham" panose="02000604040000020004" pitchFamily="50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DA6F6D4-BA7A-45D4-9D74-8F1DE8551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066" y="1825625"/>
            <a:ext cx="10508104" cy="4667250"/>
          </a:xfrm>
        </p:spPr>
        <p:txBody>
          <a:bodyPr>
            <a:normAutofit/>
          </a:bodyPr>
          <a:lstStyle/>
          <a:p>
            <a:r>
              <a:rPr lang="pt-BR" sz="4000" dirty="0"/>
              <a:t>A </a:t>
            </a:r>
            <a:r>
              <a:rPr lang="pt-BR" sz="4000" dirty="0" smtClean="0"/>
              <a:t>“dificuldade </a:t>
            </a:r>
            <a:r>
              <a:rPr lang="pt-BR" sz="4000" dirty="0" err="1" smtClean="0"/>
              <a:t>contramajoritária</a:t>
            </a:r>
            <a:r>
              <a:rPr lang="pt-BR" sz="4000" dirty="0" smtClean="0"/>
              <a:t>”</a:t>
            </a:r>
            <a:endParaRPr lang="pt-BR" sz="4000" dirty="0"/>
          </a:p>
          <a:p>
            <a:pPr marL="0" indent="0">
              <a:buNone/>
            </a:pPr>
            <a:endParaRPr lang="pt-BR" sz="4000" dirty="0"/>
          </a:p>
          <a:p>
            <a:r>
              <a:rPr lang="pt-BR" sz="4000" dirty="0" smtClean="0"/>
              <a:t>O </a:t>
            </a:r>
            <a:r>
              <a:rPr lang="pt-BR" sz="4000" dirty="0"/>
              <a:t>problema do ativismo </a:t>
            </a:r>
            <a:r>
              <a:rPr lang="pt-BR" sz="4000" dirty="0" smtClean="0"/>
              <a:t>judicial</a:t>
            </a:r>
          </a:p>
          <a:p>
            <a:endParaRPr lang="pt-BR" sz="4000" dirty="0"/>
          </a:p>
          <a:p>
            <a:r>
              <a:rPr lang="pt-BR" sz="4000" dirty="0" smtClean="0"/>
              <a:t>O problema da politização </a:t>
            </a:r>
          </a:p>
          <a:p>
            <a:pPr marL="0" indent="0">
              <a:buNone/>
            </a:pPr>
            <a:endParaRPr lang="pt-BR" sz="4000" dirty="0"/>
          </a:p>
          <a:p>
            <a:pPr marL="457200" lvl="1" indent="0">
              <a:spcBef>
                <a:spcPts val="1200"/>
              </a:spcBef>
              <a:spcAft>
                <a:spcPts val="600"/>
              </a:spcAft>
              <a:buNone/>
            </a:pPr>
            <a:endParaRPr lang="pt-BR" sz="2800" dirty="0">
              <a:latin typeface="Gotham" panose="02000604040000020004" pitchFamily="50" charset="0"/>
            </a:endParaRPr>
          </a:p>
          <a:p>
            <a:pPr lvl="1">
              <a:spcBef>
                <a:spcPts val="1200"/>
              </a:spcBef>
              <a:spcAft>
                <a:spcPts val="600"/>
              </a:spcAft>
            </a:pPr>
            <a:endParaRPr lang="pt-BR" sz="2200" dirty="0">
              <a:latin typeface="Gotham" panose="02000604040000020004" pitchFamily="50" charset="0"/>
            </a:endParaRPr>
          </a:p>
          <a:p>
            <a:pPr lvl="1">
              <a:spcBef>
                <a:spcPts val="1200"/>
              </a:spcBef>
              <a:spcAft>
                <a:spcPts val="600"/>
              </a:spcAft>
            </a:pPr>
            <a:endParaRPr lang="pt-BR" sz="2200" dirty="0">
              <a:latin typeface="Gotham" panose="02000604040000020004" pitchFamily="50" charset="0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xmlns="" id="{A40F0D2D-7063-47CD-9AC8-E8B55444DFB3}"/>
              </a:ext>
            </a:extLst>
          </p:cNvPr>
          <p:cNvSpPr/>
          <p:nvPr/>
        </p:nvSpPr>
        <p:spPr>
          <a:xfrm rot="5400000">
            <a:off x="-3066116" y="3066113"/>
            <a:ext cx="6970425" cy="838201"/>
          </a:xfrm>
          <a:prstGeom prst="rect">
            <a:avLst/>
          </a:prstGeom>
          <a:solidFill>
            <a:srgbClr val="205146"/>
          </a:solidFill>
        </p:spPr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xmlns="" id="{0FA4A59C-74C1-45AF-A834-D5503F061DC3}"/>
              </a:ext>
            </a:extLst>
          </p:cNvPr>
          <p:cNvSpPr/>
          <p:nvPr/>
        </p:nvSpPr>
        <p:spPr>
          <a:xfrm flipH="1">
            <a:off x="838198" y="-1"/>
            <a:ext cx="166142" cy="6970427"/>
          </a:xfrm>
          <a:prstGeom prst="rect">
            <a:avLst/>
          </a:prstGeom>
          <a:solidFill>
            <a:srgbClr val="D3A66B"/>
          </a:solidFill>
        </p:spPr>
      </p:sp>
    </p:spTree>
    <p:extLst>
      <p:ext uri="{BB962C8B-B14F-4D97-AF65-F5344CB8AC3E}">
        <p14:creationId xmlns:p14="http://schemas.microsoft.com/office/powerpoint/2010/main" val="1565445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A1B519-EEFA-4895-9F8B-E808D958B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066" y="365125"/>
            <a:ext cx="9929734" cy="1325563"/>
          </a:xfrm>
        </p:spPr>
        <p:txBody>
          <a:bodyPr/>
          <a:lstStyle/>
          <a:p>
            <a:pPr algn="ctr"/>
            <a:r>
              <a:rPr lang="pt-BR" b="1" dirty="0"/>
              <a:t>O STF em defesa da democracia</a:t>
            </a:r>
            <a:r>
              <a:rPr lang="pt-BR" dirty="0"/>
              <a:t> </a:t>
            </a:r>
            <a:endParaRPr lang="pt-BR" b="1" dirty="0">
              <a:latin typeface="Gotham" panose="02000604040000020004" pitchFamily="50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DA6F6D4-BA7A-45D4-9D74-8F1DE8551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066" y="1825625"/>
            <a:ext cx="10508104" cy="4667250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pt-BR" dirty="0"/>
              <a:t> </a:t>
            </a:r>
            <a:r>
              <a:rPr lang="pt-BR" sz="3200" dirty="0" smtClean="0"/>
              <a:t>O </a:t>
            </a:r>
            <a:r>
              <a:rPr lang="pt-BR" sz="3200" dirty="0"/>
              <a:t>papel das Forças Armadas (art. 142).</a:t>
            </a:r>
          </a:p>
          <a:p>
            <a:pPr lvl="0" algn="just">
              <a:spcAft>
                <a:spcPts val="600"/>
              </a:spcAft>
            </a:pPr>
            <a:r>
              <a:rPr lang="pt-BR" sz="3200" dirty="0"/>
              <a:t>O papel de Estados e Municípios durante a pandemia.</a:t>
            </a:r>
          </a:p>
          <a:p>
            <a:pPr lvl="0" algn="just">
              <a:spcAft>
                <a:spcPts val="600"/>
              </a:spcAft>
            </a:pPr>
            <a:r>
              <a:rPr lang="pt-BR" sz="3200" dirty="0"/>
              <a:t>Garantia de medidas de saúde pública durante a pandemia (fechamento de Igrejas e proibição de campanhas oficiais de desinformação “Brasil não pode parar”).</a:t>
            </a:r>
          </a:p>
          <a:p>
            <a:pPr lvl="0" algn="just">
              <a:spcAft>
                <a:spcPts val="600"/>
              </a:spcAft>
            </a:pPr>
            <a:r>
              <a:rPr lang="pt-BR" sz="3200" dirty="0"/>
              <a:t>Proibição do “Escola Sem Partido”.</a:t>
            </a:r>
          </a:p>
          <a:p>
            <a:pPr lvl="0" algn="just">
              <a:spcAft>
                <a:spcPts val="600"/>
              </a:spcAft>
            </a:pPr>
            <a:r>
              <a:rPr lang="pt-BR" sz="3200" dirty="0"/>
              <a:t>STF viabilizou a CPI da pandemia.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pt-BR" dirty="0">
              <a:latin typeface="Gotham" panose="02000604040000020004" pitchFamily="50" charset="0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xmlns="" id="{A40F0D2D-7063-47CD-9AC8-E8B55444DFB3}"/>
              </a:ext>
            </a:extLst>
          </p:cNvPr>
          <p:cNvSpPr/>
          <p:nvPr/>
        </p:nvSpPr>
        <p:spPr>
          <a:xfrm rot="5400000">
            <a:off x="-3066116" y="3066113"/>
            <a:ext cx="6970425" cy="838201"/>
          </a:xfrm>
          <a:prstGeom prst="rect">
            <a:avLst/>
          </a:prstGeom>
          <a:solidFill>
            <a:srgbClr val="205146"/>
          </a:solidFill>
        </p:spPr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xmlns="" id="{0FA4A59C-74C1-45AF-A834-D5503F061DC3}"/>
              </a:ext>
            </a:extLst>
          </p:cNvPr>
          <p:cNvSpPr/>
          <p:nvPr/>
        </p:nvSpPr>
        <p:spPr>
          <a:xfrm flipH="1">
            <a:off x="838198" y="-1"/>
            <a:ext cx="166142" cy="6970427"/>
          </a:xfrm>
          <a:prstGeom prst="rect">
            <a:avLst/>
          </a:prstGeom>
          <a:solidFill>
            <a:srgbClr val="D3A66B"/>
          </a:solidFill>
        </p:spPr>
      </p:sp>
    </p:spTree>
    <p:extLst>
      <p:ext uri="{BB962C8B-B14F-4D97-AF65-F5344CB8AC3E}">
        <p14:creationId xmlns:p14="http://schemas.microsoft.com/office/powerpoint/2010/main" val="2062303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A1B519-EEFA-4895-9F8B-E808D958B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066" y="365125"/>
            <a:ext cx="992973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4900" b="1" dirty="0" smtClean="0"/>
              <a:t>Críticas </a:t>
            </a:r>
            <a:r>
              <a:rPr lang="pt-BR" sz="4900" b="1" dirty="0"/>
              <a:t>pontuais</a:t>
            </a:r>
            <a:r>
              <a:rPr lang="pt-BR" sz="4900" dirty="0"/>
              <a:t/>
            </a:r>
            <a:br>
              <a:rPr lang="pt-BR" sz="4900" dirty="0"/>
            </a:br>
            <a:endParaRPr lang="pt-BR" sz="4900" b="1" dirty="0">
              <a:latin typeface="Gotham" panose="02000604040000020004" pitchFamily="50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DA6F6D4-BA7A-45D4-9D74-8F1DE8551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066" y="1825625"/>
            <a:ext cx="10508104" cy="4667250"/>
          </a:xfrm>
        </p:spPr>
        <p:txBody>
          <a:bodyPr>
            <a:normAutofit/>
          </a:bodyPr>
          <a:lstStyle/>
          <a:p>
            <a:pPr marL="0" lvl="0" indent="0">
              <a:spcAft>
                <a:spcPts val="600"/>
              </a:spcAft>
              <a:buNone/>
            </a:pPr>
            <a:r>
              <a:rPr lang="pt-BR" sz="3200" dirty="0" smtClean="0"/>
              <a:t>1) Liberdade </a:t>
            </a:r>
            <a:r>
              <a:rPr lang="pt-BR" sz="3200" dirty="0"/>
              <a:t>de expressão: jurisprudência errática e casuística.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sz="3200" dirty="0"/>
              <a:t>Absolvição de Bolsonaro </a:t>
            </a:r>
            <a:r>
              <a:rPr lang="pt-BR" sz="3200" i="1" dirty="0"/>
              <a:t>versus </a:t>
            </a:r>
            <a:r>
              <a:rPr lang="pt-BR" sz="3200" dirty="0"/>
              <a:t>c</a:t>
            </a:r>
            <a:r>
              <a:rPr lang="pt-BR" sz="3200" dirty="0" smtClean="0"/>
              <a:t>ondenação </a:t>
            </a:r>
            <a:r>
              <a:rPr lang="pt-BR" sz="3200" dirty="0"/>
              <a:t>de Daniel </a:t>
            </a:r>
            <a:r>
              <a:rPr lang="pt-BR" sz="3200" dirty="0" smtClean="0"/>
              <a:t>Silveira</a:t>
            </a:r>
            <a:endParaRPr lang="pt-BR" sz="3200" dirty="0"/>
          </a:p>
          <a:p>
            <a:pPr marL="0" lvl="0" indent="0">
              <a:spcAft>
                <a:spcPts val="600"/>
              </a:spcAft>
              <a:buNone/>
            </a:pPr>
            <a:r>
              <a:rPr lang="pt-BR" sz="3200" dirty="0" smtClean="0"/>
              <a:t>2) Inquéritos</a:t>
            </a:r>
            <a:r>
              <a:rPr lang="pt-BR" sz="3200" dirty="0"/>
              <a:t>: problemas de competência do STF, participação do MP (sistema acusatório) e devido processo legal (“juiz é investigador, acusador e vítima”).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pt-BR" sz="3200" dirty="0" smtClean="0"/>
              <a:t>3) Medidas </a:t>
            </a:r>
            <a:r>
              <a:rPr lang="pt-BR" sz="3200" dirty="0"/>
              <a:t>pós 8 de janeiro de 2023: (</a:t>
            </a:r>
            <a:r>
              <a:rPr lang="pt-BR" sz="3200" dirty="0" err="1"/>
              <a:t>i</a:t>
            </a:r>
            <a:r>
              <a:rPr lang="pt-BR" sz="3200" dirty="0"/>
              <a:t>) afastamento do Governador do DF não foi sequer pedido, (</a:t>
            </a:r>
            <a:r>
              <a:rPr lang="pt-BR" sz="3200" dirty="0" err="1"/>
              <a:t>ii</a:t>
            </a:r>
            <a:r>
              <a:rPr lang="pt-BR" sz="3200" dirty="0"/>
              <a:t>) não era necessário e (</a:t>
            </a:r>
            <a:r>
              <a:rPr lang="pt-BR" sz="3200" dirty="0" err="1"/>
              <a:t>iii</a:t>
            </a:r>
            <a:r>
              <a:rPr lang="pt-BR" sz="3200" dirty="0"/>
              <a:t>) o STF não tinha competência para decretá-lo.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pt-BR" sz="3200" dirty="0">
              <a:latin typeface="Gotham" panose="02000604040000020004" pitchFamily="50" charset="0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xmlns="" id="{A40F0D2D-7063-47CD-9AC8-E8B55444DFB3}"/>
              </a:ext>
            </a:extLst>
          </p:cNvPr>
          <p:cNvSpPr/>
          <p:nvPr/>
        </p:nvSpPr>
        <p:spPr>
          <a:xfrm rot="5400000">
            <a:off x="-3066116" y="3066113"/>
            <a:ext cx="6970425" cy="838201"/>
          </a:xfrm>
          <a:prstGeom prst="rect">
            <a:avLst/>
          </a:prstGeom>
          <a:solidFill>
            <a:srgbClr val="205146"/>
          </a:solidFill>
        </p:spPr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xmlns="" id="{0FA4A59C-74C1-45AF-A834-D5503F061DC3}"/>
              </a:ext>
            </a:extLst>
          </p:cNvPr>
          <p:cNvSpPr/>
          <p:nvPr/>
        </p:nvSpPr>
        <p:spPr>
          <a:xfrm flipH="1">
            <a:off x="838198" y="-1"/>
            <a:ext cx="166142" cy="6970427"/>
          </a:xfrm>
          <a:prstGeom prst="rect">
            <a:avLst/>
          </a:prstGeom>
          <a:solidFill>
            <a:srgbClr val="D3A66B"/>
          </a:solidFill>
        </p:spPr>
      </p:sp>
    </p:spTree>
    <p:extLst>
      <p:ext uri="{BB962C8B-B14F-4D97-AF65-F5344CB8AC3E}">
        <p14:creationId xmlns:p14="http://schemas.microsoft.com/office/powerpoint/2010/main" val="3552703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A1B519-EEFA-4895-9F8B-E808D958B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066" y="365125"/>
            <a:ext cx="9929734" cy="1325563"/>
          </a:xfrm>
        </p:spPr>
        <p:txBody>
          <a:bodyPr/>
          <a:lstStyle/>
          <a:p>
            <a:pPr algn="ctr"/>
            <a:r>
              <a:rPr lang="pt-BR" b="1" dirty="0" smtClean="0">
                <a:latin typeface="Gotham" panose="02000604040000020004" pitchFamily="50" charset="0"/>
              </a:rPr>
              <a:t>LIÇÕES PARA O FUTURO</a:t>
            </a:r>
            <a:endParaRPr lang="pt-BR" b="1" dirty="0">
              <a:latin typeface="Gotham" panose="02000604040000020004" pitchFamily="50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DA6F6D4-BA7A-45D4-9D74-8F1DE8551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066" y="1825625"/>
            <a:ext cx="10508104" cy="4667250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pt-BR" sz="3200" dirty="0"/>
              <a:t>“A democracia e a Constituição não podem ser um pacto suicida.” </a:t>
            </a:r>
            <a:r>
              <a:rPr lang="pt-BR" sz="3200" i="1" dirty="0"/>
              <a:t>Karl </a:t>
            </a:r>
            <a:r>
              <a:rPr lang="pt-BR" sz="3200" i="1" dirty="0" err="1"/>
              <a:t>Loewenstein</a:t>
            </a:r>
            <a:r>
              <a:rPr lang="pt-BR" sz="3200" i="1" dirty="0"/>
              <a:t> </a:t>
            </a:r>
            <a:endParaRPr lang="pt-BR" sz="3200" dirty="0"/>
          </a:p>
          <a:p>
            <a:pPr lvl="0">
              <a:spcAft>
                <a:spcPts val="600"/>
              </a:spcAft>
            </a:pPr>
            <a:r>
              <a:rPr lang="pt-BR" sz="3200" dirty="0"/>
              <a:t>“O STF não quis ser o fiador de um pacto suicida.” </a:t>
            </a:r>
            <a:r>
              <a:rPr lang="pt-BR" sz="3200" i="1" dirty="0"/>
              <a:t>Daniel Sarmento</a:t>
            </a:r>
            <a:endParaRPr lang="pt-BR" sz="3200" dirty="0"/>
          </a:p>
          <a:p>
            <a:pPr lvl="0">
              <a:spcAft>
                <a:spcPts val="600"/>
              </a:spcAft>
            </a:pPr>
            <a:r>
              <a:rPr lang="pt-BR" sz="3200" dirty="0"/>
              <a:t>“Juiz último da autoridade dos demais Poderes, o STF é o único juiz de sua própria autoridade” </a:t>
            </a:r>
            <a:r>
              <a:rPr lang="pt-BR" sz="3200" i="1" dirty="0"/>
              <a:t>Francisco Campos</a:t>
            </a:r>
            <a:endParaRPr lang="pt-BR" sz="3200" dirty="0"/>
          </a:p>
          <a:p>
            <a:pPr lvl="0">
              <a:spcAft>
                <a:spcPts val="600"/>
              </a:spcAft>
            </a:pPr>
            <a:r>
              <a:rPr lang="pt-BR" sz="3200" dirty="0"/>
              <a:t>A prerrogativa de “errar por último” não torna o erro um acerto.</a:t>
            </a:r>
          </a:p>
          <a:p>
            <a:pPr marL="457200" lvl="1" indent="0">
              <a:spcBef>
                <a:spcPts val="1200"/>
              </a:spcBef>
              <a:spcAft>
                <a:spcPts val="600"/>
              </a:spcAft>
              <a:buNone/>
            </a:pPr>
            <a:endParaRPr lang="pt-BR" sz="3200" dirty="0">
              <a:latin typeface="Gotham" panose="02000604040000020004" pitchFamily="50" charset="0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xmlns="" id="{A40F0D2D-7063-47CD-9AC8-E8B55444DFB3}"/>
              </a:ext>
            </a:extLst>
          </p:cNvPr>
          <p:cNvSpPr/>
          <p:nvPr/>
        </p:nvSpPr>
        <p:spPr>
          <a:xfrm rot="5400000">
            <a:off x="-3066116" y="3066113"/>
            <a:ext cx="6970425" cy="838201"/>
          </a:xfrm>
          <a:prstGeom prst="rect">
            <a:avLst/>
          </a:prstGeom>
          <a:solidFill>
            <a:srgbClr val="205146"/>
          </a:solidFill>
        </p:spPr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xmlns="" id="{0FA4A59C-74C1-45AF-A834-D5503F061DC3}"/>
              </a:ext>
            </a:extLst>
          </p:cNvPr>
          <p:cNvSpPr/>
          <p:nvPr/>
        </p:nvSpPr>
        <p:spPr>
          <a:xfrm flipH="1">
            <a:off x="838198" y="-1"/>
            <a:ext cx="166142" cy="6970427"/>
          </a:xfrm>
          <a:prstGeom prst="rect">
            <a:avLst/>
          </a:prstGeom>
          <a:solidFill>
            <a:srgbClr val="D3A66B"/>
          </a:solidFill>
        </p:spPr>
      </p:sp>
    </p:spTree>
    <p:extLst>
      <p:ext uri="{BB962C8B-B14F-4D97-AF65-F5344CB8AC3E}">
        <p14:creationId xmlns:p14="http://schemas.microsoft.com/office/powerpoint/2010/main" val="32576561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444</Words>
  <Application>Microsoft Macintosh PowerPoint</Application>
  <PresentationFormat>Custom</PresentationFormat>
  <Paragraphs>51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Tema do Office</vt:lpstr>
      <vt:lpstr>  OS DESAFIOS DO SUPREMO PÓS-ELEIÇÕES  </vt:lpstr>
      <vt:lpstr> Ambiente político polarizado contaminou a avaliação da atuação do STF </vt:lpstr>
      <vt:lpstr>STF não agiu só! (I) </vt:lpstr>
      <vt:lpstr>STF não agiu só! (II) </vt:lpstr>
      <vt:lpstr>AS CRÍTICAS EM BLOCO</vt:lpstr>
      <vt:lpstr>O STF em defesa da democracia </vt:lpstr>
      <vt:lpstr> Críticas pontuais </vt:lpstr>
      <vt:lpstr>LIÇÕES PARA O FUTURO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CONTRATOS ADMINISTRATIVOS E AS CLÁUSULAS EXORBITANTES:  HOUVE EVOLUÇÃO?</dc:title>
  <dc:creator>GB Advogados</dc:creator>
  <cp:lastModifiedBy>GUSTAVO BINENBOJM</cp:lastModifiedBy>
  <cp:revision>47</cp:revision>
  <dcterms:created xsi:type="dcterms:W3CDTF">2021-04-29T03:49:40Z</dcterms:created>
  <dcterms:modified xsi:type="dcterms:W3CDTF">2023-02-27T21:34:31Z</dcterms:modified>
</cp:coreProperties>
</file>