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303" r:id="rId10"/>
    <p:sldId id="264" r:id="rId11"/>
    <p:sldId id="304" r:id="rId12"/>
    <p:sldId id="305" r:id="rId13"/>
    <p:sldId id="306" r:id="rId14"/>
    <p:sldId id="308" r:id="rId15"/>
    <p:sldId id="309" r:id="rId16"/>
    <p:sldId id="310"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6" d="100"/>
          <a:sy n="66" d="100"/>
        </p:scale>
        <p:origin x="5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781790863098631E-2"/>
          <c:y val="0.10090896179519955"/>
          <c:w val="0.90486608159250148"/>
          <c:h val="0.78257826276743725"/>
        </c:manualLayout>
      </c:layout>
      <c:lineChart>
        <c:grouping val="standard"/>
        <c:varyColors val="0"/>
        <c:ser>
          <c:idx val="1"/>
          <c:order val="0"/>
          <c:tx>
            <c:strRef>
              <c:f>'Goldsmith_&amp;_our_GDP'!$F$1</c:f>
              <c:strCache>
                <c:ptCount val="1"/>
                <c:pt idx="0">
                  <c:v>Goldsmith's real output per capita</c:v>
                </c:pt>
              </c:strCache>
            </c:strRef>
          </c:tx>
          <c:spPr>
            <a:ln w="41275" cap="rnd" cmpd="sng">
              <a:solidFill>
                <a:schemeClr val="tx1"/>
              </a:solidFill>
              <a:prstDash val="solid"/>
              <a:round/>
            </a:ln>
            <a:effectLst/>
          </c:spPr>
          <c:marker>
            <c:symbol val="none"/>
          </c:marker>
          <c:cat>
            <c:numRef>
              <c:f>'Goldsmith_&amp;_our_GDP'!$A$44:$A$94</c:f>
              <c:numCache>
                <c:formatCode>General</c:formatCode>
                <c:ptCount val="51"/>
                <c:pt idx="0">
                  <c:v>1850</c:v>
                </c:pt>
                <c:pt idx="1">
                  <c:v>1851</c:v>
                </c:pt>
                <c:pt idx="2">
                  <c:v>1852</c:v>
                </c:pt>
                <c:pt idx="3">
                  <c:v>1853</c:v>
                </c:pt>
                <c:pt idx="4">
                  <c:v>1854</c:v>
                </c:pt>
                <c:pt idx="5">
                  <c:v>1855</c:v>
                </c:pt>
                <c:pt idx="6">
                  <c:v>1856</c:v>
                </c:pt>
                <c:pt idx="7">
                  <c:v>1857</c:v>
                </c:pt>
                <c:pt idx="8">
                  <c:v>1858</c:v>
                </c:pt>
                <c:pt idx="9">
                  <c:v>1859</c:v>
                </c:pt>
                <c:pt idx="10">
                  <c:v>1860</c:v>
                </c:pt>
                <c:pt idx="11">
                  <c:v>1861</c:v>
                </c:pt>
                <c:pt idx="12">
                  <c:v>1862</c:v>
                </c:pt>
                <c:pt idx="13">
                  <c:v>1863</c:v>
                </c:pt>
                <c:pt idx="14">
                  <c:v>1864</c:v>
                </c:pt>
                <c:pt idx="15">
                  <c:v>1865</c:v>
                </c:pt>
                <c:pt idx="16">
                  <c:v>1866</c:v>
                </c:pt>
                <c:pt idx="17">
                  <c:v>1867</c:v>
                </c:pt>
                <c:pt idx="18">
                  <c:v>1868</c:v>
                </c:pt>
                <c:pt idx="19">
                  <c:v>1869</c:v>
                </c:pt>
                <c:pt idx="20">
                  <c:v>1870</c:v>
                </c:pt>
                <c:pt idx="21">
                  <c:v>1871</c:v>
                </c:pt>
                <c:pt idx="22">
                  <c:v>1872</c:v>
                </c:pt>
                <c:pt idx="23">
                  <c:v>1873</c:v>
                </c:pt>
                <c:pt idx="24">
                  <c:v>1874</c:v>
                </c:pt>
                <c:pt idx="25">
                  <c:v>1875</c:v>
                </c:pt>
                <c:pt idx="26">
                  <c:v>1876</c:v>
                </c:pt>
                <c:pt idx="27">
                  <c:v>1877</c:v>
                </c:pt>
                <c:pt idx="28">
                  <c:v>1878</c:v>
                </c:pt>
                <c:pt idx="29">
                  <c:v>1879</c:v>
                </c:pt>
                <c:pt idx="30">
                  <c:v>1880</c:v>
                </c:pt>
                <c:pt idx="31">
                  <c:v>1881</c:v>
                </c:pt>
                <c:pt idx="32">
                  <c:v>1882</c:v>
                </c:pt>
                <c:pt idx="33">
                  <c:v>1883</c:v>
                </c:pt>
                <c:pt idx="34">
                  <c:v>1884</c:v>
                </c:pt>
                <c:pt idx="35">
                  <c:v>1885</c:v>
                </c:pt>
                <c:pt idx="36">
                  <c:v>1886</c:v>
                </c:pt>
                <c:pt idx="37">
                  <c:v>1887</c:v>
                </c:pt>
                <c:pt idx="38">
                  <c:v>1888</c:v>
                </c:pt>
                <c:pt idx="39">
                  <c:v>1889</c:v>
                </c:pt>
                <c:pt idx="40">
                  <c:v>1890</c:v>
                </c:pt>
                <c:pt idx="41">
                  <c:v>1891</c:v>
                </c:pt>
                <c:pt idx="42">
                  <c:v>1892</c:v>
                </c:pt>
                <c:pt idx="43">
                  <c:v>1893</c:v>
                </c:pt>
                <c:pt idx="44">
                  <c:v>1894</c:v>
                </c:pt>
                <c:pt idx="45">
                  <c:v>1895</c:v>
                </c:pt>
                <c:pt idx="46">
                  <c:v>1896</c:v>
                </c:pt>
                <c:pt idx="47">
                  <c:v>1897</c:v>
                </c:pt>
                <c:pt idx="48">
                  <c:v>1898</c:v>
                </c:pt>
                <c:pt idx="49">
                  <c:v>1899</c:v>
                </c:pt>
                <c:pt idx="50">
                  <c:v>1900</c:v>
                </c:pt>
              </c:numCache>
            </c:numRef>
          </c:cat>
          <c:val>
            <c:numRef>
              <c:f>'Goldsmith_&amp;_our_GDP'!$F$44:$F$94</c:f>
              <c:numCache>
                <c:formatCode>0.00</c:formatCode>
                <c:ptCount val="51"/>
                <c:pt idx="0">
                  <c:v>88.003113999384993</c:v>
                </c:pt>
                <c:pt idx="1">
                  <c:v>94.037646262353306</c:v>
                </c:pt>
                <c:pt idx="2">
                  <c:v>91.573125235091595</c:v>
                </c:pt>
                <c:pt idx="3">
                  <c:v>85.742788514789098</c:v>
                </c:pt>
                <c:pt idx="4">
                  <c:v>83.035376347330399</c:v>
                </c:pt>
                <c:pt idx="5">
                  <c:v>83.778581367583001</c:v>
                </c:pt>
                <c:pt idx="6">
                  <c:v>86.988796847240096</c:v>
                </c:pt>
                <c:pt idx="7">
                  <c:v>92.768588363858598</c:v>
                </c:pt>
                <c:pt idx="8">
                  <c:v>98.999534138988807</c:v>
                </c:pt>
                <c:pt idx="9">
                  <c:v>98.073793302929502</c:v>
                </c:pt>
                <c:pt idx="10">
                  <c:v>100.90115871326201</c:v>
                </c:pt>
                <c:pt idx="11">
                  <c:v>99.990505341473906</c:v>
                </c:pt>
                <c:pt idx="12">
                  <c:v>94.999162517925896</c:v>
                </c:pt>
                <c:pt idx="13">
                  <c:v>97.189974683165502</c:v>
                </c:pt>
                <c:pt idx="14">
                  <c:v>98.386169530583203</c:v>
                </c:pt>
                <c:pt idx="15">
                  <c:v>106.045847261679</c:v>
                </c:pt>
                <c:pt idx="16">
                  <c:v>109.644848212299</c:v>
                </c:pt>
                <c:pt idx="17">
                  <c:v>118.8835401879</c:v>
                </c:pt>
                <c:pt idx="18">
                  <c:v>118.78396771954399</c:v>
                </c:pt>
                <c:pt idx="19">
                  <c:v>118.638322583931</c:v>
                </c:pt>
                <c:pt idx="20">
                  <c:v>110.191915882348</c:v>
                </c:pt>
                <c:pt idx="21">
                  <c:v>110.393651778701</c:v>
                </c:pt>
                <c:pt idx="22">
                  <c:v>114.211369900341</c:v>
                </c:pt>
                <c:pt idx="23">
                  <c:v>110.630221867987</c:v>
                </c:pt>
                <c:pt idx="24">
                  <c:v>112.13097244134801</c:v>
                </c:pt>
                <c:pt idx="25">
                  <c:v>114.006605713255</c:v>
                </c:pt>
                <c:pt idx="26">
                  <c:v>109.60689095580101</c:v>
                </c:pt>
                <c:pt idx="27">
                  <c:v>106.538015261824</c:v>
                </c:pt>
                <c:pt idx="28">
                  <c:v>111.637221445431</c:v>
                </c:pt>
                <c:pt idx="29">
                  <c:v>112.36935074286301</c:v>
                </c:pt>
                <c:pt idx="30">
                  <c:v>107.25029298378099</c:v>
                </c:pt>
                <c:pt idx="31">
                  <c:v>108.000535002155</c:v>
                </c:pt>
                <c:pt idx="32">
                  <c:v>110.32522993026799</c:v>
                </c:pt>
                <c:pt idx="33">
                  <c:v>107.30937079209301</c:v>
                </c:pt>
                <c:pt idx="34">
                  <c:v>114.633533371377</c:v>
                </c:pt>
                <c:pt idx="35">
                  <c:v>106.28099838077399</c:v>
                </c:pt>
                <c:pt idx="36">
                  <c:v>106.526279604145</c:v>
                </c:pt>
                <c:pt idx="37">
                  <c:v>102.726477096438</c:v>
                </c:pt>
                <c:pt idx="38">
                  <c:v>101.56654533541899</c:v>
                </c:pt>
                <c:pt idx="39">
                  <c:v>94.3108220284048</c:v>
                </c:pt>
                <c:pt idx="40">
                  <c:v>108.832915942409</c:v>
                </c:pt>
                <c:pt idx="41">
                  <c:v>126.68293473756</c:v>
                </c:pt>
                <c:pt idx="42">
                  <c:v>118.179735908585</c:v>
                </c:pt>
                <c:pt idx="43">
                  <c:v>103.094281661477</c:v>
                </c:pt>
                <c:pt idx="44">
                  <c:v>101.883840087831</c:v>
                </c:pt>
                <c:pt idx="45">
                  <c:v>108.860247094076</c:v>
                </c:pt>
                <c:pt idx="46">
                  <c:v>100.406016008808</c:v>
                </c:pt>
                <c:pt idx="47">
                  <c:v>99.482174928687101</c:v>
                </c:pt>
                <c:pt idx="48">
                  <c:v>102.05515747274499</c:v>
                </c:pt>
                <c:pt idx="49">
                  <c:v>98.015623225543195</c:v>
                </c:pt>
                <c:pt idx="50">
                  <c:v>100</c:v>
                </c:pt>
              </c:numCache>
            </c:numRef>
          </c:val>
          <c:smooth val="0"/>
          <c:extLst>
            <c:ext xmlns:c16="http://schemas.microsoft.com/office/drawing/2014/chart" uri="{C3380CC4-5D6E-409C-BE32-E72D297353CC}">
              <c16:uniqueId val="{00000000-52BD-4B3E-8457-BCA8441D98CB}"/>
            </c:ext>
          </c:extLst>
        </c:ser>
        <c:dLbls>
          <c:showLegendKey val="0"/>
          <c:showVal val="0"/>
          <c:showCatName val="0"/>
          <c:showSerName val="0"/>
          <c:showPercent val="0"/>
          <c:showBubbleSize val="0"/>
        </c:dLbls>
        <c:smooth val="0"/>
        <c:axId val="432572672"/>
        <c:axId val="432572280"/>
      </c:lineChart>
      <c:catAx>
        <c:axId val="432572672"/>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t-BR"/>
          </a:p>
        </c:txPr>
        <c:crossAx val="432572280"/>
        <c:crosses val="autoZero"/>
        <c:auto val="1"/>
        <c:lblAlgn val="ctr"/>
        <c:lblOffset val="100"/>
        <c:tickLblSkip val="5"/>
        <c:tickMarkSkip val="1"/>
        <c:noMultiLvlLbl val="0"/>
      </c:catAx>
      <c:valAx>
        <c:axId val="432572280"/>
        <c:scaling>
          <c:orientation val="minMax"/>
          <c:max val="135"/>
          <c:min val="75"/>
        </c:scaling>
        <c:delete val="0"/>
        <c:axPos val="l"/>
        <c:majorGridlines>
          <c:spPr>
            <a:ln w="9525" cap="flat" cmpd="sng" algn="ctr">
              <a:solidFill>
                <a:schemeClr val="bg1">
                  <a:lumMod val="65000"/>
                </a:schemeClr>
              </a:solidFill>
              <a:prstDash val="dash"/>
              <a:round/>
            </a:ln>
            <a:effectLst/>
          </c:spPr>
        </c:majorGridlines>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t-BR"/>
          </a:p>
        </c:txPr>
        <c:crossAx val="432572672"/>
        <c:crosses val="autoZero"/>
        <c:crossBetween val="between"/>
      </c:valAx>
      <c:spPr>
        <a:noFill/>
        <a:ln>
          <a:solidFill>
            <a:schemeClr val="tx1"/>
          </a:solidFill>
          <a:prstDash val="solid"/>
        </a:ln>
        <a:effectLst/>
      </c:spPr>
    </c:plotArea>
    <c:legend>
      <c:legendPos val="t"/>
      <c:layout>
        <c:manualLayout>
          <c:xMode val="edge"/>
          <c:yMode val="edge"/>
          <c:x val="8.6918471666965008E-2"/>
          <c:y val="1.3655232142670917E-2"/>
          <c:w val="0.61443422881679932"/>
          <c:h val="7.9324247888336724E-2"/>
        </c:manualLayout>
      </c:layout>
      <c:overlay val="1"/>
      <c:spPr>
        <a:noFill/>
        <a:ln>
          <a:noFill/>
        </a:ln>
        <a:effectLst/>
      </c:spPr>
      <c:txPr>
        <a:bodyPr rot="0" spcFirstLastPara="1" vertOverflow="ellipsis" vert="horz" wrap="square" anchor="ctr" anchorCtr="0"/>
        <a:lstStyle/>
        <a:p>
          <a:pPr>
            <a:defRPr sz="20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t-BR"/>
        </a:p>
      </c:txPr>
    </c:legend>
    <c:plotVisOnly val="1"/>
    <c:dispBlanksAs val="gap"/>
    <c:showDLblsOverMax val="0"/>
  </c:chart>
  <c:spPr>
    <a:solidFill>
      <a:schemeClr val="bg1"/>
    </a:solidFill>
    <a:ln w="9525" cap="flat" cmpd="sng" algn="ctr">
      <a:noFill/>
      <a:round/>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368716105608752E-2"/>
          <c:y val="2.7863777089783281E-2"/>
          <c:w val="0.90336525007544788"/>
          <c:h val="0.88027908737113192"/>
        </c:manualLayout>
      </c:layout>
      <c:lineChart>
        <c:grouping val="standard"/>
        <c:varyColors val="0"/>
        <c:ser>
          <c:idx val="0"/>
          <c:order val="0"/>
          <c:tx>
            <c:strRef>
              <c:f>Figure_3!$B$1</c:f>
              <c:strCache>
                <c:ptCount val="1"/>
                <c:pt idx="0">
                  <c:v>Proposed series of real per-capita output</c:v>
                </c:pt>
              </c:strCache>
            </c:strRef>
          </c:tx>
          <c:spPr>
            <a:ln w="22225" cap="rnd">
              <a:solidFill>
                <a:schemeClr val="tx1"/>
              </a:solidFill>
              <a:round/>
            </a:ln>
            <a:effectLst/>
          </c:spPr>
          <c:marker>
            <c:symbol val="none"/>
          </c:marker>
          <c:cat>
            <c:numRef>
              <c:f>'[2]Goldsmith_&amp;_our_GDP'!$A$44:$A$94</c:f>
              <c:numCache>
                <c:formatCode>General</c:formatCode>
                <c:ptCount val="51"/>
                <c:pt idx="0">
                  <c:v>1850</c:v>
                </c:pt>
                <c:pt idx="1">
                  <c:v>1851</c:v>
                </c:pt>
                <c:pt idx="2">
                  <c:v>1852</c:v>
                </c:pt>
                <c:pt idx="3">
                  <c:v>1853</c:v>
                </c:pt>
                <c:pt idx="4">
                  <c:v>1854</c:v>
                </c:pt>
                <c:pt idx="5">
                  <c:v>1855</c:v>
                </c:pt>
                <c:pt idx="6">
                  <c:v>1856</c:v>
                </c:pt>
                <c:pt idx="7">
                  <c:v>1857</c:v>
                </c:pt>
                <c:pt idx="8">
                  <c:v>1858</c:v>
                </c:pt>
                <c:pt idx="9">
                  <c:v>1859</c:v>
                </c:pt>
                <c:pt idx="10">
                  <c:v>1860</c:v>
                </c:pt>
                <c:pt idx="11">
                  <c:v>1861</c:v>
                </c:pt>
                <c:pt idx="12">
                  <c:v>1862</c:v>
                </c:pt>
                <c:pt idx="13">
                  <c:v>1863</c:v>
                </c:pt>
                <c:pt idx="14">
                  <c:v>1864</c:v>
                </c:pt>
                <c:pt idx="15">
                  <c:v>1865</c:v>
                </c:pt>
                <c:pt idx="16">
                  <c:v>1866</c:v>
                </c:pt>
                <c:pt idx="17">
                  <c:v>1867</c:v>
                </c:pt>
                <c:pt idx="18">
                  <c:v>1868</c:v>
                </c:pt>
                <c:pt idx="19">
                  <c:v>1869</c:v>
                </c:pt>
                <c:pt idx="20">
                  <c:v>1870</c:v>
                </c:pt>
                <c:pt idx="21">
                  <c:v>1871</c:v>
                </c:pt>
                <c:pt idx="22">
                  <c:v>1872</c:v>
                </c:pt>
                <c:pt idx="23">
                  <c:v>1873</c:v>
                </c:pt>
                <c:pt idx="24">
                  <c:v>1874</c:v>
                </c:pt>
                <c:pt idx="25">
                  <c:v>1875</c:v>
                </c:pt>
                <c:pt idx="26">
                  <c:v>1876</c:v>
                </c:pt>
                <c:pt idx="27">
                  <c:v>1877</c:v>
                </c:pt>
                <c:pt idx="28">
                  <c:v>1878</c:v>
                </c:pt>
                <c:pt idx="29">
                  <c:v>1879</c:v>
                </c:pt>
                <c:pt idx="30">
                  <c:v>1880</c:v>
                </c:pt>
                <c:pt idx="31">
                  <c:v>1881</c:v>
                </c:pt>
                <c:pt idx="32">
                  <c:v>1882</c:v>
                </c:pt>
                <c:pt idx="33">
                  <c:v>1883</c:v>
                </c:pt>
                <c:pt idx="34">
                  <c:v>1884</c:v>
                </c:pt>
                <c:pt idx="35">
                  <c:v>1885</c:v>
                </c:pt>
                <c:pt idx="36">
                  <c:v>1886</c:v>
                </c:pt>
                <c:pt idx="37">
                  <c:v>1887</c:v>
                </c:pt>
                <c:pt idx="38">
                  <c:v>1888</c:v>
                </c:pt>
                <c:pt idx="39">
                  <c:v>1889</c:v>
                </c:pt>
                <c:pt idx="40">
                  <c:v>1890</c:v>
                </c:pt>
                <c:pt idx="41">
                  <c:v>1891</c:v>
                </c:pt>
                <c:pt idx="42">
                  <c:v>1892</c:v>
                </c:pt>
                <c:pt idx="43">
                  <c:v>1893</c:v>
                </c:pt>
                <c:pt idx="44">
                  <c:v>1894</c:v>
                </c:pt>
                <c:pt idx="45">
                  <c:v>1895</c:v>
                </c:pt>
                <c:pt idx="46">
                  <c:v>1896</c:v>
                </c:pt>
                <c:pt idx="47">
                  <c:v>1897</c:v>
                </c:pt>
                <c:pt idx="48">
                  <c:v>1898</c:v>
                </c:pt>
                <c:pt idx="49">
                  <c:v>1899</c:v>
                </c:pt>
                <c:pt idx="50">
                  <c:v>1900</c:v>
                </c:pt>
              </c:numCache>
            </c:numRef>
          </c:cat>
          <c:val>
            <c:numRef>
              <c:f>Figure_3!$B$2:$B$52</c:f>
              <c:numCache>
                <c:formatCode>0.00</c:formatCode>
                <c:ptCount val="51"/>
                <c:pt idx="0">
                  <c:v>82.088925331819581</c:v>
                </c:pt>
                <c:pt idx="1">
                  <c:v>81.237401441545444</c:v>
                </c:pt>
                <c:pt idx="2">
                  <c:v>83.008303654818917</c:v>
                </c:pt>
                <c:pt idx="3">
                  <c:v>74.135659572726624</c:v>
                </c:pt>
                <c:pt idx="4">
                  <c:v>72.750078678154694</c:v>
                </c:pt>
                <c:pt idx="5">
                  <c:v>71.282007556012331</c:v>
                </c:pt>
                <c:pt idx="6">
                  <c:v>72.402632471343679</c:v>
                </c:pt>
                <c:pt idx="7">
                  <c:v>87.822845451020456</c:v>
                </c:pt>
                <c:pt idx="8">
                  <c:v>79.16761789808757</c:v>
                </c:pt>
                <c:pt idx="9">
                  <c:v>81.971011628561072</c:v>
                </c:pt>
                <c:pt idx="10">
                  <c:v>84.240766964047552</c:v>
                </c:pt>
                <c:pt idx="11">
                  <c:v>80.226949004064167</c:v>
                </c:pt>
                <c:pt idx="12">
                  <c:v>79.131103151475031</c:v>
                </c:pt>
                <c:pt idx="13">
                  <c:v>78.560380015513999</c:v>
                </c:pt>
                <c:pt idx="14">
                  <c:v>92.311543564132705</c:v>
                </c:pt>
                <c:pt idx="15">
                  <c:v>89.862339415739186</c:v>
                </c:pt>
                <c:pt idx="16">
                  <c:v>95.131900156392675</c:v>
                </c:pt>
                <c:pt idx="17">
                  <c:v>92.985193895346967</c:v>
                </c:pt>
                <c:pt idx="18">
                  <c:v>106.3453905496618</c:v>
                </c:pt>
                <c:pt idx="19">
                  <c:v>109.42800286114517</c:v>
                </c:pt>
                <c:pt idx="20">
                  <c:v>91.834303201067556</c:v>
                </c:pt>
                <c:pt idx="21">
                  <c:v>99.288413651537738</c:v>
                </c:pt>
                <c:pt idx="22">
                  <c:v>100.5336586924932</c:v>
                </c:pt>
                <c:pt idx="23">
                  <c:v>99.068342434302693</c:v>
                </c:pt>
                <c:pt idx="24">
                  <c:v>95.615806051484412</c:v>
                </c:pt>
                <c:pt idx="25">
                  <c:v>95.777114199547128</c:v>
                </c:pt>
                <c:pt idx="26">
                  <c:v>89.859639329717851</c:v>
                </c:pt>
                <c:pt idx="27">
                  <c:v>91.848711524170483</c:v>
                </c:pt>
                <c:pt idx="28">
                  <c:v>102.68238988406544</c:v>
                </c:pt>
                <c:pt idx="29">
                  <c:v>106.67417236956221</c:v>
                </c:pt>
                <c:pt idx="30">
                  <c:v>111.63736470417943</c:v>
                </c:pt>
                <c:pt idx="31">
                  <c:v>110.79632074488148</c:v>
                </c:pt>
                <c:pt idx="32">
                  <c:v>113.46650365864042</c:v>
                </c:pt>
                <c:pt idx="33">
                  <c:v>110.55447405364463</c:v>
                </c:pt>
                <c:pt idx="34">
                  <c:v>113.43490664413785</c:v>
                </c:pt>
                <c:pt idx="35">
                  <c:v>112.59943311655698</c:v>
                </c:pt>
                <c:pt idx="36">
                  <c:v>113.73036620686635</c:v>
                </c:pt>
                <c:pt idx="37">
                  <c:v>111.63742636141585</c:v>
                </c:pt>
                <c:pt idx="38">
                  <c:v>105.32405586869866</c:v>
                </c:pt>
                <c:pt idx="39">
                  <c:v>100.66681861180783</c:v>
                </c:pt>
                <c:pt idx="40">
                  <c:v>108.60327033883448</c:v>
                </c:pt>
                <c:pt idx="41">
                  <c:v>132.50655485690402</c:v>
                </c:pt>
                <c:pt idx="42">
                  <c:v>107.6998380098687</c:v>
                </c:pt>
                <c:pt idx="43">
                  <c:v>108.5728229896758</c:v>
                </c:pt>
                <c:pt idx="44">
                  <c:v>118.91116509615127</c:v>
                </c:pt>
                <c:pt idx="45">
                  <c:v>135.48947372936863</c:v>
                </c:pt>
                <c:pt idx="46">
                  <c:v>131.13038096843761</c:v>
                </c:pt>
                <c:pt idx="47">
                  <c:v>121.5365991823052</c:v>
                </c:pt>
                <c:pt idx="48">
                  <c:v>111.28828158356642</c:v>
                </c:pt>
                <c:pt idx="49">
                  <c:v>109.4932781501401</c:v>
                </c:pt>
                <c:pt idx="50">
                  <c:v>99.999999999999872</c:v>
                </c:pt>
              </c:numCache>
            </c:numRef>
          </c:val>
          <c:smooth val="0"/>
          <c:extLst>
            <c:ext xmlns:c16="http://schemas.microsoft.com/office/drawing/2014/chart" uri="{C3380CC4-5D6E-409C-BE32-E72D297353CC}">
              <c16:uniqueId val="{00000000-8D0E-49CD-A009-86DAFABBF940}"/>
            </c:ext>
          </c:extLst>
        </c:ser>
        <c:ser>
          <c:idx val="1"/>
          <c:order val="1"/>
          <c:tx>
            <c:strRef>
              <c:f>Figure_3!$C$1</c:f>
              <c:strCache>
                <c:ptCount val="1"/>
                <c:pt idx="0">
                  <c:v>Goldsmith's real per-capita output</c:v>
                </c:pt>
              </c:strCache>
            </c:strRef>
          </c:tx>
          <c:spPr>
            <a:ln w="25400" cap="rnd" cmpd="sng">
              <a:solidFill>
                <a:schemeClr val="tx1"/>
              </a:solidFill>
              <a:prstDash val="sysDash"/>
              <a:round/>
            </a:ln>
            <a:effectLst/>
          </c:spPr>
          <c:marker>
            <c:symbol val="none"/>
          </c:marker>
          <c:cat>
            <c:numRef>
              <c:f>'[2]Goldsmith_&amp;_our_GDP'!$A$44:$A$94</c:f>
              <c:numCache>
                <c:formatCode>General</c:formatCode>
                <c:ptCount val="51"/>
                <c:pt idx="0">
                  <c:v>1850</c:v>
                </c:pt>
                <c:pt idx="1">
                  <c:v>1851</c:v>
                </c:pt>
                <c:pt idx="2">
                  <c:v>1852</c:v>
                </c:pt>
                <c:pt idx="3">
                  <c:v>1853</c:v>
                </c:pt>
                <c:pt idx="4">
                  <c:v>1854</c:v>
                </c:pt>
                <c:pt idx="5">
                  <c:v>1855</c:v>
                </c:pt>
                <c:pt idx="6">
                  <c:v>1856</c:v>
                </c:pt>
                <c:pt idx="7">
                  <c:v>1857</c:v>
                </c:pt>
                <c:pt idx="8">
                  <c:v>1858</c:v>
                </c:pt>
                <c:pt idx="9">
                  <c:v>1859</c:v>
                </c:pt>
                <c:pt idx="10">
                  <c:v>1860</c:v>
                </c:pt>
                <c:pt idx="11">
                  <c:v>1861</c:v>
                </c:pt>
                <c:pt idx="12">
                  <c:v>1862</c:v>
                </c:pt>
                <c:pt idx="13">
                  <c:v>1863</c:v>
                </c:pt>
                <c:pt idx="14">
                  <c:v>1864</c:v>
                </c:pt>
                <c:pt idx="15">
                  <c:v>1865</c:v>
                </c:pt>
                <c:pt idx="16">
                  <c:v>1866</c:v>
                </c:pt>
                <c:pt idx="17">
                  <c:v>1867</c:v>
                </c:pt>
                <c:pt idx="18">
                  <c:v>1868</c:v>
                </c:pt>
                <c:pt idx="19">
                  <c:v>1869</c:v>
                </c:pt>
                <c:pt idx="20">
                  <c:v>1870</c:v>
                </c:pt>
                <c:pt idx="21">
                  <c:v>1871</c:v>
                </c:pt>
                <c:pt idx="22">
                  <c:v>1872</c:v>
                </c:pt>
                <c:pt idx="23">
                  <c:v>1873</c:v>
                </c:pt>
                <c:pt idx="24">
                  <c:v>1874</c:v>
                </c:pt>
                <c:pt idx="25">
                  <c:v>1875</c:v>
                </c:pt>
                <c:pt idx="26">
                  <c:v>1876</c:v>
                </c:pt>
                <c:pt idx="27">
                  <c:v>1877</c:v>
                </c:pt>
                <c:pt idx="28">
                  <c:v>1878</c:v>
                </c:pt>
                <c:pt idx="29">
                  <c:v>1879</c:v>
                </c:pt>
                <c:pt idx="30">
                  <c:v>1880</c:v>
                </c:pt>
                <c:pt idx="31">
                  <c:v>1881</c:v>
                </c:pt>
                <c:pt idx="32">
                  <c:v>1882</c:v>
                </c:pt>
                <c:pt idx="33">
                  <c:v>1883</c:v>
                </c:pt>
                <c:pt idx="34">
                  <c:v>1884</c:v>
                </c:pt>
                <c:pt idx="35">
                  <c:v>1885</c:v>
                </c:pt>
                <c:pt idx="36">
                  <c:v>1886</c:v>
                </c:pt>
                <c:pt idx="37">
                  <c:v>1887</c:v>
                </c:pt>
                <c:pt idx="38">
                  <c:v>1888</c:v>
                </c:pt>
                <c:pt idx="39">
                  <c:v>1889</c:v>
                </c:pt>
                <c:pt idx="40">
                  <c:v>1890</c:v>
                </c:pt>
                <c:pt idx="41">
                  <c:v>1891</c:v>
                </c:pt>
                <c:pt idx="42">
                  <c:v>1892</c:v>
                </c:pt>
                <c:pt idx="43">
                  <c:v>1893</c:v>
                </c:pt>
                <c:pt idx="44">
                  <c:v>1894</c:v>
                </c:pt>
                <c:pt idx="45">
                  <c:v>1895</c:v>
                </c:pt>
                <c:pt idx="46">
                  <c:v>1896</c:v>
                </c:pt>
                <c:pt idx="47">
                  <c:v>1897</c:v>
                </c:pt>
                <c:pt idx="48">
                  <c:v>1898</c:v>
                </c:pt>
                <c:pt idx="49">
                  <c:v>1899</c:v>
                </c:pt>
                <c:pt idx="50">
                  <c:v>1900</c:v>
                </c:pt>
              </c:numCache>
            </c:numRef>
          </c:cat>
          <c:val>
            <c:numRef>
              <c:f>Figure_3!$C$2:$C$52</c:f>
              <c:numCache>
                <c:formatCode>0.00</c:formatCode>
                <c:ptCount val="51"/>
                <c:pt idx="0">
                  <c:v>88.003113999384993</c:v>
                </c:pt>
                <c:pt idx="1">
                  <c:v>94.037646262353306</c:v>
                </c:pt>
                <c:pt idx="2">
                  <c:v>91.573125235091595</c:v>
                </c:pt>
                <c:pt idx="3">
                  <c:v>85.742788514789098</c:v>
                </c:pt>
                <c:pt idx="4">
                  <c:v>83.035376347330399</c:v>
                </c:pt>
                <c:pt idx="5">
                  <c:v>83.778581367583001</c:v>
                </c:pt>
                <c:pt idx="6">
                  <c:v>86.988796847240096</c:v>
                </c:pt>
                <c:pt idx="7">
                  <c:v>92.768588363858598</c:v>
                </c:pt>
                <c:pt idx="8">
                  <c:v>98.999534138988807</c:v>
                </c:pt>
                <c:pt idx="9">
                  <c:v>98.073793302929502</c:v>
                </c:pt>
                <c:pt idx="10">
                  <c:v>100.90115871326201</c:v>
                </c:pt>
                <c:pt idx="11">
                  <c:v>99.990505341473906</c:v>
                </c:pt>
                <c:pt idx="12">
                  <c:v>94.999162517925896</c:v>
                </c:pt>
                <c:pt idx="13">
                  <c:v>97.189974683165502</c:v>
                </c:pt>
                <c:pt idx="14">
                  <c:v>98.386169530583203</c:v>
                </c:pt>
                <c:pt idx="15">
                  <c:v>106.045847261679</c:v>
                </c:pt>
                <c:pt idx="16">
                  <c:v>109.644848212299</c:v>
                </c:pt>
                <c:pt idx="17">
                  <c:v>118.8835401879</c:v>
                </c:pt>
                <c:pt idx="18">
                  <c:v>118.78396771954399</c:v>
                </c:pt>
                <c:pt idx="19">
                  <c:v>118.638322583931</c:v>
                </c:pt>
                <c:pt idx="20">
                  <c:v>110.191915882348</c:v>
                </c:pt>
                <c:pt idx="21">
                  <c:v>110.393651778701</c:v>
                </c:pt>
                <c:pt idx="22">
                  <c:v>114.211369900341</c:v>
                </c:pt>
                <c:pt idx="23">
                  <c:v>110.630221867987</c:v>
                </c:pt>
                <c:pt idx="24">
                  <c:v>112.13097244134801</c:v>
                </c:pt>
                <c:pt idx="25">
                  <c:v>114.006605713255</c:v>
                </c:pt>
                <c:pt idx="26">
                  <c:v>109.60689095580101</c:v>
                </c:pt>
                <c:pt idx="27">
                  <c:v>106.538015261824</c:v>
                </c:pt>
                <c:pt idx="28">
                  <c:v>111.637221445431</c:v>
                </c:pt>
                <c:pt idx="29">
                  <c:v>112.36935074286301</c:v>
                </c:pt>
                <c:pt idx="30">
                  <c:v>107.25029298378099</c:v>
                </c:pt>
                <c:pt idx="31">
                  <c:v>108.000535002155</c:v>
                </c:pt>
                <c:pt idx="32">
                  <c:v>110.32522993026799</c:v>
                </c:pt>
                <c:pt idx="33">
                  <c:v>107.30937079209301</c:v>
                </c:pt>
                <c:pt idx="34">
                  <c:v>114.633533371377</c:v>
                </c:pt>
                <c:pt idx="35">
                  <c:v>106.28099838077399</c:v>
                </c:pt>
                <c:pt idx="36">
                  <c:v>106.526279604145</c:v>
                </c:pt>
                <c:pt idx="37">
                  <c:v>102.726477096438</c:v>
                </c:pt>
                <c:pt idx="38">
                  <c:v>101.56654533541899</c:v>
                </c:pt>
                <c:pt idx="39">
                  <c:v>94.3108220284048</c:v>
                </c:pt>
                <c:pt idx="40">
                  <c:v>108.832915942409</c:v>
                </c:pt>
                <c:pt idx="41">
                  <c:v>126.68293473756</c:v>
                </c:pt>
                <c:pt idx="42">
                  <c:v>118.179735908585</c:v>
                </c:pt>
                <c:pt idx="43">
                  <c:v>103.094281661477</c:v>
                </c:pt>
                <c:pt idx="44">
                  <c:v>101.883840087831</c:v>
                </c:pt>
                <c:pt idx="45">
                  <c:v>108.860247094076</c:v>
                </c:pt>
                <c:pt idx="46">
                  <c:v>100.406016008808</c:v>
                </c:pt>
                <c:pt idx="47">
                  <c:v>99.482174928687101</c:v>
                </c:pt>
                <c:pt idx="48">
                  <c:v>102.05515747274499</c:v>
                </c:pt>
                <c:pt idx="49">
                  <c:v>98.015623225543195</c:v>
                </c:pt>
                <c:pt idx="50">
                  <c:v>100</c:v>
                </c:pt>
              </c:numCache>
            </c:numRef>
          </c:val>
          <c:smooth val="0"/>
          <c:extLst>
            <c:ext xmlns:c16="http://schemas.microsoft.com/office/drawing/2014/chart" uri="{C3380CC4-5D6E-409C-BE32-E72D297353CC}">
              <c16:uniqueId val="{00000001-8D0E-49CD-A009-86DAFABBF940}"/>
            </c:ext>
          </c:extLst>
        </c:ser>
        <c:ser>
          <c:idx val="2"/>
          <c:order val="2"/>
          <c:tx>
            <c:strRef>
              <c:f>Figure_3!$D$1</c:f>
              <c:strCache>
                <c:ptCount val="1"/>
                <c:pt idx="0">
                  <c:v>Goldsmith's real per-capita output (using our deflator)</c:v>
                </c:pt>
              </c:strCache>
            </c:strRef>
          </c:tx>
          <c:spPr>
            <a:ln w="25400" cap="rnd" cmpd="dbl">
              <a:solidFill>
                <a:schemeClr val="accent3">
                  <a:lumMod val="50000"/>
                </a:schemeClr>
              </a:solidFill>
              <a:round/>
            </a:ln>
            <a:effectLst/>
          </c:spPr>
          <c:marker>
            <c:symbol val="none"/>
          </c:marker>
          <c:cat>
            <c:numRef>
              <c:f>'[2]Goldsmith_&amp;_our_GDP'!$A$44:$A$94</c:f>
              <c:numCache>
                <c:formatCode>General</c:formatCode>
                <c:ptCount val="51"/>
                <c:pt idx="0">
                  <c:v>1850</c:v>
                </c:pt>
                <c:pt idx="1">
                  <c:v>1851</c:v>
                </c:pt>
                <c:pt idx="2">
                  <c:v>1852</c:v>
                </c:pt>
                <c:pt idx="3">
                  <c:v>1853</c:v>
                </c:pt>
                <c:pt idx="4">
                  <c:v>1854</c:v>
                </c:pt>
                <c:pt idx="5">
                  <c:v>1855</c:v>
                </c:pt>
                <c:pt idx="6">
                  <c:v>1856</c:v>
                </c:pt>
                <c:pt idx="7">
                  <c:v>1857</c:v>
                </c:pt>
                <c:pt idx="8">
                  <c:v>1858</c:v>
                </c:pt>
                <c:pt idx="9">
                  <c:v>1859</c:v>
                </c:pt>
                <c:pt idx="10">
                  <c:v>1860</c:v>
                </c:pt>
                <c:pt idx="11">
                  <c:v>1861</c:v>
                </c:pt>
                <c:pt idx="12">
                  <c:v>1862</c:v>
                </c:pt>
                <c:pt idx="13">
                  <c:v>1863</c:v>
                </c:pt>
                <c:pt idx="14">
                  <c:v>1864</c:v>
                </c:pt>
                <c:pt idx="15">
                  <c:v>1865</c:v>
                </c:pt>
                <c:pt idx="16">
                  <c:v>1866</c:v>
                </c:pt>
                <c:pt idx="17">
                  <c:v>1867</c:v>
                </c:pt>
                <c:pt idx="18">
                  <c:v>1868</c:v>
                </c:pt>
                <c:pt idx="19">
                  <c:v>1869</c:v>
                </c:pt>
                <c:pt idx="20">
                  <c:v>1870</c:v>
                </c:pt>
                <c:pt idx="21">
                  <c:v>1871</c:v>
                </c:pt>
                <c:pt idx="22">
                  <c:v>1872</c:v>
                </c:pt>
                <c:pt idx="23">
                  <c:v>1873</c:v>
                </c:pt>
                <c:pt idx="24">
                  <c:v>1874</c:v>
                </c:pt>
                <c:pt idx="25">
                  <c:v>1875</c:v>
                </c:pt>
                <c:pt idx="26">
                  <c:v>1876</c:v>
                </c:pt>
                <c:pt idx="27">
                  <c:v>1877</c:v>
                </c:pt>
                <c:pt idx="28">
                  <c:v>1878</c:v>
                </c:pt>
                <c:pt idx="29">
                  <c:v>1879</c:v>
                </c:pt>
                <c:pt idx="30">
                  <c:v>1880</c:v>
                </c:pt>
                <c:pt idx="31">
                  <c:v>1881</c:v>
                </c:pt>
                <c:pt idx="32">
                  <c:v>1882</c:v>
                </c:pt>
                <c:pt idx="33">
                  <c:v>1883</c:v>
                </c:pt>
                <c:pt idx="34">
                  <c:v>1884</c:v>
                </c:pt>
                <c:pt idx="35">
                  <c:v>1885</c:v>
                </c:pt>
                <c:pt idx="36">
                  <c:v>1886</c:v>
                </c:pt>
                <c:pt idx="37">
                  <c:v>1887</c:v>
                </c:pt>
                <c:pt idx="38">
                  <c:v>1888</c:v>
                </c:pt>
                <c:pt idx="39">
                  <c:v>1889</c:v>
                </c:pt>
                <c:pt idx="40">
                  <c:v>1890</c:v>
                </c:pt>
                <c:pt idx="41">
                  <c:v>1891</c:v>
                </c:pt>
                <c:pt idx="42">
                  <c:v>1892</c:v>
                </c:pt>
                <c:pt idx="43">
                  <c:v>1893</c:v>
                </c:pt>
                <c:pt idx="44">
                  <c:v>1894</c:v>
                </c:pt>
                <c:pt idx="45">
                  <c:v>1895</c:v>
                </c:pt>
                <c:pt idx="46">
                  <c:v>1896</c:v>
                </c:pt>
                <c:pt idx="47">
                  <c:v>1897</c:v>
                </c:pt>
                <c:pt idx="48">
                  <c:v>1898</c:v>
                </c:pt>
                <c:pt idx="49">
                  <c:v>1899</c:v>
                </c:pt>
                <c:pt idx="50">
                  <c:v>1900</c:v>
                </c:pt>
              </c:numCache>
            </c:numRef>
          </c:cat>
          <c:val>
            <c:numRef>
              <c:f>Figure_3!$D$2:$D$52</c:f>
              <c:numCache>
                <c:formatCode>0.00</c:formatCode>
                <c:ptCount val="51"/>
                <c:pt idx="0">
                  <c:v>78.578257036139618</c:v>
                </c:pt>
                <c:pt idx="1">
                  <c:v>81.574217774916761</c:v>
                </c:pt>
                <c:pt idx="2">
                  <c:v>77.168027230340584</c:v>
                </c:pt>
                <c:pt idx="3">
                  <c:v>70.605711759339002</c:v>
                </c:pt>
                <c:pt idx="4">
                  <c:v>66.707029885846296</c:v>
                </c:pt>
                <c:pt idx="5">
                  <c:v>66.235785511708187</c:v>
                </c:pt>
                <c:pt idx="6">
                  <c:v>67.613208033706542</c:v>
                </c:pt>
                <c:pt idx="7">
                  <c:v>72.929736566626033</c:v>
                </c:pt>
                <c:pt idx="8">
                  <c:v>78.062457719721863</c:v>
                </c:pt>
                <c:pt idx="9">
                  <c:v>77.694402038733756</c:v>
                </c:pt>
                <c:pt idx="10">
                  <c:v>81.977587905845922</c:v>
                </c:pt>
                <c:pt idx="11">
                  <c:v>81.68510643269272</c:v>
                </c:pt>
                <c:pt idx="12">
                  <c:v>78.107075751528711</c:v>
                </c:pt>
                <c:pt idx="13">
                  <c:v>81.680738312192901</c:v>
                </c:pt>
                <c:pt idx="14">
                  <c:v>82.145176568375419</c:v>
                </c:pt>
                <c:pt idx="15">
                  <c:v>87.354610653403114</c:v>
                </c:pt>
                <c:pt idx="16">
                  <c:v>88.086637003213369</c:v>
                </c:pt>
                <c:pt idx="17">
                  <c:v>91.707005698374033</c:v>
                </c:pt>
                <c:pt idx="18">
                  <c:v>94.676903921451981</c:v>
                </c:pt>
                <c:pt idx="19">
                  <c:v>94.74791726746956</c:v>
                </c:pt>
                <c:pt idx="20">
                  <c:v>84.969497570078573</c:v>
                </c:pt>
                <c:pt idx="21">
                  <c:v>87.004113700578785</c:v>
                </c:pt>
                <c:pt idx="22">
                  <c:v>86.082685319104556</c:v>
                </c:pt>
                <c:pt idx="23">
                  <c:v>88.150757958876568</c:v>
                </c:pt>
                <c:pt idx="24">
                  <c:v>86.11660658754694</c:v>
                </c:pt>
                <c:pt idx="25">
                  <c:v>94.880363507528457</c:v>
                </c:pt>
                <c:pt idx="26">
                  <c:v>88.66235818598966</c:v>
                </c:pt>
                <c:pt idx="27">
                  <c:v>85.978037658688493</c:v>
                </c:pt>
                <c:pt idx="28">
                  <c:v>91.51199651928421</c:v>
                </c:pt>
                <c:pt idx="29">
                  <c:v>98.624739465185101</c:v>
                </c:pt>
                <c:pt idx="30">
                  <c:v>103.31646332670358</c:v>
                </c:pt>
                <c:pt idx="31">
                  <c:v>99.786419591411814</c:v>
                </c:pt>
                <c:pt idx="32">
                  <c:v>98.931943031959392</c:v>
                </c:pt>
                <c:pt idx="33">
                  <c:v>96.919386248706545</c:v>
                </c:pt>
                <c:pt idx="34">
                  <c:v>103.44636007455767</c:v>
                </c:pt>
                <c:pt idx="35">
                  <c:v>101.59003202362111</c:v>
                </c:pt>
                <c:pt idx="36">
                  <c:v>106.22489553521403</c:v>
                </c:pt>
                <c:pt idx="37">
                  <c:v>108.76114337370491</c:v>
                </c:pt>
                <c:pt idx="38">
                  <c:v>105.90520286376798</c:v>
                </c:pt>
                <c:pt idx="39">
                  <c:v>99.553966278301473</c:v>
                </c:pt>
                <c:pt idx="40">
                  <c:v>113.75413635921838</c:v>
                </c:pt>
                <c:pt idx="41">
                  <c:v>124.72918255744189</c:v>
                </c:pt>
                <c:pt idx="42">
                  <c:v>115.83197656108649</c:v>
                </c:pt>
                <c:pt idx="43">
                  <c:v>99.488792969979002</c:v>
                </c:pt>
                <c:pt idx="44">
                  <c:v>107.48092391042263</c:v>
                </c:pt>
                <c:pt idx="45">
                  <c:v>119.97551732374734</c:v>
                </c:pt>
                <c:pt idx="46">
                  <c:v>111.90527880449383</c:v>
                </c:pt>
                <c:pt idx="47">
                  <c:v>98.964713934929961</c:v>
                </c:pt>
                <c:pt idx="48">
                  <c:v>100.12700108713528</c:v>
                </c:pt>
                <c:pt idx="49">
                  <c:v>100.55977824122049</c:v>
                </c:pt>
                <c:pt idx="50">
                  <c:v>100</c:v>
                </c:pt>
              </c:numCache>
            </c:numRef>
          </c:val>
          <c:smooth val="0"/>
          <c:extLst>
            <c:ext xmlns:c16="http://schemas.microsoft.com/office/drawing/2014/chart" uri="{C3380CC4-5D6E-409C-BE32-E72D297353CC}">
              <c16:uniqueId val="{00000002-8D0E-49CD-A009-86DAFABBF940}"/>
            </c:ext>
          </c:extLst>
        </c:ser>
        <c:dLbls>
          <c:showLegendKey val="0"/>
          <c:showVal val="0"/>
          <c:showCatName val="0"/>
          <c:showSerName val="0"/>
          <c:showPercent val="0"/>
          <c:showBubbleSize val="0"/>
        </c:dLbls>
        <c:smooth val="0"/>
        <c:axId val="382449032"/>
        <c:axId val="382446680"/>
      </c:lineChart>
      <c:catAx>
        <c:axId val="382449032"/>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t-BR"/>
          </a:p>
        </c:txPr>
        <c:crossAx val="382446680"/>
        <c:crosses val="autoZero"/>
        <c:auto val="1"/>
        <c:lblAlgn val="ctr"/>
        <c:lblOffset val="100"/>
        <c:tickLblSkip val="5"/>
        <c:tickMarkSkip val="1"/>
        <c:noMultiLvlLbl val="0"/>
      </c:catAx>
      <c:valAx>
        <c:axId val="382446680"/>
        <c:scaling>
          <c:orientation val="minMax"/>
          <c:max val="140"/>
          <c:min val="55"/>
        </c:scaling>
        <c:delete val="0"/>
        <c:axPos val="l"/>
        <c:majorGridlines>
          <c:spPr>
            <a:ln w="9525" cap="flat" cmpd="sng" algn="ctr">
              <a:solidFill>
                <a:schemeClr val="bg1">
                  <a:lumMod val="65000"/>
                </a:schemeClr>
              </a:solidFill>
              <a:prstDash val="dash"/>
              <a:round/>
            </a:ln>
            <a:effectLst/>
          </c:spPr>
        </c:majorGridlines>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t-BR"/>
          </a:p>
        </c:txPr>
        <c:crossAx val="382449032"/>
        <c:crosses val="autoZero"/>
        <c:crossBetween val="between"/>
      </c:valAx>
      <c:spPr>
        <a:noFill/>
        <a:ln>
          <a:solidFill>
            <a:schemeClr val="tx1"/>
          </a:solidFill>
          <a:prstDash val="solid"/>
        </a:ln>
        <a:effectLst/>
      </c:spPr>
    </c:plotArea>
    <c:legend>
      <c:legendPos val="t"/>
      <c:layout>
        <c:manualLayout>
          <c:xMode val="edge"/>
          <c:yMode val="edge"/>
          <c:x val="6.7582283921826844E-2"/>
          <c:y val="2.2093461143444026E-2"/>
          <c:w val="0.68404016571099358"/>
          <c:h val="0.17322121419605158"/>
        </c:manualLayout>
      </c:layout>
      <c:overlay val="1"/>
      <c:spPr>
        <a:noFill/>
        <a:ln>
          <a:noFill/>
        </a:ln>
        <a:effectLst/>
      </c:spPr>
      <c:txPr>
        <a:bodyPr rot="0" spcFirstLastPara="1" vertOverflow="ellipsis" vert="horz" wrap="square" anchor="ctr" anchorCtr="0"/>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t-BR"/>
        </a:p>
      </c:txPr>
    </c:legend>
    <c:plotVisOnly val="1"/>
    <c:dispBlanksAs val="gap"/>
    <c:showDLblsOverMax val="0"/>
  </c:chart>
  <c:spPr>
    <a:solidFill>
      <a:schemeClr val="bg1"/>
    </a:solidFill>
    <a:ln w="9525" cap="flat" cmpd="sng" algn="ctr">
      <a:noFill/>
      <a:round/>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365923009623793E-2"/>
          <c:y val="3.125E-2"/>
          <c:w val="0.90885258092738408"/>
          <c:h val="0.82572506561679793"/>
        </c:manualLayout>
      </c:layout>
      <c:lineChart>
        <c:grouping val="standard"/>
        <c:varyColors val="0"/>
        <c:ser>
          <c:idx val="0"/>
          <c:order val="0"/>
          <c:tx>
            <c:strRef>
              <c:f>Figure_4!$B$1</c:f>
              <c:strCache>
                <c:ptCount val="1"/>
                <c:pt idx="0">
                  <c:v>Proposed series of real per-capita output</c:v>
                </c:pt>
              </c:strCache>
            </c:strRef>
          </c:tx>
          <c:spPr>
            <a:ln w="15875" cap="rnd">
              <a:solidFill>
                <a:schemeClr val="tx1"/>
              </a:solidFill>
              <a:round/>
            </a:ln>
            <a:effectLst/>
          </c:spPr>
          <c:marker>
            <c:symbol val="circle"/>
            <c:size val="4"/>
            <c:spPr>
              <a:solidFill>
                <a:schemeClr val="tx1"/>
              </a:solidFill>
              <a:ln w="9525">
                <a:solidFill>
                  <a:schemeClr val="tx1"/>
                </a:solidFill>
              </a:ln>
              <a:effectLst/>
            </c:spPr>
          </c:marker>
          <c:cat>
            <c:numRef>
              <c:f>Figure_4!$A$2:$A$82</c:f>
              <c:numCache>
                <c:formatCode>General</c:formatCode>
                <c:ptCount val="81"/>
                <c:pt idx="0">
                  <c:v>1820</c:v>
                </c:pt>
                <c:pt idx="1">
                  <c:v>1821</c:v>
                </c:pt>
                <c:pt idx="2">
                  <c:v>1822</c:v>
                </c:pt>
                <c:pt idx="3">
                  <c:v>1823</c:v>
                </c:pt>
                <c:pt idx="4">
                  <c:v>1824</c:v>
                </c:pt>
                <c:pt idx="5">
                  <c:v>1825</c:v>
                </c:pt>
                <c:pt idx="6">
                  <c:v>1826</c:v>
                </c:pt>
                <c:pt idx="7">
                  <c:v>1827</c:v>
                </c:pt>
                <c:pt idx="8">
                  <c:v>1828</c:v>
                </c:pt>
                <c:pt idx="9">
                  <c:v>1829</c:v>
                </c:pt>
                <c:pt idx="10">
                  <c:v>1830</c:v>
                </c:pt>
                <c:pt idx="11">
                  <c:v>1831</c:v>
                </c:pt>
                <c:pt idx="12">
                  <c:v>1832</c:v>
                </c:pt>
                <c:pt idx="13">
                  <c:v>1833</c:v>
                </c:pt>
                <c:pt idx="14">
                  <c:v>1834</c:v>
                </c:pt>
                <c:pt idx="15">
                  <c:v>1835</c:v>
                </c:pt>
                <c:pt idx="16">
                  <c:v>1836</c:v>
                </c:pt>
                <c:pt idx="17">
                  <c:v>1837</c:v>
                </c:pt>
                <c:pt idx="18">
                  <c:v>1838</c:v>
                </c:pt>
                <c:pt idx="19">
                  <c:v>1839</c:v>
                </c:pt>
                <c:pt idx="20">
                  <c:v>1840</c:v>
                </c:pt>
                <c:pt idx="21">
                  <c:v>1841</c:v>
                </c:pt>
                <c:pt idx="22">
                  <c:v>1842</c:v>
                </c:pt>
                <c:pt idx="23">
                  <c:v>1843</c:v>
                </c:pt>
                <c:pt idx="24">
                  <c:v>1844</c:v>
                </c:pt>
                <c:pt idx="25">
                  <c:v>1845</c:v>
                </c:pt>
                <c:pt idx="26">
                  <c:v>1846</c:v>
                </c:pt>
                <c:pt idx="27">
                  <c:v>1847</c:v>
                </c:pt>
                <c:pt idx="28">
                  <c:v>1848</c:v>
                </c:pt>
                <c:pt idx="29">
                  <c:v>1849</c:v>
                </c:pt>
                <c:pt idx="30">
                  <c:v>1850</c:v>
                </c:pt>
                <c:pt idx="31">
                  <c:v>1851</c:v>
                </c:pt>
                <c:pt idx="32">
                  <c:v>1852</c:v>
                </c:pt>
                <c:pt idx="33">
                  <c:v>1853</c:v>
                </c:pt>
                <c:pt idx="34">
                  <c:v>1854</c:v>
                </c:pt>
                <c:pt idx="35">
                  <c:v>1855</c:v>
                </c:pt>
                <c:pt idx="36">
                  <c:v>1856</c:v>
                </c:pt>
                <c:pt idx="37">
                  <c:v>1857</c:v>
                </c:pt>
                <c:pt idx="38">
                  <c:v>1858</c:v>
                </c:pt>
                <c:pt idx="39">
                  <c:v>1859</c:v>
                </c:pt>
                <c:pt idx="40">
                  <c:v>1860</c:v>
                </c:pt>
                <c:pt idx="41">
                  <c:v>1861</c:v>
                </c:pt>
                <c:pt idx="42">
                  <c:v>1862</c:v>
                </c:pt>
                <c:pt idx="43">
                  <c:v>1863</c:v>
                </c:pt>
                <c:pt idx="44">
                  <c:v>1864</c:v>
                </c:pt>
                <c:pt idx="45">
                  <c:v>1865</c:v>
                </c:pt>
                <c:pt idx="46">
                  <c:v>1866</c:v>
                </c:pt>
                <c:pt idx="47">
                  <c:v>1867</c:v>
                </c:pt>
                <c:pt idx="48">
                  <c:v>1868</c:v>
                </c:pt>
                <c:pt idx="49">
                  <c:v>1869</c:v>
                </c:pt>
                <c:pt idx="50">
                  <c:v>1870</c:v>
                </c:pt>
                <c:pt idx="51">
                  <c:v>1871</c:v>
                </c:pt>
                <c:pt idx="52">
                  <c:v>1872</c:v>
                </c:pt>
                <c:pt idx="53">
                  <c:v>1873</c:v>
                </c:pt>
                <c:pt idx="54">
                  <c:v>1874</c:v>
                </c:pt>
                <c:pt idx="55">
                  <c:v>1875</c:v>
                </c:pt>
                <c:pt idx="56">
                  <c:v>1876</c:v>
                </c:pt>
                <c:pt idx="57">
                  <c:v>1877</c:v>
                </c:pt>
                <c:pt idx="58">
                  <c:v>1878</c:v>
                </c:pt>
                <c:pt idx="59">
                  <c:v>1879</c:v>
                </c:pt>
                <c:pt idx="60">
                  <c:v>1880</c:v>
                </c:pt>
                <c:pt idx="61">
                  <c:v>1881</c:v>
                </c:pt>
                <c:pt idx="62">
                  <c:v>1882</c:v>
                </c:pt>
                <c:pt idx="63">
                  <c:v>1883</c:v>
                </c:pt>
                <c:pt idx="64">
                  <c:v>1884</c:v>
                </c:pt>
                <c:pt idx="65">
                  <c:v>1885</c:v>
                </c:pt>
                <c:pt idx="66">
                  <c:v>1886</c:v>
                </c:pt>
                <c:pt idx="67">
                  <c:v>1887</c:v>
                </c:pt>
                <c:pt idx="68">
                  <c:v>1888</c:v>
                </c:pt>
                <c:pt idx="69">
                  <c:v>1889</c:v>
                </c:pt>
                <c:pt idx="70">
                  <c:v>1890</c:v>
                </c:pt>
                <c:pt idx="71">
                  <c:v>1891</c:v>
                </c:pt>
                <c:pt idx="72">
                  <c:v>1892</c:v>
                </c:pt>
                <c:pt idx="73">
                  <c:v>1893</c:v>
                </c:pt>
                <c:pt idx="74">
                  <c:v>1894</c:v>
                </c:pt>
                <c:pt idx="75">
                  <c:v>1895</c:v>
                </c:pt>
                <c:pt idx="76">
                  <c:v>1896</c:v>
                </c:pt>
                <c:pt idx="77">
                  <c:v>1897</c:v>
                </c:pt>
                <c:pt idx="78">
                  <c:v>1898</c:v>
                </c:pt>
                <c:pt idx="79">
                  <c:v>1899</c:v>
                </c:pt>
                <c:pt idx="80">
                  <c:v>1900</c:v>
                </c:pt>
              </c:numCache>
            </c:numRef>
          </c:cat>
          <c:val>
            <c:numRef>
              <c:f>Figure_4!$B$2:$B$82</c:f>
              <c:numCache>
                <c:formatCode>0.00</c:formatCode>
                <c:ptCount val="81"/>
                <c:pt idx="0">
                  <c:v>58.177800729426131</c:v>
                </c:pt>
                <c:pt idx="1">
                  <c:v>52.555829732344513</c:v>
                </c:pt>
                <c:pt idx="2">
                  <c:v>51.662612729288632</c:v>
                </c:pt>
                <c:pt idx="3">
                  <c:v>54.076072559267175</c:v>
                </c:pt>
                <c:pt idx="4">
                  <c:v>62.78781768629721</c:v>
                </c:pt>
                <c:pt idx="5">
                  <c:v>55.085537975655079</c:v>
                </c:pt>
                <c:pt idx="6">
                  <c:v>60.247536226865783</c:v>
                </c:pt>
                <c:pt idx="7">
                  <c:v>68.263017253413366</c:v>
                </c:pt>
                <c:pt idx="8">
                  <c:v>72.900173476054832</c:v>
                </c:pt>
                <c:pt idx="9">
                  <c:v>65.007428387171004</c:v>
                </c:pt>
                <c:pt idx="10">
                  <c:v>66.016592460992015</c:v>
                </c:pt>
                <c:pt idx="11">
                  <c:v>63.10355495364454</c:v>
                </c:pt>
                <c:pt idx="12">
                  <c:v>64.754911237528574</c:v>
                </c:pt>
                <c:pt idx="13">
                  <c:v>74.716992529617983</c:v>
                </c:pt>
                <c:pt idx="14">
                  <c:v>68.613676175697151</c:v>
                </c:pt>
                <c:pt idx="15">
                  <c:v>76.721209217355153</c:v>
                </c:pt>
                <c:pt idx="16">
                  <c:v>76.016989303869593</c:v>
                </c:pt>
                <c:pt idx="17">
                  <c:v>69.820793911987906</c:v>
                </c:pt>
                <c:pt idx="18">
                  <c:v>67.435700363754634</c:v>
                </c:pt>
                <c:pt idx="19">
                  <c:v>68.194687891542173</c:v>
                </c:pt>
                <c:pt idx="20">
                  <c:v>69.465720052982931</c:v>
                </c:pt>
                <c:pt idx="21">
                  <c:v>68.91234410414522</c:v>
                </c:pt>
                <c:pt idx="22">
                  <c:v>81.983786907629025</c:v>
                </c:pt>
                <c:pt idx="23">
                  <c:v>80.174287605959336</c:v>
                </c:pt>
                <c:pt idx="24">
                  <c:v>87.771349867687576</c:v>
                </c:pt>
                <c:pt idx="25">
                  <c:v>87.003164447491855</c:v>
                </c:pt>
                <c:pt idx="26">
                  <c:v>84.689591856848153</c:v>
                </c:pt>
                <c:pt idx="27">
                  <c:v>77.959849304876698</c:v>
                </c:pt>
                <c:pt idx="28">
                  <c:v>71.546186415181438</c:v>
                </c:pt>
                <c:pt idx="29">
                  <c:v>75.827462177911315</c:v>
                </c:pt>
                <c:pt idx="30">
                  <c:v>82.088925331819581</c:v>
                </c:pt>
                <c:pt idx="31">
                  <c:v>81.237401441545444</c:v>
                </c:pt>
                <c:pt idx="32">
                  <c:v>83.008303654818917</c:v>
                </c:pt>
                <c:pt idx="33">
                  <c:v>74.135659572726624</c:v>
                </c:pt>
                <c:pt idx="34">
                  <c:v>72.750078678154694</c:v>
                </c:pt>
                <c:pt idx="35">
                  <c:v>71.282007556012331</c:v>
                </c:pt>
                <c:pt idx="36">
                  <c:v>72.402632471343679</c:v>
                </c:pt>
                <c:pt idx="37">
                  <c:v>87.822845451020456</c:v>
                </c:pt>
                <c:pt idx="38">
                  <c:v>79.16761789808757</c:v>
                </c:pt>
                <c:pt idx="39">
                  <c:v>81.971011628561072</c:v>
                </c:pt>
                <c:pt idx="40">
                  <c:v>84.240766964047552</c:v>
                </c:pt>
                <c:pt idx="41">
                  <c:v>80.226949004064167</c:v>
                </c:pt>
                <c:pt idx="42">
                  <c:v>79.131103151475031</c:v>
                </c:pt>
                <c:pt idx="43">
                  <c:v>78.560380015513999</c:v>
                </c:pt>
                <c:pt idx="44">
                  <c:v>92.311543564132705</c:v>
                </c:pt>
                <c:pt idx="45">
                  <c:v>89.862339415739186</c:v>
                </c:pt>
                <c:pt idx="46">
                  <c:v>95.131900156392675</c:v>
                </c:pt>
                <c:pt idx="47">
                  <c:v>92.985193895346967</c:v>
                </c:pt>
                <c:pt idx="48">
                  <c:v>106.3453905496618</c:v>
                </c:pt>
                <c:pt idx="49">
                  <c:v>109.42800286114517</c:v>
                </c:pt>
                <c:pt idx="50">
                  <c:v>91.834303201067556</c:v>
                </c:pt>
                <c:pt idx="51">
                  <c:v>99.288413651537738</c:v>
                </c:pt>
                <c:pt idx="52">
                  <c:v>100.5336586924932</c:v>
                </c:pt>
                <c:pt idx="53">
                  <c:v>99.068342434302693</c:v>
                </c:pt>
                <c:pt idx="54">
                  <c:v>95.615806051484412</c:v>
                </c:pt>
                <c:pt idx="55">
                  <c:v>95.777114199547128</c:v>
                </c:pt>
                <c:pt idx="56">
                  <c:v>89.859639329717851</c:v>
                </c:pt>
                <c:pt idx="57">
                  <c:v>91.848711524170483</c:v>
                </c:pt>
                <c:pt idx="58">
                  <c:v>102.68238988406544</c:v>
                </c:pt>
                <c:pt idx="59">
                  <c:v>106.67417236956221</c:v>
                </c:pt>
                <c:pt idx="60">
                  <c:v>111.63736470417943</c:v>
                </c:pt>
                <c:pt idx="61">
                  <c:v>110.79632074488148</c:v>
                </c:pt>
                <c:pt idx="62">
                  <c:v>113.46650365864042</c:v>
                </c:pt>
                <c:pt idx="63">
                  <c:v>110.55447405364463</c:v>
                </c:pt>
                <c:pt idx="64">
                  <c:v>113.43490664413785</c:v>
                </c:pt>
                <c:pt idx="65">
                  <c:v>112.59943311655698</c:v>
                </c:pt>
                <c:pt idx="66">
                  <c:v>113.73036620686635</c:v>
                </c:pt>
                <c:pt idx="67">
                  <c:v>111.63742636141585</c:v>
                </c:pt>
                <c:pt idx="68">
                  <c:v>105.32405586869866</c:v>
                </c:pt>
                <c:pt idx="69">
                  <c:v>100.66681861180783</c:v>
                </c:pt>
                <c:pt idx="70">
                  <c:v>108.60327033883448</c:v>
                </c:pt>
                <c:pt idx="71">
                  <c:v>132.50655485690402</c:v>
                </c:pt>
                <c:pt idx="72">
                  <c:v>107.6998380098687</c:v>
                </c:pt>
                <c:pt idx="73">
                  <c:v>108.5728229896758</c:v>
                </c:pt>
                <c:pt idx="74">
                  <c:v>118.91116509615127</c:v>
                </c:pt>
                <c:pt idx="75">
                  <c:v>135.48947372936863</c:v>
                </c:pt>
                <c:pt idx="76">
                  <c:v>131.13038096843761</c:v>
                </c:pt>
                <c:pt idx="77">
                  <c:v>121.5365991823052</c:v>
                </c:pt>
                <c:pt idx="78">
                  <c:v>111.28828158356642</c:v>
                </c:pt>
                <c:pt idx="79">
                  <c:v>109.4932781501401</c:v>
                </c:pt>
                <c:pt idx="80">
                  <c:v>100</c:v>
                </c:pt>
              </c:numCache>
            </c:numRef>
          </c:val>
          <c:smooth val="0"/>
          <c:extLst>
            <c:ext xmlns:c16="http://schemas.microsoft.com/office/drawing/2014/chart" uri="{C3380CC4-5D6E-409C-BE32-E72D297353CC}">
              <c16:uniqueId val="{00000000-EF68-4653-B6C8-CA680EC07FB4}"/>
            </c:ext>
          </c:extLst>
        </c:ser>
        <c:ser>
          <c:idx val="1"/>
          <c:order val="1"/>
          <c:tx>
            <c:strRef>
              <c:f>Figure_4!$C$1</c:f>
              <c:strCache>
                <c:ptCount val="1"/>
                <c:pt idx="0">
                  <c:v>Trendline (Theil-Sen method)</c:v>
                </c:pt>
              </c:strCache>
            </c:strRef>
          </c:tx>
          <c:spPr>
            <a:ln w="19050" cap="rnd">
              <a:solidFill>
                <a:schemeClr val="accent3">
                  <a:lumMod val="50000"/>
                </a:schemeClr>
              </a:solidFill>
              <a:round/>
            </a:ln>
            <a:effectLst/>
          </c:spPr>
          <c:marker>
            <c:symbol val="none"/>
          </c:marker>
          <c:cat>
            <c:numRef>
              <c:f>Figure_4!$A$2:$A$82</c:f>
              <c:numCache>
                <c:formatCode>General</c:formatCode>
                <c:ptCount val="81"/>
                <c:pt idx="0">
                  <c:v>1820</c:v>
                </c:pt>
                <c:pt idx="1">
                  <c:v>1821</c:v>
                </c:pt>
                <c:pt idx="2">
                  <c:v>1822</c:v>
                </c:pt>
                <c:pt idx="3">
                  <c:v>1823</c:v>
                </c:pt>
                <c:pt idx="4">
                  <c:v>1824</c:v>
                </c:pt>
                <c:pt idx="5">
                  <c:v>1825</c:v>
                </c:pt>
                <c:pt idx="6">
                  <c:v>1826</c:v>
                </c:pt>
                <c:pt idx="7">
                  <c:v>1827</c:v>
                </c:pt>
                <c:pt idx="8">
                  <c:v>1828</c:v>
                </c:pt>
                <c:pt idx="9">
                  <c:v>1829</c:v>
                </c:pt>
                <c:pt idx="10">
                  <c:v>1830</c:v>
                </c:pt>
                <c:pt idx="11">
                  <c:v>1831</c:v>
                </c:pt>
                <c:pt idx="12">
                  <c:v>1832</c:v>
                </c:pt>
                <c:pt idx="13">
                  <c:v>1833</c:v>
                </c:pt>
                <c:pt idx="14">
                  <c:v>1834</c:v>
                </c:pt>
                <c:pt idx="15">
                  <c:v>1835</c:v>
                </c:pt>
                <c:pt idx="16">
                  <c:v>1836</c:v>
                </c:pt>
                <c:pt idx="17">
                  <c:v>1837</c:v>
                </c:pt>
                <c:pt idx="18">
                  <c:v>1838</c:v>
                </c:pt>
                <c:pt idx="19">
                  <c:v>1839</c:v>
                </c:pt>
                <c:pt idx="20">
                  <c:v>1840</c:v>
                </c:pt>
                <c:pt idx="21">
                  <c:v>1841</c:v>
                </c:pt>
                <c:pt idx="22">
                  <c:v>1842</c:v>
                </c:pt>
                <c:pt idx="23">
                  <c:v>1843</c:v>
                </c:pt>
                <c:pt idx="24">
                  <c:v>1844</c:v>
                </c:pt>
                <c:pt idx="25">
                  <c:v>1845</c:v>
                </c:pt>
                <c:pt idx="26">
                  <c:v>1846</c:v>
                </c:pt>
                <c:pt idx="27">
                  <c:v>1847</c:v>
                </c:pt>
                <c:pt idx="28">
                  <c:v>1848</c:v>
                </c:pt>
                <c:pt idx="29">
                  <c:v>1849</c:v>
                </c:pt>
                <c:pt idx="30">
                  <c:v>1850</c:v>
                </c:pt>
                <c:pt idx="31">
                  <c:v>1851</c:v>
                </c:pt>
                <c:pt idx="32">
                  <c:v>1852</c:v>
                </c:pt>
                <c:pt idx="33">
                  <c:v>1853</c:v>
                </c:pt>
                <c:pt idx="34">
                  <c:v>1854</c:v>
                </c:pt>
                <c:pt idx="35">
                  <c:v>1855</c:v>
                </c:pt>
                <c:pt idx="36">
                  <c:v>1856</c:v>
                </c:pt>
                <c:pt idx="37">
                  <c:v>1857</c:v>
                </c:pt>
                <c:pt idx="38">
                  <c:v>1858</c:v>
                </c:pt>
                <c:pt idx="39">
                  <c:v>1859</c:v>
                </c:pt>
                <c:pt idx="40">
                  <c:v>1860</c:v>
                </c:pt>
                <c:pt idx="41">
                  <c:v>1861</c:v>
                </c:pt>
                <c:pt idx="42">
                  <c:v>1862</c:v>
                </c:pt>
                <c:pt idx="43">
                  <c:v>1863</c:v>
                </c:pt>
                <c:pt idx="44">
                  <c:v>1864</c:v>
                </c:pt>
                <c:pt idx="45">
                  <c:v>1865</c:v>
                </c:pt>
                <c:pt idx="46">
                  <c:v>1866</c:v>
                </c:pt>
                <c:pt idx="47">
                  <c:v>1867</c:v>
                </c:pt>
                <c:pt idx="48">
                  <c:v>1868</c:v>
                </c:pt>
                <c:pt idx="49">
                  <c:v>1869</c:v>
                </c:pt>
                <c:pt idx="50">
                  <c:v>1870</c:v>
                </c:pt>
                <c:pt idx="51">
                  <c:v>1871</c:v>
                </c:pt>
                <c:pt idx="52">
                  <c:v>1872</c:v>
                </c:pt>
                <c:pt idx="53">
                  <c:v>1873</c:v>
                </c:pt>
                <c:pt idx="54">
                  <c:v>1874</c:v>
                </c:pt>
                <c:pt idx="55">
                  <c:v>1875</c:v>
                </c:pt>
                <c:pt idx="56">
                  <c:v>1876</c:v>
                </c:pt>
                <c:pt idx="57">
                  <c:v>1877</c:v>
                </c:pt>
                <c:pt idx="58">
                  <c:v>1878</c:v>
                </c:pt>
                <c:pt idx="59">
                  <c:v>1879</c:v>
                </c:pt>
                <c:pt idx="60">
                  <c:v>1880</c:v>
                </c:pt>
                <c:pt idx="61">
                  <c:v>1881</c:v>
                </c:pt>
                <c:pt idx="62">
                  <c:v>1882</c:v>
                </c:pt>
                <c:pt idx="63">
                  <c:v>1883</c:v>
                </c:pt>
                <c:pt idx="64">
                  <c:v>1884</c:v>
                </c:pt>
                <c:pt idx="65">
                  <c:v>1885</c:v>
                </c:pt>
                <c:pt idx="66">
                  <c:v>1886</c:v>
                </c:pt>
                <c:pt idx="67">
                  <c:v>1887</c:v>
                </c:pt>
                <c:pt idx="68">
                  <c:v>1888</c:v>
                </c:pt>
                <c:pt idx="69">
                  <c:v>1889</c:v>
                </c:pt>
                <c:pt idx="70">
                  <c:v>1890</c:v>
                </c:pt>
                <c:pt idx="71">
                  <c:v>1891</c:v>
                </c:pt>
                <c:pt idx="72">
                  <c:v>1892</c:v>
                </c:pt>
                <c:pt idx="73">
                  <c:v>1893</c:v>
                </c:pt>
                <c:pt idx="74">
                  <c:v>1894</c:v>
                </c:pt>
                <c:pt idx="75">
                  <c:v>1895</c:v>
                </c:pt>
                <c:pt idx="76">
                  <c:v>1896</c:v>
                </c:pt>
                <c:pt idx="77">
                  <c:v>1897</c:v>
                </c:pt>
                <c:pt idx="78">
                  <c:v>1898</c:v>
                </c:pt>
                <c:pt idx="79">
                  <c:v>1899</c:v>
                </c:pt>
                <c:pt idx="80">
                  <c:v>1900</c:v>
                </c:pt>
              </c:numCache>
            </c:numRef>
          </c:cat>
          <c:val>
            <c:numRef>
              <c:f>Figure_4!$C$2:$C$82</c:f>
              <c:numCache>
                <c:formatCode>0.00</c:formatCode>
                <c:ptCount val="81"/>
                <c:pt idx="0">
                  <c:v>59.809552904575995</c:v>
                </c:pt>
                <c:pt idx="1">
                  <c:v>60.36593574066454</c:v>
                </c:pt>
                <c:pt idx="2">
                  <c:v>60.92749436967005</c:v>
                </c:pt>
                <c:pt idx="3">
                  <c:v>61.494276939793096</c:v>
                </c:pt>
                <c:pt idx="4">
                  <c:v>62.066332047136306</c:v>
                </c:pt>
                <c:pt idx="5">
                  <c:v>62.643708739871236</c:v>
                </c:pt>
                <c:pt idx="6">
                  <c:v>63.226456522443684</c:v>
                </c:pt>
                <c:pt idx="7">
                  <c:v>63.8146253598184</c:v>
                </c:pt>
                <c:pt idx="8">
                  <c:v>64.408265681762813</c:v>
                </c:pt>
                <c:pt idx="9">
                  <c:v>65.007428387171004</c:v>
                </c:pt>
                <c:pt idx="10">
                  <c:v>65.612164848428009</c:v>
                </c:pt>
                <c:pt idx="11">
                  <c:v>66.222526915814157</c:v>
                </c:pt>
                <c:pt idx="12">
                  <c:v>66.838566921950829</c:v>
                </c:pt>
                <c:pt idx="13">
                  <c:v>67.460337686287772</c:v>
                </c:pt>
                <c:pt idx="14">
                  <c:v>68.087892519631396</c:v>
                </c:pt>
                <c:pt idx="15">
                  <c:v>68.721285228715942</c:v>
                </c:pt>
                <c:pt idx="16">
                  <c:v>69.360570120816732</c:v>
                </c:pt>
                <c:pt idx="17">
                  <c:v>70.005802008406818</c:v>
                </c:pt>
                <c:pt idx="18">
                  <c:v>70.657036213856131</c:v>
                </c:pt>
                <c:pt idx="19">
                  <c:v>71.314328574175136</c:v>
                </c:pt>
                <c:pt idx="20">
                  <c:v>71.977735445802395</c:v>
                </c:pt>
                <c:pt idx="21">
                  <c:v>72.647313709436304</c:v>
                </c:pt>
                <c:pt idx="22">
                  <c:v>73.323120774912198</c:v>
                </c:pt>
                <c:pt idx="23">
                  <c:v>74.005214586124865</c:v>
                </c:pt>
                <c:pt idx="24">
                  <c:v>74.693653625996362</c:v>
                </c:pt>
                <c:pt idx="25">
                  <c:v>75.388496921490514</c:v>
                </c:pt>
                <c:pt idx="26">
                  <c:v>76.089804048673841</c:v>
                </c:pt>
                <c:pt idx="27">
                  <c:v>76.797635137823875</c:v>
                </c:pt>
                <c:pt idx="28">
                  <c:v>77.512050878584347</c:v>
                </c:pt>
                <c:pt idx="29">
                  <c:v>78.233112525168949</c:v>
                </c:pt>
                <c:pt idx="30">
                  <c:v>78.960881901613448</c:v>
                </c:pt>
                <c:pt idx="31">
                  <c:v>79.695421407076154</c:v>
                </c:pt>
                <c:pt idx="32">
                  <c:v>80.436794021188163</c:v>
                </c:pt>
                <c:pt idx="33">
                  <c:v>81.185063309453568</c:v>
                </c:pt>
                <c:pt idx="34">
                  <c:v>81.94029342869905</c:v>
                </c:pt>
                <c:pt idx="35">
                  <c:v>82.702549132575058</c:v>
                </c:pt>
                <c:pt idx="36">
                  <c:v>83.471895777107648</c:v>
                </c:pt>
                <c:pt idx="37">
                  <c:v>84.248399326302405</c:v>
                </c:pt>
                <c:pt idx="38">
                  <c:v>85.032126357799768</c:v>
                </c:pt>
                <c:pt idx="39">
                  <c:v>85.823144068583687</c:v>
                </c:pt>
                <c:pt idx="40">
                  <c:v>86.621520280743283</c:v>
                </c:pt>
                <c:pt idx="41">
                  <c:v>87.427323447287506</c:v>
                </c:pt>
                <c:pt idx="42">
                  <c:v>88.24062265801453</c:v>
                </c:pt>
                <c:pt idx="43">
                  <c:v>89.061487645435776</c:v>
                </c:pt>
                <c:pt idx="44">
                  <c:v>89.889988790754344</c:v>
                </c:pt>
                <c:pt idx="45">
                  <c:v>90.726197129899788</c:v>
                </c:pt>
                <c:pt idx="46">
                  <c:v>91.570184359618651</c:v>
                </c:pt>
                <c:pt idx="47">
                  <c:v>92.422022843622059</c:v>
                </c:pt>
                <c:pt idx="48">
                  <c:v>93.281785618789712</c:v>
                </c:pt>
                <c:pt idx="49">
                  <c:v>94.149546401432346</c:v>
                </c:pt>
                <c:pt idx="50">
                  <c:v>95.025379593612442</c:v>
                </c:pt>
                <c:pt idx="51">
                  <c:v>95.909360289522965</c:v>
                </c:pt>
                <c:pt idx="52">
                  <c:v>96.801564281926247</c:v>
                </c:pt>
                <c:pt idx="53">
                  <c:v>97.702068068652679</c:v>
                </c:pt>
                <c:pt idx="54">
                  <c:v>98.610948859159208</c:v>
                </c:pt>
                <c:pt idx="55">
                  <c:v>99.528284581149592</c:v>
                </c:pt>
                <c:pt idx="56">
                  <c:v>100.4541538872558</c:v>
                </c:pt>
                <c:pt idx="57">
                  <c:v>101.38863616178206</c:v>
                </c:pt>
                <c:pt idx="58">
                  <c:v>102.33181152751072</c:v>
                </c:pt>
                <c:pt idx="59">
                  <c:v>103.28376085257237</c:v>
                </c:pt>
                <c:pt idx="60">
                  <c:v>104.24456575737962</c:v>
                </c:pt>
                <c:pt idx="61">
                  <c:v>105.21430862162484</c:v>
                </c:pt>
                <c:pt idx="62">
                  <c:v>106.19307259134364</c:v>
                </c:pt>
                <c:pt idx="63">
                  <c:v>107.18094158604411</c:v>
                </c:pt>
                <c:pt idx="64">
                  <c:v>108.17800030590158</c:v>
                </c:pt>
                <c:pt idx="65">
                  <c:v>109.18433423902114</c:v>
                </c:pt>
                <c:pt idx="66">
                  <c:v>110.20002966876733</c:v>
                </c:pt>
                <c:pt idx="67">
                  <c:v>111.22517368116237</c:v>
                </c:pt>
                <c:pt idx="68">
                  <c:v>112.25985417235245</c:v>
                </c:pt>
                <c:pt idx="69">
                  <c:v>113.30415985614424</c:v>
                </c:pt>
                <c:pt idx="70">
                  <c:v>114.35818027161147</c:v>
                </c:pt>
                <c:pt idx="71">
                  <c:v>115.42200579077158</c:v>
                </c:pt>
                <c:pt idx="72">
                  <c:v>116.49572762633449</c:v>
                </c:pt>
                <c:pt idx="73">
                  <c:v>117.57943783952308</c:v>
                </c:pt>
                <c:pt idx="74">
                  <c:v>118.67322934796697</c:v>
                </c:pt>
                <c:pt idx="75">
                  <c:v>119.77719593366864</c:v>
                </c:pt>
                <c:pt idx="76">
                  <c:v>120.89143225104466</c:v>
                </c:pt>
                <c:pt idx="77">
                  <c:v>122.01603383504172</c:v>
                </c:pt>
                <c:pt idx="78">
                  <c:v>123.15109710932717</c:v>
                </c:pt>
                <c:pt idx="79">
                  <c:v>124.29671939455669</c:v>
                </c:pt>
                <c:pt idx="80">
                  <c:v>125.45299891671901</c:v>
                </c:pt>
              </c:numCache>
            </c:numRef>
          </c:val>
          <c:smooth val="0"/>
          <c:extLst>
            <c:ext xmlns:c16="http://schemas.microsoft.com/office/drawing/2014/chart" uri="{C3380CC4-5D6E-409C-BE32-E72D297353CC}">
              <c16:uniqueId val="{00000001-EF68-4653-B6C8-CA680EC07FB4}"/>
            </c:ext>
          </c:extLst>
        </c:ser>
        <c:dLbls>
          <c:showLegendKey val="0"/>
          <c:showVal val="0"/>
          <c:showCatName val="0"/>
          <c:showSerName val="0"/>
          <c:showPercent val="0"/>
          <c:showBubbleSize val="0"/>
        </c:dLbls>
        <c:marker val="1"/>
        <c:smooth val="0"/>
        <c:axId val="382446288"/>
        <c:axId val="382447072"/>
      </c:lineChart>
      <c:catAx>
        <c:axId val="382446288"/>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pt-BR"/>
          </a:p>
        </c:txPr>
        <c:crossAx val="382447072"/>
        <c:crosses val="autoZero"/>
        <c:auto val="1"/>
        <c:lblAlgn val="ctr"/>
        <c:lblOffset val="100"/>
        <c:tickLblSkip val="10"/>
        <c:noMultiLvlLbl val="0"/>
      </c:catAx>
      <c:valAx>
        <c:axId val="382447072"/>
        <c:scaling>
          <c:orientation val="minMax"/>
          <c:min val="50"/>
        </c:scaling>
        <c:delete val="0"/>
        <c:axPos val="l"/>
        <c:majorGridlines>
          <c:spPr>
            <a:ln w="9525" cap="flat" cmpd="sng" algn="ctr">
              <a:solidFill>
                <a:schemeClr val="tx1">
                  <a:lumMod val="15000"/>
                  <a:lumOff val="85000"/>
                </a:schemeClr>
              </a:solidFill>
              <a:prstDash val="dash"/>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pt-BR"/>
          </a:p>
        </c:txPr>
        <c:crossAx val="382446288"/>
        <c:crosses val="autoZero"/>
        <c:crossBetween val="between"/>
      </c:valAx>
      <c:spPr>
        <a:noFill/>
        <a:ln>
          <a:solidFill>
            <a:schemeClr val="tx1"/>
          </a:solidFill>
        </a:ln>
        <a:effectLst/>
      </c:spPr>
    </c:plotArea>
    <c:legend>
      <c:legendPos val="b"/>
      <c:layout>
        <c:manualLayout>
          <c:xMode val="edge"/>
          <c:yMode val="edge"/>
          <c:x val="6.3453626965631046E-2"/>
          <c:y val="3.5880926143964487E-2"/>
          <c:w val="0.5042383624989083"/>
          <c:h val="0.1140882595531951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pt-B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0.56393</cdr:x>
      <cdr:y>0.5773</cdr:y>
    </cdr:from>
    <cdr:to>
      <cdr:x>0.96322</cdr:x>
      <cdr:y>0.84132</cdr:y>
    </cdr:to>
    <cdr:sp macro="" textlink="">
      <cdr:nvSpPr>
        <cdr:cNvPr id="2" name="CaixaDeTexto 8">
          <a:extLst xmlns:a="http://schemas.openxmlformats.org/drawingml/2006/main">
            <a:ext uri="{FF2B5EF4-FFF2-40B4-BE49-F238E27FC236}">
              <a16:creationId xmlns:a16="http://schemas.microsoft.com/office/drawing/2014/main" id="{9E7F3B59-E1BD-44D3-BA95-EDC985545E4B}"/>
            </a:ext>
          </a:extLst>
        </cdr:cNvPr>
        <cdr:cNvSpPr txBox="1"/>
      </cdr:nvSpPr>
      <cdr:spPr>
        <a:xfrm xmlns:a="http://schemas.openxmlformats.org/drawingml/2006/main">
          <a:off x="3067075" y="1836578"/>
          <a:ext cx="2171649" cy="83994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pt-BR" sz="1000" u="sng">
              <a:latin typeface="Arial" panose="020B0604020202020204" pitchFamily="34" charset="0"/>
              <a:cs typeface="Arial" panose="020B0604020202020204" pitchFamily="34" charset="0"/>
            </a:rPr>
            <a:t>Sen-Theil</a:t>
          </a:r>
          <a:r>
            <a:rPr lang="pt-BR" sz="1000" u="sng" baseline="0">
              <a:latin typeface="Arial" panose="020B0604020202020204" pitchFamily="34" charset="0"/>
              <a:cs typeface="Arial" panose="020B0604020202020204" pitchFamily="34" charset="0"/>
            </a:rPr>
            <a:t> trend (1820-1900)</a:t>
          </a:r>
        </a:p>
        <a:p xmlns:a="http://schemas.openxmlformats.org/drawingml/2006/main">
          <a:pPr algn="ctr"/>
          <a:r>
            <a:rPr lang="pt-BR" sz="1000">
              <a:latin typeface="Arial" panose="020B0604020202020204" pitchFamily="34" charset="0"/>
              <a:cs typeface="Arial" panose="020B0604020202020204" pitchFamily="34" charset="0"/>
            </a:rPr>
            <a:t>logGDPpc = 4.0912 + 0.0093×time</a:t>
          </a:r>
        </a:p>
        <a:p xmlns:a="http://schemas.openxmlformats.org/drawingml/2006/main">
          <a:pPr algn="ctr"/>
          <a:r>
            <a:rPr lang="pt-BR" sz="1000">
              <a:latin typeface="Arial" panose="020B0604020202020204" pitchFamily="34" charset="0"/>
              <a:cs typeface="Arial" panose="020B0604020202020204" pitchFamily="34" charset="0"/>
            </a:rPr>
            <a:t>n = 81;</a:t>
          </a:r>
          <a:r>
            <a:rPr lang="pt-BR" sz="1000" baseline="0">
              <a:latin typeface="Arial" panose="020B0604020202020204" pitchFamily="34" charset="0"/>
              <a:cs typeface="Arial" panose="020B0604020202020204" pitchFamily="34" charset="0"/>
            </a:rPr>
            <a:t> test z = 10.12***</a:t>
          </a:r>
        </a:p>
        <a:p xmlns:a="http://schemas.openxmlformats.org/drawingml/2006/main">
          <a:pPr algn="ctr"/>
          <a:r>
            <a:rPr lang="pt-BR" sz="1000" u="sng" baseline="0">
              <a:latin typeface="Arial" panose="020B0604020202020204" pitchFamily="34" charset="0"/>
              <a:cs typeface="Arial" panose="020B0604020202020204" pitchFamily="34" charset="0"/>
            </a:rPr>
            <a:t>Slope: 95% confidence interval</a:t>
          </a:r>
        </a:p>
        <a:p xmlns:a="http://schemas.openxmlformats.org/drawingml/2006/main">
          <a:pPr algn="ctr"/>
          <a:r>
            <a:rPr lang="pt-BR" sz="1000" baseline="0">
              <a:latin typeface="Arial" panose="020B0604020202020204" pitchFamily="34" charset="0"/>
              <a:cs typeface="Arial" panose="020B0604020202020204" pitchFamily="34" charset="0"/>
            </a:rPr>
            <a:t>0.0083 − 0.0101</a:t>
          </a:r>
          <a:endParaRPr lang="pt-BR" sz="1000">
            <a:latin typeface="Arial" panose="020B0604020202020204" pitchFamily="34" charset="0"/>
            <a:cs typeface="Arial" panose="020B060402020202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1529-F1B6-C147-66BD-7BDFC6D447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DEDEEC30-1B8C-E7FE-7036-15682E0A3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BE1E51E9-F245-B338-B22A-BAEA2BEFB8EC}"/>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5" name="Footer Placeholder 4">
            <a:extLst>
              <a:ext uri="{FF2B5EF4-FFF2-40B4-BE49-F238E27FC236}">
                <a16:creationId xmlns:a16="http://schemas.microsoft.com/office/drawing/2014/main" id="{315E64FF-D498-1DA7-B1D3-0A85B0F824E8}"/>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6E4B834E-5815-1154-1F4F-3C1E070164EA}"/>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364899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5DF6-EA34-0BFA-6DF5-1DD7E7653651}"/>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9AC8BCE3-E340-E195-E3E4-8874F7C1D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5985B5D6-C95D-FCDA-A382-EBCD1352207D}"/>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5" name="Footer Placeholder 4">
            <a:extLst>
              <a:ext uri="{FF2B5EF4-FFF2-40B4-BE49-F238E27FC236}">
                <a16:creationId xmlns:a16="http://schemas.microsoft.com/office/drawing/2014/main" id="{979185E1-47A3-F700-1DCB-A0A1973AD80F}"/>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878752BD-818C-148B-1A5E-64ACD3059FAF}"/>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95786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BA981F-6D1B-D761-ABC5-769A78726D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F8702DD2-54EE-20E5-C73C-B596BF1ABB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BE05B69C-2E7A-4116-E833-1D07ECE48079}"/>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5" name="Footer Placeholder 4">
            <a:extLst>
              <a:ext uri="{FF2B5EF4-FFF2-40B4-BE49-F238E27FC236}">
                <a16:creationId xmlns:a16="http://schemas.microsoft.com/office/drawing/2014/main" id="{DC200DE5-DFAF-0554-C6D1-A365DF279683}"/>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944E6811-7608-FB0E-DB2B-E027368AD2A9}"/>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105423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AE70-87D4-F129-9304-A89B8F67E76A}"/>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1682CC7E-C3DD-33AF-8B43-BD7ED42655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5E94194D-CBA7-E16C-6C8F-31A14A118065}"/>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5" name="Footer Placeholder 4">
            <a:extLst>
              <a:ext uri="{FF2B5EF4-FFF2-40B4-BE49-F238E27FC236}">
                <a16:creationId xmlns:a16="http://schemas.microsoft.com/office/drawing/2014/main" id="{BB2F0568-7FAF-47D1-AF11-83586DCD0A2C}"/>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940EAB0F-4616-48B9-A024-64D2A6ACA0B8}"/>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177188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A031-08CE-0E07-E6B6-B059DD5460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E3A5A374-C463-81FC-1B2C-5BABA0B966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4937B5-CED1-5A96-3C0D-1DBD7EF85C9A}"/>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5" name="Footer Placeholder 4">
            <a:extLst>
              <a:ext uri="{FF2B5EF4-FFF2-40B4-BE49-F238E27FC236}">
                <a16:creationId xmlns:a16="http://schemas.microsoft.com/office/drawing/2014/main" id="{0922FBC2-C649-55EE-287B-0BED2AD50F3A}"/>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83EC41ED-6A31-540A-2A71-5C042C716BBB}"/>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343918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84A40-E13F-7A1A-592C-C10ED4D6FDCD}"/>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B078D3BC-7271-8676-A09B-2A199B75F4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1946EFB0-A62B-1798-0207-B17DD2EEB6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F3F2CA7A-B6F5-2D04-4F25-2175DCBD5DA4}"/>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6" name="Footer Placeholder 5">
            <a:extLst>
              <a:ext uri="{FF2B5EF4-FFF2-40B4-BE49-F238E27FC236}">
                <a16:creationId xmlns:a16="http://schemas.microsoft.com/office/drawing/2014/main" id="{0A1DB7E9-D23A-2AE3-D9AE-17C8BD4E37BB}"/>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776A6875-80B9-183B-6E7B-315CFD18694D}"/>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67781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6D7B-ABA3-5176-6AE6-C9C73A9BBEBF}"/>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434AC79E-D603-14D0-9EFA-B50813A02B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71E145-8FB0-F44E-4F1D-12257DB194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EFEBB7C6-74FB-2BC7-6DF2-E99FA3E347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A292E0-6845-2C16-80B8-FCA799C9FA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85F2C919-142C-C5EC-9201-60366027A126}"/>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8" name="Footer Placeholder 7">
            <a:extLst>
              <a:ext uri="{FF2B5EF4-FFF2-40B4-BE49-F238E27FC236}">
                <a16:creationId xmlns:a16="http://schemas.microsoft.com/office/drawing/2014/main" id="{3790D4CB-D5FA-97B9-2E52-39A94785F004}"/>
              </a:ext>
            </a:extLst>
          </p:cNvPr>
          <p:cNvSpPr>
            <a:spLocks noGrp="1"/>
          </p:cNvSpPr>
          <p:nvPr>
            <p:ph type="ftr" sz="quarter" idx="11"/>
          </p:nvPr>
        </p:nvSpPr>
        <p:spPr/>
        <p:txBody>
          <a:bodyPr/>
          <a:lstStyle/>
          <a:p>
            <a:endParaRPr lang="pt-BR"/>
          </a:p>
        </p:txBody>
      </p:sp>
      <p:sp>
        <p:nvSpPr>
          <p:cNvPr id="9" name="Slide Number Placeholder 8">
            <a:extLst>
              <a:ext uri="{FF2B5EF4-FFF2-40B4-BE49-F238E27FC236}">
                <a16:creationId xmlns:a16="http://schemas.microsoft.com/office/drawing/2014/main" id="{3DDBBE5C-A567-1269-A9E8-A3FEEE3D4F4F}"/>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204123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83C79-DAFA-6163-0415-D9C9CC2386DF}"/>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74165C35-6A74-EE29-FFCA-C63A40595093}"/>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4" name="Footer Placeholder 3">
            <a:extLst>
              <a:ext uri="{FF2B5EF4-FFF2-40B4-BE49-F238E27FC236}">
                <a16:creationId xmlns:a16="http://schemas.microsoft.com/office/drawing/2014/main" id="{D1D84667-488A-066B-EC37-58084843BCCE}"/>
              </a:ext>
            </a:extLst>
          </p:cNvPr>
          <p:cNvSpPr>
            <a:spLocks noGrp="1"/>
          </p:cNvSpPr>
          <p:nvPr>
            <p:ph type="ftr" sz="quarter" idx="11"/>
          </p:nvPr>
        </p:nvSpPr>
        <p:spPr/>
        <p:txBody>
          <a:bodyPr/>
          <a:lstStyle/>
          <a:p>
            <a:endParaRPr lang="pt-BR"/>
          </a:p>
        </p:txBody>
      </p:sp>
      <p:sp>
        <p:nvSpPr>
          <p:cNvPr id="5" name="Slide Number Placeholder 4">
            <a:extLst>
              <a:ext uri="{FF2B5EF4-FFF2-40B4-BE49-F238E27FC236}">
                <a16:creationId xmlns:a16="http://schemas.microsoft.com/office/drawing/2014/main" id="{35A59B16-0767-A637-E739-B04648F6AB8E}"/>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329322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455B0C-81F3-DBCB-FE84-5010B2948465}"/>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3" name="Footer Placeholder 2">
            <a:extLst>
              <a:ext uri="{FF2B5EF4-FFF2-40B4-BE49-F238E27FC236}">
                <a16:creationId xmlns:a16="http://schemas.microsoft.com/office/drawing/2014/main" id="{03E6E956-4ADB-5204-5375-739E730BCBAD}"/>
              </a:ext>
            </a:extLst>
          </p:cNvPr>
          <p:cNvSpPr>
            <a:spLocks noGrp="1"/>
          </p:cNvSpPr>
          <p:nvPr>
            <p:ph type="ftr" sz="quarter" idx="11"/>
          </p:nvPr>
        </p:nvSpPr>
        <p:spPr/>
        <p:txBody>
          <a:bodyPr/>
          <a:lstStyle/>
          <a:p>
            <a:endParaRPr lang="pt-BR"/>
          </a:p>
        </p:txBody>
      </p:sp>
      <p:sp>
        <p:nvSpPr>
          <p:cNvPr id="4" name="Slide Number Placeholder 3">
            <a:extLst>
              <a:ext uri="{FF2B5EF4-FFF2-40B4-BE49-F238E27FC236}">
                <a16:creationId xmlns:a16="http://schemas.microsoft.com/office/drawing/2014/main" id="{457D1D8B-6CD2-B2A3-429B-38890BF2F4B8}"/>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273690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B891-1DD3-58B8-2FF6-AB220CEB3F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04AEB477-B12B-9B8D-E425-78ED500BC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6803670A-91C2-4BA1-ECF7-3F403028C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C946EC-B428-E3C1-113D-FE86B5D9C838}"/>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6" name="Footer Placeholder 5">
            <a:extLst>
              <a:ext uri="{FF2B5EF4-FFF2-40B4-BE49-F238E27FC236}">
                <a16:creationId xmlns:a16="http://schemas.microsoft.com/office/drawing/2014/main" id="{244E642F-8187-652E-287C-108F0A947C08}"/>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F8881213-CE77-64FA-141E-DBE8A665F41B}"/>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199585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0E27-C41A-9C6A-3C4A-25628F3A1B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552059B7-8925-7E18-5D33-2EFAE1B0BD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C856A2C8-83C1-F1D0-7596-259E9FFAA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48B2DE-C6AC-8BBF-C6E9-5B6D220FE86B}"/>
              </a:ext>
            </a:extLst>
          </p:cNvPr>
          <p:cNvSpPr>
            <a:spLocks noGrp="1"/>
          </p:cNvSpPr>
          <p:nvPr>
            <p:ph type="dt" sz="half" idx="10"/>
          </p:nvPr>
        </p:nvSpPr>
        <p:spPr/>
        <p:txBody>
          <a:bodyPr/>
          <a:lstStyle/>
          <a:p>
            <a:fld id="{36A6808C-1FE8-4E57-AE3F-749204754454}" type="datetimeFigureOut">
              <a:rPr lang="pt-BR" smtClean="0"/>
              <a:t>01/03/2023</a:t>
            </a:fld>
            <a:endParaRPr lang="pt-BR"/>
          </a:p>
        </p:txBody>
      </p:sp>
      <p:sp>
        <p:nvSpPr>
          <p:cNvPr id="6" name="Footer Placeholder 5">
            <a:extLst>
              <a:ext uri="{FF2B5EF4-FFF2-40B4-BE49-F238E27FC236}">
                <a16:creationId xmlns:a16="http://schemas.microsoft.com/office/drawing/2014/main" id="{08A5000B-EA02-79BD-BAC4-CE07031A379E}"/>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38B9A117-DBD4-4865-678D-82105717CCF0}"/>
              </a:ext>
            </a:extLst>
          </p:cNvPr>
          <p:cNvSpPr>
            <a:spLocks noGrp="1"/>
          </p:cNvSpPr>
          <p:nvPr>
            <p:ph type="sldNum" sz="quarter" idx="12"/>
          </p:nvPr>
        </p:nvSpPr>
        <p:spPr/>
        <p:txBody>
          <a:bodyPr/>
          <a:lstStyle/>
          <a:p>
            <a:fld id="{A10B5BCA-AD89-43F0-85AD-E54CD416991C}" type="slidenum">
              <a:rPr lang="pt-BR" smtClean="0"/>
              <a:t>‹nº›</a:t>
            </a:fld>
            <a:endParaRPr lang="pt-BR"/>
          </a:p>
        </p:txBody>
      </p:sp>
    </p:spTree>
    <p:extLst>
      <p:ext uri="{BB962C8B-B14F-4D97-AF65-F5344CB8AC3E}">
        <p14:creationId xmlns:p14="http://schemas.microsoft.com/office/powerpoint/2010/main" val="248680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1B2FD0-9E02-7052-945C-4DB0F3EAE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9CB53E29-1ADE-43CA-03FA-2E1AACB51E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2F1FB23A-C037-DEA2-16AC-E6A6F2443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6808C-1FE8-4E57-AE3F-749204754454}" type="datetimeFigureOut">
              <a:rPr lang="pt-BR" smtClean="0"/>
              <a:t>01/03/2023</a:t>
            </a:fld>
            <a:endParaRPr lang="pt-BR"/>
          </a:p>
        </p:txBody>
      </p:sp>
      <p:sp>
        <p:nvSpPr>
          <p:cNvPr id="5" name="Footer Placeholder 4">
            <a:extLst>
              <a:ext uri="{FF2B5EF4-FFF2-40B4-BE49-F238E27FC236}">
                <a16:creationId xmlns:a16="http://schemas.microsoft.com/office/drawing/2014/main" id="{A7BC2462-243C-098D-768B-8AB30C799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a:extLst>
              <a:ext uri="{FF2B5EF4-FFF2-40B4-BE49-F238E27FC236}">
                <a16:creationId xmlns:a16="http://schemas.microsoft.com/office/drawing/2014/main" id="{E0396524-6C07-E6D5-4222-906165C42E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B5BCA-AD89-43F0-85AD-E54CD416991C}" type="slidenum">
              <a:rPr lang="pt-BR" smtClean="0"/>
              <a:t>‹nº›</a:t>
            </a:fld>
            <a:endParaRPr lang="pt-BR"/>
          </a:p>
        </p:txBody>
      </p:sp>
    </p:spTree>
    <p:extLst>
      <p:ext uri="{BB962C8B-B14F-4D97-AF65-F5344CB8AC3E}">
        <p14:creationId xmlns:p14="http://schemas.microsoft.com/office/powerpoint/2010/main" val="2410902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epecdg.com.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49F0-B735-6A1D-42CA-998405A2CF9B}"/>
              </a:ext>
            </a:extLst>
          </p:cNvPr>
          <p:cNvSpPr>
            <a:spLocks noGrp="1"/>
          </p:cNvSpPr>
          <p:nvPr>
            <p:ph type="ctrTitle"/>
          </p:nvPr>
        </p:nvSpPr>
        <p:spPr/>
        <p:txBody>
          <a:bodyPr>
            <a:noAutofit/>
          </a:bodyPr>
          <a:lstStyle/>
          <a:p>
            <a:r>
              <a:rPr lang="pt-BR" sz="4000" b="1" dirty="0"/>
              <a:t>SECULAR STAGNATION FOLLOWED BY NEAR-MIRACULOUS GROWTH? </a:t>
            </a:r>
            <a:br>
              <a:rPr lang="pt-BR" sz="4000" b="1" dirty="0"/>
            </a:br>
            <a:r>
              <a:rPr lang="pt-BR" sz="4000" b="1" dirty="0"/>
              <a:t>REVISITING BRAZIL’S NATIONAL ACCOUNTS </a:t>
            </a:r>
            <a:br>
              <a:rPr lang="pt-BR" sz="4000" b="1" dirty="0"/>
            </a:br>
            <a:r>
              <a:rPr lang="pt-BR" sz="4000" b="1" dirty="0"/>
              <a:t>FROM 1820 T0 1980</a:t>
            </a:r>
          </a:p>
        </p:txBody>
      </p:sp>
      <p:sp>
        <p:nvSpPr>
          <p:cNvPr id="3" name="Subtitle 2">
            <a:extLst>
              <a:ext uri="{FF2B5EF4-FFF2-40B4-BE49-F238E27FC236}">
                <a16:creationId xmlns:a16="http://schemas.microsoft.com/office/drawing/2014/main" id="{EF568CBF-C3CF-6C9C-66F8-DDB6F77CC738}"/>
              </a:ext>
            </a:extLst>
          </p:cNvPr>
          <p:cNvSpPr>
            <a:spLocks noGrp="1"/>
          </p:cNvSpPr>
          <p:nvPr>
            <p:ph type="subTitle" idx="1"/>
          </p:nvPr>
        </p:nvSpPr>
        <p:spPr/>
        <p:txBody>
          <a:bodyPr>
            <a:noAutofit/>
          </a:bodyPr>
          <a:lstStyle/>
          <a:p>
            <a:r>
              <a:rPr lang="pt-BR" sz="3200" dirty="0"/>
              <a:t>EDMAR BACHA</a:t>
            </a:r>
          </a:p>
          <a:p>
            <a:r>
              <a:rPr lang="pt-BR" sz="3200" dirty="0"/>
              <a:t>SIPA, COLUMBIA UNIVERSITY</a:t>
            </a:r>
          </a:p>
          <a:p>
            <a:r>
              <a:rPr lang="pt-BR" sz="3200" dirty="0"/>
              <a:t>MARCH 1, 2023</a:t>
            </a:r>
          </a:p>
        </p:txBody>
      </p:sp>
    </p:spTree>
    <p:extLst>
      <p:ext uri="{BB962C8B-B14F-4D97-AF65-F5344CB8AC3E}">
        <p14:creationId xmlns:p14="http://schemas.microsoft.com/office/powerpoint/2010/main" val="205151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8ADB-2631-2CC9-0412-6778C5104916}"/>
              </a:ext>
            </a:extLst>
          </p:cNvPr>
          <p:cNvSpPr>
            <a:spLocks noGrp="1"/>
          </p:cNvSpPr>
          <p:nvPr>
            <p:ph type="title"/>
          </p:nvPr>
        </p:nvSpPr>
        <p:spPr/>
        <p:txBody>
          <a:bodyPr>
            <a:normAutofit fontScale="90000"/>
          </a:bodyPr>
          <a:lstStyle/>
          <a:p>
            <a:pPr algn="ctr"/>
            <a:r>
              <a:rPr lang="pt-BR" b="1" dirty="0"/>
              <a:t>OUR RESULTS DIFFER FROM GOLDSMIDT’S MAINLY BECAUSE OF DIFFERENT PRICE DEFLATORS</a:t>
            </a:r>
            <a:br>
              <a:rPr lang="pt-BR" b="1" dirty="0"/>
            </a:br>
            <a:r>
              <a:rPr lang="pt-BR" sz="2800" b="1" dirty="0"/>
              <a:t>(</a:t>
            </a:r>
            <a:r>
              <a:rPr lang="pt-BR" sz="2800" b="1" dirty="0" err="1"/>
              <a:t>all</a:t>
            </a:r>
            <a:r>
              <a:rPr lang="pt-BR" sz="2800" b="1" dirty="0"/>
              <a:t> series </a:t>
            </a:r>
            <a:r>
              <a:rPr lang="pt-BR" sz="2800" b="1" dirty="0" err="1"/>
              <a:t>with</a:t>
            </a:r>
            <a:r>
              <a:rPr lang="pt-BR" sz="2800" b="1" dirty="0"/>
              <a:t> 1900 = 100) </a:t>
            </a:r>
            <a:endParaRPr lang="pt-BR" b="1" dirty="0"/>
          </a:p>
        </p:txBody>
      </p:sp>
      <p:graphicFrame>
        <p:nvGraphicFramePr>
          <p:cNvPr id="4" name="Gráfico 6">
            <a:extLst>
              <a:ext uri="{FF2B5EF4-FFF2-40B4-BE49-F238E27FC236}">
                <a16:creationId xmlns:a16="http://schemas.microsoft.com/office/drawing/2014/main" id="{A15B7144-5A46-41E0-A71E-63690B91FE2D}"/>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051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C042-4C74-A175-ABE5-5C72101D3F9A}"/>
              </a:ext>
            </a:extLst>
          </p:cNvPr>
          <p:cNvSpPr>
            <a:spLocks noGrp="1"/>
          </p:cNvSpPr>
          <p:nvPr>
            <p:ph type="title"/>
          </p:nvPr>
        </p:nvSpPr>
        <p:spPr>
          <a:xfrm>
            <a:off x="934452" y="500062"/>
            <a:ext cx="10515600" cy="1325563"/>
          </a:xfrm>
        </p:spPr>
        <p:txBody>
          <a:bodyPr>
            <a:noAutofit/>
          </a:bodyPr>
          <a:lstStyle/>
          <a:p>
            <a:pPr algn="ctr"/>
            <a:r>
              <a:rPr lang="pt-BR" sz="3600" b="1" dirty="0"/>
              <a:t>ACCORDING TO OUR RESULTS THE SAME TREND GDP GROWTH RATE HOLDS FOR THE ENTIRE 19th CENTURY</a:t>
            </a:r>
            <a:br>
              <a:rPr lang="pt-BR" sz="3600" b="1" dirty="0"/>
            </a:br>
            <a:r>
              <a:rPr lang="pt-BR" sz="3500" b="1" dirty="0"/>
              <a:t>(0.9% </a:t>
            </a:r>
            <a:r>
              <a:rPr lang="pt-BR" sz="3500" b="1" dirty="0" err="1"/>
              <a:t>p.y</a:t>
            </a:r>
            <a:r>
              <a:rPr lang="pt-BR" sz="3500" b="1" dirty="0"/>
              <a:t>.) </a:t>
            </a:r>
          </a:p>
        </p:txBody>
      </p:sp>
      <p:graphicFrame>
        <p:nvGraphicFramePr>
          <p:cNvPr id="4" name="Gráfico 10">
            <a:extLst>
              <a:ext uri="{FF2B5EF4-FFF2-40B4-BE49-F238E27FC236}">
                <a16:creationId xmlns:a16="http://schemas.microsoft.com/office/drawing/2014/main" id="{30EBE4F8-436B-40B6-8162-8A215E2F7BBB}"/>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758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D44ED-5D21-866E-B4BD-73AE846E8270}"/>
              </a:ext>
            </a:extLst>
          </p:cNvPr>
          <p:cNvSpPr>
            <a:spLocks noGrp="1"/>
          </p:cNvSpPr>
          <p:nvPr>
            <p:ph type="title"/>
          </p:nvPr>
        </p:nvSpPr>
        <p:spPr/>
        <p:txBody>
          <a:bodyPr>
            <a:noAutofit/>
          </a:bodyPr>
          <a:lstStyle/>
          <a:p>
            <a:pPr algn="ctr"/>
            <a:r>
              <a:rPr lang="pt-BR" sz="3200" b="1" dirty="0"/>
              <a:t>EXCEPT FOR THE LAST DECADE, IN THE 19th CENTURY BRAZIL COMPARES WELL WITH OTHER L.A. COUNTRIES AND EUROPE</a:t>
            </a:r>
            <a:br>
              <a:rPr lang="pt-BR" sz="3200" b="1" dirty="0"/>
            </a:b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Per-capita GDP in the 1800s: Brazil and other countries (2011 USD)                                             [In brackets, trend values and growth rates]</a:t>
            </a: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3200" b="1" dirty="0"/>
          </a:p>
        </p:txBody>
      </p:sp>
      <p:graphicFrame>
        <p:nvGraphicFramePr>
          <p:cNvPr id="6" name="Content Placeholder 5">
            <a:extLst>
              <a:ext uri="{FF2B5EF4-FFF2-40B4-BE49-F238E27FC236}">
                <a16:creationId xmlns:a16="http://schemas.microsoft.com/office/drawing/2014/main" id="{671A0D45-5E28-6A7B-1FF7-B64608E0370C}"/>
              </a:ext>
            </a:extLst>
          </p:cNvPr>
          <p:cNvGraphicFramePr>
            <a:graphicFrameLocks noGrp="1"/>
          </p:cNvGraphicFramePr>
          <p:nvPr>
            <p:ph idx="1"/>
            <p:extLst>
              <p:ext uri="{D42A27DB-BD31-4B8C-83A1-F6EECF244321}">
                <p14:modId xmlns:p14="http://schemas.microsoft.com/office/powerpoint/2010/main" val="3865707448"/>
              </p:ext>
            </p:extLst>
          </p:nvPr>
        </p:nvGraphicFramePr>
        <p:xfrm>
          <a:off x="838200" y="1847851"/>
          <a:ext cx="10515600" cy="4391023"/>
        </p:xfrm>
        <a:graphic>
          <a:graphicData uri="http://schemas.openxmlformats.org/drawingml/2006/table">
            <a:tbl>
              <a:tblPr firstRow="1" firstCol="1" bandRow="1">
                <a:tableStyleId>{5C22544A-7EE6-4342-B048-85BDC9FD1C3A}</a:tableStyleId>
              </a:tblPr>
              <a:tblGrid>
                <a:gridCol w="1997964">
                  <a:extLst>
                    <a:ext uri="{9D8B030D-6E8A-4147-A177-3AD203B41FA5}">
                      <a16:colId xmlns:a16="http://schemas.microsoft.com/office/drawing/2014/main" val="3686810713"/>
                    </a:ext>
                  </a:extLst>
                </a:gridCol>
                <a:gridCol w="2183039">
                  <a:extLst>
                    <a:ext uri="{9D8B030D-6E8A-4147-A177-3AD203B41FA5}">
                      <a16:colId xmlns:a16="http://schemas.microsoft.com/office/drawing/2014/main" val="2058056458"/>
                    </a:ext>
                  </a:extLst>
                </a:gridCol>
                <a:gridCol w="1844436">
                  <a:extLst>
                    <a:ext uri="{9D8B030D-6E8A-4147-A177-3AD203B41FA5}">
                      <a16:colId xmlns:a16="http://schemas.microsoft.com/office/drawing/2014/main" val="1312172415"/>
                    </a:ext>
                  </a:extLst>
                </a:gridCol>
                <a:gridCol w="1522659">
                  <a:extLst>
                    <a:ext uri="{9D8B030D-6E8A-4147-A177-3AD203B41FA5}">
                      <a16:colId xmlns:a16="http://schemas.microsoft.com/office/drawing/2014/main" val="2237540323"/>
                    </a:ext>
                  </a:extLst>
                </a:gridCol>
                <a:gridCol w="1493215">
                  <a:extLst>
                    <a:ext uri="{9D8B030D-6E8A-4147-A177-3AD203B41FA5}">
                      <a16:colId xmlns:a16="http://schemas.microsoft.com/office/drawing/2014/main" val="3751745887"/>
                    </a:ext>
                  </a:extLst>
                </a:gridCol>
                <a:gridCol w="1474287">
                  <a:extLst>
                    <a:ext uri="{9D8B030D-6E8A-4147-A177-3AD203B41FA5}">
                      <a16:colId xmlns:a16="http://schemas.microsoft.com/office/drawing/2014/main" val="389776171"/>
                    </a:ext>
                  </a:extLst>
                </a:gridCol>
              </a:tblGrid>
              <a:tr h="1027687">
                <a:tc>
                  <a:txBody>
                    <a:bodyPr/>
                    <a:lstStyle/>
                    <a:p>
                      <a:pPr algn="ctr">
                        <a:lnSpc>
                          <a:spcPts val="1200"/>
                        </a:lnSpc>
                        <a:spcAft>
                          <a:spcPts val="800"/>
                        </a:spcAft>
                      </a:pPr>
                      <a:r>
                        <a:rPr lang="en-GB" sz="2000" baseline="0" dirty="0">
                          <a:effectLst/>
                        </a:rPr>
                        <a:t>Year</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Brazil: </a:t>
                      </a:r>
                      <a:endParaRPr lang="pt-BR" sz="2000" baseline="0" dirty="0">
                        <a:effectLst/>
                      </a:endParaRPr>
                    </a:p>
                    <a:p>
                      <a:pPr algn="ctr">
                        <a:lnSpc>
                          <a:spcPts val="1200"/>
                        </a:lnSpc>
                        <a:spcAft>
                          <a:spcPts val="800"/>
                        </a:spcAft>
                      </a:pPr>
                      <a:r>
                        <a:rPr lang="en-GB" sz="2000" baseline="0" dirty="0">
                          <a:effectLst/>
                        </a:rPr>
                        <a:t>Maddison</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Brazil: </a:t>
                      </a:r>
                      <a:endParaRPr lang="pt-BR" sz="2000" baseline="0" dirty="0">
                        <a:effectLst/>
                      </a:endParaRPr>
                    </a:p>
                    <a:p>
                      <a:pPr algn="ctr">
                        <a:lnSpc>
                          <a:spcPts val="1200"/>
                        </a:lnSpc>
                        <a:spcAft>
                          <a:spcPts val="800"/>
                        </a:spcAft>
                      </a:pPr>
                      <a:r>
                        <a:rPr lang="en-GB" sz="2000" baseline="0" dirty="0">
                          <a:effectLst/>
                        </a:rPr>
                        <a:t>Our estimates</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Other Latin America</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Western Europe </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United States </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25724562"/>
                  </a:ext>
                </a:extLst>
              </a:tr>
              <a:tr h="420417">
                <a:tc>
                  <a:txBody>
                    <a:bodyPr/>
                    <a:lstStyle/>
                    <a:p>
                      <a:pPr algn="ctr">
                        <a:lnSpc>
                          <a:spcPts val="1200"/>
                        </a:lnSpc>
                        <a:spcAft>
                          <a:spcPts val="800"/>
                        </a:spcAft>
                      </a:pPr>
                      <a:r>
                        <a:rPr lang="en-GB" sz="2000" baseline="0" dirty="0">
                          <a:effectLst/>
                        </a:rPr>
                        <a:t>1820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867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  [892]   867</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978</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2307</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2674</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2139161"/>
                  </a:ext>
                </a:extLst>
              </a:tr>
              <a:tr h="420417">
                <a:tc>
                  <a:txBody>
                    <a:bodyPr/>
                    <a:lstStyle/>
                    <a:p>
                      <a:pPr algn="ctr">
                        <a:lnSpc>
                          <a:spcPts val="1200"/>
                        </a:lnSpc>
                        <a:spcAft>
                          <a:spcPts val="800"/>
                        </a:spcAft>
                      </a:pPr>
                      <a:r>
                        <a:rPr lang="en-GB" sz="2000" baseline="0" dirty="0">
                          <a:effectLst/>
                        </a:rPr>
                        <a:t>1850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867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[1177] 1223</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1150</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2678</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3632</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60673661"/>
                  </a:ext>
                </a:extLst>
              </a:tr>
              <a:tr h="420417">
                <a:tc>
                  <a:txBody>
                    <a:bodyPr/>
                    <a:lstStyle/>
                    <a:p>
                      <a:pPr algn="ctr">
                        <a:lnSpc>
                          <a:spcPts val="1200"/>
                        </a:lnSpc>
                        <a:spcAft>
                          <a:spcPts val="800"/>
                        </a:spcAft>
                      </a:pPr>
                      <a:r>
                        <a:rPr lang="en-GB" sz="2000" baseline="0" dirty="0">
                          <a:effectLst/>
                        </a:rPr>
                        <a:t>1890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1084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[1704] 1618</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1894</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4079</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6665</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8401670"/>
                  </a:ext>
                </a:extLst>
              </a:tr>
              <a:tr h="420417">
                <a:tc>
                  <a:txBody>
                    <a:bodyPr/>
                    <a:lstStyle/>
                    <a:p>
                      <a:pPr algn="ctr">
                        <a:lnSpc>
                          <a:spcPts val="1200"/>
                        </a:lnSpc>
                        <a:spcAft>
                          <a:spcPts val="800"/>
                        </a:spcAft>
                      </a:pPr>
                      <a:r>
                        <a:rPr lang="en-GB" sz="2000" baseline="0" dirty="0">
                          <a:effectLst/>
                        </a:rPr>
                        <a:t>1900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874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[1870] 1490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2117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4724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8038</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14593130"/>
                  </a:ext>
                </a:extLst>
              </a:tr>
              <a:tr h="420417">
                <a:tc gridSpan="6">
                  <a:txBody>
                    <a:bodyPr/>
                    <a:lstStyle/>
                    <a:p>
                      <a:pPr algn="ctr">
                        <a:lnSpc>
                          <a:spcPts val="1200"/>
                        </a:lnSpc>
                        <a:spcAft>
                          <a:spcPts val="800"/>
                        </a:spcAft>
                      </a:pPr>
                      <a:r>
                        <a:rPr lang="en-GB" sz="2000" baseline="0" dirty="0">
                          <a:effectLst/>
                        </a:rPr>
                        <a:t>Cumulative annual growth rates (%)</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526145933"/>
                  </a:ext>
                </a:extLst>
              </a:tr>
              <a:tr h="420417">
                <a:tc>
                  <a:txBody>
                    <a:bodyPr/>
                    <a:lstStyle/>
                    <a:p>
                      <a:pPr algn="ctr">
                        <a:lnSpc>
                          <a:spcPts val="1200"/>
                        </a:lnSpc>
                        <a:spcAft>
                          <a:spcPts val="800"/>
                        </a:spcAft>
                      </a:pPr>
                      <a:r>
                        <a:rPr lang="en-GB" sz="2000" baseline="0" dirty="0">
                          <a:effectLst/>
                        </a:rPr>
                        <a:t>1850/1820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0.0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[0.9] 1.2</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0.5</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0.5</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1.0</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7541347"/>
                  </a:ext>
                </a:extLst>
              </a:tr>
              <a:tr h="420417">
                <a:tc>
                  <a:txBody>
                    <a:bodyPr/>
                    <a:lstStyle/>
                    <a:p>
                      <a:pPr algn="ctr">
                        <a:lnSpc>
                          <a:spcPts val="1200"/>
                        </a:lnSpc>
                        <a:spcAft>
                          <a:spcPts val="800"/>
                        </a:spcAft>
                      </a:pPr>
                      <a:r>
                        <a:rPr lang="en-GB" sz="2000" baseline="0" dirty="0">
                          <a:effectLst/>
                        </a:rPr>
                        <a:t>1890/1820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0.3</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[0.9] 0.9</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0.9</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0.8</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a:effectLst/>
                        </a:rPr>
                        <a:t>1.3</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16554789"/>
                  </a:ext>
                </a:extLst>
              </a:tr>
              <a:tr h="420417">
                <a:tc>
                  <a:txBody>
                    <a:bodyPr/>
                    <a:lstStyle/>
                    <a:p>
                      <a:pPr algn="ctr">
                        <a:lnSpc>
                          <a:spcPts val="1200"/>
                        </a:lnSpc>
                        <a:spcAft>
                          <a:spcPts val="800"/>
                        </a:spcAft>
                      </a:pPr>
                      <a:r>
                        <a:rPr lang="en-GB" sz="2000" baseline="0" dirty="0">
                          <a:effectLst/>
                        </a:rPr>
                        <a:t>1900/1820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0.0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[0.9] 0.7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1.0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0.9</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200"/>
                        </a:lnSpc>
                        <a:spcAft>
                          <a:spcPts val="800"/>
                        </a:spcAft>
                      </a:pPr>
                      <a:r>
                        <a:rPr lang="en-GB" sz="2000" baseline="0" dirty="0">
                          <a:effectLst/>
                        </a:rPr>
                        <a:t>1.4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4844517"/>
                  </a:ext>
                </a:extLst>
              </a:tr>
            </a:tbl>
          </a:graphicData>
        </a:graphic>
      </p:graphicFrame>
    </p:spTree>
    <p:extLst>
      <p:ext uri="{BB962C8B-B14F-4D97-AF65-F5344CB8AC3E}">
        <p14:creationId xmlns:p14="http://schemas.microsoft.com/office/powerpoint/2010/main" val="2975820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86896-502D-A448-ADC8-F6023B137C98}"/>
              </a:ext>
            </a:extLst>
          </p:cNvPr>
          <p:cNvSpPr>
            <a:spLocks noGrp="1"/>
          </p:cNvSpPr>
          <p:nvPr>
            <p:ph type="title"/>
          </p:nvPr>
        </p:nvSpPr>
        <p:spPr/>
        <p:txBody>
          <a:bodyPr>
            <a:normAutofit/>
          </a:bodyPr>
          <a:lstStyle/>
          <a:p>
            <a:pPr algn="ctr"/>
            <a:r>
              <a:rPr lang="pt-BR" sz="2800" b="1" dirty="0"/>
              <a:t>WHY DID THE ACADEMIC COMMUNITY ACCEPT THE SECULAR STAGNATION THESIS BASED ON FLIMSY EVIDENCE? THREE CONJECTURES</a:t>
            </a:r>
            <a:br>
              <a:rPr lang="pt-BR" sz="2800" b="1" dirty="0"/>
            </a:br>
            <a:endParaRPr lang="pt-BR" sz="2800" b="1" dirty="0"/>
          </a:p>
        </p:txBody>
      </p:sp>
      <p:sp>
        <p:nvSpPr>
          <p:cNvPr id="3" name="Content Placeholder 2">
            <a:extLst>
              <a:ext uri="{FF2B5EF4-FFF2-40B4-BE49-F238E27FC236}">
                <a16:creationId xmlns:a16="http://schemas.microsoft.com/office/drawing/2014/main" id="{91D00725-3E28-C1DF-18E6-73681AC3CBA6}"/>
              </a:ext>
            </a:extLst>
          </p:cNvPr>
          <p:cNvSpPr>
            <a:spLocks noGrp="1"/>
          </p:cNvSpPr>
          <p:nvPr>
            <p:ph idx="1"/>
          </p:nvPr>
        </p:nvSpPr>
        <p:spPr/>
        <p:txBody>
          <a:bodyPr/>
          <a:lstStyle/>
          <a:p>
            <a:r>
              <a:rPr lang="pt-BR" dirty="0" err="1"/>
              <a:t>Authority</a:t>
            </a:r>
            <a:r>
              <a:rPr lang="pt-BR" dirty="0"/>
              <a:t> </a:t>
            </a:r>
            <a:r>
              <a:rPr lang="pt-BR" dirty="0" err="1"/>
              <a:t>argument</a:t>
            </a:r>
            <a:r>
              <a:rPr lang="pt-BR" dirty="0"/>
              <a:t> (</a:t>
            </a:r>
            <a:r>
              <a:rPr lang="pt-BR" dirty="0" err="1"/>
              <a:t>Maddison</a:t>
            </a:r>
            <a:r>
              <a:rPr lang="pt-BR" dirty="0"/>
              <a:t> Project!!!)</a:t>
            </a:r>
          </a:p>
          <a:p>
            <a:pPr marL="0" indent="0">
              <a:buNone/>
            </a:pPr>
            <a:endParaRPr lang="pt-BR" dirty="0"/>
          </a:p>
          <a:p>
            <a:r>
              <a:rPr lang="pt-BR" dirty="0" err="1"/>
              <a:t>Three</a:t>
            </a:r>
            <a:r>
              <a:rPr lang="pt-BR" dirty="0"/>
              <a:t> </a:t>
            </a:r>
            <a:r>
              <a:rPr lang="pt-BR" dirty="0" err="1"/>
              <a:t>evils</a:t>
            </a:r>
            <a:r>
              <a:rPr lang="pt-BR" dirty="0"/>
              <a:t>:</a:t>
            </a:r>
          </a:p>
          <a:p>
            <a:pPr lvl="1"/>
            <a:r>
              <a:rPr lang="pt-BR" sz="2800" dirty="0" err="1"/>
              <a:t>Antibusiness</a:t>
            </a:r>
            <a:r>
              <a:rPr lang="pt-BR" sz="2800" dirty="0"/>
              <a:t> </a:t>
            </a:r>
            <a:r>
              <a:rPr lang="pt-BR" sz="2800" dirty="0" err="1"/>
              <a:t>monarchy</a:t>
            </a:r>
            <a:endParaRPr lang="pt-BR" sz="2800" dirty="0"/>
          </a:p>
          <a:p>
            <a:pPr lvl="1"/>
            <a:r>
              <a:rPr lang="pt-BR" sz="2800" dirty="0" err="1"/>
              <a:t>Unproductive</a:t>
            </a:r>
            <a:r>
              <a:rPr lang="pt-BR" sz="2800" dirty="0"/>
              <a:t> </a:t>
            </a:r>
            <a:r>
              <a:rPr lang="pt-BR" sz="2800" dirty="0" err="1"/>
              <a:t>slavery</a:t>
            </a:r>
            <a:endParaRPr lang="pt-BR" sz="2800" dirty="0"/>
          </a:p>
          <a:p>
            <a:pPr lvl="1"/>
            <a:r>
              <a:rPr lang="pt-BR" sz="2800" dirty="0"/>
              <a:t>Natural </a:t>
            </a:r>
            <a:r>
              <a:rPr lang="pt-BR" sz="2800" dirty="0" err="1"/>
              <a:t>resource</a:t>
            </a:r>
            <a:r>
              <a:rPr lang="pt-BR" sz="2800" dirty="0"/>
              <a:t> curse</a:t>
            </a:r>
          </a:p>
          <a:p>
            <a:pPr marL="457200" lvl="1" indent="0">
              <a:buNone/>
            </a:pPr>
            <a:endParaRPr lang="pt-BR" sz="2800" dirty="0"/>
          </a:p>
          <a:p>
            <a:pPr marL="230400" lvl="1"/>
            <a:r>
              <a:rPr lang="pt-BR" sz="2800" dirty="0"/>
              <a:t>Per-capita income close </a:t>
            </a:r>
            <a:r>
              <a:rPr lang="pt-BR" sz="2800" dirty="0" err="1"/>
              <a:t>to</a:t>
            </a:r>
            <a:r>
              <a:rPr lang="pt-BR" sz="2800" dirty="0"/>
              <a:t> </a:t>
            </a:r>
            <a:r>
              <a:rPr lang="pt-BR" sz="2800" dirty="0" err="1"/>
              <a:t>subsistence</a:t>
            </a:r>
            <a:r>
              <a:rPr lang="pt-BR" sz="2800" dirty="0"/>
              <a:t> in 1900 ($874 v. $700)</a:t>
            </a:r>
          </a:p>
          <a:p>
            <a:pPr lvl="1"/>
            <a:endParaRPr lang="pt-BR" dirty="0"/>
          </a:p>
          <a:p>
            <a:pPr lvl="1"/>
            <a:endParaRPr lang="pt-BR" dirty="0"/>
          </a:p>
        </p:txBody>
      </p:sp>
    </p:spTree>
    <p:extLst>
      <p:ext uri="{BB962C8B-B14F-4D97-AF65-F5344CB8AC3E}">
        <p14:creationId xmlns:p14="http://schemas.microsoft.com/office/powerpoint/2010/main" val="848982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81B5-183B-68C9-307B-2B32D571D1DA}"/>
              </a:ext>
            </a:extLst>
          </p:cNvPr>
          <p:cNvSpPr>
            <a:spLocks noGrp="1"/>
          </p:cNvSpPr>
          <p:nvPr>
            <p:ph type="title"/>
          </p:nvPr>
        </p:nvSpPr>
        <p:spPr/>
        <p:txBody>
          <a:bodyPr/>
          <a:lstStyle/>
          <a:p>
            <a:pPr algn="ctr"/>
            <a:r>
              <a:rPr lang="pt-BR" b="1" dirty="0"/>
              <a:t>REESTIMATING BRAZIL’S GDP GROWTH </a:t>
            </a:r>
            <a:br>
              <a:rPr lang="pt-BR" b="1" dirty="0"/>
            </a:br>
            <a:r>
              <a:rPr lang="pt-BR" b="1" dirty="0"/>
              <a:t>IN THE 1900-1980 PERIOD (VERY BRIEFLY)</a:t>
            </a:r>
          </a:p>
        </p:txBody>
      </p:sp>
      <p:sp>
        <p:nvSpPr>
          <p:cNvPr id="3" name="Content Placeholder 2">
            <a:extLst>
              <a:ext uri="{FF2B5EF4-FFF2-40B4-BE49-F238E27FC236}">
                <a16:creationId xmlns:a16="http://schemas.microsoft.com/office/drawing/2014/main" id="{63A9FEE1-346E-1A87-AC2C-211DE9FCD459}"/>
              </a:ext>
            </a:extLst>
          </p:cNvPr>
          <p:cNvSpPr>
            <a:spLocks noGrp="1"/>
          </p:cNvSpPr>
          <p:nvPr>
            <p:ph idx="1"/>
          </p:nvPr>
        </p:nvSpPr>
        <p:spPr/>
        <p:txBody>
          <a:bodyPr>
            <a:normAutofit fontScale="62500" lnSpcReduction="20000"/>
          </a:bodyPr>
          <a:lstStyle/>
          <a:p>
            <a:r>
              <a:rPr lang="pt-BR" dirty="0" err="1"/>
              <a:t>Brazil’s</a:t>
            </a:r>
            <a:r>
              <a:rPr lang="pt-BR" dirty="0"/>
              <a:t> </a:t>
            </a:r>
            <a:r>
              <a:rPr lang="pt-BR" dirty="0" err="1"/>
              <a:t>national</a:t>
            </a:r>
            <a:r>
              <a:rPr lang="pt-BR" dirty="0"/>
              <a:t> </a:t>
            </a:r>
            <a:r>
              <a:rPr lang="pt-BR" dirty="0" err="1"/>
              <a:t>accounts</a:t>
            </a:r>
            <a:r>
              <a:rPr lang="pt-BR" dirty="0"/>
              <a:t> start in 1947. </a:t>
            </a:r>
            <a:r>
              <a:rPr lang="pt-BR" dirty="0" err="1"/>
              <a:t>From</a:t>
            </a:r>
            <a:r>
              <a:rPr lang="pt-BR" dirty="0"/>
              <a:t> 1947 </a:t>
            </a:r>
            <a:r>
              <a:rPr lang="pt-BR" dirty="0" err="1"/>
              <a:t>to</a:t>
            </a:r>
            <a:r>
              <a:rPr lang="pt-BR" dirty="0"/>
              <a:t> 1980, </a:t>
            </a:r>
            <a:r>
              <a:rPr lang="pt-BR" dirty="0" err="1"/>
              <a:t>they</a:t>
            </a:r>
            <a:r>
              <a:rPr lang="pt-BR" dirty="0"/>
              <a:t> </a:t>
            </a:r>
            <a:r>
              <a:rPr lang="pt-BR" dirty="0" err="1"/>
              <a:t>were</a:t>
            </a:r>
            <a:r>
              <a:rPr lang="pt-BR" dirty="0"/>
              <a:t> </a:t>
            </a:r>
            <a:r>
              <a:rPr lang="pt-BR" dirty="0" err="1"/>
              <a:t>calculated</a:t>
            </a:r>
            <a:r>
              <a:rPr lang="pt-BR" dirty="0"/>
              <a:t> </a:t>
            </a:r>
            <a:r>
              <a:rPr lang="pt-BR" dirty="0" err="1"/>
              <a:t>by</a:t>
            </a:r>
            <a:r>
              <a:rPr lang="pt-BR" dirty="0"/>
              <a:t> Vargas Foundation (VF) </a:t>
            </a:r>
          </a:p>
          <a:p>
            <a:r>
              <a:rPr lang="pt-BR" dirty="0"/>
              <a:t>In </a:t>
            </a:r>
            <a:r>
              <a:rPr lang="pt-BR" dirty="0" err="1"/>
              <a:t>his</a:t>
            </a:r>
            <a:r>
              <a:rPr lang="pt-BR" dirty="0"/>
              <a:t> 1974 Ph.D. </a:t>
            </a:r>
            <a:r>
              <a:rPr lang="pt-BR" dirty="0" err="1"/>
              <a:t>thesis</a:t>
            </a:r>
            <a:r>
              <a:rPr lang="pt-BR" dirty="0"/>
              <a:t>, Claudio Haddad </a:t>
            </a:r>
            <a:r>
              <a:rPr lang="pt-BR" dirty="0" err="1"/>
              <a:t>applied</a:t>
            </a:r>
            <a:r>
              <a:rPr lang="pt-BR" dirty="0"/>
              <a:t> </a:t>
            </a:r>
            <a:r>
              <a:rPr lang="pt-BR" dirty="0" err="1"/>
              <a:t>the</a:t>
            </a:r>
            <a:r>
              <a:rPr lang="pt-BR" dirty="0"/>
              <a:t> VF </a:t>
            </a:r>
            <a:r>
              <a:rPr lang="pt-BR" dirty="0" err="1"/>
              <a:t>methodology</a:t>
            </a:r>
            <a:r>
              <a:rPr lang="pt-BR" dirty="0"/>
              <a:t> </a:t>
            </a:r>
            <a:r>
              <a:rPr lang="pt-BR" dirty="0" err="1"/>
              <a:t>to</a:t>
            </a:r>
            <a:r>
              <a:rPr lang="pt-BR" dirty="0"/>
              <a:t> </a:t>
            </a:r>
            <a:r>
              <a:rPr lang="pt-BR" dirty="0" err="1"/>
              <a:t>estimate</a:t>
            </a:r>
            <a:r>
              <a:rPr lang="pt-BR" dirty="0"/>
              <a:t> </a:t>
            </a:r>
            <a:r>
              <a:rPr lang="pt-BR" dirty="0" err="1"/>
              <a:t>Brazil’s</a:t>
            </a:r>
            <a:r>
              <a:rPr lang="pt-BR" dirty="0"/>
              <a:t> GDP </a:t>
            </a:r>
            <a:r>
              <a:rPr lang="pt-BR" dirty="0" err="1"/>
              <a:t>from</a:t>
            </a:r>
            <a:r>
              <a:rPr lang="pt-BR" dirty="0"/>
              <a:t> 1900 </a:t>
            </a:r>
            <a:r>
              <a:rPr lang="pt-BR" dirty="0" err="1"/>
              <a:t>to</a:t>
            </a:r>
            <a:r>
              <a:rPr lang="pt-BR" dirty="0"/>
              <a:t> 1947</a:t>
            </a:r>
          </a:p>
          <a:p>
            <a:r>
              <a:rPr lang="pt-BR" dirty="0" err="1"/>
              <a:t>To</a:t>
            </a:r>
            <a:r>
              <a:rPr lang="pt-BR" dirty="0"/>
              <a:t> </a:t>
            </a:r>
            <a:r>
              <a:rPr lang="pt-BR" dirty="0" err="1"/>
              <a:t>this</a:t>
            </a:r>
            <a:r>
              <a:rPr lang="pt-BR" dirty="0"/>
              <a:t> date </a:t>
            </a:r>
            <a:r>
              <a:rPr lang="pt-BR" dirty="0" err="1"/>
              <a:t>these</a:t>
            </a:r>
            <a:r>
              <a:rPr lang="pt-BR" dirty="0"/>
              <a:t> are </a:t>
            </a:r>
            <a:r>
              <a:rPr lang="pt-BR" dirty="0" err="1"/>
              <a:t>the</a:t>
            </a:r>
            <a:r>
              <a:rPr lang="pt-BR" dirty="0"/>
              <a:t> </a:t>
            </a:r>
            <a:r>
              <a:rPr lang="pt-BR" dirty="0" err="1"/>
              <a:t>official</a:t>
            </a:r>
            <a:r>
              <a:rPr lang="pt-BR" dirty="0"/>
              <a:t> figures for </a:t>
            </a:r>
            <a:r>
              <a:rPr lang="pt-BR" dirty="0" err="1"/>
              <a:t>Brazil’s</a:t>
            </a:r>
            <a:r>
              <a:rPr lang="pt-BR" dirty="0"/>
              <a:t> GDP in </a:t>
            </a:r>
            <a:r>
              <a:rPr lang="pt-BR" dirty="0" err="1"/>
              <a:t>the</a:t>
            </a:r>
            <a:r>
              <a:rPr lang="pt-BR" dirty="0"/>
              <a:t> 1900-1980 </a:t>
            </a:r>
            <a:r>
              <a:rPr lang="pt-BR" dirty="0" err="1"/>
              <a:t>period</a:t>
            </a:r>
            <a:r>
              <a:rPr lang="pt-BR" dirty="0"/>
              <a:t>, as per </a:t>
            </a:r>
            <a:r>
              <a:rPr lang="pt-BR" dirty="0" err="1"/>
              <a:t>Ipeadata</a:t>
            </a:r>
            <a:r>
              <a:rPr lang="pt-BR" dirty="0"/>
              <a:t> </a:t>
            </a:r>
          </a:p>
          <a:p>
            <a:r>
              <a:rPr lang="pt-BR" dirty="0" err="1"/>
              <a:t>Problem</a:t>
            </a:r>
            <a:r>
              <a:rPr lang="pt-BR" dirty="0"/>
              <a:t> </a:t>
            </a:r>
            <a:r>
              <a:rPr lang="pt-BR" dirty="0" err="1"/>
              <a:t>is</a:t>
            </a:r>
            <a:r>
              <a:rPr lang="pt-BR" dirty="0"/>
              <a:t> </a:t>
            </a:r>
            <a:r>
              <a:rPr lang="pt-BR" dirty="0" err="1"/>
              <a:t>that</a:t>
            </a:r>
            <a:r>
              <a:rPr lang="pt-BR" dirty="0"/>
              <a:t> </a:t>
            </a:r>
            <a:r>
              <a:rPr lang="pt-BR" dirty="0" err="1"/>
              <a:t>they</a:t>
            </a:r>
            <a:r>
              <a:rPr lang="pt-BR" dirty="0"/>
              <a:t> </a:t>
            </a:r>
            <a:r>
              <a:rPr lang="pt-BR" dirty="0" err="1"/>
              <a:t>exclude</a:t>
            </a:r>
            <a:r>
              <a:rPr lang="pt-BR" dirty="0"/>
              <a:t> </a:t>
            </a:r>
            <a:r>
              <a:rPr lang="pt-BR" dirty="0" err="1"/>
              <a:t>low-growth</a:t>
            </a:r>
            <a:r>
              <a:rPr lang="pt-BR" dirty="0"/>
              <a:t> </a:t>
            </a:r>
            <a:r>
              <a:rPr lang="pt-BR" dirty="0" err="1"/>
              <a:t>services</a:t>
            </a:r>
            <a:r>
              <a:rPr lang="pt-BR" dirty="0"/>
              <a:t> (</a:t>
            </a:r>
            <a:r>
              <a:rPr lang="pt-BR" dirty="0" err="1"/>
              <a:t>assuming</a:t>
            </a:r>
            <a:r>
              <a:rPr lang="pt-BR" dirty="0"/>
              <a:t> </a:t>
            </a:r>
            <a:r>
              <a:rPr lang="pt-BR" dirty="0" err="1"/>
              <a:t>implicitly</a:t>
            </a:r>
            <a:r>
              <a:rPr lang="pt-BR" dirty="0"/>
              <a:t> </a:t>
            </a:r>
            <a:r>
              <a:rPr lang="pt-BR" dirty="0" err="1"/>
              <a:t>that</a:t>
            </a:r>
            <a:r>
              <a:rPr lang="pt-BR" dirty="0"/>
              <a:t> </a:t>
            </a:r>
            <a:r>
              <a:rPr lang="pt-BR" dirty="0" err="1"/>
              <a:t>they</a:t>
            </a:r>
            <a:r>
              <a:rPr lang="pt-BR" dirty="0"/>
              <a:t> </a:t>
            </a:r>
            <a:r>
              <a:rPr lang="pt-BR" dirty="0" err="1"/>
              <a:t>grew</a:t>
            </a:r>
            <a:r>
              <a:rPr lang="pt-BR" dirty="0"/>
              <a:t> as fast as </a:t>
            </a:r>
            <a:r>
              <a:rPr lang="pt-BR" dirty="0" err="1"/>
              <a:t>the</a:t>
            </a:r>
            <a:r>
              <a:rPr lang="pt-BR" dirty="0"/>
              <a:t> fast-</a:t>
            </a:r>
            <a:r>
              <a:rPr lang="pt-BR" dirty="0" err="1"/>
              <a:t>growing</a:t>
            </a:r>
            <a:r>
              <a:rPr lang="pt-BR" dirty="0"/>
              <a:t> </a:t>
            </a:r>
            <a:r>
              <a:rPr lang="pt-BR" dirty="0" err="1"/>
              <a:t>sectors</a:t>
            </a:r>
            <a:r>
              <a:rPr lang="pt-BR" dirty="0"/>
              <a:t> </a:t>
            </a:r>
            <a:r>
              <a:rPr lang="pt-BR" dirty="0" err="1"/>
              <a:t>which</a:t>
            </a:r>
            <a:r>
              <a:rPr lang="pt-BR" dirty="0"/>
              <a:t> are in </a:t>
            </a:r>
            <a:r>
              <a:rPr lang="pt-BR" dirty="0" err="1"/>
              <a:t>the</a:t>
            </a:r>
            <a:r>
              <a:rPr lang="pt-BR" dirty="0"/>
              <a:t> </a:t>
            </a:r>
            <a:r>
              <a:rPr lang="pt-BR" dirty="0" err="1"/>
              <a:t>accounts</a:t>
            </a:r>
            <a:r>
              <a:rPr lang="pt-BR" dirty="0"/>
              <a:t>). </a:t>
            </a:r>
            <a:r>
              <a:rPr lang="pt-BR" dirty="0" err="1"/>
              <a:t>Excluded</a:t>
            </a:r>
            <a:r>
              <a:rPr lang="pt-BR" dirty="0"/>
              <a:t> </a:t>
            </a:r>
            <a:r>
              <a:rPr lang="pt-BR" dirty="0" err="1"/>
              <a:t>services</a:t>
            </a:r>
            <a:r>
              <a:rPr lang="pt-BR" dirty="0"/>
              <a:t> </a:t>
            </a:r>
            <a:r>
              <a:rPr lang="pt-BR" dirty="0" err="1"/>
              <a:t>represent</a:t>
            </a:r>
            <a:r>
              <a:rPr lang="pt-BR" dirty="0"/>
              <a:t> 30% </a:t>
            </a:r>
            <a:r>
              <a:rPr lang="pt-BR" dirty="0" err="1"/>
              <a:t>of</a:t>
            </a:r>
            <a:r>
              <a:rPr lang="pt-BR" dirty="0"/>
              <a:t> GDP in </a:t>
            </a:r>
            <a:r>
              <a:rPr lang="pt-BR" dirty="0" err="1"/>
              <a:t>the</a:t>
            </a:r>
            <a:r>
              <a:rPr lang="pt-BR" dirty="0"/>
              <a:t> VF data (</a:t>
            </a:r>
            <a:r>
              <a:rPr lang="pt-BR" dirty="0" err="1"/>
              <a:t>government</a:t>
            </a:r>
            <a:r>
              <a:rPr lang="pt-BR" dirty="0"/>
              <a:t>, </a:t>
            </a:r>
            <a:r>
              <a:rPr lang="pt-BR" dirty="0" err="1"/>
              <a:t>rentals</a:t>
            </a:r>
            <a:r>
              <a:rPr lang="pt-BR" dirty="0"/>
              <a:t>, </a:t>
            </a:r>
            <a:r>
              <a:rPr lang="pt-BR" dirty="0" err="1"/>
              <a:t>and</a:t>
            </a:r>
            <a:r>
              <a:rPr lang="pt-BR" dirty="0"/>
              <a:t> </a:t>
            </a:r>
            <a:r>
              <a:rPr lang="pt-BR" dirty="0" err="1"/>
              <a:t>other</a:t>
            </a:r>
            <a:r>
              <a:rPr lang="pt-BR" dirty="0"/>
              <a:t> </a:t>
            </a:r>
            <a:r>
              <a:rPr lang="pt-BR" dirty="0" err="1"/>
              <a:t>services</a:t>
            </a:r>
            <a:r>
              <a:rPr lang="pt-BR" dirty="0"/>
              <a:t>) </a:t>
            </a:r>
            <a:r>
              <a:rPr lang="pt-BR" dirty="0" err="1"/>
              <a:t>and</a:t>
            </a:r>
            <a:r>
              <a:rPr lang="pt-BR" dirty="0"/>
              <a:t> 20% </a:t>
            </a:r>
            <a:r>
              <a:rPr lang="pt-BR" dirty="0" err="1"/>
              <a:t>of</a:t>
            </a:r>
            <a:r>
              <a:rPr lang="pt-BR" dirty="0"/>
              <a:t> GDP in </a:t>
            </a:r>
            <a:r>
              <a:rPr lang="pt-BR" dirty="0" err="1"/>
              <a:t>Haddad’s</a:t>
            </a:r>
            <a:r>
              <a:rPr lang="pt-BR" dirty="0"/>
              <a:t> data (</a:t>
            </a:r>
            <a:r>
              <a:rPr lang="pt-BR" dirty="0" err="1"/>
              <a:t>rentals</a:t>
            </a:r>
            <a:r>
              <a:rPr lang="pt-BR" dirty="0"/>
              <a:t> </a:t>
            </a:r>
            <a:r>
              <a:rPr lang="pt-BR" dirty="0" err="1"/>
              <a:t>and</a:t>
            </a:r>
            <a:r>
              <a:rPr lang="pt-BR" dirty="0"/>
              <a:t> </a:t>
            </a:r>
            <a:r>
              <a:rPr lang="pt-BR" dirty="0" err="1"/>
              <a:t>other</a:t>
            </a:r>
            <a:r>
              <a:rPr lang="pt-BR" dirty="0"/>
              <a:t> </a:t>
            </a:r>
            <a:r>
              <a:rPr lang="pt-BR" dirty="0" err="1"/>
              <a:t>services</a:t>
            </a:r>
            <a:r>
              <a:rPr lang="pt-BR" dirty="0"/>
              <a:t>)</a:t>
            </a:r>
          </a:p>
          <a:p>
            <a:r>
              <a:rPr lang="pt-BR" dirty="0"/>
              <a:t>Data for 1947-1966 </a:t>
            </a:r>
            <a:r>
              <a:rPr lang="pt-BR" dirty="0" err="1"/>
              <a:t>and</a:t>
            </a:r>
            <a:r>
              <a:rPr lang="pt-BR" dirty="0"/>
              <a:t> 1980-1990 show </a:t>
            </a:r>
            <a:r>
              <a:rPr lang="pt-BR" dirty="0" err="1"/>
              <a:t>that</a:t>
            </a:r>
            <a:r>
              <a:rPr lang="pt-BR" dirty="0"/>
              <a:t> </a:t>
            </a:r>
            <a:r>
              <a:rPr lang="pt-BR" dirty="0" err="1"/>
              <a:t>the</a:t>
            </a:r>
            <a:r>
              <a:rPr lang="pt-BR" dirty="0"/>
              <a:t> </a:t>
            </a:r>
            <a:r>
              <a:rPr lang="pt-BR" dirty="0" err="1"/>
              <a:t>excluded</a:t>
            </a:r>
            <a:r>
              <a:rPr lang="pt-BR" dirty="0"/>
              <a:t> </a:t>
            </a:r>
            <a:r>
              <a:rPr lang="pt-BR" dirty="0" err="1"/>
              <a:t>services</a:t>
            </a:r>
            <a:r>
              <a:rPr lang="pt-BR" dirty="0"/>
              <a:t> </a:t>
            </a:r>
            <a:r>
              <a:rPr lang="pt-BR" dirty="0" err="1"/>
              <a:t>grew</a:t>
            </a:r>
            <a:r>
              <a:rPr lang="pt-BR" dirty="0"/>
              <a:t> </a:t>
            </a:r>
            <a:r>
              <a:rPr lang="pt-BR" dirty="0" err="1"/>
              <a:t>only</a:t>
            </a:r>
            <a:r>
              <a:rPr lang="pt-BR" dirty="0"/>
              <a:t> </a:t>
            </a:r>
            <a:r>
              <a:rPr lang="pt-BR" dirty="0" err="1"/>
              <a:t>slightly</a:t>
            </a:r>
            <a:r>
              <a:rPr lang="pt-BR" dirty="0"/>
              <a:t> more </a:t>
            </a:r>
            <a:r>
              <a:rPr lang="pt-BR" dirty="0" err="1"/>
              <a:t>than</a:t>
            </a:r>
            <a:r>
              <a:rPr lang="pt-BR" dirty="0"/>
              <a:t> </a:t>
            </a:r>
            <a:r>
              <a:rPr lang="pt-BR" dirty="0" err="1"/>
              <a:t>population</a:t>
            </a:r>
            <a:r>
              <a:rPr lang="pt-BR" dirty="0"/>
              <a:t>, </a:t>
            </a:r>
            <a:r>
              <a:rPr lang="pt-BR" dirty="0" err="1"/>
              <a:t>and</a:t>
            </a:r>
            <a:r>
              <a:rPr lang="pt-BR" dirty="0"/>
              <a:t> </a:t>
            </a:r>
            <a:r>
              <a:rPr lang="pt-BR" dirty="0" err="1"/>
              <a:t>much</a:t>
            </a:r>
            <a:r>
              <a:rPr lang="pt-BR" dirty="0"/>
              <a:t> </a:t>
            </a:r>
            <a:r>
              <a:rPr lang="pt-BR" dirty="0" err="1"/>
              <a:t>less</a:t>
            </a:r>
            <a:r>
              <a:rPr lang="pt-BR" dirty="0"/>
              <a:t> </a:t>
            </a:r>
            <a:r>
              <a:rPr lang="pt-BR" dirty="0" err="1"/>
              <a:t>than</a:t>
            </a:r>
            <a:r>
              <a:rPr lang="pt-BR" dirty="0"/>
              <a:t> </a:t>
            </a:r>
            <a:r>
              <a:rPr lang="pt-BR" dirty="0" err="1"/>
              <a:t>computed</a:t>
            </a:r>
            <a:r>
              <a:rPr lang="pt-BR" dirty="0"/>
              <a:t> GDP </a:t>
            </a:r>
          </a:p>
          <a:p>
            <a:r>
              <a:rPr lang="pt-BR" dirty="0" err="1"/>
              <a:t>What</a:t>
            </a:r>
            <a:r>
              <a:rPr lang="pt-BR" dirty="0"/>
              <a:t> </a:t>
            </a:r>
            <a:r>
              <a:rPr lang="pt-BR" dirty="0" err="1"/>
              <a:t>we</a:t>
            </a:r>
            <a:r>
              <a:rPr lang="pt-BR" dirty="0"/>
              <a:t> </a:t>
            </a:r>
            <a:r>
              <a:rPr lang="pt-BR" dirty="0" err="1"/>
              <a:t>did</a:t>
            </a:r>
            <a:r>
              <a:rPr lang="pt-BR" dirty="0"/>
              <a:t> in </a:t>
            </a:r>
            <a:r>
              <a:rPr lang="pt-BR" dirty="0" err="1"/>
              <a:t>the</a:t>
            </a:r>
            <a:r>
              <a:rPr lang="pt-BR" dirty="0"/>
              <a:t> </a:t>
            </a:r>
            <a:r>
              <a:rPr lang="pt-BR" dirty="0" err="1"/>
              <a:t>paper</a:t>
            </a:r>
            <a:r>
              <a:rPr lang="pt-BR" dirty="0"/>
              <a:t> </a:t>
            </a:r>
            <a:r>
              <a:rPr lang="pt-BR" dirty="0" err="1"/>
              <a:t>was</a:t>
            </a:r>
            <a:r>
              <a:rPr lang="pt-BR" dirty="0"/>
              <a:t> </a:t>
            </a:r>
            <a:r>
              <a:rPr lang="pt-BR" dirty="0" err="1"/>
              <a:t>to</a:t>
            </a:r>
            <a:r>
              <a:rPr lang="pt-BR" dirty="0"/>
              <a:t> </a:t>
            </a:r>
            <a:r>
              <a:rPr lang="pt-BR" dirty="0" err="1"/>
              <a:t>add</a:t>
            </a:r>
            <a:r>
              <a:rPr lang="pt-BR" dirty="0"/>
              <a:t> </a:t>
            </a:r>
            <a:r>
              <a:rPr lang="pt-BR" dirty="0" err="1"/>
              <a:t>estimates</a:t>
            </a:r>
            <a:r>
              <a:rPr lang="pt-BR" dirty="0"/>
              <a:t> </a:t>
            </a:r>
            <a:r>
              <a:rPr lang="pt-BR" dirty="0" err="1"/>
              <a:t>of</a:t>
            </a:r>
            <a:r>
              <a:rPr lang="pt-BR" dirty="0"/>
              <a:t> </a:t>
            </a:r>
            <a:r>
              <a:rPr lang="pt-BR" dirty="0" err="1"/>
              <a:t>the</a:t>
            </a:r>
            <a:r>
              <a:rPr lang="pt-BR" dirty="0"/>
              <a:t> </a:t>
            </a:r>
            <a:r>
              <a:rPr lang="pt-BR" dirty="0" err="1"/>
              <a:t>excluded</a:t>
            </a:r>
            <a:r>
              <a:rPr lang="pt-BR" dirty="0"/>
              <a:t> </a:t>
            </a:r>
            <a:r>
              <a:rPr lang="pt-BR" dirty="0" err="1"/>
              <a:t>services</a:t>
            </a:r>
            <a:r>
              <a:rPr lang="pt-BR" dirty="0"/>
              <a:t> </a:t>
            </a:r>
            <a:r>
              <a:rPr lang="pt-BR" dirty="0" err="1"/>
              <a:t>growth</a:t>
            </a:r>
            <a:r>
              <a:rPr lang="pt-BR" dirty="0"/>
              <a:t> rates </a:t>
            </a:r>
            <a:r>
              <a:rPr lang="pt-BR" dirty="0" err="1"/>
              <a:t>to</a:t>
            </a:r>
            <a:r>
              <a:rPr lang="pt-BR" dirty="0"/>
              <a:t> </a:t>
            </a:r>
            <a:r>
              <a:rPr lang="pt-BR" dirty="0" err="1"/>
              <a:t>the</a:t>
            </a:r>
            <a:r>
              <a:rPr lang="pt-BR" dirty="0"/>
              <a:t> </a:t>
            </a:r>
            <a:r>
              <a:rPr lang="pt-BR" dirty="0" err="1"/>
              <a:t>official</a:t>
            </a:r>
            <a:r>
              <a:rPr lang="pt-BR" dirty="0"/>
              <a:t> </a:t>
            </a:r>
            <a:r>
              <a:rPr lang="pt-BR" dirty="0" err="1"/>
              <a:t>national</a:t>
            </a:r>
            <a:r>
              <a:rPr lang="pt-BR" dirty="0"/>
              <a:t> </a:t>
            </a:r>
            <a:r>
              <a:rPr lang="pt-BR" dirty="0" err="1"/>
              <a:t>accounts</a:t>
            </a:r>
            <a:r>
              <a:rPr lang="pt-BR" dirty="0"/>
              <a:t>, for </a:t>
            </a:r>
            <a:r>
              <a:rPr lang="pt-BR" dirty="0" err="1"/>
              <a:t>selected</a:t>
            </a:r>
            <a:r>
              <a:rPr lang="pt-BR" dirty="0"/>
              <a:t> </a:t>
            </a:r>
            <a:r>
              <a:rPr lang="pt-BR" dirty="0" err="1"/>
              <a:t>periods</a:t>
            </a:r>
            <a:r>
              <a:rPr lang="pt-BR" dirty="0"/>
              <a:t> </a:t>
            </a:r>
            <a:r>
              <a:rPr lang="pt-BR" dirty="0" err="1"/>
              <a:t>from</a:t>
            </a:r>
            <a:r>
              <a:rPr lang="pt-BR" dirty="0"/>
              <a:t> 1900 </a:t>
            </a:r>
            <a:r>
              <a:rPr lang="pt-BR" dirty="0" err="1"/>
              <a:t>to</a:t>
            </a:r>
            <a:r>
              <a:rPr lang="pt-BR" dirty="0"/>
              <a:t> 1980</a:t>
            </a:r>
          </a:p>
          <a:p>
            <a:r>
              <a:rPr lang="pt-BR" dirty="0"/>
              <a:t>For </a:t>
            </a:r>
            <a:r>
              <a:rPr lang="pt-BR" dirty="0" err="1"/>
              <a:t>example</a:t>
            </a:r>
            <a:r>
              <a:rPr lang="pt-BR" dirty="0"/>
              <a:t>, for </a:t>
            </a:r>
            <a:r>
              <a:rPr lang="pt-BR" dirty="0" err="1"/>
              <a:t>the</a:t>
            </a:r>
            <a:r>
              <a:rPr lang="pt-BR" dirty="0"/>
              <a:t> 1947-1966 </a:t>
            </a:r>
            <a:r>
              <a:rPr lang="pt-BR" dirty="0" err="1"/>
              <a:t>period</a:t>
            </a:r>
            <a:r>
              <a:rPr lang="pt-BR" dirty="0"/>
              <a:t> </a:t>
            </a:r>
            <a:r>
              <a:rPr lang="pt-BR" dirty="0" err="1"/>
              <a:t>the</a:t>
            </a:r>
            <a:r>
              <a:rPr lang="pt-BR" dirty="0"/>
              <a:t> new GDP </a:t>
            </a:r>
            <a:r>
              <a:rPr lang="pt-BR" dirty="0" err="1"/>
              <a:t>growth</a:t>
            </a:r>
            <a:r>
              <a:rPr lang="pt-BR" dirty="0"/>
              <a:t> </a:t>
            </a:r>
            <a:r>
              <a:rPr lang="pt-BR" dirty="0" err="1"/>
              <a:t>estimate</a:t>
            </a:r>
            <a:r>
              <a:rPr lang="pt-BR" dirty="0"/>
              <a:t> </a:t>
            </a:r>
            <a:r>
              <a:rPr lang="pt-BR" dirty="0" err="1"/>
              <a:t>is</a:t>
            </a:r>
            <a:r>
              <a:rPr lang="pt-BR" dirty="0"/>
              <a:t>:</a:t>
            </a:r>
          </a:p>
          <a:p>
            <a:pPr marL="2743200" lvl="6" indent="0">
              <a:buNone/>
            </a:pPr>
            <a:r>
              <a:rPr lang="en-US" sz="2900" dirty="0">
                <a:effectLst/>
                <a:ea typeface="Calibri" panose="020F0502020204030204" pitchFamily="34" charset="0"/>
                <a:cs typeface="Times New Roman" panose="02020603050405020304" pitchFamily="18" charset="0"/>
              </a:rPr>
              <a:t>	</a:t>
            </a:r>
          </a:p>
          <a:p>
            <a:pPr marL="2743200" lvl="6" indent="0">
              <a:buNone/>
            </a:pPr>
            <a:r>
              <a:rPr lang="en-US" sz="2900" dirty="0" err="1">
                <a:effectLst/>
                <a:ea typeface="Calibri" panose="020F0502020204030204" pitchFamily="34" charset="0"/>
                <a:cs typeface="Times New Roman" panose="02020603050405020304" pitchFamily="18" charset="0"/>
              </a:rPr>
              <a:t>Y</a:t>
            </a:r>
            <a:r>
              <a:rPr lang="en-US" sz="2900" baseline="-25000" dirty="0" err="1">
                <a:effectLst/>
                <a:ea typeface="Calibri" panose="020F0502020204030204" pitchFamily="34" charset="0"/>
                <a:cs typeface="Times New Roman" panose="02020603050405020304" pitchFamily="18" charset="0"/>
              </a:rPr>
              <a:t>o</a:t>
            </a:r>
            <a:r>
              <a:rPr lang="en-US" sz="2900" dirty="0">
                <a:effectLst/>
                <a:ea typeface="Calibri" panose="020F0502020204030204" pitchFamily="34" charset="0"/>
                <a:cs typeface="Times New Roman" panose="02020603050405020304" pitchFamily="18" charset="0"/>
              </a:rPr>
              <a:t> = 0.7*</a:t>
            </a:r>
            <a:r>
              <a:rPr lang="en-US" sz="2900" dirty="0" err="1">
                <a:effectLst/>
                <a:ea typeface="Calibri" panose="020F0502020204030204" pitchFamily="34" charset="0"/>
                <a:cs typeface="Times New Roman" panose="02020603050405020304" pitchFamily="18" charset="0"/>
              </a:rPr>
              <a:t>Y</a:t>
            </a:r>
            <a:r>
              <a:rPr lang="en-US" sz="2900" baseline="-25000" dirty="0" err="1">
                <a:effectLst/>
                <a:ea typeface="Calibri" panose="020F0502020204030204" pitchFamily="34" charset="0"/>
                <a:cs typeface="Times New Roman" panose="02020603050405020304" pitchFamily="18" charset="0"/>
              </a:rPr>
              <a:t>n</a:t>
            </a:r>
            <a:r>
              <a:rPr lang="en-US" sz="2900" dirty="0">
                <a:effectLst/>
                <a:ea typeface="Calibri" panose="020F0502020204030204" pitchFamily="34" charset="0"/>
                <a:cs typeface="Times New Roman" panose="02020603050405020304" pitchFamily="18" charset="0"/>
              </a:rPr>
              <a:t> + 0.3*S</a:t>
            </a:r>
            <a:endParaRPr lang="pt-BR" sz="2900" dirty="0">
              <a:effectLst/>
              <a:ea typeface="Calibri" panose="020F0502020204030204" pitchFamily="34" charset="0"/>
              <a:cs typeface="Times New Roman" panose="02020603050405020304" pitchFamily="18" charset="0"/>
            </a:endParaRPr>
          </a:p>
          <a:p>
            <a:pPr lvl="6"/>
            <a:endParaRPr lang="pt-BR" dirty="0"/>
          </a:p>
          <a:p>
            <a:r>
              <a:rPr lang="pt-BR" dirty="0"/>
              <a:t>The final </a:t>
            </a:r>
            <a:r>
              <a:rPr lang="pt-BR" dirty="0" err="1"/>
              <a:t>results</a:t>
            </a:r>
            <a:r>
              <a:rPr lang="pt-BR" dirty="0"/>
              <a:t> are as follows:</a:t>
            </a:r>
          </a:p>
          <a:p>
            <a:endParaRPr lang="pt-BR" dirty="0"/>
          </a:p>
        </p:txBody>
      </p:sp>
    </p:spTree>
    <p:extLst>
      <p:ext uri="{BB962C8B-B14F-4D97-AF65-F5344CB8AC3E}">
        <p14:creationId xmlns:p14="http://schemas.microsoft.com/office/powerpoint/2010/main" val="2940416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4219-F851-7653-F347-76E5F194F520}"/>
              </a:ext>
            </a:extLst>
          </p:cNvPr>
          <p:cNvSpPr>
            <a:spLocks noGrp="1"/>
          </p:cNvSpPr>
          <p:nvPr>
            <p:ph type="title"/>
          </p:nvPr>
        </p:nvSpPr>
        <p:spPr/>
        <p:txBody>
          <a:bodyPr/>
          <a:lstStyle/>
          <a:p>
            <a:endParaRPr lang="pt-BR"/>
          </a:p>
        </p:txBody>
      </p:sp>
      <p:graphicFrame>
        <p:nvGraphicFramePr>
          <p:cNvPr id="4" name="Content Placeholder 3">
            <a:extLst>
              <a:ext uri="{FF2B5EF4-FFF2-40B4-BE49-F238E27FC236}">
                <a16:creationId xmlns:a16="http://schemas.microsoft.com/office/drawing/2014/main" id="{2E5854FB-AE7B-99AC-EFF2-30DA04FF4296}"/>
              </a:ext>
            </a:extLst>
          </p:cNvPr>
          <p:cNvGraphicFramePr>
            <a:graphicFrameLocks noGrp="1"/>
          </p:cNvGraphicFramePr>
          <p:nvPr>
            <p:ph idx="1"/>
            <p:extLst>
              <p:ext uri="{D42A27DB-BD31-4B8C-83A1-F6EECF244321}">
                <p14:modId xmlns:p14="http://schemas.microsoft.com/office/powerpoint/2010/main" val="3880080383"/>
              </p:ext>
            </p:extLst>
          </p:nvPr>
        </p:nvGraphicFramePr>
        <p:xfrm>
          <a:off x="838200" y="365125"/>
          <a:ext cx="10515600" cy="5930900"/>
        </p:xfrm>
        <a:graphic>
          <a:graphicData uri="http://schemas.openxmlformats.org/drawingml/2006/table">
            <a:tbl>
              <a:tblPr firstRow="1" firstCol="1" bandRow="1">
                <a:tableStyleId>{5C22544A-7EE6-4342-B048-85BDC9FD1C3A}</a:tableStyleId>
              </a:tblPr>
              <a:tblGrid>
                <a:gridCol w="2534336">
                  <a:extLst>
                    <a:ext uri="{9D8B030D-6E8A-4147-A177-3AD203B41FA5}">
                      <a16:colId xmlns:a16="http://schemas.microsoft.com/office/drawing/2014/main" val="271762933"/>
                    </a:ext>
                  </a:extLst>
                </a:gridCol>
                <a:gridCol w="1794839">
                  <a:extLst>
                    <a:ext uri="{9D8B030D-6E8A-4147-A177-3AD203B41FA5}">
                      <a16:colId xmlns:a16="http://schemas.microsoft.com/office/drawing/2014/main" val="1676636476"/>
                    </a:ext>
                  </a:extLst>
                </a:gridCol>
                <a:gridCol w="2195793">
                  <a:extLst>
                    <a:ext uri="{9D8B030D-6E8A-4147-A177-3AD203B41FA5}">
                      <a16:colId xmlns:a16="http://schemas.microsoft.com/office/drawing/2014/main" val="3030901908"/>
                    </a:ext>
                  </a:extLst>
                </a:gridCol>
                <a:gridCol w="1794839">
                  <a:extLst>
                    <a:ext uri="{9D8B030D-6E8A-4147-A177-3AD203B41FA5}">
                      <a16:colId xmlns:a16="http://schemas.microsoft.com/office/drawing/2014/main" val="4243737827"/>
                    </a:ext>
                  </a:extLst>
                </a:gridCol>
                <a:gridCol w="2195793">
                  <a:extLst>
                    <a:ext uri="{9D8B030D-6E8A-4147-A177-3AD203B41FA5}">
                      <a16:colId xmlns:a16="http://schemas.microsoft.com/office/drawing/2014/main" val="1258753361"/>
                    </a:ext>
                  </a:extLst>
                </a:gridCol>
              </a:tblGrid>
              <a:tr h="593090">
                <a:tc gridSpan="5">
                  <a:txBody>
                    <a:bodyPr/>
                    <a:lstStyle/>
                    <a:p>
                      <a:pPr algn="ctr">
                        <a:lnSpc>
                          <a:spcPct val="107000"/>
                        </a:lnSpc>
                        <a:spcAft>
                          <a:spcPts val="800"/>
                        </a:spcAft>
                      </a:pPr>
                      <a:r>
                        <a:rPr lang="en-US" sz="3000" baseline="0" dirty="0">
                          <a:effectLst/>
                        </a:rPr>
                        <a:t>Brazil’s GDP yearly growth rates, total and per capita (pc)</a:t>
                      </a:r>
                      <a:endParaRPr lang="pt-BR" sz="3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218116537"/>
                  </a:ext>
                </a:extLst>
              </a:tr>
              <a:tr h="593090">
                <a:tc>
                  <a:txBody>
                    <a:bodyPr/>
                    <a:lstStyle/>
                    <a:p>
                      <a:pPr algn="ctr">
                        <a:lnSpc>
                          <a:spcPct val="107000"/>
                        </a:lnSpc>
                        <a:spcAft>
                          <a:spcPts val="800"/>
                        </a:spcAft>
                      </a:pPr>
                      <a:r>
                        <a:rPr lang="pt-BR" sz="2000" baseline="0" dirty="0" err="1">
                          <a:effectLst/>
                        </a:rPr>
                        <a:t>Period</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07000"/>
                        </a:lnSpc>
                        <a:spcAft>
                          <a:spcPts val="800"/>
                        </a:spcAft>
                      </a:pPr>
                      <a:r>
                        <a:rPr lang="pt-BR" sz="2000" baseline="0" dirty="0">
                          <a:effectLst/>
                        </a:rPr>
                        <a:t>GDP</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pt-BR"/>
                    </a:p>
                  </a:txBody>
                  <a:tcPr/>
                </a:tc>
                <a:tc gridSpan="2">
                  <a:txBody>
                    <a:bodyPr/>
                    <a:lstStyle/>
                    <a:p>
                      <a:pPr algn="ctr">
                        <a:lnSpc>
                          <a:spcPct val="107000"/>
                        </a:lnSpc>
                        <a:spcAft>
                          <a:spcPts val="800"/>
                        </a:spcAft>
                      </a:pPr>
                      <a:r>
                        <a:rPr lang="pt-BR" sz="2000" baseline="0">
                          <a:effectLst/>
                        </a:rPr>
                        <a:t>GDPpc</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pt-BR"/>
                    </a:p>
                  </a:txBody>
                  <a:tcPr/>
                </a:tc>
                <a:extLst>
                  <a:ext uri="{0D108BD9-81ED-4DB2-BD59-A6C34878D82A}">
                    <a16:rowId xmlns:a16="http://schemas.microsoft.com/office/drawing/2014/main" val="1945075035"/>
                  </a:ext>
                </a:extLst>
              </a:tr>
              <a:tr h="593090">
                <a:tc>
                  <a:txBody>
                    <a:bodyPr/>
                    <a:lstStyle/>
                    <a:p>
                      <a:pPr>
                        <a:lnSpc>
                          <a:spcPct val="107000"/>
                        </a:lnSpc>
                      </a:pPr>
                      <a:endParaRPr lang="pt-BR" sz="2000" baseline="0" dirty="0">
                        <a:effectLst/>
                        <a:latin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err="1">
                          <a:effectLst/>
                        </a:rPr>
                        <a:t>Ipeadata</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err="1">
                          <a:effectLst/>
                        </a:rPr>
                        <a:t>This</a:t>
                      </a:r>
                      <a:r>
                        <a:rPr lang="pt-BR" sz="2000" baseline="0" dirty="0">
                          <a:effectLst/>
                        </a:rPr>
                        <a:t> </a:t>
                      </a:r>
                      <a:r>
                        <a:rPr lang="pt-BR" sz="2000" baseline="0" dirty="0" err="1">
                          <a:effectLst/>
                        </a:rPr>
                        <a:t>paper</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err="1">
                          <a:effectLst/>
                        </a:rPr>
                        <a:t>Ipeadata</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err="1">
                          <a:effectLst/>
                        </a:rPr>
                        <a:t>This</a:t>
                      </a:r>
                      <a:r>
                        <a:rPr lang="pt-BR" sz="2000" baseline="0" dirty="0">
                          <a:effectLst/>
                        </a:rPr>
                        <a:t> </a:t>
                      </a:r>
                      <a:r>
                        <a:rPr lang="pt-BR" sz="2000" baseline="0" dirty="0" err="1">
                          <a:effectLst/>
                        </a:rPr>
                        <a:t>paper</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14930559"/>
                  </a:ext>
                </a:extLst>
              </a:tr>
              <a:tr h="593090">
                <a:tc>
                  <a:txBody>
                    <a:bodyPr/>
                    <a:lstStyle/>
                    <a:p>
                      <a:pPr algn="ctr">
                        <a:lnSpc>
                          <a:spcPct val="107000"/>
                        </a:lnSpc>
                        <a:spcAft>
                          <a:spcPts val="800"/>
                        </a:spcAft>
                      </a:pPr>
                      <a:r>
                        <a:rPr lang="pt-BR" sz="2000" baseline="0" dirty="0">
                          <a:effectLst/>
                        </a:rPr>
                        <a:t>1900-1980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5.7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4.9</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3.3</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2.5</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67363535"/>
                  </a:ext>
                </a:extLst>
              </a:tr>
              <a:tr h="593090">
                <a:tc>
                  <a:txBody>
                    <a:bodyPr/>
                    <a:lstStyle/>
                    <a:p>
                      <a:pPr algn="ctr">
                        <a:lnSpc>
                          <a:spcPct val="107000"/>
                        </a:lnSpc>
                        <a:spcAft>
                          <a:spcPts val="800"/>
                        </a:spcAft>
                      </a:pPr>
                      <a:r>
                        <a:rPr lang="pt-BR" sz="2000" baseline="0" dirty="0">
                          <a:effectLst/>
                        </a:rPr>
                        <a:t>1900-1947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4.4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4.0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2.4</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2.0</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0586193"/>
                  </a:ext>
                </a:extLst>
              </a:tr>
              <a:tr h="593090">
                <a:tc>
                  <a:txBody>
                    <a:bodyPr/>
                    <a:lstStyle/>
                    <a:p>
                      <a:pPr algn="ctr">
                        <a:lnSpc>
                          <a:spcPct val="107000"/>
                        </a:lnSpc>
                        <a:spcAft>
                          <a:spcPts val="800"/>
                        </a:spcAft>
                      </a:pPr>
                      <a:r>
                        <a:rPr lang="pt-BR" sz="2000" baseline="0" dirty="0">
                          <a:effectLst/>
                        </a:rPr>
                        <a:t>1900-1919</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3.8</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3.6</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1.2</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1.0</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6543298"/>
                  </a:ext>
                </a:extLst>
              </a:tr>
              <a:tr h="593090">
                <a:tc>
                  <a:txBody>
                    <a:bodyPr/>
                    <a:lstStyle/>
                    <a:p>
                      <a:pPr algn="ctr">
                        <a:lnSpc>
                          <a:spcPct val="107000"/>
                        </a:lnSpc>
                        <a:spcAft>
                          <a:spcPts val="800"/>
                        </a:spcAft>
                      </a:pPr>
                      <a:r>
                        <a:rPr lang="pt-BR" sz="2000" baseline="0" dirty="0">
                          <a:effectLst/>
                        </a:rPr>
                        <a:t>1919-1947</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4.9</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4.3</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3.1</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2.5</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23964062"/>
                  </a:ext>
                </a:extLst>
              </a:tr>
              <a:tr h="593090">
                <a:tc>
                  <a:txBody>
                    <a:bodyPr/>
                    <a:lstStyle/>
                    <a:p>
                      <a:pPr algn="ctr">
                        <a:lnSpc>
                          <a:spcPct val="107000"/>
                        </a:lnSpc>
                        <a:spcAft>
                          <a:spcPts val="800"/>
                        </a:spcAft>
                      </a:pPr>
                      <a:r>
                        <a:rPr lang="pt-BR" sz="2000" baseline="0" dirty="0">
                          <a:effectLst/>
                        </a:rPr>
                        <a:t>1947-1980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7.4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6.2</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4.5</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3.3</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736122104"/>
                  </a:ext>
                </a:extLst>
              </a:tr>
              <a:tr h="593090">
                <a:tc>
                  <a:txBody>
                    <a:bodyPr/>
                    <a:lstStyle/>
                    <a:p>
                      <a:pPr algn="ctr">
                        <a:lnSpc>
                          <a:spcPct val="107000"/>
                        </a:lnSpc>
                        <a:spcAft>
                          <a:spcPts val="800"/>
                        </a:spcAft>
                      </a:pPr>
                      <a:r>
                        <a:rPr lang="pt-BR" sz="2000" baseline="0" dirty="0">
                          <a:effectLst/>
                        </a:rPr>
                        <a:t>1947-1966</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6.6</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5.6</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3.6</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a:effectLst/>
                        </a:rPr>
                        <a:t>2.6</a:t>
                      </a:r>
                      <a:endParaRPr lang="pt-BR"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5405100"/>
                  </a:ext>
                </a:extLst>
              </a:tr>
              <a:tr h="593090">
                <a:tc>
                  <a:txBody>
                    <a:bodyPr/>
                    <a:lstStyle/>
                    <a:p>
                      <a:pPr algn="ctr">
                        <a:lnSpc>
                          <a:spcPct val="107000"/>
                        </a:lnSpc>
                        <a:spcAft>
                          <a:spcPts val="800"/>
                        </a:spcAft>
                      </a:pPr>
                      <a:r>
                        <a:rPr lang="pt-BR" sz="2000" baseline="0" dirty="0">
                          <a:effectLst/>
                        </a:rPr>
                        <a:t>1966-1980</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8.6</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7.1</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5.9</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000" baseline="0" dirty="0">
                          <a:effectLst/>
                        </a:rPr>
                        <a:t>4.4</a:t>
                      </a:r>
                      <a:endParaRPr lang="pt-BR"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00350990"/>
                  </a:ext>
                </a:extLst>
              </a:tr>
            </a:tbl>
          </a:graphicData>
        </a:graphic>
      </p:graphicFrame>
    </p:spTree>
    <p:extLst>
      <p:ext uri="{BB962C8B-B14F-4D97-AF65-F5344CB8AC3E}">
        <p14:creationId xmlns:p14="http://schemas.microsoft.com/office/powerpoint/2010/main" val="3287119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F63-52FF-CA49-E14E-CC488F8CF8C2}"/>
              </a:ext>
            </a:extLst>
          </p:cNvPr>
          <p:cNvSpPr>
            <a:spLocks noGrp="1"/>
          </p:cNvSpPr>
          <p:nvPr>
            <p:ph type="title"/>
          </p:nvPr>
        </p:nvSpPr>
        <p:spPr/>
        <p:txBody>
          <a:bodyPr/>
          <a:lstStyle/>
          <a:p>
            <a:pPr algn="ctr"/>
            <a:r>
              <a:rPr lang="pt-BR" b="1" dirty="0"/>
              <a:t>OUR RESULTS IN A NUTSHELL</a:t>
            </a:r>
          </a:p>
        </p:txBody>
      </p:sp>
      <p:graphicFrame>
        <p:nvGraphicFramePr>
          <p:cNvPr id="4" name="Content Placeholder 3">
            <a:extLst>
              <a:ext uri="{FF2B5EF4-FFF2-40B4-BE49-F238E27FC236}">
                <a16:creationId xmlns:a16="http://schemas.microsoft.com/office/drawing/2014/main" id="{2D25EFD0-5394-6F77-E79B-A15E8CD3EB83}"/>
              </a:ext>
            </a:extLst>
          </p:cNvPr>
          <p:cNvGraphicFramePr>
            <a:graphicFrameLocks noGrp="1"/>
          </p:cNvGraphicFramePr>
          <p:nvPr>
            <p:ph idx="1"/>
            <p:extLst>
              <p:ext uri="{D42A27DB-BD31-4B8C-83A1-F6EECF244321}">
                <p14:modId xmlns:p14="http://schemas.microsoft.com/office/powerpoint/2010/main" val="3826870398"/>
              </p:ext>
            </p:extLst>
          </p:nvPr>
        </p:nvGraphicFramePr>
        <p:xfrm>
          <a:off x="2381250" y="1895475"/>
          <a:ext cx="7067551" cy="4000504"/>
        </p:xfrm>
        <a:graphic>
          <a:graphicData uri="http://schemas.openxmlformats.org/drawingml/2006/table">
            <a:tbl>
              <a:tblPr>
                <a:tableStyleId>{5C22544A-7EE6-4342-B048-85BDC9FD1C3A}</a:tableStyleId>
              </a:tblPr>
              <a:tblGrid>
                <a:gridCol w="2265932">
                  <a:extLst>
                    <a:ext uri="{9D8B030D-6E8A-4147-A177-3AD203B41FA5}">
                      <a16:colId xmlns:a16="http://schemas.microsoft.com/office/drawing/2014/main" val="1874531937"/>
                    </a:ext>
                  </a:extLst>
                </a:gridCol>
                <a:gridCol w="1915252">
                  <a:extLst>
                    <a:ext uri="{9D8B030D-6E8A-4147-A177-3AD203B41FA5}">
                      <a16:colId xmlns:a16="http://schemas.microsoft.com/office/drawing/2014/main" val="2145453281"/>
                    </a:ext>
                  </a:extLst>
                </a:gridCol>
                <a:gridCol w="2886367">
                  <a:extLst>
                    <a:ext uri="{9D8B030D-6E8A-4147-A177-3AD203B41FA5}">
                      <a16:colId xmlns:a16="http://schemas.microsoft.com/office/drawing/2014/main" val="4211017369"/>
                    </a:ext>
                  </a:extLst>
                </a:gridCol>
              </a:tblGrid>
              <a:tr h="500063">
                <a:tc gridSpan="3">
                  <a:txBody>
                    <a:bodyPr/>
                    <a:lstStyle/>
                    <a:p>
                      <a:pPr algn="ctr" fontAlgn="b"/>
                      <a:r>
                        <a:rPr lang="en-US" sz="2400" b="1" u="none" strike="noStrike" dirty="0">
                          <a:effectLst/>
                        </a:rPr>
                        <a:t>BRAZIL' S PER-CAPITA GDP GROWTH RATES (%) </a:t>
                      </a:r>
                      <a:endParaRPr lang="en-US" sz="2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091538841"/>
                  </a:ext>
                </a:extLst>
              </a:tr>
              <a:tr h="500063">
                <a:tc>
                  <a:txBody>
                    <a:bodyPr/>
                    <a:lstStyle/>
                    <a:p>
                      <a:pPr algn="l" fontAlgn="b"/>
                      <a:r>
                        <a:rPr lang="pt-BR" sz="2400" u="none" strike="noStrike" dirty="0">
                          <a:effectLst/>
                        </a:rPr>
                        <a:t>PERIOD</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a:effectLst/>
                        </a:rPr>
                        <a:t>MPD OR</a:t>
                      </a:r>
                      <a:endParaRPr lang="pt-B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2400" u="none" strike="noStrike">
                          <a:effectLst/>
                        </a:rPr>
                        <a:t>OUR </a:t>
                      </a:r>
                      <a:endParaRPr lang="pt-B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2812968"/>
                  </a:ext>
                </a:extLst>
              </a:tr>
              <a:tr h="500063">
                <a:tc>
                  <a:txBody>
                    <a:bodyPr/>
                    <a:lstStyle/>
                    <a:p>
                      <a:pPr algn="l" fontAlgn="b"/>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a:effectLst/>
                        </a:rPr>
                        <a:t>IPEADATA</a:t>
                      </a:r>
                      <a:endParaRPr lang="pt-B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2400" u="none" strike="noStrike">
                          <a:effectLst/>
                        </a:rPr>
                        <a:t>ESTIMATES</a:t>
                      </a:r>
                      <a:endParaRPr lang="pt-B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8143890"/>
                  </a:ext>
                </a:extLst>
              </a:tr>
              <a:tr h="500063">
                <a:tc>
                  <a:txBody>
                    <a:bodyPr/>
                    <a:lstStyle/>
                    <a:p>
                      <a:pPr algn="l" fontAlgn="b"/>
                      <a:r>
                        <a:rPr lang="pt-BR" sz="2400" u="none" strike="noStrike" dirty="0">
                          <a:effectLst/>
                        </a:rPr>
                        <a:t>1820-1900</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a:effectLst/>
                        </a:rPr>
                        <a:t>0.0</a:t>
                      </a:r>
                      <a:endParaRPr lang="pt-BR"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a:effectLst/>
                        </a:rPr>
                        <a:t>0.7* ~ 0.9**</a:t>
                      </a:r>
                      <a:endParaRPr lang="pt-B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6236265"/>
                  </a:ext>
                </a:extLst>
              </a:tr>
              <a:tr h="500063">
                <a:tc>
                  <a:txBody>
                    <a:bodyPr/>
                    <a:lstStyle/>
                    <a:p>
                      <a:pPr algn="l" fontAlgn="b"/>
                      <a:r>
                        <a:rPr lang="pt-BR" sz="2400" u="none" strike="noStrike" dirty="0">
                          <a:effectLst/>
                        </a:rPr>
                        <a:t>1900-1980</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a:effectLst/>
                        </a:rPr>
                        <a:t>3.3</a:t>
                      </a:r>
                      <a:endParaRPr lang="pt-BR"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a:effectLst/>
                        </a:rPr>
                        <a:t>2.5</a:t>
                      </a:r>
                      <a:endParaRPr lang="pt-B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5826903"/>
                  </a:ext>
                </a:extLst>
              </a:tr>
              <a:tr h="500063">
                <a:tc>
                  <a:txBody>
                    <a:bodyPr/>
                    <a:lstStyle/>
                    <a:p>
                      <a:pPr algn="l" fontAlgn="b"/>
                      <a:r>
                        <a:rPr lang="pt-BR" sz="2400" u="none" strike="noStrike" dirty="0">
                          <a:effectLst/>
                        </a:rPr>
                        <a:t>DIFFERENCE</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dirty="0">
                          <a:effectLst/>
                        </a:rPr>
                        <a:t>3.3</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pt-BR" sz="2400" u="none" strike="noStrike" dirty="0">
                          <a:effectLst/>
                        </a:rPr>
                        <a:t>1.8* ~ 1.6**</a:t>
                      </a:r>
                      <a:endParaRPr lang="pt-B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6052679"/>
                  </a:ext>
                </a:extLst>
              </a:tr>
              <a:tr h="500063">
                <a:tc>
                  <a:txBody>
                    <a:bodyPr/>
                    <a:lstStyle/>
                    <a:p>
                      <a:pPr algn="l" fontAlgn="b"/>
                      <a:r>
                        <a:rPr lang="pt-BR" sz="2400" u="none" strike="noStrike" dirty="0">
                          <a:effectLst/>
                        </a:rPr>
                        <a:t>*</a:t>
                      </a:r>
                      <a:r>
                        <a:rPr lang="pt-BR" sz="2400" u="none" strike="noStrike" dirty="0" err="1">
                          <a:effectLst/>
                        </a:rPr>
                        <a:t>actual</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pt-BR"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t-B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4100064"/>
                  </a:ext>
                </a:extLst>
              </a:tr>
              <a:tr h="500063">
                <a:tc>
                  <a:txBody>
                    <a:bodyPr/>
                    <a:lstStyle/>
                    <a:p>
                      <a:pPr algn="l" fontAlgn="b"/>
                      <a:r>
                        <a:rPr lang="pt-BR" sz="2400" u="none" strike="noStrike" dirty="0">
                          <a:effectLst/>
                        </a:rPr>
                        <a:t>**</a:t>
                      </a:r>
                      <a:r>
                        <a:rPr lang="pt-BR" sz="2400" u="none" strike="noStrike" dirty="0" err="1">
                          <a:effectLst/>
                        </a:rPr>
                        <a:t>trend</a:t>
                      </a:r>
                      <a:r>
                        <a:rPr lang="pt-BR" sz="2400" u="none" strike="noStrike" dirty="0">
                          <a:effectLst/>
                        </a:rPr>
                        <a:t> </a:t>
                      </a:r>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pt-B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pt-B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2342669"/>
                  </a:ext>
                </a:extLst>
              </a:tr>
            </a:tbl>
          </a:graphicData>
        </a:graphic>
      </p:graphicFrame>
    </p:spTree>
    <p:extLst>
      <p:ext uri="{BB962C8B-B14F-4D97-AF65-F5344CB8AC3E}">
        <p14:creationId xmlns:p14="http://schemas.microsoft.com/office/powerpoint/2010/main" val="47999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F579-8A48-FF47-74DB-E75959104782}"/>
              </a:ext>
            </a:extLst>
          </p:cNvPr>
          <p:cNvSpPr>
            <a:spLocks noGrp="1"/>
          </p:cNvSpPr>
          <p:nvPr>
            <p:ph type="title"/>
          </p:nvPr>
        </p:nvSpPr>
        <p:spPr/>
        <p:txBody>
          <a:bodyPr/>
          <a:lstStyle/>
          <a:p>
            <a:pPr algn="ctr"/>
            <a:r>
              <a:rPr lang="pt-BR" b="1" dirty="0"/>
              <a:t>TALK BASED ON TWO NEW PAPERS </a:t>
            </a:r>
          </a:p>
        </p:txBody>
      </p:sp>
      <p:sp>
        <p:nvSpPr>
          <p:cNvPr id="3" name="Content Placeholder 2">
            <a:extLst>
              <a:ext uri="{FF2B5EF4-FFF2-40B4-BE49-F238E27FC236}">
                <a16:creationId xmlns:a16="http://schemas.microsoft.com/office/drawing/2014/main" id="{F2484B54-7DC5-2C1C-E123-08BC899ADED2}"/>
              </a:ext>
            </a:extLst>
          </p:cNvPr>
          <p:cNvSpPr>
            <a:spLocks noGrp="1"/>
          </p:cNvSpPr>
          <p:nvPr>
            <p:ph idx="1"/>
          </p:nvPr>
        </p:nvSpPr>
        <p:spPr/>
        <p:txBody>
          <a:bodyPr>
            <a:normAutofit/>
          </a:bodyPr>
          <a:lstStyle/>
          <a:p>
            <a:r>
              <a:rPr lang="pt-BR" dirty="0">
                <a:latin typeface="Lato" panose="020F0502020204030203" pitchFamily="34" charset="0"/>
              </a:rPr>
              <a:t>Edmar L. Bacha, Guilherme A. Tombolo, Flavio R. Versiani. </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Secular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stagnation</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 A new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view</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on</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Brazil's</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growth</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 in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the</a:t>
            </a:r>
            <a:r>
              <a:rPr lang="pt-BR" dirty="0">
                <a:effectLst/>
                <a:latin typeface="Lato" panose="020F0502020204030203" pitchFamily="34" charset="0"/>
                <a:hlinkClick r:id="rId2">
                  <a:extLst>
                    <a:ext uri="{A12FA001-AC4F-418D-AE19-62706E023703}">
                      <ahyp:hlinkClr xmlns:ahyp="http://schemas.microsoft.com/office/drawing/2018/hyperlinkcolor" val="tx"/>
                    </a:ext>
                  </a:extLst>
                </a:hlinkClick>
              </a:rPr>
              <a:t> 19th </a:t>
            </a:r>
            <a:r>
              <a:rPr lang="pt-BR" dirty="0" err="1">
                <a:effectLst/>
                <a:latin typeface="Lato" panose="020F0502020204030203" pitchFamily="34" charset="0"/>
                <a:hlinkClick r:id="rId2">
                  <a:extLst>
                    <a:ext uri="{A12FA001-AC4F-418D-AE19-62706E023703}">
                      <ahyp:hlinkClr xmlns:ahyp="http://schemas.microsoft.com/office/drawing/2018/hyperlinkcolor" val="tx"/>
                    </a:ext>
                  </a:extLst>
                </a:hlinkClick>
              </a:rPr>
              <a:t>century</a:t>
            </a:r>
            <a:r>
              <a:rPr lang="pt-BR" dirty="0">
                <a:latin typeface="Lato" panose="020F0502020204030203" pitchFamily="34" charset="0"/>
              </a:rPr>
              <a:t>. Rio de Janeiro: IEPE/Casa das Garças, Texto para Discussão nº 74, Nov. 2022</a:t>
            </a:r>
          </a:p>
          <a:p>
            <a:r>
              <a:rPr lang="pt-BR" dirty="0">
                <a:latin typeface="Lato" panose="020F0502020204030203" pitchFamily="34" charset="0"/>
              </a:rPr>
              <a:t>Edmar L. Bacha, Guilherme A. Tombolo, Flavio R. Versiani. </a:t>
            </a:r>
            <a:r>
              <a:rPr lang="pt-BR" u="sng" strike="noStrike" dirty="0">
                <a:effectLst/>
                <a:latin typeface="Lato" panose="020F0502020204030203" pitchFamily="34" charset="0"/>
                <a:hlinkClick r:id="rId2">
                  <a:extLst>
                    <a:ext uri="{A12FA001-AC4F-418D-AE19-62706E023703}">
                      <ahyp:hlinkClr xmlns:ahyp="http://schemas.microsoft.com/office/drawing/2018/hyperlinkcolor" val="tx"/>
                    </a:ext>
                  </a:extLst>
                </a:hlinkClick>
              </a:rPr>
              <a:t>Reestimating </a:t>
            </a:r>
            <a:r>
              <a:rPr lang="pt-BR" u="sng" strike="noStrike" dirty="0" err="1">
                <a:effectLst/>
                <a:latin typeface="Lato" panose="020F0502020204030203" pitchFamily="34" charset="0"/>
                <a:hlinkClick r:id="rId2">
                  <a:extLst>
                    <a:ext uri="{A12FA001-AC4F-418D-AE19-62706E023703}">
                      <ahyp:hlinkClr xmlns:ahyp="http://schemas.microsoft.com/office/drawing/2018/hyperlinkcolor" val="tx"/>
                    </a:ext>
                  </a:extLst>
                </a:hlinkClick>
              </a:rPr>
              <a:t>Brazil's</a:t>
            </a:r>
            <a:r>
              <a:rPr lang="pt-BR" u="sng" strike="noStrike" dirty="0">
                <a:effectLst/>
                <a:latin typeface="Lato" panose="020F0502020204030203" pitchFamily="34" charset="0"/>
                <a:hlinkClick r:id="rId2">
                  <a:extLst>
                    <a:ext uri="{A12FA001-AC4F-418D-AE19-62706E023703}">
                      <ahyp:hlinkClr xmlns:ahyp="http://schemas.microsoft.com/office/drawing/2018/hyperlinkcolor" val="tx"/>
                    </a:ext>
                  </a:extLst>
                </a:hlinkClick>
              </a:rPr>
              <a:t> GDP </a:t>
            </a:r>
            <a:r>
              <a:rPr lang="pt-BR" u="sng" strike="noStrike" dirty="0" err="1">
                <a:effectLst/>
                <a:latin typeface="Lato" panose="020F0502020204030203" pitchFamily="34" charset="0"/>
                <a:hlinkClick r:id="rId2">
                  <a:extLst>
                    <a:ext uri="{A12FA001-AC4F-418D-AE19-62706E023703}">
                      <ahyp:hlinkClr xmlns:ahyp="http://schemas.microsoft.com/office/drawing/2018/hyperlinkcolor" val="tx"/>
                    </a:ext>
                  </a:extLst>
                </a:hlinkClick>
              </a:rPr>
              <a:t>growth</a:t>
            </a:r>
            <a:r>
              <a:rPr lang="pt-BR" u="sng" strike="noStrike" dirty="0">
                <a:effectLst/>
                <a:latin typeface="Lato" panose="020F0502020204030203" pitchFamily="34" charset="0"/>
                <a:hlinkClick r:id="rId2">
                  <a:extLst>
                    <a:ext uri="{A12FA001-AC4F-418D-AE19-62706E023703}">
                      <ahyp:hlinkClr xmlns:ahyp="http://schemas.microsoft.com/office/drawing/2018/hyperlinkcolor" val="tx"/>
                    </a:ext>
                  </a:extLst>
                </a:hlinkClick>
              </a:rPr>
              <a:t> </a:t>
            </a:r>
            <a:r>
              <a:rPr lang="pt-BR" u="sng" strike="noStrike" dirty="0" err="1">
                <a:effectLst/>
                <a:latin typeface="Lato" panose="020F0502020204030203" pitchFamily="34" charset="0"/>
                <a:hlinkClick r:id="rId2">
                  <a:extLst>
                    <a:ext uri="{A12FA001-AC4F-418D-AE19-62706E023703}">
                      <ahyp:hlinkClr xmlns:ahyp="http://schemas.microsoft.com/office/drawing/2018/hyperlinkcolor" val="tx"/>
                    </a:ext>
                  </a:extLst>
                </a:hlinkClick>
              </a:rPr>
              <a:t>from</a:t>
            </a:r>
            <a:r>
              <a:rPr lang="pt-BR" u="sng" strike="noStrike" dirty="0">
                <a:effectLst/>
                <a:latin typeface="Lato" panose="020F0502020204030203" pitchFamily="34" charset="0"/>
                <a:hlinkClick r:id="rId2">
                  <a:extLst>
                    <a:ext uri="{A12FA001-AC4F-418D-AE19-62706E023703}">
                      <ahyp:hlinkClr xmlns:ahyp="http://schemas.microsoft.com/office/drawing/2018/hyperlinkcolor" val="tx"/>
                    </a:ext>
                  </a:extLst>
                </a:hlinkClick>
              </a:rPr>
              <a:t> 1900 </a:t>
            </a:r>
            <a:r>
              <a:rPr lang="pt-BR" u="sng" strike="noStrike" dirty="0" err="1">
                <a:effectLst/>
                <a:latin typeface="Lato" panose="020F0502020204030203" pitchFamily="34" charset="0"/>
                <a:hlinkClick r:id="rId2">
                  <a:extLst>
                    <a:ext uri="{A12FA001-AC4F-418D-AE19-62706E023703}">
                      <ahyp:hlinkClr xmlns:ahyp="http://schemas.microsoft.com/office/drawing/2018/hyperlinkcolor" val="tx"/>
                    </a:ext>
                  </a:extLst>
                </a:hlinkClick>
              </a:rPr>
              <a:t>to</a:t>
            </a:r>
            <a:r>
              <a:rPr lang="pt-BR" u="sng" strike="noStrike" dirty="0">
                <a:effectLst/>
                <a:latin typeface="Lato" panose="020F0502020204030203" pitchFamily="34" charset="0"/>
                <a:hlinkClick r:id="rId2">
                  <a:extLst>
                    <a:ext uri="{A12FA001-AC4F-418D-AE19-62706E023703}">
                      <ahyp:hlinkClr xmlns:ahyp="http://schemas.microsoft.com/office/drawing/2018/hyperlinkcolor" val="tx"/>
                    </a:ext>
                  </a:extLst>
                </a:hlinkClick>
              </a:rPr>
              <a:t> 1980</a:t>
            </a:r>
            <a:r>
              <a:rPr lang="pt-BR" strike="noStrike" dirty="0">
                <a:effectLst/>
                <a:latin typeface="Lato" panose="020F0502020204030203" pitchFamily="34" charset="0"/>
              </a:rPr>
              <a:t>. </a:t>
            </a:r>
            <a:r>
              <a:rPr lang="pt-BR" dirty="0">
                <a:latin typeface="Lato" panose="020F0502020204030203" pitchFamily="34" charset="0"/>
              </a:rPr>
              <a:t>Rio de Janeiro: IEPE/Casa das Garças, Texto para Discussão nº 72,  </a:t>
            </a:r>
            <a:r>
              <a:rPr lang="pt-BR" dirty="0" err="1">
                <a:latin typeface="Lato" panose="020F0502020204030203" pitchFamily="34" charset="0"/>
              </a:rPr>
              <a:t>Aug</a:t>
            </a:r>
            <a:r>
              <a:rPr lang="pt-BR" dirty="0">
                <a:latin typeface="Lato" panose="020F0502020204030203" pitchFamily="34" charset="0"/>
              </a:rPr>
              <a:t>. 2022</a:t>
            </a:r>
            <a:endParaRPr lang="pt-BR" dirty="0">
              <a:effectLst/>
              <a:latin typeface="Lato" panose="020F0502020204030203" pitchFamily="34" charset="0"/>
            </a:endParaRPr>
          </a:p>
          <a:p>
            <a:endParaRPr lang="pt-BR" dirty="0">
              <a:latin typeface="Lato" panose="020F0502020204030203" pitchFamily="34" charset="0"/>
            </a:endParaRPr>
          </a:p>
          <a:p>
            <a:endParaRPr lang="pt-BR" dirty="0">
              <a:solidFill>
                <a:srgbClr val="385F71"/>
              </a:solidFill>
              <a:latin typeface="Lato" panose="020F0502020204030203" pitchFamily="34" charset="0"/>
            </a:endParaRPr>
          </a:p>
          <a:p>
            <a:endParaRPr lang="pt-BR" dirty="0">
              <a:solidFill>
                <a:srgbClr val="385F71"/>
              </a:solidFill>
              <a:latin typeface="Lato" panose="020F0502020204030203" pitchFamily="34" charset="0"/>
            </a:endParaRPr>
          </a:p>
          <a:p>
            <a:endParaRPr lang="pt-BR" b="0" i="0" dirty="0">
              <a:solidFill>
                <a:srgbClr val="385F71"/>
              </a:solidFill>
              <a:effectLst/>
              <a:latin typeface="Lato" panose="020F0502020204030203" pitchFamily="34" charset="0"/>
            </a:endParaRPr>
          </a:p>
          <a:p>
            <a:endParaRPr lang="pt-BR" dirty="0"/>
          </a:p>
        </p:txBody>
      </p:sp>
    </p:spTree>
    <p:extLst>
      <p:ext uri="{BB962C8B-B14F-4D97-AF65-F5344CB8AC3E}">
        <p14:creationId xmlns:p14="http://schemas.microsoft.com/office/powerpoint/2010/main" val="403998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A1A59-7ED0-992B-AF53-274E8047BCE7}"/>
              </a:ext>
            </a:extLst>
          </p:cNvPr>
          <p:cNvSpPr>
            <a:spLocks noGrp="1"/>
          </p:cNvSpPr>
          <p:nvPr>
            <p:ph type="title"/>
          </p:nvPr>
        </p:nvSpPr>
        <p:spPr/>
        <p:txBody>
          <a:bodyPr>
            <a:normAutofit/>
          </a:bodyPr>
          <a:lstStyle/>
          <a:p>
            <a:pPr algn="ctr"/>
            <a:r>
              <a:rPr lang="pt-BR" b="1"/>
              <a:t>WE DISPUTE </a:t>
            </a:r>
            <a:r>
              <a:rPr lang="pt-BR" b="1" dirty="0"/>
              <a:t>TWO CONSENSUS ON BRAZIL’S ECONOMIC HISTORY SINCE INDEPENDENCE </a:t>
            </a:r>
          </a:p>
        </p:txBody>
      </p:sp>
      <p:sp>
        <p:nvSpPr>
          <p:cNvPr id="3" name="Content Placeholder 2">
            <a:extLst>
              <a:ext uri="{FF2B5EF4-FFF2-40B4-BE49-F238E27FC236}">
                <a16:creationId xmlns:a16="http://schemas.microsoft.com/office/drawing/2014/main" id="{4B2B0B2C-869B-EA87-E109-7BEF1CACD453}"/>
              </a:ext>
            </a:extLst>
          </p:cNvPr>
          <p:cNvSpPr>
            <a:spLocks noGrp="1"/>
          </p:cNvSpPr>
          <p:nvPr>
            <p:ph idx="1"/>
          </p:nvPr>
        </p:nvSpPr>
        <p:spPr/>
        <p:txBody>
          <a:bodyPr/>
          <a:lstStyle/>
          <a:p>
            <a:r>
              <a:rPr lang="pt-BR" dirty="0" err="1"/>
              <a:t>Brazil’s</a:t>
            </a:r>
            <a:r>
              <a:rPr lang="pt-BR" dirty="0"/>
              <a:t> </a:t>
            </a:r>
            <a:r>
              <a:rPr lang="pt-BR" dirty="0" err="1"/>
              <a:t>economy</a:t>
            </a:r>
            <a:r>
              <a:rPr lang="pt-BR" dirty="0"/>
              <a:t> </a:t>
            </a:r>
            <a:r>
              <a:rPr lang="pt-BR" dirty="0" err="1"/>
              <a:t>stagnated</a:t>
            </a:r>
            <a:r>
              <a:rPr lang="pt-BR" dirty="0"/>
              <a:t> in </a:t>
            </a:r>
            <a:r>
              <a:rPr lang="pt-BR" dirty="0" err="1"/>
              <a:t>the</a:t>
            </a:r>
            <a:r>
              <a:rPr lang="pt-BR" dirty="0"/>
              <a:t> 19th </a:t>
            </a:r>
            <a:r>
              <a:rPr lang="pt-BR" dirty="0" err="1"/>
              <a:t>century</a:t>
            </a:r>
            <a:r>
              <a:rPr lang="pt-BR" dirty="0"/>
              <a:t>. </a:t>
            </a:r>
            <a:r>
              <a:rPr lang="pt-BR" dirty="0" err="1"/>
              <a:t>Nearly</a:t>
            </a:r>
            <a:r>
              <a:rPr lang="pt-BR" dirty="0"/>
              <a:t> </a:t>
            </a:r>
            <a:r>
              <a:rPr lang="pt-BR" dirty="0" err="1"/>
              <a:t>the</a:t>
            </a:r>
            <a:r>
              <a:rPr lang="pt-BR" dirty="0"/>
              <a:t> </a:t>
            </a:r>
            <a:r>
              <a:rPr lang="pt-BR" dirty="0" err="1"/>
              <a:t>same</a:t>
            </a:r>
            <a:r>
              <a:rPr lang="pt-BR" dirty="0"/>
              <a:t> per-capita GDP in 1900 ($874) as in 1820 </a:t>
            </a:r>
            <a:r>
              <a:rPr lang="pt-BR" dirty="0" err="1"/>
              <a:t>or</a:t>
            </a:r>
            <a:r>
              <a:rPr lang="pt-BR" dirty="0"/>
              <a:t> 1800 ($867) </a:t>
            </a:r>
          </a:p>
          <a:p>
            <a:pPr lvl="1"/>
            <a:r>
              <a:rPr lang="pt-BR" dirty="0"/>
              <a:t>Data in 2011 USD </a:t>
            </a:r>
            <a:r>
              <a:rPr lang="pt-BR" dirty="0" err="1"/>
              <a:t>from</a:t>
            </a:r>
            <a:r>
              <a:rPr lang="pt-BR" dirty="0"/>
              <a:t> </a:t>
            </a:r>
            <a:r>
              <a:rPr lang="pt-BR" dirty="0" err="1"/>
              <a:t>the</a:t>
            </a:r>
            <a:r>
              <a:rPr lang="pt-BR" dirty="0"/>
              <a:t> 2020 </a:t>
            </a:r>
            <a:r>
              <a:rPr lang="pt-BR" dirty="0" err="1"/>
              <a:t>Maddison</a:t>
            </a:r>
            <a:r>
              <a:rPr lang="pt-BR" dirty="0"/>
              <a:t> Project </a:t>
            </a:r>
            <a:r>
              <a:rPr lang="pt-BR" dirty="0" err="1"/>
              <a:t>Database</a:t>
            </a:r>
            <a:r>
              <a:rPr lang="pt-BR" dirty="0"/>
              <a:t> (MPD)</a:t>
            </a:r>
          </a:p>
          <a:p>
            <a:pPr marL="457200" lvl="1" indent="0">
              <a:buNone/>
            </a:pPr>
            <a:endParaRPr lang="pt-BR" dirty="0"/>
          </a:p>
          <a:p>
            <a:r>
              <a:rPr lang="pt-BR" dirty="0" err="1"/>
              <a:t>Up</a:t>
            </a:r>
            <a:r>
              <a:rPr lang="pt-BR" dirty="0"/>
              <a:t> </a:t>
            </a:r>
            <a:r>
              <a:rPr lang="pt-BR" dirty="0" err="1"/>
              <a:t>to</a:t>
            </a:r>
            <a:r>
              <a:rPr lang="pt-BR" dirty="0"/>
              <a:t> 1980, in </a:t>
            </a:r>
            <a:r>
              <a:rPr lang="pt-BR" dirty="0" err="1"/>
              <a:t>the</a:t>
            </a:r>
            <a:r>
              <a:rPr lang="pt-BR" dirty="0"/>
              <a:t> 20th </a:t>
            </a:r>
            <a:r>
              <a:rPr lang="pt-BR" dirty="0" err="1"/>
              <a:t>century</a:t>
            </a:r>
            <a:r>
              <a:rPr lang="pt-BR" dirty="0"/>
              <a:t> </a:t>
            </a:r>
            <a:r>
              <a:rPr lang="pt-BR" dirty="0" err="1"/>
              <a:t>Brazil’s</a:t>
            </a:r>
            <a:r>
              <a:rPr lang="pt-BR" dirty="0"/>
              <a:t> GDP </a:t>
            </a:r>
            <a:r>
              <a:rPr lang="pt-BR" dirty="0" err="1"/>
              <a:t>growth</a:t>
            </a:r>
            <a:r>
              <a:rPr lang="pt-BR" dirty="0"/>
              <a:t> rate </a:t>
            </a:r>
            <a:r>
              <a:rPr lang="pt-BR" dirty="0" err="1"/>
              <a:t>was</a:t>
            </a:r>
            <a:r>
              <a:rPr lang="pt-BR" dirty="0"/>
              <a:t> </a:t>
            </a:r>
            <a:r>
              <a:rPr lang="pt-BR" dirty="0" err="1"/>
              <a:t>one</a:t>
            </a:r>
            <a:r>
              <a:rPr lang="pt-BR" dirty="0"/>
              <a:t> </a:t>
            </a:r>
            <a:r>
              <a:rPr lang="pt-BR" dirty="0" err="1"/>
              <a:t>of</a:t>
            </a:r>
            <a:r>
              <a:rPr lang="pt-BR" dirty="0"/>
              <a:t> </a:t>
            </a:r>
            <a:r>
              <a:rPr lang="pt-BR" dirty="0" err="1"/>
              <a:t>the</a:t>
            </a:r>
            <a:r>
              <a:rPr lang="pt-BR" dirty="0"/>
              <a:t> </a:t>
            </a:r>
            <a:r>
              <a:rPr lang="pt-BR" dirty="0" err="1"/>
              <a:t>fastest</a:t>
            </a:r>
            <a:r>
              <a:rPr lang="pt-BR" dirty="0"/>
              <a:t> in </a:t>
            </a:r>
            <a:r>
              <a:rPr lang="pt-BR" dirty="0" err="1"/>
              <a:t>the</a:t>
            </a:r>
            <a:r>
              <a:rPr lang="pt-BR" dirty="0"/>
              <a:t> world. In 1980, </a:t>
            </a:r>
            <a:r>
              <a:rPr lang="pt-BR" dirty="0" err="1"/>
              <a:t>Brazil’s</a:t>
            </a:r>
            <a:r>
              <a:rPr lang="pt-BR" dirty="0"/>
              <a:t> per-capita GDP </a:t>
            </a:r>
            <a:r>
              <a:rPr lang="pt-BR" dirty="0" err="1"/>
              <a:t>was</a:t>
            </a:r>
            <a:r>
              <a:rPr lang="pt-BR" dirty="0"/>
              <a:t> </a:t>
            </a:r>
            <a:r>
              <a:rPr lang="pt-BR" dirty="0" err="1"/>
              <a:t>nearly</a:t>
            </a:r>
            <a:r>
              <a:rPr lang="pt-BR" dirty="0"/>
              <a:t> </a:t>
            </a:r>
            <a:r>
              <a:rPr lang="pt-BR" dirty="0" err="1"/>
              <a:t>thirteen</a:t>
            </a:r>
            <a:r>
              <a:rPr lang="pt-BR" dirty="0"/>
              <a:t> times as high as in 1900 ( $7.030 v. $560)</a:t>
            </a:r>
          </a:p>
          <a:p>
            <a:pPr lvl="1"/>
            <a:r>
              <a:rPr lang="pt-BR" dirty="0"/>
              <a:t>Data in 2019 USD </a:t>
            </a:r>
            <a:r>
              <a:rPr lang="pt-BR" dirty="0" err="1"/>
              <a:t>from</a:t>
            </a:r>
            <a:r>
              <a:rPr lang="pt-BR" dirty="0"/>
              <a:t> IPEADATA</a:t>
            </a:r>
          </a:p>
        </p:txBody>
      </p:sp>
    </p:spTree>
    <p:extLst>
      <p:ext uri="{BB962C8B-B14F-4D97-AF65-F5344CB8AC3E}">
        <p14:creationId xmlns:p14="http://schemas.microsoft.com/office/powerpoint/2010/main" val="55292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9635-EDA0-B613-D7E2-D0C9E2DD56C2}"/>
              </a:ext>
            </a:extLst>
          </p:cNvPr>
          <p:cNvSpPr>
            <a:spLocks noGrp="1"/>
          </p:cNvSpPr>
          <p:nvPr>
            <p:ph type="title"/>
          </p:nvPr>
        </p:nvSpPr>
        <p:spPr/>
        <p:txBody>
          <a:bodyPr/>
          <a:lstStyle/>
          <a:p>
            <a:pPr algn="ctr"/>
            <a:r>
              <a:rPr lang="pt-BR" b="1" dirty="0"/>
              <a:t>SOURCES FOR MPD’S BRAZIL’S PER CAPITA GDP IN THE 19th CENTURY</a:t>
            </a:r>
          </a:p>
        </p:txBody>
      </p:sp>
      <p:sp>
        <p:nvSpPr>
          <p:cNvPr id="3" name="Content Placeholder 2">
            <a:extLst>
              <a:ext uri="{FF2B5EF4-FFF2-40B4-BE49-F238E27FC236}">
                <a16:creationId xmlns:a16="http://schemas.microsoft.com/office/drawing/2014/main" id="{5ADB48CB-0CFD-E035-2369-201363CE71DA}"/>
              </a:ext>
            </a:extLst>
          </p:cNvPr>
          <p:cNvSpPr>
            <a:spLocks noGrp="1"/>
          </p:cNvSpPr>
          <p:nvPr>
            <p:ph idx="1"/>
          </p:nvPr>
        </p:nvSpPr>
        <p:spPr/>
        <p:txBody>
          <a:bodyPr/>
          <a:lstStyle/>
          <a:p>
            <a:r>
              <a:rPr lang="en-US" dirty="0"/>
              <a:t>1800-1850:</a:t>
            </a:r>
          </a:p>
          <a:p>
            <a:pPr lvl="1"/>
            <a:r>
              <a:rPr lang="en-US" dirty="0"/>
              <a:t>PRADOS DE LA ESCOSURA, L. (2009). “Lost Decades? Economic Performance in post-Independence in Latin America”. Journal of Latin American Studies 41(2), pp. 279–307. As per:</a:t>
            </a:r>
          </a:p>
          <a:p>
            <a:pPr lvl="1"/>
            <a:r>
              <a:rPr lang="en-US" b="1" dirty="0"/>
              <a:t>LEFF, N. H. (1982): Underdevelopment and Development in Brazil. Volume 1: Economic Structure and Change, 1822–1947. London: Allen and Unwin</a:t>
            </a:r>
          </a:p>
          <a:p>
            <a:r>
              <a:rPr lang="pt-BR" dirty="0"/>
              <a:t>1850-1900:</a:t>
            </a:r>
          </a:p>
          <a:p>
            <a:pPr lvl="1"/>
            <a:r>
              <a:rPr lang="en-US" dirty="0"/>
              <a:t>BARRO, R.J., and URSÚA, F. (2008): “Macroeconomic Crises since 1870”. Brooking Papers on Economic Activity, 39(1) Spring, pp. 255–350. As per:</a:t>
            </a:r>
          </a:p>
          <a:p>
            <a:pPr lvl="1"/>
            <a:r>
              <a:rPr lang="pt-BR" b="1" dirty="0"/>
              <a:t>GOLDSMIDT, R. W. (1986): Brasil, 1850–1984: Desenvolvimento financeiro sob um século de inflação. São Paulo: Harper &amp; Row </a:t>
            </a:r>
          </a:p>
        </p:txBody>
      </p:sp>
    </p:spTree>
    <p:extLst>
      <p:ext uri="{BB962C8B-B14F-4D97-AF65-F5344CB8AC3E}">
        <p14:creationId xmlns:p14="http://schemas.microsoft.com/office/powerpoint/2010/main" val="19540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2A3B1-F9A4-9DF5-30C3-8B9EA75ACFEC}"/>
              </a:ext>
            </a:extLst>
          </p:cNvPr>
          <p:cNvSpPr>
            <a:spLocks noGrp="1"/>
          </p:cNvSpPr>
          <p:nvPr>
            <p:ph type="title"/>
          </p:nvPr>
        </p:nvSpPr>
        <p:spPr/>
        <p:txBody>
          <a:bodyPr/>
          <a:lstStyle/>
          <a:p>
            <a:pPr algn="ctr"/>
            <a:r>
              <a:rPr lang="pt-BR" b="1" dirty="0"/>
              <a:t> 1800-1850 PERIOD: PRADOS DE LA ESCOSURA AND LEFF</a:t>
            </a:r>
          </a:p>
        </p:txBody>
      </p:sp>
      <p:sp>
        <p:nvSpPr>
          <p:cNvPr id="3" name="Content Placeholder 2">
            <a:extLst>
              <a:ext uri="{FF2B5EF4-FFF2-40B4-BE49-F238E27FC236}">
                <a16:creationId xmlns:a16="http://schemas.microsoft.com/office/drawing/2014/main" id="{5858FE02-63FE-6A33-8795-F5F02E8A6CEC}"/>
              </a:ext>
            </a:extLst>
          </p:cNvPr>
          <p:cNvSpPr>
            <a:spLocks noGrp="1"/>
          </p:cNvSpPr>
          <p:nvPr>
            <p:ph idx="1"/>
          </p:nvPr>
        </p:nvSpPr>
        <p:spPr/>
        <p:txBody>
          <a:bodyPr>
            <a:normAutofit fontScale="85000" lnSpcReduction="20000"/>
          </a:bodyPr>
          <a:lstStyle/>
          <a:p>
            <a:r>
              <a:rPr lang="en-US" dirty="0"/>
              <a:t>Prados de la </a:t>
            </a:r>
            <a:r>
              <a:rPr lang="en-US" dirty="0" err="1"/>
              <a:t>Escosura</a:t>
            </a:r>
            <a:r>
              <a:rPr lang="en-US" dirty="0"/>
              <a:t> says that his figures for a stagnant Brazil in the 1800–1850 period were suggested by Leff. Leff estimated GDP growth based on the quantity theory of money and ad hoc hypotheses on the velocity of money. To get numbers in real terms, he used three price indexes of dubious quality </a:t>
            </a:r>
          </a:p>
          <a:p>
            <a:r>
              <a:rPr lang="en-US" dirty="0" err="1"/>
              <a:t>Leff’s</a:t>
            </a:r>
            <a:r>
              <a:rPr lang="en-US" dirty="0"/>
              <a:t> general conclusion was that “income per capita seems to have risen at only a moderate pace in Brazil during the nineteenth century” (p. 33). His favored number is 0.1 percent per year</a:t>
            </a:r>
          </a:p>
          <a:p>
            <a:r>
              <a:rPr lang="en-US" dirty="0"/>
              <a:t>Surprisingly, Prados de la </a:t>
            </a:r>
            <a:r>
              <a:rPr lang="en-US" dirty="0" err="1"/>
              <a:t>Escosura</a:t>
            </a:r>
            <a:r>
              <a:rPr lang="en-US" dirty="0"/>
              <a:t> quoted this passage from Leff in support of his adoption of zero per-capita growth in the first part of the 19th century—a hypothesis incorporated in the Maddison Project since 2013 </a:t>
            </a:r>
          </a:p>
          <a:p>
            <a:r>
              <a:rPr lang="en-US" dirty="0"/>
              <a:t>This is more surprising as, a few pages later, Leff attempted a “possible periodization” of income growth in the 19th century, and found that, considering five subperiods from 1822 to 1899, the growth of deflated currency stock was higher in the earlier part of the century than in its second half</a:t>
            </a:r>
            <a:endParaRPr lang="pt-BR" dirty="0"/>
          </a:p>
        </p:txBody>
      </p:sp>
    </p:spTree>
    <p:extLst>
      <p:ext uri="{BB962C8B-B14F-4D97-AF65-F5344CB8AC3E}">
        <p14:creationId xmlns:p14="http://schemas.microsoft.com/office/powerpoint/2010/main" val="313274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38AB-39EA-049C-0793-67A12B1525C1}"/>
              </a:ext>
            </a:extLst>
          </p:cNvPr>
          <p:cNvSpPr>
            <a:spLocks noGrp="1"/>
          </p:cNvSpPr>
          <p:nvPr>
            <p:ph type="title"/>
          </p:nvPr>
        </p:nvSpPr>
        <p:spPr/>
        <p:txBody>
          <a:bodyPr/>
          <a:lstStyle/>
          <a:p>
            <a:pPr algn="ctr"/>
            <a:r>
              <a:rPr lang="pt-BR" b="1" dirty="0"/>
              <a:t>1800-1850 PERIOD: ABREU, LAGO, AND VILLELA vs. ABSELL AND TENA-JUNGUITO</a:t>
            </a:r>
          </a:p>
        </p:txBody>
      </p:sp>
      <p:sp>
        <p:nvSpPr>
          <p:cNvPr id="3" name="Content Placeholder 2">
            <a:extLst>
              <a:ext uri="{FF2B5EF4-FFF2-40B4-BE49-F238E27FC236}">
                <a16:creationId xmlns:a16="http://schemas.microsoft.com/office/drawing/2014/main" id="{13BF16AA-10C2-945D-1E4A-9D303AF3D360}"/>
              </a:ext>
            </a:extLst>
          </p:cNvPr>
          <p:cNvSpPr>
            <a:spLocks noGrp="1"/>
          </p:cNvSpPr>
          <p:nvPr>
            <p:ph idx="1"/>
          </p:nvPr>
        </p:nvSpPr>
        <p:spPr/>
        <p:txBody>
          <a:bodyPr>
            <a:normAutofit fontScale="77500" lnSpcReduction="20000"/>
          </a:bodyPr>
          <a:lstStyle/>
          <a:p>
            <a:r>
              <a:rPr lang="en-US" dirty="0"/>
              <a:t>In </a:t>
            </a:r>
            <a:r>
              <a:rPr lang="pt-BR" i="1" dirty="0"/>
              <a:t>A passos lentos: Uma história econômica do Brasil Império </a:t>
            </a:r>
            <a:r>
              <a:rPr lang="pt-BR" dirty="0"/>
              <a:t>(São Paulo: Edições 70, 2022), </a:t>
            </a:r>
            <a:r>
              <a:rPr lang="en-US" dirty="0"/>
              <a:t>Abreu, Lago and Villela</a:t>
            </a:r>
            <a:r>
              <a:rPr lang="pt-BR" dirty="0"/>
              <a:t> </a:t>
            </a:r>
            <a:r>
              <a:rPr lang="en-US" dirty="0"/>
              <a:t>point out that the money stock series for the early 19th century were precarious. They instead base their presumption of a stagnated per-capita GDP in the first half of the century on the evolution of exports </a:t>
            </a:r>
          </a:p>
          <a:p>
            <a:r>
              <a:rPr lang="en-US" dirty="0"/>
              <a:t>However, a recent revision of Brazil’s official export series in the 19th century presents a divergent view from stagnated per-capita exports in the first half of the century </a:t>
            </a:r>
          </a:p>
          <a:p>
            <a:r>
              <a:rPr lang="en-US" dirty="0"/>
              <a:t>In “Brazilian Export Growth and Divergence in the Tropics during the Nineteenth century”. </a:t>
            </a:r>
            <a:r>
              <a:rPr lang="en-US" i="1" dirty="0"/>
              <a:t>Journal of Latin American Studies </a:t>
            </a:r>
            <a:r>
              <a:rPr lang="en-US" dirty="0"/>
              <a:t>4(48), 2016, </a:t>
            </a:r>
            <a:r>
              <a:rPr lang="en-US" dirty="0" err="1"/>
              <a:t>Absell</a:t>
            </a:r>
            <a:r>
              <a:rPr lang="en-US" dirty="0"/>
              <a:t> and Tena-</a:t>
            </a:r>
            <a:r>
              <a:rPr lang="en-US" dirty="0" err="1"/>
              <a:t>Junguito</a:t>
            </a:r>
            <a:r>
              <a:rPr lang="en-US" dirty="0"/>
              <a:t> concluded that Brazil’s export growth was more dynamic during the post-independence decades than in any other period in the 19th century </a:t>
            </a:r>
          </a:p>
          <a:p>
            <a:r>
              <a:rPr lang="en-US" dirty="0"/>
              <a:t>According to them, from 1821 to 1850 Brazil’s exports (in British pounds) grew 161.3% rather than the 62.5% shown in the official statistics used by Abreu, Lago and </a:t>
            </a:r>
            <a:r>
              <a:rPr lang="en-US" dirty="0" err="1"/>
              <a:t>Villela</a:t>
            </a:r>
            <a:r>
              <a:rPr lang="en-US" dirty="0"/>
              <a:t> </a:t>
            </a:r>
          </a:p>
          <a:p>
            <a:r>
              <a:rPr lang="en-US" dirty="0" err="1"/>
              <a:t>Leff’s</a:t>
            </a:r>
            <a:r>
              <a:rPr lang="en-US" dirty="0"/>
              <a:t> “possible periodization” of real money stock growth and </a:t>
            </a:r>
            <a:r>
              <a:rPr lang="en-US" dirty="0" err="1"/>
              <a:t>Absell</a:t>
            </a:r>
            <a:r>
              <a:rPr lang="en-US" dirty="0"/>
              <a:t> and Tena-</a:t>
            </a:r>
            <a:r>
              <a:rPr lang="en-US" dirty="0" err="1"/>
              <a:t>Junguito’s</a:t>
            </a:r>
            <a:r>
              <a:rPr lang="en-US" dirty="0"/>
              <a:t> revision of Brazil’s exports statistics lead to the conclusion that, based on these two variables, the first half of the 19th century was certainly not one of stagnation</a:t>
            </a:r>
            <a:endParaRPr lang="pt-BR" dirty="0"/>
          </a:p>
        </p:txBody>
      </p:sp>
    </p:spTree>
    <p:extLst>
      <p:ext uri="{BB962C8B-B14F-4D97-AF65-F5344CB8AC3E}">
        <p14:creationId xmlns:p14="http://schemas.microsoft.com/office/powerpoint/2010/main" val="369396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ABF6-676B-4D40-525F-325D2EC48CA0}"/>
              </a:ext>
            </a:extLst>
          </p:cNvPr>
          <p:cNvSpPr>
            <a:spLocks noGrp="1"/>
          </p:cNvSpPr>
          <p:nvPr>
            <p:ph type="title"/>
          </p:nvPr>
        </p:nvSpPr>
        <p:spPr/>
        <p:txBody>
          <a:bodyPr/>
          <a:lstStyle/>
          <a:p>
            <a:pPr algn="ctr"/>
            <a:r>
              <a:rPr lang="pt-BR" b="1" dirty="0"/>
              <a:t>GOLDSMIDT ON THE 1850-1900 PERIOD </a:t>
            </a:r>
          </a:p>
        </p:txBody>
      </p:sp>
      <p:sp>
        <p:nvSpPr>
          <p:cNvPr id="3" name="Content Placeholder 2">
            <a:extLst>
              <a:ext uri="{FF2B5EF4-FFF2-40B4-BE49-F238E27FC236}">
                <a16:creationId xmlns:a16="http://schemas.microsoft.com/office/drawing/2014/main" id="{E00E78C9-C445-F7B0-4015-BFDDB85D177A}"/>
              </a:ext>
            </a:extLst>
          </p:cNvPr>
          <p:cNvSpPr>
            <a:spLocks noGrp="1"/>
          </p:cNvSpPr>
          <p:nvPr>
            <p:ph idx="1"/>
          </p:nvPr>
        </p:nvSpPr>
        <p:spPr/>
        <p:txBody>
          <a:bodyPr>
            <a:normAutofit lnSpcReduction="10000"/>
          </a:bodyPr>
          <a:lstStyle/>
          <a:p>
            <a:r>
              <a:rPr lang="pt-BR" dirty="0"/>
              <a:t>In </a:t>
            </a:r>
            <a:r>
              <a:rPr lang="pt-BR" dirty="0" err="1"/>
              <a:t>the</a:t>
            </a:r>
            <a:r>
              <a:rPr lang="pt-BR" dirty="0"/>
              <a:t> </a:t>
            </a:r>
            <a:r>
              <a:rPr lang="pt-BR" dirty="0" err="1"/>
              <a:t>absence</a:t>
            </a:r>
            <a:r>
              <a:rPr lang="pt-BR" dirty="0"/>
              <a:t> </a:t>
            </a:r>
            <a:r>
              <a:rPr lang="pt-BR" dirty="0" err="1"/>
              <a:t>of</a:t>
            </a:r>
            <a:r>
              <a:rPr lang="pt-BR" dirty="0"/>
              <a:t> hard </a:t>
            </a:r>
            <a:r>
              <a:rPr lang="pt-BR" dirty="0" err="1"/>
              <a:t>production</a:t>
            </a:r>
            <a:r>
              <a:rPr lang="pt-BR" dirty="0"/>
              <a:t> data, </a:t>
            </a:r>
            <a:r>
              <a:rPr lang="pt-BR" dirty="0" err="1"/>
              <a:t>Goldsmidt</a:t>
            </a:r>
            <a:r>
              <a:rPr lang="pt-BR" dirty="0"/>
              <a:t> </a:t>
            </a:r>
            <a:r>
              <a:rPr lang="pt-BR" dirty="0" err="1"/>
              <a:t>first</a:t>
            </a:r>
            <a:r>
              <a:rPr lang="pt-BR" dirty="0"/>
              <a:t> </a:t>
            </a:r>
            <a:r>
              <a:rPr lang="pt-BR" dirty="0" err="1"/>
              <a:t>generated</a:t>
            </a:r>
            <a:r>
              <a:rPr lang="pt-BR" dirty="0"/>
              <a:t> a proxy for </a:t>
            </a:r>
            <a:r>
              <a:rPr lang="pt-BR" dirty="0" err="1"/>
              <a:t>yearly</a:t>
            </a:r>
            <a:r>
              <a:rPr lang="pt-BR" dirty="0"/>
              <a:t> per-capita GDP in </a:t>
            </a:r>
            <a:r>
              <a:rPr lang="pt-BR" dirty="0" err="1"/>
              <a:t>current</a:t>
            </a:r>
            <a:r>
              <a:rPr lang="pt-BR" dirty="0"/>
              <a:t> </a:t>
            </a:r>
            <a:r>
              <a:rPr lang="pt-BR" dirty="0" err="1"/>
              <a:t>prices</a:t>
            </a:r>
            <a:r>
              <a:rPr lang="pt-BR" dirty="0"/>
              <a:t> </a:t>
            </a:r>
            <a:r>
              <a:rPr lang="pt-BR" dirty="0" err="1"/>
              <a:t>by</a:t>
            </a:r>
            <a:r>
              <a:rPr lang="pt-BR" dirty="0"/>
              <a:t> </a:t>
            </a:r>
            <a:r>
              <a:rPr lang="pt-BR" dirty="0" err="1"/>
              <a:t>averaging</a:t>
            </a:r>
            <a:r>
              <a:rPr lang="pt-BR" dirty="0"/>
              <a:t> out </a:t>
            </a:r>
            <a:r>
              <a:rPr lang="pt-BR" dirty="0" err="1"/>
              <a:t>five</a:t>
            </a:r>
            <a:r>
              <a:rPr lang="pt-BR" dirty="0"/>
              <a:t> series: </a:t>
            </a:r>
            <a:r>
              <a:rPr lang="pt-BR" dirty="0" err="1"/>
              <a:t>exports</a:t>
            </a:r>
            <a:r>
              <a:rPr lang="pt-BR" dirty="0"/>
              <a:t> </a:t>
            </a:r>
            <a:r>
              <a:rPr lang="pt-BR" dirty="0" err="1"/>
              <a:t>of</a:t>
            </a:r>
            <a:r>
              <a:rPr lang="pt-BR" dirty="0"/>
              <a:t> </a:t>
            </a:r>
            <a:r>
              <a:rPr lang="pt-BR" dirty="0" err="1"/>
              <a:t>goods</a:t>
            </a:r>
            <a:r>
              <a:rPr lang="pt-BR" dirty="0"/>
              <a:t>, </a:t>
            </a:r>
            <a:r>
              <a:rPr lang="pt-BR" dirty="0" err="1"/>
              <a:t>imports</a:t>
            </a:r>
            <a:r>
              <a:rPr lang="pt-BR" dirty="0"/>
              <a:t> </a:t>
            </a:r>
            <a:r>
              <a:rPr lang="pt-BR" dirty="0" err="1"/>
              <a:t>of</a:t>
            </a:r>
            <a:r>
              <a:rPr lang="pt-BR" dirty="0"/>
              <a:t> </a:t>
            </a:r>
            <a:r>
              <a:rPr lang="pt-BR" dirty="0" err="1"/>
              <a:t>goods</a:t>
            </a:r>
            <a:r>
              <a:rPr lang="pt-BR" dirty="0"/>
              <a:t>, central </a:t>
            </a:r>
            <a:r>
              <a:rPr lang="pt-BR" dirty="0" err="1"/>
              <a:t>goverment</a:t>
            </a:r>
            <a:r>
              <a:rPr lang="pt-BR" dirty="0"/>
              <a:t> </a:t>
            </a:r>
            <a:r>
              <a:rPr lang="pt-BR" dirty="0" err="1"/>
              <a:t>spending</a:t>
            </a:r>
            <a:r>
              <a:rPr lang="pt-BR" dirty="0"/>
              <a:t>, </a:t>
            </a:r>
            <a:r>
              <a:rPr lang="pt-BR" dirty="0" err="1"/>
              <a:t>money</a:t>
            </a:r>
            <a:r>
              <a:rPr lang="pt-BR" dirty="0"/>
              <a:t> stock, </a:t>
            </a:r>
            <a:r>
              <a:rPr lang="pt-BR" dirty="0" err="1"/>
              <a:t>and</a:t>
            </a:r>
            <a:r>
              <a:rPr lang="pt-BR" dirty="0"/>
              <a:t> (</a:t>
            </a:r>
            <a:r>
              <a:rPr lang="pt-BR" dirty="0" err="1"/>
              <a:t>his</a:t>
            </a:r>
            <a:r>
              <a:rPr lang="pt-BR" dirty="0"/>
              <a:t> </a:t>
            </a:r>
            <a:r>
              <a:rPr lang="pt-BR" dirty="0" err="1"/>
              <a:t>own</a:t>
            </a:r>
            <a:r>
              <a:rPr lang="pt-BR" dirty="0"/>
              <a:t> </a:t>
            </a:r>
            <a:r>
              <a:rPr lang="pt-BR" dirty="0" err="1"/>
              <a:t>construction</a:t>
            </a:r>
            <a:r>
              <a:rPr lang="pt-BR" dirty="0"/>
              <a:t> </a:t>
            </a:r>
            <a:r>
              <a:rPr lang="pt-BR" dirty="0" err="1"/>
              <a:t>of</a:t>
            </a:r>
            <a:r>
              <a:rPr lang="pt-BR" dirty="0"/>
              <a:t> a) </a:t>
            </a:r>
            <a:r>
              <a:rPr lang="pt-BR" dirty="0" err="1"/>
              <a:t>wage</a:t>
            </a:r>
            <a:r>
              <a:rPr lang="pt-BR" dirty="0"/>
              <a:t> </a:t>
            </a:r>
            <a:r>
              <a:rPr lang="pt-BR" dirty="0" err="1"/>
              <a:t>bill</a:t>
            </a:r>
            <a:r>
              <a:rPr lang="pt-BR" dirty="0"/>
              <a:t> </a:t>
            </a:r>
          </a:p>
          <a:p>
            <a:r>
              <a:rPr lang="pt-BR" dirty="0"/>
              <a:t>He </a:t>
            </a:r>
            <a:r>
              <a:rPr lang="pt-BR" dirty="0" err="1"/>
              <a:t>obtained</a:t>
            </a:r>
            <a:r>
              <a:rPr lang="pt-BR" dirty="0"/>
              <a:t> </a:t>
            </a:r>
            <a:r>
              <a:rPr lang="pt-BR" dirty="0" err="1"/>
              <a:t>his</a:t>
            </a:r>
            <a:r>
              <a:rPr lang="pt-BR" dirty="0"/>
              <a:t> </a:t>
            </a:r>
            <a:r>
              <a:rPr lang="pt-BR" dirty="0" err="1"/>
              <a:t>estimate</a:t>
            </a:r>
            <a:r>
              <a:rPr lang="pt-BR" dirty="0"/>
              <a:t> </a:t>
            </a:r>
            <a:r>
              <a:rPr lang="pt-BR" dirty="0" err="1"/>
              <a:t>of</a:t>
            </a:r>
            <a:r>
              <a:rPr lang="pt-BR" dirty="0"/>
              <a:t> </a:t>
            </a:r>
            <a:r>
              <a:rPr lang="pt-BR" dirty="0" err="1"/>
              <a:t>yearly</a:t>
            </a:r>
            <a:r>
              <a:rPr lang="pt-BR" dirty="0"/>
              <a:t> real per-capita GDP </a:t>
            </a:r>
            <a:r>
              <a:rPr lang="pt-BR" dirty="0" err="1"/>
              <a:t>by</a:t>
            </a:r>
            <a:r>
              <a:rPr lang="pt-BR" dirty="0"/>
              <a:t> </a:t>
            </a:r>
            <a:r>
              <a:rPr lang="pt-BR" dirty="0" err="1"/>
              <a:t>deflating</a:t>
            </a:r>
            <a:r>
              <a:rPr lang="pt-BR" dirty="0"/>
              <a:t> </a:t>
            </a:r>
            <a:r>
              <a:rPr lang="pt-BR" dirty="0" err="1"/>
              <a:t>this</a:t>
            </a:r>
            <a:r>
              <a:rPr lang="pt-BR" dirty="0"/>
              <a:t> proxy </a:t>
            </a:r>
            <a:r>
              <a:rPr lang="pt-BR" dirty="0" err="1"/>
              <a:t>by</a:t>
            </a:r>
            <a:r>
              <a:rPr lang="pt-BR" dirty="0"/>
              <a:t> </a:t>
            </a:r>
            <a:r>
              <a:rPr lang="pt-BR" dirty="0" err="1"/>
              <a:t>an</a:t>
            </a:r>
            <a:r>
              <a:rPr lang="pt-BR" dirty="0"/>
              <a:t> </a:t>
            </a:r>
            <a:r>
              <a:rPr lang="pt-BR" dirty="0" err="1"/>
              <a:t>average</a:t>
            </a:r>
            <a:r>
              <a:rPr lang="pt-BR" dirty="0"/>
              <a:t> </a:t>
            </a:r>
            <a:r>
              <a:rPr lang="pt-BR" dirty="0" err="1"/>
              <a:t>of</a:t>
            </a:r>
            <a:r>
              <a:rPr lang="pt-BR" dirty="0"/>
              <a:t> four </a:t>
            </a:r>
            <a:r>
              <a:rPr lang="pt-BR" dirty="0" err="1"/>
              <a:t>price</a:t>
            </a:r>
            <a:r>
              <a:rPr lang="pt-BR" dirty="0"/>
              <a:t> indexes (</a:t>
            </a:r>
            <a:r>
              <a:rPr lang="pt-BR" dirty="0" err="1"/>
              <a:t>two</a:t>
            </a:r>
            <a:r>
              <a:rPr lang="pt-BR" dirty="0"/>
              <a:t> </a:t>
            </a:r>
            <a:r>
              <a:rPr lang="pt-BR" dirty="0" err="1"/>
              <a:t>of</a:t>
            </a:r>
            <a:r>
              <a:rPr lang="pt-BR" dirty="0"/>
              <a:t> </a:t>
            </a:r>
            <a:r>
              <a:rPr lang="pt-BR" dirty="0" err="1"/>
              <a:t>them</a:t>
            </a:r>
            <a:r>
              <a:rPr lang="pt-BR" dirty="0"/>
              <a:t> </a:t>
            </a:r>
            <a:r>
              <a:rPr lang="pt-BR" dirty="0" err="1"/>
              <a:t>of</a:t>
            </a:r>
            <a:r>
              <a:rPr lang="pt-BR" dirty="0"/>
              <a:t> </a:t>
            </a:r>
            <a:r>
              <a:rPr lang="pt-BR" dirty="0" err="1"/>
              <a:t>dubious</a:t>
            </a:r>
            <a:r>
              <a:rPr lang="pt-BR" dirty="0"/>
              <a:t> </a:t>
            </a:r>
            <a:r>
              <a:rPr lang="pt-BR" dirty="0" err="1"/>
              <a:t>quality</a:t>
            </a:r>
            <a:r>
              <a:rPr lang="pt-BR" dirty="0"/>
              <a:t>)</a:t>
            </a:r>
          </a:p>
          <a:p>
            <a:r>
              <a:rPr lang="pt-BR" dirty="0"/>
              <a:t>The </a:t>
            </a:r>
            <a:r>
              <a:rPr lang="pt-BR" dirty="0" err="1"/>
              <a:t>resulting</a:t>
            </a:r>
            <a:r>
              <a:rPr lang="pt-BR" dirty="0"/>
              <a:t> real per-capita GDP series makes </a:t>
            </a:r>
            <a:r>
              <a:rPr lang="pt-BR" dirty="0" err="1"/>
              <a:t>little</a:t>
            </a:r>
            <a:r>
              <a:rPr lang="pt-BR" dirty="0"/>
              <a:t> </a:t>
            </a:r>
            <a:r>
              <a:rPr lang="pt-BR" dirty="0" err="1"/>
              <a:t>sense</a:t>
            </a:r>
            <a:r>
              <a:rPr lang="pt-BR" dirty="0"/>
              <a:t> </a:t>
            </a:r>
            <a:r>
              <a:rPr lang="pt-BR" dirty="0" err="1"/>
              <a:t>from</a:t>
            </a:r>
            <a:r>
              <a:rPr lang="pt-BR" dirty="0"/>
              <a:t> </a:t>
            </a:r>
            <a:r>
              <a:rPr lang="pt-BR" dirty="0" err="1"/>
              <a:t>what</a:t>
            </a:r>
            <a:r>
              <a:rPr lang="pt-BR" dirty="0"/>
              <a:t> </a:t>
            </a:r>
            <a:r>
              <a:rPr lang="pt-BR" dirty="0" err="1"/>
              <a:t>we</a:t>
            </a:r>
            <a:r>
              <a:rPr lang="pt-BR" dirty="0"/>
              <a:t> </a:t>
            </a:r>
            <a:r>
              <a:rPr lang="pt-BR" dirty="0" err="1"/>
              <a:t>know</a:t>
            </a:r>
            <a:r>
              <a:rPr lang="pt-BR" dirty="0"/>
              <a:t> </a:t>
            </a:r>
            <a:r>
              <a:rPr lang="pt-BR" dirty="0" err="1"/>
              <a:t>of</a:t>
            </a:r>
            <a:r>
              <a:rPr lang="pt-BR" dirty="0"/>
              <a:t> </a:t>
            </a:r>
            <a:r>
              <a:rPr lang="pt-BR" dirty="0" err="1"/>
              <a:t>Brazil’s</a:t>
            </a:r>
            <a:r>
              <a:rPr lang="pt-BR" dirty="0"/>
              <a:t> </a:t>
            </a:r>
            <a:r>
              <a:rPr lang="pt-BR" dirty="0" err="1"/>
              <a:t>economic</a:t>
            </a:r>
            <a:r>
              <a:rPr lang="pt-BR" dirty="0"/>
              <a:t> </a:t>
            </a:r>
            <a:r>
              <a:rPr lang="pt-BR" dirty="0" err="1"/>
              <a:t>history</a:t>
            </a:r>
            <a:r>
              <a:rPr lang="pt-BR" dirty="0"/>
              <a:t> in </a:t>
            </a:r>
            <a:r>
              <a:rPr lang="pt-BR" dirty="0" err="1"/>
              <a:t>the</a:t>
            </a:r>
            <a:r>
              <a:rPr lang="pt-BR" dirty="0"/>
              <a:t> </a:t>
            </a:r>
            <a:r>
              <a:rPr lang="pt-BR" dirty="0" err="1"/>
              <a:t>period</a:t>
            </a:r>
            <a:r>
              <a:rPr lang="pt-BR" dirty="0"/>
              <a:t> </a:t>
            </a:r>
          </a:p>
          <a:p>
            <a:r>
              <a:rPr lang="pt-BR" dirty="0" err="1"/>
              <a:t>According</a:t>
            </a:r>
            <a:r>
              <a:rPr lang="pt-BR" dirty="0"/>
              <a:t> </a:t>
            </a:r>
            <a:r>
              <a:rPr lang="pt-BR" dirty="0" err="1"/>
              <a:t>to</a:t>
            </a:r>
            <a:r>
              <a:rPr lang="pt-BR" dirty="0"/>
              <a:t> </a:t>
            </a:r>
            <a:r>
              <a:rPr lang="pt-BR" dirty="0" err="1"/>
              <a:t>Goldsmidt</a:t>
            </a:r>
            <a:r>
              <a:rPr lang="pt-BR" dirty="0"/>
              <a:t>, </a:t>
            </a:r>
            <a:r>
              <a:rPr lang="pt-BR" dirty="0" err="1"/>
              <a:t>Brazil</a:t>
            </a:r>
            <a:r>
              <a:rPr lang="pt-BR" dirty="0"/>
              <a:t> </a:t>
            </a:r>
            <a:r>
              <a:rPr lang="pt-BR" dirty="0" err="1"/>
              <a:t>grew</a:t>
            </a:r>
            <a:r>
              <a:rPr lang="pt-BR" dirty="0"/>
              <a:t> </a:t>
            </a:r>
            <a:r>
              <a:rPr lang="pt-BR" dirty="0" err="1"/>
              <a:t>handsomely</a:t>
            </a:r>
            <a:r>
              <a:rPr lang="pt-BR" dirty="0"/>
              <a:t> </a:t>
            </a:r>
            <a:r>
              <a:rPr lang="pt-BR" dirty="0" err="1"/>
              <a:t>from</a:t>
            </a:r>
            <a:r>
              <a:rPr lang="pt-BR" dirty="0"/>
              <a:t> 1850 </a:t>
            </a:r>
            <a:r>
              <a:rPr lang="pt-BR" dirty="0" err="1"/>
              <a:t>to</a:t>
            </a:r>
            <a:r>
              <a:rPr lang="pt-BR" dirty="0"/>
              <a:t> 1867 </a:t>
            </a:r>
            <a:r>
              <a:rPr lang="pt-BR" dirty="0" err="1"/>
              <a:t>but</a:t>
            </a:r>
            <a:r>
              <a:rPr lang="pt-BR" dirty="0"/>
              <a:t> </a:t>
            </a:r>
            <a:r>
              <a:rPr lang="pt-BR" dirty="0" err="1"/>
              <a:t>from</a:t>
            </a:r>
            <a:r>
              <a:rPr lang="pt-BR" dirty="0"/>
              <a:t> </a:t>
            </a:r>
            <a:r>
              <a:rPr lang="pt-BR" dirty="0" err="1"/>
              <a:t>then</a:t>
            </a:r>
            <a:r>
              <a:rPr lang="pt-BR" dirty="0"/>
              <a:t> </a:t>
            </a:r>
            <a:r>
              <a:rPr lang="pt-BR" dirty="0" err="1"/>
              <a:t>onward</a:t>
            </a:r>
            <a:r>
              <a:rPr lang="pt-BR" dirty="0"/>
              <a:t> its </a:t>
            </a:r>
            <a:r>
              <a:rPr lang="pt-BR" dirty="0" err="1"/>
              <a:t>trend</a:t>
            </a:r>
            <a:r>
              <a:rPr lang="pt-BR" dirty="0"/>
              <a:t> </a:t>
            </a:r>
            <a:r>
              <a:rPr lang="pt-BR" dirty="0" err="1"/>
              <a:t>growth</a:t>
            </a:r>
            <a:r>
              <a:rPr lang="pt-BR" dirty="0"/>
              <a:t> rate </a:t>
            </a:r>
            <a:r>
              <a:rPr lang="pt-BR" dirty="0" err="1"/>
              <a:t>was</a:t>
            </a:r>
            <a:r>
              <a:rPr lang="pt-BR" dirty="0"/>
              <a:t> negative </a:t>
            </a:r>
          </a:p>
        </p:txBody>
      </p:sp>
    </p:spTree>
    <p:extLst>
      <p:ext uri="{BB962C8B-B14F-4D97-AF65-F5344CB8AC3E}">
        <p14:creationId xmlns:p14="http://schemas.microsoft.com/office/powerpoint/2010/main" val="301830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358B-D5FE-12D6-4735-5FAE0F6B7950}"/>
              </a:ext>
            </a:extLst>
          </p:cNvPr>
          <p:cNvSpPr>
            <a:spLocks noGrp="1"/>
          </p:cNvSpPr>
          <p:nvPr>
            <p:ph type="title"/>
          </p:nvPr>
        </p:nvSpPr>
        <p:spPr/>
        <p:txBody>
          <a:bodyPr>
            <a:normAutofit/>
          </a:bodyPr>
          <a:lstStyle/>
          <a:p>
            <a:pPr algn="ctr"/>
            <a:r>
              <a:rPr lang="pt-BR" b="1" dirty="0"/>
              <a:t>GOLDSMIDT’S REAL PER-CAPITA GDP</a:t>
            </a:r>
            <a:br>
              <a:rPr lang="pt-BR" b="1" dirty="0"/>
            </a:br>
            <a:r>
              <a:rPr lang="pt-BR" b="1" dirty="0"/>
              <a:t>(1900 = 100)</a:t>
            </a:r>
            <a:endParaRPr lang="pt-BR" dirty="0"/>
          </a:p>
        </p:txBody>
      </p:sp>
      <p:graphicFrame>
        <p:nvGraphicFramePr>
          <p:cNvPr id="4" name="Gráfico 7">
            <a:extLst>
              <a:ext uri="{FF2B5EF4-FFF2-40B4-BE49-F238E27FC236}">
                <a16:creationId xmlns:a16="http://schemas.microsoft.com/office/drawing/2014/main" id="{3DD24024-A59B-6258-E357-FFD789D461AC}"/>
              </a:ext>
            </a:extLst>
          </p:cNvPr>
          <p:cNvGraphicFramePr>
            <a:graphicFrameLocks noGrp="1"/>
          </p:cNvGraphicFramePr>
          <p:nvPr>
            <p:ph idx="1"/>
            <p:extLst>
              <p:ext uri="{D42A27DB-BD31-4B8C-83A1-F6EECF244321}">
                <p14:modId xmlns:p14="http://schemas.microsoft.com/office/powerpoint/2010/main" val="113236462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145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AC2D-7070-6B2B-0402-F90E0BCC82EB}"/>
              </a:ext>
            </a:extLst>
          </p:cNvPr>
          <p:cNvSpPr>
            <a:spLocks noGrp="1"/>
          </p:cNvSpPr>
          <p:nvPr>
            <p:ph type="title"/>
          </p:nvPr>
        </p:nvSpPr>
        <p:spPr/>
        <p:txBody>
          <a:bodyPr/>
          <a:lstStyle/>
          <a:p>
            <a:pPr algn="ctr"/>
            <a:r>
              <a:rPr lang="pt-BR" b="1" dirty="0"/>
              <a:t>REESTIMATING BRAZIL’S PER CAPITA GDP </a:t>
            </a:r>
            <a:br>
              <a:rPr lang="pt-BR" b="1" dirty="0"/>
            </a:br>
            <a:r>
              <a:rPr lang="pt-BR" b="1" dirty="0"/>
              <a:t>IN THE 19th CENTURY</a:t>
            </a:r>
          </a:p>
        </p:txBody>
      </p:sp>
      <p:sp>
        <p:nvSpPr>
          <p:cNvPr id="3" name="Content Placeholder 2">
            <a:extLst>
              <a:ext uri="{FF2B5EF4-FFF2-40B4-BE49-F238E27FC236}">
                <a16:creationId xmlns:a16="http://schemas.microsoft.com/office/drawing/2014/main" id="{615B8155-F854-2E60-8288-904DD3F4DEB1}"/>
              </a:ext>
            </a:extLst>
          </p:cNvPr>
          <p:cNvSpPr>
            <a:spLocks noGrp="1"/>
          </p:cNvSpPr>
          <p:nvPr>
            <p:ph idx="1"/>
          </p:nvPr>
        </p:nvSpPr>
        <p:spPr/>
        <p:txBody>
          <a:bodyPr>
            <a:normAutofit fontScale="92500" lnSpcReduction="10000"/>
          </a:bodyPr>
          <a:lstStyle/>
          <a:p>
            <a:r>
              <a:rPr lang="pt-BR" sz="2200" dirty="0">
                <a:latin typeface="Arial" panose="020B0604020202020204" pitchFamily="34" charset="0"/>
              </a:rPr>
              <a:t>Building </a:t>
            </a:r>
            <a:r>
              <a:rPr lang="pt-BR" sz="2200" dirty="0" err="1">
                <a:latin typeface="Arial" panose="020B0604020202020204" pitchFamily="34" charset="0"/>
              </a:rPr>
              <a:t>on</a:t>
            </a:r>
            <a:r>
              <a:rPr lang="pt-BR" sz="2200" dirty="0">
                <a:latin typeface="Arial" panose="020B0604020202020204" pitchFamily="34" charset="0"/>
              </a:rPr>
              <a:t> Tombolo (2013), </a:t>
            </a:r>
            <a:r>
              <a:rPr lang="pt-BR" sz="2200" dirty="0" err="1">
                <a:latin typeface="Arial" panose="020B0604020202020204" pitchFamily="34" charset="0"/>
              </a:rPr>
              <a:t>we</a:t>
            </a:r>
            <a:r>
              <a:rPr lang="pt-BR" sz="2200" dirty="0">
                <a:latin typeface="Arial" panose="020B0604020202020204" pitchFamily="34" charset="0"/>
              </a:rPr>
              <a:t> use </a:t>
            </a:r>
            <a:r>
              <a:rPr lang="pt-BR" sz="2200" dirty="0" err="1">
                <a:latin typeface="Arial" panose="020B0604020202020204" pitchFamily="34" charset="0"/>
              </a:rPr>
              <a:t>Goldsmidt’s</a:t>
            </a:r>
            <a:r>
              <a:rPr lang="pt-BR" sz="2200" dirty="0">
                <a:latin typeface="Arial" panose="020B0604020202020204" pitchFamily="34" charset="0"/>
              </a:rPr>
              <a:t> </a:t>
            </a:r>
            <a:r>
              <a:rPr lang="pt-BR" sz="2200" dirty="0" err="1">
                <a:latin typeface="Arial" panose="020B0604020202020204" pitchFamily="34" charset="0"/>
              </a:rPr>
              <a:t>methodology</a:t>
            </a:r>
            <a:r>
              <a:rPr lang="pt-BR" sz="2200" dirty="0">
                <a:latin typeface="Arial" panose="020B0604020202020204" pitchFamily="34" charset="0"/>
              </a:rPr>
              <a:t> for </a:t>
            </a:r>
            <a:r>
              <a:rPr lang="pt-BR" sz="2200" dirty="0" err="1">
                <a:latin typeface="Arial" panose="020B0604020202020204" pitchFamily="34" charset="0"/>
              </a:rPr>
              <a:t>the</a:t>
            </a:r>
            <a:r>
              <a:rPr lang="pt-BR" sz="2200" dirty="0">
                <a:latin typeface="Arial" panose="020B0604020202020204" pitchFamily="34" charset="0"/>
              </a:rPr>
              <a:t> </a:t>
            </a:r>
            <a:r>
              <a:rPr lang="pt-BR" sz="2200" dirty="0" err="1">
                <a:latin typeface="Arial" panose="020B0604020202020204" pitchFamily="34" charset="0"/>
              </a:rPr>
              <a:t>entire</a:t>
            </a:r>
            <a:r>
              <a:rPr lang="pt-BR" sz="2200" dirty="0">
                <a:latin typeface="Arial" panose="020B0604020202020204" pitchFamily="34" charset="0"/>
              </a:rPr>
              <a:t> 1820-1900 </a:t>
            </a:r>
            <a:r>
              <a:rPr lang="pt-BR" sz="2200" dirty="0" err="1">
                <a:latin typeface="Arial" panose="020B0604020202020204" pitchFamily="34" charset="0"/>
              </a:rPr>
              <a:t>period</a:t>
            </a:r>
            <a:r>
              <a:rPr lang="pt-BR" sz="2200" dirty="0">
                <a:latin typeface="Arial" panose="020B0604020202020204" pitchFamily="34" charset="0"/>
              </a:rPr>
              <a:t>, </a:t>
            </a:r>
            <a:r>
              <a:rPr lang="pt-BR" sz="2200" dirty="0" err="1">
                <a:latin typeface="Arial" panose="020B0604020202020204" pitchFamily="34" charset="0"/>
              </a:rPr>
              <a:t>with</a:t>
            </a:r>
            <a:r>
              <a:rPr lang="pt-BR" sz="2200" dirty="0">
                <a:latin typeface="Arial" panose="020B0604020202020204" pitchFamily="34" charset="0"/>
              </a:rPr>
              <a:t> </a:t>
            </a:r>
            <a:r>
              <a:rPr lang="pt-BR" sz="2200" dirty="0" err="1">
                <a:latin typeface="Arial" panose="020B0604020202020204" pitchFamily="34" charset="0"/>
              </a:rPr>
              <a:t>the</a:t>
            </a:r>
            <a:r>
              <a:rPr lang="pt-BR" sz="2200" dirty="0">
                <a:latin typeface="Arial" panose="020B0604020202020204" pitchFamily="34" charset="0"/>
              </a:rPr>
              <a:t> </a:t>
            </a:r>
            <a:r>
              <a:rPr lang="pt-BR" sz="2200" dirty="0" err="1">
                <a:latin typeface="Arial" panose="020B0604020202020204" pitchFamily="34" charset="0"/>
              </a:rPr>
              <a:t>following</a:t>
            </a:r>
            <a:r>
              <a:rPr lang="pt-BR" sz="2200" dirty="0">
                <a:latin typeface="Arial" panose="020B0604020202020204" pitchFamily="34" charset="0"/>
              </a:rPr>
              <a:t> </a:t>
            </a:r>
            <a:r>
              <a:rPr lang="pt-BR" sz="2200" dirty="0" err="1">
                <a:latin typeface="Arial" panose="020B0604020202020204" pitchFamily="34" charset="0"/>
              </a:rPr>
              <a:t>differences</a:t>
            </a:r>
            <a:r>
              <a:rPr lang="pt-BR" sz="2200" dirty="0">
                <a:latin typeface="Arial" panose="020B0604020202020204" pitchFamily="34" charset="0"/>
              </a:rPr>
              <a:t>:</a:t>
            </a:r>
          </a:p>
          <a:p>
            <a:r>
              <a:rPr lang="pt-BR" sz="2200" dirty="0">
                <a:latin typeface="Arial" panose="020B0604020202020204" pitchFamily="34" charset="0"/>
              </a:rPr>
              <a:t>Use </a:t>
            </a:r>
            <a:r>
              <a:rPr lang="pt-BR" sz="2200" dirty="0" err="1">
                <a:latin typeface="Arial" panose="020B0604020202020204" pitchFamily="34" charset="0"/>
              </a:rPr>
              <a:t>of</a:t>
            </a:r>
            <a:r>
              <a:rPr lang="pt-BR" sz="2200" dirty="0">
                <a:latin typeface="Arial" panose="020B0604020202020204" pitchFamily="34" charset="0"/>
              </a:rPr>
              <a:t> new series for </a:t>
            </a:r>
            <a:r>
              <a:rPr lang="pt-BR" sz="2200" dirty="0" err="1">
                <a:latin typeface="Arial" panose="020B0604020202020204" pitchFamily="34" charset="0"/>
              </a:rPr>
              <a:t>exports</a:t>
            </a:r>
            <a:r>
              <a:rPr lang="pt-BR" sz="2200" dirty="0">
                <a:latin typeface="Arial" panose="020B0604020202020204" pitchFamily="34" charset="0"/>
              </a:rPr>
              <a:t> </a:t>
            </a:r>
            <a:r>
              <a:rPr lang="pt-BR" sz="2200" dirty="0" err="1">
                <a:latin typeface="Arial" panose="020B0604020202020204" pitchFamily="34" charset="0"/>
              </a:rPr>
              <a:t>and</a:t>
            </a:r>
            <a:r>
              <a:rPr lang="pt-BR" sz="2200" dirty="0">
                <a:latin typeface="Arial" panose="020B0604020202020204" pitchFamily="34" charset="0"/>
              </a:rPr>
              <a:t> </a:t>
            </a:r>
            <a:r>
              <a:rPr lang="pt-BR" sz="2200" dirty="0" err="1">
                <a:latin typeface="Arial" panose="020B0604020202020204" pitchFamily="34" charset="0"/>
              </a:rPr>
              <a:t>imports</a:t>
            </a:r>
            <a:r>
              <a:rPr lang="pt-BR" sz="2200" dirty="0">
                <a:latin typeface="Arial" panose="020B0604020202020204" pitchFamily="34" charset="0"/>
              </a:rPr>
              <a:t> (</a:t>
            </a:r>
            <a:r>
              <a:rPr lang="pt-BR" sz="2200" dirty="0" err="1">
                <a:latin typeface="Arial" panose="020B0604020202020204" pitchFamily="34" charset="0"/>
              </a:rPr>
              <a:t>Absell</a:t>
            </a:r>
            <a:r>
              <a:rPr lang="pt-BR" sz="2200" dirty="0">
                <a:latin typeface="Arial" panose="020B0604020202020204" pitchFamily="34" charset="0"/>
              </a:rPr>
              <a:t> </a:t>
            </a:r>
            <a:r>
              <a:rPr lang="pt-BR" sz="2200" dirty="0" err="1">
                <a:latin typeface="Arial" panose="020B0604020202020204" pitchFamily="34" charset="0"/>
              </a:rPr>
              <a:t>and</a:t>
            </a:r>
            <a:r>
              <a:rPr lang="pt-BR" sz="2200" dirty="0">
                <a:latin typeface="Arial" panose="020B0604020202020204" pitchFamily="34" charset="0"/>
              </a:rPr>
              <a:t> </a:t>
            </a:r>
            <a:r>
              <a:rPr lang="pt-BR" sz="2200" dirty="0" err="1">
                <a:latin typeface="Arial" panose="020B0604020202020204" pitchFamily="34" charset="0"/>
              </a:rPr>
              <a:t>Tena-Junguinto</a:t>
            </a:r>
            <a:r>
              <a:rPr lang="pt-BR" sz="2200" dirty="0">
                <a:latin typeface="Arial" panose="020B0604020202020204" pitchFamily="34" charset="0"/>
              </a:rPr>
              <a:t>), </a:t>
            </a:r>
            <a:r>
              <a:rPr lang="pt-BR" sz="2200" dirty="0" err="1">
                <a:latin typeface="Arial" panose="020B0604020202020204" pitchFamily="34" charset="0"/>
              </a:rPr>
              <a:t>government</a:t>
            </a:r>
            <a:r>
              <a:rPr lang="pt-BR" sz="2200" dirty="0">
                <a:latin typeface="Arial" panose="020B0604020202020204" pitchFamily="34" charset="0"/>
              </a:rPr>
              <a:t> taxes </a:t>
            </a:r>
            <a:r>
              <a:rPr lang="pt-BR" sz="2200" dirty="0" err="1">
                <a:latin typeface="Arial" panose="020B0604020202020204" pitchFamily="34" charset="0"/>
              </a:rPr>
              <a:t>and</a:t>
            </a:r>
            <a:r>
              <a:rPr lang="pt-BR" sz="2200" dirty="0">
                <a:latin typeface="Arial" panose="020B0604020202020204" pitchFamily="34" charset="0"/>
              </a:rPr>
              <a:t> </a:t>
            </a:r>
            <a:r>
              <a:rPr lang="pt-BR" sz="2200" dirty="0" err="1">
                <a:latin typeface="Arial" panose="020B0604020202020204" pitchFamily="34" charset="0"/>
              </a:rPr>
              <a:t>spending</a:t>
            </a:r>
            <a:r>
              <a:rPr lang="pt-BR" sz="2200" dirty="0">
                <a:latin typeface="Arial" panose="020B0604020202020204" pitchFamily="34" charset="0"/>
              </a:rPr>
              <a:t> (Carrara), </a:t>
            </a:r>
            <a:r>
              <a:rPr lang="pt-BR" sz="2200" dirty="0" err="1">
                <a:latin typeface="Arial" panose="020B0604020202020204" pitchFamily="34" charset="0"/>
              </a:rPr>
              <a:t>money</a:t>
            </a:r>
            <a:r>
              <a:rPr lang="pt-BR" sz="2200" dirty="0">
                <a:latin typeface="Arial" panose="020B0604020202020204" pitchFamily="34" charset="0"/>
              </a:rPr>
              <a:t> </a:t>
            </a:r>
            <a:r>
              <a:rPr lang="pt-BR" sz="2200" dirty="0" err="1">
                <a:latin typeface="Arial" panose="020B0604020202020204" pitchFamily="34" charset="0"/>
              </a:rPr>
              <a:t>supply</a:t>
            </a:r>
            <a:r>
              <a:rPr lang="pt-BR" sz="2200" dirty="0">
                <a:latin typeface="Arial" panose="020B0604020202020204" pitchFamily="34" charset="0"/>
              </a:rPr>
              <a:t> (</a:t>
            </a:r>
            <a:r>
              <a:rPr lang="pt-BR" sz="2200" dirty="0" err="1">
                <a:latin typeface="Arial" panose="020B0604020202020204" pitchFamily="34" charset="0"/>
              </a:rPr>
              <a:t>updated</a:t>
            </a:r>
            <a:r>
              <a:rPr lang="pt-BR" sz="2200" dirty="0">
                <a:latin typeface="Arial" panose="020B0604020202020204" pitchFamily="34" charset="0"/>
              </a:rPr>
              <a:t> </a:t>
            </a:r>
            <a:r>
              <a:rPr lang="pt-BR" sz="2200" dirty="0" err="1">
                <a:latin typeface="Arial" panose="020B0604020202020204" pitchFamily="34" charset="0"/>
              </a:rPr>
              <a:t>Pelaez</a:t>
            </a:r>
            <a:r>
              <a:rPr lang="pt-BR" sz="2200" dirty="0">
                <a:latin typeface="Arial" panose="020B0604020202020204" pitchFamily="34" charset="0"/>
              </a:rPr>
              <a:t> </a:t>
            </a:r>
            <a:r>
              <a:rPr lang="pt-BR" sz="2200" dirty="0" err="1">
                <a:latin typeface="Arial" panose="020B0604020202020204" pitchFamily="34" charset="0"/>
              </a:rPr>
              <a:t>and</a:t>
            </a:r>
            <a:r>
              <a:rPr lang="pt-BR" sz="2200" dirty="0">
                <a:latin typeface="Arial" panose="020B0604020202020204" pitchFamily="34" charset="0"/>
              </a:rPr>
              <a:t> </a:t>
            </a:r>
            <a:r>
              <a:rPr lang="pt-BR" sz="2200" dirty="0" err="1">
                <a:latin typeface="Arial" panose="020B0604020202020204" pitchFamily="34" charset="0"/>
              </a:rPr>
              <a:t>Suzigan</a:t>
            </a:r>
            <a:r>
              <a:rPr lang="pt-BR" sz="2200" dirty="0">
                <a:latin typeface="Arial" panose="020B0604020202020204" pitchFamily="34" charset="0"/>
              </a:rPr>
              <a:t>), </a:t>
            </a:r>
            <a:r>
              <a:rPr lang="pt-BR" sz="2200" dirty="0" err="1">
                <a:latin typeface="Arial" panose="020B0604020202020204" pitchFamily="34" charset="0"/>
              </a:rPr>
              <a:t>inflation</a:t>
            </a:r>
            <a:r>
              <a:rPr lang="pt-BR" sz="2200" dirty="0">
                <a:latin typeface="Arial" panose="020B0604020202020204" pitchFamily="34" charset="0"/>
              </a:rPr>
              <a:t> (Catão)</a:t>
            </a:r>
          </a:p>
          <a:p>
            <a:r>
              <a:rPr lang="pt-BR" sz="2200" dirty="0">
                <a:latin typeface="Arial" panose="020B0604020202020204" pitchFamily="34" charset="0"/>
              </a:rPr>
              <a:t>Use </a:t>
            </a:r>
            <a:r>
              <a:rPr lang="pt-BR" sz="2200" dirty="0" err="1">
                <a:latin typeface="Arial" panose="020B0604020202020204" pitchFamily="34" charset="0"/>
              </a:rPr>
              <a:t>of</a:t>
            </a:r>
            <a:r>
              <a:rPr lang="pt-BR" sz="2200" dirty="0">
                <a:latin typeface="Arial" panose="020B0604020202020204" pitchFamily="34" charset="0"/>
              </a:rPr>
              <a:t> </a:t>
            </a:r>
            <a:r>
              <a:rPr lang="pt-BR" sz="2200" dirty="0" err="1">
                <a:latin typeface="Arial" panose="020B0604020202020204" pitchFamily="34" charset="0"/>
              </a:rPr>
              <a:t>weights</a:t>
            </a:r>
            <a:r>
              <a:rPr lang="pt-BR" sz="2200" dirty="0">
                <a:latin typeface="Arial" panose="020B0604020202020204" pitchFamily="34" charset="0"/>
              </a:rPr>
              <a:t> </a:t>
            </a:r>
            <a:r>
              <a:rPr lang="pt-BR" sz="2200" dirty="0" err="1">
                <a:latin typeface="Arial" panose="020B0604020202020204" pitchFamily="34" charset="0"/>
              </a:rPr>
              <a:t>derived</a:t>
            </a:r>
            <a:r>
              <a:rPr lang="pt-BR" sz="2200" dirty="0">
                <a:latin typeface="Arial" panose="020B0604020202020204" pitchFamily="34" charset="0"/>
              </a:rPr>
              <a:t> </a:t>
            </a:r>
            <a:r>
              <a:rPr lang="pt-BR" sz="2200" dirty="0" err="1">
                <a:latin typeface="Arial" panose="020B0604020202020204" pitchFamily="34" charset="0"/>
              </a:rPr>
              <a:t>from</a:t>
            </a:r>
            <a:r>
              <a:rPr lang="pt-BR" sz="2200" dirty="0">
                <a:latin typeface="Arial" panose="020B0604020202020204" pitchFamily="34" charset="0"/>
              </a:rPr>
              <a:t> a </a:t>
            </a:r>
            <a:r>
              <a:rPr lang="pt-BR" sz="2200" dirty="0" err="1">
                <a:latin typeface="Arial" panose="020B0604020202020204" pitchFamily="34" charset="0"/>
              </a:rPr>
              <a:t>regression</a:t>
            </a:r>
            <a:r>
              <a:rPr lang="pt-BR" sz="2200" dirty="0">
                <a:latin typeface="Arial" panose="020B0604020202020204" pitchFamily="34" charset="0"/>
              </a:rPr>
              <a:t> for </a:t>
            </a:r>
            <a:r>
              <a:rPr lang="pt-BR" sz="2200" dirty="0" err="1">
                <a:latin typeface="Arial" panose="020B0604020202020204" pitchFamily="34" charset="0"/>
              </a:rPr>
              <a:t>the</a:t>
            </a:r>
            <a:r>
              <a:rPr lang="pt-BR" sz="2200" dirty="0">
                <a:latin typeface="Arial" panose="020B0604020202020204" pitchFamily="34" charset="0"/>
              </a:rPr>
              <a:t> 1900-1947 </a:t>
            </a:r>
            <a:r>
              <a:rPr lang="pt-BR" sz="2200" dirty="0" err="1">
                <a:latin typeface="Arial" panose="020B0604020202020204" pitchFamily="34" charset="0"/>
              </a:rPr>
              <a:t>period</a:t>
            </a:r>
            <a:r>
              <a:rPr lang="pt-BR" sz="2200" dirty="0">
                <a:latin typeface="Arial" panose="020B0604020202020204" pitchFamily="34" charset="0"/>
              </a:rPr>
              <a:t> </a:t>
            </a:r>
            <a:r>
              <a:rPr lang="pt-BR" sz="2200" dirty="0" err="1">
                <a:latin typeface="Arial" panose="020B0604020202020204" pitchFamily="34" charset="0"/>
              </a:rPr>
              <a:t>to</a:t>
            </a:r>
            <a:r>
              <a:rPr lang="pt-BR" sz="2200" dirty="0">
                <a:latin typeface="Arial" panose="020B0604020202020204" pitchFamily="34" charset="0"/>
              </a:rPr>
              <a:t> </a:t>
            </a:r>
            <a:r>
              <a:rPr lang="pt-BR" sz="2200" dirty="0" err="1">
                <a:latin typeface="Arial" panose="020B0604020202020204" pitchFamily="34" charset="0"/>
              </a:rPr>
              <a:t>obtain</a:t>
            </a:r>
            <a:r>
              <a:rPr lang="pt-BR" sz="2200" dirty="0">
                <a:latin typeface="Arial" panose="020B0604020202020204" pitchFamily="34" charset="0"/>
              </a:rPr>
              <a:t> 19th </a:t>
            </a:r>
            <a:r>
              <a:rPr lang="pt-BR" sz="2200" dirty="0" err="1">
                <a:latin typeface="Arial" panose="020B0604020202020204" pitchFamily="34" charset="0"/>
              </a:rPr>
              <a:t>century</a:t>
            </a:r>
            <a:r>
              <a:rPr lang="pt-BR" sz="2200" dirty="0">
                <a:latin typeface="Arial" panose="020B0604020202020204" pitchFamily="34" charset="0"/>
              </a:rPr>
              <a:t> per capita GDP in </a:t>
            </a:r>
            <a:r>
              <a:rPr lang="pt-BR" sz="2200" dirty="0" err="1">
                <a:latin typeface="Arial" panose="020B0604020202020204" pitchFamily="34" charset="0"/>
              </a:rPr>
              <a:t>current</a:t>
            </a:r>
            <a:r>
              <a:rPr lang="pt-BR" sz="2200" dirty="0">
                <a:latin typeface="Arial" panose="020B0604020202020204" pitchFamily="34" charset="0"/>
              </a:rPr>
              <a:t> </a:t>
            </a:r>
            <a:r>
              <a:rPr lang="pt-BR" sz="2200" dirty="0" err="1">
                <a:latin typeface="Arial" panose="020B0604020202020204" pitchFamily="34" charset="0"/>
              </a:rPr>
              <a:t>prices</a:t>
            </a:r>
            <a:r>
              <a:rPr lang="pt-BR" sz="2200" dirty="0">
                <a:latin typeface="Arial" panose="020B0604020202020204" pitchFamily="34" charset="0"/>
              </a:rPr>
              <a:t> </a:t>
            </a:r>
            <a:r>
              <a:rPr lang="pt-BR" sz="2200" dirty="0" err="1">
                <a:latin typeface="Arial" panose="020B0604020202020204" pitchFamily="34" charset="0"/>
              </a:rPr>
              <a:t>according</a:t>
            </a:r>
            <a:r>
              <a:rPr lang="pt-BR" sz="2200" dirty="0">
                <a:latin typeface="Arial" panose="020B0604020202020204" pitchFamily="34" charset="0"/>
              </a:rPr>
              <a:t> </a:t>
            </a:r>
            <a:r>
              <a:rPr lang="pt-BR" sz="2200" dirty="0" err="1">
                <a:latin typeface="Arial" panose="020B0604020202020204" pitchFamily="34" charset="0"/>
              </a:rPr>
              <a:t>to</a:t>
            </a:r>
            <a:r>
              <a:rPr lang="pt-BR" sz="2200" dirty="0">
                <a:latin typeface="Arial" panose="020B0604020202020204" pitchFamily="34" charset="0"/>
              </a:rPr>
              <a:t>:</a:t>
            </a:r>
          </a:p>
          <a:p>
            <a:pPr lvl="1">
              <a:spcBef>
                <a:spcPts val="1000"/>
              </a:spcBef>
            </a:pPr>
            <a:r>
              <a:rPr lang="en-US" sz="2200" dirty="0">
                <a:latin typeface="Arial" panose="020B0604020202020204" pitchFamily="34" charset="0"/>
                <a:cs typeface="Arial" panose="020B0604020202020204" pitchFamily="34" charset="0"/>
              </a:rPr>
              <a:t>GDPcp = 0.26*Exports + 0.12*Imports + 0.24*Budget + 0.37*Money</a:t>
            </a:r>
          </a:p>
          <a:p>
            <a:pPr marL="457200" lvl="1" indent="0">
              <a:spcBef>
                <a:spcPts val="1000"/>
              </a:spcBef>
              <a:buNone/>
            </a:pPr>
            <a:r>
              <a:rPr lang="en-US" sz="2200" dirty="0">
                <a:latin typeface="Arial" panose="020B0604020202020204" pitchFamily="34" charset="0"/>
                <a:cs typeface="Arial" panose="020B0604020202020204" pitchFamily="34" charset="0"/>
              </a:rPr>
              <a:t>(where Budget is a geometric average of central government taxes and spending)</a:t>
            </a:r>
          </a:p>
          <a:p>
            <a:pPr marL="230400" lvl="1">
              <a:spcBef>
                <a:spcPts val="1000"/>
              </a:spcBef>
            </a:pPr>
            <a:r>
              <a:rPr lang="en-US" sz="2200" dirty="0">
                <a:latin typeface="Arial" panose="020B0604020202020204" pitchFamily="34" charset="0"/>
                <a:cs typeface="Arial" panose="020B0604020202020204" pitchFamily="34" charset="0"/>
              </a:rPr>
              <a:t>Use of </a:t>
            </a:r>
            <a:r>
              <a:rPr lang="en-US" sz="2200" dirty="0" err="1">
                <a:latin typeface="Arial" panose="020B0604020202020204" pitchFamily="34" charset="0"/>
                <a:cs typeface="Arial" panose="020B0604020202020204" pitchFamily="34" charset="0"/>
              </a:rPr>
              <a:t>Catão</a:t>
            </a:r>
            <a:r>
              <a:rPr lang="en-US" sz="2200" dirty="0">
                <a:latin typeface="Arial" panose="020B0604020202020204" pitchFamily="34" charset="0"/>
                <a:cs typeface="Arial" panose="020B0604020202020204" pitchFamily="34" charset="0"/>
              </a:rPr>
              <a:t> (1992) index to estimate inflation from 1870 to 1900. Use of weighted average of </a:t>
            </a:r>
            <a:r>
              <a:rPr lang="en-US" sz="2200" dirty="0" err="1">
                <a:latin typeface="Arial" panose="020B0604020202020204" pitchFamily="34" charset="0"/>
                <a:cs typeface="Arial" panose="020B0604020202020204" pitchFamily="34" charset="0"/>
              </a:rPr>
              <a:t>Buescu’s</a:t>
            </a:r>
            <a:r>
              <a:rPr lang="en-US" sz="2200" dirty="0">
                <a:latin typeface="Arial" panose="020B0604020202020204" pitchFamily="34" charset="0"/>
                <a:cs typeface="Arial" panose="020B0604020202020204" pitchFamily="34" charset="0"/>
              </a:rPr>
              <a:t> and Lobo’s indexes to estimate inflation from 1820 to 1870, according to:</a:t>
            </a:r>
          </a:p>
          <a:p>
            <a:pPr marL="687600" lvl="2">
              <a:spcBef>
                <a:spcPts val="1000"/>
              </a:spcBef>
            </a:pP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Extended Catão Index = 0.72*</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Buescu</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Index + 0.28*Lobo Index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where</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the</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weights</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derived</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from</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regression</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the</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1871-1887 </a:t>
            </a:r>
            <a:r>
              <a:rPr kumimoji="0" lang="pt-BR" sz="220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period</a:t>
            </a:r>
            <a:r>
              <a:rPr kumimoji="0" lang="pt-BR" sz="220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687600" lvl="2">
              <a:spcBef>
                <a:spcPts val="1000"/>
              </a:spcBef>
            </a:pPr>
            <a:endParaRPr kumimoji="0" lang="pt-B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lgn="ctr">
              <a:spcBef>
                <a:spcPts val="0"/>
              </a:spcBef>
              <a:spcAft>
                <a:spcPts val="3000"/>
              </a:spcAft>
              <a:buNone/>
              <a:defRPr/>
            </a:pPr>
            <a:endParaRPr kumimoji="0" lang="pt-B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7600" lvl="2"/>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marL="457200" lvl="1" indent="0">
              <a:buNone/>
            </a:pPr>
            <a:endParaRPr lang="en-US" sz="2400" dirty="0">
              <a:latin typeface="Arial" panose="020B0604020202020204" pitchFamily="34" charset="0"/>
              <a:cs typeface="Arial" panose="020B0604020202020204" pitchFamily="34" charset="0"/>
            </a:endParaRPr>
          </a:p>
          <a:p>
            <a:pPr lvl="1"/>
            <a:endParaRPr lang="pt-BR" dirty="0"/>
          </a:p>
        </p:txBody>
      </p:sp>
    </p:spTree>
    <p:extLst>
      <p:ext uri="{BB962C8B-B14F-4D97-AF65-F5344CB8AC3E}">
        <p14:creationId xmlns:p14="http://schemas.microsoft.com/office/powerpoint/2010/main" val="2301342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1685</Words>
  <Application>Microsoft Office PowerPoint</Application>
  <PresentationFormat>Widescreen</PresentationFormat>
  <Paragraphs>193</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Calibri Light</vt:lpstr>
      <vt:lpstr>Lato</vt:lpstr>
      <vt:lpstr>Office Theme</vt:lpstr>
      <vt:lpstr>SECULAR STAGNATION FOLLOWED BY NEAR-MIRACULOUS GROWTH?  REVISITING BRAZIL’S NATIONAL ACCOUNTS  FROM 1820 T0 1980</vt:lpstr>
      <vt:lpstr>TALK BASED ON TWO NEW PAPERS </vt:lpstr>
      <vt:lpstr>WE DISPUTE TWO CONSENSUS ON BRAZIL’S ECONOMIC HISTORY SINCE INDEPENDENCE </vt:lpstr>
      <vt:lpstr>SOURCES FOR MPD’S BRAZIL’S PER CAPITA GDP IN THE 19th CENTURY</vt:lpstr>
      <vt:lpstr> 1800-1850 PERIOD: PRADOS DE LA ESCOSURA AND LEFF</vt:lpstr>
      <vt:lpstr>1800-1850 PERIOD: ABREU, LAGO, AND VILLELA vs. ABSELL AND TENA-JUNGUITO</vt:lpstr>
      <vt:lpstr>GOLDSMIDT ON THE 1850-1900 PERIOD </vt:lpstr>
      <vt:lpstr>GOLDSMIDT’S REAL PER-CAPITA GDP (1900 = 100)</vt:lpstr>
      <vt:lpstr>REESTIMATING BRAZIL’S PER CAPITA GDP  IN THE 19th CENTURY</vt:lpstr>
      <vt:lpstr>OUR RESULTS DIFFER FROM GOLDSMIDT’S MAINLY BECAUSE OF DIFFERENT PRICE DEFLATORS (all series with 1900 = 100) </vt:lpstr>
      <vt:lpstr>ACCORDING TO OUR RESULTS THE SAME TREND GDP GROWTH RATE HOLDS FOR THE ENTIRE 19th CENTURY (0.9% p.y.) </vt:lpstr>
      <vt:lpstr>EXCEPT FOR THE LAST DECADE, IN THE 19th CENTURY BRAZIL COMPARES WELL WITH OTHER L.A. COUNTRIES AND EUROPE Per-capita GDP in the 1800s: Brazil and other countries (2011 USD)                                             [In brackets, trend values and growth rates] </vt:lpstr>
      <vt:lpstr>WHY DID THE ACADEMIC COMMUNITY ACCEPT THE SECULAR STAGNATION THESIS BASED ON FLIMSY EVIDENCE? THREE CONJECTURES </vt:lpstr>
      <vt:lpstr>REESTIMATING BRAZIL’S GDP GROWTH  IN THE 1900-1980 PERIOD (VERY BRIEFLY)</vt:lpstr>
      <vt:lpstr>Apresentação do PowerPoint</vt:lpstr>
      <vt:lpstr>OUR RESULTS IN A NUTSHELL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SECULAR STAGNATION FOLLOWED BY NEAR-MIRACULOUS GROWTH? REVISITING BRAZIL’S NATIONAL ACCOUNTS  FROM 1820 T0 1980</dc:title>
  <dc:creator>Edmar Lisboa Bacha</dc:creator>
  <cp:lastModifiedBy>Edmar</cp:lastModifiedBy>
  <cp:revision>3</cp:revision>
  <dcterms:created xsi:type="dcterms:W3CDTF">2023-02-07T14:30:14Z</dcterms:created>
  <dcterms:modified xsi:type="dcterms:W3CDTF">2023-03-01T23:12:46Z</dcterms:modified>
</cp:coreProperties>
</file>