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7" r:id="rId3"/>
    <p:sldId id="318" r:id="rId4"/>
    <p:sldId id="272" r:id="rId5"/>
    <p:sldId id="273" r:id="rId6"/>
    <p:sldId id="275" r:id="rId7"/>
    <p:sldId id="321" r:id="rId8"/>
    <p:sldId id="276" r:id="rId9"/>
    <p:sldId id="298" r:id="rId10"/>
    <p:sldId id="277" r:id="rId11"/>
    <p:sldId id="299" r:id="rId12"/>
    <p:sldId id="278" r:id="rId13"/>
    <p:sldId id="329" r:id="rId14"/>
    <p:sldId id="306" r:id="rId15"/>
    <p:sldId id="280" r:id="rId16"/>
    <p:sldId id="323" r:id="rId17"/>
    <p:sldId id="326" r:id="rId18"/>
    <p:sldId id="307" r:id="rId19"/>
    <p:sldId id="308" r:id="rId20"/>
    <p:sldId id="286" r:id="rId21"/>
    <p:sldId id="285" r:id="rId22"/>
    <p:sldId id="310" r:id="rId23"/>
    <p:sldId id="287" r:id="rId24"/>
    <p:sldId id="293" r:id="rId25"/>
    <p:sldId id="295" r:id="rId26"/>
    <p:sldId id="289" r:id="rId27"/>
    <p:sldId id="314" r:id="rId28"/>
    <p:sldId id="325" r:id="rId29"/>
    <p:sldId id="330" r:id="rId30"/>
    <p:sldId id="313" r:id="rId31"/>
    <p:sldId id="291" r:id="rId32"/>
    <p:sldId id="315" r:id="rId33"/>
    <p:sldId id="332" r:id="rId34"/>
    <p:sldId id="331" r:id="rId35"/>
    <p:sldId id="316" r:id="rId36"/>
    <p:sldId id="333" r:id="rId37"/>
  </p:sldIdLst>
  <p:sldSz cx="12192000" cy="6858000"/>
  <p:notesSz cx="7102475" cy="93884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05" autoAdjust="0"/>
  </p:normalViewPr>
  <p:slideViewPr>
    <p:cSldViewPr snapToGrid="0">
      <p:cViewPr varScale="1">
        <p:scale>
          <a:sx n="68" d="100"/>
          <a:sy n="68" d="100"/>
        </p:scale>
        <p:origin x="72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inio Fraga" userId="f60245f41177d5b7" providerId="LiveId" clId="{1190CEBB-998E-454F-A5E9-F7E47FDED05A}"/>
    <pc:docChg chg="custSel addSld delSld modSld sldOrd">
      <pc:chgData name="Arminio Fraga" userId="f60245f41177d5b7" providerId="LiveId" clId="{1190CEBB-998E-454F-A5E9-F7E47FDED05A}" dt="2023-08-20T09:06:53.351" v="1432" actId="20577"/>
      <pc:docMkLst>
        <pc:docMk/>
      </pc:docMkLst>
      <pc:sldChg chg="modSp mod">
        <pc:chgData name="Arminio Fraga" userId="f60245f41177d5b7" providerId="LiveId" clId="{1190CEBB-998E-454F-A5E9-F7E47FDED05A}" dt="2023-05-31T09:25:01.004" v="505" actId="20577"/>
        <pc:sldMkLst>
          <pc:docMk/>
          <pc:sldMk cId="3670337452" sldId="256"/>
        </pc:sldMkLst>
        <pc:spChg chg="mod">
          <ac:chgData name="Arminio Fraga" userId="f60245f41177d5b7" providerId="LiveId" clId="{1190CEBB-998E-454F-A5E9-F7E47FDED05A}" dt="2023-05-31T09:25:01.004" v="505" actId="20577"/>
          <ac:spMkLst>
            <pc:docMk/>
            <pc:sldMk cId="3670337452" sldId="256"/>
            <ac:spMk id="3" creationId="{DCA57BED-D932-5071-F829-923D7A4480D4}"/>
          </ac:spMkLst>
        </pc:spChg>
      </pc:sldChg>
      <pc:sldChg chg="modSp mod">
        <pc:chgData name="Arminio Fraga" userId="f60245f41177d5b7" providerId="LiveId" clId="{1190CEBB-998E-454F-A5E9-F7E47FDED05A}" dt="2023-05-29T01:01:43.822" v="110" actId="255"/>
        <pc:sldMkLst>
          <pc:docMk/>
          <pc:sldMk cId="1378491917" sldId="285"/>
        </pc:sldMkLst>
        <pc:spChg chg="mod">
          <ac:chgData name="Arminio Fraga" userId="f60245f41177d5b7" providerId="LiveId" clId="{1190CEBB-998E-454F-A5E9-F7E47FDED05A}" dt="2023-05-29T01:01:43.822" v="110" actId="255"/>
          <ac:spMkLst>
            <pc:docMk/>
            <pc:sldMk cId="1378491917" sldId="285"/>
            <ac:spMk id="2" creationId="{27D2F9C4-816F-7DB2-8B96-D8C4C8CD54AB}"/>
          </ac:spMkLst>
        </pc:spChg>
      </pc:sldChg>
      <pc:sldChg chg="ord">
        <pc:chgData name="Arminio Fraga" userId="f60245f41177d5b7" providerId="LiveId" clId="{1190CEBB-998E-454F-A5E9-F7E47FDED05A}" dt="2023-05-31T09:22:34.934" v="465"/>
        <pc:sldMkLst>
          <pc:docMk/>
          <pc:sldMk cId="2900259628" sldId="286"/>
        </pc:sldMkLst>
      </pc:sldChg>
      <pc:sldChg chg="modSp mod">
        <pc:chgData name="Arminio Fraga" userId="f60245f41177d5b7" providerId="LiveId" clId="{1190CEBB-998E-454F-A5E9-F7E47FDED05A}" dt="2023-05-29T01:02:59.061" v="125" actId="20577"/>
        <pc:sldMkLst>
          <pc:docMk/>
          <pc:sldMk cId="655153546" sldId="289"/>
        </pc:sldMkLst>
        <pc:spChg chg="mod">
          <ac:chgData name="Arminio Fraga" userId="f60245f41177d5b7" providerId="LiveId" clId="{1190CEBB-998E-454F-A5E9-F7E47FDED05A}" dt="2023-05-29T01:02:59.061" v="125" actId="20577"/>
          <ac:spMkLst>
            <pc:docMk/>
            <pc:sldMk cId="655153546" sldId="289"/>
            <ac:spMk id="2" creationId="{27D2F9C4-816F-7DB2-8B96-D8C4C8CD54AB}"/>
          </ac:spMkLst>
        </pc:spChg>
      </pc:sldChg>
      <pc:sldChg chg="modSp mod">
        <pc:chgData name="Arminio Fraga" userId="f60245f41177d5b7" providerId="LiveId" clId="{1190CEBB-998E-454F-A5E9-F7E47FDED05A}" dt="2023-05-29T10:24:01.945" v="391" actId="20577"/>
        <pc:sldMkLst>
          <pc:docMk/>
          <pc:sldMk cId="3535056224" sldId="291"/>
        </pc:sldMkLst>
        <pc:spChg chg="mod">
          <ac:chgData name="Arminio Fraga" userId="f60245f41177d5b7" providerId="LiveId" clId="{1190CEBB-998E-454F-A5E9-F7E47FDED05A}" dt="2023-05-29T10:24:01.945" v="391" actId="20577"/>
          <ac:spMkLst>
            <pc:docMk/>
            <pc:sldMk cId="3535056224" sldId="291"/>
            <ac:spMk id="9" creationId="{6678D662-1D00-0AC6-71C1-21D04B51316B}"/>
          </ac:spMkLst>
        </pc:spChg>
      </pc:sldChg>
      <pc:sldChg chg="modSp mod">
        <pc:chgData name="Arminio Fraga" userId="f60245f41177d5b7" providerId="LiveId" clId="{1190CEBB-998E-454F-A5E9-F7E47FDED05A}" dt="2023-05-29T10:13:21.533" v="127" actId="20577"/>
        <pc:sldMkLst>
          <pc:docMk/>
          <pc:sldMk cId="743628889" sldId="313"/>
        </pc:sldMkLst>
        <pc:spChg chg="mod">
          <ac:chgData name="Arminio Fraga" userId="f60245f41177d5b7" providerId="LiveId" clId="{1190CEBB-998E-454F-A5E9-F7E47FDED05A}" dt="2023-05-29T10:13:21.533" v="127" actId="20577"/>
          <ac:spMkLst>
            <pc:docMk/>
            <pc:sldMk cId="743628889" sldId="313"/>
            <ac:spMk id="5" creationId="{FDAFE1D1-ABD4-EF39-1B23-5F394E96D45B}"/>
          </ac:spMkLst>
        </pc:spChg>
      </pc:sldChg>
      <pc:sldChg chg="modSp mod">
        <pc:chgData name="Arminio Fraga" userId="f60245f41177d5b7" providerId="LiveId" clId="{1190CEBB-998E-454F-A5E9-F7E47FDED05A}" dt="2023-05-31T09:28:18.959" v="542" actId="20577"/>
        <pc:sldMkLst>
          <pc:docMk/>
          <pc:sldMk cId="2111724247" sldId="316"/>
        </pc:sldMkLst>
        <pc:spChg chg="mod">
          <ac:chgData name="Arminio Fraga" userId="f60245f41177d5b7" providerId="LiveId" clId="{1190CEBB-998E-454F-A5E9-F7E47FDED05A}" dt="2023-05-28T20:14:49.717" v="24" actId="20577"/>
          <ac:spMkLst>
            <pc:docMk/>
            <pc:sldMk cId="2111724247" sldId="316"/>
            <ac:spMk id="2" creationId="{27D2F9C4-816F-7DB2-8B96-D8C4C8CD54AB}"/>
          </ac:spMkLst>
        </pc:spChg>
        <pc:spChg chg="mod">
          <ac:chgData name="Arminio Fraga" userId="f60245f41177d5b7" providerId="LiveId" clId="{1190CEBB-998E-454F-A5E9-F7E47FDED05A}" dt="2023-05-31T09:28:18.959" v="542" actId="20577"/>
          <ac:spMkLst>
            <pc:docMk/>
            <pc:sldMk cId="2111724247" sldId="316"/>
            <ac:spMk id="6" creationId="{EE17EFC0-759A-5193-B3A3-AA5F5543DEFC}"/>
          </ac:spMkLst>
        </pc:spChg>
      </pc:sldChg>
      <pc:sldChg chg="modSp mod">
        <pc:chgData name="Arminio Fraga" userId="f60245f41177d5b7" providerId="LiveId" clId="{1190CEBB-998E-454F-A5E9-F7E47FDED05A}" dt="2023-05-31T09:27:58.373" v="507" actId="5793"/>
        <pc:sldMkLst>
          <pc:docMk/>
          <pc:sldMk cId="230495620" sldId="332"/>
        </pc:sldMkLst>
        <pc:spChg chg="mod">
          <ac:chgData name="Arminio Fraga" userId="f60245f41177d5b7" providerId="LiveId" clId="{1190CEBB-998E-454F-A5E9-F7E47FDED05A}" dt="2023-05-29T10:24:27.095" v="392" actId="115"/>
          <ac:spMkLst>
            <pc:docMk/>
            <pc:sldMk cId="230495620" sldId="332"/>
            <ac:spMk id="2" creationId="{97A85E90-4DAC-4397-D1EA-AA9CBD9F3138}"/>
          </ac:spMkLst>
        </pc:spChg>
        <pc:spChg chg="mod">
          <ac:chgData name="Arminio Fraga" userId="f60245f41177d5b7" providerId="LiveId" clId="{1190CEBB-998E-454F-A5E9-F7E47FDED05A}" dt="2023-05-31T09:27:58.373" v="507" actId="5793"/>
          <ac:spMkLst>
            <pc:docMk/>
            <pc:sldMk cId="230495620" sldId="332"/>
            <ac:spMk id="3" creationId="{81687A13-5EF5-CFC4-4E10-4D96761D3407}"/>
          </ac:spMkLst>
        </pc:spChg>
      </pc:sldChg>
      <pc:sldChg chg="modSp new del mod">
        <pc:chgData name="Arminio Fraga" userId="f60245f41177d5b7" providerId="LiveId" clId="{1190CEBB-998E-454F-A5E9-F7E47FDED05A}" dt="2023-08-20T08:46:45.693" v="555" actId="47"/>
        <pc:sldMkLst>
          <pc:docMk/>
          <pc:sldMk cId="2011046325" sldId="333"/>
        </pc:sldMkLst>
        <pc:spChg chg="mod">
          <ac:chgData name="Arminio Fraga" userId="f60245f41177d5b7" providerId="LiveId" clId="{1190CEBB-998E-454F-A5E9-F7E47FDED05A}" dt="2023-08-20T08:46:35.776" v="554" actId="20577"/>
          <ac:spMkLst>
            <pc:docMk/>
            <pc:sldMk cId="2011046325" sldId="333"/>
            <ac:spMk id="2" creationId="{32BC1220-AAD1-23B9-9654-73D195A15A36}"/>
          </ac:spMkLst>
        </pc:spChg>
      </pc:sldChg>
      <pc:sldChg chg="del">
        <pc:chgData name="Arminio Fraga" userId="f60245f41177d5b7" providerId="LiveId" clId="{1190CEBB-998E-454F-A5E9-F7E47FDED05A}" dt="2023-05-28T20:14:21.067" v="0" actId="47"/>
        <pc:sldMkLst>
          <pc:docMk/>
          <pc:sldMk cId="2398874699" sldId="333"/>
        </pc:sldMkLst>
      </pc:sldChg>
      <pc:sldChg chg="modSp new del mod">
        <pc:chgData name="Arminio Fraga" userId="f60245f41177d5b7" providerId="LiveId" clId="{1190CEBB-998E-454F-A5E9-F7E47FDED05A}" dt="2023-08-20T08:48:51.769" v="612" actId="47"/>
        <pc:sldMkLst>
          <pc:docMk/>
          <pc:sldMk cId="2408730179" sldId="333"/>
        </pc:sldMkLst>
        <pc:spChg chg="mod">
          <ac:chgData name="Arminio Fraga" userId="f60245f41177d5b7" providerId="LiveId" clId="{1190CEBB-998E-454F-A5E9-F7E47FDED05A}" dt="2023-08-20T08:47:47.424" v="560" actId="255"/>
          <ac:spMkLst>
            <pc:docMk/>
            <pc:sldMk cId="2408730179" sldId="333"/>
            <ac:spMk id="2" creationId="{05DAEBF1-BCD1-115D-148B-16B13B2B6DFB}"/>
          </ac:spMkLst>
        </pc:spChg>
        <pc:spChg chg="mod">
          <ac:chgData name="Arminio Fraga" userId="f60245f41177d5b7" providerId="LiveId" clId="{1190CEBB-998E-454F-A5E9-F7E47FDED05A}" dt="2023-08-20T08:48:46.278" v="611" actId="20577"/>
          <ac:spMkLst>
            <pc:docMk/>
            <pc:sldMk cId="2408730179" sldId="333"/>
            <ac:spMk id="3" creationId="{0914C1BF-8C02-95F0-3C90-76BB6C018963}"/>
          </ac:spMkLst>
        </pc:spChg>
      </pc:sldChg>
      <pc:sldChg chg="new del">
        <pc:chgData name="Arminio Fraga" userId="f60245f41177d5b7" providerId="LiveId" clId="{1190CEBB-998E-454F-A5E9-F7E47FDED05A}" dt="2023-08-20T08:47:08.832" v="557" actId="47"/>
        <pc:sldMkLst>
          <pc:docMk/>
          <pc:sldMk cId="3380071602" sldId="333"/>
        </pc:sldMkLst>
      </pc:sldChg>
      <pc:sldChg chg="modSp new mod">
        <pc:chgData name="Arminio Fraga" userId="f60245f41177d5b7" providerId="LiveId" clId="{1190CEBB-998E-454F-A5E9-F7E47FDED05A}" dt="2023-08-20T09:06:53.351" v="1432" actId="20577"/>
        <pc:sldMkLst>
          <pc:docMk/>
          <pc:sldMk cId="3538052948" sldId="333"/>
        </pc:sldMkLst>
        <pc:spChg chg="mod">
          <ac:chgData name="Arminio Fraga" userId="f60245f41177d5b7" providerId="LiveId" clId="{1190CEBB-998E-454F-A5E9-F7E47FDED05A}" dt="2023-08-20T09:02:51.885" v="1281" actId="20577"/>
          <ac:spMkLst>
            <pc:docMk/>
            <pc:sldMk cId="3538052948" sldId="333"/>
            <ac:spMk id="2" creationId="{BFD87748-D691-1D95-0F80-80A0AF67F1CB}"/>
          </ac:spMkLst>
        </pc:spChg>
        <pc:spChg chg="mod">
          <ac:chgData name="Arminio Fraga" userId="f60245f41177d5b7" providerId="LiveId" clId="{1190CEBB-998E-454F-A5E9-F7E47FDED05A}" dt="2023-08-20T09:06:53.351" v="1432" actId="20577"/>
          <ac:spMkLst>
            <pc:docMk/>
            <pc:sldMk cId="3538052948" sldId="333"/>
            <ac:spMk id="3" creationId="{1E59A881-5132-EADE-4BB9-78FEE1E929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F0030D4-B3B5-4BDC-BA40-EA8D9745784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5B3192C-37BB-47CF-9CD9-7045FC3E8D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23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Vamos aumentar o </a:t>
            </a:r>
            <a:r>
              <a:rPr lang="pt-BR" dirty="0" err="1"/>
              <a:t>font</a:t>
            </a:r>
            <a:r>
              <a:rPr lang="pt-BR" dirty="0"/>
              <a:t> das 5 linhas de baixo (</a:t>
            </a:r>
            <a:r>
              <a:rPr lang="pt-BR"/>
              <a:t>20) - feito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609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658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049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341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964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935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63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00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5.2pp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88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3.6pp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82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3.1pp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667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1,4pp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707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05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301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568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Vamos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* </a:t>
            </a:r>
            <a:r>
              <a:rPr lang="en-US" dirty="0" err="1"/>
              <a:t>em</a:t>
            </a:r>
            <a:r>
              <a:rPr lang="en-US" dirty="0"/>
              <a:t> 2020 “actual x% truncated at </a:t>
            </a:r>
            <a:r>
              <a:rPr lang="en-US"/>
              <a:t>4%” - feito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B3192C-37BB-47CF-9CD9-7045FC3E8D08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86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1ACFF-C9E5-BE28-602D-3E94B5A31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AE9B-23DA-2E57-1BC3-D39F130BA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54CCD-9E43-6039-9BAA-0592BB79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EDED-B1E3-46A5-B0F7-A5A2981C3365}" type="datetime1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8D5EE-B965-C8D1-FEA6-DDEE1571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9279C-25A0-4691-C975-876EE2BC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9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D98E-8E9F-6AC0-0C70-F5F9F570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53B37-AA2F-56DA-6FB1-F6825DB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4E32E-1968-9470-E02D-231245948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0262-0694-477F-8F0E-6A3C58975B18}" type="datetime1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19DCE-5755-2BA5-42B4-8777072F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507D0-8441-CE55-5F9B-CB25BDD3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62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A1936-AC9E-8D34-D41A-7267B0FAF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430BA-5293-1771-86F6-CF83BEFA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6538A-248A-5E61-013C-16B21126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DEB-CFB2-4520-9121-0BC609371B80}" type="datetime1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A27B6-35FD-08BB-DD27-DF738C34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5284A-3E07-FAEA-EBF3-6E76E7BB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2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C4C9-43B4-927F-4635-A2EF7BC9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9DCA7-CB09-90F3-B320-99D609188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6974C-2CB5-43E5-7DE3-3643A5978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9AED-F56E-4E1A-97D8-1B1A32B6207E}" type="datetime1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2C77F-9C99-4C7B-8CE0-4E6FF8D6F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9CAED-1E60-75E3-D14B-DF6C9D23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2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3FFE-4E2C-B13F-5529-806DE5C8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632DB-0623-CB6D-7C98-1277F274E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3E605-674D-AA1A-CD8F-38E0FA38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3128-055C-4039-9F20-655DAEC09820}" type="datetime1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518BB-BC84-FD00-C099-73727B21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8B7D5-90E0-815A-0BAD-655A9CF9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95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F58C-8DA0-F93C-AD3B-F26DC1DE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DA19-91C4-8BE2-83C7-D13E849C4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A40DA-65FF-FCFF-C598-A79762489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5FF6B-835C-1FA3-58B5-7EB10FA2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60563-B549-4B29-A51E-4EE79EB11101}" type="datetime1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65609-8507-0D5A-3856-DA6C7D24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3320F-F444-A9E5-BFC8-BCE39F6E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8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9121-2054-C092-00BD-931BCC52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47E48-89AF-F81F-C7D5-24EA2C54A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5A90D-30F3-09EE-C46C-82C5A7749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5EA20-7682-4ED7-0338-C04BF3BE6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DBC2A-7BF2-8FE3-EBF5-21A594175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30F446-2CAC-41C8-BB0B-D61E2528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7D62-1758-43C5-ABD8-11826B38945B}" type="datetime1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905DA-334C-7AF5-52DB-36E36056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1FCA0-CB30-8EA7-2FD1-71D8414B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1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6BEA-D35A-1874-E331-C7CDB2FC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2932C-2756-AB57-F2BC-FE75A530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9A24-8696-4806-ACC5-A51B5544F340}" type="datetime1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3B2B3-54ED-62D9-9A2C-8BB36EC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AF703-08FD-6C87-330F-FB938C7C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98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A37F9-A0B1-9188-9E18-C5A4AADC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FF4F-76EF-4F6C-87F2-CC2A416740B9}" type="datetime1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97F3E-41A1-E8A0-EB84-A29DAC25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085C5-7DD9-1813-FA41-C0C8C4EE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9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DA63-18AE-F98A-8B42-01389EBC3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537A-A178-3978-2711-4253D695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A593F-5B62-BDEF-A376-C79D0BE49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165A5-6898-B0E7-D8DA-CF69D081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9A9F-8331-445B-BB97-F899E05BD109}" type="datetime1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B69A2-2E37-4126-699E-2786B920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CEFD7-B202-84ED-8B06-3BAD7D59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55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CF6AF-C9A5-41D4-AFDC-68D4EF13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4F4365-4914-5987-2F4A-37DC0D6AE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1A53A-B611-D45D-3FCF-D76454689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9C28A-4AC5-FD62-080F-52B2C16E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E78D-D8EE-4C86-B00D-DDE22F4DB8B8}" type="datetime1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45631-3159-483D-7DF9-F68B23C7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129A1-F295-5B2C-9B2F-1C6C6BD3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8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275E30-2FAE-C2CD-ED65-065F9C74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E87BD-0AF1-1413-3350-B1B11312F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7B07A-33EF-C570-2F8A-BA1C262AD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E95DE-BC52-4AFC-84BB-4B9E3636B0C3}" type="datetime1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E5D2-1403-2E87-0850-BF1374140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8CCCB-7C9D-D155-A865-8FE5DFD28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437F-1241-44DE-9840-1701A0227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75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8E0FE6-A080-9490-F2C9-DD6AE1B6024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236814" y="641856"/>
            <a:ext cx="4929546" cy="503464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CA57BED-D932-5071-F829-923D7A448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6830"/>
            <a:ext cx="9144000" cy="1655762"/>
          </a:xfrm>
        </p:spPr>
        <p:txBody>
          <a:bodyPr/>
          <a:lstStyle/>
          <a:p>
            <a:r>
              <a:rPr lang="pt-BR" b="1" dirty="0"/>
              <a:t>42 Anos de colapso do crescimento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3986955-4E08-4CDE-BA1B-8C638CDC5464}"/>
              </a:ext>
            </a:extLst>
          </p:cNvPr>
          <p:cNvSpPr txBox="1">
            <a:spLocks/>
          </p:cNvSpPr>
          <p:nvPr/>
        </p:nvSpPr>
        <p:spPr>
          <a:xfrm>
            <a:off x="1583375" y="400576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Arminio Fraga</a:t>
            </a:r>
          </a:p>
          <a:p>
            <a:r>
              <a:rPr lang="pt-BR" sz="2000" dirty="0" err="1"/>
              <a:t>CdG</a:t>
            </a:r>
            <a:r>
              <a:rPr lang="pt-BR" sz="2000" dirty="0"/>
              <a:t>, CDPP e IFHC</a:t>
            </a:r>
          </a:p>
          <a:p>
            <a:r>
              <a:rPr lang="pt-BR" sz="2000" dirty="0"/>
              <a:t>29/05/2023</a:t>
            </a:r>
          </a:p>
          <a:p>
            <a:endParaRPr lang="pt-BR" sz="20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650BA75-56A2-883A-1871-26C833706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375" y="600723"/>
            <a:ext cx="9144000" cy="2387600"/>
          </a:xfrm>
        </p:spPr>
        <p:txBody>
          <a:bodyPr>
            <a:normAutofit/>
          </a:bodyPr>
          <a:lstStyle/>
          <a:p>
            <a:r>
              <a:rPr lang="pt-BR" sz="5400">
                <a:latin typeface="Arial" panose="020B0604020202020204" pitchFamily="34" charset="0"/>
                <a:cs typeface="Arial" panose="020B0604020202020204" pitchFamily="34" charset="0"/>
              </a:rPr>
              <a:t>Por que não aprendemos?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3FF877-2AAC-117E-CF03-375FF051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33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>
            <a:cxnSpLocks/>
          </p:cNvCxnSpPr>
          <p:nvPr/>
        </p:nvCxnSpPr>
        <p:spPr>
          <a:xfrm>
            <a:off x="486886" y="783770"/>
            <a:ext cx="8123714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0" y="236800"/>
            <a:ext cx="8621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A década perdida de 80 pertence ao período anterior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4E2FB1-2A90-1768-9D97-7B12A19920CC}"/>
              </a:ext>
            </a:extLst>
          </p:cNvPr>
          <p:cNvSpPr txBox="1"/>
          <p:nvPr/>
        </p:nvSpPr>
        <p:spPr>
          <a:xfrm>
            <a:off x="427510" y="962293"/>
            <a:ext cx="1176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/>
              <a:t>Contabilizar 1981-1993 juntamente aos anos de rápido crescimento: delta cai de 5 para 3 pp</a:t>
            </a:r>
            <a:endParaRPr lang="pt-BR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64B986-2E55-8968-08FF-F9C23D47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10</a:t>
            </a:fld>
            <a:endParaRPr lang="pt-B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FB5C64-0ADB-62D8-3C79-527D6E41A1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66" t="6349"/>
          <a:stretch/>
        </p:blipFill>
        <p:spPr>
          <a:xfrm>
            <a:off x="3301340" y="1516830"/>
            <a:ext cx="4928262" cy="48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9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Uma reinterpretação: per capita e novas datas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D57DCF-6397-42CE-E7FD-0A664E705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11</a:t>
            </a:fld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C06A31-ECCD-2E8D-043F-04DE5FFDBF65}"/>
              </a:ext>
            </a:extLst>
          </p:cNvPr>
          <p:cNvSpPr txBox="1"/>
          <p:nvPr/>
        </p:nvSpPr>
        <p:spPr>
          <a:xfrm>
            <a:off x="427510" y="962293"/>
            <a:ext cx="1176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/>
              <a:t>Contabilizar os anos de 1981-1993 junto aos de rápido crescimento: ótica do PIB per capita</a:t>
            </a:r>
            <a:endParaRPr lang="pt-BR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4FE323-36C0-2E78-5117-8C1972AF49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51" r="13941"/>
          <a:stretch/>
        </p:blipFill>
        <p:spPr>
          <a:xfrm>
            <a:off x="3289465" y="1362403"/>
            <a:ext cx="4571997" cy="502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84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Desigualdade vem caindo, mas segue muito alta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70BD4-F99B-DE59-F194-D1E9943C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12</a:t>
            </a:fld>
            <a:endParaRPr lang="pt-B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2ABE99-A2A8-6BF1-91B2-70C6C10384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6" t="3764" r="18795"/>
          <a:stretch/>
        </p:blipFill>
        <p:spPr>
          <a:xfrm>
            <a:off x="486886" y="1144501"/>
            <a:ext cx="4678880" cy="45689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6CD5C-34FB-493D-7329-DE9DC7E37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440" y="2501089"/>
            <a:ext cx="6226012" cy="368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1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E813E2-884A-7A73-873D-1C62967F7222}"/>
              </a:ext>
            </a:extLst>
          </p:cNvPr>
          <p:cNvSpPr txBox="1"/>
          <p:nvPr/>
        </p:nvSpPr>
        <p:spPr>
          <a:xfrm>
            <a:off x="768927" y="1516428"/>
            <a:ext cx="609797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1.   Fatos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cs typeface="Arial" panose="020B0604020202020204" pitchFamily="34" charset="0"/>
              </a:rPr>
              <a:t>2.   Causas próximas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3.   Causas profundas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4.   Existe uma cura?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Sumário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D1A3FE-888A-E24B-CEB4-BE357630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71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E813E2-884A-7A73-873D-1C62967F7222}"/>
              </a:ext>
            </a:extLst>
          </p:cNvPr>
          <p:cNvSpPr txBox="1"/>
          <p:nvPr/>
        </p:nvSpPr>
        <p:spPr>
          <a:xfrm>
            <a:off x="629389" y="1549915"/>
            <a:ext cx="723207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400" dirty="0">
                <a:cs typeface="Arial" panose="020B0604020202020204" pitchFamily="34" charset="0"/>
              </a:rPr>
              <a:t>  Crescimento mais “fácil”: </a:t>
            </a:r>
            <a:r>
              <a:rPr lang="en-US" sz="2400" dirty="0" err="1"/>
              <a:t>industrialização</a:t>
            </a:r>
            <a:r>
              <a:rPr lang="en-US" sz="2400" dirty="0"/>
              <a:t> e </a:t>
            </a:r>
            <a:r>
              <a:rPr lang="en-US" sz="2400" dirty="0" err="1"/>
              <a:t>urbanização</a:t>
            </a:r>
            <a:endParaRPr lang="en-US" sz="2400" dirty="0"/>
          </a:p>
          <a:p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err="1"/>
              <a:t>Defeitos</a:t>
            </a:r>
            <a:r>
              <a:rPr lang="en-US" sz="2400" dirty="0"/>
              <a:t> da </a:t>
            </a:r>
            <a:r>
              <a:rPr lang="en-US" sz="2400" dirty="0" err="1"/>
              <a:t>estratégia</a:t>
            </a:r>
            <a:r>
              <a:rPr lang="en-US" sz="2400" dirty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Economia </a:t>
            </a:r>
            <a:r>
              <a:rPr lang="en-US" sz="2400" dirty="0" err="1"/>
              <a:t>fechada</a:t>
            </a:r>
            <a:endParaRPr lang="en-US" sz="2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err="1"/>
              <a:t>Foco</a:t>
            </a:r>
            <a:r>
              <a:rPr lang="en-US" sz="2400" dirty="0"/>
              <a:t> </a:t>
            </a:r>
            <a:r>
              <a:rPr lang="en-US" sz="2400" dirty="0" err="1"/>
              <a:t>insuficiente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educação</a:t>
            </a:r>
            <a:r>
              <a:rPr lang="en-US" sz="2400" dirty="0"/>
              <a:t> e </a:t>
            </a:r>
            <a:r>
              <a:rPr lang="en-US" sz="2400" dirty="0" err="1"/>
              <a:t>desigualdade</a:t>
            </a:r>
            <a:endParaRPr lang="en-US" sz="2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err="1"/>
              <a:t>Presença</a:t>
            </a:r>
            <a:r>
              <a:rPr lang="en-US" sz="2400" dirty="0"/>
              <a:t> </a:t>
            </a:r>
            <a:r>
              <a:rPr lang="en-US" sz="2400" dirty="0" err="1"/>
              <a:t>excessiva</a:t>
            </a:r>
            <a:r>
              <a:rPr lang="en-US" sz="2400" dirty="0"/>
              <a:t> do Estado </a:t>
            </a:r>
            <a:r>
              <a:rPr lang="en-US" sz="2400" dirty="0" err="1"/>
              <a:t>na</a:t>
            </a:r>
            <a:r>
              <a:rPr lang="en-US" sz="2400" dirty="0"/>
              <a:t> Economia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err="1"/>
              <a:t>Captura</a:t>
            </a:r>
            <a:r>
              <a:rPr lang="en-US" sz="2400" dirty="0"/>
              <a:t> do Estado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grupos</a:t>
            </a:r>
            <a:r>
              <a:rPr lang="en-US" sz="2400" dirty="0"/>
              <a:t> de interesse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err="1"/>
              <a:t>Instabilidade</a:t>
            </a:r>
            <a:r>
              <a:rPr lang="en-US" sz="2400" dirty="0"/>
              <a:t> </a:t>
            </a:r>
            <a:r>
              <a:rPr lang="en-US" sz="2400" dirty="0" err="1"/>
              <a:t>macroeconômica</a:t>
            </a:r>
            <a:r>
              <a:rPr lang="en-US" sz="2400" dirty="0"/>
              <a:t> (extrema)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Colapsou nos anos 80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O que deu errado em 1950-1980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3EB5CC-F026-377B-728F-6B72975E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23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Resultados modestos em educação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1A68B-AF43-6BD3-AE70-44C72481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15</a:t>
            </a:fld>
            <a:endParaRPr lang="pt-B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59EA04-DC54-133F-E8DB-D9B765537B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3"/>
          <a:stretch/>
        </p:blipFill>
        <p:spPr>
          <a:xfrm>
            <a:off x="178416" y="1656599"/>
            <a:ext cx="6078696" cy="34580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030504-EF43-8854-8E06-9B37B27BA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112" y="1780442"/>
            <a:ext cx="5734850" cy="33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67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 err="1">
                <a:solidFill>
                  <a:srgbClr val="3D7F6B"/>
                </a:solidFill>
                <a:cs typeface="Arial" panose="020B0604020202020204" pitchFamily="34" charset="0"/>
              </a:rPr>
              <a:t>Modest</a:t>
            </a:r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3D7F6B"/>
                </a:solidFill>
                <a:cs typeface="Arial" panose="020B0604020202020204" pitchFamily="34" charset="0"/>
              </a:rPr>
              <a:t>results</a:t>
            </a:r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 </a:t>
            </a:r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on education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1A68B-AF43-6BD3-AE70-44C72481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16</a:t>
            </a:fld>
            <a:endParaRPr lang="pt-B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C1F043-5E12-F183-6F70-07F3C248B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50" y="1146146"/>
            <a:ext cx="10527792" cy="5245608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DC6790C-1094-FE03-4691-984F85C370E9}"/>
              </a:ext>
            </a:extLst>
          </p:cNvPr>
          <p:cNvSpPr/>
          <p:nvPr/>
        </p:nvSpPr>
        <p:spPr>
          <a:xfrm>
            <a:off x="3604577" y="4846413"/>
            <a:ext cx="688769" cy="3206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01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Instabilidade Macroeconômica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953C9-4E22-074F-3268-FF333CDE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17</a:t>
            </a:fld>
            <a:endParaRPr lang="pt-B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6A32E8-3A3E-6841-4766-24E5ACAEF4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72" t="5462" r="13320"/>
          <a:stretch/>
        </p:blipFill>
        <p:spPr>
          <a:xfrm>
            <a:off x="1755728" y="1238044"/>
            <a:ext cx="8626290" cy="480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91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Progresso desde os anos 90...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04932F-C258-1E91-3138-F8CF8C2181DD}"/>
              </a:ext>
            </a:extLst>
          </p:cNvPr>
          <p:cNvSpPr txBox="1"/>
          <p:nvPr/>
        </p:nvSpPr>
        <p:spPr>
          <a:xfrm>
            <a:off x="698180" y="1089164"/>
            <a:ext cx="9293717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Liberalização</a:t>
            </a:r>
            <a:r>
              <a:rPr lang="en-US" sz="2300" dirty="0"/>
              <a:t> do </a:t>
            </a:r>
            <a:r>
              <a:rPr lang="en-US" sz="2300" dirty="0" err="1"/>
              <a:t>comércio</a:t>
            </a:r>
            <a:r>
              <a:rPr lang="en-US" sz="2300" dirty="0"/>
              <a:t> e </a:t>
            </a:r>
            <a:r>
              <a:rPr lang="en-US" sz="2300" dirty="0" err="1"/>
              <a:t>privatizações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Estabilidade</a:t>
            </a:r>
            <a:r>
              <a:rPr lang="en-US" sz="2300" dirty="0"/>
              <a:t> </a:t>
            </a:r>
            <a:r>
              <a:rPr lang="en-US" sz="2300" dirty="0" err="1"/>
              <a:t>macroeconômica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Redução</a:t>
            </a:r>
            <a:r>
              <a:rPr lang="en-US" sz="2300" dirty="0"/>
              <a:t> da extrema </a:t>
            </a:r>
            <a:r>
              <a:rPr lang="en-US" sz="2300" dirty="0" err="1"/>
              <a:t>pobreza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Maior </a:t>
            </a:r>
            <a:r>
              <a:rPr lang="en-US" sz="2300" dirty="0" err="1"/>
              <a:t>parte</a:t>
            </a:r>
            <a:r>
              <a:rPr lang="en-US" sz="2300" dirty="0"/>
              <a:t> das </a:t>
            </a:r>
            <a:r>
              <a:rPr lang="en-US" sz="2300" dirty="0" err="1"/>
              <a:t>crianças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escola</a:t>
            </a:r>
            <a:r>
              <a:rPr lang="en-US" sz="2300" dirty="0"/>
              <a:t> (</a:t>
            </a:r>
            <a:r>
              <a:rPr lang="en-US" sz="2300" dirty="0" err="1"/>
              <a:t>qualidade</a:t>
            </a:r>
            <a:r>
              <a:rPr lang="en-US" sz="2300" dirty="0"/>
              <a:t> </a:t>
            </a:r>
            <a:r>
              <a:rPr lang="en-US" sz="2300" dirty="0" err="1"/>
              <a:t>ainda</a:t>
            </a:r>
            <a:r>
              <a:rPr lang="en-US" sz="2300" dirty="0"/>
              <a:t> um </a:t>
            </a:r>
            <a:r>
              <a:rPr lang="en-US" sz="2300" dirty="0" err="1"/>
              <a:t>problema</a:t>
            </a:r>
            <a:r>
              <a:rPr lang="en-US" sz="23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Saúde</a:t>
            </a:r>
            <a:r>
              <a:rPr lang="en-US" sz="2300" dirty="0"/>
              <a:t> </a:t>
            </a:r>
            <a:r>
              <a:rPr lang="en-US" sz="2300" dirty="0" err="1"/>
              <a:t>pública</a:t>
            </a:r>
            <a:r>
              <a:rPr lang="en-US" sz="2300" dirty="0"/>
              <a:t> </a:t>
            </a:r>
            <a:r>
              <a:rPr lang="en-US" sz="2300" dirty="0" err="1"/>
              <a:t>em</a:t>
            </a:r>
            <a:r>
              <a:rPr lang="en-US" sz="2300" dirty="0"/>
              <a:t> </a:t>
            </a:r>
            <a:r>
              <a:rPr lang="en-US" sz="2300" dirty="0" err="1"/>
              <a:t>foco</a:t>
            </a:r>
            <a:r>
              <a:rPr lang="en-US" sz="2300" dirty="0"/>
              <a:t>: SUS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Algum</a:t>
            </a:r>
            <a:r>
              <a:rPr lang="en-US" sz="2300" dirty="0"/>
              <a:t> </a:t>
            </a:r>
            <a:r>
              <a:rPr lang="en-US" sz="2300" dirty="0" err="1"/>
              <a:t>crescimento</a:t>
            </a:r>
            <a:r>
              <a:rPr lang="en-US" sz="2300" dirty="0"/>
              <a:t>, </a:t>
            </a:r>
            <a:r>
              <a:rPr lang="en-US" sz="2300" dirty="0" err="1"/>
              <a:t>ainda</a:t>
            </a:r>
            <a:r>
              <a:rPr lang="en-US" sz="2300" dirty="0"/>
              <a:t> que </a:t>
            </a:r>
            <a:r>
              <a:rPr lang="en-US" sz="2300" dirty="0" err="1"/>
              <a:t>modesto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Depois</a:t>
            </a:r>
            <a:r>
              <a:rPr lang="en-US" sz="2300" dirty="0"/>
              <a:t> de FHC e Lula.1, </a:t>
            </a:r>
            <a:r>
              <a:rPr lang="en-US" sz="2300" dirty="0" err="1"/>
              <a:t>cenário</a:t>
            </a:r>
            <a:r>
              <a:rPr lang="en-US" sz="2300" dirty="0"/>
              <a:t> </a:t>
            </a:r>
            <a:r>
              <a:rPr lang="en-US" sz="2300" dirty="0" err="1"/>
              <a:t>parecia</a:t>
            </a:r>
            <a:r>
              <a:rPr lang="en-US" sz="2300" dirty="0"/>
              <a:t> </a:t>
            </a:r>
            <a:r>
              <a:rPr lang="en-US" sz="2300" dirty="0" err="1"/>
              <a:t>bom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/>
              <a:t>Alternância</a:t>
            </a:r>
            <a:r>
              <a:rPr lang="en-US" sz="2300" dirty="0"/>
              <a:t> </a:t>
            </a:r>
            <a:r>
              <a:rPr lang="en-US" sz="2300" dirty="0" err="1"/>
              <a:t>política</a:t>
            </a:r>
            <a:r>
              <a:rPr lang="en-US" sz="2300" dirty="0"/>
              <a:t> </a:t>
            </a:r>
            <a:r>
              <a:rPr lang="en-US" sz="2300" dirty="0" err="1"/>
              <a:t>parecia</a:t>
            </a:r>
            <a:r>
              <a:rPr lang="en-US" sz="2300" dirty="0"/>
              <a:t> </a:t>
            </a:r>
            <a:r>
              <a:rPr lang="en-US" sz="2300" dirty="0" err="1"/>
              <a:t>possível</a:t>
            </a:r>
            <a:endParaRPr lang="pt-BR" sz="23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70666D-DF64-CB9E-BCE0-619DC3CF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15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... porém não duradouro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576528-710D-75F6-FBD1-27BA546FA8A5}"/>
              </a:ext>
            </a:extLst>
          </p:cNvPr>
          <p:cNvSpPr txBox="1"/>
          <p:nvPr/>
        </p:nvSpPr>
        <p:spPr>
          <a:xfrm>
            <a:off x="742950" y="1565624"/>
            <a:ext cx="967206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Nostalgia da </a:t>
            </a:r>
            <a:r>
              <a:rPr lang="en-US" sz="2400" dirty="0" err="1"/>
              <a:t>política</a:t>
            </a:r>
            <a:r>
              <a:rPr lang="en-US" sz="2400" dirty="0"/>
              <a:t> </a:t>
            </a:r>
            <a:r>
              <a:rPr lang="en-US" sz="2400" dirty="0" err="1"/>
              <a:t>econômica</a:t>
            </a:r>
            <a:r>
              <a:rPr lang="en-US" sz="2400" dirty="0"/>
              <a:t> de Geisel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Dilma: “</a:t>
            </a:r>
            <a:r>
              <a:rPr lang="en-US" sz="2400" dirty="0" err="1"/>
              <a:t>gasto</a:t>
            </a:r>
            <a:r>
              <a:rPr lang="en-US" sz="2400" dirty="0"/>
              <a:t> é </a:t>
            </a:r>
            <a:r>
              <a:rPr lang="en-US" sz="2400" dirty="0" err="1"/>
              <a:t>vida</a:t>
            </a:r>
            <a:r>
              <a:rPr lang="en-US" sz="2400" dirty="0"/>
              <a:t>”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Subsídios</a:t>
            </a:r>
            <a:r>
              <a:rPr lang="en-US" sz="2400" dirty="0"/>
              <a:t> e </a:t>
            </a:r>
            <a:r>
              <a:rPr lang="en-US" sz="2400" dirty="0" err="1"/>
              <a:t>isenções</a:t>
            </a:r>
            <a:r>
              <a:rPr lang="en-US" sz="2400" dirty="0"/>
              <a:t> </a:t>
            </a:r>
            <a:r>
              <a:rPr lang="en-US" sz="2400" dirty="0" err="1"/>
              <a:t>fiscais</a:t>
            </a:r>
            <a:r>
              <a:rPr lang="en-US" sz="2400" dirty="0"/>
              <a:t> </a:t>
            </a:r>
            <a:r>
              <a:rPr lang="en-US" sz="2400" dirty="0" err="1"/>
              <a:t>vultosos</a:t>
            </a:r>
            <a:r>
              <a:rPr lang="en-US" sz="2400" dirty="0"/>
              <a:t> e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fundamento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Presença</a:t>
            </a:r>
            <a:r>
              <a:rPr lang="en-US" sz="2400" dirty="0"/>
              <a:t> </a:t>
            </a:r>
            <a:r>
              <a:rPr lang="en-US" sz="2400" dirty="0" err="1"/>
              <a:t>massiva</a:t>
            </a:r>
            <a:r>
              <a:rPr lang="en-US" sz="2400" dirty="0"/>
              <a:t> do Estado no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bancário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Colapso</a:t>
            </a:r>
            <a:r>
              <a:rPr lang="en-US" sz="2400" dirty="0"/>
              <a:t> fiscal a </a:t>
            </a:r>
            <a:r>
              <a:rPr lang="en-US" sz="2400" dirty="0" err="1"/>
              <a:t>partir</a:t>
            </a:r>
            <a:r>
              <a:rPr lang="en-US" sz="2400" dirty="0"/>
              <a:t> de 2014 (Lei de </a:t>
            </a:r>
            <a:r>
              <a:rPr lang="en-US" sz="2400" dirty="0" err="1"/>
              <a:t>Responsabilidade</a:t>
            </a:r>
            <a:r>
              <a:rPr lang="en-US" sz="2400" dirty="0"/>
              <a:t> Fiscal se </a:t>
            </a:r>
            <a:r>
              <a:rPr lang="en-US" sz="2400" dirty="0" err="1"/>
              <a:t>foi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Ok, commodities </a:t>
            </a:r>
            <a:r>
              <a:rPr lang="en-US" sz="2400" dirty="0" err="1"/>
              <a:t>também</a:t>
            </a:r>
            <a:r>
              <a:rPr lang="en-US" sz="2400" dirty="0"/>
              <a:t> </a:t>
            </a:r>
            <a:r>
              <a:rPr lang="en-US" sz="2400" dirty="0" err="1"/>
              <a:t>atrapalharam</a:t>
            </a:r>
            <a:r>
              <a:rPr lang="en-US" sz="2400" dirty="0"/>
              <a:t>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3A55D8-1000-8FB9-527D-B7A98A63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14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>
            <a:cxnSpLocks/>
          </p:cNvCxnSpPr>
          <p:nvPr/>
        </p:nvCxnSpPr>
        <p:spPr>
          <a:xfrm>
            <a:off x="486886" y="783770"/>
            <a:ext cx="9215254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b="1" dirty="0">
                <a:solidFill>
                  <a:srgbClr val="3D7F6B"/>
                </a:solidFill>
                <a:cs typeface="Arial" panose="020B0604020202020204" pitchFamily="34" charset="0"/>
              </a:rPr>
              <a:t>Essa apresentação é inspirada por uma mistura de Robert Lucas...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70BD4-F99B-DE59-F194-D1E9943C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</a:t>
            </a:fld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5C1E94-1630-DB57-51E1-A6489159834B}"/>
              </a:ext>
            </a:extLst>
          </p:cNvPr>
          <p:cNvSpPr txBox="1"/>
          <p:nvPr/>
        </p:nvSpPr>
        <p:spPr>
          <a:xfrm>
            <a:off x="1727201" y="2126077"/>
            <a:ext cx="71747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i="1"/>
              <a:t>“</a:t>
            </a:r>
            <a:r>
              <a:rPr lang="en-US" sz="3200" i="1">
                <a:solidFill>
                  <a:srgbClr val="FF0000"/>
                </a:solidFill>
              </a:rPr>
              <a:t>Once one starts thinking about [growth], it is hard to think about anything else</a:t>
            </a:r>
            <a:r>
              <a:rPr lang="en-US" sz="3200" i="1"/>
              <a:t>.”</a:t>
            </a:r>
            <a:endParaRPr lang="en-US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E848BE-7B01-5A6B-9A40-46816D9E6724}"/>
              </a:ext>
            </a:extLst>
          </p:cNvPr>
          <p:cNvSpPr txBox="1"/>
          <p:nvPr/>
        </p:nvSpPr>
        <p:spPr>
          <a:xfrm>
            <a:off x="2891790" y="3526460"/>
            <a:ext cx="90411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/>
              <a:t>“On the mechanics of economic development”, Journal of Monetary Economics</a:t>
            </a:r>
            <a:r>
              <a:rPr lang="en-US" sz="1600"/>
              <a:t>, 1988.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91875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Colapso da responsabilidade fiscal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159615-B3F6-A165-5157-9F784714C5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93" r="8053"/>
          <a:stretch/>
        </p:blipFill>
        <p:spPr>
          <a:xfrm>
            <a:off x="6232222" y="3521075"/>
            <a:ext cx="5722272" cy="32004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173D2C-E3AB-3EFA-854C-95020CB7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20</a:t>
            </a:fld>
            <a:endParaRPr lang="pt-BR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6F1DA4-D3FA-4698-B34E-1FBCD7746D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17" t="3722" r="10078"/>
          <a:stretch/>
        </p:blipFill>
        <p:spPr>
          <a:xfrm>
            <a:off x="261256" y="938149"/>
            <a:ext cx="6448302" cy="300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59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3D7F6B"/>
                </a:solidFill>
                <a:cs typeface="Arial" panose="020B0604020202020204" pitchFamily="34" charset="0"/>
              </a:rPr>
              <a:t>S</a:t>
            </a:r>
            <a:r>
              <a:rPr lang="pt-BR" sz="3200" b="1" dirty="0" err="1">
                <a:solidFill>
                  <a:srgbClr val="3D7F6B"/>
                </a:solidFill>
                <a:cs typeface="Arial" panose="020B0604020202020204" pitchFamily="34" charset="0"/>
              </a:rPr>
              <a:t>ubsídios</a:t>
            </a:r>
            <a:endParaRPr lang="pt-BR" sz="32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3A87E-CB98-99F4-BD2F-4B4A6540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21</a:t>
            </a:fld>
            <a:endParaRPr lang="pt-B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539287-1240-D8E8-09A2-79D1EFB434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24" t="2901" r="5203"/>
          <a:stretch/>
        </p:blipFill>
        <p:spPr>
          <a:xfrm>
            <a:off x="177090" y="1298736"/>
            <a:ext cx="6033707" cy="47252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727608-17C1-498E-A189-459B980D64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8922" y="1719259"/>
            <a:ext cx="5930785" cy="397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91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Outra breve tentativa desde 2016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FDB6F-5B8F-8D59-EA2D-F4EBAD9342B4}"/>
              </a:ext>
            </a:extLst>
          </p:cNvPr>
          <p:cNvSpPr txBox="1"/>
          <p:nvPr/>
        </p:nvSpPr>
        <p:spPr>
          <a:xfrm>
            <a:off x="613410" y="1484655"/>
            <a:ext cx="1045692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Esforço</a:t>
            </a:r>
            <a:r>
              <a:rPr lang="en-US" sz="2400" dirty="0"/>
              <a:t> de </a:t>
            </a:r>
            <a:r>
              <a:rPr lang="en-US" sz="2400" dirty="0" err="1"/>
              <a:t>reforma</a:t>
            </a:r>
            <a:r>
              <a:rPr lang="en-US" sz="2400" dirty="0"/>
              <a:t> </a:t>
            </a:r>
            <a:r>
              <a:rPr lang="en-US" sz="2400" dirty="0" err="1"/>
              <a:t>desde</a:t>
            </a:r>
            <a:r>
              <a:rPr lang="en-US" sz="2400" dirty="0"/>
              <a:t> </a:t>
            </a:r>
            <a:r>
              <a:rPr lang="en-US" sz="2400" dirty="0" err="1"/>
              <a:t>então</a:t>
            </a:r>
            <a:r>
              <a:rPr lang="en-US" sz="2400" dirty="0"/>
              <a:t> (BNDES, </a:t>
            </a:r>
            <a:r>
              <a:rPr lang="en-US" sz="2400" dirty="0" err="1"/>
              <a:t>previdência</a:t>
            </a:r>
            <a:r>
              <a:rPr lang="en-US" sz="2400" dirty="0"/>
              <a:t>, </a:t>
            </a:r>
            <a:r>
              <a:rPr lang="en-US" sz="2400" dirty="0" err="1"/>
              <a:t>teto</a:t>
            </a:r>
            <a:r>
              <a:rPr lang="en-US" sz="2400" dirty="0"/>
              <a:t> de </a:t>
            </a:r>
            <a:r>
              <a:rPr lang="en-US" sz="2400" dirty="0" err="1"/>
              <a:t>gastos</a:t>
            </a:r>
            <a:r>
              <a:rPr lang="en-US" sz="2400" dirty="0"/>
              <a:t>, leis </a:t>
            </a:r>
            <a:r>
              <a:rPr lang="en-US" sz="2400" dirty="0" err="1"/>
              <a:t>trabalhistas</a:t>
            </a:r>
            <a:r>
              <a:rPr lang="en-US" sz="2400" dirty="0"/>
              <a:t>, Lei das </a:t>
            </a:r>
            <a:r>
              <a:rPr lang="en-US" sz="2400" dirty="0" err="1"/>
              <a:t>Estatais</a:t>
            </a:r>
            <a:r>
              <a:rPr lang="en-US" sz="2400" dirty="0"/>
              <a:t>, </a:t>
            </a:r>
            <a:r>
              <a:rPr lang="en-US" sz="2400" dirty="0" err="1"/>
              <a:t>arcabouço</a:t>
            </a:r>
            <a:r>
              <a:rPr lang="en-US" sz="2400" dirty="0"/>
              <a:t> legal do </a:t>
            </a:r>
            <a:r>
              <a:rPr lang="en-US" sz="2400" dirty="0" err="1"/>
              <a:t>saneamento</a:t>
            </a:r>
            <a:r>
              <a:rPr lang="en-US" sz="2400" dirty="0"/>
              <a:t> etc.)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Investimento</a:t>
            </a:r>
            <a:r>
              <a:rPr lang="en-US" sz="2400" dirty="0"/>
              <a:t>/PIB crescendo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margem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recentemente</a:t>
            </a:r>
            <a:r>
              <a:rPr lang="en-US" sz="2400" dirty="0"/>
              <a:t>, o regime fiscal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destruído</a:t>
            </a:r>
            <a:r>
              <a:rPr lang="en-US" sz="2400" dirty="0"/>
              <a:t>, de novo.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Evidências</a:t>
            </a:r>
            <a:r>
              <a:rPr lang="en-US" sz="2400" dirty="0"/>
              <a:t> </a:t>
            </a:r>
            <a:r>
              <a:rPr lang="en-US" sz="2400" dirty="0" err="1"/>
              <a:t>sugerem</a:t>
            </a:r>
            <a:r>
              <a:rPr lang="en-US" sz="2400" dirty="0"/>
              <a:t> que as </a:t>
            </a:r>
            <a:r>
              <a:rPr lang="en-US" sz="2400" dirty="0" err="1"/>
              <a:t>lições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foram</a:t>
            </a:r>
            <a:r>
              <a:rPr lang="en-US" sz="2400" dirty="0"/>
              <a:t> </a:t>
            </a:r>
            <a:r>
              <a:rPr lang="en-US" sz="2400" dirty="0" err="1"/>
              <a:t>aprendidas</a:t>
            </a:r>
            <a:r>
              <a:rPr lang="en-US" sz="2400" dirty="0"/>
              <a:t>. </a:t>
            </a:r>
            <a:r>
              <a:rPr lang="en-US" sz="2400" dirty="0" err="1"/>
              <a:t>Estão</a:t>
            </a:r>
            <a:r>
              <a:rPr lang="en-US" sz="2400" dirty="0"/>
              <a:t> sob </a:t>
            </a:r>
            <a:r>
              <a:rPr lang="en-US" sz="2400" dirty="0" err="1"/>
              <a:t>ameaça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Petrobrás</a:t>
            </a:r>
            <a:r>
              <a:rPr lang="en-US" sz="2400" dirty="0"/>
              <a:t> (</a:t>
            </a:r>
            <a:r>
              <a:rPr lang="en-US" sz="2400" dirty="0" err="1"/>
              <a:t>preços</a:t>
            </a:r>
            <a:r>
              <a:rPr lang="en-US" sz="2400" dirty="0"/>
              <a:t> </a:t>
            </a:r>
            <a:r>
              <a:rPr lang="en-US" sz="2400" dirty="0" err="1"/>
              <a:t>domésticos</a:t>
            </a:r>
            <a:r>
              <a:rPr lang="en-US" sz="24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Independência</a:t>
            </a:r>
            <a:r>
              <a:rPr lang="en-US" sz="2400" dirty="0"/>
              <a:t> do Banco Central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Responsabilidade</a:t>
            </a:r>
            <a:r>
              <a:rPr lang="en-US" sz="2400" dirty="0"/>
              <a:t> fiscal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Eletrobrás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E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itens</a:t>
            </a:r>
            <a:r>
              <a:rPr lang="en-US" sz="2400" dirty="0"/>
              <a:t> </a:t>
            </a:r>
            <a:r>
              <a:rPr lang="en-US" sz="2400" dirty="0" err="1"/>
              <a:t>acima</a:t>
            </a:r>
            <a:r>
              <a:rPr lang="en-US" sz="2400" dirty="0"/>
              <a:t>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B08C8-B35F-D966-6C0B-CDE0B2A7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057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Distorções no mercado de trabalho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75FD1-8435-AE8E-C4F7-D2827A48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23</a:t>
            </a:fld>
            <a:endParaRPr lang="pt-B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7D502A-DA4C-C77B-97A6-FC9097F940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45" t="4540" r="4317"/>
          <a:stretch/>
        </p:blipFill>
        <p:spPr>
          <a:xfrm>
            <a:off x="1528026" y="1165891"/>
            <a:ext cx="9040947" cy="523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03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IDH do Brasil ainda para trás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0894BD-ED8E-1F36-11ED-3D98F39F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24</a:t>
            </a:fld>
            <a:endParaRPr lang="pt-B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120162-7EE4-5D03-C8F2-2C7F0FF5D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79" y="1235134"/>
            <a:ext cx="5709695" cy="50155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A3529F-C2A2-E3B7-2458-2D5EE3A2E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298" y="2669611"/>
            <a:ext cx="5509927" cy="112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93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Desmatamento da Amazônia (em </a:t>
            </a:r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1000 km2)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E94DC-C1C9-976B-E0A5-C9531480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25</a:t>
            </a:fld>
            <a:endParaRPr lang="pt-B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479E75-1479-0726-3A6D-BFDC1117C3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67" r="4455"/>
          <a:stretch/>
        </p:blipFill>
        <p:spPr>
          <a:xfrm>
            <a:off x="1464441" y="1327118"/>
            <a:ext cx="9239367" cy="464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94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3200" b="1" dirty="0">
                <a:solidFill>
                  <a:srgbClr val="3D7F6B"/>
                </a:solidFill>
                <a:cs typeface="Arial" panose="020B0604020202020204" pitchFamily="34" charset="0"/>
              </a:rPr>
              <a:t>Colapso da produtividade: Brasil e EUA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5A51D4-870C-550E-185C-78FEDBA319AA}"/>
              </a:ext>
            </a:extLst>
          </p:cNvPr>
          <p:cNvSpPr txBox="1"/>
          <p:nvPr/>
        </p:nvSpPr>
        <p:spPr>
          <a:xfrm>
            <a:off x="427511" y="962293"/>
            <a:ext cx="632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Forte divergência entre Brasil e EUA:</a:t>
            </a: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F16B2-4087-70C6-ED94-890B115C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26</a:t>
            </a:fld>
            <a:endParaRPr lang="pt-B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D0A58C-BC1F-13A1-8B1A-6FB44B6AAD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808" t="4316" r="9952"/>
          <a:stretch/>
        </p:blipFill>
        <p:spPr>
          <a:xfrm>
            <a:off x="3226131" y="1291383"/>
            <a:ext cx="5372594" cy="534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53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Onde estamos hoje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23FE8D-A401-BC85-E35A-87EED0CD34F2}"/>
              </a:ext>
            </a:extLst>
          </p:cNvPr>
          <p:cNvSpPr txBox="1"/>
          <p:nvPr/>
        </p:nvSpPr>
        <p:spPr>
          <a:xfrm>
            <a:off x="697230" y="1352634"/>
            <a:ext cx="1057732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Divergências</a:t>
            </a:r>
            <a:r>
              <a:rPr lang="en-US" sz="2400" dirty="0"/>
              <a:t> </a:t>
            </a:r>
            <a:r>
              <a:rPr lang="en-US" sz="2400" dirty="0" err="1"/>
              <a:t>quanto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formato</a:t>
            </a:r>
            <a:r>
              <a:rPr lang="en-US" sz="2400" dirty="0"/>
              <a:t> </a:t>
            </a:r>
            <a:r>
              <a:rPr lang="en-US" sz="2400" dirty="0" err="1"/>
              <a:t>básico</a:t>
            </a:r>
            <a:r>
              <a:rPr lang="en-US" sz="2400" dirty="0"/>
              <a:t> de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estratégia</a:t>
            </a:r>
            <a:r>
              <a:rPr lang="en-US" sz="2400" dirty="0"/>
              <a:t> de </a:t>
            </a:r>
            <a:r>
              <a:rPr lang="en-US" sz="2400" dirty="0" err="1"/>
              <a:t>desenvolvimento</a:t>
            </a:r>
            <a:r>
              <a:rPr lang="en-US" sz="2400" dirty="0"/>
              <a:t> (</a:t>
            </a:r>
            <a:r>
              <a:rPr lang="en-US" sz="2400" dirty="0" err="1"/>
              <a:t>ideias</a:t>
            </a:r>
            <a:r>
              <a:rPr lang="en-US" sz="2400" dirty="0"/>
              <a:t> </a:t>
            </a:r>
            <a:r>
              <a:rPr lang="en-US" sz="2400" dirty="0" err="1"/>
              <a:t>equivocadas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Crises </a:t>
            </a:r>
            <a:r>
              <a:rPr lang="en-US" sz="2400" dirty="0" err="1"/>
              <a:t>macroeconômicas</a:t>
            </a:r>
            <a:r>
              <a:rPr lang="en-US" sz="2400" dirty="0"/>
              <a:t> </a:t>
            </a:r>
            <a:r>
              <a:rPr lang="en-US" sz="2400" dirty="0" err="1"/>
              <a:t>frequentes</a:t>
            </a:r>
            <a:r>
              <a:rPr lang="en-US" sz="2400" dirty="0"/>
              <a:t> e graves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Não-avaliação</a:t>
            </a:r>
            <a:r>
              <a:rPr lang="en-US" sz="2400" dirty="0"/>
              <a:t> de </a:t>
            </a:r>
            <a:r>
              <a:rPr lang="en-US" sz="2400" dirty="0" err="1"/>
              <a:t>políticas</a:t>
            </a:r>
            <a:r>
              <a:rPr lang="en-US" sz="2400" dirty="0"/>
              <a:t> e </a:t>
            </a:r>
            <a:r>
              <a:rPr lang="en-US" sz="2400" dirty="0" err="1"/>
              <a:t>instituições</a:t>
            </a:r>
            <a:r>
              <a:rPr lang="en-US" sz="2400" dirty="0"/>
              <a:t> (</a:t>
            </a:r>
            <a:r>
              <a:rPr lang="en-US" sz="2400" dirty="0" err="1"/>
              <a:t>conhecimento</a:t>
            </a:r>
            <a:r>
              <a:rPr lang="en-US" sz="2400" dirty="0"/>
              <a:t> </a:t>
            </a:r>
            <a:r>
              <a:rPr lang="en-US" sz="2400" dirty="0" err="1"/>
              <a:t>limitado</a:t>
            </a:r>
            <a:r>
              <a:rPr lang="en-US" sz="2400" dirty="0"/>
              <a:t> e </a:t>
            </a:r>
            <a:r>
              <a:rPr lang="en-US" sz="2400" dirty="0" err="1"/>
              <a:t>falta</a:t>
            </a:r>
            <a:r>
              <a:rPr lang="en-US" sz="2400" dirty="0"/>
              <a:t> de </a:t>
            </a:r>
            <a:r>
              <a:rPr lang="en-US" sz="2400" dirty="0" err="1"/>
              <a:t>transparência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Captura</a:t>
            </a:r>
            <a:r>
              <a:rPr lang="en-US" sz="2400" dirty="0"/>
              <a:t> do Estado </a:t>
            </a:r>
            <a:r>
              <a:rPr lang="en-US" sz="2400" dirty="0" err="1"/>
              <a:t>por</a:t>
            </a:r>
            <a:r>
              <a:rPr lang="en-US" sz="2400" dirty="0"/>
              <a:t> elites e </a:t>
            </a:r>
            <a:r>
              <a:rPr lang="en-US" sz="2400" dirty="0" err="1"/>
              <a:t>grupos</a:t>
            </a:r>
            <a:r>
              <a:rPr lang="en-US" sz="2400" dirty="0"/>
              <a:t> de interesse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FDD58-116E-32FB-8EDF-AD9BF9A7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968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Um comentário sobre a captura do Estado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3EB5CC-F026-377B-728F-6B72975E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28</a:t>
            </a:fld>
            <a:endParaRPr lang="pt-B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7AA04-0144-6324-3159-8276B2F63F3E}"/>
              </a:ext>
            </a:extLst>
          </p:cNvPr>
          <p:cNvSpPr txBox="1"/>
          <p:nvPr/>
        </p:nvSpPr>
        <p:spPr>
          <a:xfrm>
            <a:off x="629389" y="1538040"/>
            <a:ext cx="91558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400" dirty="0">
                <a:cs typeface="Arial" panose="020B0604020202020204" pitchFamily="34" charset="0"/>
              </a:rPr>
              <a:t>Regressiva...</a:t>
            </a:r>
          </a:p>
          <a:p>
            <a:r>
              <a:rPr lang="pt-BR" sz="2400" dirty="0"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400" dirty="0">
                <a:cs typeface="Arial" panose="020B0604020202020204" pitchFamily="34" charset="0"/>
              </a:rPr>
              <a:t>... e fator significativo na má alocação de recursos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24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400" dirty="0">
                <a:cs typeface="Arial" panose="020B0604020202020204" pitchFamily="34" charset="0"/>
              </a:rPr>
              <a:t>País algum se desenvolveu plenamente sem um Estado funcional</a:t>
            </a:r>
          </a:p>
        </p:txBody>
      </p:sp>
    </p:spTree>
    <p:extLst>
      <p:ext uri="{BB962C8B-B14F-4D97-AF65-F5344CB8AC3E}">
        <p14:creationId xmlns:p14="http://schemas.microsoft.com/office/powerpoint/2010/main" val="3356645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E813E2-884A-7A73-873D-1C62967F7222}"/>
              </a:ext>
            </a:extLst>
          </p:cNvPr>
          <p:cNvSpPr txBox="1"/>
          <p:nvPr/>
        </p:nvSpPr>
        <p:spPr>
          <a:xfrm>
            <a:off x="768927" y="1516428"/>
            <a:ext cx="609797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1.   Fatos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marL="514350" indent="-514350" algn="l">
              <a:buAutoNum type="arabicPeriod" startAt="2"/>
            </a:pPr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Causas próximas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cs typeface="Arial" panose="020B0604020202020204" pitchFamily="34" charset="0"/>
              </a:rPr>
              <a:t>3.   Causas profundas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4.   Existe cura?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Sumário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D1A3FE-888A-E24B-CEB4-BE357630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... e </a:t>
            </a:r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Amartya </a:t>
            </a:r>
            <a:r>
              <a:rPr lang="pt-BR" sz="2800" b="1" dirty="0" err="1">
                <a:solidFill>
                  <a:srgbClr val="3D7F6B"/>
                </a:solidFill>
                <a:cs typeface="Arial" panose="020B0604020202020204" pitchFamily="34" charset="0"/>
              </a:rPr>
              <a:t>Sen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70BD4-F99B-DE59-F194-D1E9943C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</a:t>
            </a:fld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5C1E94-1630-DB57-51E1-A6489159834B}"/>
              </a:ext>
            </a:extLst>
          </p:cNvPr>
          <p:cNvSpPr txBox="1"/>
          <p:nvPr/>
        </p:nvSpPr>
        <p:spPr>
          <a:xfrm>
            <a:off x="1194373" y="2239365"/>
            <a:ext cx="92480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/>
              <a:t>“</a:t>
            </a:r>
            <a:r>
              <a:rPr lang="en-US" sz="3200" i="1" dirty="0">
                <a:solidFill>
                  <a:srgbClr val="FF0000"/>
                </a:solidFill>
              </a:rPr>
              <a:t>What moves us (…) is that there are clearly remediable injustices around us we want </a:t>
            </a:r>
            <a:r>
              <a:rPr lang="en-US" sz="3200" i="1">
                <a:solidFill>
                  <a:srgbClr val="FF0000"/>
                </a:solidFill>
              </a:rPr>
              <a:t>to eliminate</a:t>
            </a:r>
            <a:r>
              <a:rPr lang="en-US" sz="3200" i="1"/>
              <a:t>.”</a:t>
            </a:r>
            <a:endParaRPr lang="en-US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E848BE-7B01-5A6B-9A40-46816D9E6724}"/>
              </a:ext>
            </a:extLst>
          </p:cNvPr>
          <p:cNvSpPr txBox="1"/>
          <p:nvPr/>
        </p:nvSpPr>
        <p:spPr>
          <a:xfrm>
            <a:off x="7162038" y="3541418"/>
            <a:ext cx="32042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/>
              <a:t>“The Idea of Justice”, HUP, 2009.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193625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Um pouco de História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AFE1D1-ABD4-EF39-1B23-5F394E96D45B}"/>
              </a:ext>
            </a:extLst>
          </p:cNvPr>
          <p:cNvSpPr txBox="1"/>
          <p:nvPr/>
        </p:nvSpPr>
        <p:spPr>
          <a:xfrm>
            <a:off x="555914" y="1536174"/>
            <a:ext cx="1056651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Raízes</a:t>
            </a:r>
            <a:r>
              <a:rPr lang="en-US" sz="2400" dirty="0"/>
              <a:t> </a:t>
            </a:r>
            <a:r>
              <a:rPr lang="en-US" sz="2400" dirty="0" err="1"/>
              <a:t>coloniais</a:t>
            </a:r>
            <a:r>
              <a:rPr lang="en-US" sz="2400" dirty="0"/>
              <a:t>: </a:t>
            </a:r>
            <a:r>
              <a:rPr lang="en-US" sz="2400" dirty="0" err="1"/>
              <a:t>desigualdade</a:t>
            </a:r>
            <a:r>
              <a:rPr lang="en-US" sz="2400" dirty="0"/>
              <a:t> e o </a:t>
            </a:r>
            <a:r>
              <a:rPr lang="en-US" sz="2400" dirty="0" err="1"/>
              <a:t>papel</a:t>
            </a:r>
            <a:r>
              <a:rPr lang="en-US" sz="2400" dirty="0"/>
              <a:t> das elites</a:t>
            </a:r>
          </a:p>
          <a:p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Eça</a:t>
            </a:r>
            <a:r>
              <a:rPr lang="en-US" sz="2400" dirty="0"/>
              <a:t> de </a:t>
            </a:r>
            <a:r>
              <a:rPr lang="en-US" sz="2400" dirty="0" err="1"/>
              <a:t>Queirós</a:t>
            </a:r>
            <a:r>
              <a:rPr lang="en-US" sz="2400" dirty="0"/>
              <a:t>:  “</a:t>
            </a:r>
            <a:r>
              <a:rPr lang="pt-BR" sz="2400" i="0" dirty="0">
                <a:effectLst/>
              </a:rPr>
              <a:t>Toda a Nação vive do Estado</a:t>
            </a:r>
            <a:r>
              <a:rPr lang="en-US" sz="2400" dirty="0"/>
              <a:t>. (…) </a:t>
            </a:r>
            <a:r>
              <a:rPr lang="pt-BR" sz="2400" i="0" dirty="0">
                <a:effectLst/>
              </a:rPr>
              <a:t>Ora como o Estado, pobre, paga pobremente, e ninguém se pode libertar da sua tutela para ir para a indústria ou para o comércio, esta situação perpetua-se de pais a filhos como uma fatalidade.” </a:t>
            </a:r>
            <a:r>
              <a:rPr lang="en-US" sz="2400" u="sng" dirty="0"/>
              <a:t>Uma </a:t>
            </a:r>
            <a:r>
              <a:rPr lang="en-US" sz="2400" u="sng" dirty="0" err="1"/>
              <a:t>Campanha</a:t>
            </a:r>
            <a:r>
              <a:rPr lang="en-US" sz="2400" u="sng" dirty="0"/>
              <a:t> Alegre</a:t>
            </a:r>
            <a:r>
              <a:rPr lang="en-US" sz="2400" dirty="0"/>
              <a:t>, </a:t>
            </a:r>
            <a:r>
              <a:rPr lang="pt-BR" sz="2400" i="0" dirty="0">
                <a:effectLst/>
              </a:rPr>
              <a:t>O primitivo prólogo das Farpas</a:t>
            </a:r>
            <a:r>
              <a:rPr lang="en-US" sz="2400" dirty="0"/>
              <a:t>: </a:t>
            </a:r>
            <a:r>
              <a:rPr lang="pt-BR" sz="2400" i="0" dirty="0">
                <a:effectLst/>
              </a:rPr>
              <a:t>Estudo social de Portugal em </a:t>
            </a:r>
            <a:r>
              <a:rPr lang="pt-BR" sz="2400" i="0" dirty="0">
                <a:effectLst/>
                <a:highlight>
                  <a:srgbClr val="FFFF00"/>
                </a:highlight>
              </a:rPr>
              <a:t>1871</a:t>
            </a:r>
            <a:r>
              <a:rPr lang="pt-BR" sz="2400" i="0" dirty="0">
                <a:effectLst/>
              </a:rPr>
              <a:t>.</a:t>
            </a:r>
          </a:p>
          <a:p>
            <a:pPr lvl="1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Mas </a:t>
            </a:r>
            <a:r>
              <a:rPr lang="en-US" sz="2400" dirty="0" err="1"/>
              <a:t>por</a:t>
            </a:r>
            <a:r>
              <a:rPr lang="en-US" sz="2400" dirty="0"/>
              <a:t> que </a:t>
            </a:r>
            <a:r>
              <a:rPr lang="en-US" sz="2400" dirty="0" err="1"/>
              <a:t>tão</a:t>
            </a:r>
            <a:r>
              <a:rPr lang="en-US" sz="2400" dirty="0"/>
              <a:t> </a:t>
            </a:r>
            <a:r>
              <a:rPr lang="en-US" sz="2400" dirty="0" err="1"/>
              <a:t>persistente</a:t>
            </a:r>
            <a:r>
              <a:rPr lang="en-US" sz="2400" dirty="0"/>
              <a:t>?</a:t>
            </a:r>
            <a:endParaRPr lang="pt-BR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00D1E-1E88-B79A-F3CC-FC2691A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628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Porque não aprendemos: alguns candidatos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78D662-1D00-0AC6-71C1-21D04B51316B}"/>
              </a:ext>
            </a:extLst>
          </p:cNvPr>
          <p:cNvSpPr txBox="1"/>
          <p:nvPr/>
        </p:nvSpPr>
        <p:spPr>
          <a:xfrm>
            <a:off x="953262" y="1448092"/>
            <a:ext cx="1013383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err="1"/>
              <a:t>Instituições</a:t>
            </a:r>
            <a:r>
              <a:rPr lang="en-US" sz="2400" dirty="0"/>
              <a:t> </a:t>
            </a:r>
            <a:r>
              <a:rPr lang="en-US" sz="2400" dirty="0" err="1"/>
              <a:t>frágeis</a:t>
            </a:r>
            <a:r>
              <a:rPr lang="en-US" sz="2400" dirty="0"/>
              <a:t> (ex: </a:t>
            </a:r>
            <a:r>
              <a:rPr lang="en-US" sz="2400" dirty="0" err="1"/>
              <a:t>fiscais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Cultura</a:t>
            </a:r>
            <a:r>
              <a:rPr lang="en-US" sz="2400" dirty="0"/>
              <a:t>/ </a:t>
            </a:r>
            <a:r>
              <a:rPr lang="en-US" sz="2400" u="sng" dirty="0"/>
              <a:t>capital social </a:t>
            </a:r>
            <a:r>
              <a:rPr lang="en-US" sz="2400" dirty="0"/>
              <a:t>(Mokyr: </a:t>
            </a:r>
            <a:r>
              <a:rPr lang="en-US" sz="2400" dirty="0" err="1"/>
              <a:t>instituições</a:t>
            </a:r>
            <a:r>
              <a:rPr lang="en-US" sz="2400" dirty="0"/>
              <a:t> </a:t>
            </a:r>
            <a:r>
              <a:rPr lang="en-US" sz="2400" dirty="0" err="1"/>
              <a:t>informais</a:t>
            </a:r>
            <a:r>
              <a:rPr lang="en-US" sz="2400" dirty="0"/>
              <a:t>, </a:t>
            </a:r>
            <a:r>
              <a:rPr lang="en-US" sz="2400" dirty="0" err="1"/>
              <a:t>evoluem</a:t>
            </a:r>
            <a:r>
              <a:rPr lang="en-US" sz="2400" dirty="0"/>
              <a:t> lentamente?)</a:t>
            </a:r>
            <a:endParaRPr lang="en-US" sz="24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Política (a </a:t>
            </a:r>
            <a:r>
              <a:rPr lang="en-US" sz="2400" dirty="0" err="1"/>
              <a:t>seguir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9D7F131-DCA9-8287-D81B-9E607FE37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056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Pêndulo ou bola de demolição?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3B893-DEF6-3A20-EA71-7CC7DE5126D7}"/>
              </a:ext>
            </a:extLst>
          </p:cNvPr>
          <p:cNvSpPr txBox="1"/>
          <p:nvPr/>
        </p:nvSpPr>
        <p:spPr>
          <a:xfrm>
            <a:off x="674751" y="1341499"/>
            <a:ext cx="10220706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Hipótese</a:t>
            </a:r>
            <a:r>
              <a:rPr lang="en-US" sz="2800" dirty="0"/>
              <a:t>: </a:t>
            </a:r>
            <a:r>
              <a:rPr lang="en-US" sz="2800" dirty="0" err="1"/>
              <a:t>pêndulo</a:t>
            </a:r>
            <a:r>
              <a:rPr lang="en-US" sz="2800" dirty="0"/>
              <a:t> </a:t>
            </a:r>
            <a:r>
              <a:rPr lang="en-US" sz="2800" dirty="0" err="1"/>
              <a:t>político-ideológico</a:t>
            </a:r>
            <a:r>
              <a:rPr lang="en-US" sz="2800" dirty="0"/>
              <a:t> </a:t>
            </a:r>
            <a:r>
              <a:rPr lang="en-US" sz="2800" dirty="0" err="1"/>
              <a:t>funciona</a:t>
            </a:r>
            <a:r>
              <a:rPr lang="en-US" sz="2800" dirty="0"/>
              <a:t> </a:t>
            </a:r>
            <a:r>
              <a:rPr lang="en-US" sz="2800" dirty="0" err="1"/>
              <a:t>bem</a:t>
            </a:r>
            <a:r>
              <a:rPr lang="en-US" sz="2800" dirty="0"/>
              <a:t> </a:t>
            </a:r>
            <a:r>
              <a:rPr lang="en-US" sz="2800" dirty="0" err="1"/>
              <a:t>quando</a:t>
            </a:r>
            <a:r>
              <a:rPr lang="en-US" sz="2800" dirty="0"/>
              <a:t> é </a:t>
            </a:r>
            <a:r>
              <a:rPr lang="en-US" sz="2800" dirty="0" err="1"/>
              <a:t>curto</a:t>
            </a:r>
            <a:endParaRPr lang="en-US" sz="2800" dirty="0"/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 Brasil </a:t>
            </a:r>
            <a:r>
              <a:rPr lang="en-US" sz="2800" dirty="0" err="1"/>
              <a:t>recente</a:t>
            </a:r>
            <a:r>
              <a:rPr lang="en-US" sz="2800" dirty="0"/>
              <a:t>, </a:t>
            </a: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para bola de </a:t>
            </a:r>
            <a:r>
              <a:rPr lang="en-US" sz="2800" dirty="0" err="1"/>
              <a:t>demolição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Papel</a:t>
            </a:r>
            <a:r>
              <a:rPr lang="en-US" sz="2800" dirty="0"/>
              <a:t> do </a:t>
            </a:r>
            <a:r>
              <a:rPr lang="en-US" sz="2800" dirty="0" err="1"/>
              <a:t>centro</a:t>
            </a:r>
            <a:r>
              <a:rPr lang="en-US" sz="2800" dirty="0"/>
              <a:t> (</a:t>
            </a:r>
            <a:r>
              <a:rPr lang="en-US" sz="2800" dirty="0" err="1"/>
              <a:t>defende</a:t>
            </a:r>
            <a:r>
              <a:rPr lang="en-US" sz="2800" dirty="0"/>
              <a:t> o status quo…)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Partidos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B46C4-2E87-53D6-BBC4-A3A2AEAA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440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85E90-4DAC-4397-D1EA-AA9CBD9F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957"/>
            <a:ext cx="10515600" cy="589032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800" b="1" u="sng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povo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u="sng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povo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para o </a:t>
            </a:r>
            <a:r>
              <a:rPr lang="en-US" sz="2800" b="1" u="sng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povo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b="1" u="sng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687A13-5EF5-CFC4-4E10-4D96761D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868"/>
            <a:ext cx="10515600" cy="4849095"/>
          </a:xfrm>
        </p:spPr>
        <p:txBody>
          <a:bodyPr>
            <a:normAutofit/>
          </a:bodyPr>
          <a:lstStyle/>
          <a:p>
            <a:r>
              <a:rPr lang="en-US" sz="2400" dirty="0"/>
              <a:t>Algo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nossa</a:t>
            </a:r>
            <a:r>
              <a:rPr lang="en-US" sz="2400" dirty="0"/>
              <a:t> </a:t>
            </a:r>
            <a:r>
              <a:rPr lang="en-US" sz="2400" dirty="0" err="1"/>
              <a:t>democracia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funcionando</a:t>
            </a:r>
            <a:r>
              <a:rPr lang="en-US" sz="2400" dirty="0"/>
              <a:t> (</a:t>
            </a:r>
            <a:r>
              <a:rPr lang="en-US" sz="2400" dirty="0" err="1"/>
              <a:t>só</a:t>
            </a:r>
            <a:r>
              <a:rPr lang="en-US" sz="2400" dirty="0"/>
              <a:t> a </a:t>
            </a:r>
            <a:r>
              <a:rPr lang="en-US" sz="2400" dirty="0" err="1"/>
              <a:t>nossa</a:t>
            </a:r>
            <a:r>
              <a:rPr lang="en-US" sz="2400" dirty="0"/>
              <a:t>?)</a:t>
            </a:r>
          </a:p>
          <a:p>
            <a:r>
              <a:rPr lang="en-US" sz="2400" dirty="0" err="1"/>
              <a:t>Vítimas</a:t>
            </a:r>
            <a:r>
              <a:rPr lang="en-US" sz="2400" dirty="0"/>
              <a:t> </a:t>
            </a:r>
            <a:r>
              <a:rPr lang="en-US" sz="2400" dirty="0" err="1"/>
              <a:t>fáceis</a:t>
            </a:r>
            <a:r>
              <a:rPr lang="en-US" sz="2400" dirty="0"/>
              <a:t> do </a:t>
            </a:r>
            <a:r>
              <a:rPr lang="en-US" sz="2400" dirty="0" err="1"/>
              <a:t>populismo</a:t>
            </a:r>
            <a:r>
              <a:rPr lang="en-US" sz="2400" dirty="0"/>
              <a:t> e </a:t>
            </a:r>
            <a:r>
              <a:rPr lang="en-US" sz="2400" dirty="0" err="1"/>
              <a:t>grupos</a:t>
            </a:r>
            <a:r>
              <a:rPr lang="en-US" sz="2400" dirty="0"/>
              <a:t> de interesse?</a:t>
            </a:r>
          </a:p>
          <a:p>
            <a:r>
              <a:rPr lang="en-US" sz="2400" dirty="0"/>
              <a:t>Democracy for Realists (C. </a:t>
            </a:r>
            <a:r>
              <a:rPr lang="en-US" sz="2400" dirty="0" err="1"/>
              <a:t>Achen</a:t>
            </a:r>
            <a:r>
              <a:rPr lang="en-US" sz="2400" dirty="0"/>
              <a:t> e L. Bartels)</a:t>
            </a:r>
          </a:p>
          <a:p>
            <a:r>
              <a:rPr lang="en-US" sz="2400" dirty="0"/>
              <a:t>“Folk Theory”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corresponde</a:t>
            </a:r>
            <a:r>
              <a:rPr lang="en-US" sz="2400" dirty="0"/>
              <a:t> à </a:t>
            </a:r>
            <a:r>
              <a:rPr lang="en-US" sz="2400" dirty="0" err="1"/>
              <a:t>realidade</a:t>
            </a:r>
            <a:endParaRPr lang="en-US" sz="2400" dirty="0"/>
          </a:p>
          <a:p>
            <a:r>
              <a:rPr lang="en-US" sz="2400" dirty="0"/>
              <a:t>“The folk theory of democracy celebrates the wisdom of popular judgments by informed and engaged citizens”</a:t>
            </a:r>
          </a:p>
          <a:p>
            <a:r>
              <a:rPr lang="en-US" sz="2400" dirty="0" err="1"/>
              <a:t>Dificuldade</a:t>
            </a:r>
            <a:r>
              <a:rPr lang="en-US" sz="2400" dirty="0"/>
              <a:t> de </a:t>
            </a:r>
            <a:r>
              <a:rPr lang="en-US" sz="2400" dirty="0" err="1"/>
              <a:t>compreensão</a:t>
            </a:r>
            <a:r>
              <a:rPr lang="en-US" sz="2400" dirty="0"/>
              <a:t> de </a:t>
            </a:r>
            <a:r>
              <a:rPr lang="en-US" sz="2400" dirty="0" err="1"/>
              <a:t>relações</a:t>
            </a:r>
            <a:r>
              <a:rPr lang="en-US" sz="2400" dirty="0"/>
              <a:t> de </a:t>
            </a:r>
            <a:r>
              <a:rPr lang="en-US" sz="2400" dirty="0" err="1"/>
              <a:t>causalidade</a:t>
            </a:r>
            <a:endParaRPr lang="pt-BR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60334D-71D0-DDFC-F13B-8FEF9F02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5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E813E2-884A-7A73-873D-1C62967F7222}"/>
              </a:ext>
            </a:extLst>
          </p:cNvPr>
          <p:cNvSpPr txBox="1"/>
          <p:nvPr/>
        </p:nvSpPr>
        <p:spPr>
          <a:xfrm>
            <a:off x="768927" y="1516428"/>
            <a:ext cx="609797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1.   Fatos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   Causas próximas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3.   Causas profundas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cs typeface="Arial" panose="020B0604020202020204" pitchFamily="34" charset="0"/>
              </a:rPr>
              <a:t>4.   Existe cura?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Sumário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D1A3FE-888A-E24B-CEB4-BE357630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070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3D7F6B"/>
                </a:solidFill>
                <a:cs typeface="Arial" panose="020B0604020202020204" pitchFamily="34" charset="0"/>
              </a:rPr>
              <a:t>D</a:t>
            </a:r>
            <a:r>
              <a:rPr lang="pt-BR" sz="2800" b="1" dirty="0" err="1">
                <a:solidFill>
                  <a:srgbClr val="3D7F6B"/>
                </a:solidFill>
                <a:cs typeface="Arial" panose="020B0604020202020204" pitchFamily="34" charset="0"/>
              </a:rPr>
              <a:t>ifícil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89B12E-E6DB-153E-3ACD-D4648CA0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35</a:t>
            </a:fld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7EFC0-759A-5193-B3A3-AA5F5543DEFC}"/>
              </a:ext>
            </a:extLst>
          </p:cNvPr>
          <p:cNvSpPr txBox="1"/>
          <p:nvPr/>
        </p:nvSpPr>
        <p:spPr>
          <a:xfrm>
            <a:off x="732420" y="1529426"/>
            <a:ext cx="103517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“More effective democracy would require a greater degree of economic and social equality” (</a:t>
            </a:r>
            <a:r>
              <a:rPr lang="en-US" sz="2400" dirty="0" err="1"/>
              <a:t>Achen</a:t>
            </a:r>
            <a:r>
              <a:rPr lang="en-US" sz="2400" dirty="0"/>
              <a:t> &amp; Bartels, p.325)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Reestruturação</a:t>
            </a:r>
            <a:r>
              <a:rPr lang="en-US" sz="2400" dirty="0"/>
              <a:t> </a:t>
            </a:r>
            <a:r>
              <a:rPr lang="en-US" sz="2400" dirty="0" err="1"/>
              <a:t>orçamentária</a:t>
            </a:r>
            <a:r>
              <a:rPr lang="en-US" sz="2400" dirty="0"/>
              <a:t> e </a:t>
            </a:r>
            <a:r>
              <a:rPr lang="en-US" sz="2400" dirty="0" err="1"/>
              <a:t>revisão</a:t>
            </a:r>
            <a:r>
              <a:rPr lang="en-US" sz="2400" dirty="0"/>
              <a:t> de </a:t>
            </a:r>
            <a:r>
              <a:rPr lang="en-US" sz="2400" dirty="0" err="1"/>
              <a:t>gastos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necessárias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Reforma</a:t>
            </a:r>
            <a:r>
              <a:rPr lang="en-US" sz="2400" dirty="0"/>
              <a:t> do Estado </a:t>
            </a:r>
            <a:r>
              <a:rPr lang="en-US" sz="2400" dirty="0" err="1"/>
              <a:t>como</a:t>
            </a:r>
            <a:r>
              <a:rPr lang="en-US" sz="2400" dirty="0"/>
              <a:t> um </a:t>
            </a:r>
            <a:r>
              <a:rPr lang="en-US" sz="2400" dirty="0" err="1"/>
              <a:t>todo</a:t>
            </a:r>
            <a:r>
              <a:rPr lang="en-US" sz="2400" dirty="0"/>
              <a:t>, </a:t>
            </a:r>
            <a:r>
              <a:rPr lang="en-US" sz="2400" dirty="0" err="1"/>
              <a:t>incluindo</a:t>
            </a:r>
            <a:r>
              <a:rPr lang="en-US" sz="2400" dirty="0"/>
              <a:t> RH.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Um </a:t>
            </a:r>
            <a:r>
              <a:rPr lang="en-US" sz="2400" dirty="0" err="1"/>
              <a:t>começo</a:t>
            </a:r>
            <a:r>
              <a:rPr lang="en-US" sz="2400" dirty="0"/>
              <a:t>: </a:t>
            </a:r>
            <a:r>
              <a:rPr lang="en-US" sz="2400" dirty="0" err="1"/>
              <a:t>transparência</a:t>
            </a:r>
            <a:r>
              <a:rPr lang="en-US" sz="2400" dirty="0"/>
              <a:t> </a:t>
            </a:r>
            <a:r>
              <a:rPr lang="en-US" sz="2400" dirty="0" err="1"/>
              <a:t>quanto</a:t>
            </a:r>
            <a:r>
              <a:rPr lang="en-US" sz="2400" dirty="0"/>
              <a:t> a custos/ </a:t>
            </a:r>
            <a:r>
              <a:rPr lang="en-US" sz="2400" dirty="0" err="1"/>
              <a:t>benefícios</a:t>
            </a:r>
            <a:r>
              <a:rPr lang="en-US" sz="2400" dirty="0"/>
              <a:t> e </a:t>
            </a:r>
            <a:r>
              <a:rPr lang="en-US" sz="2400" dirty="0" err="1"/>
              <a:t>quem</a:t>
            </a:r>
            <a:r>
              <a:rPr lang="en-US" sz="2400" dirty="0"/>
              <a:t> </a:t>
            </a:r>
            <a:r>
              <a:rPr lang="en-US" sz="2400" dirty="0" err="1"/>
              <a:t>ganha</a:t>
            </a:r>
            <a:r>
              <a:rPr lang="en-US" sz="2400" dirty="0"/>
              <a:t>/ </a:t>
            </a:r>
            <a:r>
              <a:rPr lang="en-US" sz="2400"/>
              <a:t>perde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Como </a:t>
            </a:r>
            <a:r>
              <a:rPr lang="en-US" sz="2400" dirty="0" err="1"/>
              <a:t>chegar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eleitorado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117242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87748-D691-1D95-0F80-80A0AF67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u="sng" dirty="0" err="1"/>
              <a:t>Agradecimentos</a:t>
            </a:r>
            <a:r>
              <a:rPr lang="en-US" sz="2000" b="1" u="sng" dirty="0"/>
              <a:t>:</a:t>
            </a:r>
            <a:endParaRPr lang="pt-BR" sz="2000" b="1" u="sng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59A881-5132-EADE-4BB9-78FEE1E92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dirty="0" err="1"/>
              <a:t>primeira</a:t>
            </a:r>
            <a:r>
              <a:rPr lang="en-US" sz="2000" dirty="0"/>
              <a:t> </a:t>
            </a:r>
            <a:r>
              <a:rPr lang="en-US" sz="2000" dirty="0" err="1"/>
              <a:t>versão</a:t>
            </a:r>
            <a:r>
              <a:rPr lang="en-US" sz="2000" dirty="0"/>
              <a:t> </a:t>
            </a:r>
            <a:r>
              <a:rPr lang="en-US" sz="2000" dirty="0" err="1"/>
              <a:t>deste</a:t>
            </a:r>
            <a:r>
              <a:rPr lang="en-US" sz="2000" dirty="0"/>
              <a:t> </a:t>
            </a:r>
            <a:r>
              <a:rPr lang="en-US" sz="2000" dirty="0" err="1"/>
              <a:t>trabalho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apresentada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18 de </a:t>
            </a:r>
            <a:r>
              <a:rPr lang="en-US" sz="2000" dirty="0" err="1"/>
              <a:t>abril</a:t>
            </a:r>
            <a:r>
              <a:rPr lang="en-US" sz="2000" dirty="0"/>
              <a:t> de 2023 </a:t>
            </a:r>
            <a:r>
              <a:rPr lang="en-US" sz="2000" dirty="0" err="1"/>
              <a:t>como</a:t>
            </a:r>
            <a:r>
              <a:rPr lang="en-US" sz="2000" dirty="0"/>
              <a:t> a Haddad Lecture inaugural no David Rockefeller Center </a:t>
            </a:r>
            <a:r>
              <a:rPr lang="en-US" sz="2000" dirty="0" err="1"/>
              <a:t>em</a:t>
            </a:r>
            <a:r>
              <a:rPr lang="en-US" sz="2000" dirty="0"/>
              <a:t> Harvard. </a:t>
            </a:r>
            <a:r>
              <a:rPr lang="en-US" sz="2000" dirty="0" err="1"/>
              <a:t>Agradeço</a:t>
            </a:r>
            <a:r>
              <a:rPr lang="en-US" sz="2000" dirty="0"/>
              <a:t> a Marcos Lisboa e Marcelo Trindade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sugestões</a:t>
            </a:r>
            <a:r>
              <a:rPr lang="en-US" sz="2000" dirty="0"/>
              <a:t> e a Beatriz Blank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excelente</a:t>
            </a:r>
            <a:r>
              <a:rPr lang="en-US" sz="2000" dirty="0"/>
              <a:t> </a:t>
            </a:r>
            <a:r>
              <a:rPr lang="en-US" sz="2000" dirty="0" err="1"/>
              <a:t>apoio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pesquisa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Esta </a:t>
            </a:r>
            <a:r>
              <a:rPr lang="en-US" sz="2000" dirty="0" err="1"/>
              <a:t>versão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apresentada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/>
              <a:t> 29 </a:t>
            </a:r>
            <a:r>
              <a:rPr lang="en-US" sz="2000" dirty="0"/>
              <a:t>de </a:t>
            </a:r>
            <a:r>
              <a:rPr lang="en-US" sz="2000" dirty="0" err="1"/>
              <a:t>maio</a:t>
            </a:r>
            <a:r>
              <a:rPr lang="en-US" sz="2000" dirty="0"/>
              <a:t> de 2023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evento</a:t>
            </a:r>
            <a:r>
              <a:rPr lang="en-US" sz="2000" dirty="0"/>
              <a:t> conjunto da Casa das </a:t>
            </a:r>
            <a:r>
              <a:rPr lang="en-US" sz="2000" dirty="0" err="1"/>
              <a:t>Garças</a:t>
            </a:r>
            <a:r>
              <a:rPr lang="en-US" sz="2000" dirty="0"/>
              <a:t>, CDPP e Fundação Fernando Henrique Cardoso, e se </a:t>
            </a:r>
            <a:r>
              <a:rPr lang="en-US" sz="2000" dirty="0" err="1"/>
              <a:t>beneficiou</a:t>
            </a:r>
            <a:r>
              <a:rPr lang="en-US" sz="2000" dirty="0"/>
              <a:t> de </a:t>
            </a:r>
            <a:r>
              <a:rPr lang="en-US" sz="2000" dirty="0" err="1"/>
              <a:t>sugestões</a:t>
            </a:r>
            <a:r>
              <a:rPr lang="en-US" sz="2000" dirty="0"/>
              <a:t> de Marta Arretche.</a:t>
            </a:r>
          </a:p>
          <a:p>
            <a:pPr marL="0" indent="0">
              <a:buNone/>
            </a:pPr>
            <a:r>
              <a:rPr lang="en-US" sz="2000" dirty="0" err="1"/>
              <a:t>Erros</a:t>
            </a:r>
            <a:r>
              <a:rPr lang="en-US" sz="2000" dirty="0"/>
              <a:t> </a:t>
            </a:r>
            <a:r>
              <a:rPr lang="en-US" sz="2000" dirty="0" err="1"/>
              <a:t>todos</a:t>
            </a:r>
            <a:r>
              <a:rPr lang="en-US" sz="2000" dirty="0"/>
              <a:t> meus.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55B261-FC2D-E18F-B9D6-F17CC767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05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E813E2-884A-7A73-873D-1C62967F7222}"/>
              </a:ext>
            </a:extLst>
          </p:cNvPr>
          <p:cNvSpPr txBox="1"/>
          <p:nvPr/>
        </p:nvSpPr>
        <p:spPr>
          <a:xfrm>
            <a:off x="768927" y="1516428"/>
            <a:ext cx="609797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dirty="0">
                <a:cs typeface="Arial" panose="020B0604020202020204" pitchFamily="34" charset="0"/>
              </a:rPr>
              <a:t>1.   Fatos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cs typeface="Arial" panose="020B0604020202020204" pitchFamily="34" charset="0"/>
              </a:rPr>
              <a:t>2.   Causas próximas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cs typeface="Arial" panose="020B0604020202020204" pitchFamily="34" charset="0"/>
              </a:rPr>
              <a:t>3.   Causas profundas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cs typeface="Arial" panose="020B0604020202020204" pitchFamily="34" charset="0"/>
              </a:rPr>
              <a:t>4.   Existe uma cura?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EC257F-EBCB-DCBE-24C6-77CDE899B179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Sumário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589322-B3E3-52D0-55DF-78C17531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29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FE813E2-884A-7A73-873D-1C62967F7222}"/>
              </a:ext>
            </a:extLst>
          </p:cNvPr>
          <p:cNvSpPr txBox="1"/>
          <p:nvPr/>
        </p:nvSpPr>
        <p:spPr>
          <a:xfrm>
            <a:off x="768927" y="1516428"/>
            <a:ext cx="609797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dirty="0">
                <a:cs typeface="Arial" panose="020B0604020202020204" pitchFamily="34" charset="0"/>
              </a:rPr>
              <a:t>1.   Fatos</a:t>
            </a:r>
          </a:p>
          <a:p>
            <a:pPr algn="l"/>
            <a:endParaRPr lang="pt-BR" sz="2800" dirty="0"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   Causas próximas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3.   Causas profundas</a:t>
            </a:r>
          </a:p>
          <a:p>
            <a:pPr algn="l"/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l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4.   Existe uma cura?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2F9C4-816F-7DB2-8B96-D8C4C8CD54AB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Sumário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D1A3FE-888A-E24B-CEB4-BE357630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6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C86C8D4-C0E3-79FB-1B35-EACB0761F5DD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Razão de PIB per capita em queda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D1BFF-374B-5CD6-AB6B-93E7FEA3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6</a:t>
            </a:fld>
            <a:endParaRPr lang="pt-B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DBDBBB-3BED-55C9-D016-EDF9FAB2A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69"/>
          <a:stretch/>
        </p:blipFill>
        <p:spPr>
          <a:xfrm>
            <a:off x="2001363" y="1227557"/>
            <a:ext cx="7730116" cy="466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5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Brazil vs. Latam e Emergentes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70BD4-F99B-DE59-F194-D1E9943C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7</a:t>
            </a:fld>
            <a:endParaRPr lang="pt-B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BEC6EA-CA89-31C0-7113-A7CC32311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110" y="2099184"/>
            <a:ext cx="9837779" cy="265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6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PIB: 1950/80 vs. 1981/2019 (queda de 5,2 pp)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C58CCE-1F81-B02D-56C3-169F6B75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8</a:t>
            </a:fld>
            <a:endParaRPr lang="pt-B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FEB0D5-5CB3-5630-5850-A21B611847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13"/>
          <a:stretch/>
        </p:blipFill>
        <p:spPr>
          <a:xfrm>
            <a:off x="3325089" y="1151908"/>
            <a:ext cx="4840346" cy="500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9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C2813-150C-C52A-B1AF-B4E13C01C662}"/>
              </a:ext>
            </a:extLst>
          </p:cNvPr>
          <p:cNvCxnSpPr/>
          <p:nvPr/>
        </p:nvCxnSpPr>
        <p:spPr>
          <a:xfrm>
            <a:off x="486886" y="783770"/>
            <a:ext cx="7374576" cy="0"/>
          </a:xfrm>
          <a:prstGeom prst="line">
            <a:avLst/>
          </a:prstGeom>
          <a:ln w="38100">
            <a:solidFill>
              <a:srgbClr val="3D7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3D54FA1-F381-C357-3A39-75C82597F2B3}"/>
              </a:ext>
            </a:extLst>
          </p:cNvPr>
          <p:cNvSpPr txBox="1"/>
          <p:nvPr/>
        </p:nvSpPr>
        <p:spPr>
          <a:xfrm>
            <a:off x="427511" y="244725"/>
            <a:ext cx="9155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PIB </a:t>
            </a:r>
            <a:r>
              <a:rPr lang="pt-BR" sz="2800" b="1" dirty="0">
                <a:solidFill>
                  <a:srgbClr val="3D7F6B"/>
                </a:solidFill>
                <a:cs typeface="Arial" panose="020B0604020202020204" pitchFamily="34" charset="0"/>
              </a:rPr>
              <a:t>per capita</a:t>
            </a:r>
            <a:r>
              <a:rPr lang="pt-BR" sz="2800" b="1">
                <a:solidFill>
                  <a:srgbClr val="3D7F6B"/>
                </a:solidFill>
                <a:cs typeface="Arial" panose="020B0604020202020204" pitchFamily="34" charset="0"/>
              </a:rPr>
              <a:t>: um gap menor (queda de 3,6 pp)</a:t>
            </a:r>
            <a:endParaRPr lang="pt-BR" sz="2800" b="1" dirty="0">
              <a:solidFill>
                <a:srgbClr val="3D7F6B"/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A5804C-E71E-0B5F-50D0-F4188A63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437F-1241-44DE-9840-1701A0227887}" type="slidenum">
              <a:rPr lang="pt-BR" smtClean="0"/>
              <a:t>9</a:t>
            </a:fld>
            <a:endParaRPr lang="pt-B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C62258-7532-C73E-49A5-755AAD6789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10" t="4871" r="11271"/>
          <a:stretch/>
        </p:blipFill>
        <p:spPr>
          <a:xfrm>
            <a:off x="3289465" y="1223792"/>
            <a:ext cx="4892634" cy="492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1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39432</TotalTime>
  <Words>1099</Words>
  <Application>Microsoft Office PowerPoint</Application>
  <PresentationFormat>Widescreen</PresentationFormat>
  <Paragraphs>236</Paragraphs>
  <Slides>36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Por que não aprendemos?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Do povo, pelo povo e para o povo?</vt:lpstr>
      <vt:lpstr>Apresentação do PowerPoint</vt:lpstr>
      <vt:lpstr>Apresentação do PowerPoint</vt:lpstr>
      <vt:lpstr>Agradecimentos:</vt:lpstr>
    </vt:vector>
  </TitlesOfParts>
  <Company>Gavea Investimentos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Don´t We Learn?</dc:title>
  <dc:creator>Beatriz Fischberg Blank</dc:creator>
  <cp:lastModifiedBy>Arminio Fraga</cp:lastModifiedBy>
  <cp:revision>54</cp:revision>
  <cp:lastPrinted>2023-04-17T11:00:30Z</cp:lastPrinted>
  <dcterms:created xsi:type="dcterms:W3CDTF">2023-04-06T13:03:12Z</dcterms:created>
  <dcterms:modified xsi:type="dcterms:W3CDTF">2023-08-21T12:52:37Z</dcterms:modified>
</cp:coreProperties>
</file>