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modernComment_1AA_13C8892F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7" r:id="rId2"/>
    <p:sldId id="258" r:id="rId3"/>
    <p:sldId id="259" r:id="rId4"/>
    <p:sldId id="370" r:id="rId5"/>
    <p:sldId id="325" r:id="rId6"/>
    <p:sldId id="326" r:id="rId7"/>
    <p:sldId id="394" r:id="rId8"/>
    <p:sldId id="329" r:id="rId9"/>
    <p:sldId id="330" r:id="rId10"/>
    <p:sldId id="371" r:id="rId11"/>
    <p:sldId id="372" r:id="rId12"/>
    <p:sldId id="373" r:id="rId13"/>
    <p:sldId id="374" r:id="rId14"/>
    <p:sldId id="335" r:id="rId15"/>
    <p:sldId id="395" r:id="rId16"/>
    <p:sldId id="396" r:id="rId17"/>
    <p:sldId id="384" r:id="rId18"/>
    <p:sldId id="398" r:id="rId19"/>
    <p:sldId id="397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10" r:id="rId31"/>
    <p:sldId id="409" r:id="rId32"/>
    <p:sldId id="411" r:id="rId33"/>
    <p:sldId id="412" r:id="rId34"/>
    <p:sldId id="413" r:id="rId35"/>
    <p:sldId id="414" r:id="rId36"/>
    <p:sldId id="415" r:id="rId37"/>
    <p:sldId id="416" r:id="rId38"/>
    <p:sldId id="417" r:id="rId39"/>
    <p:sldId id="418" r:id="rId40"/>
    <p:sldId id="419" r:id="rId41"/>
    <p:sldId id="420" r:id="rId42"/>
    <p:sldId id="421" r:id="rId43"/>
    <p:sldId id="422" r:id="rId44"/>
    <p:sldId id="423" r:id="rId45"/>
    <p:sldId id="424" r:id="rId46"/>
    <p:sldId id="425" r:id="rId47"/>
    <p:sldId id="426" r:id="rId48"/>
    <p:sldId id="382" r:id="rId49"/>
    <p:sldId id="427" r:id="rId50"/>
    <p:sldId id="428" r:id="rId51"/>
    <p:sldId id="429" r:id="rId52"/>
    <p:sldId id="430" r:id="rId53"/>
    <p:sldId id="323" r:id="rId54"/>
  </p:sldIdLst>
  <p:sldSz cx="12192000" cy="6858000"/>
  <p:notesSz cx="67945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472139-F425-69A0-9D2B-6F459BFAAA25}" name="paulo tafner" initials="pt" userId="9ebfaab6fdd9baa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4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8/10/relationships/authors" Target="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omments/modernComment_1AA_13C8892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476804D-C504-489C-AF0C-58FDB76E88B3}" authorId="{A4472139-F425-69A0-9D2B-6F459BFAAA25}" status="resolved" created="2023-08-30T00:11:04.273" complete="100000">
    <pc:sldMkLst xmlns:pc="http://schemas.microsoft.com/office/powerpoint/2013/main/command">
      <pc:docMk/>
      <pc:sldMk cId="331909423" sldId="426"/>
    </pc:sldMkLst>
    <p188:txBody>
      <a:bodyPr/>
      <a:lstStyle/>
      <a:p>
        <a:r>
          <a:rPr lang="pt-BR"/>
          <a:t>Acho que valeria a pena falar algo sobre a política de SM, sobretudo depois dessa proposta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7233F9A-5C4A-739F-131D-D79EF1E0B1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AD440DB-DCBE-1BD5-F639-42376B3A2C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58230-1A3A-4F71-94C5-C7FD4F2F675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02ECD4-C5A3-9CCF-FF5E-0BDFA891BD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Previdência: A Reforma Futura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D3732C9-014A-1A20-E232-3463D3E9AA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9078-07CF-4F4A-BFC2-E99C5CD83F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871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FFBD1-4355-4CAC-B8C1-34FF894841D9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/>
              <a:t>Previdência: A Reforma Futura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6848D-D7EA-47EA-9CBE-D50FA13C68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7565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3852CB-73FB-49FD-BE1A-07ACD5A1D58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26939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35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3698407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150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479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540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45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05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452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42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2006617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116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14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852CB-73FB-49FD-BE1A-07ACD5A1D58E}" type="slidenum">
              <a:rPr lang="pt-B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/>
                </a:solidFill>
              </a:rPr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393434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0042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918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47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1053168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3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1465344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8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857411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14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3889900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18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912415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24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3547055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6848D-D7EA-47EA-9CBE-D50FA13C688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873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682750" y="1109663"/>
            <a:ext cx="9848850" cy="5540375"/>
          </a:xfrm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A42F9EC-F033-4610-9E70-39FA6DE3E9BB}" type="slidenum">
              <a:rPr lang="pt-BR" altLang="pt-BR" sz="1200" smtClean="0">
                <a:solidFill>
                  <a:prstClr val="black"/>
                </a:solidFill>
              </a:rPr>
              <a:pPr eaLnBrk="1" hangingPunct="1">
                <a:defRPr/>
              </a:pPr>
              <a:t>30</a:t>
            </a:fld>
            <a:endParaRPr lang="pt-BR" altLang="pt-BR" sz="1200">
              <a:solidFill>
                <a:prstClr val="black"/>
              </a:solidFill>
            </a:endParaRPr>
          </a:p>
        </p:txBody>
      </p:sp>
      <p:sp>
        <p:nvSpPr>
          <p:cNvPr id="2" name="Espaço Reservado para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Previdência: A Reforma Futura</a:t>
            </a:r>
          </a:p>
        </p:txBody>
      </p:sp>
    </p:spTree>
    <p:extLst>
      <p:ext uri="{BB962C8B-B14F-4D97-AF65-F5344CB8AC3E}">
        <p14:creationId xmlns:p14="http://schemas.microsoft.com/office/powerpoint/2010/main" val="188848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80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15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80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16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0A91E-F93A-4E98-9368-6AD402FB51DB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AEBDF-CC79-4107-A168-6BA47C2A096A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5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7ABAA-750A-4153-AE87-96A21D7ADE3B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7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596C4-C3D5-482E-9B3C-FA40B05014B2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0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06203-A5A0-45F8-9C81-0AD5DF0EE12A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B80A7-9CD5-464C-A591-510BCC358F37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2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3E6E8-B0A6-4E4E-818B-B7AC5B517A82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A1741-1ED5-4974-A202-1D7C5B710F6E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7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E2D3C-9EFE-4FA8-8BE3-AFBEBA49FCAB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06296-D771-47B3-93F7-8241896D91B4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6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7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A6F97-8A72-463F-AF5F-92C52A280FA4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5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B295E-48C8-400E-A40D-D16196F17298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4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36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+mj-lt"/>
              </a:defRPr>
            </a:lvl1pPr>
          </a:lstStyle>
          <a:p>
            <a:fld id="{734D6568-A2C9-4E69-95B8-DCAAF16ED02B}" type="datetime1">
              <a:rPr lang="pt-BR" smtClean="0">
                <a:solidFill>
                  <a:srgbClr val="000000"/>
                </a:solidFill>
              </a:rPr>
              <a:pPr/>
              <a:t>16/11/2023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latin typeface="+mj-lt"/>
              </a:defRPr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+mj-lt"/>
              </a:defRPr>
            </a:lvl1pPr>
          </a:lstStyle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 sz="180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8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AA_13C8892F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3921" y="2062836"/>
            <a:ext cx="11583979" cy="1090198"/>
          </a:xfrm>
        </p:spPr>
        <p:txBody>
          <a:bodyPr/>
          <a:lstStyle/>
          <a:p>
            <a:pPr algn="ctr"/>
            <a:r>
              <a:rPr lang="pt-BR" sz="4400"/>
              <a:t>PREVIDÊNCIA: A REFORMA FUTURA</a:t>
            </a:r>
            <a:br>
              <a:rPr lang="pt-BR" sz="4800" dirty="0"/>
            </a:br>
            <a:endParaRPr lang="pt-BR" sz="48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5DFB96-89A8-4C91-871B-32CC690CC88C}" type="slidenum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5006531" y="3198167"/>
            <a:ext cx="2178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Fabio Giambiagi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47175" y="4984199"/>
            <a:ext cx="2897648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solidFill>
                  <a:srgbClr val="000000"/>
                </a:solidFill>
                <a:latin typeface="+mj-lt"/>
              </a:rPr>
              <a:t>21 de novembro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2023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9FC4EAD-AD38-DEEB-A726-FA54DD244C5F}"/>
              </a:ext>
            </a:extLst>
          </p:cNvPr>
          <p:cNvSpPr txBox="1"/>
          <p:nvPr/>
        </p:nvSpPr>
        <p:spPr>
          <a:xfrm>
            <a:off x="4814576" y="4477401"/>
            <a:ext cx="30896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>
                <a:latin typeface="+mj-lt"/>
              </a:rPr>
              <a:t>Casa das Garças </a:t>
            </a:r>
          </a:p>
        </p:txBody>
      </p:sp>
    </p:spTree>
    <p:extLst>
      <p:ext uri="{BB962C8B-B14F-4D97-AF65-F5344CB8AC3E}">
        <p14:creationId xmlns:p14="http://schemas.microsoft.com/office/powerpoint/2010/main" val="143875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4A9195-824A-138A-3227-55B1B1AD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4E25432B-EE5D-4B03-A04F-F63042B88218}" type="slidenum">
              <a:rPr lang="pt-BR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10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15845F4-B513-C7D7-A78B-1D2D99AD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2126"/>
            <a:ext cx="10972800" cy="7508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pt-BR" sz="4000" kern="1200" dirty="0">
                <a:solidFill>
                  <a:schemeClr val="accent6">
                    <a:lumMod val="75000"/>
                  </a:schemeClr>
                </a:solidFill>
              </a:rPr>
              <a:t>O bônus demográfico</a:t>
            </a:r>
            <a:endParaRPr lang="en-US" sz="4000" kern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F23EAEA-06BE-53BB-FB4A-AF870D5DB0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54"/>
          <a:stretch/>
        </p:blipFill>
        <p:spPr>
          <a:xfrm>
            <a:off x="1640354" y="1398409"/>
            <a:ext cx="8911292" cy="415936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8A973D4-4EAA-727F-22A5-B32C9C4148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447"/>
          <a:stretch/>
        </p:blipFill>
        <p:spPr>
          <a:xfrm>
            <a:off x="1640354" y="5588488"/>
            <a:ext cx="6521513" cy="35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29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4A9195-824A-138A-3227-55B1B1AD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4E25432B-EE5D-4B03-A04F-F63042B88218}" type="slidenum">
              <a:rPr lang="pt-BR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11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15845F4-B513-C7D7-A78B-1D2D99AD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4671"/>
            <a:ext cx="10972800" cy="7508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pt-BR" sz="4000" kern="1200" dirty="0">
                <a:solidFill>
                  <a:schemeClr val="accent6">
                    <a:lumMod val="75000"/>
                  </a:schemeClr>
                </a:solidFill>
              </a:rPr>
              <a:t>O Estado e as famílias</a:t>
            </a:r>
            <a:endParaRPr lang="en-US" sz="4000" kern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06D9F0D-EE99-7B25-A580-B2FD6EACF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615" y="2068863"/>
            <a:ext cx="9140770" cy="2074159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65AE3C5-B241-0936-AFE3-013CF9705E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447"/>
          <a:stretch/>
        </p:blipFill>
        <p:spPr>
          <a:xfrm>
            <a:off x="1525615" y="4210304"/>
            <a:ext cx="7061929" cy="38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70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4A9195-824A-138A-3227-55B1B1AD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4E25432B-EE5D-4B03-A04F-F63042B88218}" type="slidenum">
              <a:rPr lang="pt-BR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12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15845F4-B513-C7D7-A78B-1D2D99AD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2979"/>
            <a:ext cx="10972800" cy="7508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pt-BR" sz="4000" kern="1200" dirty="0">
                <a:solidFill>
                  <a:schemeClr val="accent6">
                    <a:lumMod val="75000"/>
                  </a:schemeClr>
                </a:solidFill>
              </a:rPr>
              <a:t>A relação de dependência</a:t>
            </a:r>
            <a:endParaRPr lang="en-US" sz="4000" kern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38613DF-B384-6C4D-FF5E-B29247EAC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657" y="1262791"/>
            <a:ext cx="7204686" cy="433241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BE5E527-47F4-AA1C-3ED5-5AFCA5D0F6F9}"/>
              </a:ext>
            </a:extLst>
          </p:cNvPr>
          <p:cNvSpPr txBox="1"/>
          <p:nvPr/>
        </p:nvSpPr>
        <p:spPr>
          <a:xfrm>
            <a:off x="3928534" y="555170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93675A6-D81E-4C1A-A3C2-EA3C6D8B36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565" t="533" r="1608" b="91429"/>
          <a:stretch/>
        </p:blipFill>
        <p:spPr>
          <a:xfrm>
            <a:off x="8071556" y="1411110"/>
            <a:ext cx="519290" cy="36124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5AA2F2A-37EA-B45D-07D8-CF71AA83C8D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4447"/>
          <a:stretch/>
        </p:blipFill>
        <p:spPr>
          <a:xfrm>
            <a:off x="2493657" y="5595208"/>
            <a:ext cx="6521513" cy="35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9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4A9195-824A-138A-3227-55B1B1AD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4E25432B-EE5D-4B03-A04F-F63042B88218}" type="slidenum">
              <a:rPr lang="pt-BR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13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15845F4-B513-C7D7-A78B-1D2D99AD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2979"/>
            <a:ext cx="10972800" cy="7508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pt-BR" sz="4000" kern="1200" dirty="0">
                <a:solidFill>
                  <a:schemeClr val="accent6">
                    <a:lumMod val="75000"/>
                  </a:schemeClr>
                </a:solidFill>
              </a:rPr>
              <a:t>A velhice extrema</a:t>
            </a:r>
            <a:endParaRPr lang="en-US" sz="4000" kern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CBA332E-9EDB-9E9A-1D77-68C3C7203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227" y="1304457"/>
            <a:ext cx="7089543" cy="425372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717E9FA-591C-FE9D-F638-C54F3AEFF0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447"/>
          <a:stretch/>
        </p:blipFill>
        <p:spPr>
          <a:xfrm>
            <a:off x="2970707" y="5546461"/>
            <a:ext cx="6521513" cy="35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767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dirty="0">
                <a:solidFill>
                  <a:srgbClr val="CC9900"/>
                </a:solidFill>
              </a:rPr>
              <a:t>3. </a:t>
            </a: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</a:t>
            </a:r>
            <a:r>
              <a:rPr lang="pt-BR"/>
              <a:t>reforma de 2019</a:t>
            </a:r>
            <a:endParaRPr lang="pt-BR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pt-BR" b="0" dirty="0">
                <a:solidFill>
                  <a:srgbClr val="006633"/>
                </a:solidFill>
              </a:rPr>
              <a:t> </a:t>
            </a: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9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15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574E093-1302-BF58-FB08-77223A635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51" y="1072445"/>
            <a:ext cx="10688498" cy="378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00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16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23108DA-DF29-001D-5254-0A1BC81D3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893" y="1019780"/>
            <a:ext cx="9864214" cy="392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39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A81D14A-6453-217D-BA32-637613423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758" y="643399"/>
            <a:ext cx="9836484" cy="5044350"/>
          </a:xfrm>
          <a:prstGeom prst="rect">
            <a:avLst/>
          </a:prstGeom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90BCEE-7E24-1E38-C46C-AF2C3BF9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17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FBFB523-D8A6-34FF-C78F-872A7725818A}"/>
              </a:ext>
            </a:extLst>
          </p:cNvPr>
          <p:cNvSpPr/>
          <p:nvPr/>
        </p:nvSpPr>
        <p:spPr bwMode="auto">
          <a:xfrm>
            <a:off x="6096000" y="3583858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08F7E71-D155-EA55-7E14-C9C875DEAE81}"/>
              </a:ext>
            </a:extLst>
          </p:cNvPr>
          <p:cNvSpPr/>
          <p:nvPr/>
        </p:nvSpPr>
        <p:spPr bwMode="auto">
          <a:xfrm>
            <a:off x="2816941" y="3598606"/>
            <a:ext cx="914399" cy="44245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E917CF2-8CE1-3B8E-AF62-708AE654D412}"/>
              </a:ext>
            </a:extLst>
          </p:cNvPr>
          <p:cNvSpPr/>
          <p:nvPr/>
        </p:nvSpPr>
        <p:spPr bwMode="auto">
          <a:xfrm>
            <a:off x="2728451" y="3583859"/>
            <a:ext cx="752167" cy="32446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7CB46AB8-EFDD-F17C-CBAD-FC444BBF5B8C}"/>
              </a:ext>
            </a:extLst>
          </p:cNvPr>
          <p:cNvSpPr/>
          <p:nvPr/>
        </p:nvSpPr>
        <p:spPr bwMode="auto">
          <a:xfrm>
            <a:off x="4458929" y="4635911"/>
            <a:ext cx="752167" cy="32446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757187A-1D1A-0A67-6267-DCEF1065728A}"/>
              </a:ext>
            </a:extLst>
          </p:cNvPr>
          <p:cNvSpPr/>
          <p:nvPr/>
        </p:nvSpPr>
        <p:spPr bwMode="auto">
          <a:xfrm>
            <a:off x="6454874" y="3925713"/>
            <a:ext cx="752167" cy="32446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90F63DE0-3AF9-9D9F-D4EB-424C95DF1B6B}"/>
              </a:ext>
            </a:extLst>
          </p:cNvPr>
          <p:cNvSpPr/>
          <p:nvPr/>
        </p:nvSpPr>
        <p:spPr bwMode="auto">
          <a:xfrm>
            <a:off x="7911693" y="5326414"/>
            <a:ext cx="752167" cy="32446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F60C1179-5AC1-EDD1-E11F-DF94383F4054}"/>
              </a:ext>
            </a:extLst>
          </p:cNvPr>
          <p:cNvSpPr/>
          <p:nvPr/>
        </p:nvSpPr>
        <p:spPr bwMode="auto">
          <a:xfrm>
            <a:off x="9878145" y="2877952"/>
            <a:ext cx="752167" cy="32446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582E8CD-86B2-3445-EEF6-F7180ED12E8F}"/>
              </a:ext>
            </a:extLst>
          </p:cNvPr>
          <p:cNvSpPr txBox="1"/>
          <p:nvPr/>
        </p:nvSpPr>
        <p:spPr>
          <a:xfrm>
            <a:off x="1177758" y="5702496"/>
            <a:ext cx="258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+mj-lt"/>
              </a:rPr>
              <a:t>Fonte: Elaboração própria.</a:t>
            </a:r>
          </a:p>
        </p:txBody>
      </p:sp>
    </p:spTree>
    <p:extLst>
      <p:ext uri="{BB962C8B-B14F-4D97-AF65-F5344CB8AC3E}">
        <p14:creationId xmlns:p14="http://schemas.microsoft.com/office/powerpoint/2010/main" val="2397100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dirty="0">
                <a:solidFill>
                  <a:srgbClr val="CC9900"/>
                </a:solidFill>
              </a:rPr>
              <a:t>4</a:t>
            </a:r>
            <a:r>
              <a:rPr lang="pt-BR">
                <a:solidFill>
                  <a:srgbClr val="CC9900"/>
                </a:solidFill>
              </a:rPr>
              <a:t>. </a:t>
            </a: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questão da idade</a:t>
            </a:r>
            <a:endParaRPr lang="pt-BR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pt-BR" b="0" dirty="0">
                <a:solidFill>
                  <a:srgbClr val="006633"/>
                </a:solidFill>
              </a:rPr>
              <a:t> </a:t>
            </a: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80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19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02F85B1-49C9-21CE-58B0-5C34A4334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686" y="542551"/>
            <a:ext cx="7564627" cy="537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6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7578" y="1499172"/>
            <a:ext cx="8194983" cy="333170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 fenômeno universal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o Brasil nisso?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reforma de 2019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questão da idade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questão de gênero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regra dos benefícios rurais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O benefício assistencial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O salário mínimo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futura crise</a:t>
            </a: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pt-BR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</a:pPr>
            <a:endParaRPr lang="pt-BR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0182B-F4C6-4768-8C89-049AC0ACDE8D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pt-BR" altLang="en-US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19439" y="607375"/>
            <a:ext cx="615312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eaLnBrk="0" hangingPunct="0">
              <a:spcBef>
                <a:spcPct val="0"/>
              </a:spcBef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>
              <a:defRPr/>
            </a:pPr>
            <a:r>
              <a:rPr lang="pt-BR" altLang="pt-BR" sz="4400" b="1" dirty="0">
                <a:solidFill>
                  <a:srgbClr val="006633"/>
                </a:solidFill>
              </a:rPr>
              <a:t>Sumário</a:t>
            </a:r>
          </a:p>
        </p:txBody>
      </p:sp>
    </p:spTree>
    <p:extLst>
      <p:ext uri="{BB962C8B-B14F-4D97-AF65-F5344CB8AC3E}">
        <p14:creationId xmlns:p14="http://schemas.microsoft.com/office/powerpoint/2010/main" val="3440750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20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B8D8990-653B-8809-803D-13BC0EBA9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01" y="1354668"/>
            <a:ext cx="10428597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3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21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E484324-19CB-89A0-B2CE-B76E57B16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86" y="1693332"/>
            <a:ext cx="10989427" cy="323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36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22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65A155C-6930-6DDE-2A04-94129F736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596" y="541350"/>
            <a:ext cx="7646807" cy="515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3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23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6044F4A-B418-042F-47F1-59C975B1A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183" y="1027289"/>
            <a:ext cx="9345634" cy="434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9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dirty="0">
                <a:solidFill>
                  <a:srgbClr val="CC9900"/>
                </a:solidFill>
              </a:rPr>
              <a:t>5</a:t>
            </a:r>
            <a:r>
              <a:rPr lang="pt-BR">
                <a:solidFill>
                  <a:srgbClr val="CC9900"/>
                </a:solidFill>
              </a:rPr>
              <a:t>. </a:t>
            </a:r>
            <a:r>
              <a:rPr lang="pt-BR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questão de gênero</a:t>
            </a:r>
            <a:endParaRPr lang="pt-BR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pt-BR" b="0" dirty="0">
                <a:solidFill>
                  <a:srgbClr val="006633"/>
                </a:solidFill>
              </a:rPr>
              <a:t> </a:t>
            </a: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25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25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612AEAC-4278-79D3-6D0D-860C5E5F0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614" y="1027289"/>
            <a:ext cx="9670771" cy="454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60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26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8E396B6-E4DE-9A93-CE70-3EC43AE83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563" y="1715734"/>
            <a:ext cx="10074873" cy="290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25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27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DDF917E-767A-F5C7-3B81-8F266D1AE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311" y="1586089"/>
            <a:ext cx="9867378" cy="293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93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28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9A094FC-66C2-DDCE-C004-32FAE9E8C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35" y="2026356"/>
            <a:ext cx="10644330" cy="2426581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F5F1068-2430-08A4-2986-635FA4B1272C}"/>
              </a:ext>
            </a:extLst>
          </p:cNvPr>
          <p:cNvSpPr/>
          <p:nvPr/>
        </p:nvSpPr>
        <p:spPr bwMode="auto">
          <a:xfrm>
            <a:off x="1570383" y="4051638"/>
            <a:ext cx="874644" cy="401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D812193-183A-5C85-6E68-DC833D5868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54" t="86668" r="86040" b="-499"/>
          <a:stretch/>
        </p:blipFill>
        <p:spPr>
          <a:xfrm>
            <a:off x="1550505" y="4071516"/>
            <a:ext cx="695738" cy="40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1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29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6671F55-BDC0-20D2-C49E-60F837341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057" y="530578"/>
            <a:ext cx="7361886" cy="528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5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>
                <a:solidFill>
                  <a:srgbClr val="CC9900"/>
                </a:solidFill>
              </a:rPr>
              <a:t> </a:t>
            </a:r>
            <a:r>
              <a:rPr lang="pt-BR"/>
              <a:t>Um fenômeno universal</a:t>
            </a:r>
            <a:endParaRPr lang="pt-BR" b="0" dirty="0">
              <a:solidFill>
                <a:srgbClr val="006633"/>
              </a:solidFill>
            </a:endParaRP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77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dirty="0">
                <a:solidFill>
                  <a:srgbClr val="CC9900"/>
                </a:solidFill>
              </a:rPr>
              <a:t>6</a:t>
            </a:r>
            <a:r>
              <a:rPr lang="pt-BR">
                <a:solidFill>
                  <a:srgbClr val="CC9900"/>
                </a:solidFill>
              </a:rPr>
              <a:t>. </a:t>
            </a:r>
            <a:r>
              <a:rPr lang="pt-BR"/>
              <a:t>A regra dos benefícios rurais</a:t>
            </a:r>
            <a:endParaRPr lang="pt-BR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pt-BR" b="0" dirty="0">
                <a:solidFill>
                  <a:srgbClr val="006633"/>
                </a:solidFill>
              </a:rPr>
              <a:t> </a:t>
            </a: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60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31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56BE65D-2F89-0C43-46F2-92883B22D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35" y="523511"/>
            <a:ext cx="10134330" cy="49772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EA905C1-7990-6453-ECCE-26A168003BA8}"/>
              </a:ext>
            </a:extLst>
          </p:cNvPr>
          <p:cNvSpPr txBox="1"/>
          <p:nvPr/>
        </p:nvSpPr>
        <p:spPr>
          <a:xfrm>
            <a:off x="1280497" y="5500751"/>
            <a:ext cx="708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+mj-lt"/>
              </a:rPr>
              <a:t>Fonte: Anuário Estatístico da Previdência Social, vários anos.</a:t>
            </a:r>
          </a:p>
        </p:txBody>
      </p:sp>
    </p:spTree>
    <p:extLst>
      <p:ext uri="{BB962C8B-B14F-4D97-AF65-F5344CB8AC3E}">
        <p14:creationId xmlns:p14="http://schemas.microsoft.com/office/powerpoint/2010/main" val="15325799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32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FD6C123-F01C-1A95-5D16-835238C47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30" y="1191078"/>
            <a:ext cx="10364740" cy="3855483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E29E82F-B2BB-BBBB-D446-9B51DC0FF542}"/>
              </a:ext>
            </a:extLst>
          </p:cNvPr>
          <p:cNvSpPr/>
          <p:nvPr/>
        </p:nvSpPr>
        <p:spPr bwMode="auto">
          <a:xfrm>
            <a:off x="6857999" y="3878803"/>
            <a:ext cx="970845" cy="485423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29690F6-1AED-D766-AB06-5FFAD40B4A85}"/>
              </a:ext>
            </a:extLst>
          </p:cNvPr>
          <p:cNvSpPr/>
          <p:nvPr/>
        </p:nvSpPr>
        <p:spPr bwMode="auto">
          <a:xfrm>
            <a:off x="6858000" y="2687184"/>
            <a:ext cx="970845" cy="485423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5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AFB7C57-3A70-1BBC-050D-C6D4934DF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452" y="643466"/>
            <a:ext cx="9279095" cy="503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912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34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F5DA9E2-7EDE-C5ED-FE00-564693611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05" y="1907822"/>
            <a:ext cx="10635572" cy="294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26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dirty="0">
                <a:solidFill>
                  <a:srgbClr val="CC9900"/>
                </a:solidFill>
              </a:rPr>
              <a:t>7</a:t>
            </a:r>
            <a:r>
              <a:rPr lang="pt-BR">
                <a:solidFill>
                  <a:srgbClr val="CC9900"/>
                </a:solidFill>
              </a:rPr>
              <a:t>. </a:t>
            </a:r>
            <a:r>
              <a:rPr lang="pt-BR"/>
              <a:t>O benefício assistencial</a:t>
            </a:r>
            <a:endParaRPr lang="pt-BR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pt-BR" b="0" dirty="0">
                <a:solidFill>
                  <a:srgbClr val="006633"/>
                </a:solidFill>
              </a:rPr>
              <a:t> </a:t>
            </a: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15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36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3140928-9063-ECED-BF35-D0CF4DB6D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892" y="1718733"/>
            <a:ext cx="10374215" cy="288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23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37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C9B0A6D-6CA7-E3D6-E395-DD1A69B7A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200" y="976488"/>
            <a:ext cx="9939600" cy="436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952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38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CC01156-5DD5-2E94-B02D-63BE33A41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386" y="678743"/>
            <a:ext cx="9963227" cy="475845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115F8F7-2C14-965D-FEE4-569D6C9F3961}"/>
              </a:ext>
            </a:extLst>
          </p:cNvPr>
          <p:cNvSpPr txBox="1"/>
          <p:nvPr/>
        </p:nvSpPr>
        <p:spPr>
          <a:xfrm>
            <a:off x="1114386" y="5538801"/>
            <a:ext cx="168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+mj-lt"/>
              </a:rPr>
              <a:t>Fonte: STN</a:t>
            </a:r>
          </a:p>
        </p:txBody>
      </p:sp>
    </p:spTree>
    <p:extLst>
      <p:ext uri="{BB962C8B-B14F-4D97-AF65-F5344CB8AC3E}">
        <p14:creationId xmlns:p14="http://schemas.microsoft.com/office/powerpoint/2010/main" val="6782724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39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6D3B95E-1A81-E662-2481-9C5ECCF55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100" y="1134535"/>
            <a:ext cx="9931800" cy="381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1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197D3-B5A6-AEA2-D631-A3F4D9786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7557"/>
            <a:ext cx="10972800" cy="7508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pt-BR" sz="4000" kern="1200" dirty="0">
                <a:solidFill>
                  <a:schemeClr val="accent6">
                    <a:lumMod val="75000"/>
                  </a:schemeClr>
                </a:solidFill>
              </a:rPr>
              <a:t>Fenômenos mundiais</a:t>
            </a:r>
            <a:endParaRPr lang="en-US" sz="4000" kern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75E9B4-4676-6F0B-63FB-61FD80A11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6"/>
            <a:ext cx="11239500" cy="41909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>
                <a:latin typeface="+mj-lt"/>
              </a:rPr>
              <a:t>“Baby boom” (especificamente países afetados pela II Guerra Mundial)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+mj-lt"/>
              </a:rPr>
              <a:t>Redução posterior taxa de natalidade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+mj-lt"/>
              </a:rPr>
              <a:t>Aumento da participação feminina no mercado de trabalho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+mj-lt"/>
              </a:rPr>
              <a:t>Envelhecimento da população 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+mj-lt"/>
              </a:rPr>
              <a:t>“</a:t>
            </a:r>
            <a:r>
              <a:rPr lang="pt-BR" dirty="0" err="1">
                <a:latin typeface="+mj-lt"/>
              </a:rPr>
              <a:t>Super-idosos</a:t>
            </a:r>
            <a:r>
              <a:rPr lang="pt-BR" dirty="0">
                <a:latin typeface="+mj-lt"/>
              </a:rPr>
              <a:t>”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90BCEE-7E24-1E38-C46C-AF2C3BF9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</a:t>
            </a:fld>
            <a:endParaRPr lang="pt-B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91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40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897E463-C208-2C6B-0BF9-307E3831C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55" y="1964267"/>
            <a:ext cx="1116069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62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41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77D69FD-72D2-B59D-099E-33FB22BEC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537" y="643598"/>
            <a:ext cx="7812925" cy="503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02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dirty="0">
                <a:solidFill>
                  <a:srgbClr val="CC9900"/>
                </a:solidFill>
              </a:rPr>
              <a:t>8</a:t>
            </a:r>
            <a:r>
              <a:rPr lang="pt-BR">
                <a:solidFill>
                  <a:srgbClr val="CC9900"/>
                </a:solidFill>
              </a:rPr>
              <a:t>. </a:t>
            </a:r>
            <a:r>
              <a:rPr lang="pt-BR"/>
              <a:t>O Salário mínimo</a:t>
            </a:r>
            <a:endParaRPr lang="pt-BR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pt-BR" b="0" dirty="0">
                <a:solidFill>
                  <a:srgbClr val="006633"/>
                </a:solidFill>
              </a:rPr>
              <a:t> </a:t>
            </a: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463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59582DB-F9D3-A35D-725E-357FB2D89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44" y="224591"/>
            <a:ext cx="4261104" cy="587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90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44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5782564-CE84-83F1-A1AF-AAA9F7325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3530" y="406400"/>
            <a:ext cx="9344940" cy="519319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9CA3095-9A59-6A93-74CD-C2252ACB5A19}"/>
              </a:ext>
            </a:extLst>
          </p:cNvPr>
          <p:cNvSpPr txBox="1"/>
          <p:nvPr/>
        </p:nvSpPr>
        <p:spPr>
          <a:xfrm>
            <a:off x="1423530" y="5552285"/>
            <a:ext cx="498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+mj-lt"/>
              </a:rPr>
              <a:t>Fonte: Elaboração própria. Deflator: INPC.</a:t>
            </a:r>
          </a:p>
        </p:txBody>
      </p:sp>
    </p:spTree>
    <p:extLst>
      <p:ext uri="{BB962C8B-B14F-4D97-AF65-F5344CB8AC3E}">
        <p14:creationId xmlns:p14="http://schemas.microsoft.com/office/powerpoint/2010/main" val="10766407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45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8974839-4BE4-4B60-9E1D-6A06F1B54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750" y="395111"/>
            <a:ext cx="9047828" cy="530594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CCEE750-C13D-4143-F227-4A91F79B8D21}"/>
              </a:ext>
            </a:extLst>
          </p:cNvPr>
          <p:cNvSpPr txBox="1"/>
          <p:nvPr/>
        </p:nvSpPr>
        <p:spPr>
          <a:xfrm>
            <a:off x="1642750" y="5701057"/>
            <a:ext cx="498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latin typeface="+mj-lt"/>
              </a:rPr>
              <a:t>Fonte: BEPS.</a:t>
            </a:r>
          </a:p>
        </p:txBody>
      </p:sp>
    </p:spTree>
    <p:extLst>
      <p:ext uri="{BB962C8B-B14F-4D97-AF65-F5344CB8AC3E}">
        <p14:creationId xmlns:p14="http://schemas.microsoft.com/office/powerpoint/2010/main" val="19246172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46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BC6A1A8-CBF1-A852-EB80-8F438326E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89" y="1407936"/>
            <a:ext cx="10824422" cy="350590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42D3C710-71E6-00F1-563A-79F1086B6F4B}"/>
              </a:ext>
            </a:extLst>
          </p:cNvPr>
          <p:cNvSpPr/>
          <p:nvPr/>
        </p:nvSpPr>
        <p:spPr bwMode="auto">
          <a:xfrm>
            <a:off x="4746978" y="3429000"/>
            <a:ext cx="829734" cy="365819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96DB441-BC1C-6048-69EA-2AB7DF408849}"/>
              </a:ext>
            </a:extLst>
          </p:cNvPr>
          <p:cNvSpPr/>
          <p:nvPr/>
        </p:nvSpPr>
        <p:spPr bwMode="auto">
          <a:xfrm>
            <a:off x="6533039" y="3063181"/>
            <a:ext cx="829734" cy="365819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438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dirty="0">
                <a:solidFill>
                  <a:srgbClr val="CC9900"/>
                </a:solidFill>
              </a:rPr>
              <a:t>9</a:t>
            </a:r>
            <a:r>
              <a:rPr lang="pt-BR">
                <a:solidFill>
                  <a:srgbClr val="CC9900"/>
                </a:solidFill>
              </a:rPr>
              <a:t>. </a:t>
            </a:r>
            <a:r>
              <a:rPr lang="pt-BR"/>
              <a:t>A futura crise </a:t>
            </a:r>
            <a:endParaRPr lang="pt-BR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pt-BR" b="0" dirty="0">
                <a:solidFill>
                  <a:srgbClr val="006633"/>
                </a:solidFill>
              </a:rPr>
              <a:t> </a:t>
            </a: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942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90BCEE-7E24-1E38-C46C-AF2C3BF9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48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1FC089C-5701-CE42-C417-BECE8E815635}"/>
              </a:ext>
            </a:extLst>
          </p:cNvPr>
          <p:cNvSpPr txBox="1"/>
          <p:nvPr/>
        </p:nvSpPr>
        <p:spPr>
          <a:xfrm>
            <a:off x="1517538" y="5636439"/>
            <a:ext cx="4252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+mj-lt"/>
              </a:rPr>
              <a:t>Fonte: Ministério da Previdência Social/STN.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A5D39B4-CB93-80DC-2DCE-EE1EA4BF4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565" y="536253"/>
            <a:ext cx="9156870" cy="494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723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49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4F415D5-F469-FD3B-6E8D-7BA25D8B5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31" y="1423244"/>
            <a:ext cx="10786938" cy="347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6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E10C5C2-BED8-62A4-7927-A8CC37A06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806" y="761185"/>
            <a:ext cx="9958388" cy="5030830"/>
          </a:xfrm>
          <a:prstGeom prst="rect">
            <a:avLst/>
          </a:prstGeom>
        </p:spPr>
      </p:pic>
      <p:sp>
        <p:nvSpPr>
          <p:cNvPr id="5" name="Espaço Reservado para Número de Slide 3">
            <a:extLst>
              <a:ext uri="{FF2B5EF4-FFF2-40B4-BE49-F238E27FC236}">
                <a16:creationId xmlns:a16="http://schemas.microsoft.com/office/drawing/2014/main" id="{F7E46DE7-8242-9429-26DD-C8D8E397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5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B3C45F5E-664D-5A96-2C26-96D8B95F4390}"/>
              </a:ext>
            </a:extLst>
          </p:cNvPr>
          <p:cNvSpPr/>
          <p:nvPr/>
        </p:nvSpPr>
        <p:spPr bwMode="auto">
          <a:xfrm>
            <a:off x="5981700" y="2949962"/>
            <a:ext cx="819150" cy="383788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F37113D-9A13-1F47-D78B-B0B8BE2379D3}"/>
              </a:ext>
            </a:extLst>
          </p:cNvPr>
          <p:cNvSpPr/>
          <p:nvPr/>
        </p:nvSpPr>
        <p:spPr bwMode="auto">
          <a:xfrm>
            <a:off x="9493250" y="3562350"/>
            <a:ext cx="819150" cy="383788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9C4A73F-ABF5-87C2-9C84-9E89454AC0F9}"/>
              </a:ext>
            </a:extLst>
          </p:cNvPr>
          <p:cNvSpPr/>
          <p:nvPr/>
        </p:nvSpPr>
        <p:spPr bwMode="auto">
          <a:xfrm>
            <a:off x="10369550" y="2949962"/>
            <a:ext cx="819150" cy="383788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832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50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AE2E187-E28A-F979-A36F-B7AFDFC55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598" y="982133"/>
            <a:ext cx="9928803" cy="415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603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2073CC3-499C-EB91-8C22-D96A9319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51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162E140-EF23-82D0-93D6-F067F8CB2EE0}"/>
              </a:ext>
            </a:extLst>
          </p:cNvPr>
          <p:cNvSpPr/>
          <p:nvPr/>
        </p:nvSpPr>
        <p:spPr bwMode="auto">
          <a:xfrm>
            <a:off x="6965244" y="2675467"/>
            <a:ext cx="970845" cy="4854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98E8AAE-C3A9-DD84-4021-56E0C056A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073" y="462844"/>
            <a:ext cx="8686800" cy="523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994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90BCEE-7E24-1E38-C46C-AF2C3BF9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52</a:t>
            </a:fld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F62395B-D355-5367-0929-7063EE3E37E0}"/>
              </a:ext>
            </a:extLst>
          </p:cNvPr>
          <p:cNvSpPr txBox="1"/>
          <p:nvPr/>
        </p:nvSpPr>
        <p:spPr>
          <a:xfrm>
            <a:off x="2620297" y="5663278"/>
            <a:ext cx="6951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b="0" i="0" u="none" strike="noStrike" dirty="0">
                <a:solidFill>
                  <a:srgbClr val="404040"/>
                </a:solidFill>
                <a:effectLst/>
                <a:latin typeface="Garamond" panose="02020404030301010803" pitchFamily="18" charset="0"/>
              </a:rPr>
              <a:t>Fonte: </a:t>
            </a:r>
            <a:r>
              <a:rPr lang="pt-BR" dirty="0">
                <a:solidFill>
                  <a:srgbClr val="404040"/>
                </a:solidFill>
                <a:latin typeface="Garamond" panose="02020404030301010803" pitchFamily="18" charset="0"/>
              </a:rPr>
              <a:t>Elaboração</a:t>
            </a:r>
            <a:r>
              <a:rPr lang="pt-BR" sz="1800" b="0" i="0" u="none" strike="noStrike" dirty="0">
                <a:solidFill>
                  <a:srgbClr val="404040"/>
                </a:solidFill>
                <a:effectLst/>
                <a:latin typeface="Garamond" panose="02020404030301010803" pitchFamily="18" charset="0"/>
              </a:rPr>
              <a:t> própria.</a:t>
            </a:r>
            <a:r>
              <a:rPr lang="pt-BR" dirty="0"/>
              <a:t>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4DA4665-9D6E-0134-8D77-B12B1FFD2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086" y="626382"/>
            <a:ext cx="6307828" cy="482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019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058C6E2-C012-4648-07D6-0B8ECD4B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53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4FC8EBC-26B3-4FD5-2E15-E29DB3CCBDC3}"/>
              </a:ext>
            </a:extLst>
          </p:cNvPr>
          <p:cNvSpPr txBox="1"/>
          <p:nvPr/>
        </p:nvSpPr>
        <p:spPr>
          <a:xfrm>
            <a:off x="641055" y="1118714"/>
            <a:ext cx="10909887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900" dirty="0">
                <a:solidFill>
                  <a:schemeClr val="tx2"/>
                </a:solidFill>
                <a:latin typeface="+mj-lt"/>
              </a:rPr>
              <a:t>“O governo mudou as regras da aposentadoria e parece querer que o brasileiro morra trabalhando” (jornalista X, Jornal do Brasil, 1999, após a mudança das regras de aposentadoria para desincentivar as aposentadorias precoces)</a:t>
            </a:r>
            <a:endParaRPr lang="pt-BR" sz="29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7015628-EA24-CBDB-0B04-38E64288987B}"/>
              </a:ext>
            </a:extLst>
          </p:cNvPr>
          <p:cNvSpPr txBox="1"/>
          <p:nvPr/>
        </p:nvSpPr>
        <p:spPr>
          <a:xfrm>
            <a:off x="641055" y="3429000"/>
            <a:ext cx="10909887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900">
                <a:solidFill>
                  <a:schemeClr val="tx2"/>
                </a:solidFill>
                <a:latin typeface="+mj-lt"/>
              </a:rPr>
              <a:t>“Eu não pedi para mexerem na minha Previdência e o Congresso está lá, discutindo o que fazer com o dinheiro da nossa aposentadoria. E, no nosso caso, somos credores” (jornalista Y, em 2019) 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273188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8B7178F-3D07-4FA0-6A7E-603606A3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4E25432B-EE5D-4B03-A04F-F63042B88218}" type="slidenum">
              <a:rPr lang="pt-BR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6</a:t>
            </a:fld>
            <a:endParaRPr lang="pt-BR">
              <a:solidFill>
                <a:srgbClr val="000000"/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E48E7A6-6D55-4962-D8A1-830B08BFB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99" y="1683982"/>
            <a:ext cx="10880202" cy="300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8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90BCEE-7E24-1E38-C46C-AF2C3BF9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432B-EE5D-4B03-A04F-F63042B88218}" type="slidenum">
              <a:rPr lang="pt-BR" smtClean="0">
                <a:solidFill>
                  <a:srgbClr val="000000"/>
                </a:solidFill>
              </a:rPr>
              <a:pPr/>
              <a:t>7</a:t>
            </a:fld>
            <a:endParaRPr lang="pt-BR" dirty="0">
              <a:solidFill>
                <a:srgbClr val="000000"/>
              </a:solidFill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1252FDA0-E1B2-C70F-B791-7FB7DFF050AA}"/>
              </a:ext>
            </a:extLst>
          </p:cNvPr>
          <p:cNvGrpSpPr/>
          <p:nvPr/>
        </p:nvGrpSpPr>
        <p:grpSpPr>
          <a:xfrm>
            <a:off x="686391" y="1776170"/>
            <a:ext cx="10819217" cy="2764669"/>
            <a:chOff x="686391" y="1911637"/>
            <a:chExt cx="10819217" cy="2764669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2EB0BE06-1222-1F74-496D-1F16AAF802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6391" y="1911637"/>
              <a:ext cx="10819217" cy="2764669"/>
            </a:xfrm>
            <a:prstGeom prst="rect">
              <a:avLst/>
            </a:prstGeom>
          </p:spPr>
        </p:pic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2605A26C-47F3-24C4-065C-BB44FCF711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0006" r="39212" b="7378"/>
            <a:stretch/>
          </p:blipFill>
          <p:spPr>
            <a:xfrm>
              <a:off x="8700934" y="1945504"/>
              <a:ext cx="1571956" cy="425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146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F0E0B-2E67-4F79-9DB0-BE479D4194C1}" type="slidenum">
              <a:rPr lang="pt-BR" alt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pt-BR" altLang="en-US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88525" y="2291645"/>
            <a:ext cx="10014949" cy="60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eaLnBrk="0" hangingPunct="0">
              <a:spcBef>
                <a:spcPct val="0"/>
              </a:spcBef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pt-BR" dirty="0">
                <a:solidFill>
                  <a:schemeClr val="accent1"/>
                </a:solidFill>
              </a:rPr>
              <a:t>2</a:t>
            </a:r>
            <a:r>
              <a:rPr lang="pt-BR">
                <a:solidFill>
                  <a:schemeClr val="accent1"/>
                </a:solidFill>
              </a:rPr>
              <a:t>. </a:t>
            </a:r>
            <a:r>
              <a:rPr lang="pt-BR">
                <a:solidFill>
                  <a:srgbClr val="006633"/>
                </a:solidFill>
              </a:rPr>
              <a:t>E o Brasil nisso?</a:t>
            </a:r>
            <a:endParaRPr lang="pt-BR" dirty="0">
              <a:solidFill>
                <a:srgbClr val="006633"/>
              </a:solidFill>
            </a:endParaRPr>
          </a:p>
          <a:p>
            <a:pPr>
              <a:defRPr/>
            </a:pPr>
            <a:endParaRPr lang="pt-BR" dirty="0">
              <a:solidFill>
                <a:srgbClr val="00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9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4A9195-824A-138A-3227-55B1B1AD4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 wrap="square" anchor="b">
            <a:normAutofit/>
          </a:bodyPr>
          <a:lstStyle/>
          <a:p>
            <a:pPr>
              <a:spcAft>
                <a:spcPts val="600"/>
              </a:spcAft>
            </a:pPr>
            <a:fld id="{4E25432B-EE5D-4B03-A04F-F63042B88218}" type="slidenum">
              <a:rPr lang="pt-BR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9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9B8D59-869E-7631-8443-A5F89153CA29}"/>
              </a:ext>
            </a:extLst>
          </p:cNvPr>
          <p:cNvSpPr txBox="1"/>
          <p:nvPr/>
        </p:nvSpPr>
        <p:spPr>
          <a:xfrm>
            <a:off x="6434667" y="445592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F5974E3-C4AF-5CC0-CB72-DFDCAEFBD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69" y="1751163"/>
            <a:ext cx="10428261" cy="307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5979"/>
      </p:ext>
    </p:extLst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orda 7">
    <a:dk1>
      <a:srgbClr val="000000"/>
    </a:dk1>
    <a:lt1>
      <a:srgbClr val="FFFFFF"/>
    </a:lt1>
    <a:dk2>
      <a:srgbClr val="006633"/>
    </a:dk2>
    <a:lt2>
      <a:srgbClr val="5F5F5F"/>
    </a:lt2>
    <a:accent1>
      <a:srgbClr val="CC9900"/>
    </a:accent1>
    <a:accent2>
      <a:srgbClr val="3B812F"/>
    </a:accent2>
    <a:accent3>
      <a:srgbClr val="FFFFFF"/>
    </a:accent3>
    <a:accent4>
      <a:srgbClr val="000000"/>
    </a:accent4>
    <a:accent5>
      <a:srgbClr val="E2CAAA"/>
    </a:accent5>
    <a:accent6>
      <a:srgbClr val="35742A"/>
    </a:accent6>
    <a:hlink>
      <a:srgbClr val="996600"/>
    </a:hlink>
    <a:folHlink>
      <a:srgbClr val="AFBF39"/>
    </a:folHlink>
  </a:clrScheme>
</a:themeOverride>
</file>

<file path=docMetadata/LabelInfo.xml><?xml version="1.0" encoding="utf-8"?>
<clbl:labelList xmlns:clbl="http://schemas.microsoft.com/office/2020/mipLabelMetadata">
  <clbl:label id="{95aee72d-2f82-48e1-9078-193c2d8a0bda}" enabled="1" method="Standard" siteId="{7e2324c6-6925-427e-b56d-4e6eda16752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472</Words>
  <Application>Microsoft Office PowerPoint</Application>
  <PresentationFormat>Widescreen</PresentationFormat>
  <Paragraphs>148</Paragraphs>
  <Slides>53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8" baseType="lpstr">
      <vt:lpstr>Arial</vt:lpstr>
      <vt:lpstr>Calibri</vt:lpstr>
      <vt:lpstr>Garamond</vt:lpstr>
      <vt:lpstr>Wingdings</vt:lpstr>
      <vt:lpstr>Borda</vt:lpstr>
      <vt:lpstr>PREVIDÊNCIA: A REFORMA FUTURA </vt:lpstr>
      <vt:lpstr>Apresentação do PowerPoint</vt:lpstr>
      <vt:lpstr>Apresentação do PowerPoint</vt:lpstr>
      <vt:lpstr>Fenômenos mundiais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bônus demográfico</vt:lpstr>
      <vt:lpstr>O Estado e as famílias</vt:lpstr>
      <vt:lpstr>A relação de dependência</vt:lpstr>
      <vt:lpstr>A velhice extrema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BNDES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ECONOMIA BRASILEIRA: 1995/2022</dc:title>
  <dc:creator>Giovanna Ferreira Roncoli</dc:creator>
  <cp:lastModifiedBy>Brenda de Almeida Corcino</cp:lastModifiedBy>
  <cp:revision>141</cp:revision>
  <cp:lastPrinted>2023-08-30T16:23:45Z</cp:lastPrinted>
  <dcterms:created xsi:type="dcterms:W3CDTF">2022-12-28T13:19:51Z</dcterms:created>
  <dcterms:modified xsi:type="dcterms:W3CDTF">2023-11-16T15:04:53Z</dcterms:modified>
</cp:coreProperties>
</file>