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3" r:id="rId10"/>
    <p:sldId id="313" r:id="rId11"/>
    <p:sldId id="314" r:id="rId12"/>
    <p:sldId id="306" r:id="rId13"/>
    <p:sldId id="274" r:id="rId14"/>
    <p:sldId id="275" r:id="rId15"/>
    <p:sldId id="318" r:id="rId16"/>
    <p:sldId id="278" r:id="rId17"/>
    <p:sldId id="319" r:id="rId18"/>
    <p:sldId id="264" r:id="rId19"/>
    <p:sldId id="265" r:id="rId20"/>
    <p:sldId id="322" r:id="rId21"/>
    <p:sldId id="270" r:id="rId22"/>
    <p:sldId id="280" r:id="rId23"/>
    <p:sldId id="311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5302B-7052-4C97-85F1-A33D368B7AAC}" v="27" dt="2024-04-13T14:24:37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mar Lisboa Bacha" userId="35f624df76cd6eb4" providerId="LiveId" clId="{0A35302B-7052-4C97-85F1-A33D368B7AAC}"/>
    <pc:docChg chg="undo custSel addSld delSld modSld sldOrd">
      <pc:chgData name="Edmar Lisboa Bacha" userId="35f624df76cd6eb4" providerId="LiveId" clId="{0A35302B-7052-4C97-85F1-A33D368B7AAC}" dt="2024-04-17T17:57:12.049" v="1816" actId="20577"/>
      <pc:docMkLst>
        <pc:docMk/>
      </pc:docMkLst>
      <pc:sldChg chg="modSp mod">
        <pc:chgData name="Edmar Lisboa Bacha" userId="35f624df76cd6eb4" providerId="LiveId" clId="{0A35302B-7052-4C97-85F1-A33D368B7AAC}" dt="2024-04-17T17:57:12.049" v="1816" actId="20577"/>
        <pc:sldMkLst>
          <pc:docMk/>
          <pc:sldMk cId="2051510092" sldId="256"/>
        </pc:sldMkLst>
        <pc:spChg chg="mod">
          <ac:chgData name="Edmar Lisboa Bacha" userId="35f624df76cd6eb4" providerId="LiveId" clId="{0A35302B-7052-4C97-85F1-A33D368B7AAC}" dt="2024-04-09T21:15:46.923" v="1445" actId="20577"/>
          <ac:spMkLst>
            <pc:docMk/>
            <pc:sldMk cId="2051510092" sldId="256"/>
            <ac:spMk id="2" creationId="{4E5D49F0-B735-6A1D-42CA-998405A2CF9B}"/>
          </ac:spMkLst>
        </pc:spChg>
        <pc:spChg chg="mod">
          <ac:chgData name="Edmar Lisboa Bacha" userId="35f624df76cd6eb4" providerId="LiveId" clId="{0A35302B-7052-4C97-85F1-A33D368B7AAC}" dt="2024-04-17T17:57:12.049" v="1816" actId="20577"/>
          <ac:spMkLst>
            <pc:docMk/>
            <pc:sldMk cId="2051510092" sldId="256"/>
            <ac:spMk id="3" creationId="{EF568CBF-C3CF-6C9C-66F8-DDB6F77CC738}"/>
          </ac:spMkLst>
        </pc:spChg>
        <pc:spChg chg="mod">
          <ac:chgData name="Edmar Lisboa Bacha" userId="35f624df76cd6eb4" providerId="LiveId" clId="{0A35302B-7052-4C97-85F1-A33D368B7AAC}" dt="2024-04-13T14:22:14.376" v="1801" actId="255"/>
          <ac:spMkLst>
            <pc:docMk/>
            <pc:sldMk cId="2051510092" sldId="256"/>
            <ac:spMk id="4" creationId="{AF837EB0-9C11-AD8A-1649-04A2A27C9B8D}"/>
          </ac:spMkLst>
        </pc:spChg>
      </pc:sldChg>
      <pc:sldChg chg="modSp mod">
        <pc:chgData name="Edmar Lisboa Bacha" userId="35f624df76cd6eb4" providerId="LiveId" clId="{0A35302B-7052-4C97-85F1-A33D368B7AAC}" dt="2024-04-09T21:32:37.980" v="1776" actId="20577"/>
        <pc:sldMkLst>
          <pc:docMk/>
          <pc:sldMk cId="4039988849" sldId="257"/>
        </pc:sldMkLst>
        <pc:spChg chg="mod">
          <ac:chgData name="Edmar Lisboa Bacha" userId="35f624df76cd6eb4" providerId="LiveId" clId="{0A35302B-7052-4C97-85F1-A33D368B7AAC}" dt="2024-04-09T21:32:37.980" v="1776" actId="20577"/>
          <ac:spMkLst>
            <pc:docMk/>
            <pc:sldMk cId="4039988849" sldId="257"/>
            <ac:spMk id="3" creationId="{F2484B54-7DC5-2C1C-E123-08BC899ADED2}"/>
          </ac:spMkLst>
        </pc:spChg>
      </pc:sldChg>
      <pc:sldChg chg="modSp mod">
        <pc:chgData name="Edmar Lisboa Bacha" userId="35f624df76cd6eb4" providerId="LiveId" clId="{0A35302B-7052-4C97-85F1-A33D368B7AAC}" dt="2024-04-10T12:25:54.084" v="1798" actId="20577"/>
        <pc:sldMkLst>
          <pc:docMk/>
          <pc:sldMk cId="195406190" sldId="259"/>
        </pc:sldMkLst>
        <pc:spChg chg="mod">
          <ac:chgData name="Edmar Lisboa Bacha" userId="35f624df76cd6eb4" providerId="LiveId" clId="{0A35302B-7052-4C97-85F1-A33D368B7AAC}" dt="2024-04-10T12:25:54.084" v="1798" actId="20577"/>
          <ac:spMkLst>
            <pc:docMk/>
            <pc:sldMk cId="195406190" sldId="259"/>
            <ac:spMk id="2" creationId="{0C379635-EDA0-B613-D7E2-D0C9E2DD56C2}"/>
          </ac:spMkLst>
        </pc:spChg>
        <pc:spChg chg="mod">
          <ac:chgData name="Edmar Lisboa Bacha" userId="35f624df76cd6eb4" providerId="LiveId" clId="{0A35302B-7052-4C97-85F1-A33D368B7AAC}" dt="2024-04-09T21:18:18.418" v="1452" actId="20577"/>
          <ac:spMkLst>
            <pc:docMk/>
            <pc:sldMk cId="195406190" sldId="259"/>
            <ac:spMk id="3" creationId="{5ADB48CB-0CFD-E035-2369-201363CE71DA}"/>
          </ac:spMkLst>
        </pc:spChg>
      </pc:sldChg>
      <pc:sldChg chg="modSp mod">
        <pc:chgData name="Edmar Lisboa Bacha" userId="35f624df76cd6eb4" providerId="LiveId" clId="{0A35302B-7052-4C97-85F1-A33D368B7AAC}" dt="2024-04-09T21:20:11.219" v="1479" actId="6549"/>
        <pc:sldMkLst>
          <pc:docMk/>
          <pc:sldMk cId="3132747028" sldId="260"/>
        </pc:sldMkLst>
        <pc:spChg chg="mod">
          <ac:chgData name="Edmar Lisboa Bacha" userId="35f624df76cd6eb4" providerId="LiveId" clId="{0A35302B-7052-4C97-85F1-A33D368B7AAC}" dt="2024-04-09T21:20:11.219" v="1479" actId="6549"/>
          <ac:spMkLst>
            <pc:docMk/>
            <pc:sldMk cId="3132747028" sldId="260"/>
            <ac:spMk id="3" creationId="{5858FE02-63FE-6A33-8795-F5F02E8A6CEC}"/>
          </ac:spMkLst>
        </pc:spChg>
      </pc:sldChg>
      <pc:sldChg chg="modSp mod">
        <pc:chgData name="Edmar Lisboa Bacha" userId="35f624df76cd6eb4" providerId="LiveId" clId="{0A35302B-7052-4C97-85F1-A33D368B7AAC}" dt="2024-04-09T21:21:49.041" v="1498" actId="6549"/>
        <pc:sldMkLst>
          <pc:docMk/>
          <pc:sldMk cId="3693967732" sldId="261"/>
        </pc:sldMkLst>
        <pc:spChg chg="mod">
          <ac:chgData name="Edmar Lisboa Bacha" userId="35f624df76cd6eb4" providerId="LiveId" clId="{0A35302B-7052-4C97-85F1-A33D368B7AAC}" dt="2024-04-09T21:20:26.577" v="1490" actId="20577"/>
          <ac:spMkLst>
            <pc:docMk/>
            <pc:sldMk cId="3693967732" sldId="261"/>
            <ac:spMk id="2" creationId="{1CA638AB-39EA-049C-0793-67A12B1525C1}"/>
          </ac:spMkLst>
        </pc:spChg>
        <pc:spChg chg="mod">
          <ac:chgData name="Edmar Lisboa Bacha" userId="35f624df76cd6eb4" providerId="LiveId" clId="{0A35302B-7052-4C97-85F1-A33D368B7AAC}" dt="2024-04-09T21:21:49.041" v="1498" actId="6549"/>
          <ac:spMkLst>
            <pc:docMk/>
            <pc:sldMk cId="3693967732" sldId="261"/>
            <ac:spMk id="3" creationId="{13BF16AA-10C2-945D-1E4A-9D303AF3D360}"/>
          </ac:spMkLst>
        </pc:spChg>
      </pc:sldChg>
      <pc:sldChg chg="modSp mod">
        <pc:chgData name="Edmar Lisboa Bacha" userId="35f624df76cd6eb4" providerId="LiveId" clId="{0A35302B-7052-4C97-85F1-A33D368B7AAC}" dt="2024-04-09T21:22:38.524" v="1502" actId="20577"/>
        <pc:sldMkLst>
          <pc:docMk/>
          <pc:sldMk cId="3018301742" sldId="262"/>
        </pc:sldMkLst>
        <pc:spChg chg="mod">
          <ac:chgData name="Edmar Lisboa Bacha" userId="35f624df76cd6eb4" providerId="LiveId" clId="{0A35302B-7052-4C97-85F1-A33D368B7AAC}" dt="2024-04-09T21:22:38.524" v="1502" actId="20577"/>
          <ac:spMkLst>
            <pc:docMk/>
            <pc:sldMk cId="3018301742" sldId="262"/>
            <ac:spMk id="3" creationId="{E00E78C9-C445-F7B0-4015-BFDDB85D177A}"/>
          </ac:spMkLst>
        </pc:spChg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134598585" sldId="264"/>
        </pc:sldMkLst>
      </pc:sldChg>
      <pc:sldChg chg="add ord">
        <pc:chgData name="Edmar Lisboa Bacha" userId="35f624df76cd6eb4" providerId="LiveId" clId="{0A35302B-7052-4C97-85F1-A33D368B7AAC}" dt="2024-04-09T13:49:23.753" v="1396"/>
        <pc:sldMkLst>
          <pc:docMk/>
          <pc:sldMk cId="3316260246" sldId="265"/>
        </pc:sldMkLst>
      </pc:sldChg>
      <pc:sldChg chg="add del">
        <pc:chgData name="Edmar Lisboa Bacha" userId="35f624df76cd6eb4" providerId="LiveId" clId="{0A35302B-7052-4C97-85F1-A33D368B7AAC}" dt="2024-04-09T13:49:10.514" v="1394" actId="2696"/>
        <pc:sldMkLst>
          <pc:docMk/>
          <pc:sldMk cId="2955977613" sldId="266"/>
        </pc:sldMkLst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2294906101" sldId="270"/>
        </pc:sldMkLst>
      </pc:sldChg>
      <pc:sldChg chg="add del">
        <pc:chgData name="Edmar Lisboa Bacha" userId="35f624df76cd6eb4" providerId="LiveId" clId="{0A35302B-7052-4C97-85F1-A33D368B7AAC}" dt="2024-04-09T13:19:12.652" v="31" actId="2696"/>
        <pc:sldMkLst>
          <pc:docMk/>
          <pc:sldMk cId="2095401151" sldId="273"/>
        </pc:sldMkLst>
      </pc:sldChg>
      <pc:sldChg chg="modSp add mod">
        <pc:chgData name="Edmar Lisboa Bacha" userId="35f624df76cd6eb4" providerId="LiveId" clId="{0A35302B-7052-4C97-85F1-A33D368B7AAC}" dt="2024-04-09T21:24:59.146" v="1514" actId="6549"/>
        <pc:sldMkLst>
          <pc:docMk/>
          <pc:sldMk cId="2928160641" sldId="274"/>
        </pc:sldMkLst>
        <pc:spChg chg="mod">
          <ac:chgData name="Edmar Lisboa Bacha" userId="35f624df76cd6eb4" providerId="LiveId" clId="{0A35302B-7052-4C97-85F1-A33D368B7AAC}" dt="2024-04-09T21:24:59.146" v="1514" actId="6549"/>
          <ac:spMkLst>
            <pc:docMk/>
            <pc:sldMk cId="2928160641" sldId="274"/>
            <ac:spMk id="3" creationId="{A8811BD3-DF8E-D745-8DAA-6D5454685F87}"/>
          </ac:spMkLst>
        </pc:spChg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236438280" sldId="275"/>
        </pc:sldMkLst>
      </pc:sldChg>
      <pc:sldChg chg="add del">
        <pc:chgData name="Edmar Lisboa Bacha" userId="35f624df76cd6eb4" providerId="LiveId" clId="{0A35302B-7052-4C97-85F1-A33D368B7AAC}" dt="2024-04-09T13:21:58.752" v="37" actId="2696"/>
        <pc:sldMkLst>
          <pc:docMk/>
          <pc:sldMk cId="4153285527" sldId="276"/>
        </pc:sldMkLst>
      </pc:sldChg>
      <pc:sldChg chg="add del">
        <pc:chgData name="Edmar Lisboa Bacha" userId="35f624df76cd6eb4" providerId="LiveId" clId="{0A35302B-7052-4C97-85F1-A33D368B7AAC}" dt="2024-04-09T13:21:31.789" v="35" actId="2696"/>
        <pc:sldMkLst>
          <pc:docMk/>
          <pc:sldMk cId="127965069" sldId="277"/>
        </pc:sldMkLst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1754869603" sldId="278"/>
        </pc:sldMkLst>
      </pc:sldChg>
      <pc:sldChg chg="add del">
        <pc:chgData name="Edmar Lisboa Bacha" userId="35f624df76cd6eb4" providerId="LiveId" clId="{0A35302B-7052-4C97-85F1-A33D368B7AAC}" dt="2024-04-09T13:21:45.006" v="36" actId="2696"/>
        <pc:sldMkLst>
          <pc:docMk/>
          <pc:sldMk cId="76042729" sldId="279"/>
        </pc:sldMkLst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686534011" sldId="280"/>
        </pc:sldMkLst>
      </pc:sldChg>
      <pc:sldChg chg="add del">
        <pc:chgData name="Edmar Lisboa Bacha" userId="35f624df76cd6eb4" providerId="LiveId" clId="{0A35302B-7052-4C97-85F1-A33D368B7AAC}" dt="2024-04-09T13:30:10.881" v="1261" actId="2696"/>
        <pc:sldMkLst>
          <pc:docMk/>
          <pc:sldMk cId="3043571122" sldId="281"/>
        </pc:sldMkLst>
      </pc:sldChg>
      <pc:sldChg chg="add del">
        <pc:chgData name="Edmar Lisboa Bacha" userId="35f624df76cd6eb4" providerId="LiveId" clId="{0A35302B-7052-4C97-85F1-A33D368B7AAC}" dt="2024-04-09T13:30:14.114" v="1262" actId="2696"/>
        <pc:sldMkLst>
          <pc:docMk/>
          <pc:sldMk cId="1648259538" sldId="282"/>
        </pc:sldMkLst>
      </pc:sldChg>
      <pc:sldChg chg="add del">
        <pc:chgData name="Edmar Lisboa Bacha" userId="35f624df76cd6eb4" providerId="LiveId" clId="{0A35302B-7052-4C97-85F1-A33D368B7AAC}" dt="2024-04-09T13:19:19.398" v="32" actId="2696"/>
        <pc:sldMkLst>
          <pc:docMk/>
          <pc:sldMk cId="983888820" sldId="283"/>
        </pc:sldMkLst>
      </pc:sldChg>
      <pc:sldChg chg="modSp mod">
        <pc:chgData name="Edmar Lisboa Bacha" userId="35f624df76cd6eb4" providerId="LiveId" clId="{0A35302B-7052-4C97-85F1-A33D368B7AAC}" dt="2024-04-09T21:23:51.402" v="1508" actId="6549"/>
        <pc:sldMkLst>
          <pc:docMk/>
          <pc:sldMk cId="2301342053" sldId="303"/>
        </pc:sldMkLst>
        <pc:spChg chg="mod">
          <ac:chgData name="Edmar Lisboa Bacha" userId="35f624df76cd6eb4" providerId="LiveId" clId="{0A35302B-7052-4C97-85F1-A33D368B7AAC}" dt="2024-04-09T13:31:37.413" v="1309" actId="20577"/>
          <ac:spMkLst>
            <pc:docMk/>
            <pc:sldMk cId="2301342053" sldId="303"/>
            <ac:spMk id="2" creationId="{42CEAC2D-7070-6B2B-0402-F90E0BCC82EB}"/>
          </ac:spMkLst>
        </pc:spChg>
        <pc:spChg chg="mod">
          <ac:chgData name="Edmar Lisboa Bacha" userId="35f624df76cd6eb4" providerId="LiveId" clId="{0A35302B-7052-4C97-85F1-A33D368B7AAC}" dt="2024-04-09T21:23:51.402" v="1508" actId="6549"/>
          <ac:spMkLst>
            <pc:docMk/>
            <pc:sldMk cId="2301342053" sldId="303"/>
            <ac:spMk id="3" creationId="{615B8155-F854-2E60-8288-904DD3F4DEB1}"/>
          </ac:spMkLst>
        </pc:spChg>
      </pc:sldChg>
      <pc:sldChg chg="del">
        <pc:chgData name="Edmar Lisboa Bacha" userId="35f624df76cd6eb4" providerId="LiveId" clId="{0A35302B-7052-4C97-85F1-A33D368B7AAC}" dt="2024-04-09T13:19:38.979" v="33" actId="2696"/>
        <pc:sldMkLst>
          <pc:docMk/>
          <pc:sldMk cId="2940416283" sldId="308"/>
        </pc:sldMkLst>
      </pc:sldChg>
      <pc:sldChg chg="del">
        <pc:chgData name="Edmar Lisboa Bacha" userId="35f624df76cd6eb4" providerId="LiveId" clId="{0A35302B-7052-4C97-85F1-A33D368B7AAC}" dt="2024-04-09T13:20:15.909" v="34" actId="2696"/>
        <pc:sldMkLst>
          <pc:docMk/>
          <pc:sldMk cId="3287119412" sldId="309"/>
        </pc:sldMkLst>
      </pc:sldChg>
      <pc:sldChg chg="modSp mod ord">
        <pc:chgData name="Edmar Lisboa Bacha" userId="35f624df76cd6eb4" providerId="LiveId" clId="{0A35302B-7052-4C97-85F1-A33D368B7AAC}" dt="2024-04-09T21:26:17.222" v="1516" actId="20577"/>
        <pc:sldMkLst>
          <pc:docMk/>
          <pc:sldMk cId="2065590513" sldId="311"/>
        </pc:sldMkLst>
        <pc:spChg chg="mod">
          <ac:chgData name="Edmar Lisboa Bacha" userId="35f624df76cd6eb4" providerId="LiveId" clId="{0A35302B-7052-4C97-85F1-A33D368B7AAC}" dt="2024-04-09T13:23:26.422" v="141" actId="6549"/>
          <ac:spMkLst>
            <pc:docMk/>
            <pc:sldMk cId="2065590513" sldId="311"/>
            <ac:spMk id="2" creationId="{26FE4B31-F385-87E3-E0CF-F9137E889A68}"/>
          </ac:spMkLst>
        </pc:spChg>
        <pc:spChg chg="mod">
          <ac:chgData name="Edmar Lisboa Bacha" userId="35f624df76cd6eb4" providerId="LiveId" clId="{0A35302B-7052-4C97-85F1-A33D368B7AAC}" dt="2024-04-09T21:26:17.222" v="1516" actId="20577"/>
          <ac:spMkLst>
            <pc:docMk/>
            <pc:sldMk cId="2065590513" sldId="311"/>
            <ac:spMk id="3" creationId="{9D6CFFDA-C5BA-0FC6-5815-20A2339F5277}"/>
          </ac:spMkLst>
        </pc:spChg>
      </pc:sldChg>
      <pc:sldChg chg="modSp mod">
        <pc:chgData name="Edmar Lisboa Bacha" userId="35f624df76cd6eb4" providerId="LiveId" clId="{0A35302B-7052-4C97-85F1-A33D368B7AAC}" dt="2024-04-09T13:31:11.071" v="1277" actId="20577"/>
        <pc:sldMkLst>
          <pc:docMk/>
          <pc:sldMk cId="660618521" sldId="313"/>
        </pc:sldMkLst>
        <pc:spChg chg="mod">
          <ac:chgData name="Edmar Lisboa Bacha" userId="35f624df76cd6eb4" providerId="LiveId" clId="{0A35302B-7052-4C97-85F1-A33D368B7AAC}" dt="2024-04-09T13:31:11.071" v="1277" actId="20577"/>
          <ac:spMkLst>
            <pc:docMk/>
            <pc:sldMk cId="660618521" sldId="313"/>
            <ac:spMk id="2" creationId="{EF096076-2BF6-9785-5891-4C47A1B2743E}"/>
          </ac:spMkLst>
        </pc:spChg>
      </pc:sldChg>
      <pc:sldChg chg="addSp delSp new del mod">
        <pc:chgData name="Edmar Lisboa Bacha" userId="35f624df76cd6eb4" providerId="LiveId" clId="{0A35302B-7052-4C97-85F1-A33D368B7AAC}" dt="2024-04-09T13:18:34.208" v="28" actId="2696"/>
        <pc:sldMkLst>
          <pc:docMk/>
          <pc:sldMk cId="1021698746" sldId="315"/>
        </pc:sldMkLst>
        <pc:spChg chg="add del">
          <ac:chgData name="Edmar Lisboa Bacha" userId="35f624df76cd6eb4" providerId="LiveId" clId="{0A35302B-7052-4C97-85F1-A33D368B7AAC}" dt="2024-04-09T13:15:58.872" v="2" actId="22"/>
          <ac:spMkLst>
            <pc:docMk/>
            <pc:sldMk cId="1021698746" sldId="315"/>
            <ac:spMk id="5" creationId="{AEE41C89-1856-22B7-580F-D04221BBB2F4}"/>
          </ac:spMkLst>
        </pc:spChg>
        <pc:spChg chg="add del">
          <ac:chgData name="Edmar Lisboa Bacha" userId="35f624df76cd6eb4" providerId="LiveId" clId="{0A35302B-7052-4C97-85F1-A33D368B7AAC}" dt="2024-04-09T13:16:19.893" v="4" actId="22"/>
          <ac:spMkLst>
            <pc:docMk/>
            <pc:sldMk cId="1021698746" sldId="315"/>
            <ac:spMk id="7" creationId="{90BA451C-AECB-819B-1A9C-6B19AA4F2A0F}"/>
          </ac:spMkLst>
        </pc:spChg>
      </pc:sldChg>
      <pc:sldChg chg="new del ord">
        <pc:chgData name="Edmar Lisboa Bacha" userId="35f624df76cd6eb4" providerId="LiveId" clId="{0A35302B-7052-4C97-85F1-A33D368B7AAC}" dt="2024-04-09T13:19:02.919" v="29" actId="2696"/>
        <pc:sldMkLst>
          <pc:docMk/>
          <pc:sldMk cId="1231606596" sldId="316"/>
        </pc:sldMkLst>
      </pc:sldChg>
      <pc:sldChg chg="add del">
        <pc:chgData name="Edmar Lisboa Bacha" userId="35f624df76cd6eb4" providerId="LiveId" clId="{0A35302B-7052-4C97-85F1-A33D368B7AAC}" dt="2024-04-09T13:19:07.683" v="30" actId="2696"/>
        <pc:sldMkLst>
          <pc:docMk/>
          <pc:sldMk cId="1345713495" sldId="317"/>
        </pc:sldMkLst>
      </pc:sldChg>
      <pc:sldChg chg="modSp add mod">
        <pc:chgData name="Edmar Lisboa Bacha" userId="35f624df76cd6eb4" providerId="LiveId" clId="{0A35302B-7052-4C97-85F1-A33D368B7AAC}" dt="2024-04-13T14:24:13.991" v="1811" actId="27636"/>
        <pc:sldMkLst>
          <pc:docMk/>
          <pc:sldMk cId="3707284171" sldId="318"/>
        </pc:sldMkLst>
        <pc:spChg chg="mod">
          <ac:chgData name="Edmar Lisboa Bacha" userId="35f624df76cd6eb4" providerId="LiveId" clId="{0A35302B-7052-4C97-85F1-A33D368B7AAC}" dt="2024-04-13T14:24:13.991" v="1811" actId="27636"/>
          <ac:spMkLst>
            <pc:docMk/>
            <pc:sldMk cId="3707284171" sldId="318"/>
            <ac:spMk id="3" creationId="{A8681FFF-E845-518B-F6D1-6DE4D343A7FC}"/>
          </ac:spMkLst>
        </pc:spChg>
      </pc:sldChg>
      <pc:sldChg chg="add">
        <pc:chgData name="Edmar Lisboa Bacha" userId="35f624df76cd6eb4" providerId="LiveId" clId="{0A35302B-7052-4C97-85F1-A33D368B7AAC}" dt="2024-04-09T13:17:09.085" v="8"/>
        <pc:sldMkLst>
          <pc:docMk/>
          <pc:sldMk cId="3711948556" sldId="319"/>
        </pc:sldMkLst>
      </pc:sldChg>
      <pc:sldChg chg="addSp delSp modSp new del">
        <pc:chgData name="Edmar Lisboa Bacha" userId="35f624df76cd6eb4" providerId="LiveId" clId="{0A35302B-7052-4C97-85F1-A33D368B7AAC}" dt="2024-04-09T13:47:27.668" v="1331" actId="2696"/>
        <pc:sldMkLst>
          <pc:docMk/>
          <pc:sldMk cId="281399592" sldId="320"/>
        </pc:sldMkLst>
        <pc:spChg chg="add del">
          <ac:chgData name="Edmar Lisboa Bacha" userId="35f624df76cd6eb4" providerId="LiveId" clId="{0A35302B-7052-4C97-85F1-A33D368B7AAC}" dt="2024-04-09T13:44:08.102" v="1326"/>
          <ac:spMkLst>
            <pc:docMk/>
            <pc:sldMk cId="281399592" sldId="320"/>
            <ac:spMk id="3" creationId="{08A6D90A-A741-045B-9E9C-C9078A5F7FD5}"/>
          </ac:spMkLst>
        </pc:spChg>
        <pc:spChg chg="add mod">
          <ac:chgData name="Edmar Lisboa Bacha" userId="35f624df76cd6eb4" providerId="LiveId" clId="{0A35302B-7052-4C97-85F1-A33D368B7AAC}" dt="2024-04-09T13:43:18.933" v="1321" actId="14100"/>
          <ac:spMkLst>
            <pc:docMk/>
            <pc:sldMk cId="281399592" sldId="320"/>
            <ac:spMk id="5" creationId="{CE0373CE-D4DF-9BD6-C8B8-452E2D831123}"/>
          </ac:spMkLst>
        </pc:spChg>
        <pc:spChg chg="add">
          <ac:chgData name="Edmar Lisboa Bacha" userId="35f624df76cd6eb4" providerId="LiveId" clId="{0A35302B-7052-4C97-85F1-A33D368B7AAC}" dt="2024-04-09T13:43:36.030" v="1324"/>
          <ac:spMkLst>
            <pc:docMk/>
            <pc:sldMk cId="281399592" sldId="320"/>
            <ac:spMk id="7" creationId="{CD49A7FE-AA1C-D452-DEE9-281B5E6DF4F0}"/>
          </ac:spMkLst>
        </pc:spChg>
        <pc:spChg chg="add mod">
          <ac:chgData name="Edmar Lisboa Bacha" userId="35f624df76cd6eb4" providerId="LiveId" clId="{0A35302B-7052-4C97-85F1-A33D368B7AAC}" dt="2024-04-09T13:44:54.450" v="1327" actId="1076"/>
          <ac:spMkLst>
            <pc:docMk/>
            <pc:sldMk cId="281399592" sldId="320"/>
            <ac:spMk id="9" creationId="{C1B9ADDC-E52A-9CDD-4478-C7797C9E3A49}"/>
          </ac:spMkLst>
        </pc:spChg>
        <pc:graphicFrameChg chg="add mod">
          <ac:chgData name="Edmar Lisboa Bacha" userId="35f624df76cd6eb4" providerId="LiveId" clId="{0A35302B-7052-4C97-85F1-A33D368B7AAC}" dt="2024-04-09T13:43:28.621" v="1323"/>
          <ac:graphicFrameMkLst>
            <pc:docMk/>
            <pc:sldMk cId="281399592" sldId="320"/>
            <ac:graphicFrameMk id="4" creationId="{E1554F0A-3194-C861-4B8A-C9B700570DDA}"/>
          </ac:graphicFrameMkLst>
        </pc:graphicFrameChg>
        <pc:graphicFrameChg chg="add mod">
          <ac:chgData name="Edmar Lisboa Bacha" userId="35f624df76cd6eb4" providerId="LiveId" clId="{0A35302B-7052-4C97-85F1-A33D368B7AAC}" dt="2024-04-09T13:44:02.905" v="1325"/>
          <ac:graphicFrameMkLst>
            <pc:docMk/>
            <pc:sldMk cId="281399592" sldId="320"/>
            <ac:graphicFrameMk id="6" creationId="{3BAC04C4-229A-6F75-910E-3AEFF8323609}"/>
          </ac:graphicFrameMkLst>
        </pc:graphicFrameChg>
        <pc:graphicFrameChg chg="add mod">
          <ac:chgData name="Edmar Lisboa Bacha" userId="35f624df76cd6eb4" providerId="LiveId" clId="{0A35302B-7052-4C97-85F1-A33D368B7AAC}" dt="2024-04-09T13:44:54.450" v="1327" actId="1076"/>
          <ac:graphicFrameMkLst>
            <pc:docMk/>
            <pc:sldMk cId="281399592" sldId="320"/>
            <ac:graphicFrameMk id="8" creationId="{E1D68487-A409-017D-7B0D-71F33835CB3D}"/>
          </ac:graphicFrameMkLst>
        </pc:graphicFrameChg>
      </pc:sldChg>
      <pc:sldChg chg="addSp delSp modSp new del mod setBg">
        <pc:chgData name="Edmar Lisboa Bacha" userId="35f624df76cd6eb4" providerId="LiveId" clId="{0A35302B-7052-4C97-85F1-A33D368B7AAC}" dt="2024-04-09T13:49:05.732" v="1393" actId="2696"/>
        <pc:sldMkLst>
          <pc:docMk/>
          <pc:sldMk cId="1417420077" sldId="321"/>
        </pc:sldMkLst>
        <pc:spChg chg="del">
          <ac:chgData name="Edmar Lisboa Bacha" userId="35f624df76cd6eb4" providerId="LiveId" clId="{0A35302B-7052-4C97-85F1-A33D368B7AAC}" dt="2024-04-09T13:47:06.181" v="1330" actId="26606"/>
          <ac:spMkLst>
            <pc:docMk/>
            <pc:sldMk cId="1417420077" sldId="321"/>
            <ac:spMk id="2" creationId="{91EDA841-5E68-6E77-198F-3280B94EF7D5}"/>
          </ac:spMkLst>
        </pc:spChg>
        <pc:spChg chg="del">
          <ac:chgData name="Edmar Lisboa Bacha" userId="35f624df76cd6eb4" providerId="LiveId" clId="{0A35302B-7052-4C97-85F1-A33D368B7AAC}" dt="2024-04-09T13:46:07.554" v="1329"/>
          <ac:spMkLst>
            <pc:docMk/>
            <pc:sldMk cId="1417420077" sldId="321"/>
            <ac:spMk id="3" creationId="{FE6794B4-6114-1D36-9E4F-82ACE14D380B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9" creationId="{F3060C83-F051-4F0E-ABAD-AA0DFC48B218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11" creationId="{83C98ABE-055B-441F-B07E-44F97F083C39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13" creationId="{29FDB030-9B49-4CED-8CCD-4D99382388AC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15" creationId="{3783CA14-24A1-485C-8B30-D6A5D87987AD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17" creationId="{9A97C86A-04D6-40F7-AE84-31AB43E6A846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19" creationId="{FF9F2414-84E8-453E-B1F3-389FDE8192D9}"/>
          </ac:spMkLst>
        </pc:spChg>
        <pc:spChg chg="add del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21" creationId="{3ECA69A1-7536-43AC-85EF-C7106179F5ED}"/>
          </ac:spMkLst>
        </pc:spChg>
        <pc:spChg chg="add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26" creationId="{08953E74-D241-4DDF-8508-F0365EA13A92}"/>
          </ac:spMkLst>
        </pc:spChg>
        <pc:spChg chg="add">
          <ac:chgData name="Edmar Lisboa Bacha" userId="35f624df76cd6eb4" providerId="LiveId" clId="{0A35302B-7052-4C97-85F1-A33D368B7AAC}" dt="2024-04-09T13:47:36.571" v="1332" actId="26606"/>
          <ac:spMkLst>
            <pc:docMk/>
            <pc:sldMk cId="1417420077" sldId="321"/>
            <ac:spMk id="28" creationId="{5C3C901A-B2F4-4A3C-BCDD-7C8D587ECA2E}"/>
          </ac:spMkLst>
        </pc:spChg>
        <pc:graphicFrameChg chg="add mod modGraphic">
          <ac:chgData name="Edmar Lisboa Bacha" userId="35f624df76cd6eb4" providerId="LiveId" clId="{0A35302B-7052-4C97-85F1-A33D368B7AAC}" dt="2024-04-09T13:47:36.571" v="1332" actId="26606"/>
          <ac:graphicFrameMkLst>
            <pc:docMk/>
            <pc:sldMk cId="1417420077" sldId="321"/>
            <ac:graphicFrameMk id="4" creationId="{B46AEFE3-E8CD-3E50-B1B3-86C060ED0A38}"/>
          </ac:graphicFrameMkLst>
        </pc:graphicFrameChg>
      </pc:sldChg>
      <pc:sldChg chg="addSp delSp modSp new mod setBg">
        <pc:chgData name="Edmar Lisboa Bacha" userId="35f624df76cd6eb4" providerId="LiveId" clId="{0A35302B-7052-4C97-85F1-A33D368B7AAC}" dt="2024-04-10T12:25:33.483" v="1796" actId="27636"/>
        <pc:sldMkLst>
          <pc:docMk/>
          <pc:sldMk cId="2415489750" sldId="322"/>
        </pc:sldMkLst>
        <pc:spChg chg="mod">
          <ac:chgData name="Edmar Lisboa Bacha" userId="35f624df76cd6eb4" providerId="LiveId" clId="{0A35302B-7052-4C97-85F1-A33D368B7AAC}" dt="2024-04-10T12:25:33.483" v="1796" actId="27636"/>
          <ac:spMkLst>
            <pc:docMk/>
            <pc:sldMk cId="2415489750" sldId="322"/>
            <ac:spMk id="2" creationId="{B195B895-5016-E420-E937-A6F6F1444B78}"/>
          </ac:spMkLst>
        </pc:spChg>
        <pc:spChg chg="del">
          <ac:chgData name="Edmar Lisboa Bacha" userId="35f624df76cd6eb4" providerId="LiveId" clId="{0A35302B-7052-4C97-85F1-A33D368B7AAC}" dt="2024-04-09T13:48:18.973" v="1334"/>
          <ac:spMkLst>
            <pc:docMk/>
            <pc:sldMk cId="2415489750" sldId="322"/>
            <ac:spMk id="3" creationId="{B6AE7FF9-90F3-DDC5-34FB-D13132F7846D}"/>
          </ac:spMkLst>
        </pc:spChg>
        <pc:spChg chg="add">
          <ac:chgData name="Edmar Lisboa Bacha" userId="35f624df76cd6eb4" providerId="LiveId" clId="{0A35302B-7052-4C97-85F1-A33D368B7AAC}" dt="2024-04-09T13:48:26.487" v="1335" actId="26606"/>
          <ac:spMkLst>
            <pc:docMk/>
            <pc:sldMk cId="2415489750" sldId="322"/>
            <ac:spMk id="9" creationId="{08953E74-D241-4DDF-8508-F0365EA13A92}"/>
          </ac:spMkLst>
        </pc:spChg>
        <pc:spChg chg="add">
          <ac:chgData name="Edmar Lisboa Bacha" userId="35f624df76cd6eb4" providerId="LiveId" clId="{0A35302B-7052-4C97-85F1-A33D368B7AAC}" dt="2024-04-09T13:48:26.487" v="1335" actId="26606"/>
          <ac:spMkLst>
            <pc:docMk/>
            <pc:sldMk cId="2415489750" sldId="322"/>
            <ac:spMk id="11" creationId="{5C3C901A-B2F4-4A3C-BCDD-7C8D587ECA2E}"/>
          </ac:spMkLst>
        </pc:spChg>
        <pc:graphicFrameChg chg="add mod modGraphic">
          <ac:chgData name="Edmar Lisboa Bacha" userId="35f624df76cd6eb4" providerId="LiveId" clId="{0A35302B-7052-4C97-85F1-A33D368B7AAC}" dt="2024-04-09T13:48:26.487" v="1335" actId="26606"/>
          <ac:graphicFrameMkLst>
            <pc:docMk/>
            <pc:sldMk cId="2415489750" sldId="322"/>
            <ac:graphicFrameMk id="4" creationId="{6AC9BCCE-07C7-3318-870E-E7FB1DCE9D2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81790863098631E-2"/>
          <c:y val="0.10090896179519955"/>
          <c:w val="0.90486608159250148"/>
          <c:h val="0.78257826276743725"/>
        </c:manualLayout>
      </c:layout>
      <c:lineChart>
        <c:grouping val="standard"/>
        <c:varyColors val="0"/>
        <c:ser>
          <c:idx val="1"/>
          <c:order val="0"/>
          <c:tx>
            <c:strRef>
              <c:f>'Goldsmith_&amp;_our_GDP'!$F$1</c:f>
              <c:strCache>
                <c:ptCount val="1"/>
                <c:pt idx="0">
                  <c:v>Goldsmith's real output per capita</c:v>
                </c:pt>
              </c:strCache>
            </c:strRef>
          </c:tx>
          <c:spPr>
            <a:ln w="41275" cap="rnd" cmpd="sng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'Goldsmith_&amp;_our_GDP'!$A$44:$A$94</c:f>
              <c:numCache>
                <c:formatCode>General</c:formatCode>
                <c:ptCount val="51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</c:numCache>
            </c:numRef>
          </c:cat>
          <c:val>
            <c:numRef>
              <c:f>'Goldsmith_&amp;_our_GDP'!$F$44:$F$94</c:f>
              <c:numCache>
                <c:formatCode>0.00</c:formatCode>
                <c:ptCount val="51"/>
                <c:pt idx="0">
                  <c:v>88.003113999384993</c:v>
                </c:pt>
                <c:pt idx="1">
                  <c:v>94.037646262353306</c:v>
                </c:pt>
                <c:pt idx="2">
                  <c:v>91.573125235091595</c:v>
                </c:pt>
                <c:pt idx="3">
                  <c:v>85.742788514789098</c:v>
                </c:pt>
                <c:pt idx="4">
                  <c:v>83.035376347330399</c:v>
                </c:pt>
                <c:pt idx="5">
                  <c:v>83.778581367583001</c:v>
                </c:pt>
                <c:pt idx="6">
                  <c:v>86.988796847240096</c:v>
                </c:pt>
                <c:pt idx="7">
                  <c:v>92.768588363858598</c:v>
                </c:pt>
                <c:pt idx="8">
                  <c:v>98.999534138988807</c:v>
                </c:pt>
                <c:pt idx="9">
                  <c:v>98.073793302929502</c:v>
                </c:pt>
                <c:pt idx="10">
                  <c:v>100.90115871326201</c:v>
                </c:pt>
                <c:pt idx="11">
                  <c:v>99.990505341473906</c:v>
                </c:pt>
                <c:pt idx="12">
                  <c:v>94.999162517925896</c:v>
                </c:pt>
                <c:pt idx="13">
                  <c:v>97.189974683165502</c:v>
                </c:pt>
                <c:pt idx="14">
                  <c:v>98.386169530583203</c:v>
                </c:pt>
                <c:pt idx="15">
                  <c:v>106.045847261679</c:v>
                </c:pt>
                <c:pt idx="16">
                  <c:v>109.644848212299</c:v>
                </c:pt>
                <c:pt idx="17">
                  <c:v>118.8835401879</c:v>
                </c:pt>
                <c:pt idx="18">
                  <c:v>118.78396771954399</c:v>
                </c:pt>
                <c:pt idx="19">
                  <c:v>118.638322583931</c:v>
                </c:pt>
                <c:pt idx="20">
                  <c:v>110.191915882348</c:v>
                </c:pt>
                <c:pt idx="21">
                  <c:v>110.393651778701</c:v>
                </c:pt>
                <c:pt idx="22">
                  <c:v>114.211369900341</c:v>
                </c:pt>
                <c:pt idx="23">
                  <c:v>110.630221867987</c:v>
                </c:pt>
                <c:pt idx="24">
                  <c:v>112.13097244134801</c:v>
                </c:pt>
                <c:pt idx="25">
                  <c:v>114.006605713255</c:v>
                </c:pt>
                <c:pt idx="26">
                  <c:v>109.60689095580101</c:v>
                </c:pt>
                <c:pt idx="27">
                  <c:v>106.538015261824</c:v>
                </c:pt>
                <c:pt idx="28">
                  <c:v>111.637221445431</c:v>
                </c:pt>
                <c:pt idx="29">
                  <c:v>112.36935074286301</c:v>
                </c:pt>
                <c:pt idx="30">
                  <c:v>107.25029298378099</c:v>
                </c:pt>
                <c:pt idx="31">
                  <c:v>108.000535002155</c:v>
                </c:pt>
                <c:pt idx="32">
                  <c:v>110.32522993026799</c:v>
                </c:pt>
                <c:pt idx="33">
                  <c:v>107.30937079209301</c:v>
                </c:pt>
                <c:pt idx="34">
                  <c:v>114.633533371377</c:v>
                </c:pt>
                <c:pt idx="35">
                  <c:v>106.28099838077399</c:v>
                </c:pt>
                <c:pt idx="36">
                  <c:v>106.526279604145</c:v>
                </c:pt>
                <c:pt idx="37">
                  <c:v>102.726477096438</c:v>
                </c:pt>
                <c:pt idx="38">
                  <c:v>101.56654533541899</c:v>
                </c:pt>
                <c:pt idx="39">
                  <c:v>94.3108220284048</c:v>
                </c:pt>
                <c:pt idx="40">
                  <c:v>108.832915942409</c:v>
                </c:pt>
                <c:pt idx="41">
                  <c:v>126.68293473756</c:v>
                </c:pt>
                <c:pt idx="42">
                  <c:v>118.179735908585</c:v>
                </c:pt>
                <c:pt idx="43">
                  <c:v>103.094281661477</c:v>
                </c:pt>
                <c:pt idx="44">
                  <c:v>101.883840087831</c:v>
                </c:pt>
                <c:pt idx="45">
                  <c:v>108.860247094076</c:v>
                </c:pt>
                <c:pt idx="46">
                  <c:v>100.406016008808</c:v>
                </c:pt>
                <c:pt idx="47">
                  <c:v>99.482174928687101</c:v>
                </c:pt>
                <c:pt idx="48">
                  <c:v>102.05515747274499</c:v>
                </c:pt>
                <c:pt idx="49">
                  <c:v>98.015623225543195</c:v>
                </c:pt>
                <c:pt idx="5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BD-4B3E-8457-BCA8441D9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572672"/>
        <c:axId val="432572280"/>
      </c:lineChart>
      <c:catAx>
        <c:axId val="4325726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2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432572280"/>
        <c:scaling>
          <c:orientation val="minMax"/>
          <c:max val="135"/>
          <c:min val="7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432572672"/>
        <c:crosses val="autoZero"/>
        <c:crossBetween val="between"/>
      </c:valAx>
      <c:spPr>
        <a:noFill/>
        <a:ln>
          <a:solidFill>
            <a:schemeClr val="tx1"/>
          </a:solidFill>
          <a:prstDash val="solid"/>
        </a:ln>
        <a:effectLst/>
      </c:spPr>
    </c:plotArea>
    <c:legend>
      <c:legendPos val="t"/>
      <c:layout>
        <c:manualLayout>
          <c:xMode val="edge"/>
          <c:yMode val="edge"/>
          <c:x val="8.6918471666965008E-2"/>
          <c:y val="1.3655232142670917E-2"/>
          <c:w val="0.61443422881679932"/>
          <c:h val="7.932424788833672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65923009623793E-2"/>
          <c:y val="3.125E-2"/>
          <c:w val="0.90065340278061101"/>
          <c:h val="0.82572506561679793"/>
        </c:manualLayout>
      </c:layout>
      <c:lineChart>
        <c:grouping val="standard"/>
        <c:varyColors val="0"/>
        <c:ser>
          <c:idx val="0"/>
          <c:order val="0"/>
          <c:tx>
            <c:strRef>
              <c:f>Figure4!$B$1</c:f>
              <c:strCache>
                <c:ptCount val="1"/>
                <c:pt idx="0">
                  <c:v>Proposed series of real per-capita GDP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Figure4!$A$2:$A$82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Figure4!$B$2:$B$82</c:f>
              <c:numCache>
                <c:formatCode>0.00</c:formatCode>
                <c:ptCount val="81"/>
                <c:pt idx="0">
                  <c:v>65.658371497905776</c:v>
                </c:pt>
                <c:pt idx="1">
                  <c:v>57.416708284554687</c:v>
                </c:pt>
                <c:pt idx="2">
                  <c:v>55.405259448973858</c:v>
                </c:pt>
                <c:pt idx="3">
                  <c:v>55.026670623700248</c:v>
                </c:pt>
                <c:pt idx="4">
                  <c:v>67.458306774020713</c:v>
                </c:pt>
                <c:pt idx="5">
                  <c:v>60.022583336750955</c:v>
                </c:pt>
                <c:pt idx="6">
                  <c:v>53.337941156543415</c:v>
                </c:pt>
                <c:pt idx="7">
                  <c:v>72.377929110962569</c:v>
                </c:pt>
                <c:pt idx="8">
                  <c:v>85.540535143336513</c:v>
                </c:pt>
                <c:pt idx="9">
                  <c:v>77.850312612308784</c:v>
                </c:pt>
                <c:pt idx="10">
                  <c:v>77.712589502578041</c:v>
                </c:pt>
                <c:pt idx="11">
                  <c:v>64.065721488964954</c:v>
                </c:pt>
                <c:pt idx="12">
                  <c:v>68.874940895332998</c:v>
                </c:pt>
                <c:pt idx="13">
                  <c:v>77.363637448066171</c:v>
                </c:pt>
                <c:pt idx="14">
                  <c:v>70.704424054187967</c:v>
                </c:pt>
                <c:pt idx="15">
                  <c:v>79.673900522664042</c:v>
                </c:pt>
                <c:pt idx="16">
                  <c:v>80.432031081944956</c:v>
                </c:pt>
                <c:pt idx="17">
                  <c:v>74.107851501793775</c:v>
                </c:pt>
                <c:pt idx="18">
                  <c:v>71.117633107807293</c:v>
                </c:pt>
                <c:pt idx="19">
                  <c:v>70.076265073517746</c:v>
                </c:pt>
                <c:pt idx="20">
                  <c:v>73.474906911891836</c:v>
                </c:pt>
                <c:pt idx="21">
                  <c:v>71.897773740206318</c:v>
                </c:pt>
                <c:pt idx="22">
                  <c:v>81.294075199320915</c:v>
                </c:pt>
                <c:pt idx="23">
                  <c:v>80.720714208587907</c:v>
                </c:pt>
                <c:pt idx="24">
                  <c:v>87.868348638292062</c:v>
                </c:pt>
                <c:pt idx="25">
                  <c:v>87.710592183114414</c:v>
                </c:pt>
                <c:pt idx="26">
                  <c:v>90.120429364812551</c:v>
                </c:pt>
                <c:pt idx="27">
                  <c:v>78.417731758871099</c:v>
                </c:pt>
                <c:pt idx="28">
                  <c:v>72.210166132398101</c:v>
                </c:pt>
                <c:pt idx="29">
                  <c:v>76.230616085631937</c:v>
                </c:pt>
                <c:pt idx="30">
                  <c:v>82.20211942277507</c:v>
                </c:pt>
                <c:pt idx="31">
                  <c:v>83.580931747918939</c:v>
                </c:pt>
                <c:pt idx="32">
                  <c:v>83.776418600127386</c:v>
                </c:pt>
                <c:pt idx="33">
                  <c:v>76.115752912963814</c:v>
                </c:pt>
                <c:pt idx="34">
                  <c:v>74.01579439118882</c:v>
                </c:pt>
                <c:pt idx="35">
                  <c:v>73.290039498433799</c:v>
                </c:pt>
                <c:pt idx="36">
                  <c:v>74.993383637472093</c:v>
                </c:pt>
                <c:pt idx="37">
                  <c:v>90.764824076755772</c:v>
                </c:pt>
                <c:pt idx="38">
                  <c:v>80.132119282762488</c:v>
                </c:pt>
                <c:pt idx="39">
                  <c:v>83.750457759894473</c:v>
                </c:pt>
                <c:pt idx="40">
                  <c:v>86.04780924831843</c:v>
                </c:pt>
                <c:pt idx="41">
                  <c:v>83.345637217031239</c:v>
                </c:pt>
                <c:pt idx="42">
                  <c:v>81.895044630486183</c:v>
                </c:pt>
                <c:pt idx="43">
                  <c:v>78.979734966492259</c:v>
                </c:pt>
                <c:pt idx="44">
                  <c:v>96.680385440855801</c:v>
                </c:pt>
                <c:pt idx="45">
                  <c:v>94.239451314944901</c:v>
                </c:pt>
                <c:pt idx="46">
                  <c:v>104.09223703694431</c:v>
                </c:pt>
                <c:pt idx="47">
                  <c:v>99.641914678227408</c:v>
                </c:pt>
                <c:pt idx="48">
                  <c:v>113.47006743611843</c:v>
                </c:pt>
                <c:pt idx="49">
                  <c:v>113.76584804886225</c:v>
                </c:pt>
                <c:pt idx="50">
                  <c:v>92.158051162648832</c:v>
                </c:pt>
                <c:pt idx="51">
                  <c:v>98.955625081207074</c:v>
                </c:pt>
                <c:pt idx="52">
                  <c:v>100.67706692656296</c:v>
                </c:pt>
                <c:pt idx="53">
                  <c:v>99.26749645620167</c:v>
                </c:pt>
                <c:pt idx="54">
                  <c:v>95.83100236770423</c:v>
                </c:pt>
                <c:pt idx="55">
                  <c:v>96.439155265640423</c:v>
                </c:pt>
                <c:pt idx="56">
                  <c:v>90.269260386070201</c:v>
                </c:pt>
                <c:pt idx="57">
                  <c:v>92.535722478685742</c:v>
                </c:pt>
                <c:pt idx="58">
                  <c:v>103.40290872568606</c:v>
                </c:pt>
                <c:pt idx="59">
                  <c:v>107.3987603137405</c:v>
                </c:pt>
                <c:pt idx="60">
                  <c:v>112.15772093802343</c:v>
                </c:pt>
                <c:pt idx="61">
                  <c:v>111.04581532755313</c:v>
                </c:pt>
                <c:pt idx="62">
                  <c:v>113.52421952300675</c:v>
                </c:pt>
                <c:pt idx="63">
                  <c:v>110.7834358798309</c:v>
                </c:pt>
                <c:pt idx="64">
                  <c:v>113.49107850229106</c:v>
                </c:pt>
                <c:pt idx="65">
                  <c:v>112.37989357121322</c:v>
                </c:pt>
                <c:pt idx="66">
                  <c:v>114.21949340997298</c:v>
                </c:pt>
                <c:pt idx="67">
                  <c:v>111.9511523754437</c:v>
                </c:pt>
                <c:pt idx="68">
                  <c:v>107.13221688056771</c:v>
                </c:pt>
                <c:pt idx="69">
                  <c:v>102.02616143620499</c:v>
                </c:pt>
                <c:pt idx="70">
                  <c:v>120.40774431217955</c:v>
                </c:pt>
                <c:pt idx="71">
                  <c:v>139.48786611993131</c:v>
                </c:pt>
                <c:pt idx="72">
                  <c:v>138.93759325747413</c:v>
                </c:pt>
                <c:pt idx="73">
                  <c:v>121.7896537379725</c:v>
                </c:pt>
                <c:pt idx="74">
                  <c:v>133.43560869408086</c:v>
                </c:pt>
                <c:pt idx="75">
                  <c:v>151.8616846732734</c:v>
                </c:pt>
                <c:pt idx="76">
                  <c:v>147.610939640873</c:v>
                </c:pt>
                <c:pt idx="77">
                  <c:v>137.2422524146362</c:v>
                </c:pt>
                <c:pt idx="78">
                  <c:v>126.33605096187256</c:v>
                </c:pt>
                <c:pt idx="79">
                  <c:v>109.65703242939209</c:v>
                </c:pt>
                <c:pt idx="8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41-486E-8448-86262648A409}"/>
            </c:ext>
          </c:extLst>
        </c:ser>
        <c:ser>
          <c:idx val="1"/>
          <c:order val="1"/>
          <c:tx>
            <c:strRef>
              <c:f>Figure4!$C$1</c:f>
              <c:strCache>
                <c:ptCount val="1"/>
                <c:pt idx="0">
                  <c:v>Trendline</c:v>
                </c:pt>
              </c:strCache>
            </c:strRef>
          </c:tx>
          <c:spPr>
            <a:ln w="190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Figure4!$A$2:$A$82</c:f>
              <c:numCache>
                <c:formatCode>General</c:formatCode>
                <c:ptCount val="81"/>
                <c:pt idx="0">
                  <c:v>1820</c:v>
                </c:pt>
                <c:pt idx="1">
                  <c:v>1821</c:v>
                </c:pt>
                <c:pt idx="2">
                  <c:v>1822</c:v>
                </c:pt>
                <c:pt idx="3">
                  <c:v>1823</c:v>
                </c:pt>
                <c:pt idx="4">
                  <c:v>1824</c:v>
                </c:pt>
                <c:pt idx="5">
                  <c:v>1825</c:v>
                </c:pt>
                <c:pt idx="6">
                  <c:v>1826</c:v>
                </c:pt>
                <c:pt idx="7">
                  <c:v>1827</c:v>
                </c:pt>
                <c:pt idx="8">
                  <c:v>1828</c:v>
                </c:pt>
                <c:pt idx="9">
                  <c:v>1829</c:v>
                </c:pt>
                <c:pt idx="10">
                  <c:v>1830</c:v>
                </c:pt>
                <c:pt idx="11">
                  <c:v>1831</c:v>
                </c:pt>
                <c:pt idx="12">
                  <c:v>1832</c:v>
                </c:pt>
                <c:pt idx="13">
                  <c:v>1833</c:v>
                </c:pt>
                <c:pt idx="14">
                  <c:v>1834</c:v>
                </c:pt>
                <c:pt idx="15">
                  <c:v>1835</c:v>
                </c:pt>
                <c:pt idx="16">
                  <c:v>1836</c:v>
                </c:pt>
                <c:pt idx="17">
                  <c:v>1837</c:v>
                </c:pt>
                <c:pt idx="18">
                  <c:v>1838</c:v>
                </c:pt>
                <c:pt idx="19">
                  <c:v>1839</c:v>
                </c:pt>
                <c:pt idx="20">
                  <c:v>1840</c:v>
                </c:pt>
                <c:pt idx="21">
                  <c:v>1841</c:v>
                </c:pt>
                <c:pt idx="22">
                  <c:v>1842</c:v>
                </c:pt>
                <c:pt idx="23">
                  <c:v>1843</c:v>
                </c:pt>
                <c:pt idx="24">
                  <c:v>1844</c:v>
                </c:pt>
                <c:pt idx="25">
                  <c:v>1845</c:v>
                </c:pt>
                <c:pt idx="26">
                  <c:v>1846</c:v>
                </c:pt>
                <c:pt idx="27">
                  <c:v>1847</c:v>
                </c:pt>
                <c:pt idx="28">
                  <c:v>1848</c:v>
                </c:pt>
                <c:pt idx="29">
                  <c:v>1849</c:v>
                </c:pt>
                <c:pt idx="30">
                  <c:v>1850</c:v>
                </c:pt>
                <c:pt idx="31">
                  <c:v>1851</c:v>
                </c:pt>
                <c:pt idx="32">
                  <c:v>1852</c:v>
                </c:pt>
                <c:pt idx="33">
                  <c:v>1853</c:v>
                </c:pt>
                <c:pt idx="34">
                  <c:v>1854</c:v>
                </c:pt>
                <c:pt idx="35">
                  <c:v>1855</c:v>
                </c:pt>
                <c:pt idx="36">
                  <c:v>1856</c:v>
                </c:pt>
                <c:pt idx="37">
                  <c:v>1857</c:v>
                </c:pt>
                <c:pt idx="38">
                  <c:v>1858</c:v>
                </c:pt>
                <c:pt idx="39">
                  <c:v>1859</c:v>
                </c:pt>
                <c:pt idx="40">
                  <c:v>1860</c:v>
                </c:pt>
                <c:pt idx="41">
                  <c:v>1861</c:v>
                </c:pt>
                <c:pt idx="42">
                  <c:v>1862</c:v>
                </c:pt>
                <c:pt idx="43">
                  <c:v>1863</c:v>
                </c:pt>
                <c:pt idx="44">
                  <c:v>1864</c:v>
                </c:pt>
                <c:pt idx="45">
                  <c:v>1865</c:v>
                </c:pt>
                <c:pt idx="46">
                  <c:v>1866</c:v>
                </c:pt>
                <c:pt idx="47">
                  <c:v>1867</c:v>
                </c:pt>
                <c:pt idx="48">
                  <c:v>1868</c:v>
                </c:pt>
                <c:pt idx="49">
                  <c:v>1869</c:v>
                </c:pt>
                <c:pt idx="50">
                  <c:v>1870</c:v>
                </c:pt>
                <c:pt idx="51">
                  <c:v>1871</c:v>
                </c:pt>
                <c:pt idx="52">
                  <c:v>1872</c:v>
                </c:pt>
                <c:pt idx="53">
                  <c:v>1873</c:v>
                </c:pt>
                <c:pt idx="54">
                  <c:v>1874</c:v>
                </c:pt>
                <c:pt idx="55">
                  <c:v>1875</c:v>
                </c:pt>
                <c:pt idx="56">
                  <c:v>1876</c:v>
                </c:pt>
                <c:pt idx="57">
                  <c:v>1877</c:v>
                </c:pt>
                <c:pt idx="58">
                  <c:v>1878</c:v>
                </c:pt>
                <c:pt idx="59">
                  <c:v>1879</c:v>
                </c:pt>
                <c:pt idx="60">
                  <c:v>1880</c:v>
                </c:pt>
                <c:pt idx="61">
                  <c:v>1881</c:v>
                </c:pt>
                <c:pt idx="62">
                  <c:v>1882</c:v>
                </c:pt>
                <c:pt idx="63">
                  <c:v>1883</c:v>
                </c:pt>
                <c:pt idx="64">
                  <c:v>1884</c:v>
                </c:pt>
                <c:pt idx="65">
                  <c:v>1885</c:v>
                </c:pt>
                <c:pt idx="66">
                  <c:v>1886</c:v>
                </c:pt>
                <c:pt idx="67">
                  <c:v>1887</c:v>
                </c:pt>
                <c:pt idx="68">
                  <c:v>1888</c:v>
                </c:pt>
                <c:pt idx="69">
                  <c:v>1889</c:v>
                </c:pt>
                <c:pt idx="70">
                  <c:v>1890</c:v>
                </c:pt>
                <c:pt idx="71">
                  <c:v>1891</c:v>
                </c:pt>
                <c:pt idx="72">
                  <c:v>1892</c:v>
                </c:pt>
                <c:pt idx="73">
                  <c:v>1893</c:v>
                </c:pt>
                <c:pt idx="74">
                  <c:v>1894</c:v>
                </c:pt>
                <c:pt idx="75">
                  <c:v>1895</c:v>
                </c:pt>
                <c:pt idx="76">
                  <c:v>1896</c:v>
                </c:pt>
                <c:pt idx="77">
                  <c:v>1897</c:v>
                </c:pt>
                <c:pt idx="78">
                  <c:v>1898</c:v>
                </c:pt>
                <c:pt idx="79">
                  <c:v>1899</c:v>
                </c:pt>
                <c:pt idx="80">
                  <c:v>1900</c:v>
                </c:pt>
              </c:numCache>
            </c:numRef>
          </c:cat>
          <c:val>
            <c:numRef>
              <c:f>Figure4!$C$2:$C$82</c:f>
              <c:numCache>
                <c:formatCode>0.00</c:formatCode>
                <c:ptCount val="81"/>
                <c:pt idx="0">
                  <c:v>62.165892555939976</c:v>
                </c:pt>
                <c:pt idx="1">
                  <c:v>62.740016954625531</c:v>
                </c:pt>
                <c:pt idx="2">
                  <c:v>63.319443598828911</c:v>
                </c:pt>
                <c:pt idx="3">
                  <c:v>63.90422145669632</c:v>
                </c:pt>
                <c:pt idx="4">
                  <c:v>64.49439994861261</c:v>
                </c:pt>
                <c:pt idx="5">
                  <c:v>65.090028951377477</c:v>
                </c:pt>
                <c:pt idx="6">
                  <c:v>65.691158802420929</c:v>
                </c:pt>
                <c:pt idx="7">
                  <c:v>66.297840304057203</c:v>
                </c:pt>
                <c:pt idx="8">
                  <c:v>66.910124727778197</c:v>
                </c:pt>
                <c:pt idx="9">
                  <c:v>67.528063818586602</c:v>
                </c:pt>
                <c:pt idx="10">
                  <c:v>68.151709799368746</c:v>
                </c:pt>
                <c:pt idx="11">
                  <c:v>68.78111537530809</c:v>
                </c:pt>
                <c:pt idx="12">
                  <c:v>69.416333738339503</c:v>
                </c:pt>
                <c:pt idx="13">
                  <c:v>70.057418571644419</c:v>
                </c:pt>
                <c:pt idx="14">
                  <c:v>70.704424054187996</c:v>
                </c:pt>
                <c:pt idx="15">
                  <c:v>71.357404865297426</c:v>
                </c:pt>
                <c:pt idx="16">
                  <c:v>72.016416189283248</c:v>
                </c:pt>
                <c:pt idx="17">
                  <c:v>72.681513720102984</c:v>
                </c:pt>
                <c:pt idx="18">
                  <c:v>73.352753666067841</c:v>
                </c:pt>
                <c:pt idx="19">
                  <c:v>74.030192754593202</c:v>
                </c:pt>
                <c:pt idx="20">
                  <c:v>74.713888236992346</c:v>
                </c:pt>
                <c:pt idx="21">
                  <c:v>75.403897893315118</c:v>
                </c:pt>
                <c:pt idx="22">
                  <c:v>76.100280037230959</c:v>
                </c:pt>
                <c:pt idx="23">
                  <c:v>76.803093520956907</c:v>
                </c:pt>
                <c:pt idx="24">
                  <c:v>77.512397740231677</c:v>
                </c:pt>
                <c:pt idx="25">
                  <c:v>78.228252639334769</c:v>
                </c:pt>
                <c:pt idx="26">
                  <c:v>78.950718716152778</c:v>
                </c:pt>
                <c:pt idx="27">
                  <c:v>79.679857027292059</c:v>
                </c:pt>
                <c:pt idx="28">
                  <c:v>80.415729193238619</c:v>
                </c:pt>
                <c:pt idx="29">
                  <c:v>81.15839740356607</c:v>
                </c:pt>
                <c:pt idx="30">
                  <c:v>81.907924422190916</c:v>
                </c:pt>
                <c:pt idx="31">
                  <c:v>82.664373592677066</c:v>
                </c:pt>
                <c:pt idx="32">
                  <c:v>83.42780884358902</c:v>
                </c:pt>
                <c:pt idx="33">
                  <c:v>84.198294693894766</c:v>
                </c:pt>
                <c:pt idx="34">
                  <c:v>84.97589625841799</c:v>
                </c:pt>
                <c:pt idx="35">
                  <c:v>85.760679253341294</c:v>
                </c:pt>
                <c:pt idx="36">
                  <c:v>86.552710001759863</c:v>
                </c:pt>
                <c:pt idx="37">
                  <c:v>87.352055439286559</c:v>
                </c:pt>
                <c:pt idx="38">
                  <c:v>88.158783119708659</c:v>
                </c:pt>
                <c:pt idx="39">
                  <c:v>88.972961220697201</c:v>
                </c:pt>
                <c:pt idx="40">
                  <c:v>89.794658549568354</c:v>
                </c:pt>
                <c:pt idx="41">
                  <c:v>90.623944549098653</c:v>
                </c:pt>
                <c:pt idx="42">
                  <c:v>91.460889303393628</c:v>
                </c:pt>
                <c:pt idx="43">
                  <c:v>92.305563543811004</c:v>
                </c:pt>
                <c:pt idx="44">
                  <c:v>93.158038654937812</c:v>
                </c:pt>
                <c:pt idx="45">
                  <c:v>94.018386680623507</c:v>
                </c:pt>
                <c:pt idx="46">
                  <c:v>94.886680330068458</c:v>
                </c:pt>
                <c:pt idx="47">
                  <c:v>95.762992983968545</c:v>
                </c:pt>
                <c:pt idx="48">
                  <c:v>96.647398700717105</c:v>
                </c:pt>
                <c:pt idx="49">
                  <c:v>97.539972222663124</c:v>
                </c:pt>
                <c:pt idx="50">
                  <c:v>98.440788982428145</c:v>
                </c:pt>
                <c:pt idx="51">
                  <c:v>99.349925109281159</c:v>
                </c:pt>
                <c:pt idx="52">
                  <c:v>100.26745743557228</c:v>
                </c:pt>
                <c:pt idx="53">
                  <c:v>101.1934635032263</c:v>
                </c:pt>
                <c:pt idx="54">
                  <c:v>102.1280215702953</c:v>
                </c:pt>
                <c:pt idx="55">
                  <c:v>103.07121061757279</c:v>
                </c:pt>
                <c:pt idx="56">
                  <c:v>104.02311035526829</c:v>
                </c:pt>
                <c:pt idx="57">
                  <c:v>104.98380122974376</c:v>
                </c:pt>
                <c:pt idx="58">
                  <c:v>105.95336443031252</c:v>
                </c:pt>
                <c:pt idx="59">
                  <c:v>106.93188189610015</c:v>
                </c:pt>
                <c:pt idx="60">
                  <c:v>107.91943632296967</c:v>
                </c:pt>
                <c:pt idx="61">
                  <c:v>108.91611117051015</c:v>
                </c:pt>
                <c:pt idx="62">
                  <c:v>109.92199066908991</c:v>
                </c:pt>
                <c:pt idx="63">
                  <c:v>110.93715982697536</c:v>
                </c:pt>
                <c:pt idx="64">
                  <c:v>111.96170443751454</c:v>
                </c:pt>
                <c:pt idx="65">
                  <c:v>112.99571108638804</c:v>
                </c:pt>
                <c:pt idx="66">
                  <c:v>114.03926715892642</c:v>
                </c:pt>
                <c:pt idx="67">
                  <c:v>115.09246084749509</c:v>
                </c:pt>
                <c:pt idx="68">
                  <c:v>116.15538115894802</c:v>
                </c:pt>
                <c:pt idx="69">
                  <c:v>117.22811792214922</c:v>
                </c:pt>
                <c:pt idx="70">
                  <c:v>118.3107617955647</c:v>
                </c:pt>
                <c:pt idx="71">
                  <c:v>119.40340427492404</c:v>
                </c:pt>
                <c:pt idx="72">
                  <c:v>120.50613770095272</c:v>
                </c:pt>
                <c:pt idx="73">
                  <c:v>121.61905526717639</c:v>
                </c:pt>
                <c:pt idx="74">
                  <c:v>122.74225102779612</c:v>
                </c:pt>
                <c:pt idx="75">
                  <c:v>123.8758199056375</c:v>
                </c:pt>
                <c:pt idx="76">
                  <c:v>125.01985770017262</c:v>
                </c:pt>
                <c:pt idx="77">
                  <c:v>126.17446109561602</c:v>
                </c:pt>
                <c:pt idx="78">
                  <c:v>127.33972766909616</c:v>
                </c:pt>
                <c:pt idx="79">
                  <c:v>128.51575589890103</c:v>
                </c:pt>
                <c:pt idx="80">
                  <c:v>129.70264517280123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41-486E-8448-86262648A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037840"/>
        <c:axId val="422038232"/>
      </c:lineChart>
      <c:catAx>
        <c:axId val="4220378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422038232"/>
        <c:crosses val="autoZero"/>
        <c:auto val="1"/>
        <c:lblAlgn val="ctr"/>
        <c:lblOffset val="100"/>
        <c:tickLblSkip val="10"/>
        <c:noMultiLvlLbl val="0"/>
      </c:catAx>
      <c:valAx>
        <c:axId val="422038232"/>
        <c:scaling>
          <c:orientation val="minMax"/>
          <c:max val="16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pt-BR"/>
          </a:p>
        </c:txPr>
        <c:crossAx val="42203784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7.746413484654173E-2"/>
          <c:y val="4.3862593922568575E-2"/>
          <c:w val="0.5042383624989083"/>
          <c:h val="0.114088259553195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0.56393</cdr:x>
      <cdr:y>0.5773</cdr:y>
    </cdr:from>
    <cdr:to>
      <cdr:x>0.96322</cdr:x>
      <cdr:y>0.84132</cdr:y>
    </cdr:to>
    <cdr:sp macro="" textlink="">
      <cdr:nvSpPr>
        <cdr:cNvPr id="2" name="CaixaDeTexto 8">
          <a:extLst xmlns:a="http://schemas.openxmlformats.org/drawingml/2006/main">
            <a:ext uri="{FF2B5EF4-FFF2-40B4-BE49-F238E27FC236}">
              <a16:creationId xmlns:a16="http://schemas.microsoft.com/office/drawing/2014/main" id="{9E7F3B59-E1BD-44D3-BA95-EDC985545E4B}"/>
            </a:ext>
          </a:extLst>
        </cdr:cNvPr>
        <cdr:cNvSpPr txBox="1"/>
      </cdr:nvSpPr>
      <cdr:spPr>
        <a:xfrm xmlns:a="http://schemas.openxmlformats.org/drawingml/2006/main">
          <a:off x="3067075" y="1836578"/>
          <a:ext cx="2171649" cy="8399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200" u="sng">
              <a:latin typeface="Garamond" panose="02020404030301010803" pitchFamily="18" charset="0"/>
            </a:rPr>
            <a:t>Sen-Theil</a:t>
          </a:r>
          <a:r>
            <a:rPr lang="pt-BR" sz="1200" u="sng" baseline="0">
              <a:latin typeface="Garamond" panose="02020404030301010803" pitchFamily="18" charset="0"/>
            </a:rPr>
            <a:t> trend (1820-1900)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logGDPpc = 4.1298 + 0.0092×time</a:t>
          </a:r>
        </a:p>
        <a:p xmlns:a="http://schemas.openxmlformats.org/drawingml/2006/main">
          <a:pPr algn="ctr"/>
          <a:r>
            <a:rPr lang="pt-BR" sz="1200" u="sng" baseline="0">
              <a:latin typeface="Garamond" panose="02020404030301010803" pitchFamily="18" charset="0"/>
            </a:rPr>
            <a:t>slope 95% confidence interval</a:t>
          </a:r>
        </a:p>
        <a:p xmlns:a="http://schemas.openxmlformats.org/drawingml/2006/main">
          <a:pPr algn="ctr"/>
          <a:r>
            <a:rPr lang="pt-BR" sz="1200" baseline="0">
              <a:latin typeface="Garamond" panose="02020404030301010803" pitchFamily="18" charset="0"/>
            </a:rPr>
            <a:t>0.0081 </a:t>
          </a:r>
          <a:r>
            <a:rPr lang="pt-BR" sz="1200" baseline="0">
              <a:latin typeface="Calibri" panose="020F0502020204030204" pitchFamily="34" charset="0"/>
            </a:rPr>
            <a:t>−</a:t>
          </a:r>
          <a:r>
            <a:rPr lang="pt-BR" sz="1200" baseline="0">
              <a:latin typeface="Garamond" panose="02020404030301010803" pitchFamily="18" charset="0"/>
            </a:rPr>
            <a:t> 0.0103</a:t>
          </a:r>
          <a:endParaRPr lang="pt-BR" sz="1200">
            <a:latin typeface="Garamond" panose="02020404030301010803" pitchFamily="18" charset="0"/>
          </a:endParaRPr>
        </a:p>
      </cdr:txBody>
    </cdr:sp>
  </cdr:relSizeAnchor>
  <cdr:relSizeAnchor xmlns:cdr="http://schemas.openxmlformats.org/drawingml/2006/chartDrawing">
    <cdr:from>
      <cdr:x>0.08866</cdr:x>
      <cdr:y>0.24656</cdr:y>
    </cdr:from>
    <cdr:to>
      <cdr:x>0.47726</cdr:x>
      <cdr:y>0.52505</cdr:y>
    </cdr:to>
    <cdr:sp macro="" textlink="">
      <cdr:nvSpPr>
        <cdr:cNvPr id="3" name="CaixaDeTexto 8">
          <a:extLst xmlns:a="http://schemas.openxmlformats.org/drawingml/2006/main">
            <a:ext uri="{FF2B5EF4-FFF2-40B4-BE49-F238E27FC236}">
              <a16:creationId xmlns:a16="http://schemas.microsoft.com/office/drawing/2014/main" id="{00000000-0008-0000-0700-000003000000}"/>
            </a:ext>
          </a:extLst>
        </cdr:cNvPr>
        <cdr:cNvSpPr txBox="1"/>
      </cdr:nvSpPr>
      <cdr:spPr>
        <a:xfrm xmlns:a="http://schemas.openxmlformats.org/drawingml/2006/main">
          <a:off x="488950" y="784225"/>
          <a:ext cx="2143125" cy="8858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1200" u="sng">
              <a:latin typeface="Garamond" panose="02020404030301010803" pitchFamily="18" charset="0"/>
            </a:rPr>
            <a:t>Least Squares</a:t>
          </a:r>
          <a:r>
            <a:rPr lang="pt-BR" sz="1200" u="sng" baseline="0">
              <a:latin typeface="Garamond" panose="02020404030301010803" pitchFamily="18" charset="0"/>
            </a:rPr>
            <a:t> trend (1820-1900)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logGDPpc = 4.1279 + 0.0091×time</a:t>
          </a:r>
        </a:p>
        <a:p xmlns:a="http://schemas.openxmlformats.org/drawingml/2006/main">
          <a:pPr algn="ctr"/>
          <a:r>
            <a:rPr lang="pt-BR" sz="1200">
              <a:latin typeface="Garamond" panose="02020404030301010803" pitchFamily="18" charset="0"/>
            </a:rPr>
            <a:t>            </a:t>
          </a:r>
          <a:r>
            <a:rPr lang="pt-BR" sz="1000">
              <a:latin typeface="Garamond" panose="02020404030301010803" pitchFamily="18" charset="0"/>
            </a:rPr>
            <a:t>(0.0501)</a:t>
          </a:r>
          <a:r>
            <a:rPr lang="pt-BR" sz="1000" baseline="0">
              <a:latin typeface="Garamond" panose="02020404030301010803" pitchFamily="18" charset="0"/>
            </a:rPr>
            <a:t>    (0.0016)</a:t>
          </a:r>
          <a:endParaRPr lang="pt-BR" sz="1000">
            <a:latin typeface="Garamond" panose="02020404030301010803" pitchFamily="18" charset="0"/>
          </a:endParaRPr>
        </a:p>
        <a:p xmlns:a="http://schemas.openxmlformats.org/drawingml/2006/main">
          <a:pPr algn="ctr"/>
          <a:r>
            <a:rPr lang="pt-BR" sz="1200" u="sng" baseline="0">
              <a:latin typeface="Garamond" panose="02020404030301010803" pitchFamily="18" charset="0"/>
            </a:rPr>
            <a:t>slope 95% confidence interval</a:t>
          </a:r>
        </a:p>
        <a:p xmlns:a="http://schemas.openxmlformats.org/drawingml/2006/main">
          <a:pPr algn="ctr"/>
          <a:r>
            <a:rPr lang="pt-BR" sz="1200" baseline="0">
              <a:latin typeface="Garamond" panose="02020404030301010803" pitchFamily="18" charset="0"/>
            </a:rPr>
            <a:t>0.0060 </a:t>
          </a:r>
          <a:r>
            <a:rPr lang="pt-BR" sz="1200" baseline="0">
              <a:latin typeface="Calibri" panose="020F0502020204030204" pitchFamily="34" charset="0"/>
            </a:rPr>
            <a:t>−</a:t>
          </a:r>
          <a:r>
            <a:rPr lang="pt-BR" sz="1200" baseline="0">
              <a:latin typeface="Garamond" panose="02020404030301010803" pitchFamily="18" charset="0"/>
            </a:rPr>
            <a:t> 0.0123</a:t>
          </a:r>
          <a:endParaRPr lang="pt-BR" sz="1200">
            <a:latin typeface="Garamond" panose="02020404030301010803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36236A7-D27B-9E69-1490-DC545FEB5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C41BBE-703B-D4E1-1A13-DDE9B32988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FEBDD-6320-4A2A-A7E2-70701ED77F41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3289FE-0DD9-CD6F-41B2-696AB55120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374E8C-8456-FBBF-0EDC-30E95BA2D8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4BD5-8BBD-4224-9951-656326FA4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213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46602-598F-47AF-B615-073E516F96CB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DA516-98C1-4828-99AB-5BFE602283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64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1529-F1B6-C147-66BD-7BDFC6D44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EEC30-1B8C-E7FE-7036-15682E0A3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51E9-F245-B338-B22A-BAEA2BEF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7D01-022B-4224-967C-CB68DC532BE0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E64FF-D498-1DA7-B1D3-0A85B0F8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B834E-5815-1154-1F4F-3C1E0701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99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5DF6-EA34-0BFA-6DF5-1DD7E765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8BCE3-E340-E195-E3E4-8874F7C1D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B5D6-C95D-FCDA-A382-EBCD1352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BF2C-C11B-430C-AF4D-315DA81CB108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85E1-47A3-F700-1DCB-A0A1973A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752BD-818C-148B-1A5E-64ACD305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8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A981F-6D1B-D761-ABC5-769A78726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02DD2-54EE-20E5-C73C-B596BF1AB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B69C-2E7A-4116-E833-1D07ECE48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F50F-F896-4F64-AEB3-1603F775C9F9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00DE5-DFAF-0554-C6D1-A365DF27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E6811-7608-FB0E-DB2B-E027368A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2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AE70-87D4-F129-9304-A89B8F67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2CC7E-C3DD-33AF-8B43-BD7ED4265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4194D-CBA7-E16C-6C8F-31A14A11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C399-FD19-4E27-BFB3-0C5A754E3DA5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0568-7FAF-47D1-AF11-83586DCD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EAB0F-4616-48B9-A024-64D2A6AC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88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AA031-08CE-0E07-E6B6-B059DD546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A374-C463-81FC-1B2C-5BABA0B96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937B5-CED1-5A96-3C0D-1DBD7EF8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18F0-1F86-491D-A8AA-3B8B35A057A4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FBC2-C649-55EE-287B-0BED2AD5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C41ED-6A31-540A-2A71-5C042C71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8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4A40-E13F-7A1A-592C-C10ED4D6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8D3BC-7271-8676-A09B-2A199B75F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6EFB0-A62B-1798-0207-B17DD2EEB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CA7A-B6F5-2D04-4F25-2175DCBD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7FA-FD8B-4F78-893F-DCCA23E34550}" type="datetime1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B7E9-D23A-2AE3-D9AE-17C8BD4E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A6875-80B9-183B-6E7B-315CFD18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81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6D7B-ABA3-5176-6AE6-C9C73A9B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AC79E-D603-14D0-9EFA-B50813A02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1E145-8FB0-F44E-4F1D-12257DB19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BB7C6-74FB-2BC7-6DF2-E99FA3E3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A292E0-6845-2C16-80B8-FCA799C9F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2C919-142C-C5EC-9201-60366027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9EA5-6E72-49F0-871E-768CAB309DB1}" type="datetime1">
              <a:rPr lang="pt-BR" smtClean="0"/>
              <a:t>17/04/2024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90D4CB-D5FA-97B9-2E52-39A94785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BBE5C-A567-1269-A9E8-A3FEEE3D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23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3C79-DAFA-6163-0415-D9C9CC23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65C35-6A74-EE29-FFCA-C63A4059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9045-F248-4899-9D61-18516443C481}" type="datetime1">
              <a:rPr lang="pt-BR" smtClean="0"/>
              <a:t>17/04/2024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4667-488A-066B-EC37-58084843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59B16-0767-A637-E739-B04648F6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22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455B0C-81F3-DBCB-FE84-5010B294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AA6-6AA8-45F3-B22F-D77CCDD1BC6D}" type="datetime1">
              <a:rPr lang="pt-BR" smtClean="0"/>
              <a:t>17/04/2024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E6E956-4ADB-5204-5375-739E730B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D1D8B-6CD2-B2A3-429B-38890BF2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B891-1DD3-58B8-2FF6-AB220CEB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B477-B12B-9B8D-E425-78ED500BC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3670A-91C2-4BA1-ECF7-3F403028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946EC-B428-E3C1-113D-FE86B5D9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871E-A640-49A6-8C7D-CF97E3DDF200}" type="datetime1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E642F-8187-652E-287C-108F0A94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81213-CE77-64FA-141E-DBE8A665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85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0E27-C41A-9C6A-3C4A-25628F3A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059B7-8925-7E18-5D33-2EFAE1B0B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6A2C8-83C1-F1D0-7596-259E9FFAA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B2DE-C6AC-8BBF-C6E9-5B6D220F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F2A0-7EDB-4251-A9B2-147CAAC7DA91}" type="datetime1">
              <a:rPr lang="pt-BR" smtClean="0"/>
              <a:t>17/04/2024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5000B-EA02-79BD-BAC4-CE07031A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9A117-DBD4-4865-678D-82105717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80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1B2FD0-9E02-7052-945C-4DB0F3EA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53E29-1ADE-43CA-03FA-2E1AACB51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B23A-C037-DEA2-16AC-E6A6F2443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0A63-CC57-41D4-949D-76E56AA03FE8}" type="datetime1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C2462-243C-098D-768B-8AB30C799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6524-6C07-E6D5-4222-906165C42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5BCA-AD89-43F0-85AD-E54CD4169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90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49F0-B735-6A1D-42CA-998405A2C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ESTAGNAÇÃO SECULAR SEGUIDA DE CRESCIMENTO QUASE MILAGROSO? REVISITANDO O PIB BRASILEIRO </a:t>
            </a:r>
            <a:br>
              <a:rPr lang="pt-BR" sz="4000" b="1" dirty="0"/>
            </a:br>
            <a:r>
              <a:rPr lang="pt-BR" sz="4000" b="1" dirty="0"/>
              <a:t>DE 1820 A 1980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68CBF-C3CF-6C9C-66F8-DDB6F77CC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EDMAR BACHA</a:t>
            </a:r>
          </a:p>
          <a:p>
            <a:r>
              <a:rPr lang="pt-BR" sz="3200" dirty="0"/>
              <a:t> SEMINÁRIOS DA ANPEC 2024</a:t>
            </a:r>
          </a:p>
          <a:p>
            <a:r>
              <a:rPr lang="pt-BR" sz="3200" dirty="0"/>
              <a:t>17 </a:t>
            </a:r>
            <a:r>
              <a:rPr lang="pt-BR" sz="3200"/>
              <a:t>ABRIL 2024  		 </a:t>
            </a:r>
            <a:endParaRPr lang="pt-BR" sz="32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904B66-C35D-49D2-0913-02F96C92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51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96076-2BF6-9785-5891-4C47A1B2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NOSSOS RESULTADOS INDICAM A MESMA TAXA TENDENCIAL DE CRESCIMENTO DO PIB PER CAPITA PARA TODO SÉCULO 19</a:t>
            </a:r>
            <a:b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pt-BR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(0.9% </a:t>
            </a:r>
            <a:r>
              <a:rPr kumimoji="0" lang="pt-BR" sz="3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p.y</a:t>
            </a:r>
            <a:r>
              <a:rPr kumimoji="0" lang="pt-BR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.) </a:t>
            </a:r>
            <a:endParaRPr lang="pt-B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0000000-0008-0000-0700-000004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24A4AF-397D-B98E-DF7D-5A03CE6C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61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E66A7-719A-0533-9892-AD921FBB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200" b="1" dirty="0">
                <a:solidFill>
                  <a:prstClr val="black"/>
                </a:solidFill>
                <a:latin typeface="Calibri Light" panose="020F0302020204030204"/>
              </a:rPr>
              <a:t>EXCETO PELA ÚLTIMA DÉCADA, NO SÉCULO 19 O BRASIL CRESCEU A TAXAS SIMILARES ÀS DE OUTROS PAÍSES  DA A.L. E EUROPA</a:t>
            </a:r>
            <a:b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[Em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colchetes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tendenciais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taxas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crescimento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2ED50F77-C9A1-B525-A000-017D749D8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76" y="1560352"/>
            <a:ext cx="9725025" cy="4758568"/>
          </a:xfrm>
          <a:prstGeom prst="rect">
            <a:avLst/>
          </a:prstGeom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A5859C-C76D-592C-DD9B-4F10D531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99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6896-502D-A448-ADC8-F6023B13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POR QUE A ACADEMIA ACEITOU A TESE DA ESTAGNAÇÃO NO SÉCULO 19 BASEADA EM TÃO POUCA EVIDÊNCIA? </a:t>
            </a:r>
            <a:br>
              <a:rPr lang="pt-BR" sz="3600" b="1" dirty="0"/>
            </a:br>
            <a:r>
              <a:rPr lang="pt-BR" sz="3600" b="1" dirty="0"/>
              <a:t>TRÊS CONJETURAS</a:t>
            </a:r>
            <a:br>
              <a:rPr lang="pt-BR" sz="2800" b="1" dirty="0"/>
            </a:br>
            <a:endParaRPr lang="pt-BR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00725-3E28-C1DF-18E6-73681AC3C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Argumento da autoridade (Projeto </a:t>
            </a:r>
            <a:r>
              <a:rPr lang="pt-BR" dirty="0" err="1"/>
              <a:t>Maddison</a:t>
            </a:r>
            <a:r>
              <a:rPr lang="pt-BR" dirty="0"/>
              <a:t>!!!)</a:t>
            </a:r>
          </a:p>
          <a:p>
            <a:r>
              <a:rPr lang="pt-BR" dirty="0"/>
              <a:t>Três males:</a:t>
            </a:r>
          </a:p>
          <a:p>
            <a:pPr lvl="1"/>
            <a:r>
              <a:rPr lang="pt-BR" sz="2800" dirty="0"/>
              <a:t>Monarquia </a:t>
            </a:r>
            <a:r>
              <a:rPr lang="pt-BR" sz="2800" dirty="0" err="1"/>
              <a:t>antinegócios</a:t>
            </a:r>
            <a:endParaRPr lang="pt-BR" sz="2800" dirty="0"/>
          </a:p>
          <a:p>
            <a:pPr lvl="1"/>
            <a:r>
              <a:rPr lang="pt-BR" sz="2800" dirty="0"/>
              <a:t>Escravidão improdutiva</a:t>
            </a:r>
          </a:p>
          <a:p>
            <a:pPr lvl="1"/>
            <a:r>
              <a:rPr lang="pt-BR" sz="2800" dirty="0"/>
              <a:t>Maldição dos recursos naturais</a:t>
            </a:r>
          </a:p>
          <a:p>
            <a:pPr marL="230400" lvl="1"/>
            <a:r>
              <a:rPr lang="pt-BR" sz="2800" dirty="0"/>
              <a:t>Renda per-capita perto da subsistência em 1900 ($874 v. $700)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30BC46-A64A-B34E-ED3E-5872FF30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98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CB56F-86B5-0A1A-BDC0-1C8D8486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REVISITANDO O CRESCIMENTO DO PIB EM 1900-1980: ARGUMENTO EM 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11BD3-DF8E-D745-8DAA-6D5454685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FGV, para 1947-1980, e Claudio Haddad, para 1900-1947, calcularam o PIB real levando em conta somente atividades de crescimento relativo alto: agropecuária, indústria, comércio e transporte e comunicações [mais governo, no caso de Haddad]</a:t>
            </a:r>
          </a:p>
          <a:p>
            <a:r>
              <a:rPr lang="pt-BR" dirty="0"/>
              <a:t>E ignorando o comportamento de atividades de crescimento relativo baixo: governo [não no caso de Haddad], aluguéis, e outros serviços</a:t>
            </a:r>
          </a:p>
          <a:p>
            <a:r>
              <a:rPr lang="pt-BR" dirty="0"/>
              <a:t>Os serviços excluídos representam cerca de 30% do PIB no caso da FGV e 20% no caso de Haddad </a:t>
            </a:r>
          </a:p>
          <a:p>
            <a:r>
              <a:rPr lang="pt-BR" dirty="0"/>
              <a:t>A hipótese implícita de FGV e Haddad é que o crescimento do setores excluídos tenha sido igual ao dos setores incluídos – o que não é verdade, pois foi menor</a:t>
            </a:r>
          </a:p>
          <a:p>
            <a:r>
              <a:rPr lang="pt-BR" dirty="0"/>
              <a:t>Nosso artigo refaz o crescimento do PIB nele incluindo os setores excluídos por FGV e Haddad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473EEC-98CD-3832-3369-99E4765D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16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0B07E-E061-4C7D-1C83-D81CE403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Ralph </a:t>
            </a:r>
            <a:r>
              <a:rPr lang="pt-BR" sz="3600" b="1" dirty="0" err="1"/>
              <a:t>Zerkovsky</a:t>
            </a:r>
            <a:r>
              <a:rPr lang="pt-BR" sz="3600" b="1" dirty="0"/>
              <a:t>, chefe do Centro de Contas Nacionais do IBRE/FGV, em </a:t>
            </a:r>
            <a:r>
              <a:rPr lang="pt-BR" sz="3600" b="1" i="1" dirty="0"/>
              <a:t>Como se constrói a taxa do PIB real,</a:t>
            </a:r>
            <a:r>
              <a:rPr lang="pt-BR" sz="3600" b="1" dirty="0"/>
              <a:t> Conjuntura Econômica, 35(12), 1981, pp. 21-22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712DD-E12B-A8DB-5176-CDEB0DA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“Há de assinalar-se que a estimativa do PIB, apresentada em termos reais, é elaborada dentro de um abrangência limitada... diversas atividades tais como as de intermediação financeira, governamentais, educação e saúde, não são apropriadas na estimativa do crescimento do PIB em termos reais...</a:t>
            </a:r>
            <a:r>
              <a:rPr lang="pt-BR" b="1" dirty="0"/>
              <a:t>por limitações  quanto à possibilidade de mensuração física das atividades assinaladas</a:t>
            </a:r>
            <a:r>
              <a:rPr lang="pt-BR" dirty="0"/>
              <a:t>. Assim, as estimativas do PIB real cobrem pouco mais de 70% das atividades econômicas do país</a:t>
            </a:r>
            <a:r>
              <a:rPr lang="pt-BR" b="1" dirty="0"/>
              <a:t>. Significa isso estar-se supondo que as demais atividades (29,3% do total) tenham crescido ou declinado numa razão equivalente à do PIB estimado</a:t>
            </a:r>
            <a:r>
              <a:rPr lang="pt-BR" dirty="0"/>
              <a:t>”.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56F274-D727-E694-E0D3-A926222C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3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7DE5-F1C2-46AE-3F7C-84BE1520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800" dirty="0"/>
              <a:t>HISTÓRIA DA EXCLUSÃO DOS SERVIÇOS NO PIB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1FFF-E845-518B-F6D1-6DE4D343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9" y="199815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partir de 1968, a FGV passou a excluir do cômputo do produto real serviços que dele faziam parte de 1947 até 1967: governo, aluguéis e outros serviços</a:t>
            </a:r>
          </a:p>
          <a:p>
            <a:r>
              <a:rPr lang="pt-BR" dirty="0"/>
              <a:t>A partir de 1978, a FGV passou a computar o PIB real desde 1965 incluindo somente agropecuária, indústria, comércio e transporte e comunicações</a:t>
            </a:r>
          </a:p>
          <a:p>
            <a:r>
              <a:rPr lang="pt-BR" dirty="0"/>
              <a:t>Em 1986, o IBGE fez uma revisão geral das contas nacionais, excluindo governo, aluguéis e outros serviços do cômputo do produto real desde 1947 até 1980</a:t>
            </a:r>
          </a:p>
          <a:p>
            <a:r>
              <a:rPr lang="pt-BR" dirty="0"/>
              <a:t>Deste modo, nas estatísticas hoje oficiais das contas nacionais brasileiras (de acordo com </a:t>
            </a:r>
            <a:r>
              <a:rPr lang="pt-BR" dirty="0" err="1"/>
              <a:t>Ipeadata</a:t>
            </a:r>
            <a:r>
              <a:rPr lang="pt-BR" dirty="0"/>
              <a:t>) de 1947 a 1980 o produto real é composto apenas por agropecuária, indústria, comércio e transporte e comunicações</a:t>
            </a:r>
          </a:p>
          <a:p>
            <a:r>
              <a:rPr lang="pt-BR" dirty="0"/>
              <a:t>Este produto real aproxima-se mais do </a:t>
            </a:r>
            <a:r>
              <a:rPr lang="pt-BR" i="1" dirty="0"/>
              <a:t>produto material </a:t>
            </a:r>
            <a:r>
              <a:rPr lang="pt-BR" dirty="0"/>
              <a:t>usado na União Soviética (que excluía os ‘serviços não-produtivos’) do que do PIB propriamente dito </a:t>
            </a:r>
          </a:p>
          <a:p>
            <a:r>
              <a:rPr lang="pt-BR" dirty="0"/>
              <a:t>Para o período 1900 a 1947, Claudio Haddad (1980) usou procedimentos essencialmente similares aos da FGV, excluindo das contas aluguéis e outros serviços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BC23C5-08BC-00B4-E998-FD6E6F06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28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479C9-33BB-2F2A-3795-D53EA964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800" dirty="0"/>
              <a:t>SÍNTESE DOS PROCEDIMENTOS DE REVISÃO DO PIB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364E0C5-9174-50B6-4BE2-BAB96A44E8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22408" y="1767690"/>
          <a:ext cx="9285571" cy="4406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483">
                  <a:extLst>
                    <a:ext uri="{9D8B030D-6E8A-4147-A177-3AD203B41FA5}">
                      <a16:colId xmlns:a16="http://schemas.microsoft.com/office/drawing/2014/main" val="1897064482"/>
                    </a:ext>
                  </a:extLst>
                </a:gridCol>
                <a:gridCol w="1374433">
                  <a:extLst>
                    <a:ext uri="{9D8B030D-6E8A-4147-A177-3AD203B41FA5}">
                      <a16:colId xmlns:a16="http://schemas.microsoft.com/office/drawing/2014/main" val="605264501"/>
                    </a:ext>
                  </a:extLst>
                </a:gridCol>
                <a:gridCol w="286788">
                  <a:extLst>
                    <a:ext uri="{9D8B030D-6E8A-4147-A177-3AD203B41FA5}">
                      <a16:colId xmlns:a16="http://schemas.microsoft.com/office/drawing/2014/main" val="699858405"/>
                    </a:ext>
                  </a:extLst>
                </a:gridCol>
                <a:gridCol w="1406792">
                  <a:extLst>
                    <a:ext uri="{9D8B030D-6E8A-4147-A177-3AD203B41FA5}">
                      <a16:colId xmlns:a16="http://schemas.microsoft.com/office/drawing/2014/main" val="791678326"/>
                    </a:ext>
                  </a:extLst>
                </a:gridCol>
                <a:gridCol w="389498">
                  <a:extLst>
                    <a:ext uri="{9D8B030D-6E8A-4147-A177-3AD203B41FA5}">
                      <a16:colId xmlns:a16="http://schemas.microsoft.com/office/drawing/2014/main" val="3532072327"/>
                    </a:ext>
                  </a:extLst>
                </a:gridCol>
                <a:gridCol w="1153646">
                  <a:extLst>
                    <a:ext uri="{9D8B030D-6E8A-4147-A177-3AD203B41FA5}">
                      <a16:colId xmlns:a16="http://schemas.microsoft.com/office/drawing/2014/main" val="4113344683"/>
                    </a:ext>
                  </a:extLst>
                </a:gridCol>
                <a:gridCol w="404348">
                  <a:extLst>
                    <a:ext uri="{9D8B030D-6E8A-4147-A177-3AD203B41FA5}">
                      <a16:colId xmlns:a16="http://schemas.microsoft.com/office/drawing/2014/main" val="3474192399"/>
                    </a:ext>
                  </a:extLst>
                </a:gridCol>
                <a:gridCol w="1495172">
                  <a:extLst>
                    <a:ext uri="{9D8B030D-6E8A-4147-A177-3AD203B41FA5}">
                      <a16:colId xmlns:a16="http://schemas.microsoft.com/office/drawing/2014/main" val="3992483098"/>
                    </a:ext>
                  </a:extLst>
                </a:gridCol>
                <a:gridCol w="389498">
                  <a:extLst>
                    <a:ext uri="{9D8B030D-6E8A-4147-A177-3AD203B41FA5}">
                      <a16:colId xmlns:a16="http://schemas.microsoft.com/office/drawing/2014/main" val="811909745"/>
                    </a:ext>
                  </a:extLst>
                </a:gridCol>
                <a:gridCol w="1187913">
                  <a:extLst>
                    <a:ext uri="{9D8B030D-6E8A-4147-A177-3AD203B41FA5}">
                      <a16:colId xmlns:a16="http://schemas.microsoft.com/office/drawing/2014/main" val="1424640061"/>
                    </a:ext>
                  </a:extLst>
                </a:gridCol>
              </a:tblGrid>
              <a:tr h="188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Períodos</a:t>
                      </a:r>
                      <a:r>
                        <a:rPr lang="pt-BR" sz="1600" kern="100" dirty="0">
                          <a:effectLst/>
                        </a:rPr>
                        <a:t>      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revista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PIB (% a.a.)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=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atual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PIB (% a.a.)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x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% no PIB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nominal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incluídos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+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Taxa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estimada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crescimento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excluídos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600" kern="100" dirty="0">
                          <a:effectLst/>
                        </a:rPr>
                        <a:t>x</a:t>
                      </a:r>
                      <a:endParaRPr lang="pt-B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% no PIB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nominal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setores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kern="100" dirty="0">
                          <a:effectLst/>
                        </a:rPr>
                        <a:t>excluídos</a:t>
                      </a:r>
                      <a:endParaRPr lang="pt-BR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430188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1900-19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=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3,8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0,8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2,7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0,2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195953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1919-47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4,3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=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4,9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0,8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1,7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0,2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035681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1947-66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5,2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=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6,1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0,7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+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3,1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x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0,3</a:t>
                      </a:r>
                      <a:endParaRPr lang="pt-BR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173302"/>
                  </a:ext>
                </a:extLst>
              </a:tr>
              <a:tr h="58414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1966-80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7,1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=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8,6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x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0,73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+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3,2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x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0,27</a:t>
                      </a:r>
                      <a:endParaRPr lang="pt-B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312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B78119-D2DF-D9DA-2560-814CF29F0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BC8708-EDC5-1BE6-16F9-99220FDF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869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9DEA-210D-5812-6852-1A0A1819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800" dirty="0"/>
              <a:t>PRIMEIRA PARTE DA PROPOSTA: REINCLUIR OS SERVIÇOS NO CRESCIMENTO DO  PRODUTO REAL DE 1947 A 1966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F534A-8316-E405-B8DA-BFE68D06D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Para 1947 a 1966 sabemos a taxa média anual de crescimento dos serviços excluídos, S = 3,1%. </a:t>
            </a:r>
          </a:p>
          <a:p>
            <a:r>
              <a:rPr lang="pt-BR" dirty="0"/>
              <a:t>Sabemos também a participação deles na renda interna, média de 1947 e 1966, a = 30%.</a:t>
            </a:r>
          </a:p>
          <a:p>
            <a:r>
              <a:rPr lang="pt-BR" dirty="0"/>
              <a:t>Conhecemos a última estimativa do IBGE para o crescimento anual do produto real de 1947 a 1966, excluindo tais serviços, </a:t>
            </a:r>
            <a:r>
              <a:rPr lang="pt-BR" dirty="0" err="1"/>
              <a:t>Yn</a:t>
            </a:r>
            <a:r>
              <a:rPr lang="pt-BR" dirty="0"/>
              <a:t> = 6,6%</a:t>
            </a:r>
          </a:p>
          <a:p>
            <a:r>
              <a:rPr lang="pt-BR" dirty="0"/>
              <a:t>Então a taxa anual de crescimento do produto real reincluindo os serviços, Yo, é dada por:</a:t>
            </a:r>
          </a:p>
          <a:p>
            <a:pPr marL="914400" lvl="2" indent="0">
              <a:buNone/>
            </a:pPr>
            <a:r>
              <a:rPr lang="pt-BR" dirty="0"/>
              <a:t>		</a:t>
            </a:r>
            <a:r>
              <a:rPr lang="pt-BR" sz="2800" dirty="0"/>
              <a:t>Yo = </a:t>
            </a:r>
            <a:r>
              <a:rPr lang="pt-BR" sz="2800" dirty="0" err="1"/>
              <a:t>a.Yn</a:t>
            </a:r>
            <a:r>
              <a:rPr lang="pt-BR" sz="2800" dirty="0"/>
              <a:t> + (1-a).S</a:t>
            </a:r>
          </a:p>
          <a:p>
            <a:pPr marL="342900" lvl="1" indent="-342900"/>
            <a:r>
              <a:rPr lang="pt-BR" sz="2800" dirty="0"/>
              <a:t>Ou: </a:t>
            </a:r>
          </a:p>
          <a:p>
            <a:pPr marL="914400" lvl="3" indent="0">
              <a:buNone/>
            </a:pPr>
            <a:r>
              <a:rPr lang="pt-BR" dirty="0"/>
              <a:t>		</a:t>
            </a:r>
            <a:r>
              <a:rPr lang="pt-BR" sz="3000" dirty="0"/>
              <a:t>Yo = 0,7x6,6% + 0,3x3,1% = 5,6%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1149FA-86A6-4B0D-175B-53CECF83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948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142E-0EA1-1020-7675-F3D6C75E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SEGUNDA PARTE DA PROPOSTA, PARA 1966-1980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3772-482A-C9A3-0455-D8A04F2AA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Para 1966-1980, não temos observações dos três componentes de S</a:t>
            </a:r>
          </a:p>
          <a:p>
            <a:pPr lvl="1"/>
            <a:r>
              <a:rPr lang="pt-BR" dirty="0"/>
              <a:t>Mas sabemos suas taxas de crescimento em 1947-1966, bem como sua participação na renda interna em 1966 e 1980. Fazendo as contas, vem S=3%</a:t>
            </a:r>
          </a:p>
          <a:p>
            <a:pPr lvl="1"/>
            <a:r>
              <a:rPr lang="pt-BR" dirty="0"/>
              <a:t>Podemos também usar a taxa de crescimento dos serviços em 1980-89, quando o IBGE os reintroduziu nas contas nacionais (agora consistindo de administrações públicas, intermediários financeiros e outros serviços). Dá S=3,2%, que vamos usar</a:t>
            </a:r>
          </a:p>
          <a:p>
            <a:pPr lvl="1"/>
            <a:r>
              <a:rPr lang="pt-BR" dirty="0"/>
              <a:t>Para a participação dos serviços reincluídos na renda interna usamos uma média dos anos 1980 e 1989: a= 27%</a:t>
            </a:r>
          </a:p>
          <a:p>
            <a:pPr lvl="1"/>
            <a:r>
              <a:rPr lang="pt-BR" dirty="0"/>
              <a:t>Em 1966-1980, a taxa anual de crescimento do produto real foi 8,6%</a:t>
            </a:r>
          </a:p>
          <a:p>
            <a:pPr lvl="1"/>
            <a:r>
              <a:rPr lang="pt-BR" dirty="0"/>
              <a:t>A proposta de revisão é, então: 0,73x8,6% + 0,27x3.2% = 7,1%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9B1ACE-9B25-46F9-8503-32D270FB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8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595A-CDB2-874D-1E9A-44B1B8F2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2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TRATAMOS A SEGUIR DAS ESTIMATIVAS DE HADDAD DE 1900 A 1947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97014-6D1C-81DF-30A2-149C8AE8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Haddad usa a mesma metodologia da FGV, adicionando governo (estimado pela folha de salários real e não pelo número de funcionários)</a:t>
            </a:r>
          </a:p>
          <a:p>
            <a:r>
              <a:rPr lang="pt-BR" dirty="0"/>
              <a:t>Os serviços que ele exclui (aluguéis e outros serviços) em 1939 representavam 20% do produto interno em preços correntes</a:t>
            </a:r>
          </a:p>
          <a:p>
            <a:r>
              <a:rPr lang="pt-BR" dirty="0"/>
              <a:t>A estimativa que usamos da taxa de crescimento dos serviços excluídos é crescimento da população </a:t>
            </a:r>
            <a:r>
              <a:rPr lang="pt-BR"/>
              <a:t>mais 0,2pp </a:t>
            </a:r>
            <a:r>
              <a:rPr lang="pt-BR" dirty="0"/>
              <a:t>(Mesma relação observada nos dados da FGV em 1947-1966)</a:t>
            </a:r>
          </a:p>
          <a:p>
            <a:r>
              <a:rPr lang="pt-BR" dirty="0"/>
              <a:t>Identificamos em Haddad dois períodos 1900-1919 e 1919-1947, pois diferem bastante em termos de crescimento do produto real e da população</a:t>
            </a:r>
          </a:p>
          <a:p>
            <a:r>
              <a:rPr lang="pt-BR" dirty="0"/>
              <a:t>Para 1900-1919, em vez de 3,8% dá 3,6%. Para 1919-1947, em vez de 4,9% dá 4,3%.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124230-A678-CECE-7D18-7AAE458E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26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F579-8A48-FF47-74DB-E75959104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FALA BASEADA EM DOIS NOVOS ARTIGOS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84B54-7DC5-2C1C-E123-08BC899AD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>
              <a:latin typeface="Lato" panose="020F0502020204030203" pitchFamily="34" charset="0"/>
            </a:endParaRPr>
          </a:p>
          <a:p>
            <a:r>
              <a:rPr lang="pt-BR" dirty="0">
                <a:latin typeface="Lato" panose="020F0502020204030203" pitchFamily="34" charset="0"/>
              </a:rPr>
              <a:t>Edmar L. Bacha, Guilherme A. Tombolo, Flavio R. Versiani. “Secular </a:t>
            </a:r>
            <a:r>
              <a:rPr lang="pt-BR" dirty="0" err="1">
                <a:latin typeface="Lato" panose="020F0502020204030203" pitchFamily="34" charset="0"/>
              </a:rPr>
              <a:t>stagnation</a:t>
            </a:r>
            <a:r>
              <a:rPr lang="pt-BR" dirty="0">
                <a:latin typeface="Lato" panose="020F0502020204030203" pitchFamily="34" charset="0"/>
              </a:rPr>
              <a:t>? A new </a:t>
            </a:r>
            <a:r>
              <a:rPr lang="pt-BR" dirty="0" err="1">
                <a:latin typeface="Lato" panose="020F0502020204030203" pitchFamily="34" charset="0"/>
              </a:rPr>
              <a:t>view</a:t>
            </a:r>
            <a:r>
              <a:rPr lang="pt-BR" dirty="0">
                <a:latin typeface="Lato" panose="020F0502020204030203" pitchFamily="34" charset="0"/>
              </a:rPr>
              <a:t> </a:t>
            </a:r>
            <a:r>
              <a:rPr lang="pt-BR" dirty="0" err="1">
                <a:latin typeface="Lato" panose="020F0502020204030203" pitchFamily="34" charset="0"/>
              </a:rPr>
              <a:t>on</a:t>
            </a:r>
            <a:r>
              <a:rPr lang="pt-BR" dirty="0">
                <a:latin typeface="Lato" panose="020F0502020204030203" pitchFamily="34" charset="0"/>
              </a:rPr>
              <a:t> </a:t>
            </a:r>
            <a:r>
              <a:rPr lang="pt-BR" dirty="0" err="1">
                <a:latin typeface="Lato" panose="020F0502020204030203" pitchFamily="34" charset="0"/>
              </a:rPr>
              <a:t>Brazil’s</a:t>
            </a:r>
            <a:r>
              <a:rPr lang="pt-BR" dirty="0">
                <a:latin typeface="Lato" panose="020F0502020204030203" pitchFamily="34" charset="0"/>
              </a:rPr>
              <a:t> </a:t>
            </a:r>
            <a:r>
              <a:rPr lang="pt-BR" dirty="0" err="1">
                <a:latin typeface="Lato" panose="020F0502020204030203" pitchFamily="34" charset="0"/>
              </a:rPr>
              <a:t>growth</a:t>
            </a:r>
            <a:r>
              <a:rPr lang="pt-BR" dirty="0">
                <a:latin typeface="Lato" panose="020F0502020204030203" pitchFamily="34" charset="0"/>
              </a:rPr>
              <a:t> in </a:t>
            </a:r>
            <a:r>
              <a:rPr lang="pt-BR" dirty="0" err="1">
                <a:latin typeface="Lato" panose="020F0502020204030203" pitchFamily="34" charset="0"/>
              </a:rPr>
              <a:t>the</a:t>
            </a:r>
            <a:r>
              <a:rPr lang="pt-BR" dirty="0">
                <a:latin typeface="Lato" panose="020F0502020204030203" pitchFamily="34" charset="0"/>
              </a:rPr>
              <a:t> 19th </a:t>
            </a:r>
            <a:r>
              <a:rPr lang="pt-BR" dirty="0" err="1">
                <a:latin typeface="Lato" panose="020F0502020204030203" pitchFamily="34" charset="0"/>
              </a:rPr>
              <a:t>century</a:t>
            </a:r>
            <a:r>
              <a:rPr lang="pt-BR" i="1" dirty="0">
                <a:latin typeface="Lato" panose="020F0502020204030203" pitchFamily="34" charset="0"/>
              </a:rPr>
              <a:t>”.</a:t>
            </a:r>
            <a:r>
              <a:rPr lang="pt-BR" dirty="0">
                <a:latin typeface="Lato" panose="020F0502020204030203" pitchFamily="34" charset="0"/>
              </a:rPr>
              <a:t> Texto para Discussão n. 74, IEPE/Casa </a:t>
            </a:r>
            <a:r>
              <a:rPr lang="pt-BR">
                <a:latin typeface="Lato" panose="020F0502020204030203" pitchFamily="34" charset="0"/>
              </a:rPr>
              <a:t>das Garças, 2024. </a:t>
            </a:r>
            <a:r>
              <a:rPr lang="pt-BR" dirty="0">
                <a:latin typeface="Lato" panose="020F0502020204030203" pitchFamily="34" charset="0"/>
              </a:rPr>
              <a:t>A sair no </a:t>
            </a:r>
            <a:r>
              <a:rPr lang="pt-BR" i="1" dirty="0" err="1">
                <a:latin typeface="Lato" panose="020F0502020204030203" pitchFamily="34" charset="0"/>
              </a:rPr>
              <a:t>Journal</a:t>
            </a:r>
            <a:r>
              <a:rPr lang="pt-BR" i="1" dirty="0">
                <a:latin typeface="Lato" panose="020F0502020204030203" pitchFamily="34" charset="0"/>
              </a:rPr>
              <a:t> </a:t>
            </a:r>
            <a:r>
              <a:rPr lang="pt-BR" i="1" dirty="0" err="1">
                <a:latin typeface="Lato" panose="020F0502020204030203" pitchFamily="34" charset="0"/>
              </a:rPr>
              <a:t>of</a:t>
            </a:r>
            <a:r>
              <a:rPr lang="pt-BR" i="1" dirty="0">
                <a:latin typeface="Lato" panose="020F0502020204030203" pitchFamily="34" charset="0"/>
              </a:rPr>
              <a:t> </a:t>
            </a:r>
            <a:r>
              <a:rPr lang="pt-BR" i="1" dirty="0" err="1">
                <a:latin typeface="Lato" panose="020F0502020204030203" pitchFamily="34" charset="0"/>
              </a:rPr>
              <a:t>Iberian</a:t>
            </a:r>
            <a:r>
              <a:rPr lang="pt-BR" i="1" dirty="0">
                <a:latin typeface="Lato" panose="020F0502020204030203" pitchFamily="34" charset="0"/>
              </a:rPr>
              <a:t> </a:t>
            </a:r>
            <a:r>
              <a:rPr lang="pt-BR" i="1" dirty="0" err="1">
                <a:latin typeface="Lato" panose="020F0502020204030203" pitchFamily="34" charset="0"/>
              </a:rPr>
              <a:t>and</a:t>
            </a:r>
            <a:r>
              <a:rPr lang="pt-BR" i="1" dirty="0">
                <a:latin typeface="Lato" panose="020F0502020204030203" pitchFamily="34" charset="0"/>
              </a:rPr>
              <a:t> </a:t>
            </a:r>
            <a:r>
              <a:rPr lang="pt-BR" i="1" dirty="0" err="1">
                <a:latin typeface="Lato" panose="020F0502020204030203" pitchFamily="34" charset="0"/>
              </a:rPr>
              <a:t>Latin</a:t>
            </a:r>
            <a:r>
              <a:rPr lang="pt-BR" i="1" dirty="0">
                <a:latin typeface="Lato" panose="020F0502020204030203" pitchFamily="34" charset="0"/>
              </a:rPr>
              <a:t> American Economic </a:t>
            </a:r>
            <a:r>
              <a:rPr lang="pt-BR" i="1" dirty="0" err="1">
                <a:latin typeface="Lato" panose="020F0502020204030203" pitchFamily="34" charset="0"/>
              </a:rPr>
              <a:t>History</a:t>
            </a:r>
            <a:endParaRPr lang="pt-BR" dirty="0">
              <a:latin typeface="Lato" panose="020F0502020204030203" pitchFamily="34" charset="0"/>
            </a:endParaRPr>
          </a:p>
          <a:p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Edmar L. Bacha, Guilherme A. Tombolo, Flavio R. Versiani. “Reestimating </a:t>
            </a:r>
            <a:r>
              <a:rPr lang="pt-BR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Brazil’s</a:t>
            </a:r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GDP </a:t>
            </a:r>
            <a:r>
              <a:rPr lang="pt-BR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growth</a:t>
            </a:r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t-BR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from</a:t>
            </a:r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1900 </a:t>
            </a:r>
            <a:r>
              <a:rPr lang="pt-BR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</a:t>
            </a:r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1980</a:t>
            </a:r>
            <a:r>
              <a:rPr lang="pt-BR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”.</a:t>
            </a:r>
            <a:r>
              <a:rPr lang="pt-BR" strike="noStrike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t-BR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Revista Brasileira de Economia,</a:t>
            </a:r>
            <a:r>
              <a:rPr lang="pt-B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77(2), 2023 </a:t>
            </a:r>
            <a:endParaRPr lang="pt-BR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pt-BR" dirty="0">
              <a:latin typeface="Lato" panose="020F0502020204030203" pitchFamily="34" charset="0"/>
            </a:endParaRPr>
          </a:p>
          <a:p>
            <a:endParaRPr lang="pt-BR" dirty="0">
              <a:solidFill>
                <a:srgbClr val="385F71"/>
              </a:solidFill>
              <a:latin typeface="Lato" panose="020F0502020204030203" pitchFamily="34" charset="0"/>
            </a:endParaRPr>
          </a:p>
          <a:p>
            <a:endParaRPr lang="pt-BR" dirty="0">
              <a:solidFill>
                <a:srgbClr val="385F71"/>
              </a:solidFill>
              <a:latin typeface="Lato" panose="020F0502020204030203" pitchFamily="34" charset="0"/>
            </a:endParaRPr>
          </a:p>
          <a:p>
            <a:endParaRPr lang="pt-BR" b="0" i="0" dirty="0">
              <a:solidFill>
                <a:srgbClr val="385F71"/>
              </a:solidFill>
              <a:effectLst/>
              <a:latin typeface="Lato" panose="020F0502020204030203" pitchFamily="34" charset="0"/>
            </a:endParaRP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FCB647-A512-E8BD-4584-F63E71A9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988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953E74-D241-4DDF-8508-F0365EA13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C3C901A-B2F4-4A3C-BCDD-7C8D587EC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2371134"/>
          </a:xfrm>
          <a:custGeom>
            <a:avLst/>
            <a:gdLst>
              <a:gd name="connsiteX0" fmla="*/ 0 w 12192000"/>
              <a:gd name="connsiteY0" fmla="*/ 0 h 2515690"/>
              <a:gd name="connsiteX1" fmla="*/ 170442 w 12192000"/>
              <a:gd name="connsiteY1" fmla="*/ 96074 h 2515690"/>
              <a:gd name="connsiteX2" fmla="*/ 424739 w 12192000"/>
              <a:gd name="connsiteY2" fmla="*/ 224865 h 2515690"/>
              <a:gd name="connsiteX3" fmla="*/ 748273 w 12192000"/>
              <a:gd name="connsiteY3" fmla="*/ 373939 h 2515690"/>
              <a:gd name="connsiteX4" fmla="*/ 1037058 w 12192000"/>
              <a:gd name="connsiteY4" fmla="*/ 499994 h 2515690"/>
              <a:gd name="connsiteX5" fmla="*/ 1101312 w 12192000"/>
              <a:gd name="connsiteY5" fmla="*/ 428540 h 2515690"/>
              <a:gd name="connsiteX6" fmla="*/ 1367071 w 12192000"/>
              <a:gd name="connsiteY6" fmla="*/ 516118 h 2515690"/>
              <a:gd name="connsiteX7" fmla="*/ 2189943 w 12192000"/>
              <a:gd name="connsiteY7" fmla="*/ 794533 h 2515690"/>
              <a:gd name="connsiteX8" fmla="*/ 2390329 w 12192000"/>
              <a:gd name="connsiteY8" fmla="*/ 920897 h 2515690"/>
              <a:gd name="connsiteX9" fmla="*/ 2459570 w 12192000"/>
              <a:gd name="connsiteY9" fmla="*/ 983740 h 2515690"/>
              <a:gd name="connsiteX10" fmla="*/ 2503252 w 12192000"/>
              <a:gd name="connsiteY10" fmla="*/ 1000151 h 2515690"/>
              <a:gd name="connsiteX11" fmla="*/ 2503252 w 12192000"/>
              <a:gd name="connsiteY11" fmla="*/ 1008273 h 2515690"/>
              <a:gd name="connsiteX12" fmla="*/ 2511191 w 12192000"/>
              <a:gd name="connsiteY12" fmla="*/ 1009499 h 2515690"/>
              <a:gd name="connsiteX13" fmla="*/ 2565029 w 12192000"/>
              <a:gd name="connsiteY13" fmla="*/ 1015977 h 2515690"/>
              <a:gd name="connsiteX14" fmla="*/ 2593745 w 12192000"/>
              <a:gd name="connsiteY14" fmla="*/ 1019963 h 2515690"/>
              <a:gd name="connsiteX15" fmla="*/ 2591015 w 12192000"/>
              <a:gd name="connsiteY15" fmla="*/ 1019651 h 2515690"/>
              <a:gd name="connsiteX16" fmla="*/ 2590137 w 12192000"/>
              <a:gd name="connsiteY16" fmla="*/ 1019549 h 2515690"/>
              <a:gd name="connsiteX17" fmla="*/ 2589021 w 12192000"/>
              <a:gd name="connsiteY17" fmla="*/ 1019424 h 2515690"/>
              <a:gd name="connsiteX18" fmla="*/ 2591015 w 12192000"/>
              <a:gd name="connsiteY18" fmla="*/ 1019651 h 2515690"/>
              <a:gd name="connsiteX19" fmla="*/ 2602385 w 12192000"/>
              <a:gd name="connsiteY19" fmla="*/ 1020975 h 2515690"/>
              <a:gd name="connsiteX20" fmla="*/ 2614445 w 12192000"/>
              <a:gd name="connsiteY20" fmla="*/ 1022389 h 2515690"/>
              <a:gd name="connsiteX21" fmla="*/ 2614445 w 12192000"/>
              <a:gd name="connsiteY21" fmla="*/ 1020966 h 2515690"/>
              <a:gd name="connsiteX22" fmla="*/ 2676661 w 12192000"/>
              <a:gd name="connsiteY22" fmla="*/ 1029355 h 2515690"/>
              <a:gd name="connsiteX23" fmla="*/ 2788597 w 12192000"/>
              <a:gd name="connsiteY23" fmla="*/ 1048926 h 2515690"/>
              <a:gd name="connsiteX24" fmla="*/ 2812742 w 12192000"/>
              <a:gd name="connsiteY24" fmla="*/ 1057667 h 2515690"/>
              <a:gd name="connsiteX25" fmla="*/ 2970201 w 12192000"/>
              <a:gd name="connsiteY25" fmla="*/ 949091 h 2515690"/>
              <a:gd name="connsiteX26" fmla="*/ 3030610 w 12192000"/>
              <a:gd name="connsiteY26" fmla="*/ 1049340 h 2515690"/>
              <a:gd name="connsiteX27" fmla="*/ 3058913 w 12192000"/>
              <a:gd name="connsiteY27" fmla="*/ 1048085 h 2515690"/>
              <a:gd name="connsiteX28" fmla="*/ 3072697 w 12192000"/>
              <a:gd name="connsiteY28" fmla="*/ 1045316 h 2515690"/>
              <a:gd name="connsiteX29" fmla="*/ 3083305 w 12192000"/>
              <a:gd name="connsiteY29" fmla="*/ 1040550 h 2515690"/>
              <a:gd name="connsiteX30" fmla="*/ 3125603 w 12192000"/>
              <a:gd name="connsiteY30" fmla="*/ 1004583 h 2515690"/>
              <a:gd name="connsiteX31" fmla="*/ 3385106 w 12192000"/>
              <a:gd name="connsiteY31" fmla="*/ 1042233 h 2515690"/>
              <a:gd name="connsiteX32" fmla="*/ 3424945 w 12192000"/>
              <a:gd name="connsiteY32" fmla="*/ 1065268 h 2515690"/>
              <a:gd name="connsiteX33" fmla="*/ 3436948 w 12192000"/>
              <a:gd name="connsiteY33" fmla="*/ 1068018 h 2515690"/>
              <a:gd name="connsiteX34" fmla="*/ 3466714 w 12192000"/>
              <a:gd name="connsiteY34" fmla="*/ 1063419 h 2515690"/>
              <a:gd name="connsiteX35" fmla="*/ 3550909 w 12192000"/>
              <a:gd name="connsiteY35" fmla="*/ 1044511 h 2515690"/>
              <a:gd name="connsiteX36" fmla="*/ 3555900 w 12192000"/>
              <a:gd name="connsiteY36" fmla="*/ 1041996 h 2515690"/>
              <a:gd name="connsiteX37" fmla="*/ 3625978 w 12192000"/>
              <a:gd name="connsiteY37" fmla="*/ 1023459 h 2515690"/>
              <a:gd name="connsiteX38" fmla="*/ 3632465 w 12192000"/>
              <a:gd name="connsiteY38" fmla="*/ 1023522 h 2515690"/>
              <a:gd name="connsiteX39" fmla="*/ 3649063 w 12192000"/>
              <a:gd name="connsiteY39" fmla="*/ 1018726 h 2515690"/>
              <a:gd name="connsiteX40" fmla="*/ 3805954 w 12192000"/>
              <a:gd name="connsiteY40" fmla="*/ 917517 h 2515690"/>
              <a:gd name="connsiteX41" fmla="*/ 4020506 w 12192000"/>
              <a:gd name="connsiteY41" fmla="*/ 816231 h 2515690"/>
              <a:gd name="connsiteX42" fmla="*/ 4233682 w 12192000"/>
              <a:gd name="connsiteY42" fmla="*/ 799511 h 2515690"/>
              <a:gd name="connsiteX43" fmla="*/ 4306552 w 12192000"/>
              <a:gd name="connsiteY43" fmla="*/ 610207 h 2515690"/>
              <a:gd name="connsiteX44" fmla="*/ 4816604 w 12192000"/>
              <a:gd name="connsiteY44" fmla="*/ 773163 h 2515690"/>
              <a:gd name="connsiteX45" fmla="*/ 4916502 w 12192000"/>
              <a:gd name="connsiteY45" fmla="*/ 788104 h 2515690"/>
              <a:gd name="connsiteX46" fmla="*/ 5224415 w 12192000"/>
              <a:gd name="connsiteY46" fmla="*/ 674418 h 2515690"/>
              <a:gd name="connsiteX47" fmla="*/ 5274077 w 12192000"/>
              <a:gd name="connsiteY47" fmla="*/ 655978 h 2515690"/>
              <a:gd name="connsiteX48" fmla="*/ 5371217 w 12192000"/>
              <a:gd name="connsiteY48" fmla="*/ 614372 h 2515690"/>
              <a:gd name="connsiteX49" fmla="*/ 5364523 w 12192000"/>
              <a:gd name="connsiteY49" fmla="*/ 502501 h 2515690"/>
              <a:gd name="connsiteX50" fmla="*/ 5457871 w 12192000"/>
              <a:gd name="connsiteY50" fmla="*/ 558285 h 2515690"/>
              <a:gd name="connsiteX51" fmla="*/ 5750580 w 12192000"/>
              <a:gd name="connsiteY51" fmla="*/ 663503 h 2515690"/>
              <a:gd name="connsiteX52" fmla="*/ 5976618 w 12192000"/>
              <a:gd name="connsiteY52" fmla="*/ 582652 h 2515690"/>
              <a:gd name="connsiteX53" fmla="*/ 6009346 w 12192000"/>
              <a:gd name="connsiteY53" fmla="*/ 559470 h 2515690"/>
              <a:gd name="connsiteX54" fmla="*/ 6069735 w 12192000"/>
              <a:gd name="connsiteY54" fmla="*/ 587803 h 2515690"/>
              <a:gd name="connsiteX55" fmla="*/ 6270319 w 12192000"/>
              <a:gd name="connsiteY55" fmla="*/ 643982 h 2515690"/>
              <a:gd name="connsiteX56" fmla="*/ 6406781 w 12192000"/>
              <a:gd name="connsiteY56" fmla="*/ 672327 h 2515690"/>
              <a:gd name="connsiteX57" fmla="*/ 6469508 w 12192000"/>
              <a:gd name="connsiteY57" fmla="*/ 708574 h 2515690"/>
              <a:gd name="connsiteX58" fmla="*/ 6515869 w 12192000"/>
              <a:gd name="connsiteY58" fmla="*/ 715738 h 2515690"/>
              <a:gd name="connsiteX59" fmla="*/ 6725938 w 12192000"/>
              <a:gd name="connsiteY59" fmla="*/ 691128 h 2515690"/>
              <a:gd name="connsiteX60" fmla="*/ 6778240 w 12192000"/>
              <a:gd name="connsiteY60" fmla="*/ 678998 h 2515690"/>
              <a:gd name="connsiteX61" fmla="*/ 6806944 w 12192000"/>
              <a:gd name="connsiteY61" fmla="*/ 646178 h 2515690"/>
              <a:gd name="connsiteX62" fmla="*/ 6830632 w 12192000"/>
              <a:gd name="connsiteY62" fmla="*/ 633915 h 2515690"/>
              <a:gd name="connsiteX63" fmla="*/ 6858072 w 12192000"/>
              <a:gd name="connsiteY63" fmla="*/ 646178 h 2515690"/>
              <a:gd name="connsiteX64" fmla="*/ 6891322 w 12192000"/>
              <a:gd name="connsiteY64" fmla="*/ 678998 h 2515690"/>
              <a:gd name="connsiteX65" fmla="*/ 6951905 w 12192000"/>
              <a:gd name="connsiteY65" fmla="*/ 691128 h 2515690"/>
              <a:gd name="connsiteX66" fmla="*/ 7195246 w 12192000"/>
              <a:gd name="connsiteY66" fmla="*/ 715738 h 2515690"/>
              <a:gd name="connsiteX67" fmla="*/ 7248949 w 12192000"/>
              <a:gd name="connsiteY67" fmla="*/ 708574 h 2515690"/>
              <a:gd name="connsiteX68" fmla="*/ 7321609 w 12192000"/>
              <a:gd name="connsiteY68" fmla="*/ 672327 h 2515690"/>
              <a:gd name="connsiteX69" fmla="*/ 7479684 w 12192000"/>
              <a:gd name="connsiteY69" fmla="*/ 643982 h 2515690"/>
              <a:gd name="connsiteX70" fmla="*/ 7712035 w 12192000"/>
              <a:gd name="connsiteY70" fmla="*/ 587803 h 2515690"/>
              <a:gd name="connsiteX71" fmla="*/ 7781987 w 12192000"/>
              <a:gd name="connsiteY71" fmla="*/ 559470 h 2515690"/>
              <a:gd name="connsiteX72" fmla="*/ 7819900 w 12192000"/>
              <a:gd name="connsiteY72" fmla="*/ 582652 h 2515690"/>
              <a:gd name="connsiteX73" fmla="*/ 8081736 w 12192000"/>
              <a:gd name="connsiteY73" fmla="*/ 663503 h 2515690"/>
              <a:gd name="connsiteX74" fmla="*/ 8420801 w 12192000"/>
              <a:gd name="connsiteY74" fmla="*/ 558285 h 2515690"/>
              <a:gd name="connsiteX75" fmla="*/ 8528933 w 12192000"/>
              <a:gd name="connsiteY75" fmla="*/ 502501 h 2515690"/>
              <a:gd name="connsiteX76" fmla="*/ 8521178 w 12192000"/>
              <a:gd name="connsiteY76" fmla="*/ 614372 h 2515690"/>
              <a:gd name="connsiteX77" fmla="*/ 8633702 w 12192000"/>
              <a:gd name="connsiteY77" fmla="*/ 655978 h 2515690"/>
              <a:gd name="connsiteX78" fmla="*/ 8691231 w 12192000"/>
              <a:gd name="connsiteY78" fmla="*/ 674418 h 2515690"/>
              <a:gd name="connsiteX79" fmla="*/ 9047908 w 12192000"/>
              <a:gd name="connsiteY79" fmla="*/ 788104 h 2515690"/>
              <a:gd name="connsiteX80" fmla="*/ 9163628 w 12192000"/>
              <a:gd name="connsiteY80" fmla="*/ 773163 h 2515690"/>
              <a:gd name="connsiteX81" fmla="*/ 9754459 w 12192000"/>
              <a:gd name="connsiteY81" fmla="*/ 610207 h 2515690"/>
              <a:gd name="connsiteX82" fmla="*/ 9838868 w 12192000"/>
              <a:gd name="connsiteY82" fmla="*/ 799511 h 2515690"/>
              <a:gd name="connsiteX83" fmla="*/ 10085808 w 12192000"/>
              <a:gd name="connsiteY83" fmla="*/ 816231 h 2515690"/>
              <a:gd name="connsiteX84" fmla="*/ 10334338 w 12192000"/>
              <a:gd name="connsiteY84" fmla="*/ 917517 h 2515690"/>
              <a:gd name="connsiteX85" fmla="*/ 10516076 w 12192000"/>
              <a:gd name="connsiteY85" fmla="*/ 1018726 h 2515690"/>
              <a:gd name="connsiteX86" fmla="*/ 10535302 w 12192000"/>
              <a:gd name="connsiteY86" fmla="*/ 1023522 h 2515690"/>
              <a:gd name="connsiteX87" fmla="*/ 10542819 w 12192000"/>
              <a:gd name="connsiteY87" fmla="*/ 1023458 h 2515690"/>
              <a:gd name="connsiteX88" fmla="*/ 10623994 w 12192000"/>
              <a:gd name="connsiteY88" fmla="*/ 1041996 h 2515690"/>
              <a:gd name="connsiteX89" fmla="*/ 10629774 w 12192000"/>
              <a:gd name="connsiteY89" fmla="*/ 1044511 h 2515690"/>
              <a:gd name="connsiteX90" fmla="*/ 10727305 w 12192000"/>
              <a:gd name="connsiteY90" fmla="*/ 1063419 h 2515690"/>
              <a:gd name="connsiteX91" fmla="*/ 10761785 w 12192000"/>
              <a:gd name="connsiteY91" fmla="*/ 1068017 h 2515690"/>
              <a:gd name="connsiteX92" fmla="*/ 10775688 w 12192000"/>
              <a:gd name="connsiteY92" fmla="*/ 1065268 h 2515690"/>
              <a:gd name="connsiteX93" fmla="*/ 10821837 w 12192000"/>
              <a:gd name="connsiteY93" fmla="*/ 1042232 h 2515690"/>
              <a:gd name="connsiteX94" fmla="*/ 11122438 w 12192000"/>
              <a:gd name="connsiteY94" fmla="*/ 1004583 h 2515690"/>
              <a:gd name="connsiteX95" fmla="*/ 11171433 w 12192000"/>
              <a:gd name="connsiteY95" fmla="*/ 1040550 h 2515690"/>
              <a:gd name="connsiteX96" fmla="*/ 11183724 w 12192000"/>
              <a:gd name="connsiteY96" fmla="*/ 1045316 h 2515690"/>
              <a:gd name="connsiteX97" fmla="*/ 11199690 w 12192000"/>
              <a:gd name="connsiteY97" fmla="*/ 1048085 h 2515690"/>
              <a:gd name="connsiteX98" fmla="*/ 11232475 w 12192000"/>
              <a:gd name="connsiteY98" fmla="*/ 1049340 h 2515690"/>
              <a:gd name="connsiteX99" fmla="*/ 11302451 w 12192000"/>
              <a:gd name="connsiteY99" fmla="*/ 949091 h 2515690"/>
              <a:gd name="connsiteX100" fmla="*/ 11484849 w 12192000"/>
              <a:gd name="connsiteY100" fmla="*/ 1057667 h 2515690"/>
              <a:gd name="connsiteX101" fmla="*/ 11512818 w 12192000"/>
              <a:gd name="connsiteY101" fmla="*/ 1048926 h 2515690"/>
              <a:gd name="connsiteX102" fmla="*/ 11642481 w 12192000"/>
              <a:gd name="connsiteY102" fmla="*/ 1029355 h 2515690"/>
              <a:gd name="connsiteX103" fmla="*/ 11714551 w 12192000"/>
              <a:gd name="connsiteY103" fmla="*/ 1020966 h 2515690"/>
              <a:gd name="connsiteX104" fmla="*/ 11714551 w 12192000"/>
              <a:gd name="connsiteY104" fmla="*/ 1022389 h 2515690"/>
              <a:gd name="connsiteX105" fmla="*/ 11728519 w 12192000"/>
              <a:gd name="connsiteY105" fmla="*/ 1020975 h 2515690"/>
              <a:gd name="connsiteX106" fmla="*/ 11741691 w 12192000"/>
              <a:gd name="connsiteY106" fmla="*/ 1019651 h 2515690"/>
              <a:gd name="connsiteX107" fmla="*/ 11743999 w 12192000"/>
              <a:gd name="connsiteY107" fmla="*/ 1019424 h 2515690"/>
              <a:gd name="connsiteX108" fmla="*/ 11742709 w 12192000"/>
              <a:gd name="connsiteY108" fmla="*/ 1019549 h 2515690"/>
              <a:gd name="connsiteX109" fmla="*/ 11741691 w 12192000"/>
              <a:gd name="connsiteY109" fmla="*/ 1019651 h 2515690"/>
              <a:gd name="connsiteX110" fmla="*/ 11738529 w 12192000"/>
              <a:gd name="connsiteY110" fmla="*/ 1019963 h 2515690"/>
              <a:gd name="connsiteX111" fmla="*/ 11771791 w 12192000"/>
              <a:gd name="connsiteY111" fmla="*/ 1015977 h 2515690"/>
              <a:gd name="connsiteX112" fmla="*/ 11834157 w 12192000"/>
              <a:gd name="connsiteY112" fmla="*/ 1009499 h 2515690"/>
              <a:gd name="connsiteX113" fmla="*/ 11843354 w 12192000"/>
              <a:gd name="connsiteY113" fmla="*/ 1008273 h 2515690"/>
              <a:gd name="connsiteX114" fmla="*/ 11843354 w 12192000"/>
              <a:gd name="connsiteY114" fmla="*/ 1000151 h 2515690"/>
              <a:gd name="connsiteX115" fmla="*/ 11893955 w 12192000"/>
              <a:gd name="connsiteY115" fmla="*/ 983740 h 2515690"/>
              <a:gd name="connsiteX116" fmla="*/ 11974160 w 12192000"/>
              <a:gd name="connsiteY116" fmla="*/ 920897 h 2515690"/>
              <a:gd name="connsiteX117" fmla="*/ 12143531 w 12192000"/>
              <a:gd name="connsiteY117" fmla="*/ 823664 h 2515690"/>
              <a:gd name="connsiteX118" fmla="*/ 12192000 w 12192000"/>
              <a:gd name="connsiteY118" fmla="*/ 801163 h 2515690"/>
              <a:gd name="connsiteX119" fmla="*/ 12192000 w 12192000"/>
              <a:gd name="connsiteY119" fmla="*/ 2515690 h 2515690"/>
              <a:gd name="connsiteX120" fmla="*/ 0 w 12192000"/>
              <a:gd name="connsiteY120" fmla="*/ 2515690 h 25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2192000" h="2515690">
                <a:moveTo>
                  <a:pt x="0" y="0"/>
                </a:moveTo>
                <a:lnTo>
                  <a:pt x="170442" y="96074"/>
                </a:lnTo>
                <a:cubicBezTo>
                  <a:pt x="323315" y="179510"/>
                  <a:pt x="418777" y="223899"/>
                  <a:pt x="424739" y="224865"/>
                </a:cubicBezTo>
                <a:cubicBezTo>
                  <a:pt x="573781" y="248496"/>
                  <a:pt x="654649" y="314572"/>
                  <a:pt x="748273" y="373939"/>
                </a:cubicBezTo>
                <a:cubicBezTo>
                  <a:pt x="830321" y="425631"/>
                  <a:pt x="917271" y="480784"/>
                  <a:pt x="1037058" y="499994"/>
                </a:cubicBezTo>
                <a:cubicBezTo>
                  <a:pt x="1195925" y="525362"/>
                  <a:pt x="1048105" y="445478"/>
                  <a:pt x="1101312" y="428540"/>
                </a:cubicBezTo>
                <a:cubicBezTo>
                  <a:pt x="1188473" y="458169"/>
                  <a:pt x="1274625" y="505369"/>
                  <a:pt x="1367071" y="516118"/>
                </a:cubicBezTo>
                <a:cubicBezTo>
                  <a:pt x="1701323" y="554463"/>
                  <a:pt x="1964451" y="648887"/>
                  <a:pt x="2189943" y="794533"/>
                </a:cubicBezTo>
                <a:cubicBezTo>
                  <a:pt x="2255082" y="836300"/>
                  <a:pt x="2357481" y="862342"/>
                  <a:pt x="2390329" y="920897"/>
                </a:cubicBezTo>
                <a:cubicBezTo>
                  <a:pt x="2406050" y="949359"/>
                  <a:pt x="2430126" y="969285"/>
                  <a:pt x="2459570" y="983740"/>
                </a:cubicBezTo>
                <a:lnTo>
                  <a:pt x="2503252" y="1000151"/>
                </a:lnTo>
                <a:lnTo>
                  <a:pt x="2503252" y="1008273"/>
                </a:lnTo>
                <a:lnTo>
                  <a:pt x="2511191" y="1009499"/>
                </a:lnTo>
                <a:cubicBezTo>
                  <a:pt x="2529847" y="1011974"/>
                  <a:pt x="2562849" y="1015701"/>
                  <a:pt x="2565029" y="1015977"/>
                </a:cubicBezTo>
                <a:cubicBezTo>
                  <a:pt x="2610845" y="1021778"/>
                  <a:pt x="2601577" y="1020837"/>
                  <a:pt x="2593745" y="1019963"/>
                </a:cubicBezTo>
                <a:lnTo>
                  <a:pt x="2591015" y="1019651"/>
                </a:lnTo>
                <a:lnTo>
                  <a:pt x="2590137" y="1019549"/>
                </a:lnTo>
                <a:cubicBezTo>
                  <a:pt x="2588203" y="1019326"/>
                  <a:pt x="2588125" y="1019321"/>
                  <a:pt x="2589021" y="1019424"/>
                </a:cubicBezTo>
                <a:lnTo>
                  <a:pt x="2591015" y="1019651"/>
                </a:lnTo>
                <a:lnTo>
                  <a:pt x="2602385" y="1020975"/>
                </a:lnTo>
                <a:lnTo>
                  <a:pt x="2614445" y="1022389"/>
                </a:lnTo>
                <a:lnTo>
                  <a:pt x="2614445" y="1020966"/>
                </a:lnTo>
                <a:lnTo>
                  <a:pt x="2676661" y="1029355"/>
                </a:lnTo>
                <a:cubicBezTo>
                  <a:pt x="2715592" y="1034194"/>
                  <a:pt x="2753901" y="1039695"/>
                  <a:pt x="2788597" y="1048926"/>
                </a:cubicBezTo>
                <a:lnTo>
                  <a:pt x="2812742" y="1057667"/>
                </a:lnTo>
                <a:lnTo>
                  <a:pt x="2970201" y="949091"/>
                </a:lnTo>
                <a:cubicBezTo>
                  <a:pt x="3052785" y="982961"/>
                  <a:pt x="2996105" y="1020057"/>
                  <a:pt x="3030610" y="1049340"/>
                </a:cubicBezTo>
                <a:cubicBezTo>
                  <a:pt x="3039005" y="1048442"/>
                  <a:pt x="3049621" y="1048500"/>
                  <a:pt x="3058913" y="1048085"/>
                </a:cubicBezTo>
                <a:lnTo>
                  <a:pt x="3072697" y="1045316"/>
                </a:lnTo>
                <a:lnTo>
                  <a:pt x="3083305" y="1040550"/>
                </a:lnTo>
                <a:lnTo>
                  <a:pt x="3125603" y="1004583"/>
                </a:lnTo>
                <a:cubicBezTo>
                  <a:pt x="3221669" y="925596"/>
                  <a:pt x="3242489" y="937564"/>
                  <a:pt x="3385106" y="1042233"/>
                </a:cubicBezTo>
                <a:cubicBezTo>
                  <a:pt x="3399403" y="1052670"/>
                  <a:pt x="3412529" y="1060209"/>
                  <a:pt x="3424945" y="1065268"/>
                </a:cubicBezTo>
                <a:lnTo>
                  <a:pt x="3436948" y="1068018"/>
                </a:lnTo>
                <a:lnTo>
                  <a:pt x="3466714" y="1063419"/>
                </a:lnTo>
                <a:lnTo>
                  <a:pt x="3550909" y="1044511"/>
                </a:lnTo>
                <a:lnTo>
                  <a:pt x="3555900" y="1041996"/>
                </a:lnTo>
                <a:cubicBezTo>
                  <a:pt x="3573827" y="1033454"/>
                  <a:pt x="3594382" y="1025941"/>
                  <a:pt x="3625978" y="1023459"/>
                </a:cubicBezTo>
                <a:lnTo>
                  <a:pt x="3632465" y="1023522"/>
                </a:lnTo>
                <a:lnTo>
                  <a:pt x="3649063" y="1018726"/>
                </a:lnTo>
                <a:cubicBezTo>
                  <a:pt x="3741849" y="989371"/>
                  <a:pt x="3810578" y="953657"/>
                  <a:pt x="3805954" y="917517"/>
                </a:cubicBezTo>
                <a:cubicBezTo>
                  <a:pt x="4031729" y="953901"/>
                  <a:pt x="4031729" y="953901"/>
                  <a:pt x="4020506" y="816231"/>
                </a:cubicBezTo>
                <a:cubicBezTo>
                  <a:pt x="4171643" y="865324"/>
                  <a:pt x="4206308" y="864422"/>
                  <a:pt x="4233682" y="799511"/>
                </a:cubicBezTo>
                <a:cubicBezTo>
                  <a:pt x="4260226" y="737017"/>
                  <a:pt x="4254728" y="668575"/>
                  <a:pt x="4306552" y="610207"/>
                </a:cubicBezTo>
                <a:cubicBezTo>
                  <a:pt x="4495313" y="657923"/>
                  <a:pt x="4699922" y="667347"/>
                  <a:pt x="4816604" y="773163"/>
                </a:cubicBezTo>
                <a:cubicBezTo>
                  <a:pt x="4834734" y="789836"/>
                  <a:pt x="4890507" y="799946"/>
                  <a:pt x="4916502" y="788104"/>
                </a:cubicBezTo>
                <a:cubicBezTo>
                  <a:pt x="5013526" y="746101"/>
                  <a:pt x="5238129" y="796871"/>
                  <a:pt x="5224415" y="674418"/>
                </a:cubicBezTo>
                <a:cubicBezTo>
                  <a:pt x="5223051" y="659300"/>
                  <a:pt x="5240524" y="644890"/>
                  <a:pt x="5274077" y="655978"/>
                </a:cubicBezTo>
                <a:cubicBezTo>
                  <a:pt x="5388582" y="694066"/>
                  <a:pt x="5367022" y="644784"/>
                  <a:pt x="5371217" y="614372"/>
                </a:cubicBezTo>
                <a:cubicBezTo>
                  <a:pt x="5375856" y="577567"/>
                  <a:pt x="5319010" y="537578"/>
                  <a:pt x="5364523" y="502501"/>
                </a:cubicBezTo>
                <a:cubicBezTo>
                  <a:pt x="5425408" y="508891"/>
                  <a:pt x="5433299" y="538191"/>
                  <a:pt x="5457871" y="558285"/>
                </a:cubicBezTo>
                <a:cubicBezTo>
                  <a:pt x="5530352" y="617005"/>
                  <a:pt x="5609566" y="664386"/>
                  <a:pt x="5750580" y="663503"/>
                </a:cubicBezTo>
                <a:cubicBezTo>
                  <a:pt x="5864519" y="662926"/>
                  <a:pt x="5966527" y="666650"/>
                  <a:pt x="5976618" y="582652"/>
                </a:cubicBezTo>
                <a:cubicBezTo>
                  <a:pt x="5978145" y="569455"/>
                  <a:pt x="5990792" y="562346"/>
                  <a:pt x="6009346" y="559470"/>
                </a:cubicBezTo>
                <a:cubicBezTo>
                  <a:pt x="6030639" y="568485"/>
                  <a:pt x="6052592" y="577083"/>
                  <a:pt x="6069735" y="587803"/>
                </a:cubicBezTo>
                <a:cubicBezTo>
                  <a:pt x="6126182" y="623812"/>
                  <a:pt x="6196945" y="634730"/>
                  <a:pt x="6270319" y="643982"/>
                </a:cubicBezTo>
                <a:cubicBezTo>
                  <a:pt x="6317101" y="649940"/>
                  <a:pt x="6363466" y="657107"/>
                  <a:pt x="6406781" y="672327"/>
                </a:cubicBezTo>
                <a:cubicBezTo>
                  <a:pt x="6433586" y="681598"/>
                  <a:pt x="6454928" y="693402"/>
                  <a:pt x="6469508" y="708574"/>
                </a:cubicBezTo>
                <a:cubicBezTo>
                  <a:pt x="6482729" y="721786"/>
                  <a:pt x="6496225" y="725422"/>
                  <a:pt x="6515869" y="715738"/>
                </a:cubicBezTo>
                <a:cubicBezTo>
                  <a:pt x="6572200" y="688353"/>
                  <a:pt x="6639257" y="676241"/>
                  <a:pt x="6725938" y="691128"/>
                </a:cubicBezTo>
                <a:cubicBezTo>
                  <a:pt x="6752109" y="695629"/>
                  <a:pt x="6772625" y="691505"/>
                  <a:pt x="6778240" y="678998"/>
                </a:cubicBezTo>
                <a:cubicBezTo>
                  <a:pt x="6784286" y="665981"/>
                  <a:pt x="6794269" y="655280"/>
                  <a:pt x="6806944" y="646178"/>
                </a:cubicBezTo>
                <a:lnTo>
                  <a:pt x="6830632" y="633915"/>
                </a:lnTo>
                <a:lnTo>
                  <a:pt x="6858072" y="646178"/>
                </a:lnTo>
                <a:cubicBezTo>
                  <a:pt x="6872754" y="655280"/>
                  <a:pt x="6884317" y="665981"/>
                  <a:pt x="6891322" y="678998"/>
                </a:cubicBezTo>
                <a:cubicBezTo>
                  <a:pt x="6897826" y="691505"/>
                  <a:pt x="6921592" y="695629"/>
                  <a:pt x="6951905" y="691128"/>
                </a:cubicBezTo>
                <a:cubicBezTo>
                  <a:pt x="7052317" y="676241"/>
                  <a:pt x="7129994" y="688353"/>
                  <a:pt x="7195246" y="715738"/>
                </a:cubicBezTo>
                <a:cubicBezTo>
                  <a:pt x="7217999" y="725422"/>
                  <a:pt x="7233634" y="721786"/>
                  <a:pt x="7248949" y="708574"/>
                </a:cubicBezTo>
                <a:cubicBezTo>
                  <a:pt x="7265838" y="693402"/>
                  <a:pt x="7290560" y="681598"/>
                  <a:pt x="7321609" y="672327"/>
                </a:cubicBezTo>
                <a:cubicBezTo>
                  <a:pt x="7371785" y="657107"/>
                  <a:pt x="7425493" y="649940"/>
                  <a:pt x="7479684" y="643982"/>
                </a:cubicBezTo>
                <a:cubicBezTo>
                  <a:pt x="7564679" y="634730"/>
                  <a:pt x="7646649" y="623812"/>
                  <a:pt x="7712035" y="587803"/>
                </a:cubicBezTo>
                <a:cubicBezTo>
                  <a:pt x="7731892" y="577083"/>
                  <a:pt x="7757322" y="568485"/>
                  <a:pt x="7781987" y="559470"/>
                </a:cubicBezTo>
                <a:cubicBezTo>
                  <a:pt x="7803481" y="562346"/>
                  <a:pt x="7818130" y="569455"/>
                  <a:pt x="7819900" y="582652"/>
                </a:cubicBezTo>
                <a:cubicBezTo>
                  <a:pt x="7831588" y="666650"/>
                  <a:pt x="7949751" y="662926"/>
                  <a:pt x="8081736" y="663503"/>
                </a:cubicBezTo>
                <a:cubicBezTo>
                  <a:pt x="8245081" y="664386"/>
                  <a:pt x="8336842" y="617005"/>
                  <a:pt x="8420801" y="558285"/>
                </a:cubicBezTo>
                <a:cubicBezTo>
                  <a:pt x="8449265" y="538191"/>
                  <a:pt x="8458404" y="508890"/>
                  <a:pt x="8528933" y="502501"/>
                </a:cubicBezTo>
                <a:cubicBezTo>
                  <a:pt x="8581654" y="537578"/>
                  <a:pt x="8515805" y="577567"/>
                  <a:pt x="8521178" y="614372"/>
                </a:cubicBezTo>
                <a:cubicBezTo>
                  <a:pt x="8526038" y="644784"/>
                  <a:pt x="8501063" y="694066"/>
                  <a:pt x="8633702" y="655978"/>
                </a:cubicBezTo>
                <a:cubicBezTo>
                  <a:pt x="8672570" y="644890"/>
                  <a:pt x="8692811" y="659300"/>
                  <a:pt x="8691231" y="674418"/>
                </a:cubicBezTo>
                <a:cubicBezTo>
                  <a:pt x="8675345" y="796871"/>
                  <a:pt x="8935518" y="746101"/>
                  <a:pt x="9047908" y="788104"/>
                </a:cubicBezTo>
                <a:cubicBezTo>
                  <a:pt x="9078021" y="799946"/>
                  <a:pt x="9142627" y="789836"/>
                  <a:pt x="9163628" y="773163"/>
                </a:cubicBezTo>
                <a:cubicBezTo>
                  <a:pt x="9298789" y="667347"/>
                  <a:pt x="9535801" y="657923"/>
                  <a:pt x="9754459" y="610207"/>
                </a:cubicBezTo>
                <a:cubicBezTo>
                  <a:pt x="9814490" y="668575"/>
                  <a:pt x="9808123" y="737017"/>
                  <a:pt x="9838868" y="799511"/>
                </a:cubicBezTo>
                <a:cubicBezTo>
                  <a:pt x="9870579" y="864422"/>
                  <a:pt x="9910733" y="865324"/>
                  <a:pt x="10085808" y="816231"/>
                </a:cubicBezTo>
                <a:cubicBezTo>
                  <a:pt x="10072804" y="953901"/>
                  <a:pt x="10072804" y="953901"/>
                  <a:pt x="10334338" y="917517"/>
                </a:cubicBezTo>
                <a:cubicBezTo>
                  <a:pt x="10328982" y="953657"/>
                  <a:pt x="10408594" y="989371"/>
                  <a:pt x="10516076" y="1018726"/>
                </a:cubicBezTo>
                <a:lnTo>
                  <a:pt x="10535302" y="1023522"/>
                </a:lnTo>
                <a:lnTo>
                  <a:pt x="10542819" y="1023458"/>
                </a:lnTo>
                <a:cubicBezTo>
                  <a:pt x="10579419" y="1025941"/>
                  <a:pt x="10603227" y="1033454"/>
                  <a:pt x="10623994" y="1041996"/>
                </a:cubicBezTo>
                <a:lnTo>
                  <a:pt x="10629774" y="1044511"/>
                </a:lnTo>
                <a:lnTo>
                  <a:pt x="10727305" y="1063419"/>
                </a:lnTo>
                <a:lnTo>
                  <a:pt x="10761785" y="1068017"/>
                </a:lnTo>
                <a:lnTo>
                  <a:pt x="10775688" y="1065268"/>
                </a:lnTo>
                <a:cubicBezTo>
                  <a:pt x="10790070" y="1060209"/>
                  <a:pt x="10805275" y="1052670"/>
                  <a:pt x="10821837" y="1042232"/>
                </a:cubicBezTo>
                <a:cubicBezTo>
                  <a:pt x="10987041" y="937564"/>
                  <a:pt x="11011156" y="925596"/>
                  <a:pt x="11122438" y="1004583"/>
                </a:cubicBezTo>
                <a:lnTo>
                  <a:pt x="11171433" y="1040550"/>
                </a:lnTo>
                <a:lnTo>
                  <a:pt x="11183724" y="1045316"/>
                </a:lnTo>
                <a:lnTo>
                  <a:pt x="11199690" y="1048085"/>
                </a:lnTo>
                <a:cubicBezTo>
                  <a:pt x="11210452" y="1048499"/>
                  <a:pt x="11222752" y="1048442"/>
                  <a:pt x="11232475" y="1049340"/>
                </a:cubicBezTo>
                <a:cubicBezTo>
                  <a:pt x="11272445" y="1020057"/>
                  <a:pt x="11206789" y="982961"/>
                  <a:pt x="11302451" y="949091"/>
                </a:cubicBezTo>
                <a:lnTo>
                  <a:pt x="11484849" y="1057667"/>
                </a:lnTo>
                <a:lnTo>
                  <a:pt x="11512818" y="1048926"/>
                </a:lnTo>
                <a:cubicBezTo>
                  <a:pt x="11553007" y="1039695"/>
                  <a:pt x="11597385" y="1034194"/>
                  <a:pt x="11642481" y="1029355"/>
                </a:cubicBezTo>
                <a:lnTo>
                  <a:pt x="11714551" y="1020966"/>
                </a:lnTo>
                <a:lnTo>
                  <a:pt x="11714551" y="1022389"/>
                </a:lnTo>
                <a:lnTo>
                  <a:pt x="11728519" y="1020975"/>
                </a:lnTo>
                <a:lnTo>
                  <a:pt x="11741691" y="1019651"/>
                </a:lnTo>
                <a:lnTo>
                  <a:pt x="11743999" y="1019424"/>
                </a:lnTo>
                <a:cubicBezTo>
                  <a:pt x="11745037" y="1019320"/>
                  <a:pt x="11744948" y="1019326"/>
                  <a:pt x="11742709" y="1019549"/>
                </a:cubicBezTo>
                <a:lnTo>
                  <a:pt x="11741691" y="1019651"/>
                </a:lnTo>
                <a:lnTo>
                  <a:pt x="11738529" y="1019963"/>
                </a:lnTo>
                <a:cubicBezTo>
                  <a:pt x="11729455" y="1020837"/>
                  <a:pt x="11718720" y="1021778"/>
                  <a:pt x="11771791" y="1015977"/>
                </a:cubicBezTo>
                <a:cubicBezTo>
                  <a:pt x="11774317" y="1015701"/>
                  <a:pt x="11812546" y="1011974"/>
                  <a:pt x="11834157" y="1009499"/>
                </a:cubicBezTo>
                <a:lnTo>
                  <a:pt x="11843354" y="1008273"/>
                </a:lnTo>
                <a:lnTo>
                  <a:pt x="11843354" y="1000151"/>
                </a:lnTo>
                <a:lnTo>
                  <a:pt x="11893955" y="983740"/>
                </a:lnTo>
                <a:cubicBezTo>
                  <a:pt x="11928061" y="969285"/>
                  <a:pt x="11955951" y="949359"/>
                  <a:pt x="11974160" y="920897"/>
                </a:cubicBezTo>
                <a:cubicBezTo>
                  <a:pt x="12002698" y="876981"/>
                  <a:pt x="12076554" y="851353"/>
                  <a:pt x="12143531" y="823664"/>
                </a:cubicBezTo>
                <a:lnTo>
                  <a:pt x="12192000" y="801163"/>
                </a:lnTo>
                <a:lnTo>
                  <a:pt x="12192000" y="2515690"/>
                </a:lnTo>
                <a:lnTo>
                  <a:pt x="0" y="251569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95B895-5016-E420-E937-A6F6F144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EM RESUMO, O PIB E O </a:t>
            </a:r>
            <a:r>
              <a:rPr lang="pt-BR" b="1" dirty="0" err="1"/>
              <a:t>PIBpc</a:t>
            </a:r>
            <a:r>
              <a:rPr lang="pt-BR" b="1" dirty="0"/>
              <a:t> FICARIAM ASSIM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AC9BCCE-07C7-3318-870E-E7FB1DCE9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98989"/>
              </p:ext>
            </p:extLst>
          </p:nvPr>
        </p:nvGraphicFramePr>
        <p:xfrm>
          <a:off x="838200" y="2028690"/>
          <a:ext cx="10515604" cy="4126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330">
                  <a:extLst>
                    <a:ext uri="{9D8B030D-6E8A-4147-A177-3AD203B41FA5}">
                      <a16:colId xmlns:a16="http://schemas.microsoft.com/office/drawing/2014/main" val="1581533599"/>
                    </a:ext>
                  </a:extLst>
                </a:gridCol>
                <a:gridCol w="1923853">
                  <a:extLst>
                    <a:ext uri="{9D8B030D-6E8A-4147-A177-3AD203B41FA5}">
                      <a16:colId xmlns:a16="http://schemas.microsoft.com/office/drawing/2014/main" val="4168427475"/>
                    </a:ext>
                  </a:extLst>
                </a:gridCol>
                <a:gridCol w="2162284">
                  <a:extLst>
                    <a:ext uri="{9D8B030D-6E8A-4147-A177-3AD203B41FA5}">
                      <a16:colId xmlns:a16="http://schemas.microsoft.com/office/drawing/2014/main" val="3883871954"/>
                    </a:ext>
                  </a:extLst>
                </a:gridCol>
                <a:gridCol w="1923853">
                  <a:extLst>
                    <a:ext uri="{9D8B030D-6E8A-4147-A177-3AD203B41FA5}">
                      <a16:colId xmlns:a16="http://schemas.microsoft.com/office/drawing/2014/main" val="3687715413"/>
                    </a:ext>
                  </a:extLst>
                </a:gridCol>
                <a:gridCol w="2162284">
                  <a:extLst>
                    <a:ext uri="{9D8B030D-6E8A-4147-A177-3AD203B41FA5}">
                      <a16:colId xmlns:a16="http://schemas.microsoft.com/office/drawing/2014/main" val="1570024761"/>
                    </a:ext>
                  </a:extLst>
                </a:gridCol>
              </a:tblGrid>
              <a:tr h="41261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>
                          <a:effectLst/>
                        </a:rPr>
                        <a:t>Table 1: GDP yearly growth rates, total and per capita (pc)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833056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Period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GDP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GDPpc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83279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Ipeadata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This paper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Ipeadata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This paper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101155515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1900-1980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5.7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4.9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3.3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2.5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4114418052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1900-1947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4.4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2.4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2.0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416055757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1900-1919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3.8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1.2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1.0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1673855555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1919-1947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4.9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4.3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3.1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2.5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2930518780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1947-1980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7.4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6.2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4.5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3.3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718008917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1947-1966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6.6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5.6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3.6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2.6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2997960175"/>
                  </a:ext>
                </a:extLst>
              </a:tr>
              <a:tr h="412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1966-1980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8.6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7.1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5.9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4.4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626" marR="88626" marT="0" marB="0" anchor="b"/>
                </a:tc>
                <a:extLst>
                  <a:ext uri="{0D108BD9-81ED-4DB2-BD59-A6C34878D82A}">
                    <a16:rowId xmlns:a16="http://schemas.microsoft.com/office/drawing/2014/main" val="3781913301"/>
                  </a:ext>
                </a:extLst>
              </a:tr>
            </a:tbl>
          </a:graphicData>
        </a:graphic>
      </p:graphicFrame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2C1B5D-20A5-4296-0AA2-013E5428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489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FA4F-904F-F387-723C-70C071C6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ADICIONAL SOBRE </a:t>
            </a:r>
            <a:br>
              <a:rPr lang="pt-BR" dirty="0"/>
            </a:br>
            <a:r>
              <a:rPr lang="pt-BR" dirty="0"/>
              <a:t>DUPLA CONTAGEM-I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6E7629-4E7D-3498-893B-7D2B01D0C3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/>
                  <a:t>Nas contas nacionais, até pelo menos o início deste século, o produto real da indústria de transformação era calculado pela agregação de volumes produzidos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pt-BR" dirty="0"/>
                  <a:t>). A recomendação internacional é usar valores adicionados em preços constantes, com deflação simples Vₓ, ou melhor ainda com deflação dupla, Vₓₓ</a:t>
                </a:r>
              </a:p>
              <a:p>
                <a:r>
                  <a:rPr lang="pt-BR" dirty="0"/>
                  <a:t>Em preços correntes: </a:t>
                </a:r>
              </a:p>
              <a:p>
                <a:r>
                  <a:rPr lang="pt-BR" dirty="0"/>
                  <a:t>valor adicionado (V) = valor da produção (</a:t>
                </a:r>
                <a:r>
                  <a:rPr lang="pt-BR" dirty="0" err="1"/>
                  <a:t>Pq.Q</a:t>
                </a:r>
                <a:r>
                  <a:rPr lang="pt-BR" dirty="0"/>
                  <a:t>) – valor dos insumos (</a:t>
                </a:r>
                <a:r>
                  <a:rPr lang="pt-BR" dirty="0" err="1"/>
                  <a:t>Pj.J</a:t>
                </a:r>
                <a:r>
                  <a:rPr lang="pt-BR" dirty="0"/>
                  <a:t>)</a:t>
                </a:r>
              </a:p>
              <a:p>
                <a:r>
                  <a:rPr lang="pt-BR" dirty="0"/>
                  <a:t>Em preços constantes: </a:t>
                </a:r>
              </a:p>
              <a:p>
                <a:r>
                  <a:rPr lang="pt-BR" dirty="0"/>
                  <a:t>Vₓ = </a:t>
                </a:r>
                <a:r>
                  <a:rPr lang="pt-BR" dirty="0" err="1"/>
                  <a:t>PqQ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– </a:t>
                </a:r>
                <a:r>
                  <a:rPr lang="pt-BR" dirty="0" err="1"/>
                  <a:t>Pj.J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= Q – </a:t>
                </a:r>
                <a:r>
                  <a:rPr lang="pt-BR" dirty="0" err="1"/>
                  <a:t>p.J</a:t>
                </a:r>
                <a:r>
                  <a:rPr lang="pt-BR" dirty="0"/>
                  <a:t>, onde p = </a:t>
                </a:r>
                <a:r>
                  <a:rPr lang="pt-BR" dirty="0" err="1"/>
                  <a:t>Pj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endParaRPr lang="pt-BR" dirty="0"/>
              </a:p>
              <a:p>
                <a:r>
                  <a:rPr lang="pt-BR" dirty="0"/>
                  <a:t>Vₓₓ = </a:t>
                </a:r>
                <a:r>
                  <a:rPr lang="pt-BR" dirty="0" err="1"/>
                  <a:t>PqQ</a:t>
                </a:r>
                <a:r>
                  <a:rPr lang="pt-BR" dirty="0"/>
                  <a:t>/</a:t>
                </a:r>
                <a:r>
                  <a:rPr lang="pt-BR" dirty="0" err="1"/>
                  <a:t>Pq</a:t>
                </a:r>
                <a:r>
                  <a:rPr lang="pt-BR" dirty="0"/>
                  <a:t> – </a:t>
                </a:r>
                <a:r>
                  <a:rPr lang="pt-BR" dirty="0" err="1"/>
                  <a:t>Pj.J</a:t>
                </a:r>
                <a:r>
                  <a:rPr lang="pt-BR" dirty="0"/>
                  <a:t>/</a:t>
                </a:r>
                <a:r>
                  <a:rPr lang="pt-BR" dirty="0" err="1"/>
                  <a:t>Pj</a:t>
                </a:r>
                <a:r>
                  <a:rPr lang="pt-BR" dirty="0"/>
                  <a:t> = Q - J</a:t>
                </a:r>
              </a:p>
              <a:p>
                <a:r>
                  <a:rPr lang="pt-BR" dirty="0"/>
                  <a:t>Então, se  </a:t>
                </a:r>
                <a:r>
                  <a:rPr lang="el-GR" dirty="0"/>
                  <a:t>Δ</a:t>
                </a:r>
                <a:r>
                  <a:rPr lang="pt-BR" dirty="0"/>
                  <a:t>% </a:t>
                </a:r>
                <a:r>
                  <a:rPr lang="pt-BR" dirty="0" err="1"/>
                  <a:t>p.J</a:t>
                </a:r>
                <a:r>
                  <a:rPr lang="pt-BR" dirty="0"/>
                  <a:t> (ou </a:t>
                </a:r>
                <a:r>
                  <a:rPr lang="el-GR" dirty="0"/>
                  <a:t>Δ</a:t>
                </a:r>
                <a:r>
                  <a:rPr lang="pt-BR" dirty="0"/>
                  <a:t>% J) é diferente de </a:t>
                </a:r>
                <a:r>
                  <a:rPr lang="el-GR" dirty="0"/>
                  <a:t> Δ</a:t>
                </a:r>
                <a:r>
                  <a:rPr lang="pt-BR" dirty="0"/>
                  <a:t>% Q, isto é, se a relação insumo-produto muda, as taxas de variação dos volumes produzidos não coincidirão com as dos valores adicionados deflacionados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6E7629-4E7D-3498-893B-7D2B01D0C3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4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B21889-AB65-2055-403F-7EAAB919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906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18991-7E48-5CC0-F98B-BC9CC312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 ADICIONAL SOBRE </a:t>
            </a:r>
            <a:br>
              <a:rPr lang="pt-BR" dirty="0"/>
            </a:br>
            <a:r>
              <a:rPr lang="pt-BR" dirty="0"/>
              <a:t>DUPLA CONTAGEM-II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8D19AF-F7D5-39B5-5FA3-BA6A3AACE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Suspeita: </a:t>
            </a:r>
            <a:r>
              <a:rPr lang="el-GR" dirty="0"/>
              <a:t>Δ</a:t>
            </a:r>
            <a:r>
              <a:rPr lang="pt-BR" dirty="0"/>
              <a:t>% volume superestima </a:t>
            </a:r>
            <a:r>
              <a:rPr lang="el-GR" dirty="0"/>
              <a:t>Δ</a:t>
            </a:r>
            <a:r>
              <a:rPr lang="pt-BR" dirty="0"/>
              <a:t>% valor adicionado deflacionado da indústria de transformação na fase de substituição pesada de importações, quando devem ter aumentado os coeficientes de insumo-produto com a “densificação” das cadeias de produção</a:t>
            </a:r>
          </a:p>
          <a:p>
            <a:r>
              <a:rPr lang="pt-BR" dirty="0"/>
              <a:t>Revendo Bacha (1971), a partir do </a:t>
            </a:r>
            <a:r>
              <a:rPr lang="pt-BR" dirty="0" err="1"/>
              <a:t>Ipeadata</a:t>
            </a:r>
            <a:r>
              <a:rPr lang="pt-BR" dirty="0"/>
              <a:t> se pode calcular que, entre 1949 e 1969, o produto real da indústria de transformação cresceu 8,1% a.a. enquanto que o valor adicionado deflacionado pelo IPA-DI cresceu 7,5% a.a.</a:t>
            </a:r>
          </a:p>
          <a:p>
            <a:r>
              <a:rPr lang="pt-BR" dirty="0"/>
              <a:t>Pesquisa em andamento de Braulio Borges sugere que, depois de 1990, a situação se inverte, com o produto real crescendo menos do que o valor adicionado deflacionado da indústria de transformação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1A0F20-A555-AB3E-05C0-E5CA5AB3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534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E4B31-F385-87E3-E0CF-F9137E88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ALGUMAS CONSEQUÊNCIAS NÚMERICAS DE NOSSOS ACHADOS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CFFDA-C5BA-0FC6-5815-20A2339F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período de 1820 a 1900 não foi de estagnação. Numa base tendencial, o PIB per capita do Brasil cresceu a taxas similares às da Europa e de outros países latino-americanos – 0,9% a.a.  </a:t>
            </a:r>
          </a:p>
          <a:p>
            <a:r>
              <a:rPr lang="pt-BR" dirty="0"/>
              <a:t>A diferença entre as taxas (tendenciais) de crescimento do PIB per capita nos séculos 19 e 20 é metade do que antes se acreditava  (não 3,3% mas 2,5% - </a:t>
            </a:r>
            <a:r>
              <a:rPr lang="pt-BR"/>
              <a:t>0,9% = 1,6</a:t>
            </a:r>
            <a:r>
              <a:rPr lang="pt-BR" dirty="0"/>
              <a:t>%)</a:t>
            </a:r>
          </a:p>
          <a:p>
            <a:r>
              <a:rPr lang="pt-BR" dirty="0"/>
              <a:t>O Brasil cresceu menos do que antes se acreditava no período de substituição de importações entre 1919 e 1980 – 5,3% em vez de 6,2% a.a.</a:t>
            </a:r>
          </a:p>
          <a:p>
            <a:r>
              <a:rPr lang="pt-BR" sz="2800" dirty="0"/>
              <a:t>A impressão de um “milagre econômico” em 1968-1973 foi facilitada pela adoção a partir de 1968 de um novo cálculo do PIB real que dele excluiu serviços de crescimento lento (Sem isso, 1968-1973: 9,3% vs. 11,5%)</a:t>
            </a:r>
          </a:p>
          <a:p>
            <a:r>
              <a:rPr lang="pt-BR" sz="2800" dirty="0"/>
              <a:t>Mesmo com nossa correção, o crescimento do PIB em 1900-1980 foi ​​4,9% ao ano, bem superior aos 3,2% da economia mundial no período de acordo com o MPD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DC6B6-1F14-39AC-17A5-6747A31D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59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A1A59-7ED0-992B-AF53-274E8047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CONTESTAMOS DOIS CONSENSOS NA HISTORIOGRAFIA ECONÔMICA BRASILEIRA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B0B2C-869B-EA87-E109-7BEF1CACD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Economia brasileira estagnou no século 19. Praticamente o mesmo PIB per capita em 1900 ($874) que em 1820 ou 1800 ($867) </a:t>
            </a:r>
          </a:p>
          <a:p>
            <a:pPr lvl="1"/>
            <a:r>
              <a:rPr lang="pt-BR" dirty="0"/>
              <a:t>Dados em USD de 2011 do </a:t>
            </a:r>
            <a:r>
              <a:rPr lang="pt-BR" dirty="0" err="1"/>
              <a:t>Maddison</a:t>
            </a:r>
            <a:r>
              <a:rPr lang="pt-BR" dirty="0"/>
              <a:t> Project </a:t>
            </a:r>
            <a:r>
              <a:rPr lang="pt-BR" dirty="0" err="1"/>
              <a:t>Database</a:t>
            </a:r>
            <a:r>
              <a:rPr lang="pt-BR" dirty="0"/>
              <a:t> 2020 (MPD)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Até 1980, no século 20 a taxa de crescimento do PIB brasileiro foi uma das maiores do mundo. Em 1980, o PIB per capita do Brasil era quase treze vezes maior do que em 1900 ($7.030 vs. $560).</a:t>
            </a:r>
          </a:p>
          <a:p>
            <a:pPr lvl="1"/>
            <a:r>
              <a:rPr lang="pt-BR" dirty="0"/>
              <a:t>Dados em USD de 2019 do IPEADATA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F8FB36-384D-9029-3FF9-9CE3854D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92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9635-EDA0-B613-D7E2-D0C9E2DD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FONTES </a:t>
            </a:r>
            <a:r>
              <a:rPr lang="pt-BR" b="1"/>
              <a:t>NO MPD PARA </a:t>
            </a:r>
            <a:r>
              <a:rPr lang="pt-BR" b="1" dirty="0"/>
              <a:t>O PIB PER </a:t>
            </a:r>
            <a:r>
              <a:rPr lang="pt-BR" b="1"/>
              <a:t>CAPITA </a:t>
            </a:r>
            <a:br>
              <a:rPr lang="pt-BR" b="1"/>
            </a:br>
            <a:r>
              <a:rPr lang="pt-BR" b="1"/>
              <a:t>DO </a:t>
            </a:r>
            <a:r>
              <a:rPr lang="pt-BR" b="1" dirty="0"/>
              <a:t>BRASIL NO SÉCULO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48CB-0CFD-E035-2369-201363CE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1800-1850:</a:t>
            </a:r>
          </a:p>
          <a:p>
            <a:pPr lvl="1"/>
            <a:r>
              <a:rPr lang="en-US" b="1" dirty="0"/>
              <a:t>LEFF, N. (1982). Underdevelopment and Development in Brazil. Vol. 1: Economic Structure and Change, 1822–1947. London: </a:t>
            </a:r>
            <a:r>
              <a:rPr lang="en-US" b="1" dirty="0" err="1"/>
              <a:t>Allen&amp;Unwin</a:t>
            </a:r>
            <a:r>
              <a:rPr lang="en-US" b="1" dirty="0"/>
              <a:t>. </a:t>
            </a:r>
            <a:r>
              <a:rPr lang="en-US" dirty="0"/>
              <a:t>Apud: </a:t>
            </a:r>
            <a:endParaRPr lang="en-US" b="1" dirty="0"/>
          </a:p>
          <a:p>
            <a:pPr lvl="1"/>
            <a:r>
              <a:rPr lang="en-US" dirty="0"/>
              <a:t>PRADOS DE LA ESCOSURA, L. (2009). “Lost Decades? Economic Performance in post-Independence in Latin America”. </a:t>
            </a:r>
            <a:r>
              <a:rPr lang="en-US" i="1" dirty="0"/>
              <a:t>Journal of Latin American Studies </a:t>
            </a:r>
            <a:r>
              <a:rPr lang="en-US" dirty="0"/>
              <a:t>41(2), pp. 279–307. </a:t>
            </a:r>
          </a:p>
          <a:p>
            <a:r>
              <a:rPr lang="pt-BR" dirty="0"/>
              <a:t>1850-1900:</a:t>
            </a:r>
          </a:p>
          <a:p>
            <a:pPr lvl="1"/>
            <a:r>
              <a:rPr lang="pt-BR" b="1" dirty="0"/>
              <a:t>GOLDSMITH, R. W. (1986). Brasil, 1850–1984: Desenvolvimento financeiro sob um século de inflação. São Paulo: Harper &amp; Row. </a:t>
            </a:r>
            <a:r>
              <a:rPr lang="pt-BR" dirty="0"/>
              <a:t>Apud: </a:t>
            </a:r>
            <a:r>
              <a:rPr lang="pt-BR" b="1" dirty="0"/>
              <a:t> </a:t>
            </a:r>
          </a:p>
          <a:p>
            <a:pPr lvl="1"/>
            <a:r>
              <a:rPr lang="en-US" dirty="0"/>
              <a:t>BARRO, R.J., and URSÚA, F. (2008): “Macroeconomic Crises since 1870”. </a:t>
            </a:r>
            <a:r>
              <a:rPr lang="en-US" i="1" dirty="0"/>
              <a:t>Brooking Papers on Economic Activity</a:t>
            </a:r>
            <a:r>
              <a:rPr lang="en-US" dirty="0"/>
              <a:t>, 39(1), Spring, pp. 255–350.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C51803-A6FB-E032-1EB0-75E24D54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0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2A3B1-F9A4-9DF5-30C3-8B9EA75A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 1800-1850: PRADOS DE LA ESCOSURA E LEFF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8FE02-63FE-6A33-8795-F5F02E8A6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Prados de la </a:t>
            </a:r>
            <a:r>
              <a:rPr lang="en-US" dirty="0" err="1"/>
              <a:t>Escosura</a:t>
            </a:r>
            <a:r>
              <a:rPr lang="en-US" dirty="0"/>
              <a:t> </a:t>
            </a:r>
            <a:r>
              <a:rPr lang="en-US" dirty="0" err="1"/>
              <a:t>diz</a:t>
            </a:r>
            <a:r>
              <a:rPr lang="en-US" dirty="0"/>
              <a:t> que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 para um </a:t>
            </a:r>
            <a:r>
              <a:rPr lang="en-US" dirty="0" err="1"/>
              <a:t>Brasil</a:t>
            </a:r>
            <a:r>
              <a:rPr lang="en-US" dirty="0"/>
              <a:t> </a:t>
            </a:r>
            <a:r>
              <a:rPr lang="en-US" dirty="0" err="1"/>
              <a:t>estagnado</a:t>
            </a:r>
            <a:r>
              <a:rPr lang="en-US" dirty="0"/>
              <a:t> entre 1800 e 1850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sugeridos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Leff. Leff </a:t>
            </a:r>
            <a:r>
              <a:rPr lang="en-US" dirty="0" err="1"/>
              <a:t>estimou</a:t>
            </a:r>
            <a:r>
              <a:rPr lang="en-US" dirty="0"/>
              <a:t> o </a:t>
            </a:r>
            <a:r>
              <a:rPr lang="en-US" dirty="0" err="1"/>
              <a:t>crescimento</a:t>
            </a:r>
            <a:r>
              <a:rPr lang="en-US" dirty="0"/>
              <a:t> do PIB </a:t>
            </a:r>
            <a:r>
              <a:rPr lang="en-US" dirty="0" err="1"/>
              <a:t>baseado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quantitativa</a:t>
            </a:r>
            <a:r>
              <a:rPr lang="en-US" dirty="0"/>
              <a:t> da </a:t>
            </a:r>
            <a:r>
              <a:rPr lang="en-US" dirty="0" err="1"/>
              <a:t>moeda</a:t>
            </a:r>
            <a:r>
              <a:rPr lang="en-US" dirty="0"/>
              <a:t> com </a:t>
            </a:r>
            <a:r>
              <a:rPr lang="en-US" dirty="0" err="1"/>
              <a:t>hipóteses</a:t>
            </a:r>
            <a:r>
              <a:rPr lang="en-US" dirty="0"/>
              <a:t> ad hoc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velocidade-renda</a:t>
            </a:r>
            <a:r>
              <a:rPr lang="en-US" dirty="0"/>
              <a:t> da </a:t>
            </a:r>
            <a:r>
              <a:rPr lang="en-US" dirty="0" err="1"/>
              <a:t>moeda</a:t>
            </a:r>
            <a:r>
              <a:rPr lang="en-US" dirty="0"/>
              <a:t>. Para </a:t>
            </a:r>
            <a:r>
              <a:rPr lang="en-US" dirty="0" err="1"/>
              <a:t>obter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termos</a:t>
            </a:r>
            <a:r>
              <a:rPr lang="en-US" dirty="0"/>
              <a:t> reais,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usou</a:t>
            </a:r>
            <a:r>
              <a:rPr lang="en-US" dirty="0"/>
              <a:t>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/>
              <a:t>índices</a:t>
            </a:r>
            <a:r>
              <a:rPr lang="en-US" dirty="0"/>
              <a:t> de </a:t>
            </a:r>
            <a:r>
              <a:rPr lang="en-US" dirty="0" err="1"/>
              <a:t>preços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 </a:t>
            </a:r>
            <a:r>
              <a:rPr lang="en-US" dirty="0" err="1"/>
              <a:t>duvidosa</a:t>
            </a:r>
            <a:r>
              <a:rPr lang="en-US" dirty="0"/>
              <a:t> </a:t>
            </a:r>
          </a:p>
          <a:p>
            <a:r>
              <a:rPr lang="en-US" dirty="0"/>
              <a:t>A </a:t>
            </a:r>
            <a:r>
              <a:rPr lang="en-US" dirty="0" err="1"/>
              <a:t>conclusão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de Leff </a:t>
            </a:r>
            <a:r>
              <a:rPr lang="en-US" dirty="0" err="1"/>
              <a:t>foi</a:t>
            </a:r>
            <a:r>
              <a:rPr lang="en-US" dirty="0"/>
              <a:t> que “income per capita seems to have risen at only a moderate pace in Brazil during the nineteenth century” (p. 33). Seu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/>
              <a:t>favorito</a:t>
            </a:r>
            <a:r>
              <a:rPr lang="en-US" dirty="0"/>
              <a:t> é  0,1% </a:t>
            </a:r>
            <a:r>
              <a:rPr lang="en-US" dirty="0" err="1"/>
              <a:t>a.a.</a:t>
            </a:r>
            <a:endParaRPr lang="en-US" dirty="0"/>
          </a:p>
          <a:p>
            <a:r>
              <a:rPr lang="en-US" dirty="0" err="1"/>
              <a:t>Surpreendentemente</a:t>
            </a:r>
            <a:r>
              <a:rPr lang="en-US" dirty="0"/>
              <a:t>, Prados de la </a:t>
            </a:r>
            <a:r>
              <a:rPr lang="en-US" dirty="0" err="1"/>
              <a:t>Escosura</a:t>
            </a:r>
            <a:r>
              <a:rPr lang="en-US" dirty="0"/>
              <a:t> </a:t>
            </a:r>
            <a:r>
              <a:rPr lang="en-US" dirty="0" err="1"/>
              <a:t>citou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passage de Leff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apoio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adoção</a:t>
            </a:r>
            <a:r>
              <a:rPr lang="en-US" dirty="0"/>
              <a:t> de </a:t>
            </a:r>
            <a:r>
              <a:rPr lang="en-US" dirty="0" err="1"/>
              <a:t>crescimento</a:t>
            </a:r>
            <a:r>
              <a:rPr lang="en-US" dirty="0"/>
              <a:t> zero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do </a:t>
            </a:r>
            <a:r>
              <a:rPr lang="en-US" dirty="0" err="1"/>
              <a:t>século</a:t>
            </a:r>
            <a:r>
              <a:rPr lang="en-US" dirty="0"/>
              <a:t> 19 – </a:t>
            </a:r>
            <a:r>
              <a:rPr lang="en-US" dirty="0" err="1"/>
              <a:t>hipótese</a:t>
            </a:r>
            <a:r>
              <a:rPr lang="en-US" dirty="0"/>
              <a:t> </a:t>
            </a:r>
            <a:r>
              <a:rPr lang="en-US" dirty="0" err="1"/>
              <a:t>incorporada</a:t>
            </a:r>
            <a:r>
              <a:rPr lang="en-US" dirty="0"/>
              <a:t> no MPD </a:t>
            </a:r>
            <a:r>
              <a:rPr lang="en-US" dirty="0" err="1"/>
              <a:t>desde</a:t>
            </a:r>
            <a:r>
              <a:rPr lang="en-US" dirty="0"/>
              <a:t> 2013 </a:t>
            </a:r>
          </a:p>
          <a:p>
            <a:r>
              <a:rPr lang="en-US" dirty="0" err="1"/>
              <a:t>Isto</a:t>
            </a:r>
            <a:r>
              <a:rPr lang="en-US" dirty="0"/>
              <a:t> é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surpreendente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, </a:t>
            </a:r>
            <a:r>
              <a:rPr lang="en-US" dirty="0" err="1"/>
              <a:t>poucas</a:t>
            </a:r>
            <a:r>
              <a:rPr lang="en-US" dirty="0"/>
              <a:t> </a:t>
            </a:r>
            <a:r>
              <a:rPr lang="en-US" dirty="0" err="1"/>
              <a:t>páginas</a:t>
            </a:r>
            <a:r>
              <a:rPr lang="en-US" dirty="0"/>
              <a:t> à </a:t>
            </a:r>
            <a:r>
              <a:rPr lang="en-US" dirty="0" err="1"/>
              <a:t>frente</a:t>
            </a:r>
            <a:r>
              <a:rPr lang="en-US" dirty="0"/>
              <a:t>, Leff </a:t>
            </a:r>
            <a:r>
              <a:rPr lang="en-US" dirty="0" err="1"/>
              <a:t>tentou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“possible periodization” do </a:t>
            </a:r>
            <a:r>
              <a:rPr lang="en-US" dirty="0" err="1"/>
              <a:t>crescimento</a:t>
            </a:r>
            <a:r>
              <a:rPr lang="en-US" dirty="0"/>
              <a:t> da </a:t>
            </a:r>
            <a:r>
              <a:rPr lang="en-US" dirty="0" err="1"/>
              <a:t>renda</a:t>
            </a:r>
            <a:r>
              <a:rPr lang="en-US" dirty="0"/>
              <a:t> no </a:t>
            </a:r>
            <a:r>
              <a:rPr lang="en-US" dirty="0" err="1"/>
              <a:t>século</a:t>
            </a:r>
            <a:r>
              <a:rPr lang="en-US" dirty="0"/>
              <a:t> 19, e </a:t>
            </a:r>
            <a:r>
              <a:rPr lang="en-US" dirty="0" err="1"/>
              <a:t>concluiu</a:t>
            </a:r>
            <a:r>
              <a:rPr lang="en-US" dirty="0"/>
              <a:t> que, </a:t>
            </a:r>
            <a:r>
              <a:rPr lang="en-US" dirty="0" err="1"/>
              <a:t>considerando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subperiods de 1822 a 1899, o </a:t>
            </a:r>
            <a:r>
              <a:rPr lang="en-US" dirty="0" err="1"/>
              <a:t>crescimento</a:t>
            </a:r>
            <a:r>
              <a:rPr lang="en-US" dirty="0"/>
              <a:t> do estoque </a:t>
            </a:r>
            <a:r>
              <a:rPr lang="en-US" dirty="0" err="1"/>
              <a:t>deflacionado</a:t>
            </a:r>
            <a:r>
              <a:rPr lang="en-US" dirty="0"/>
              <a:t> da </a:t>
            </a:r>
            <a:r>
              <a:rPr lang="en-US" dirty="0" err="1"/>
              <a:t>moeda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alto no </a:t>
            </a:r>
            <a:r>
              <a:rPr lang="en-US" dirty="0" err="1"/>
              <a:t>princípio</a:t>
            </a:r>
            <a:r>
              <a:rPr lang="en-US" dirty="0"/>
              <a:t> do </a:t>
            </a:r>
            <a:r>
              <a:rPr lang="en-US" dirty="0" err="1"/>
              <a:t>século</a:t>
            </a:r>
            <a:r>
              <a:rPr lang="en-US" dirty="0"/>
              <a:t> do que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err="1"/>
              <a:t>metade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362C87-DD6A-8DCA-5F64-8D37A8E0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74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38AB-39EA-049C-0793-67A12B15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1800-1850: ABREU, LAGO E VILLELA vs. ABSELL E TENA-JUNGUITO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F16AA-10C2-945D-1E4A-9D303AF3D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 </a:t>
            </a:r>
            <a:r>
              <a:rPr lang="pt-BR" i="1" dirty="0"/>
              <a:t>A passos lentos: Uma história econômica do Brasil Império </a:t>
            </a:r>
            <a:r>
              <a:rPr lang="pt-BR" dirty="0"/>
              <a:t>(São Paulo: Edições 70, 2022), </a:t>
            </a:r>
            <a:r>
              <a:rPr lang="en-US" dirty="0"/>
              <a:t>Abreu, Lago e </a:t>
            </a:r>
            <a:r>
              <a:rPr lang="en-US" dirty="0" err="1"/>
              <a:t>Villela</a:t>
            </a:r>
            <a:r>
              <a:rPr lang="pt-BR" dirty="0"/>
              <a:t> indicam que a série de moeda nas primeiras décadas do século 19 é precária. Em vez disso, eles baseiam seu suposto de um PIB per capita estagnado na primeira parte do século na evolução das exportações</a:t>
            </a:r>
            <a:r>
              <a:rPr lang="en-US" dirty="0"/>
              <a:t> </a:t>
            </a:r>
          </a:p>
          <a:p>
            <a:r>
              <a:rPr lang="en-US" dirty="0" err="1"/>
              <a:t>Contudo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revisão</a:t>
            </a:r>
            <a:r>
              <a:rPr lang="en-US" dirty="0"/>
              <a:t> </a:t>
            </a:r>
            <a:r>
              <a:rPr lang="en-US" dirty="0" err="1"/>
              <a:t>recente</a:t>
            </a:r>
            <a:r>
              <a:rPr lang="en-US" dirty="0"/>
              <a:t> das series </a:t>
            </a:r>
            <a:r>
              <a:rPr lang="en-US" dirty="0" err="1"/>
              <a:t>oficiais</a:t>
            </a:r>
            <a:r>
              <a:rPr lang="en-US" dirty="0"/>
              <a:t> das </a:t>
            </a:r>
            <a:r>
              <a:rPr lang="en-US" dirty="0" err="1"/>
              <a:t>exportações</a:t>
            </a:r>
            <a:r>
              <a:rPr lang="en-US" dirty="0"/>
              <a:t> no </a:t>
            </a:r>
            <a:r>
              <a:rPr lang="en-US" dirty="0" err="1"/>
              <a:t>século</a:t>
            </a:r>
            <a:r>
              <a:rPr lang="en-US" dirty="0"/>
              <a:t> 19 </a:t>
            </a:r>
            <a:r>
              <a:rPr lang="en-US" dirty="0" err="1"/>
              <a:t>apresenta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visão</a:t>
            </a:r>
            <a:r>
              <a:rPr lang="en-US" dirty="0"/>
              <a:t> </a:t>
            </a:r>
            <a:r>
              <a:rPr lang="en-US" dirty="0" err="1"/>
              <a:t>divergente</a:t>
            </a:r>
            <a:r>
              <a:rPr lang="en-US" dirty="0"/>
              <a:t> de </a:t>
            </a:r>
            <a:r>
              <a:rPr lang="en-US" dirty="0" err="1"/>
              <a:t>exportações</a:t>
            </a:r>
            <a:r>
              <a:rPr lang="en-US" dirty="0"/>
              <a:t> per-capita </a:t>
            </a:r>
            <a:r>
              <a:rPr lang="en-US" dirty="0" err="1"/>
              <a:t>estagnadas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do </a:t>
            </a:r>
            <a:r>
              <a:rPr lang="en-US" dirty="0" err="1"/>
              <a:t>século</a:t>
            </a:r>
            <a:r>
              <a:rPr lang="en-US" dirty="0"/>
              <a:t> </a:t>
            </a:r>
          </a:p>
          <a:p>
            <a:r>
              <a:rPr lang="en-US" dirty="0"/>
              <a:t>Em “Brazilian Export Growth and Divergence in the Tropics during the Nineteenth century”. </a:t>
            </a:r>
            <a:r>
              <a:rPr lang="en-US" i="1" dirty="0"/>
              <a:t>Journal of Latin American Studies </a:t>
            </a:r>
            <a:r>
              <a:rPr lang="en-US" dirty="0"/>
              <a:t>4(48), 2016, </a:t>
            </a:r>
            <a:r>
              <a:rPr lang="en-US" dirty="0" err="1"/>
              <a:t>Absell</a:t>
            </a:r>
            <a:r>
              <a:rPr lang="en-US" dirty="0"/>
              <a:t> and Tena-</a:t>
            </a:r>
            <a:r>
              <a:rPr lang="en-US" dirty="0" err="1"/>
              <a:t>Junguito</a:t>
            </a:r>
            <a:r>
              <a:rPr lang="en-US" dirty="0"/>
              <a:t> </a:t>
            </a:r>
            <a:r>
              <a:rPr lang="en-US" dirty="0" err="1"/>
              <a:t>concluem</a:t>
            </a:r>
            <a:r>
              <a:rPr lang="en-US" dirty="0"/>
              <a:t> que o </a:t>
            </a:r>
            <a:r>
              <a:rPr lang="en-US" dirty="0" err="1"/>
              <a:t>crescimento</a:t>
            </a:r>
            <a:r>
              <a:rPr lang="en-US" dirty="0"/>
              <a:t> das </a:t>
            </a:r>
            <a:r>
              <a:rPr lang="en-US" dirty="0" err="1"/>
              <a:t>exportações</a:t>
            </a:r>
            <a:r>
              <a:rPr lang="en-US" dirty="0"/>
              <a:t> </a:t>
            </a:r>
            <a:r>
              <a:rPr lang="en-US" dirty="0" err="1"/>
              <a:t>brasileiras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dinâmico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décadas</a:t>
            </a:r>
            <a:r>
              <a:rPr lang="en-US" dirty="0"/>
              <a:t> </a:t>
            </a:r>
            <a:r>
              <a:rPr lang="en-US" dirty="0" err="1"/>
              <a:t>após</a:t>
            </a:r>
            <a:r>
              <a:rPr lang="en-US" dirty="0"/>
              <a:t> a </a:t>
            </a:r>
            <a:r>
              <a:rPr lang="en-US" dirty="0" err="1"/>
              <a:t>Independência</a:t>
            </a:r>
            <a:r>
              <a:rPr lang="en-US" dirty="0"/>
              <a:t> do que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outro </a:t>
            </a:r>
            <a:r>
              <a:rPr lang="en-US" dirty="0" err="1"/>
              <a:t>período</a:t>
            </a:r>
            <a:r>
              <a:rPr lang="en-US" dirty="0"/>
              <a:t> no </a:t>
            </a:r>
            <a:r>
              <a:rPr lang="en-US" dirty="0" err="1"/>
              <a:t>século</a:t>
            </a:r>
            <a:r>
              <a:rPr lang="en-US" dirty="0"/>
              <a:t> 19 </a:t>
            </a:r>
          </a:p>
          <a:p>
            <a:r>
              <a:rPr lang="en-US" dirty="0"/>
              <a:t>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/>
              <a:t>eles</a:t>
            </a:r>
            <a:r>
              <a:rPr lang="en-US" dirty="0"/>
              <a:t>, de 1821 a 1850 as </a:t>
            </a:r>
            <a:r>
              <a:rPr lang="en-US" dirty="0" err="1"/>
              <a:t>exportações</a:t>
            </a:r>
            <a:r>
              <a:rPr lang="en-US" dirty="0"/>
              <a:t> </a:t>
            </a:r>
            <a:r>
              <a:rPr lang="en-US" dirty="0" err="1"/>
              <a:t>brasileiras</a:t>
            </a:r>
            <a:r>
              <a:rPr lang="en-US" dirty="0"/>
              <a:t> (</a:t>
            </a:r>
            <a:r>
              <a:rPr lang="en-US" dirty="0" err="1"/>
              <a:t>em</a:t>
            </a:r>
            <a:r>
              <a:rPr lang="en-US" dirty="0"/>
              <a:t> libras </a:t>
            </a:r>
            <a:r>
              <a:rPr lang="en-US" dirty="0" err="1"/>
              <a:t>esterlinas</a:t>
            </a:r>
            <a:r>
              <a:rPr lang="en-US" dirty="0"/>
              <a:t>) </a:t>
            </a:r>
            <a:r>
              <a:rPr lang="en-US" dirty="0" err="1"/>
              <a:t>cresceu</a:t>
            </a:r>
            <a:r>
              <a:rPr lang="en-US" dirty="0"/>
              <a:t> 161,3%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dos 62,5% </a:t>
            </a:r>
            <a:r>
              <a:rPr lang="en-US" dirty="0" err="1"/>
              <a:t>mostrados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estatísticas</a:t>
            </a:r>
            <a:r>
              <a:rPr lang="en-US" dirty="0"/>
              <a:t> </a:t>
            </a:r>
            <a:r>
              <a:rPr lang="en-US" dirty="0" err="1"/>
              <a:t>oficiais</a:t>
            </a:r>
            <a:r>
              <a:rPr lang="en-US" dirty="0"/>
              <a:t> </a:t>
            </a:r>
            <a:r>
              <a:rPr lang="en-US" dirty="0" err="1"/>
              <a:t>usadas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Abreu, Lago e </a:t>
            </a:r>
            <a:r>
              <a:rPr lang="en-US" dirty="0" err="1"/>
              <a:t>Villela</a:t>
            </a:r>
            <a:r>
              <a:rPr lang="en-US" dirty="0"/>
              <a:t> </a:t>
            </a:r>
          </a:p>
          <a:p>
            <a:r>
              <a:rPr lang="en-US" dirty="0"/>
              <a:t>A “possible periodization” de Leff do </a:t>
            </a:r>
            <a:r>
              <a:rPr lang="en-US" dirty="0" err="1"/>
              <a:t>crescimento</a:t>
            </a:r>
            <a:r>
              <a:rPr lang="en-US" dirty="0"/>
              <a:t> do estoque real de </a:t>
            </a:r>
            <a:r>
              <a:rPr lang="en-US" dirty="0" err="1"/>
              <a:t>moeda</a:t>
            </a:r>
            <a:r>
              <a:rPr lang="en-US" dirty="0"/>
              <a:t> e a </a:t>
            </a:r>
            <a:r>
              <a:rPr lang="en-US" dirty="0" err="1"/>
              <a:t>revisão</a:t>
            </a:r>
            <a:r>
              <a:rPr lang="en-US" dirty="0"/>
              <a:t> de </a:t>
            </a:r>
            <a:r>
              <a:rPr lang="en-US" dirty="0" err="1"/>
              <a:t>Absell</a:t>
            </a:r>
            <a:r>
              <a:rPr lang="en-US" dirty="0"/>
              <a:t> e Tena-</a:t>
            </a:r>
            <a:r>
              <a:rPr lang="en-US" dirty="0" err="1"/>
              <a:t>Junguito</a:t>
            </a:r>
            <a:r>
              <a:rPr lang="en-US" dirty="0"/>
              <a:t> das </a:t>
            </a:r>
            <a:r>
              <a:rPr lang="en-US" dirty="0" err="1"/>
              <a:t>estatísticas</a:t>
            </a:r>
            <a:r>
              <a:rPr lang="en-US" dirty="0"/>
              <a:t> das </a:t>
            </a:r>
            <a:r>
              <a:rPr lang="en-US" dirty="0" err="1"/>
              <a:t>exportações</a:t>
            </a:r>
            <a:r>
              <a:rPr lang="en-US" dirty="0"/>
              <a:t> </a:t>
            </a:r>
            <a:r>
              <a:rPr lang="en-US" dirty="0" err="1"/>
              <a:t>brasileiras</a:t>
            </a:r>
            <a:r>
              <a:rPr lang="en-US" dirty="0"/>
              <a:t> </a:t>
            </a:r>
            <a:r>
              <a:rPr lang="en-US" dirty="0" err="1"/>
              <a:t>levam</a:t>
            </a:r>
            <a:r>
              <a:rPr lang="en-US" dirty="0"/>
              <a:t> à </a:t>
            </a:r>
            <a:r>
              <a:rPr lang="en-US" dirty="0" err="1"/>
              <a:t>conclusão</a:t>
            </a:r>
            <a:r>
              <a:rPr lang="en-US" dirty="0"/>
              <a:t> que, com base </a:t>
            </a:r>
            <a:r>
              <a:rPr lang="en-US" dirty="0" err="1"/>
              <a:t>nessas</a:t>
            </a:r>
            <a:r>
              <a:rPr lang="en-US" dirty="0"/>
              <a:t> duas </a:t>
            </a:r>
            <a:r>
              <a:rPr lang="en-US" dirty="0" err="1"/>
              <a:t>variáveis</a:t>
            </a:r>
            <a:r>
              <a:rPr lang="en-US" dirty="0"/>
              <a:t>, a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do </a:t>
            </a:r>
            <a:r>
              <a:rPr lang="en-US" dirty="0" err="1"/>
              <a:t>século</a:t>
            </a:r>
            <a:r>
              <a:rPr lang="en-US" dirty="0"/>
              <a:t> 19 </a:t>
            </a:r>
            <a:r>
              <a:rPr lang="en-US" dirty="0" err="1"/>
              <a:t>certamente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de </a:t>
            </a:r>
            <a:r>
              <a:rPr lang="en-US" dirty="0" err="1"/>
              <a:t>estagnação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598CF1-719D-E82D-8EED-91E96373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96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ABF6-676B-4D40-525F-325D2EC4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GOLDSMITH SOBRE 1850-1900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78C9-C445-F7B0-4015-BFDDB85D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Não dispondo de volumes de produção, Goldsmith inicialmente gerou uma aproximação para o PIB per-capita em preços correntes tomando uma média simples de cinco séries: exportações de bens, importações de bens, gastos do governo central, estoque de moeda e (com sua própria construção) folha de salários </a:t>
            </a:r>
          </a:p>
          <a:p>
            <a:r>
              <a:rPr lang="pt-BR" dirty="0"/>
              <a:t>Ele obteve suas estimativas do PIB per capita real deflacionando essa aproximação por uma média simples de quatro índices de preços (dois dos quais de qualidade duvidosa)</a:t>
            </a:r>
          </a:p>
          <a:p>
            <a:r>
              <a:rPr lang="pt-BR" dirty="0"/>
              <a:t>A série resultante do PIB per capita real faz pouco sentido em vista do que sabemos da história econômica do período </a:t>
            </a:r>
          </a:p>
          <a:p>
            <a:r>
              <a:rPr lang="pt-BR" dirty="0"/>
              <a:t>De acordo com Goldsmith,  o Brasil teria crescido fortemente entre 1850 e 1867 mas em seguida a tendência de crescimento teria sido negativa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A12B3F-20A2-1F90-71DA-6A88DF458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30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358B-D5FE-12D6-4735-5FAE0F6B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PIB PER CAPITA DE GOLDSMITH</a:t>
            </a:r>
            <a:br>
              <a:rPr lang="pt-BR" b="1" dirty="0"/>
            </a:br>
            <a:r>
              <a:rPr lang="pt-BR" b="1" dirty="0"/>
              <a:t>(1900 = 100)</a:t>
            </a:r>
            <a:endParaRPr lang="pt-BR" dirty="0"/>
          </a:p>
        </p:txBody>
      </p:sp>
      <p:graphicFrame>
        <p:nvGraphicFramePr>
          <p:cNvPr id="4" name="Gráfico 7">
            <a:extLst>
              <a:ext uri="{FF2B5EF4-FFF2-40B4-BE49-F238E27FC236}">
                <a16:creationId xmlns:a16="http://schemas.microsoft.com/office/drawing/2014/main" id="{3DD24024-A59B-6258-E357-FFD789D46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3646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163CB0-B16E-025B-8CF8-C4C6D86E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5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AC2D-7070-6B2B-0402-F90E0BCC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REESTIMANDO O PIB PER CAPITA </a:t>
            </a:r>
            <a:br>
              <a:rPr lang="pt-BR" b="1" dirty="0"/>
            </a:br>
            <a:r>
              <a:rPr lang="pt-BR" b="1" dirty="0"/>
              <a:t>BRASILEIRO NO SÉCULO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B8155-F854-2E60-8288-904DD3F4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200" dirty="0">
                <a:latin typeface="Arial" panose="020B0604020202020204" pitchFamily="34" charset="0"/>
              </a:rPr>
              <a:t>A partir de Tombolo (2013), usamos a metodologia de Goldsmith para todo o período entre 1820 e 1900, com as seguintes diferenças:</a:t>
            </a:r>
          </a:p>
          <a:p>
            <a:r>
              <a:rPr lang="pt-BR" sz="2200" dirty="0">
                <a:latin typeface="Arial" panose="020B0604020202020204" pitchFamily="34" charset="0"/>
              </a:rPr>
              <a:t>Uso de novas séries para exportações e importações (</a:t>
            </a:r>
            <a:r>
              <a:rPr lang="pt-BR" sz="2200" dirty="0" err="1">
                <a:latin typeface="Arial" panose="020B0604020202020204" pitchFamily="34" charset="0"/>
              </a:rPr>
              <a:t>Absell</a:t>
            </a:r>
            <a:r>
              <a:rPr lang="pt-BR" sz="2200" dirty="0">
                <a:latin typeface="Arial" panose="020B0604020202020204" pitchFamily="34" charset="0"/>
              </a:rPr>
              <a:t> e </a:t>
            </a:r>
            <a:r>
              <a:rPr lang="pt-BR" sz="2200" dirty="0" err="1">
                <a:latin typeface="Arial" panose="020B0604020202020204" pitchFamily="34" charset="0"/>
              </a:rPr>
              <a:t>Tena-Junguinto</a:t>
            </a:r>
            <a:r>
              <a:rPr lang="pt-BR" sz="2200" dirty="0">
                <a:latin typeface="Arial" panose="020B0604020202020204" pitchFamily="34" charset="0"/>
              </a:rPr>
              <a:t>), impostos e gastos do governo (Carrara), oferta de moeda (Pelaez e Suzigan atualizado), inflação (Catão)</a:t>
            </a:r>
          </a:p>
          <a:p>
            <a:r>
              <a:rPr lang="pt-BR" sz="2200" dirty="0">
                <a:latin typeface="Arial" panose="020B0604020202020204" pitchFamily="34" charset="0"/>
              </a:rPr>
              <a:t>Uso de pesos derivados de uma regressão para o período de 1900 a 1947 para obter o PIB per capita do século 19 em preços correntes de acordo com: </a:t>
            </a:r>
          </a:p>
          <a:p>
            <a:pPr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𝑌𝑡 = 100 × (0.461783 × 𝐹𝑇̂𝑡 + 0.179754 × 𝐺𝐵̂𝑡 + 0.387892 × 𝑀̂𝑡)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where the hats on top of the variables indicate the (gross) percentage change between year 𝑡 and year 1900; 𝑌𝑡 is nominal GDP, 𝐹𝑇𝑡 is a foreign trade index obtained by the arithmetic mean of exports and imports in domestic currency; 𝐺𝐵𝑡 is a government budget index obtained by the arithmetic mean of government expenditures and revenues; and 𝑀𝑡 refers to a money supply series. All variables are in per-capita terms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30400" lvl="1">
              <a:spcBef>
                <a:spcPts val="1000"/>
              </a:spcBef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Catão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(1992) para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estimar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1870 a 1900.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média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ponderada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índices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Buesco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Lobo para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estimar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1820 a 1870, com pesos dados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regressão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Cartão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primeiras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diferenças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logaritmos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dessas duas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séries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entre 1871 e 1887, de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com:</a:t>
            </a:r>
          </a:p>
          <a:p>
            <a:pPr marL="687600" lvl="2">
              <a:spcBef>
                <a:spcPts val="1000"/>
              </a:spcBef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𝑃𝑡 = 100 × (0.716484 × 𝐵̂ 𝑡 + 0.283516 × 𝐿̂ 𝑡)</a:t>
            </a:r>
          </a:p>
          <a:p>
            <a:pPr marL="459000" lvl="2" indent="0">
              <a:spcBef>
                <a:spcPts val="1000"/>
              </a:spcBef>
              <a:buNone/>
            </a:pPr>
            <a:r>
              <a:rPr kumimoji="0" lang="pt-BR" sz="19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where the hats on top of the variables indicate the (gross) percentage change between year 𝑡 and year 1870; 𝑃𝑡 is our proposed output deflator, 𝐵𝑡 is the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Buescu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price index and 𝐿𝑡 is the Lobo price index)</a:t>
            </a:r>
            <a:endParaRPr kumimoji="0" lang="pt-BR" sz="19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7600" lvl="2">
              <a:spcBef>
                <a:spcPts val="1000"/>
              </a:spcBef>
            </a:pPr>
            <a:endParaRPr kumimoji="0" lang="pt-BR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3000"/>
              </a:spcAft>
              <a:buNone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87600"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6EB9C-7E8D-B564-28A0-34672A0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5BCA-AD89-43F0-85AD-E54CD416991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34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2986</Words>
  <Application>Microsoft Office PowerPoint</Application>
  <PresentationFormat>Widescreen</PresentationFormat>
  <Paragraphs>263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Aptos</vt:lpstr>
      <vt:lpstr>Arial</vt:lpstr>
      <vt:lpstr>Calibri</vt:lpstr>
      <vt:lpstr>Calibri Light</vt:lpstr>
      <vt:lpstr>Cambria Math</vt:lpstr>
      <vt:lpstr>Garamond</vt:lpstr>
      <vt:lpstr>Lato</vt:lpstr>
      <vt:lpstr>Office Theme</vt:lpstr>
      <vt:lpstr>ESTAGNAÇÃO SECULAR SEGUIDA DE CRESCIMENTO QUASE MILAGROSO? REVISITANDO O PIB BRASILEIRO  DE 1820 A 1980</vt:lpstr>
      <vt:lpstr>FALA BASEADA EM DOIS NOVOS ARTIGOS </vt:lpstr>
      <vt:lpstr>CONTESTAMOS DOIS CONSENSOS NA HISTORIOGRAFIA ECONÔMICA BRASILEIRA </vt:lpstr>
      <vt:lpstr>FONTES NO MPD PARA O PIB PER CAPITA  DO BRASIL NO SÉCULO 19</vt:lpstr>
      <vt:lpstr> 1800-1850: PRADOS DE LA ESCOSURA E LEFF</vt:lpstr>
      <vt:lpstr>1800-1850: ABREU, LAGO E VILLELA vs. ABSELL E TENA-JUNGUITO</vt:lpstr>
      <vt:lpstr>GOLDSMITH SOBRE 1850-1900  </vt:lpstr>
      <vt:lpstr>PIB PER CAPITA DE GOLDSMITH (1900 = 100)</vt:lpstr>
      <vt:lpstr>REESTIMANDO O PIB PER CAPITA  BRASILEIRO NO SÉCULO 19</vt:lpstr>
      <vt:lpstr>NOSSOS RESULTADOS INDICAM A MESMA TAXA TENDENCIAL DE CRESCIMENTO DO PIB PER CAPITA PARA TODO SÉCULO 19 (0.9% p.y.) </vt:lpstr>
      <vt:lpstr>EXCETO PELA ÚLTIMA DÉCADA, NO SÉCULO 19 O BRASIL CRESCEU A TAXAS SIMILARES ÀS DE OUTROS PAÍSES  DA A.L. E EUROPA   [Em colchetes, valores tendenciais e suas taxas de crescimento] </vt:lpstr>
      <vt:lpstr>POR QUE A ACADEMIA ACEITOU A TESE DA ESTAGNAÇÃO NO SÉCULO 19 BASEADA EM TÃO POUCA EVIDÊNCIA?  TRÊS CONJETURAS </vt:lpstr>
      <vt:lpstr>REVISITANDO O CRESCIMENTO DO PIB EM 1900-1980: ARGUMENTO EM SÍNTESE</vt:lpstr>
      <vt:lpstr>Ralph Zerkovsky, chefe do Centro de Contas Nacionais do IBRE/FGV, em Como se constrói a taxa do PIB real, Conjuntura Econômica, 35(12), 1981, pp. 21-22</vt:lpstr>
      <vt:lpstr>HISTÓRIA DA EXCLUSÃO DOS SERVIÇOS NO PIB REAL</vt:lpstr>
      <vt:lpstr>SÍNTESE DOS PROCEDIMENTOS DE REVISÃO DO PIB</vt:lpstr>
      <vt:lpstr>PRIMEIRA PARTE DA PROPOSTA: REINCLUIR OS SERVIÇOS NO CRESCIMENTO DO  PRODUTO REAL DE 1947 A 1966</vt:lpstr>
      <vt:lpstr>SEGUNDA PARTE DA PROPOSTA, PARA 1966-1980</vt:lpstr>
      <vt:lpstr>TRATAMOS A SEGUIR DAS ESTIMATIVAS DE HADDAD DE 1900 A 1947 </vt:lpstr>
      <vt:lpstr>EM RESUMO, O PIB E O PIBpc FICARIAM ASSIM</vt:lpstr>
      <vt:lpstr>PONTO ADICIONAL SOBRE  DUPLA CONTAGEM-I</vt:lpstr>
      <vt:lpstr>PONTO ADICIONAL SOBRE  DUPLA CONTAGEM-II</vt:lpstr>
      <vt:lpstr>ALGUMAS CONSEQUÊNCIAS NÚMERICAS DE NOSSOS ACHADOS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SECULAR STAGNATION FOLLOWED BY NEAR-MIRACULOUS GROWTH? REVISITING BRAZIL’S NATIONAL ACCOUNTS  FROM 1820 T0 1980</dc:title>
  <dc:creator>Edmar Lisboa Bacha</dc:creator>
  <cp:lastModifiedBy>Edmar Lisboa Bacha</cp:lastModifiedBy>
  <cp:revision>5</cp:revision>
  <dcterms:created xsi:type="dcterms:W3CDTF">2023-02-07T14:30:14Z</dcterms:created>
  <dcterms:modified xsi:type="dcterms:W3CDTF">2024-04-17T17:57:19Z</dcterms:modified>
</cp:coreProperties>
</file>