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74" r:id="rId11"/>
    <p:sldId id="266" r:id="rId12"/>
    <p:sldId id="268" r:id="rId13"/>
    <p:sldId id="273" r:id="rId14"/>
    <p:sldId id="278" r:id="rId15"/>
    <p:sldId id="271" r:id="rId16"/>
    <p:sldId id="279" r:id="rId17"/>
    <p:sldId id="280" r:id="rId18"/>
    <p:sldId id="272" r:id="rId19"/>
    <p:sldId id="275" r:id="rId20"/>
    <p:sldId id="27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460D9-75A4-528E-29A2-11258EFEC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C9EF2E-9656-B422-1CE7-86378BA2A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5BE6F7-B128-413F-CD55-5A5E6549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5198F6-7F18-982B-4205-5E22C49E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7972F-E11F-2573-6C29-EB7A207C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1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41CC49-CD23-74E0-C1C8-4A803B9C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6D1DE3-F214-2FFA-5AE0-B1F693F47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945FA3-6465-2FB0-9AAB-946EF29B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3C9F14-BF75-33A1-8DA2-7ACF71D5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21E654-599B-9007-7572-78551435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9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24D4D7-567B-2DF8-43B0-A4D404473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F8BBF44-95F6-A724-8D54-FC1D33E73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A81A09-188F-16AD-A730-1DCCAEDB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57570A-FB7C-B6B8-D78E-53BC3455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411159-284F-1C0D-6B8D-E6A9F8B8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5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FD3C3-9F7E-9A6F-BBD3-E2FDA8ED9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2925F4-FC3B-8D6D-EFE7-A5235C98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9FC8B3-CBA9-EE57-30AC-6A157AB08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8945C9-E8AE-C84A-66AD-ED327FF2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45D932-5AD5-A50F-0256-0CA44D7A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58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E38B5-A3FD-6C4A-9CFD-A0470C2F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27D73A-BB18-55D8-0395-BA0FB8FDB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CA070B-4A3F-DDE9-7630-FCBED360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85EBD7-3345-7737-D7EE-0E114766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493E70-4749-A0B3-49D4-1DD7B631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2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1B057-49DF-57CC-0CF0-248B541F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6C0B12-38CD-CA08-48DC-073887F66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0C091E-771E-C0B2-C0C2-699D20B53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FE5654-B642-4A2E-EFE3-B423A2F0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37200A-5221-6F24-1732-1182E64E9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F4D16CC-8DFE-0456-B9AE-5A298348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43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D45494-E6D6-8BF4-D739-27D808AC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628C5D-CF50-01D9-146F-F6C500DF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67D6060-DC45-032B-03B5-AA14ACCFC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136DFC6-3AAD-C9E2-FB0D-856C0B006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F7CC277-3ED5-AA07-1995-D44AB40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A87BD88-49F6-D560-9554-CCE13272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5274AD3-CF00-7E14-1399-D53442A2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B7AD55-6B39-54E1-3285-A3C976B3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91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09CFF-409A-78D7-DE48-5AF3035E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C2C53A-7D8E-4E98-E0A5-47243D98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887C5E-3541-C2CD-B59F-F55BBD2F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3358595-C148-98FD-8F27-5BC0D459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32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6CDF4A-855F-DB20-6E36-4EF59E49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3E1076A-2BF0-60BF-4DC5-EE386067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2988BD-D8B9-12CF-3C7E-38B56D4D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83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E7E67-BB68-FFBB-F596-D3F8C577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36F731-14FE-547B-CEF5-B72BEAA76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DE5C95-8B86-0778-B68C-EBF5423B2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584692-014C-CDA7-3B49-8F2CA1B90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CA1A32B-3796-2EE8-B7FE-64974282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16C87C-BD38-2FF1-0B48-DAFCF6F3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01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DE348-FCFD-DB56-C95D-38EB2CA3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782C1D-CC51-18E1-B597-A92657F60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F8E7EF-D4EF-339C-DCA7-D574A88B5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CCAEF1F-A516-4D6D-6280-6B35656C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59EE6F-497F-722F-1847-342E9B5C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233627-FF52-A7F9-8C1D-E7832822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86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EF677B4-53C5-43DD-39A9-F051CB98D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E3F90F-A64A-BB3D-3F06-5773DCEEC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E6B8CA-7D97-6C00-DE0E-C8764A49C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0A11C-567D-45DB-94E2-B01BC90018EC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55C060-99C2-9DD8-7DEC-805F7F16C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D5B10A-F415-FE67-14CE-7F78B73E9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BE427-6388-40B4-B7BB-7C20ECC230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93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255741-6AD2-B301-026D-564D41AF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POR QUE A INDÚSTRIA BRASILEIRA ENCOLHEU TANTO? </a:t>
            </a:r>
            <a:br>
              <a:rPr lang="pt-BR" sz="4800" dirty="0"/>
            </a:br>
            <a:r>
              <a:rPr lang="pt-BR" sz="4800" dirty="0"/>
              <a:t>UMA ANÁLISE ECONOMÉTRICA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02599-264E-B93D-5DE9-0F4C68622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Edmar Bacha</a:t>
            </a:r>
          </a:p>
          <a:p>
            <a:r>
              <a:rPr lang="pt-BR" dirty="0"/>
              <a:t>IEPE/</a:t>
            </a:r>
            <a:r>
              <a:rPr lang="pt-BR" dirty="0" err="1"/>
              <a:t>CdG</a:t>
            </a:r>
            <a:r>
              <a:rPr lang="pt-BR" dirty="0"/>
              <a:t> e CDPP, 15/07/2024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0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AD1DF-04E4-D43C-7D26-6A342798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PRIMEIRA ETAPA É ESTIMAR UMA EQUAÇÃO PARA A TAXA REAL DE CÂMBIO R$/USD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6F51D1-289D-4AE7-50AD-C12E3D9FF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RER* = f( </a:t>
            </a:r>
            <a:r>
              <a:rPr lang="pt-BR" dirty="0" err="1"/>
              <a:t>ToT</a:t>
            </a:r>
            <a:r>
              <a:rPr lang="pt-BR" dirty="0"/>
              <a:t>, DOLLAR INDEX, CHOQUES)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Na etapa seguinte, ou RER* ou </a:t>
            </a:r>
            <a:r>
              <a:rPr lang="pt-BR" dirty="0" err="1"/>
              <a:t>ToT</a:t>
            </a:r>
            <a:r>
              <a:rPr lang="pt-BR" dirty="0"/>
              <a:t> entram como determinantes da taxa de industrialização do Brasil – representações alternativas da </a:t>
            </a:r>
            <a:r>
              <a:rPr lang="pt-BR"/>
              <a:t>doença holandesa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9437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A85CB-1C6B-5E07-EC75-37C1EAC5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DESINDUSTRIALIZAÇÃO PREMATURA É TESTADA COM TAXA DE INDUSTRIALIZAÇÃO DA OECD</a:t>
            </a:r>
            <a:br>
              <a:rPr lang="pt-BR" dirty="0"/>
            </a:br>
            <a:r>
              <a:rPr lang="en-US" sz="18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OECD's Industrialization Rates in Current and Constant Prices, 1995.1 - 2022.4 </a:t>
            </a:r>
            <a:endParaRPr lang="pt-BR" dirty="0"/>
          </a:p>
        </p:txBody>
      </p:sp>
      <p:pic>
        <p:nvPicPr>
          <p:cNvPr id="4" name="Espaço Reservado para Conteúdo 3" descr="Gráfico, Gráfico de linhas&#10;&#10;Descrição gerada automaticamente">
            <a:extLst>
              <a:ext uri="{FF2B5EF4-FFF2-40B4-BE49-F238E27FC236}">
                <a16:creationId xmlns:a16="http://schemas.microsoft.com/office/drawing/2014/main" id="{CF4084C7-D337-6622-6B15-446FF098E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0" y="2201446"/>
            <a:ext cx="5398019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9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1E9AF-DE78-C5FC-EFDD-7C517ABE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7336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DOENÇA DE BAUMOL SE EXPRESSA PELA EVOLUÇÃO INUSITADA DA PRODUTIVIDADE RELATIVA DO TRABALHO NA INDÚSTRIA </a:t>
            </a:r>
            <a:br>
              <a:rPr lang="pt-BR" sz="3200" dirty="0"/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Relative labor-productivity in manufacturing: Brazil and the G6, 1995-2023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200" dirty="0"/>
          </a:p>
        </p:txBody>
      </p:sp>
      <p:pic>
        <p:nvPicPr>
          <p:cNvPr id="4" name="Espaço Reservado para Conteúdo 3" descr="Gráfico, Gráfico de linhas&#10;&#10;Descrição gerada automaticamente">
            <a:extLst>
              <a:ext uri="{FF2B5EF4-FFF2-40B4-BE49-F238E27FC236}">
                <a16:creationId xmlns:a16="http://schemas.microsoft.com/office/drawing/2014/main" id="{7A604D79-37D6-75BD-7301-42BB8397F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29" y="2492461"/>
            <a:ext cx="4522342" cy="301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1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3D3DE-CC62-D12C-50C3-5BEFB8BE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35"/>
            <a:ext cx="10515600" cy="211091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000" dirty="0"/>
              <a:t>DOENÇA DE BAUMOL SE EXPRESSA TAMBÉM POR EVOLUÇÃO INUSITADA DOS PREÇOS RELATIVOS DA INDÚSTRIA </a:t>
            </a:r>
            <a:br>
              <a:rPr lang="pt-BR" sz="3800" dirty="0"/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Relative prices of manufacturing, 1995.1 - 2022.4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(2015.1=100)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3800" dirty="0"/>
          </a:p>
        </p:txBody>
      </p:sp>
      <p:pic>
        <p:nvPicPr>
          <p:cNvPr id="4" name="Espaço Reservado para Conteúdo 3" descr="Gráfico, Gráfico de linhas, Histograma&#10;&#10;Descrição gerada automaticamente">
            <a:extLst>
              <a:ext uri="{FF2B5EF4-FFF2-40B4-BE49-F238E27FC236}">
                <a16:creationId xmlns:a16="http://schemas.microsoft.com/office/drawing/2014/main" id="{32DB10D3-003B-C654-5D3E-9DE9BBB7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0" y="2201446"/>
            <a:ext cx="5398019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2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89FBD-7494-5DE6-E00B-A94651F02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PROBLEMA EMPÍRICO: EXPRESSÃO ECONOMÉTRICA DA DOENÇA DE BAULMOL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C15B71-AFBE-B416-A7F9-BD86715DE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Inexistência dados trimestrais para produtividade relativa da indústria.</a:t>
            </a:r>
          </a:p>
          <a:p>
            <a:r>
              <a:rPr lang="pt-BR" dirty="0"/>
              <a:t>Mesmo se existissem, provável relação espúria:</a:t>
            </a:r>
          </a:p>
          <a:p>
            <a:pPr lvl="1"/>
            <a:r>
              <a:rPr lang="pt-BR" dirty="0"/>
              <a:t>Produtividade relativa indústria = (VA ind./emprego ind.)/(VA total/emprego total) = (VA ind./VA total)/(emprego ind./emprego total)</a:t>
            </a:r>
          </a:p>
          <a:p>
            <a:pPr lvl="1"/>
            <a:r>
              <a:rPr lang="pt-BR" dirty="0"/>
              <a:t>Ou seja: produtividade relativa indústria = taxa industrialização/parcela emprego ind. no emprego total</a:t>
            </a:r>
          </a:p>
          <a:p>
            <a:pPr lvl="1"/>
            <a:r>
              <a:rPr lang="pt-BR" dirty="0"/>
              <a:t>Parcela do emprego industrial no emprego total pouco varia no período. Ou seja, há forte correlação estatística entre a produtividade relativa da indústria e a taxa de industrialização. </a:t>
            </a:r>
          </a:p>
          <a:p>
            <a:pPr marL="226800" lvl="1"/>
            <a:r>
              <a:rPr lang="pt-BR" dirty="0"/>
              <a:t>Solução no artigo é representar produtividade relativa indústria (i.e., doença de </a:t>
            </a:r>
            <a:r>
              <a:rPr lang="pt-BR" dirty="0" err="1"/>
              <a:t>Baumol</a:t>
            </a:r>
            <a:r>
              <a:rPr lang="pt-BR" dirty="0"/>
              <a:t>) por uma tendência temporal (R = 0,92) na regressão da taxa de industrialização.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41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92733-AA44-CA0A-FD20-7AF881E6D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/>
              <a:t>VARIÁVEIS CONSIDERADAS NA EXPLICAÇÃO DA TAXA DE INDUSTRIALIZAÇÃO BRASILEIRA, 1996.1 a 2022.4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06EB39-2A12-1B14-ED57-DF0D0B4E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RER*(-3) ou </a:t>
            </a:r>
            <a:r>
              <a:rPr lang="pt-BR" dirty="0" err="1"/>
              <a:t>ToT</a:t>
            </a:r>
            <a:r>
              <a:rPr lang="pt-BR" dirty="0"/>
              <a:t>(-3)</a:t>
            </a:r>
          </a:p>
          <a:p>
            <a:r>
              <a:rPr lang="pt-BR" dirty="0"/>
              <a:t>Taxa industrialização OECD</a:t>
            </a:r>
          </a:p>
          <a:p>
            <a:r>
              <a:rPr lang="pt-BR" dirty="0"/>
              <a:t>Tendência temporal (fazendo as vezes da evolução da produtividade relativa da indústria)</a:t>
            </a:r>
          </a:p>
          <a:p>
            <a:r>
              <a:rPr lang="pt-BR" dirty="0"/>
              <a:t>Quatro defasagens da variável endógena (forte autorregressão)</a:t>
            </a:r>
          </a:p>
          <a:p>
            <a:r>
              <a:rPr lang="pt-BR" dirty="0"/>
              <a:t>Três </a:t>
            </a:r>
            <a:r>
              <a:rPr lang="pt-BR" dirty="0" err="1"/>
              <a:t>dummies</a:t>
            </a:r>
            <a:r>
              <a:rPr lang="pt-BR" dirty="0"/>
              <a:t> trimestrais (variação sazonal da taxa de industrialização)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686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21609-01A7-7612-6978-F2AAB468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AS TRÊS REGRESSÕES</a:t>
            </a:r>
          </a:p>
        </p:txBody>
      </p:sp>
      <p:pic>
        <p:nvPicPr>
          <p:cNvPr id="4" name="Espaço Reservado para Conteúdo 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0B71BAEF-CD9A-CB5A-C88C-DD12EC5E8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4327" y="1421394"/>
            <a:ext cx="5523345" cy="531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2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A1B0A-1D93-34AE-4FFC-30043C60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AS RELAÇÕES MAIS SIGNIFICATIVAS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F7D4E0-E67B-0536-8BA3-D4223A29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E704AC9-67D8-2395-28B3-AFE0D058D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343731"/>
              </p:ext>
            </p:extLst>
          </p:nvPr>
        </p:nvGraphicFramePr>
        <p:xfrm>
          <a:off x="3005750" y="1774825"/>
          <a:ext cx="6111090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10951" imgH="3304909" progId="Word.Document.12">
                  <p:embed/>
                </p:oleObj>
              </mc:Choice>
              <mc:Fallback>
                <p:oleObj name="Document" r:id="rId2" imgW="5410951" imgH="3304909" progId="Word.Documen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E704AC9-67D8-2395-28B3-AFE0D058D8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5750" y="1774825"/>
                        <a:ext cx="6111090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69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BDB84-4A7B-CC5B-B7BD-6C9120B3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SÍNTESE DOS ACHADOS-I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F1A519-17B9-6803-BC99-4B717CA0E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doença de </a:t>
            </a:r>
            <a:r>
              <a:rPr lang="pt-BR" dirty="0" err="1"/>
              <a:t>Baumol</a:t>
            </a:r>
            <a:r>
              <a:rPr lang="pt-BR" dirty="0"/>
              <a:t>, tal como capturada pela tendência temporal, é o fator mais importante para a desindustrialização de 5,2 pontos percentuais (pp) no período. </a:t>
            </a:r>
          </a:p>
          <a:p>
            <a:r>
              <a:rPr lang="pt-BR" dirty="0"/>
              <a:t>É responsável por nada menos que 3,5 pp ou 65% da desindustrialização. </a:t>
            </a:r>
          </a:p>
          <a:p>
            <a:r>
              <a:rPr lang="pt-BR" dirty="0"/>
              <a:t>As relações de troca também tiveram um impacto, pois aumentaram cerca de 30% no período. No longo prazo, isto levou a um declínio na taxa de industrialização de cerca de 0,8 pp. </a:t>
            </a:r>
          </a:p>
          <a:p>
            <a:r>
              <a:rPr lang="pt-BR" dirty="0"/>
              <a:t>Assim, a doença holandesa está presente nos dados, mas o seu impacto total não é muito grande. </a:t>
            </a:r>
          </a:p>
          <a:p>
            <a:r>
              <a:rPr lang="pt-BR" dirty="0"/>
              <a:t>A desindustrialização da OCDE foi pequena, mas teve um efeito ampliado na desindustrialização do Brasil. No longo prazo, explica 0,8 pp desta. </a:t>
            </a:r>
          </a:p>
          <a:p>
            <a:r>
              <a:rPr lang="pt-BR" dirty="0"/>
              <a:t>Assim, a desindustrialização prematura explica parte da desindustrialização do Brasil, mas não mais do que a doença holandesa.</a:t>
            </a:r>
          </a:p>
        </p:txBody>
      </p:sp>
    </p:spTree>
    <p:extLst>
      <p:ext uri="{BB962C8B-B14F-4D97-AF65-F5344CB8AC3E}">
        <p14:creationId xmlns:p14="http://schemas.microsoft.com/office/powerpoint/2010/main" val="411569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1A1D0-25F7-2E72-A568-A3C53800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SÍNTESE DOS ACHADOS-II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7C9436-E200-F2C5-5598-7626B5916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Nossos achados sugerem deslocar o foco narrativo da desindustrialização de parcelas do PIB para produtividade relativa. </a:t>
            </a:r>
          </a:p>
          <a:p>
            <a:r>
              <a:rPr lang="pt-BR" dirty="0"/>
              <a:t>Por que a indústria brasileira teve um desempenho de produtividade relativa tão fraco?  </a:t>
            </a:r>
          </a:p>
          <a:p>
            <a:r>
              <a:rPr lang="pt-BR" dirty="0"/>
              <a:t>Alguns artigos sugerem uma associação entre a perda de produtividade da indústria e uma maior penetração de importações industriais, o que teria perturbado as cadeias de produção locais. </a:t>
            </a:r>
          </a:p>
          <a:p>
            <a:r>
              <a:rPr lang="pt-BR" dirty="0"/>
              <a:t>Contudo, estudos econométricos apontam na direção oposta: a liberalização das importações teve um efeito causal positivo na produtividade industrial. </a:t>
            </a:r>
          </a:p>
          <a:p>
            <a:r>
              <a:rPr lang="pt-BR" dirty="0"/>
              <a:t>O problema poderia, em vez disso, ser a exposição insuficiente da indústria às forças de criação destrutiva do comércio internacional. A agricultura brasileira experimentou um aumento espetacular de produtividade e compete com sucesso com os EUA e o Canadá nos mercados mundiais, o que daria credibilidade a esta hipótese. </a:t>
            </a:r>
          </a:p>
          <a:p>
            <a:r>
              <a:rPr lang="pt-BR" dirty="0"/>
              <a:t>Outros fatores parecem estar em jogo, como as baixas taxas de investimento na indústria e um </a:t>
            </a:r>
            <a:r>
              <a:rPr lang="pt-BR" i="1" dirty="0"/>
              <a:t>catch-</a:t>
            </a:r>
            <a:r>
              <a:rPr lang="pt-BR" i="1" dirty="0" err="1"/>
              <a:t>up</a:t>
            </a:r>
            <a:r>
              <a:rPr lang="pt-BR" dirty="0"/>
              <a:t> da produtividade na agricultura. </a:t>
            </a:r>
          </a:p>
          <a:p>
            <a:r>
              <a:rPr lang="pt-BR" dirty="0"/>
              <a:t>Nossa análise deixa claro que o tema é importante o suficiente para justificar mais pesquisas.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609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2409C-3FFD-8AF1-9AF1-B4913CD7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APRESENTAÇÃO BASEADA EM ARTIGO QUE É</a:t>
            </a:r>
            <a:br>
              <a:rPr lang="pt-BR" sz="3200" dirty="0"/>
            </a:br>
            <a:r>
              <a:rPr lang="pt-BR" sz="3200" dirty="0"/>
              <a:t>PARTE DE PROJETO MAIS EXTENSO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A4086E-66CC-48B0-6299-E3BF010C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en-US" sz="1800" b="1" kern="100" dirty="0"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WHY DID BRAZIL DEINDUSTRALIZE SO MUCH? </a:t>
            </a:r>
            <a:r>
              <a:rPr lang="pt-BR" sz="1800" b="1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 EMPIRICAL INVESTIGATION, </a:t>
            </a:r>
            <a:r>
              <a:rPr lang="pt-BR" sz="1800" kern="100" dirty="0" err="1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by</a:t>
            </a:r>
            <a:r>
              <a:rPr lang="pt-BR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Edmar L. Bacha, Victor S. Terziani</a:t>
            </a:r>
            <a:r>
              <a:rPr lang="pt-BR" sz="1800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Claudio M. Considera, Eduardo A. Guimarães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t-BR" sz="1800" b="1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DECOMPOSIÇÃO DA DESINDUSTRIALIZAÇÃO BRASILEIRA EM FATORES INTERNOS E EXTERNOS</a:t>
            </a:r>
            <a:r>
              <a:rPr lang="pt-BR" sz="1800" kern="100" dirty="0"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por Edmar L. Bacha, Claudio M. Considera, Eduardo A. Guimarães. 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0570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7D841-CF69-179A-C162-ABE39F2D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SÍNTESE DOS ACHADOS-III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4209C8-F326-9BB7-5264-E128A7A00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Os exercícios econométricos revelaram outro fato relevante. Confirmam que a taxa de câmbio Real/USD é de fato muito afetada pelas relações de troca, como supõe a doença holandesa. </a:t>
            </a:r>
          </a:p>
          <a:p>
            <a:r>
              <a:rPr lang="pt-BR" dirty="0"/>
              <a:t>No entanto, outros fatores foram mais importantes, especialmente a força do dólar na economia mundial e choques nacionais e internacionais, como o Medo de Lula e a crise da Covid. </a:t>
            </a:r>
          </a:p>
          <a:p>
            <a:r>
              <a:rPr lang="pt-BR" dirty="0"/>
              <a:t>Esses outros fatores atenuaram o efeito do aumento das relações de troca observado no período sobre a evolução da taxa real de câmbio. Esta taxa flutuou amplamente mas, desde 2011, tendeu a depreciar-se.  </a:t>
            </a:r>
          </a:p>
          <a:p>
            <a:r>
              <a:rPr lang="pt-BR" dirty="0"/>
              <a:t>Uma das regressões capturou um efeito positivo pequeno e apenas marginalmente significativo da depreciação do câmbio sobre a taxa de industrialização.  </a:t>
            </a:r>
          </a:p>
          <a:p>
            <a:r>
              <a:rPr lang="pt-BR" dirty="0"/>
              <a:t>Concluímos que a taxa de câmbio teve pouco a ver com a desindustrialização do país de 1995 a 2022.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56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62003-8F40-2C55-B99F-85BB4BD8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QUAL É O PROBLEMA: POR QUE OCORRE O ENCOLHIMENTO DA INDÚSTRIA?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E132B9B-B295-F10B-13EF-629E239A8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3418" y="1825625"/>
            <a:ext cx="6525164" cy="4351338"/>
          </a:xfrm>
        </p:spPr>
      </p:pic>
    </p:spTree>
    <p:extLst>
      <p:ext uri="{BB962C8B-B14F-4D97-AF65-F5344CB8AC3E}">
        <p14:creationId xmlns:p14="http://schemas.microsoft.com/office/powerpoint/2010/main" val="1065083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B2183-4251-352E-C90F-F614B4C0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	QUAL É O PROBLEMA: VISUAL DO ARTIGO </a:t>
            </a:r>
            <a:br>
              <a:rPr lang="pt-BR" b="1" dirty="0"/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Fig. 1: Brazil's Industrialization Rates in Current and Constant Prices, 1995.1-2022.4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Espaço Reservado para Conteúdo 3" descr="Gráfico&#10;&#10;Descrição gerada automaticamente">
            <a:extLst>
              <a:ext uri="{FF2B5EF4-FFF2-40B4-BE49-F238E27FC236}">
                <a16:creationId xmlns:a16="http://schemas.microsoft.com/office/drawing/2014/main" id="{4E2C7114-927F-6EE4-E317-DC091AEBE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0" y="2201446"/>
            <a:ext cx="5398019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4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81936-75E8-A36B-2E4E-F4BA8339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HIPÓTESES CONSIDERADAS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581BFC-634A-9216-AC86-6887413C4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Doença holandesa</a:t>
            </a:r>
          </a:p>
          <a:p>
            <a:endParaRPr lang="pt-BR" sz="4400" dirty="0"/>
          </a:p>
          <a:p>
            <a:r>
              <a:rPr lang="pt-BR" sz="4400" dirty="0"/>
              <a:t>Desindustrialização prematura</a:t>
            </a:r>
          </a:p>
          <a:p>
            <a:endParaRPr lang="pt-BR" sz="4400" dirty="0"/>
          </a:p>
          <a:p>
            <a:r>
              <a:rPr lang="pt-BR" sz="4400" dirty="0"/>
              <a:t>Doença de </a:t>
            </a:r>
            <a:r>
              <a:rPr lang="pt-BR" sz="4400" dirty="0" err="1"/>
              <a:t>Baumol</a:t>
            </a:r>
            <a:r>
              <a:rPr lang="pt-BR" sz="4400" dirty="0"/>
              <a:t>, estilo brasileiro</a:t>
            </a:r>
          </a:p>
        </p:txBody>
      </p:sp>
    </p:spTree>
    <p:extLst>
      <p:ext uri="{BB962C8B-B14F-4D97-AF65-F5344CB8AC3E}">
        <p14:creationId xmlns:p14="http://schemas.microsoft.com/office/powerpoint/2010/main" val="375157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6C7DC-4E25-3528-7891-F8275D55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36321"/>
          </a:xfrm>
        </p:spPr>
        <p:txBody>
          <a:bodyPr>
            <a:normAutofit fontScale="90000"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DOENÇA HOLANDESA PASSA PELAS RELAÇÕES DE TROCA </a:t>
            </a:r>
            <a:br>
              <a:rPr lang="pt-BR" dirty="0"/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Fig. 2: Brazil's Terms of Trade, 1995.1 - 2022.4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(2015.1 = 100)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Espaço Reservado para Conteúdo 3" descr="Gráfico, Gráfico de linhas&#10;&#10;Descrição gerada automaticamente">
            <a:extLst>
              <a:ext uri="{FF2B5EF4-FFF2-40B4-BE49-F238E27FC236}">
                <a16:creationId xmlns:a16="http://schemas.microsoft.com/office/drawing/2014/main" id="{325E81E8-3520-75AA-9458-CE6C9F482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0" y="2201446"/>
            <a:ext cx="5398019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9CD8F-C350-0BDE-7675-2CCB1410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6321"/>
          </a:xfrm>
        </p:spPr>
        <p:txBody>
          <a:bodyPr>
            <a:normAutofit fontScale="90000"/>
          </a:bodyPr>
          <a:lstStyle/>
          <a:p>
            <a:pPr marL="450215" algn="ctr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MAS COM A INTERVENIÊNCIA DA </a:t>
            </a:r>
            <a:br>
              <a:rPr lang="pt-BR" dirty="0"/>
            </a:br>
            <a:r>
              <a:rPr lang="pt-BR" dirty="0"/>
              <a:t>TAXA DE CÂMBIO </a:t>
            </a:r>
            <a:br>
              <a:rPr lang="pt-BR" dirty="0"/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Fig. 3: Real/USD Real Exchange Rate, 1995.1-2022.4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(2015.1=100)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4" name="Espaço Reservado para Conteúdo 3" descr="Gráfico, Gráfico de linhas&#10;&#10;Descrição gerada automaticamente">
            <a:extLst>
              <a:ext uri="{FF2B5EF4-FFF2-40B4-BE49-F238E27FC236}">
                <a16:creationId xmlns:a16="http://schemas.microsoft.com/office/drawing/2014/main" id="{90EC2DC1-3D92-891C-6AF5-2A6880E86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90" y="2201446"/>
            <a:ext cx="5398019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0A226-42B9-2B84-BF97-CACB2ECBF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522" y="1557196"/>
            <a:ext cx="10249277" cy="743837"/>
          </a:xfrm>
        </p:spPr>
        <p:txBody>
          <a:bodyPr>
            <a:normAutofit fontScale="90000"/>
          </a:bodyPr>
          <a:lstStyle/>
          <a:p>
            <a:pPr marL="450215" algn="ctr">
              <a:lnSpc>
                <a:spcPct val="107000"/>
              </a:lnSpc>
              <a:spcAft>
                <a:spcPts val="800"/>
              </a:spcAft>
            </a:pPr>
            <a:r>
              <a:rPr lang="pt-BR" dirty="0"/>
              <a:t>O CÂMBIO LOCAL DEPENDE DA FORÇA INTERNACIONAL DO DÓLAR </a:t>
            </a:r>
            <a:br>
              <a:rPr lang="pt-BR" dirty="0"/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Real Broad Dollar Index, 1995.1-2022.4 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Garamond" panose="020204040303010108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(2015.1=100)</a:t>
            </a:r>
            <a:b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 descr="Gráfico, Gráfico de linhas&#10;&#10;Descrição gerada automaticamente">
            <a:extLst>
              <a:ext uri="{FF2B5EF4-FFF2-40B4-BE49-F238E27FC236}">
                <a16:creationId xmlns:a16="http://schemas.microsoft.com/office/drawing/2014/main" id="{303557ED-A6E3-210F-CA29-959866C94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90" y="2201446"/>
            <a:ext cx="5398019" cy="3599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5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7AA9D-6302-BCA8-F771-7FD49003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ALÉM DE SER AFETADO POR CHOQUES EXTERNOS E INTERNOS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A0057E-A9A2-E404-0A88-E50F15781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Câmbio administrado, 1995-1998</a:t>
            </a:r>
          </a:p>
          <a:p>
            <a:endParaRPr lang="pt-BR" dirty="0"/>
          </a:p>
          <a:p>
            <a:r>
              <a:rPr lang="pt-BR" dirty="0"/>
              <a:t>Medo de Lula, 2002.3-2003.1</a:t>
            </a:r>
          </a:p>
          <a:p>
            <a:endParaRPr lang="pt-BR" dirty="0"/>
          </a:p>
          <a:p>
            <a:r>
              <a:rPr lang="pt-BR" dirty="0"/>
              <a:t>Covid, 2020.2-2021.4</a:t>
            </a:r>
          </a:p>
        </p:txBody>
      </p:sp>
    </p:spTree>
    <p:extLst>
      <p:ext uri="{BB962C8B-B14F-4D97-AF65-F5344CB8AC3E}">
        <p14:creationId xmlns:p14="http://schemas.microsoft.com/office/powerpoint/2010/main" val="4275814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1051</Words>
  <Application>Microsoft Office PowerPoint</Application>
  <PresentationFormat>Widescreen</PresentationFormat>
  <Paragraphs>71</Paragraphs>
  <Slides>20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Garamond</vt:lpstr>
      <vt:lpstr>Tema do Office</vt:lpstr>
      <vt:lpstr>Document</vt:lpstr>
      <vt:lpstr>POR QUE A INDÚSTRIA BRASILEIRA ENCOLHEU TANTO?  UMA ANÁLISE ECONOMÉTRICA</vt:lpstr>
      <vt:lpstr>APRESENTAÇÃO BASEADA EM ARTIGO QUE É PARTE DE PROJETO MAIS EXTENSO</vt:lpstr>
      <vt:lpstr>QUAL É O PROBLEMA: POR QUE OCORRE O ENCOLHIMENTO DA INDÚSTRIA?</vt:lpstr>
      <vt:lpstr> QUAL É O PROBLEMA: VISUAL DO ARTIGO  Fig. 1: Brazil's Industrialization Rates in Current and Constant Prices, 1995.1-2022.4 </vt:lpstr>
      <vt:lpstr>HIPÓTESES CONSIDERADAS</vt:lpstr>
      <vt:lpstr>DOENÇA HOLANDESA PASSA PELAS RELAÇÕES DE TROCA  Fig. 2: Brazil's Terms of Trade, 1995.1 - 2022.4 (2015.1 = 100) </vt:lpstr>
      <vt:lpstr>MAS COM A INTERVENIÊNCIA DA  TAXA DE CÂMBIO  Fig. 3: Real/USD Real Exchange Rate, 1995.1-2022.4 (2015.1=100) </vt:lpstr>
      <vt:lpstr>O CÂMBIO LOCAL DEPENDE DA FORÇA INTERNACIONAL DO DÓLAR  Real Broad Dollar Index, 1995.1-2022.4  (2015.1=100)  </vt:lpstr>
      <vt:lpstr>ALÉM DE SER AFETADO POR CHOQUES EXTERNOS E INTERNOS </vt:lpstr>
      <vt:lpstr>PRIMEIRA ETAPA É ESTIMAR UMA EQUAÇÃO PARA A TAXA REAL DE CÂMBIO R$/USD</vt:lpstr>
      <vt:lpstr>DESINDUSTRIALIZAÇÃO PREMATURA É TESTADA COM TAXA DE INDUSTRIALIZAÇÃO DA OECD OECD's Industrialization Rates in Current and Constant Prices, 1995.1 - 2022.4 </vt:lpstr>
      <vt:lpstr>DOENÇA DE BAUMOL SE EXPRESSA PELA EVOLUÇÃO INUSITADA DA PRODUTIVIDADE RELATIVA DO TRABALHO NA INDÚSTRIA  Relative labor-productivity in manufacturing: Brazil and the G6, 1995-2023 </vt:lpstr>
      <vt:lpstr>DOENÇA DE BAUMOL SE EXPRESSA TAMBÉM POR EVOLUÇÃO INUSITADA DOS PREÇOS RELATIVOS DA INDÚSTRIA  Relative prices of manufacturing, 1995.1 - 2022.4 (2015.1=100) </vt:lpstr>
      <vt:lpstr>PROBLEMA EMPÍRICO: EXPRESSÃO ECONOMÉTRICA DA DOENÇA DE BAULMOL</vt:lpstr>
      <vt:lpstr>VARIÁVEIS CONSIDERADAS NA EXPLICAÇÃO DA TAXA DE INDUSTRIALIZAÇÃO BRASILEIRA, 1996.1 a 2022.4 </vt:lpstr>
      <vt:lpstr>AS TRÊS REGRESSÕES</vt:lpstr>
      <vt:lpstr>AS RELAÇÕES MAIS SIGNIFICATIVAS</vt:lpstr>
      <vt:lpstr>SÍNTESE DOS ACHADOS-I </vt:lpstr>
      <vt:lpstr>SÍNTESE DOS ACHADOS-II </vt:lpstr>
      <vt:lpstr>SÍNTESE DOS ACHADOS-III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Edmar Lisboa Bacha</dc:creator>
  <cp:lastModifiedBy>Edmar Lisboa Bacha</cp:lastModifiedBy>
  <cp:revision>2</cp:revision>
  <dcterms:created xsi:type="dcterms:W3CDTF">2024-07-04T12:37:20Z</dcterms:created>
  <dcterms:modified xsi:type="dcterms:W3CDTF">2024-07-11T15:27:52Z</dcterms:modified>
</cp:coreProperties>
</file>