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147480211" r:id="rId3"/>
    <p:sldId id="2147480203" r:id="rId4"/>
    <p:sldId id="7072" r:id="rId5"/>
    <p:sldId id="2147480208" r:id="rId6"/>
    <p:sldId id="2147480226" r:id="rId7"/>
    <p:sldId id="2147480230" r:id="rId8"/>
    <p:sldId id="2147480143" r:id="rId9"/>
    <p:sldId id="2147480231" r:id="rId10"/>
    <p:sldId id="2147480207" r:id="rId11"/>
    <p:sldId id="2147480229" r:id="rId12"/>
    <p:sldId id="21474800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FDBD3A-5912-B0C4-FEBB-B1D07A97D1FD}" name="Rafael Kelman" initials="RK" userId="S::rafael@psr.onmicrosoft.com::d76b7ea9-5b9a-40b3-ad7e-760b12a75cc6" providerId="AD"/>
  <p188:author id="{BD0B9963-3AC7-0E91-E05B-50ADD2D6EC44}" name="Giovana Cunha" initials="GC" userId="S::giovana@psr.onmicrosoft.com::03d3e911-4361-43b2-8f33-8db142eba478" providerId="AD"/>
  <p188:author id="{98BB2B66-73A5-8478-17D5-370AE2C8DD5B}" name="Luana Gaspar" initials="LG" userId="S::luana@psr.onmicrosoft.com::d21efcc0-d1ed-4318-8dbf-014708e8427b" providerId="AD"/>
  <p188:author id="{0E4B4FA0-B504-6D9E-3EFB-284C118A1B5B}" name="Fernando Porrua" initials="FP" userId="S::fernando@psr.onmicrosoft.com::d3960317-1a5e-427d-80ca-18a2196dfdfa" providerId="AD"/>
  <p188:author id="{E4E703D8-E231-D9B8-24E7-1CD5982E75E7}" name="PSR" initials="PSR" userId="PSR" providerId="None"/>
  <p188:author id="{F8EE99DB-DCA5-921E-C6AA-46DA59C13421}" name="Gustavo Ribeiro" initials="GR" userId="S::gustavoribeiro@psr.onmicrosoft.com::1b7b017e-5a48-4adf-bbcd-d003716faaa3" providerId="AD"/>
  <p188:author id="{11D07DDE-F03B-4367-28A9-37CF8FC1EF5A}" name="Giselle Souza Fonseca" initials="GSF" userId="S::giselle@psr.onmicrosoft.com::d778381b-f738-4ed8-86db-dadc25f1b0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A7"/>
    <a:srgbClr val="C5D5ED"/>
    <a:srgbClr val="4C787F"/>
    <a:srgbClr val="FFCD2F"/>
    <a:srgbClr val="A50021"/>
    <a:srgbClr val="FF9900"/>
    <a:srgbClr val="C00000"/>
    <a:srgbClr val="000000"/>
    <a:srgbClr val="F4F5F5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992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036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so\Downloads\Carga_Liquida_com_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lang="pt-BR" sz="1400" b="0" i="0" u="none" strike="noStrike" kern="1200" spc="0" baseline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pt-BR" sz="1400" i="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ENAs</a:t>
            </a:r>
            <a:r>
              <a:rPr lang="pt-BR" sz="1400" i="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Sistema Interligado (SIN), 
</a:t>
            </a:r>
            <a:r>
              <a:rPr lang="pt-BR" sz="1100" i="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% da média de longo prazo - MLT</a:t>
            </a:r>
            <a:endParaRPr lang="pt-BR" sz="1400" i="0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3.8114918812222405E-2"/>
          <c:y val="4.3612923799905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lang="pt-BR" sz="1400" b="0" i="0" u="none" strike="noStrike" kern="1200" spc="0" baseline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886178861788619E-2"/>
          <c:y val="0.19744815646341526"/>
          <c:w val="0.96422764227642277"/>
          <c:h val="0.7303363423921812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Graficos!$C$25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B4C7E7">
                <a:alpha val="40000"/>
              </a:srgbClr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Graficos!$B$26:$B$37</c:f>
              <c:numCache>
                <c:formatCode>mmm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Graficos!$C$26:$C$37</c:f>
              <c:numCache>
                <c:formatCode>0%</c:formatCode>
                <c:ptCount val="12"/>
                <c:pt idx="0">
                  <c:v>1.1671437366275841</c:v>
                </c:pt>
                <c:pt idx="1">
                  <c:v>1.0102112227830562</c:v>
                </c:pt>
                <c:pt idx="2">
                  <c:v>0.97845857354562071</c:v>
                </c:pt>
                <c:pt idx="3">
                  <c:v>0.94053023133345204</c:v>
                </c:pt>
                <c:pt idx="4">
                  <c:v>0.84937488665105965</c:v>
                </c:pt>
                <c:pt idx="5">
                  <c:v>0.84779056446200873</c:v>
                </c:pt>
                <c:pt idx="6">
                  <c:v>0.9953466595307493</c:v>
                </c:pt>
                <c:pt idx="7">
                  <c:v>0.83757350942714781</c:v>
                </c:pt>
                <c:pt idx="8">
                  <c:v>1.0197164555847129</c:v>
                </c:pt>
                <c:pt idx="9">
                  <c:v>1.6621070161964835</c:v>
                </c:pt>
                <c:pt idx="10">
                  <c:v>1.5377478319979847</c:v>
                </c:pt>
                <c:pt idx="11">
                  <c:v>0.64738935977376566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24-4BCC-AC9D-A090DE8C1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15707055"/>
        <c:axId val="919898607"/>
      </c:barChart>
      <c:lineChart>
        <c:grouping val="standard"/>
        <c:varyColors val="0"/>
        <c:ser>
          <c:idx val="0"/>
          <c:order val="1"/>
          <c:tx>
            <c:strRef>
              <c:f>Graficos!$D$25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AC9A78">
                  <a:lumMod val="75000"/>
                </a:srgb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AC9A78">
                  <a:lumMod val="75000"/>
                </a:srgbClr>
              </a:solidFill>
              <a:ln w="9525">
                <a:solidFill>
                  <a:srgbClr val="AC9A78">
                    <a:lumMod val="75000"/>
                  </a:srgbClr>
                </a:solidFill>
              </a:ln>
              <a:effectLst/>
            </c:spPr>
          </c:marker>
          <c:dPt>
            <c:idx val="10"/>
            <c:marker>
              <c:symbol val="square"/>
              <c:size val="5"/>
              <c:spPr>
                <a:solidFill>
                  <a:srgbClr val="AC9A78">
                    <a:lumMod val="75000"/>
                  </a:srgbClr>
                </a:solidFill>
                <a:ln w="9525">
                  <a:solidFill>
                    <a:srgbClr val="C00000"/>
                  </a:solidFill>
                  <a:prstDash val="sysDot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37-4EBC-92D1-A9F796D84AA0}"/>
              </c:ext>
            </c:extLst>
          </c:dPt>
          <c:dPt>
            <c:idx val="11"/>
            <c:marker>
              <c:symbol val="square"/>
              <c:size val="5"/>
              <c:spPr>
                <a:solidFill>
                  <a:srgbClr val="AC9A78">
                    <a:lumMod val="75000"/>
                  </a:srgbClr>
                </a:solidFill>
                <a:ln w="9525">
                  <a:solidFill>
                    <a:srgbClr val="C00000"/>
                  </a:solidFill>
                  <a:prstDash val="sysDot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4237-4EBC-92D1-A9F796D84AA0}"/>
              </c:ext>
            </c:extLst>
          </c:dPt>
          <c:dLbls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2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12FBF0-D048-441C-8166-CEB4CAE99D73}" type="VALUE">
                      <a:rPr lang="en-US" smtClean="0"/>
                      <a:pPr algn="ctr">
                        <a:defRPr lang="en-US" sz="1200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9E7-4B1C-A643-932B549AB58E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rgbClr val="A500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237-4EBC-92D1-A9F796D84AA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rgbClr val="A500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237-4EBC-92D1-A9F796D84A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Graficos!$B$26:$B$37</c:f>
              <c:numCache>
                <c:formatCode>mmm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Graficos!$D$26:$D$37</c:f>
              <c:numCache>
                <c:formatCode>0%</c:formatCode>
                <c:ptCount val="12"/>
                <c:pt idx="0">
                  <c:v>0.59070425503276414</c:v>
                </c:pt>
                <c:pt idx="1">
                  <c:v>0.70964534261213286</c:v>
                </c:pt>
                <c:pt idx="2">
                  <c:v>0.7254452677332256</c:v>
                </c:pt>
                <c:pt idx="3">
                  <c:v>0.87778732545497751</c:v>
                </c:pt>
                <c:pt idx="4">
                  <c:v>0.87269317592880202</c:v>
                </c:pt>
                <c:pt idx="5">
                  <c:v>0.71639136795753255</c:v>
                </c:pt>
                <c:pt idx="6">
                  <c:v>0.84234541175973843</c:v>
                </c:pt>
                <c:pt idx="7">
                  <c:v>0.57075250283651946</c:v>
                </c:pt>
                <c:pt idx="8">
                  <c:v>0.51</c:v>
                </c:pt>
                <c:pt idx="9">
                  <c:v>0.56999999999999995</c:v>
                </c:pt>
                <c:pt idx="10">
                  <c:v>0.53</c:v>
                </c:pt>
                <c:pt idx="1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224-4BCC-AC9D-A090DE8C1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707055"/>
        <c:axId val="919898607"/>
      </c:lineChart>
      <c:dateAx>
        <c:axId val="915707055"/>
        <c:scaling>
          <c:orientation val="minMax"/>
        </c:scaling>
        <c:delete val="0"/>
        <c:axPos val="b"/>
        <c:numFmt formatCode="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898607"/>
        <c:crosses val="autoZero"/>
        <c:auto val="1"/>
        <c:lblOffset val="100"/>
        <c:baseTimeUnit val="months"/>
      </c:dateAx>
      <c:valAx>
        <c:axId val="91989860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15707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93890841205142"/>
          <c:y val="2.6072412355461556E-2"/>
          <c:w val="0.25054867209974319"/>
          <c:h val="7.9470988833909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spc="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Energia Armazenada do Sistema Interligado</a:t>
            </a:r>
          </a:p>
          <a:p>
            <a:pPr>
              <a:defRPr/>
            </a:pPr>
            <a:r>
              <a:rPr lang="en-US" sz="1200" b="0" i="0" u="none" strike="noStrike" kern="1200" spc="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(% da </a:t>
            </a:r>
            <a:r>
              <a:rPr lang="en-US" sz="1200" b="0" i="0" u="none" strike="noStrike" kern="1200" spc="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capacidade</a:t>
            </a:r>
            <a:r>
              <a:rPr lang="en-US" sz="1200" b="0" i="0" u="none" strike="noStrike" kern="1200" spc="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0" i="0" u="none" strike="noStrike" kern="1200" spc="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máxima</a:t>
            </a:r>
            <a:r>
              <a:rPr lang="en-US" sz="1200" b="0" i="0" u="none" strike="noStrike" kern="1200" spc="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178169891062004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6682663688243"/>
          <c:y val="0.18130576890419411"/>
          <c:w val="0.85502762993372838"/>
          <c:h val="0.6810217518878936"/>
        </c:manualLayout>
      </c:layout>
      <c:lineChart>
        <c:grouping val="standard"/>
        <c:varyColors val="0"/>
        <c:ser>
          <c:idx val="17"/>
          <c:order val="17"/>
          <c:tx>
            <c:strRef>
              <c:f>'Tabela regioes'!$T$4</c:f>
              <c:strCache>
                <c:ptCount val="1"/>
                <c:pt idx="0">
                  <c:v>2017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'Tabela regioes'!$A$5:$A$16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 xmlns:c15="http://schemas.microsoft.com/office/drawing/2012/chart"/>
            </c:strRef>
          </c:cat>
          <c:val>
            <c:numRef>
              <c:f>'Tabela regioes'!$T$5:$T$16</c:f>
              <c:numCache>
                <c:formatCode>0%</c:formatCode>
                <c:ptCount val="12"/>
                <c:pt idx="0">
                  <c:v>0.34659120268142879</c:v>
                </c:pt>
                <c:pt idx="1">
                  <c:v>0.37988170572490554</c:v>
                </c:pt>
                <c:pt idx="2">
                  <c:v>0.39181792189270842</c:v>
                </c:pt>
                <c:pt idx="3">
                  <c:v>0.39513181509716044</c:v>
                </c:pt>
                <c:pt idx="4">
                  <c:v>0.42200121945758251</c:v>
                </c:pt>
                <c:pt idx="5">
                  <c:v>0.42377528910445655</c:v>
                </c:pt>
                <c:pt idx="6">
                  <c:v>0.37348816540529739</c:v>
                </c:pt>
                <c:pt idx="7">
                  <c:v>0.31535379771472272</c:v>
                </c:pt>
                <c:pt idx="8">
                  <c:v>0.22803512313421267</c:v>
                </c:pt>
                <c:pt idx="9">
                  <c:v>0.17841628974863327</c:v>
                </c:pt>
                <c:pt idx="10">
                  <c:v>0.19090711798079871</c:v>
                </c:pt>
                <c:pt idx="11">
                  <c:v>0.23251751865555945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A2C2-4D66-BCC3-95317A238808}"/>
            </c:ext>
          </c:extLst>
        </c:ser>
        <c:ser>
          <c:idx val="20"/>
          <c:order val="20"/>
          <c:tx>
            <c:strRef>
              <c:f>'Tabela regioes'!$W$4</c:f>
              <c:strCache>
                <c:ptCount val="1"/>
                <c:pt idx="0">
                  <c:v>2020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20324C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'Tabela regioes'!$A$5:$A$16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  <c:extLst xmlns:c15="http://schemas.microsoft.com/office/drawing/2012/chart"/>
            </c:strRef>
          </c:cat>
          <c:val>
            <c:numRef>
              <c:f>'Tabela regioes'!$W$5:$W$16</c:f>
              <c:numCache>
                <c:formatCode>0%</c:formatCode>
                <c:ptCount val="12"/>
                <c:pt idx="0">
                  <c:v>0.28164203801127918</c:v>
                </c:pt>
                <c:pt idx="1">
                  <c:v>0.42666664693789297</c:v>
                </c:pt>
                <c:pt idx="2">
                  <c:v>0.55106668218994947</c:v>
                </c:pt>
                <c:pt idx="3">
                  <c:v>0.59635819538978196</c:v>
                </c:pt>
                <c:pt idx="4">
                  <c:v>0.60629934536133911</c:v>
                </c:pt>
                <c:pt idx="5">
                  <c:v>0.59833118295004717</c:v>
                </c:pt>
                <c:pt idx="6">
                  <c:v>0.56493782627980449</c:v>
                </c:pt>
                <c:pt idx="7">
                  <c:v>0.51039284335356006</c:v>
                </c:pt>
                <c:pt idx="8">
                  <c:v>0.40221007319099245</c:v>
                </c:pt>
                <c:pt idx="9">
                  <c:v>0.29821501373161258</c:v>
                </c:pt>
                <c:pt idx="10">
                  <c:v>0.24542502043461514</c:v>
                </c:pt>
                <c:pt idx="11">
                  <c:v>0.24656064233676731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A2C2-4D66-BCC3-95317A238808}"/>
            </c:ext>
          </c:extLst>
        </c:ser>
        <c:ser>
          <c:idx val="21"/>
          <c:order val="21"/>
          <c:tx>
            <c:strRef>
              <c:f>'Tabela regioes'!$X$4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4C787F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'Tabela regioes'!$A$5:$A$16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'Tabela regioes'!$X$5:$X$16</c:f>
              <c:numCache>
                <c:formatCode>0%</c:formatCode>
                <c:ptCount val="12"/>
                <c:pt idx="0">
                  <c:v>0.3095853471480523</c:v>
                </c:pt>
                <c:pt idx="1">
                  <c:v>0.38376182631646472</c:v>
                </c:pt>
                <c:pt idx="2">
                  <c:v>0.45258456417223591</c:v>
                </c:pt>
                <c:pt idx="3">
                  <c:v>0.44523609351214699</c:v>
                </c:pt>
                <c:pt idx="4">
                  <c:v>0.42264574533663307</c:v>
                </c:pt>
                <c:pt idx="5">
                  <c:v>0.39776936674042829</c:v>
                </c:pt>
                <c:pt idx="6">
                  <c:v>0.35549437390089639</c:v>
                </c:pt>
                <c:pt idx="7">
                  <c:v>0.29384120012198323</c:v>
                </c:pt>
                <c:pt idx="8">
                  <c:v>0.24215904903220822</c:v>
                </c:pt>
                <c:pt idx="9">
                  <c:v>0.25380264988325985</c:v>
                </c:pt>
                <c:pt idx="10">
                  <c:v>0.25919226328240558</c:v>
                </c:pt>
                <c:pt idx="11">
                  <c:v>0.33087519392971598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C2-4D66-BCC3-95317A238808}"/>
            </c:ext>
          </c:extLst>
        </c:ser>
        <c:ser>
          <c:idx val="22"/>
          <c:order val="22"/>
          <c:tx>
            <c:strRef>
              <c:f>'Tabela regioes'!$Y$4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D2DFB3"/>
              </a:solidFill>
              <a:round/>
            </a:ln>
            <a:effectLst/>
          </c:spPr>
          <c:marker>
            <c:symbol val="none"/>
          </c:marker>
          <c:cat>
            <c:strRef>
              <c:f>'Tabela regioes'!$A$5:$A$16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'Tabela regioes'!$Y$5:$Y$16</c:f>
              <c:numCache>
                <c:formatCode>0%</c:formatCode>
                <c:ptCount val="12"/>
                <c:pt idx="0">
                  <c:v>0.48806307340542915</c:v>
                </c:pt>
                <c:pt idx="1">
                  <c:v>0.62395504097892818</c:v>
                </c:pt>
                <c:pt idx="2">
                  <c:v>0.69909766176160493</c:v>
                </c:pt>
                <c:pt idx="3">
                  <c:v>0.73538401179502355</c:v>
                </c:pt>
                <c:pt idx="4">
                  <c:v>0.74674680538241167</c:v>
                </c:pt>
                <c:pt idx="5">
                  <c:v>0.73696130090256584</c:v>
                </c:pt>
                <c:pt idx="6">
                  <c:v>0.67671027322395638</c:v>
                </c:pt>
                <c:pt idx="7">
                  <c:v>0.62669908364656091</c:v>
                </c:pt>
                <c:pt idx="8">
                  <c:v>0.57315343634799742</c:v>
                </c:pt>
                <c:pt idx="9">
                  <c:v>0.54884934466723845</c:v>
                </c:pt>
                <c:pt idx="10">
                  <c:v>0.5110288097917477</c:v>
                </c:pt>
                <c:pt idx="11">
                  <c:v>0.58022506382370342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C2-4D66-BCC3-95317A238808}"/>
            </c:ext>
          </c:extLst>
        </c:ser>
        <c:ser>
          <c:idx val="23"/>
          <c:order val="23"/>
          <c:tx>
            <c:strRef>
              <c:f>'Tabela regioes'!$Z$4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5D5ED"/>
              </a:solidFill>
              <a:round/>
            </a:ln>
            <a:effectLst/>
          </c:spPr>
          <c:marker>
            <c:symbol val="none"/>
          </c:marker>
          <c:cat>
            <c:strRef>
              <c:f>'Tabela regioes'!$A$5:$A$16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'Tabela regioes'!$Z$5:$Z$16</c:f>
              <c:numCache>
                <c:formatCode>0%</c:formatCode>
                <c:ptCount val="12"/>
                <c:pt idx="0">
                  <c:v>0.73059692522176856</c:v>
                </c:pt>
                <c:pt idx="1">
                  <c:v>0.80103270777377966</c:v>
                </c:pt>
                <c:pt idx="2">
                  <c:v>0.85323106363316259</c:v>
                </c:pt>
                <c:pt idx="3">
                  <c:v>0.87544596334672509</c:v>
                </c:pt>
                <c:pt idx="4">
                  <c:v>0.87054116649167246</c:v>
                </c:pt>
                <c:pt idx="5">
                  <c:v>0.86803815916413207</c:v>
                </c:pt>
                <c:pt idx="6">
                  <c:v>0.8445094576217691</c:v>
                </c:pt>
                <c:pt idx="7">
                  <c:v>0.78333648134332978</c:v>
                </c:pt>
                <c:pt idx="8">
                  <c:v>0.72643328326944667</c:v>
                </c:pt>
                <c:pt idx="9">
                  <c:v>0.67966607889323161</c:v>
                </c:pt>
                <c:pt idx="10">
                  <c:v>0.63729791506111688</c:v>
                </c:pt>
                <c:pt idx="11">
                  <c:v>0.5998957395136808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C2-4D66-BCC3-95317A238808}"/>
            </c:ext>
          </c:extLst>
        </c:ser>
        <c:ser>
          <c:idx val="24"/>
          <c:order val="24"/>
          <c:tx>
            <c:strRef>
              <c:f>'Tabela regioes'!$AA$4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tx>
                <c:rich>
                  <a:bodyPr/>
                  <a:lstStyle/>
                  <a:p>
                    <a:fld id="{120BDB29-26E7-4F8A-BDF6-A51728F7C87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70F-4CCF-BC28-CB98465D8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regioes'!$A$5:$A$16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'Tabela regioes'!$AA$5:$AA$16</c:f>
              <c:numCache>
                <c:formatCode>0%</c:formatCode>
                <c:ptCount val="12"/>
                <c:pt idx="0">
                  <c:v>0.61084899037822682</c:v>
                </c:pt>
                <c:pt idx="1">
                  <c:v>0.65613842390121879</c:v>
                </c:pt>
                <c:pt idx="2">
                  <c:v>0.71211664869974223</c:v>
                </c:pt>
                <c:pt idx="3">
                  <c:v>0.74980027774040003</c:v>
                </c:pt>
                <c:pt idx="4">
                  <c:v>0.74875085191034108</c:v>
                </c:pt>
                <c:pt idx="5">
                  <c:v>0.70589880567208518</c:v>
                </c:pt>
                <c:pt idx="6">
                  <c:v>0.65738391575196065</c:v>
                </c:pt>
                <c:pt idx="7">
                  <c:v>0.57734703371360618</c:v>
                </c:pt>
                <c:pt idx="8">
                  <c:v>0.5</c:v>
                </c:pt>
                <c:pt idx="9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C2-4D66-BCC3-95317A238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0756416"/>
        <c:axId val="8807601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'Tabela regioes'!$C$4</c15:sqref>
                        </c15:formulaRef>
                      </c:ext>
                    </c:extLst>
                    <c:strCache>
                      <c:ptCount val="1"/>
                      <c:pt idx="0">
                        <c:v>2000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 regioes'!$C$5:$C$16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0.34737708662876648</c:v>
                      </c:pt>
                      <c:pt idx="1">
                        <c:v>0.50008404701460696</c:v>
                      </c:pt>
                      <c:pt idx="2">
                        <c:v>0.61929288445044028</c:v>
                      </c:pt>
                      <c:pt idx="3">
                        <c:v>0.62854236616051684</c:v>
                      </c:pt>
                      <c:pt idx="4">
                        <c:v>0.57655821010029606</c:v>
                      </c:pt>
                      <c:pt idx="5">
                        <c:v>0.51863205043836369</c:v>
                      </c:pt>
                      <c:pt idx="6">
                        <c:v>0.46035196467616279</c:v>
                      </c:pt>
                      <c:pt idx="7">
                        <c:v>0.38493217568514232</c:v>
                      </c:pt>
                      <c:pt idx="8">
                        <c:v>0.37342645466703461</c:v>
                      </c:pt>
                      <c:pt idx="9">
                        <c:v>0.2967541978899102</c:v>
                      </c:pt>
                      <c:pt idx="10">
                        <c:v>0.28425074829643154</c:v>
                      </c:pt>
                      <c:pt idx="11">
                        <c:v>0.36358502982571594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A2C2-4D66-BCC3-95317A23880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regioes'!$D$4</c15:sqref>
                        </c15:formulaRef>
                      </c:ext>
                    </c:extLst>
                    <c:strCache>
                      <c:ptCount val="1"/>
                      <c:pt idx="0">
                        <c:v>2001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regioes'!$D$5:$D$16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0.40503109941197701</c:v>
                      </c:pt>
                      <c:pt idx="1">
                        <c:v>0.41148765126198128</c:v>
                      </c:pt>
                      <c:pt idx="2">
                        <c:v>0.41485067578156437</c:v>
                      </c:pt>
                      <c:pt idx="3">
                        <c:v>0.386226253984089</c:v>
                      </c:pt>
                      <c:pt idx="4">
                        <c:v>0.35683065191109459</c:v>
                      </c:pt>
                      <c:pt idx="5">
                        <c:v>0.34614018920724027</c:v>
                      </c:pt>
                      <c:pt idx="6">
                        <c:v>0.32414209987910353</c:v>
                      </c:pt>
                      <c:pt idx="7">
                        <c:v>0.27760963113887877</c:v>
                      </c:pt>
                      <c:pt idx="8">
                        <c:v>0.23625964847019437</c:v>
                      </c:pt>
                      <c:pt idx="9">
                        <c:v>0.23397131557001427</c:v>
                      </c:pt>
                      <c:pt idx="10">
                        <c:v>0.23808776782396895</c:v>
                      </c:pt>
                      <c:pt idx="11">
                        <c:v>0.32386987573793502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2C2-4D66-BCC3-95317A23880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regioes'!$E$4</c15:sqref>
                        </c15:formulaRef>
                      </c:ext>
                    </c:extLst>
                    <c:strCache>
                      <c:ptCount val="1"/>
                      <c:pt idx="0">
                        <c:v>2002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regioes'!$E$5:$E$16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0.48955125294141932</c:v>
                      </c:pt>
                      <c:pt idx="1">
                        <c:v>0.63860793460760434</c:v>
                      </c:pt>
                      <c:pt idx="2">
                        <c:v>0.69858811873013249</c:v>
                      </c:pt>
                      <c:pt idx="3">
                        <c:v>0.6862076061903194</c:v>
                      </c:pt>
                      <c:pt idx="4">
                        <c:v>0.67485028252000601</c:v>
                      </c:pt>
                      <c:pt idx="5">
                        <c:v>0.63910334634173849</c:v>
                      </c:pt>
                      <c:pt idx="6">
                        <c:v>0.57577208147122183</c:v>
                      </c:pt>
                      <c:pt idx="7">
                        <c:v>0.51411935039609513</c:v>
                      </c:pt>
                      <c:pt idx="8">
                        <c:v>0.46984458316821193</c:v>
                      </c:pt>
                      <c:pt idx="9">
                        <c:v>0.39924747197616994</c:v>
                      </c:pt>
                      <c:pt idx="10">
                        <c:v>0.36730814454809124</c:v>
                      </c:pt>
                      <c:pt idx="11">
                        <c:v>0.39007995610253193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2C2-4D66-BCC3-95317A23880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regioes'!$F$4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regioes'!$F$5:$F$16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0.54276867602100809</c:v>
                      </c:pt>
                      <c:pt idx="1">
                        <c:v>0.64802461393744615</c:v>
                      </c:pt>
                      <c:pt idx="2">
                        <c:v>0.70584385043505526</c:v>
                      </c:pt>
                      <c:pt idx="3">
                        <c:v>0.72652661284000941</c:v>
                      </c:pt>
                      <c:pt idx="4">
                        <c:v>0.70322568001881325</c:v>
                      </c:pt>
                      <c:pt idx="5">
                        <c:v>0.67196780917454202</c:v>
                      </c:pt>
                      <c:pt idx="6">
                        <c:v>0.6189407118341248</c:v>
                      </c:pt>
                      <c:pt idx="7">
                        <c:v>0.53656730452771639</c:v>
                      </c:pt>
                      <c:pt idx="8">
                        <c:v>0.44447317692416194</c:v>
                      </c:pt>
                      <c:pt idx="9">
                        <c:v>0.35787217703386776</c:v>
                      </c:pt>
                      <c:pt idx="10">
                        <c:v>0.311729120629398</c:v>
                      </c:pt>
                      <c:pt idx="11">
                        <c:v>0.34400307163090282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2C2-4D66-BCC3-95317A23880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regioes'!$G$4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0.46678211401862568</c:v>
                      </c:pt>
                      <c:pt idx="1">
                        <c:v>0.65122101246282893</c:v>
                      </c:pt>
                      <c:pt idx="2">
                        <c:v>0.76731220542315237</c:v>
                      </c:pt>
                      <c:pt idx="3">
                        <c:v>0.82580640105939918</c:v>
                      </c:pt>
                      <c:pt idx="4">
                        <c:v>0.84825986624301142</c:v>
                      </c:pt>
                      <c:pt idx="5">
                        <c:v>0.84657541737955178</c:v>
                      </c:pt>
                      <c:pt idx="6">
                        <c:v>0.82741150459762036</c:v>
                      </c:pt>
                      <c:pt idx="7">
                        <c:v>0.75424020124842772</c:v>
                      </c:pt>
                      <c:pt idx="8">
                        <c:v>0.66701822642010611</c:v>
                      </c:pt>
                      <c:pt idx="9">
                        <c:v>0.62563183100132025</c:v>
                      </c:pt>
                      <c:pt idx="10">
                        <c:v>0.59035476285341526</c:v>
                      </c:pt>
                      <c:pt idx="11">
                        <c:v>0.62438257395456997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2C2-4D66-BCC3-95317A238808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regioes'!$H$4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regioes'!$H$5:$H$16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0.73231605970987801</c:v>
                      </c:pt>
                      <c:pt idx="1">
                        <c:v>0.7815267687841877</c:v>
                      </c:pt>
                      <c:pt idx="2">
                        <c:v>0.8452942966610224</c:v>
                      </c:pt>
                      <c:pt idx="3">
                        <c:v>0.86254321006921419</c:v>
                      </c:pt>
                      <c:pt idx="4">
                        <c:v>0.8677167136157562</c:v>
                      </c:pt>
                      <c:pt idx="5">
                        <c:v>0.85524334194283391</c:v>
                      </c:pt>
                      <c:pt idx="6">
                        <c:v>0.80641108674787165</c:v>
                      </c:pt>
                      <c:pt idx="7">
                        <c:v>0.72284555158478081</c:v>
                      </c:pt>
                      <c:pt idx="8">
                        <c:v>0.67190575104151651</c:v>
                      </c:pt>
                      <c:pt idx="9">
                        <c:v>0.61189725522901672</c:v>
                      </c:pt>
                      <c:pt idx="10">
                        <c:v>0.58943791236842202</c:v>
                      </c:pt>
                      <c:pt idx="11">
                        <c:v>0.6720738260260104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2C2-4D66-BCC3-95317A238808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regioes'!$I$4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regioes'!$I$5:$I$16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0.72807413752822991</c:v>
                      </c:pt>
                      <c:pt idx="1">
                        <c:v>0.77755851644010376</c:v>
                      </c:pt>
                      <c:pt idx="2">
                        <c:v>0.84158068581691758</c:v>
                      </c:pt>
                      <c:pt idx="3">
                        <c:v>0.86881562094961995</c:v>
                      </c:pt>
                      <c:pt idx="4">
                        <c:v>0.83899652978600348</c:v>
                      </c:pt>
                      <c:pt idx="5">
                        <c:v>0.78061170131807256</c:v>
                      </c:pt>
                      <c:pt idx="6">
                        <c:v>0.70165836920160785</c:v>
                      </c:pt>
                      <c:pt idx="7">
                        <c:v>0.6016432487492136</c:v>
                      </c:pt>
                      <c:pt idx="8">
                        <c:v>0.51701691210049938</c:v>
                      </c:pt>
                      <c:pt idx="9">
                        <c:v>0.46242365917755485</c:v>
                      </c:pt>
                      <c:pt idx="10">
                        <c:v>0.44685938483177257</c:v>
                      </c:pt>
                      <c:pt idx="11">
                        <c:v>0.54585631269200874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2C2-4D66-BCC3-95317A23880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regioes'!$J$4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regioes'!$J$5:$J$16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0.75982159381130399</c:v>
                      </c:pt>
                      <c:pt idx="1">
                        <c:v>0.83954137771613502</c:v>
                      </c:pt>
                      <c:pt idx="2">
                        <c:v>0.8883180767452612</c:v>
                      </c:pt>
                      <c:pt idx="3">
                        <c:v>0.89581410739562839</c:v>
                      </c:pt>
                      <c:pt idx="4">
                        <c:v>0.88324356122580294</c:v>
                      </c:pt>
                      <c:pt idx="5">
                        <c:v>0.83295769987315482</c:v>
                      </c:pt>
                      <c:pt idx="6">
                        <c:v>0.78539257679651453</c:v>
                      </c:pt>
                      <c:pt idx="7">
                        <c:v>0.69657150210489549</c:v>
                      </c:pt>
                      <c:pt idx="8">
                        <c:v>0.59704395462985094</c:v>
                      </c:pt>
                      <c:pt idx="9">
                        <c:v>0.49307130907954483</c:v>
                      </c:pt>
                      <c:pt idx="10">
                        <c:v>0.45611706527933527</c:v>
                      </c:pt>
                      <c:pt idx="11">
                        <c:v>0.4356968215158924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2C2-4D66-BCC3-95317A23880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regioes'!$K$4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regioes'!$K$5:$K$16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0.46905895545710241</c:v>
                      </c:pt>
                      <c:pt idx="1">
                        <c:v>0.60105888192363555</c:v>
                      </c:pt>
                      <c:pt idx="2">
                        <c:v>0.74074673235656374</c:v>
                      </c:pt>
                      <c:pt idx="3">
                        <c:v>0.80485688549000867</c:v>
                      </c:pt>
                      <c:pt idx="4">
                        <c:v>0.82094600805191464</c:v>
                      </c:pt>
                      <c:pt idx="5">
                        <c:v>0.79134878761696414</c:v>
                      </c:pt>
                      <c:pt idx="6">
                        <c:v>0.72191113480522828</c:v>
                      </c:pt>
                      <c:pt idx="7">
                        <c:v>0.65564277441770691</c:v>
                      </c:pt>
                      <c:pt idx="8">
                        <c:v>0.56563045756199792</c:v>
                      </c:pt>
                      <c:pt idx="9">
                        <c:v>0.52146625733036744</c:v>
                      </c:pt>
                      <c:pt idx="10">
                        <c:v>0.49076971156497601</c:v>
                      </c:pt>
                      <c:pt idx="11">
                        <c:v>0.54013640458113499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2C2-4D66-BCC3-95317A238808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regioes'!$L$4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regioes'!$L$5:$L$16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0.63957938856922258</c:v>
                      </c:pt>
                      <c:pt idx="1">
                        <c:v>0.73964740702612275</c:v>
                      </c:pt>
                      <c:pt idx="2">
                        <c:v>0.79768001911870134</c:v>
                      </c:pt>
                      <c:pt idx="3">
                        <c:v>0.83943967498207617</c:v>
                      </c:pt>
                      <c:pt idx="4">
                        <c:v>0.82978473077559423</c:v>
                      </c:pt>
                      <c:pt idx="5">
                        <c:v>0.79791532621284267</c:v>
                      </c:pt>
                      <c:pt idx="6">
                        <c:v>0.77594720297075204</c:v>
                      </c:pt>
                      <c:pt idx="7">
                        <c:v>0.739371656525176</c:v>
                      </c:pt>
                      <c:pt idx="8">
                        <c:v>0.70877879837373892</c:v>
                      </c:pt>
                      <c:pt idx="9">
                        <c:v>0.68826074352416211</c:v>
                      </c:pt>
                      <c:pt idx="10">
                        <c:v>0.67544584003361008</c:v>
                      </c:pt>
                      <c:pt idx="11">
                        <c:v>0.71901212568994743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2C2-4D66-BCC3-95317A238808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regioes'!$M$4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regioes'!$M$5:$M$16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0.7757566775232525</c:v>
                      </c:pt>
                      <c:pt idx="1">
                        <c:v>0.78311288800847323</c:v>
                      </c:pt>
                      <c:pt idx="2">
                        <c:v>0.82127910254649539</c:v>
                      </c:pt>
                      <c:pt idx="3">
                        <c:v>0.82230912126753741</c:v>
                      </c:pt>
                      <c:pt idx="4">
                        <c:v>0.79744049383073001</c:v>
                      </c:pt>
                      <c:pt idx="5">
                        <c:v>0.75367373343838318</c:v>
                      </c:pt>
                      <c:pt idx="6">
                        <c:v>0.68818622738476443</c:v>
                      </c:pt>
                      <c:pt idx="7">
                        <c:v>0.59510493461006131</c:v>
                      </c:pt>
                      <c:pt idx="8">
                        <c:v>0.49907846792644689</c:v>
                      </c:pt>
                      <c:pt idx="9">
                        <c:v>0.42833587549077762</c:v>
                      </c:pt>
                      <c:pt idx="10">
                        <c:v>0.40030858966754229</c:v>
                      </c:pt>
                      <c:pt idx="11">
                        <c:v>0.46535852457342808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2C2-4D66-BCC3-95317A238808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regioes'!$N$4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regioes'!$N$5:$N$16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0.63388566781780353</c:v>
                      </c:pt>
                      <c:pt idx="1">
                        <c:v>0.69260420957027746</c:v>
                      </c:pt>
                      <c:pt idx="2">
                        <c:v>0.82981127691706535</c:v>
                      </c:pt>
                      <c:pt idx="3">
                        <c:v>0.88700201008916912</c:v>
                      </c:pt>
                      <c:pt idx="4">
                        <c:v>0.87732864056313242</c:v>
                      </c:pt>
                      <c:pt idx="5">
                        <c:v>0.84491333040035199</c:v>
                      </c:pt>
                      <c:pt idx="6">
                        <c:v>0.8180589529256489</c:v>
                      </c:pt>
                      <c:pt idx="7">
                        <c:v>0.74846282446106471</c:v>
                      </c:pt>
                      <c:pt idx="8">
                        <c:v>0.65817509898812143</c:v>
                      </c:pt>
                      <c:pt idx="9">
                        <c:v>0.60823229212494501</c:v>
                      </c:pt>
                      <c:pt idx="10">
                        <c:v>0.55976418829740426</c:v>
                      </c:pt>
                      <c:pt idx="11">
                        <c:v>0.59432996040475139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2C2-4D66-BCC3-95317A238808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regioes'!$O$4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regioes'!$O$5:$O$16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0.74995864496260445</c:v>
                      </c:pt>
                      <c:pt idx="1">
                        <c:v>0.79730048394192699</c:v>
                      </c:pt>
                      <c:pt idx="2">
                        <c:v>0.76965068191816977</c:v>
                      </c:pt>
                      <c:pt idx="3">
                        <c:v>0.74825868895732517</c:v>
                      </c:pt>
                      <c:pt idx="4">
                        <c:v>0.71931720193576776</c:v>
                      </c:pt>
                      <c:pt idx="5">
                        <c:v>0.71915882094148698</c:v>
                      </c:pt>
                      <c:pt idx="6">
                        <c:v>0.66563308402991639</c:v>
                      </c:pt>
                      <c:pt idx="7">
                        <c:v>0.57101445221119185</c:v>
                      </c:pt>
                      <c:pt idx="8">
                        <c:v>0.4683418596600426</c:v>
                      </c:pt>
                      <c:pt idx="9">
                        <c:v>0.3693968396059823</c:v>
                      </c:pt>
                      <c:pt idx="10">
                        <c:v>0.33033076086538427</c:v>
                      </c:pt>
                      <c:pt idx="11">
                        <c:v>0.30523514372316418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2C2-4D66-BCC3-95317A238808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regioes'!$P$4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regioes'!$P$5:$P$16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0.3772868219758142</c:v>
                      </c:pt>
                      <c:pt idx="1">
                        <c:v>0.460747758086063</c:v>
                      </c:pt>
                      <c:pt idx="2">
                        <c:v>0.54628405598942442</c:v>
                      </c:pt>
                      <c:pt idx="3">
                        <c:v>0.61580693205718928</c:v>
                      </c:pt>
                      <c:pt idx="4">
                        <c:v>0.61099697590138713</c:v>
                      </c:pt>
                      <c:pt idx="5">
                        <c:v>0.63293651485714886</c:v>
                      </c:pt>
                      <c:pt idx="6">
                        <c:v>0.60500711376104022</c:v>
                      </c:pt>
                      <c:pt idx="7">
                        <c:v>0.55092861540816296</c:v>
                      </c:pt>
                      <c:pt idx="8">
                        <c:v>0.48890844641720382</c:v>
                      </c:pt>
                      <c:pt idx="9">
                        <c:v>0.44411718682082935</c:v>
                      </c:pt>
                      <c:pt idx="10">
                        <c:v>0.39885942797531077</c:v>
                      </c:pt>
                      <c:pt idx="11">
                        <c:v>0.42469268886377465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A2C2-4D66-BCC3-95317A238808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regioes'!$Q$4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regioes'!$Q$5:$Q$16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0.42778405633313049</c:v>
                      </c:pt>
                      <c:pt idx="1">
                        <c:v>0.38477266799965226</c:v>
                      </c:pt>
                      <c:pt idx="2">
                        <c:v>0.40512214204990005</c:v>
                      </c:pt>
                      <c:pt idx="3">
                        <c:v>0.42109362774928277</c:v>
                      </c:pt>
                      <c:pt idx="4">
                        <c:v>0.41987922547219536</c:v>
                      </c:pt>
                      <c:pt idx="5">
                        <c:v>0.43310723992655698</c:v>
                      </c:pt>
                      <c:pt idx="6">
                        <c:v>0.40360601185698586</c:v>
                      </c:pt>
                      <c:pt idx="7">
                        <c:v>0.34413850833468257</c:v>
                      </c:pt>
                      <c:pt idx="8">
                        <c:v>0.28890465839686108</c:v>
                      </c:pt>
                      <c:pt idx="9">
                        <c:v>0.23331254973423404</c:v>
                      </c:pt>
                      <c:pt idx="10">
                        <c:v>0.19319790694229624</c:v>
                      </c:pt>
                      <c:pt idx="11">
                        <c:v>0.22329163982596895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A2C2-4D66-BCC3-95317A238808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regioes'!$R$4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regioes'!$R$5:$R$16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0.20653959964587504</c:v>
                      </c:pt>
                      <c:pt idx="1">
                        <c:v>0.23305419007692227</c:v>
                      </c:pt>
                      <c:pt idx="2">
                        <c:v>0.29995900693437322</c:v>
                      </c:pt>
                      <c:pt idx="3">
                        <c:v>0.3479277833085882</c:v>
                      </c:pt>
                      <c:pt idx="4">
                        <c:v>0.36842087132655627</c:v>
                      </c:pt>
                      <c:pt idx="5">
                        <c:v>0.38232406568535926</c:v>
                      </c:pt>
                      <c:pt idx="6">
                        <c:v>0.40652375358689324</c:v>
                      </c:pt>
                      <c:pt idx="7">
                        <c:v>0.357194283017503</c:v>
                      </c:pt>
                      <c:pt idx="8">
                        <c:v>0.32270499116409973</c:v>
                      </c:pt>
                      <c:pt idx="9">
                        <c:v>0.28856706844464042</c:v>
                      </c:pt>
                      <c:pt idx="10">
                        <c:v>0.27734392493101795</c:v>
                      </c:pt>
                      <c:pt idx="11">
                        <c:v>0.29348623631985615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A2C2-4D66-BCC3-95317A238808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regioes'!$S$4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regioes'!$S$5:$S$16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0.42212178729766131</c:v>
                      </c:pt>
                      <c:pt idx="1">
                        <c:v>0.50099382348179256</c:v>
                      </c:pt>
                      <c:pt idx="2">
                        <c:v>0.56736469704746584</c:v>
                      </c:pt>
                      <c:pt idx="3">
                        <c:v>0.55746091018384869</c:v>
                      </c:pt>
                      <c:pt idx="4">
                        <c:v>0.54781548297754334</c:v>
                      </c:pt>
                      <c:pt idx="5">
                        <c:v>0.53299252823871057</c:v>
                      </c:pt>
                      <c:pt idx="6">
                        <c:v>0.49164464868253799</c:v>
                      </c:pt>
                      <c:pt idx="7">
                        <c:v>0.4424288563623649</c:v>
                      </c:pt>
                      <c:pt idx="8">
                        <c:v>0.38316804056591097</c:v>
                      </c:pt>
                      <c:pt idx="9">
                        <c:v>0.33797576930893958</c:v>
                      </c:pt>
                      <c:pt idx="10">
                        <c:v>0.31186077514786786</c:v>
                      </c:pt>
                      <c:pt idx="11">
                        <c:v>0.31669726793274383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A2C2-4D66-BCC3-95317A238808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regioes'!$U$4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regioes'!$U$5:$U$16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0.321701947249172</c:v>
                      </c:pt>
                      <c:pt idx="1">
                        <c:v>0.38700344573684736</c:v>
                      </c:pt>
                      <c:pt idx="2">
                        <c:v>0.44212193866986227</c:v>
                      </c:pt>
                      <c:pt idx="3">
                        <c:v>0.45975921558699828</c:v>
                      </c:pt>
                      <c:pt idx="4">
                        <c:v>0.44025540944738956</c:v>
                      </c:pt>
                      <c:pt idx="5">
                        <c:v>0.41645966517481953</c:v>
                      </c:pt>
                      <c:pt idx="6">
                        <c:v>0.37032726230674906</c:v>
                      </c:pt>
                      <c:pt idx="7">
                        <c:v>0.30871976988633232</c:v>
                      </c:pt>
                      <c:pt idx="8">
                        <c:v>0.26539749695353348</c:v>
                      </c:pt>
                      <c:pt idx="9">
                        <c:v>0.25110609977993414</c:v>
                      </c:pt>
                      <c:pt idx="10">
                        <c:v>0.28015464917407751</c:v>
                      </c:pt>
                      <c:pt idx="11">
                        <c:v>0.3175893569586733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A2C2-4D66-BCC3-95317A238808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regioes'!$V$4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'Tabela regioes'!$V$5:$V$16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0.30940595687771427</c:v>
                      </c:pt>
                      <c:pt idx="1">
                        <c:v>0.33731311589761537</c:v>
                      </c:pt>
                      <c:pt idx="2">
                        <c:v>0.441217956296032</c:v>
                      </c:pt>
                      <c:pt idx="3">
                        <c:v>0.4867436463586915</c:v>
                      </c:pt>
                      <c:pt idx="4">
                        <c:v>0.52198287330507742</c:v>
                      </c:pt>
                      <c:pt idx="5">
                        <c:v>0.52957265503489737</c:v>
                      </c:pt>
                      <c:pt idx="6">
                        <c:v>0.49771879211646025</c:v>
                      </c:pt>
                      <c:pt idx="7">
                        <c:v>0.43319032175460476</c:v>
                      </c:pt>
                      <c:pt idx="8">
                        <c:v>0.3497600344790916</c:v>
                      </c:pt>
                      <c:pt idx="9">
                        <c:v>0.26786596481840352</c:v>
                      </c:pt>
                      <c:pt idx="10">
                        <c:v>0.22767576790943131</c:v>
                      </c:pt>
                      <c:pt idx="11">
                        <c:v>0.23742251459866229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A2C2-4D66-BCC3-95317A238808}"/>
                  </c:ext>
                </c:extLst>
              </c15:ser>
            </c15:filteredLineSeries>
          </c:ext>
        </c:extLst>
      </c:lineChart>
      <c:catAx>
        <c:axId val="8807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760160"/>
        <c:crosses val="autoZero"/>
        <c:auto val="1"/>
        <c:lblAlgn val="ctr"/>
        <c:lblOffset val="100"/>
        <c:noMultiLvlLbl val="0"/>
      </c:catAx>
      <c:valAx>
        <c:axId val="8807601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61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75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855924338918075E-2"/>
          <c:y val="7.7283847149228729E-2"/>
          <c:w val="0.90031330056849412"/>
          <c:h val="0.7768779290351408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'PEN vs PSR'!$B$5</c:f>
              <c:strCache>
                <c:ptCount val="1"/>
                <c:pt idx="0">
                  <c:v>Realizada</c:v>
                </c:pt>
              </c:strCache>
            </c:strRef>
          </c:tx>
          <c:spPr>
            <a:solidFill>
              <a:srgbClr val="4C787F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'PEN vs PSR'!$A$8:$A$12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'PEN vs PSR'!$B$8:$B$12</c:f>
              <c:numCache>
                <c:formatCode>0.0</c:formatCode>
                <c:ptCount val="5"/>
                <c:pt idx="0">
                  <c:v>67.835285181503011</c:v>
                </c:pt>
                <c:pt idx="1">
                  <c:v>66.838851389977066</c:v>
                </c:pt>
                <c:pt idx="2">
                  <c:v>70.820317808219173</c:v>
                </c:pt>
                <c:pt idx="3">
                  <c:v>72.167887671232876</c:v>
                </c:pt>
                <c:pt idx="4">
                  <c:v>75.849060273972597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A3F1-493B-974F-70DEC365CF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33575231"/>
        <c:axId val="2080451311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'PEN vs PSR'!$C$5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83A6B3"/>
                  </a:solidFill>
                  <a:ln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'PEN vs PSR'!$A$8:$A$12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'PEN vs PSR'!$C$8:$C$12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3F1-493B-974F-70DEC365CFF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'PEN vs PSR'!$D$5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12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'PEN vs PSR'!$A$8:$A$12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'PEN vs PSR'!$D$8:$D$12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3F1-493B-974F-70DEC365CFF9}"/>
                  </c:ext>
                </c:extLst>
              </c15:ser>
            </c15:filteredBarSeries>
            <c15:filteredBarSeries>
              <c15:ser>
                <c:idx val="1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'PEN vs PSR'!$E$5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2F5893">
                      <a:lumMod val="75000"/>
                    </a:srgbClr>
                  </a:solidFill>
                  <a:ln>
                    <a:noFill/>
                  </a:ln>
                  <a:effectLst/>
                </c:spPr>
                <c:invertIfNegative val="0"/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12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'PEN vs PSR'!$A$8:$A$12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'PEN vs PSR'!$E$8:$E$12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3F1-493B-974F-70DEC365CFF9}"/>
                  </c:ext>
                </c:extLst>
              </c15:ser>
            </c15:filteredBarSeries>
          </c:ext>
        </c:extLst>
      </c:barChart>
      <c:catAx>
        <c:axId val="163357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451311"/>
        <c:crosses val="autoZero"/>
        <c:auto val="1"/>
        <c:lblAlgn val="ctr"/>
        <c:lblOffset val="100"/>
        <c:noMultiLvlLbl val="0"/>
      </c:catAx>
      <c:valAx>
        <c:axId val="2080451311"/>
        <c:scaling>
          <c:orientation val="minMax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GW </a:t>
                </a:r>
                <a:r>
                  <a:rPr lang="pt-BR" sz="12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med</a:t>
                </a:r>
                <a:endParaRPr lang="pt-BR" sz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0345792764948231E-2"/>
              <c:y val="0.44656424622551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crossAx val="1633575231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'Entrada em operação'!$C$3</c:f>
              <c:strCache>
                <c:ptCount val="1"/>
                <c:pt idx="0">
                  <c:v>Hidro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'Entrada em operação'!$B$13:$B$17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'Entrada em operação'!$C$13:$C$17</c:f>
              <c:numCache>
                <c:formatCode>0.0</c:formatCode>
                <c:ptCount val="5"/>
                <c:pt idx="0">
                  <c:v>4.9595579900000004</c:v>
                </c:pt>
                <c:pt idx="1">
                  <c:v>0.17776700000000001</c:v>
                </c:pt>
                <c:pt idx="2">
                  <c:v>0.118648</c:v>
                </c:pt>
                <c:pt idx="3">
                  <c:v>0.37458799999999998</c:v>
                </c:pt>
                <c:pt idx="4">
                  <c:v>0.15959899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E-4BA7-945C-E1DC08786FF5}"/>
            </c:ext>
          </c:extLst>
        </c:ser>
        <c:ser>
          <c:idx val="1"/>
          <c:order val="1"/>
          <c:tx>
            <c:strRef>
              <c:f>'Entrada em operação'!$D$3</c:f>
              <c:strCache>
                <c:ptCount val="1"/>
                <c:pt idx="0">
                  <c:v>Fóssil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'Entrada em operação'!$B$13:$B$17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'Entrada em operação'!$D$13:$D$17</c:f>
              <c:numCache>
                <c:formatCode>0.0</c:formatCode>
                <c:ptCount val="5"/>
                <c:pt idx="0">
                  <c:v>0.53177949999999996</c:v>
                </c:pt>
                <c:pt idx="1">
                  <c:v>1.930512</c:v>
                </c:pt>
                <c:pt idx="2">
                  <c:v>1.695179</c:v>
                </c:pt>
                <c:pt idx="3">
                  <c:v>1.3597564799999999</c:v>
                </c:pt>
                <c:pt idx="4">
                  <c:v>0.98687239999999998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E-4BA7-945C-E1DC08786FF5}"/>
            </c:ext>
          </c:extLst>
        </c:ser>
        <c:ser>
          <c:idx val="2"/>
          <c:order val="2"/>
          <c:tx>
            <c:strRef>
              <c:f>'Entrada em operação'!$E$3</c:f>
              <c:strCache>
                <c:ptCount val="1"/>
                <c:pt idx="0">
                  <c:v>Biomassa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'Entrada em operação'!$B$13:$B$17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'Entrada em operação'!$E$13:$E$17</c:f>
              <c:numCache>
                <c:formatCode>0.0</c:formatCode>
                <c:ptCount val="5"/>
                <c:pt idx="0">
                  <c:v>0.26113199999999998</c:v>
                </c:pt>
                <c:pt idx="1">
                  <c:v>0.30419400000000002</c:v>
                </c:pt>
                <c:pt idx="2">
                  <c:v>0.75446500000000005</c:v>
                </c:pt>
                <c:pt idx="3">
                  <c:v>0.90488800000000003</c:v>
                </c:pt>
                <c:pt idx="4">
                  <c:v>0.22270200000000001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E-4BA7-945C-E1DC08786FF5}"/>
            </c:ext>
          </c:extLst>
        </c:ser>
        <c:ser>
          <c:idx val="3"/>
          <c:order val="3"/>
          <c:tx>
            <c:strRef>
              <c:f>'Entrada em operação'!$F$3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'Entrada em operação'!$B$13:$B$17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'Entrada em operação'!$F$13:$F$17</c:f>
              <c:numCache>
                <c:formatCode>0.0</c:formatCode>
                <c:ptCount val="5"/>
                <c:pt idx="0">
                  <c:v>0.98185999999999996</c:v>
                </c:pt>
                <c:pt idx="1">
                  <c:v>1.7258249999999999</c:v>
                </c:pt>
                <c:pt idx="2">
                  <c:v>3.6943199999999998</c:v>
                </c:pt>
                <c:pt idx="3">
                  <c:v>2.9115449999999998</c:v>
                </c:pt>
                <c:pt idx="4">
                  <c:v>4.1506999999999996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6E-4BA7-945C-E1DC08786FF5}"/>
            </c:ext>
          </c:extLst>
        </c:ser>
        <c:ser>
          <c:idx val="4"/>
          <c:order val="4"/>
          <c:tx>
            <c:strRef>
              <c:f>'Entrada em operação'!$G$3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DB93"/>
            </a:solidFill>
            <a:ln>
              <a:noFill/>
            </a:ln>
            <a:effectLst/>
          </c:spPr>
          <c:invertIfNegative val="0"/>
          <c:cat>
            <c:numRef>
              <c:f>'Entrada em operação'!$B$13:$B$17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'Entrada em operação'!$G$13:$G$17</c:f>
              <c:numCache>
                <c:formatCode>0.0</c:formatCode>
                <c:ptCount val="5"/>
                <c:pt idx="0">
                  <c:v>0.65788500000000005</c:v>
                </c:pt>
                <c:pt idx="1">
                  <c:v>0.79325804000000133</c:v>
                </c:pt>
                <c:pt idx="2">
                  <c:v>1.2994640799999977</c:v>
                </c:pt>
                <c:pt idx="3">
                  <c:v>2.5288489600001132</c:v>
                </c:pt>
                <c:pt idx="4">
                  <c:v>3.8281240400002496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E-4BA7-945C-E1DC08786FF5}"/>
            </c:ext>
          </c:extLst>
        </c:ser>
        <c:ser>
          <c:idx val="5"/>
          <c:order val="5"/>
          <c:tx>
            <c:strRef>
              <c:f>'Entrada em operação'!$H$3</c:f>
              <c:strCache>
                <c:ptCount val="1"/>
                <c:pt idx="0">
                  <c:v>GD</c:v>
                </c:pt>
              </c:strCache>
            </c:strRef>
          </c:tx>
          <c:spPr>
            <a:solidFill>
              <a:srgbClr val="FFCD2F"/>
            </a:solidFill>
            <a:ln>
              <a:noFill/>
            </a:ln>
            <a:effectLst/>
          </c:spPr>
          <c:invertIfNegative val="0"/>
          <c:cat>
            <c:numRef>
              <c:f>'Entrada em operação'!$B$13:$B$17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'Entrada em operação'!$H$13:$H$17</c:f>
              <c:numCache>
                <c:formatCode>0.0</c:formatCode>
                <c:ptCount val="5"/>
                <c:pt idx="0">
                  <c:v>1.6345900599999996</c:v>
                </c:pt>
                <c:pt idx="1">
                  <c:v>2.9943021399999998</c:v>
                </c:pt>
                <c:pt idx="2">
                  <c:v>4.7363347000000005</c:v>
                </c:pt>
                <c:pt idx="3">
                  <c:v>8.3084061299999998</c:v>
                </c:pt>
                <c:pt idx="4">
                  <c:v>7.6349281927240069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6E-4BA7-945C-E1DC08786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3709839"/>
        <c:axId val="1383732879"/>
      </c:barChart>
      <c:catAx>
        <c:axId val="138370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732879"/>
        <c:crosses val="autoZero"/>
        <c:auto val="1"/>
        <c:lblAlgn val="ctr"/>
        <c:lblOffset val="100"/>
        <c:noMultiLvlLbl val="0"/>
      </c:catAx>
      <c:valAx>
        <c:axId val="138373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1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" sz="1200">
                    <a:solidFill>
                      <a:schemeClr val="tx1"/>
                    </a:solidFill>
                  </a:rPr>
                  <a:t>GW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70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kern="1200" spc="0" baseline="0" dirty="0" err="1">
                <a:solidFill>
                  <a:sysClr val="windowText" lastClr="000000"/>
                </a:solidFill>
              </a:rPr>
              <a:t>Média</a:t>
            </a:r>
            <a:r>
              <a:rPr lang="en-US" sz="1200" b="0" i="0" u="none" strike="noStrike" kern="1200" spc="0" baseline="0" dirty="0">
                <a:solidFill>
                  <a:sysClr val="windowText" lastClr="000000"/>
                </a:solidFill>
              </a:rPr>
              <a:t> de carga </a:t>
            </a:r>
            <a:r>
              <a:rPr lang="en-US" sz="1200" b="0" i="0" u="none" strike="noStrike" kern="1200" spc="0" baseline="0" dirty="0" err="1">
                <a:solidFill>
                  <a:sysClr val="windowText" lastClr="000000"/>
                </a:solidFill>
              </a:rPr>
              <a:t>líquida</a:t>
            </a:r>
            <a:r>
              <a:rPr lang="en-US" sz="1200" b="0" i="0" u="none" strike="noStrike" kern="1200" spc="0" baseline="0" dirty="0">
                <a:solidFill>
                  <a:sysClr val="windowText" lastClr="000000"/>
                </a:solidFill>
              </a:rPr>
              <a:t> </a:t>
            </a:r>
            <a:r>
              <a:rPr lang="en-US" sz="1200" b="0" i="0" u="none" strike="noStrike" kern="1200" spc="0" baseline="0" dirty="0" err="1">
                <a:solidFill>
                  <a:sysClr val="windowText" lastClr="000000"/>
                </a:solidFill>
              </a:rPr>
              <a:t>em</a:t>
            </a:r>
            <a:r>
              <a:rPr lang="en-US" sz="1200" b="0" i="0" u="none" strike="noStrike" kern="1200" spc="0" baseline="0" dirty="0">
                <a:solidFill>
                  <a:sysClr val="windowText" lastClr="000000"/>
                </a:solidFill>
              </a:rPr>
              <a:t> </a:t>
            </a:r>
            <a:r>
              <a:rPr lang="en-US" sz="1200" b="0" i="0" u="none" strike="noStrike" kern="1200" spc="0" baseline="0" dirty="0" err="1">
                <a:solidFill>
                  <a:sysClr val="windowText" lastClr="000000"/>
                </a:solidFill>
              </a:rPr>
              <a:t>dias</a:t>
            </a:r>
            <a:r>
              <a:rPr lang="en-US" sz="1200" b="0" i="0" u="none" strike="noStrike" kern="1200" spc="0" baseline="0" dirty="0">
                <a:solidFill>
                  <a:sysClr val="windowText" lastClr="000000"/>
                </a:solidFill>
              </a:rPr>
              <a:t> </a:t>
            </a:r>
            <a:r>
              <a:rPr lang="en-US" sz="1200" b="0" i="0" u="none" strike="noStrike" kern="1200" spc="0" baseline="0" dirty="0" err="1">
                <a:solidFill>
                  <a:sysClr val="windowText" lastClr="000000"/>
                </a:solidFill>
              </a:rPr>
              <a:t>úteis</a:t>
            </a:r>
            <a:r>
              <a:rPr lang="en-US" sz="1200" b="0" i="0" u="none" strike="noStrike" kern="1200" spc="0" baseline="0" dirty="0">
                <a:solidFill>
                  <a:sysClr val="windowText" lastClr="000000"/>
                </a:solidFill>
              </a:rPr>
              <a:t> [GW]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6"/>
          <c:tx>
            <c:v>2019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Dias_Úteis!$I$2:$I$25</c:f>
              <c:numCache>
                <c:formatCode>m/d/yyyy\ h:mm</c:formatCode>
                <c:ptCount val="24"/>
                <c:pt idx="0">
                  <c:v>41560</c:v>
                </c:pt>
                <c:pt idx="1">
                  <c:v>41560.041666666664</c:v>
                </c:pt>
                <c:pt idx="2">
                  <c:v>41560.083333333336</c:v>
                </c:pt>
                <c:pt idx="3">
                  <c:v>41560.125</c:v>
                </c:pt>
                <c:pt idx="4">
                  <c:v>41560.166666666664</c:v>
                </c:pt>
                <c:pt idx="5">
                  <c:v>41560.208333333336</c:v>
                </c:pt>
                <c:pt idx="6">
                  <c:v>41560.25</c:v>
                </c:pt>
                <c:pt idx="7">
                  <c:v>41560.291666666664</c:v>
                </c:pt>
                <c:pt idx="8">
                  <c:v>41560.333333333336</c:v>
                </c:pt>
                <c:pt idx="9">
                  <c:v>41560.375</c:v>
                </c:pt>
                <c:pt idx="10">
                  <c:v>41560.416666666664</c:v>
                </c:pt>
                <c:pt idx="11">
                  <c:v>41560.458333333336</c:v>
                </c:pt>
                <c:pt idx="12">
                  <c:v>41560.5</c:v>
                </c:pt>
                <c:pt idx="13">
                  <c:v>41560.541666666664</c:v>
                </c:pt>
                <c:pt idx="14">
                  <c:v>41560.583333333336</c:v>
                </c:pt>
                <c:pt idx="15">
                  <c:v>41560.625</c:v>
                </c:pt>
                <c:pt idx="16">
                  <c:v>41560.666666666664</c:v>
                </c:pt>
                <c:pt idx="17">
                  <c:v>41560.708333333336</c:v>
                </c:pt>
                <c:pt idx="18">
                  <c:v>41560.75</c:v>
                </c:pt>
                <c:pt idx="19">
                  <c:v>41560.791666666664</c:v>
                </c:pt>
                <c:pt idx="20">
                  <c:v>41560.833333333336</c:v>
                </c:pt>
                <c:pt idx="21">
                  <c:v>41560.875</c:v>
                </c:pt>
                <c:pt idx="22">
                  <c:v>41560.916666666664</c:v>
                </c:pt>
                <c:pt idx="23">
                  <c:v>41560.958333333336</c:v>
                </c:pt>
              </c:numCache>
            </c:numRef>
          </c:cat>
          <c:val>
            <c:numRef>
              <c:f>Dias_Úteis!$J$290:$J$313</c:f>
              <c:numCache>
                <c:formatCode>General</c:formatCode>
                <c:ptCount val="24"/>
                <c:pt idx="0">
                  <c:v>54.063604901185798</c:v>
                </c:pt>
                <c:pt idx="1">
                  <c:v>51.151085770751003</c:v>
                </c:pt>
                <c:pt idx="2">
                  <c:v>49.401187430830007</c:v>
                </c:pt>
                <c:pt idx="3">
                  <c:v>48.609886166007897</c:v>
                </c:pt>
                <c:pt idx="4">
                  <c:v>48.7081994466403</c:v>
                </c:pt>
                <c:pt idx="5">
                  <c:v>49.900804703557306</c:v>
                </c:pt>
                <c:pt idx="6">
                  <c:v>52.171205573122499</c:v>
                </c:pt>
                <c:pt idx="7">
                  <c:v>55.423199130434796</c:v>
                </c:pt>
                <c:pt idx="8">
                  <c:v>60.002864901185802</c:v>
                </c:pt>
                <c:pt idx="9">
                  <c:v>62.952312885375498</c:v>
                </c:pt>
                <c:pt idx="10">
                  <c:v>65.505905849802403</c:v>
                </c:pt>
                <c:pt idx="11">
                  <c:v>66.330507470355698</c:v>
                </c:pt>
                <c:pt idx="12">
                  <c:v>64.734794031620595</c:v>
                </c:pt>
                <c:pt idx="13">
                  <c:v>67.029778063241096</c:v>
                </c:pt>
                <c:pt idx="14">
                  <c:v>68.7747714229249</c:v>
                </c:pt>
                <c:pt idx="15">
                  <c:v>68.837820395256898</c:v>
                </c:pt>
                <c:pt idx="16">
                  <c:v>68.09922003952569</c:v>
                </c:pt>
                <c:pt idx="17">
                  <c:v>65.671085889328097</c:v>
                </c:pt>
                <c:pt idx="18">
                  <c:v>66.383683754940705</c:v>
                </c:pt>
                <c:pt idx="19">
                  <c:v>66.101328972331999</c:v>
                </c:pt>
                <c:pt idx="20">
                  <c:v>65.396062529644297</c:v>
                </c:pt>
                <c:pt idx="21">
                  <c:v>65.288246719367592</c:v>
                </c:pt>
                <c:pt idx="22">
                  <c:v>63.155643675889301</c:v>
                </c:pt>
                <c:pt idx="23">
                  <c:v>59.165971976284602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0E-47A5-854A-F1C76CA30999}"/>
            </c:ext>
          </c:extLst>
        </c:ser>
        <c:ser>
          <c:idx val="11"/>
          <c:order val="7"/>
          <c:tx>
            <c:v>2024</c:v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Dias_Úteis!$J$530:$J$553</c:f>
              <c:numCache>
                <c:formatCode>General</c:formatCode>
                <c:ptCount val="24"/>
                <c:pt idx="0">
                  <c:v>60.884615542372899</c:v>
                </c:pt>
                <c:pt idx="1">
                  <c:v>57.674032367231604</c:v>
                </c:pt>
                <c:pt idx="2">
                  <c:v>55.563309237288102</c:v>
                </c:pt>
                <c:pt idx="3">
                  <c:v>54.479600310734504</c:v>
                </c:pt>
                <c:pt idx="4">
                  <c:v>54.461875079095996</c:v>
                </c:pt>
                <c:pt idx="5">
                  <c:v>56.1094075423729</c:v>
                </c:pt>
                <c:pt idx="6">
                  <c:v>57.147104350282497</c:v>
                </c:pt>
                <c:pt idx="7">
                  <c:v>55.842456429378501</c:v>
                </c:pt>
                <c:pt idx="8">
                  <c:v>54.796508960452002</c:v>
                </c:pt>
                <c:pt idx="9">
                  <c:v>53.383367581920901</c:v>
                </c:pt>
                <c:pt idx="10">
                  <c:v>53.142431581920903</c:v>
                </c:pt>
                <c:pt idx="11">
                  <c:v>53.014183282485902</c:v>
                </c:pt>
                <c:pt idx="12">
                  <c:v>51.729305768361598</c:v>
                </c:pt>
                <c:pt idx="13">
                  <c:v>55.463577440677994</c:v>
                </c:pt>
                <c:pt idx="14">
                  <c:v>59.9217472485876</c:v>
                </c:pt>
                <c:pt idx="15">
                  <c:v>64.231016960451996</c:v>
                </c:pt>
                <c:pt idx="16">
                  <c:v>70.085356943502802</c:v>
                </c:pt>
                <c:pt idx="17">
                  <c:v>74.381970152542408</c:v>
                </c:pt>
                <c:pt idx="18">
                  <c:v>77.191851514124295</c:v>
                </c:pt>
                <c:pt idx="19">
                  <c:v>76.924014350282491</c:v>
                </c:pt>
                <c:pt idx="20">
                  <c:v>75.319554525423698</c:v>
                </c:pt>
                <c:pt idx="21">
                  <c:v>74.158262209039506</c:v>
                </c:pt>
                <c:pt idx="22">
                  <c:v>71.011381327683594</c:v>
                </c:pt>
                <c:pt idx="23">
                  <c:v>66.528065141242905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0E-47A5-854A-F1C76CA30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8549616"/>
        <c:axId val="72477288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2013</c:v>
                </c:tx>
                <c:spPr>
                  <a:ln w="28575" cap="rnd">
                    <a:solidFill>
                      <a:schemeClr val="bg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Dias_Úteis!$I$2:$I$25</c15:sqref>
                        </c15:formulaRef>
                      </c:ext>
                    </c:extLst>
                    <c:numCache>
                      <c:formatCode>m/d/yyyy\ h:mm</c:formatCode>
                      <c:ptCount val="24"/>
                      <c:pt idx="0">
                        <c:v>41560</c:v>
                      </c:pt>
                      <c:pt idx="1">
                        <c:v>41560.041666666664</c:v>
                      </c:pt>
                      <c:pt idx="2">
                        <c:v>41560.083333333336</c:v>
                      </c:pt>
                      <c:pt idx="3">
                        <c:v>41560.125</c:v>
                      </c:pt>
                      <c:pt idx="4">
                        <c:v>41560.166666666664</c:v>
                      </c:pt>
                      <c:pt idx="5">
                        <c:v>41560.208333333336</c:v>
                      </c:pt>
                      <c:pt idx="6">
                        <c:v>41560.25</c:v>
                      </c:pt>
                      <c:pt idx="7">
                        <c:v>41560.291666666664</c:v>
                      </c:pt>
                      <c:pt idx="8">
                        <c:v>41560.333333333336</c:v>
                      </c:pt>
                      <c:pt idx="9">
                        <c:v>41560.375</c:v>
                      </c:pt>
                      <c:pt idx="10">
                        <c:v>41560.416666666664</c:v>
                      </c:pt>
                      <c:pt idx="11">
                        <c:v>41560.458333333336</c:v>
                      </c:pt>
                      <c:pt idx="12">
                        <c:v>41560.5</c:v>
                      </c:pt>
                      <c:pt idx="13">
                        <c:v>41560.541666666664</c:v>
                      </c:pt>
                      <c:pt idx="14">
                        <c:v>41560.583333333336</c:v>
                      </c:pt>
                      <c:pt idx="15">
                        <c:v>41560.625</c:v>
                      </c:pt>
                      <c:pt idx="16">
                        <c:v>41560.666666666664</c:v>
                      </c:pt>
                      <c:pt idx="17">
                        <c:v>41560.708333333336</c:v>
                      </c:pt>
                      <c:pt idx="18">
                        <c:v>41560.75</c:v>
                      </c:pt>
                      <c:pt idx="19">
                        <c:v>41560.791666666664</c:v>
                      </c:pt>
                      <c:pt idx="20">
                        <c:v>41560.833333333336</c:v>
                      </c:pt>
                      <c:pt idx="21">
                        <c:v>41560.875</c:v>
                      </c:pt>
                      <c:pt idx="22">
                        <c:v>41560.916666666664</c:v>
                      </c:pt>
                      <c:pt idx="23">
                        <c:v>41560.958333333336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Dias_Úteis!$J$26:$J$49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53.957316600790499</c:v>
                      </c:pt>
                      <c:pt idx="1">
                        <c:v>50.669775217391305</c:v>
                      </c:pt>
                      <c:pt idx="2">
                        <c:v>48.887628972332003</c:v>
                      </c:pt>
                      <c:pt idx="3">
                        <c:v>48.142557509881399</c:v>
                      </c:pt>
                      <c:pt idx="4">
                        <c:v>48.274365177865597</c:v>
                      </c:pt>
                      <c:pt idx="5">
                        <c:v>49.8194892094862</c:v>
                      </c:pt>
                      <c:pt idx="6">
                        <c:v>52.424963359683801</c:v>
                      </c:pt>
                      <c:pt idx="7">
                        <c:v>56.327712727272704</c:v>
                      </c:pt>
                      <c:pt idx="8">
                        <c:v>61.55303256917</c:v>
                      </c:pt>
                      <c:pt idx="9">
                        <c:v>64.790413913043494</c:v>
                      </c:pt>
                      <c:pt idx="10">
                        <c:v>66.954489090909107</c:v>
                      </c:pt>
                      <c:pt idx="11">
                        <c:v>67.149554822134405</c:v>
                      </c:pt>
                      <c:pt idx="12">
                        <c:v>65.145080079051397</c:v>
                      </c:pt>
                      <c:pt idx="13">
                        <c:v>66.705086837944705</c:v>
                      </c:pt>
                      <c:pt idx="14">
                        <c:v>68.065803715414987</c:v>
                      </c:pt>
                      <c:pt idx="15">
                        <c:v>68.119098379446598</c:v>
                      </c:pt>
                      <c:pt idx="16">
                        <c:v>67.537524426877496</c:v>
                      </c:pt>
                      <c:pt idx="17">
                        <c:v>65.519538616600798</c:v>
                      </c:pt>
                      <c:pt idx="18">
                        <c:v>66.111647747035605</c:v>
                      </c:pt>
                      <c:pt idx="19">
                        <c:v>65.952845691699594</c:v>
                      </c:pt>
                      <c:pt idx="20">
                        <c:v>66.040824624505902</c:v>
                      </c:pt>
                      <c:pt idx="21">
                        <c:v>66.119569249011903</c:v>
                      </c:pt>
                      <c:pt idx="22">
                        <c:v>64.270531422924904</c:v>
                      </c:pt>
                      <c:pt idx="23">
                        <c:v>59.890281660079097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3D0E-47A5-854A-F1C76CA3099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v>2014</c:v>
                </c:tx>
                <c:spPr>
                  <a:ln w="28575" cap="rnd">
                    <a:solidFill>
                      <a:schemeClr val="accent5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Dias_Úteis!$I$2:$I$25</c15:sqref>
                        </c15:formulaRef>
                      </c:ext>
                    </c:extLst>
                    <c:numCache>
                      <c:formatCode>m/d/yyyy\ h:mm</c:formatCode>
                      <c:ptCount val="24"/>
                      <c:pt idx="0">
                        <c:v>41560</c:v>
                      </c:pt>
                      <c:pt idx="1">
                        <c:v>41560.041666666664</c:v>
                      </c:pt>
                      <c:pt idx="2">
                        <c:v>41560.083333333336</c:v>
                      </c:pt>
                      <c:pt idx="3">
                        <c:v>41560.125</c:v>
                      </c:pt>
                      <c:pt idx="4">
                        <c:v>41560.166666666664</c:v>
                      </c:pt>
                      <c:pt idx="5">
                        <c:v>41560.208333333336</c:v>
                      </c:pt>
                      <c:pt idx="6">
                        <c:v>41560.25</c:v>
                      </c:pt>
                      <c:pt idx="7">
                        <c:v>41560.291666666664</c:v>
                      </c:pt>
                      <c:pt idx="8">
                        <c:v>41560.333333333336</c:v>
                      </c:pt>
                      <c:pt idx="9">
                        <c:v>41560.375</c:v>
                      </c:pt>
                      <c:pt idx="10">
                        <c:v>41560.416666666664</c:v>
                      </c:pt>
                      <c:pt idx="11">
                        <c:v>41560.458333333336</c:v>
                      </c:pt>
                      <c:pt idx="12">
                        <c:v>41560.5</c:v>
                      </c:pt>
                      <c:pt idx="13">
                        <c:v>41560.541666666664</c:v>
                      </c:pt>
                      <c:pt idx="14">
                        <c:v>41560.583333333336</c:v>
                      </c:pt>
                      <c:pt idx="15">
                        <c:v>41560.625</c:v>
                      </c:pt>
                      <c:pt idx="16">
                        <c:v>41560.666666666664</c:v>
                      </c:pt>
                      <c:pt idx="17">
                        <c:v>41560.708333333336</c:v>
                      </c:pt>
                      <c:pt idx="18">
                        <c:v>41560.75</c:v>
                      </c:pt>
                      <c:pt idx="19">
                        <c:v>41560.791666666664</c:v>
                      </c:pt>
                      <c:pt idx="20">
                        <c:v>41560.833333333336</c:v>
                      </c:pt>
                      <c:pt idx="21">
                        <c:v>41560.875</c:v>
                      </c:pt>
                      <c:pt idx="22">
                        <c:v>41560.916666666664</c:v>
                      </c:pt>
                      <c:pt idx="23">
                        <c:v>41560.958333333336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Dias_Úteis!$J$50:$J$73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56.377695059288499</c:v>
                      </c:pt>
                      <c:pt idx="1">
                        <c:v>53.1134654940711</c:v>
                      </c:pt>
                      <c:pt idx="2">
                        <c:v>51.279508972331996</c:v>
                      </c:pt>
                      <c:pt idx="3">
                        <c:v>50.440231857707495</c:v>
                      </c:pt>
                      <c:pt idx="4">
                        <c:v>50.516261541501997</c:v>
                      </c:pt>
                      <c:pt idx="5">
                        <c:v>52.035048498023698</c:v>
                      </c:pt>
                      <c:pt idx="6">
                        <c:v>54.580513043478298</c:v>
                      </c:pt>
                      <c:pt idx="7">
                        <c:v>58.5406391699605</c:v>
                      </c:pt>
                      <c:pt idx="8">
                        <c:v>63.914510355731203</c:v>
                      </c:pt>
                      <c:pt idx="9">
                        <c:v>67.343340592885411</c:v>
                      </c:pt>
                      <c:pt idx="10">
                        <c:v>69.630141067193705</c:v>
                      </c:pt>
                      <c:pt idx="11">
                        <c:v>69.920728102766802</c:v>
                      </c:pt>
                      <c:pt idx="12">
                        <c:v>67.886465691699598</c:v>
                      </c:pt>
                      <c:pt idx="13">
                        <c:v>69.556304189723306</c:v>
                      </c:pt>
                      <c:pt idx="14">
                        <c:v>70.974213794466394</c:v>
                      </c:pt>
                      <c:pt idx="15">
                        <c:v>71.004495256916996</c:v>
                      </c:pt>
                      <c:pt idx="16">
                        <c:v>70.169267391304402</c:v>
                      </c:pt>
                      <c:pt idx="17">
                        <c:v>67.719942569170001</c:v>
                      </c:pt>
                      <c:pt idx="18">
                        <c:v>68.193778260869607</c:v>
                      </c:pt>
                      <c:pt idx="19">
                        <c:v>68.052289130434801</c:v>
                      </c:pt>
                      <c:pt idx="20">
                        <c:v>68.3298675889328</c:v>
                      </c:pt>
                      <c:pt idx="21">
                        <c:v>68.513831501976298</c:v>
                      </c:pt>
                      <c:pt idx="22">
                        <c:v>66.497347430830004</c:v>
                      </c:pt>
                      <c:pt idx="23">
                        <c:v>62.282115296442704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D0E-47A5-854A-F1C76CA3099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2015</c:v>
                </c:tx>
                <c:spPr>
                  <a:ln w="2857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Dias_Úteis!$I$2:$I$25</c15:sqref>
                        </c15:formulaRef>
                      </c:ext>
                    </c:extLst>
                    <c:numCache>
                      <c:formatCode>m/d/yyyy\ h:mm</c:formatCode>
                      <c:ptCount val="24"/>
                      <c:pt idx="0">
                        <c:v>41560</c:v>
                      </c:pt>
                      <c:pt idx="1">
                        <c:v>41560.041666666664</c:v>
                      </c:pt>
                      <c:pt idx="2">
                        <c:v>41560.083333333336</c:v>
                      </c:pt>
                      <c:pt idx="3">
                        <c:v>41560.125</c:v>
                      </c:pt>
                      <c:pt idx="4">
                        <c:v>41560.166666666664</c:v>
                      </c:pt>
                      <c:pt idx="5">
                        <c:v>41560.208333333336</c:v>
                      </c:pt>
                      <c:pt idx="6">
                        <c:v>41560.25</c:v>
                      </c:pt>
                      <c:pt idx="7">
                        <c:v>41560.291666666664</c:v>
                      </c:pt>
                      <c:pt idx="8">
                        <c:v>41560.333333333336</c:v>
                      </c:pt>
                      <c:pt idx="9">
                        <c:v>41560.375</c:v>
                      </c:pt>
                      <c:pt idx="10">
                        <c:v>41560.416666666664</c:v>
                      </c:pt>
                      <c:pt idx="11">
                        <c:v>41560.458333333336</c:v>
                      </c:pt>
                      <c:pt idx="12">
                        <c:v>41560.5</c:v>
                      </c:pt>
                      <c:pt idx="13">
                        <c:v>41560.541666666664</c:v>
                      </c:pt>
                      <c:pt idx="14">
                        <c:v>41560.583333333336</c:v>
                      </c:pt>
                      <c:pt idx="15">
                        <c:v>41560.625</c:v>
                      </c:pt>
                      <c:pt idx="16">
                        <c:v>41560.666666666664</c:v>
                      </c:pt>
                      <c:pt idx="17">
                        <c:v>41560.708333333336</c:v>
                      </c:pt>
                      <c:pt idx="18">
                        <c:v>41560.75</c:v>
                      </c:pt>
                      <c:pt idx="19">
                        <c:v>41560.791666666664</c:v>
                      </c:pt>
                      <c:pt idx="20">
                        <c:v>41560.833333333336</c:v>
                      </c:pt>
                      <c:pt idx="21">
                        <c:v>41560.875</c:v>
                      </c:pt>
                      <c:pt idx="22">
                        <c:v>41560.916666666664</c:v>
                      </c:pt>
                      <c:pt idx="23">
                        <c:v>41560.958333333336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Dias_Úteis!$J$122:$J$145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55.164570319999996</c:v>
                      </c:pt>
                      <c:pt idx="1">
                        <c:v>52.05444396</c:v>
                      </c:pt>
                      <c:pt idx="2">
                        <c:v>50.25720184</c:v>
                      </c:pt>
                      <c:pt idx="3">
                        <c:v>49.460042119999997</c:v>
                      </c:pt>
                      <c:pt idx="4">
                        <c:v>49.519424400000005</c:v>
                      </c:pt>
                      <c:pt idx="5">
                        <c:v>51.029161000000002</c:v>
                      </c:pt>
                      <c:pt idx="6">
                        <c:v>53.428248399999994</c:v>
                      </c:pt>
                      <c:pt idx="7">
                        <c:v>57.246178359999995</c:v>
                      </c:pt>
                      <c:pt idx="8">
                        <c:v>62.474783199999997</c:v>
                      </c:pt>
                      <c:pt idx="9">
                        <c:v>65.841540599999988</c:v>
                      </c:pt>
                      <c:pt idx="10">
                        <c:v>68.182525599999991</c:v>
                      </c:pt>
                      <c:pt idx="11">
                        <c:v>68.489806599999994</c:v>
                      </c:pt>
                      <c:pt idx="12">
                        <c:v>66.512007519999997</c:v>
                      </c:pt>
                      <c:pt idx="13">
                        <c:v>68.287360400000011</c:v>
                      </c:pt>
                      <c:pt idx="14">
                        <c:v>69.76982971999999</c:v>
                      </c:pt>
                      <c:pt idx="15">
                        <c:v>69.761423280000002</c:v>
                      </c:pt>
                      <c:pt idx="16">
                        <c:v>68.837347840000007</c:v>
                      </c:pt>
                      <c:pt idx="17">
                        <c:v>66.150661360000001</c:v>
                      </c:pt>
                      <c:pt idx="18">
                        <c:v>65.976779919999998</c:v>
                      </c:pt>
                      <c:pt idx="19">
                        <c:v>65.55212908</c:v>
                      </c:pt>
                      <c:pt idx="20">
                        <c:v>65.53486728</c:v>
                      </c:pt>
                      <c:pt idx="21">
                        <c:v>65.878963200000001</c:v>
                      </c:pt>
                      <c:pt idx="22">
                        <c:v>64.451320440000003</c:v>
                      </c:pt>
                      <c:pt idx="23">
                        <c:v>60.607329159999999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D0E-47A5-854A-F1C76CA30999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2016</c:v>
                </c:tx>
                <c:spPr>
                  <a:ln w="28575" cap="rnd">
                    <a:solidFill>
                      <a:schemeClr val="bg2">
                        <a:lumMod val="9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Dias_Úteis!$I$2:$I$25</c15:sqref>
                        </c15:formulaRef>
                      </c:ext>
                    </c:extLst>
                    <c:numCache>
                      <c:formatCode>m/d/yyyy\ h:mm</c:formatCode>
                      <c:ptCount val="24"/>
                      <c:pt idx="0">
                        <c:v>41560</c:v>
                      </c:pt>
                      <c:pt idx="1">
                        <c:v>41560.041666666664</c:v>
                      </c:pt>
                      <c:pt idx="2">
                        <c:v>41560.083333333336</c:v>
                      </c:pt>
                      <c:pt idx="3">
                        <c:v>41560.125</c:v>
                      </c:pt>
                      <c:pt idx="4">
                        <c:v>41560.166666666664</c:v>
                      </c:pt>
                      <c:pt idx="5">
                        <c:v>41560.208333333336</c:v>
                      </c:pt>
                      <c:pt idx="6">
                        <c:v>41560.25</c:v>
                      </c:pt>
                      <c:pt idx="7">
                        <c:v>41560.291666666664</c:v>
                      </c:pt>
                      <c:pt idx="8">
                        <c:v>41560.333333333336</c:v>
                      </c:pt>
                      <c:pt idx="9">
                        <c:v>41560.375</c:v>
                      </c:pt>
                      <c:pt idx="10">
                        <c:v>41560.416666666664</c:v>
                      </c:pt>
                      <c:pt idx="11">
                        <c:v>41560.458333333336</c:v>
                      </c:pt>
                      <c:pt idx="12">
                        <c:v>41560.5</c:v>
                      </c:pt>
                      <c:pt idx="13">
                        <c:v>41560.541666666664</c:v>
                      </c:pt>
                      <c:pt idx="14">
                        <c:v>41560.583333333336</c:v>
                      </c:pt>
                      <c:pt idx="15">
                        <c:v>41560.625</c:v>
                      </c:pt>
                      <c:pt idx="16">
                        <c:v>41560.666666666664</c:v>
                      </c:pt>
                      <c:pt idx="17">
                        <c:v>41560.708333333336</c:v>
                      </c:pt>
                      <c:pt idx="18">
                        <c:v>41560.75</c:v>
                      </c:pt>
                      <c:pt idx="19">
                        <c:v>41560.791666666664</c:v>
                      </c:pt>
                      <c:pt idx="20">
                        <c:v>41560.833333333336</c:v>
                      </c:pt>
                      <c:pt idx="21">
                        <c:v>41560.875</c:v>
                      </c:pt>
                      <c:pt idx="22">
                        <c:v>41560.916666666664</c:v>
                      </c:pt>
                      <c:pt idx="23">
                        <c:v>41560.958333333336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Dias_Úteis!$J$146:$J$169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52.732234940239003</c:v>
                      </c:pt>
                      <c:pt idx="1">
                        <c:v>49.719243904382502</c:v>
                      </c:pt>
                      <c:pt idx="2">
                        <c:v>47.949348247011898</c:v>
                      </c:pt>
                      <c:pt idx="3">
                        <c:v>47.094578964143402</c:v>
                      </c:pt>
                      <c:pt idx="4">
                        <c:v>47.138501354581699</c:v>
                      </c:pt>
                      <c:pt idx="5">
                        <c:v>48.609562549800799</c:v>
                      </c:pt>
                      <c:pt idx="6">
                        <c:v>50.876058247011997</c:v>
                      </c:pt>
                      <c:pt idx="7">
                        <c:v>54.369495139442201</c:v>
                      </c:pt>
                      <c:pt idx="8">
                        <c:v>59.379945896414299</c:v>
                      </c:pt>
                      <c:pt idx="9">
                        <c:v>62.687658844621502</c:v>
                      </c:pt>
                      <c:pt idx="10">
                        <c:v>65.087151752988106</c:v>
                      </c:pt>
                      <c:pt idx="11">
                        <c:v>65.592563545816688</c:v>
                      </c:pt>
                      <c:pt idx="12">
                        <c:v>63.884241035856597</c:v>
                      </c:pt>
                      <c:pt idx="13">
                        <c:v>65.626550956175294</c:v>
                      </c:pt>
                      <c:pt idx="14">
                        <c:v>67.067926015936308</c:v>
                      </c:pt>
                      <c:pt idx="15">
                        <c:v>66.958357768924301</c:v>
                      </c:pt>
                      <c:pt idx="16">
                        <c:v>65.876372430278906</c:v>
                      </c:pt>
                      <c:pt idx="17">
                        <c:v>63.321357330677301</c:v>
                      </c:pt>
                      <c:pt idx="18">
                        <c:v>63.255878964143399</c:v>
                      </c:pt>
                      <c:pt idx="19">
                        <c:v>62.938032988047802</c:v>
                      </c:pt>
                      <c:pt idx="20">
                        <c:v>63.082094223107596</c:v>
                      </c:pt>
                      <c:pt idx="21">
                        <c:v>63.317973187250999</c:v>
                      </c:pt>
                      <c:pt idx="22">
                        <c:v>61.841318366533905</c:v>
                      </c:pt>
                      <c:pt idx="23">
                        <c:v>57.896699123505996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D0E-47A5-854A-F1C76CA30999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2017</c:v>
                </c:tx>
                <c:spPr>
                  <a:ln w="28575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Dias_Úteis!$I$2:$I$25</c15:sqref>
                        </c15:formulaRef>
                      </c:ext>
                    </c:extLst>
                    <c:numCache>
                      <c:formatCode>m/d/yyyy\ h:mm</c:formatCode>
                      <c:ptCount val="24"/>
                      <c:pt idx="0">
                        <c:v>41560</c:v>
                      </c:pt>
                      <c:pt idx="1">
                        <c:v>41560.041666666664</c:v>
                      </c:pt>
                      <c:pt idx="2">
                        <c:v>41560.083333333336</c:v>
                      </c:pt>
                      <c:pt idx="3">
                        <c:v>41560.125</c:v>
                      </c:pt>
                      <c:pt idx="4">
                        <c:v>41560.166666666664</c:v>
                      </c:pt>
                      <c:pt idx="5">
                        <c:v>41560.208333333336</c:v>
                      </c:pt>
                      <c:pt idx="6">
                        <c:v>41560.25</c:v>
                      </c:pt>
                      <c:pt idx="7">
                        <c:v>41560.291666666664</c:v>
                      </c:pt>
                      <c:pt idx="8">
                        <c:v>41560.333333333336</c:v>
                      </c:pt>
                      <c:pt idx="9">
                        <c:v>41560.375</c:v>
                      </c:pt>
                      <c:pt idx="10">
                        <c:v>41560.416666666664</c:v>
                      </c:pt>
                      <c:pt idx="11">
                        <c:v>41560.458333333336</c:v>
                      </c:pt>
                      <c:pt idx="12">
                        <c:v>41560.5</c:v>
                      </c:pt>
                      <c:pt idx="13">
                        <c:v>41560.541666666664</c:v>
                      </c:pt>
                      <c:pt idx="14">
                        <c:v>41560.583333333336</c:v>
                      </c:pt>
                      <c:pt idx="15">
                        <c:v>41560.625</c:v>
                      </c:pt>
                      <c:pt idx="16">
                        <c:v>41560.666666666664</c:v>
                      </c:pt>
                      <c:pt idx="17">
                        <c:v>41560.708333333336</c:v>
                      </c:pt>
                      <c:pt idx="18">
                        <c:v>41560.75</c:v>
                      </c:pt>
                      <c:pt idx="19">
                        <c:v>41560.791666666664</c:v>
                      </c:pt>
                      <c:pt idx="20">
                        <c:v>41560.833333333336</c:v>
                      </c:pt>
                      <c:pt idx="21">
                        <c:v>41560.875</c:v>
                      </c:pt>
                      <c:pt idx="22">
                        <c:v>41560.916666666664</c:v>
                      </c:pt>
                      <c:pt idx="23">
                        <c:v>41560.958333333336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Dias_Úteis!$J$218:$J$241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54.2220722891566</c:v>
                      </c:pt>
                      <c:pt idx="1">
                        <c:v>51.162561405622505</c:v>
                      </c:pt>
                      <c:pt idx="2">
                        <c:v>49.333778313252999</c:v>
                      </c:pt>
                      <c:pt idx="3">
                        <c:v>48.4746017670683</c:v>
                      </c:pt>
                      <c:pt idx="4">
                        <c:v>48.547334257028105</c:v>
                      </c:pt>
                      <c:pt idx="5">
                        <c:v>50.130913614457803</c:v>
                      </c:pt>
                      <c:pt idx="6">
                        <c:v>52.530748353413699</c:v>
                      </c:pt>
                      <c:pt idx="7">
                        <c:v>55.988402771084303</c:v>
                      </c:pt>
                      <c:pt idx="8">
                        <c:v>60.760441044176702</c:v>
                      </c:pt>
                      <c:pt idx="9">
                        <c:v>64.005385421686697</c:v>
                      </c:pt>
                      <c:pt idx="10">
                        <c:v>66.552633453815304</c:v>
                      </c:pt>
                      <c:pt idx="11">
                        <c:v>67.263664297188711</c:v>
                      </c:pt>
                      <c:pt idx="12">
                        <c:v>65.590439718875501</c:v>
                      </c:pt>
                      <c:pt idx="13">
                        <c:v>67.474295582329304</c:v>
                      </c:pt>
                      <c:pt idx="14">
                        <c:v>69.025537590361409</c:v>
                      </c:pt>
                      <c:pt idx="15">
                        <c:v>68.994460401606403</c:v>
                      </c:pt>
                      <c:pt idx="16">
                        <c:v>68.004871807228909</c:v>
                      </c:pt>
                      <c:pt idx="17">
                        <c:v>65.505215502007999</c:v>
                      </c:pt>
                      <c:pt idx="18">
                        <c:v>65.706123694779109</c:v>
                      </c:pt>
                      <c:pt idx="19">
                        <c:v>65.385670562249004</c:v>
                      </c:pt>
                      <c:pt idx="20">
                        <c:v>65.408191526104403</c:v>
                      </c:pt>
                      <c:pt idx="21">
                        <c:v>65.200708313253003</c:v>
                      </c:pt>
                      <c:pt idx="22">
                        <c:v>63.463003654618497</c:v>
                      </c:pt>
                      <c:pt idx="23">
                        <c:v>59.647765742971899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D0E-47A5-854A-F1C76CA3099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v>2018</c:v>
                </c:tx>
                <c:spPr>
                  <a:ln w="28575" cap="rnd">
                    <a:solidFill>
                      <a:schemeClr val="accent1">
                        <a:lumMod val="20000"/>
                        <a:lumOff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Dias_Úteis!$I$2:$I$25</c15:sqref>
                        </c15:formulaRef>
                      </c:ext>
                    </c:extLst>
                    <c:numCache>
                      <c:formatCode>m/d/yyyy\ h:mm</c:formatCode>
                      <c:ptCount val="24"/>
                      <c:pt idx="0">
                        <c:v>41560</c:v>
                      </c:pt>
                      <c:pt idx="1">
                        <c:v>41560.041666666664</c:v>
                      </c:pt>
                      <c:pt idx="2">
                        <c:v>41560.083333333336</c:v>
                      </c:pt>
                      <c:pt idx="3">
                        <c:v>41560.125</c:v>
                      </c:pt>
                      <c:pt idx="4">
                        <c:v>41560.166666666664</c:v>
                      </c:pt>
                      <c:pt idx="5">
                        <c:v>41560.208333333336</c:v>
                      </c:pt>
                      <c:pt idx="6">
                        <c:v>41560.25</c:v>
                      </c:pt>
                      <c:pt idx="7">
                        <c:v>41560.291666666664</c:v>
                      </c:pt>
                      <c:pt idx="8">
                        <c:v>41560.333333333336</c:v>
                      </c:pt>
                      <c:pt idx="9">
                        <c:v>41560.375</c:v>
                      </c:pt>
                      <c:pt idx="10">
                        <c:v>41560.416666666664</c:v>
                      </c:pt>
                      <c:pt idx="11">
                        <c:v>41560.458333333336</c:v>
                      </c:pt>
                      <c:pt idx="12">
                        <c:v>41560.5</c:v>
                      </c:pt>
                      <c:pt idx="13">
                        <c:v>41560.541666666664</c:v>
                      </c:pt>
                      <c:pt idx="14">
                        <c:v>41560.583333333336</c:v>
                      </c:pt>
                      <c:pt idx="15">
                        <c:v>41560.625</c:v>
                      </c:pt>
                      <c:pt idx="16">
                        <c:v>41560.666666666664</c:v>
                      </c:pt>
                      <c:pt idx="17">
                        <c:v>41560.708333333336</c:v>
                      </c:pt>
                      <c:pt idx="18">
                        <c:v>41560.75</c:v>
                      </c:pt>
                      <c:pt idx="19">
                        <c:v>41560.791666666664</c:v>
                      </c:pt>
                      <c:pt idx="20">
                        <c:v>41560.833333333336</c:v>
                      </c:pt>
                      <c:pt idx="21">
                        <c:v>41560.875</c:v>
                      </c:pt>
                      <c:pt idx="22">
                        <c:v>41560.916666666664</c:v>
                      </c:pt>
                      <c:pt idx="23">
                        <c:v>41560.958333333336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Dias_Úteis!$J$266:$J$289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53.648132839999995</c:v>
                      </c:pt>
                      <c:pt idx="1">
                        <c:v>50.654752200000004</c:v>
                      </c:pt>
                      <c:pt idx="2">
                        <c:v>48.850699399999996</c:v>
                      </c:pt>
                      <c:pt idx="3">
                        <c:v>48.050253519999998</c:v>
                      </c:pt>
                      <c:pt idx="4">
                        <c:v>48.153325960000004</c:v>
                      </c:pt>
                      <c:pt idx="5">
                        <c:v>49.660082359999997</c:v>
                      </c:pt>
                      <c:pt idx="6">
                        <c:v>51.963386</c:v>
                      </c:pt>
                      <c:pt idx="7">
                        <c:v>55.221102200000004</c:v>
                      </c:pt>
                      <c:pt idx="8">
                        <c:v>59.812424319999998</c:v>
                      </c:pt>
                      <c:pt idx="9">
                        <c:v>62.983901199999998</c:v>
                      </c:pt>
                      <c:pt idx="10">
                        <c:v>65.551258799999999</c:v>
                      </c:pt>
                      <c:pt idx="11">
                        <c:v>66.366324840000004</c:v>
                      </c:pt>
                      <c:pt idx="12">
                        <c:v>64.733481119999993</c:v>
                      </c:pt>
                      <c:pt idx="13">
                        <c:v>66.731459759999993</c:v>
                      </c:pt>
                      <c:pt idx="14">
                        <c:v>68.340836280000005</c:v>
                      </c:pt>
                      <c:pt idx="15">
                        <c:v>68.346983800000004</c:v>
                      </c:pt>
                      <c:pt idx="16">
                        <c:v>67.463023039999996</c:v>
                      </c:pt>
                      <c:pt idx="17">
                        <c:v>65.284020839999997</c:v>
                      </c:pt>
                      <c:pt idx="18">
                        <c:v>65.783503440000004</c:v>
                      </c:pt>
                      <c:pt idx="19">
                        <c:v>65.344968440000002</c:v>
                      </c:pt>
                      <c:pt idx="20">
                        <c:v>65.168253839999991</c:v>
                      </c:pt>
                      <c:pt idx="21">
                        <c:v>64.888240319999994</c:v>
                      </c:pt>
                      <c:pt idx="22">
                        <c:v>62.877075159999997</c:v>
                      </c:pt>
                      <c:pt idx="23">
                        <c:v>59.065724119999999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D0E-47A5-854A-F1C76CA30999}"/>
                  </c:ext>
                </c:extLst>
              </c15:ser>
            </c15:filteredLineSeries>
          </c:ext>
        </c:extLst>
      </c:lineChart>
      <c:catAx>
        <c:axId val="64854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772880"/>
        <c:crosses val="autoZero"/>
        <c:auto val="0"/>
        <c:lblAlgn val="ctr"/>
        <c:lblOffset val="100"/>
        <c:tickLblSkip val="2"/>
        <c:tickMarkSkip val="3"/>
        <c:noMultiLvlLbl val="0"/>
      </c:catAx>
      <c:valAx>
        <c:axId val="724772880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54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141035472927378"/>
          <c:y val="0.12933827256916525"/>
          <c:w val="0.46906824427349936"/>
          <c:h val="5.6049559677424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Geração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Eólica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Solar (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inclui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GD) [GW]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Sheet1!$E$3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rgbClr val="C5D5ED"/>
            </a:solidFill>
            <a:ln>
              <a:solidFill>
                <a:srgbClr val="C5D5ED"/>
              </a:solidFill>
            </a:ln>
            <a:effectLst/>
          </c:spPr>
          <c:invertIfNegative val="0"/>
          <c:cat>
            <c:numRef>
              <c:f>Sheet1!$B$4:$B$27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0.16666666666666666</c:v>
                </c:pt>
                <c:pt idx="5">
                  <c:v>0.20833333333333331</c:v>
                </c:pt>
                <c:pt idx="6">
                  <c:v>0.24999999999999997</c:v>
                </c:pt>
                <c:pt idx="7">
                  <c:v>0.29166666666666663</c:v>
                </c:pt>
                <c:pt idx="8">
                  <c:v>0.33333333333333331</c:v>
                </c:pt>
                <c:pt idx="9">
                  <c:v>0.375</c:v>
                </c:pt>
                <c:pt idx="10">
                  <c:v>0.41666666666666669</c:v>
                </c:pt>
                <c:pt idx="11">
                  <c:v>0.45833333333333337</c:v>
                </c:pt>
                <c:pt idx="12">
                  <c:v>0.5</c:v>
                </c:pt>
                <c:pt idx="13">
                  <c:v>0.54166666666666663</c:v>
                </c:pt>
                <c:pt idx="14">
                  <c:v>0.58333333333333326</c:v>
                </c:pt>
                <c:pt idx="15">
                  <c:v>0.62499999999999989</c:v>
                </c:pt>
                <c:pt idx="16">
                  <c:v>0.66666666666666652</c:v>
                </c:pt>
                <c:pt idx="17">
                  <c:v>0.70833333333333315</c:v>
                </c:pt>
                <c:pt idx="18">
                  <c:v>0.74999999999999978</c:v>
                </c:pt>
                <c:pt idx="19">
                  <c:v>0.79166666666666641</c:v>
                </c:pt>
                <c:pt idx="20">
                  <c:v>0.83333333333333304</c:v>
                </c:pt>
                <c:pt idx="21">
                  <c:v>0.87499999999999967</c:v>
                </c:pt>
                <c:pt idx="22">
                  <c:v>0.9166666666666663</c:v>
                </c:pt>
                <c:pt idx="23">
                  <c:v>0.95833333333333293</c:v>
                </c:pt>
              </c:numCache>
            </c:numRef>
          </c:cat>
          <c:val>
            <c:numRef>
              <c:f>Sheet1!$E$4:$E$27</c:f>
              <c:numCache>
                <c:formatCode>_(* #,##0_);_(* \(#,##0\);_(* "-"??_);_(@_)</c:formatCode>
                <c:ptCount val="24"/>
                <c:pt idx="0">
                  <c:v>4.9839979999999997</c:v>
                </c:pt>
                <c:pt idx="1">
                  <c:v>5.145607</c:v>
                </c:pt>
                <c:pt idx="2">
                  <c:v>5.145003</c:v>
                </c:pt>
                <c:pt idx="3">
                  <c:v>4.8595690000000005</c:v>
                </c:pt>
                <c:pt idx="4">
                  <c:v>4.9578889999999998</c:v>
                </c:pt>
                <c:pt idx="5">
                  <c:v>4.9133339999999999</c:v>
                </c:pt>
                <c:pt idx="6">
                  <c:v>4.7012969999999994</c:v>
                </c:pt>
                <c:pt idx="7">
                  <c:v>4.8935750000000002</c:v>
                </c:pt>
                <c:pt idx="8">
                  <c:v>5.4908140000000003</c:v>
                </c:pt>
                <c:pt idx="9">
                  <c:v>5.8977870000000001</c:v>
                </c:pt>
                <c:pt idx="10">
                  <c:v>6.5511139999999992</c:v>
                </c:pt>
                <c:pt idx="11">
                  <c:v>7.0396899999999993</c:v>
                </c:pt>
                <c:pt idx="12">
                  <c:v>7.0372940000000002</c:v>
                </c:pt>
                <c:pt idx="13">
                  <c:v>7.0328029999999995</c:v>
                </c:pt>
                <c:pt idx="14">
                  <c:v>7.3136769999999993</c:v>
                </c:pt>
                <c:pt idx="15">
                  <c:v>7.4654179999999997</c:v>
                </c:pt>
                <c:pt idx="16">
                  <c:v>7.1342720000000002</c:v>
                </c:pt>
                <c:pt idx="17">
                  <c:v>6.5630299999999995</c:v>
                </c:pt>
                <c:pt idx="18">
                  <c:v>6.2552690000000002</c:v>
                </c:pt>
                <c:pt idx="19">
                  <c:v>5.9431279999999997</c:v>
                </c:pt>
                <c:pt idx="20">
                  <c:v>5.9481520000000003</c:v>
                </c:pt>
                <c:pt idx="21">
                  <c:v>5.8971830000000001</c:v>
                </c:pt>
                <c:pt idx="22">
                  <c:v>6.0408379999999999</c:v>
                </c:pt>
                <c:pt idx="23">
                  <c:v>5.6186999999999996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43-4261-A397-CA9982A03D98}"/>
            </c:ext>
          </c:extLst>
        </c:ser>
        <c:ser>
          <c:idx val="3"/>
          <c:order val="1"/>
          <c:tx>
            <c:strRef>
              <c:f>Sheet1!$F$3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FFCD2F"/>
              </a:solidFill>
            </a:ln>
            <a:effectLst/>
          </c:spPr>
          <c:invertIfNegative val="0"/>
          <c:val>
            <c:numRef>
              <c:f>Sheet1!$F$4:$F$27</c:f>
              <c:numCache>
                <c:formatCode>_(* #,##0_);_(* \(#,##0\);_(* "-"??_);_(@_)</c:formatCode>
                <c:ptCount val="24"/>
                <c:pt idx="0">
                  <c:v>1.0169999999999999E-3</c:v>
                </c:pt>
                <c:pt idx="1">
                  <c:v>1.029E-3</c:v>
                </c:pt>
                <c:pt idx="2">
                  <c:v>1E-3</c:v>
                </c:pt>
                <c:pt idx="3">
                  <c:v>1.0349999999999999E-3</c:v>
                </c:pt>
                <c:pt idx="4">
                  <c:v>1.042E-3</c:v>
                </c:pt>
                <c:pt idx="5">
                  <c:v>8.5310000000000004E-3</c:v>
                </c:pt>
                <c:pt idx="6">
                  <c:v>0.30266999999999999</c:v>
                </c:pt>
                <c:pt idx="7">
                  <c:v>1.051674</c:v>
                </c:pt>
                <c:pt idx="8">
                  <c:v>1.774923</c:v>
                </c:pt>
                <c:pt idx="9">
                  <c:v>2.0368789999999999</c:v>
                </c:pt>
                <c:pt idx="10">
                  <c:v>2.5960349999999996</c:v>
                </c:pt>
                <c:pt idx="11">
                  <c:v>2.967082</c:v>
                </c:pt>
                <c:pt idx="12">
                  <c:v>2.682598</c:v>
                </c:pt>
                <c:pt idx="13">
                  <c:v>2.6945450000000002</c:v>
                </c:pt>
                <c:pt idx="14">
                  <c:v>2.0534899999999996</c:v>
                </c:pt>
                <c:pt idx="15">
                  <c:v>1.5128869999999999</c:v>
                </c:pt>
                <c:pt idx="16">
                  <c:v>0.90023900000000001</c:v>
                </c:pt>
                <c:pt idx="17">
                  <c:v>0.37365300000000001</c:v>
                </c:pt>
                <c:pt idx="18">
                  <c:v>5.4717000000000002E-2</c:v>
                </c:pt>
                <c:pt idx="19">
                  <c:v>1.3979999999999999E-3</c:v>
                </c:pt>
                <c:pt idx="20">
                  <c:v>1.0059999999999999E-3</c:v>
                </c:pt>
                <c:pt idx="21">
                  <c:v>1E-3</c:v>
                </c:pt>
                <c:pt idx="22">
                  <c:v>1.0120000000000001E-3</c:v>
                </c:pt>
                <c:pt idx="23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43-4261-A397-CA9982A03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100"/>
        <c:axId val="434800208"/>
        <c:axId val="425317584"/>
      </c:barChart>
      <c:catAx>
        <c:axId val="434800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</c:majorGridlines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3175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253175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800208"/>
        <c:crossesAt val="1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PLD_Horario!$E$5</c:f>
              <c:strCache>
                <c:ptCount val="1"/>
                <c:pt idx="0">
                  <c:v>26-Sep-23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156082">
                    <a:lumMod val="50000"/>
                  </a:srgbClr>
                </a:solidFill>
              </a:ln>
              <a:effectLst/>
            </c:spPr>
          </c:marker>
          <c:cat>
            <c:numRef>
              <c:f>PLD_Horario!$D$6:$D$29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PLD_Horario!$E$6:$E$29</c:f>
              <c:numCache>
                <c:formatCode>_(* #,##0.00_);_(* \(#,##0.00\);_(* "-"??_);_(@_)</c:formatCode>
                <c:ptCount val="24"/>
                <c:pt idx="0">
                  <c:v>69.040000000000006</c:v>
                </c:pt>
                <c:pt idx="1">
                  <c:v>69.040000000000006</c:v>
                </c:pt>
                <c:pt idx="2">
                  <c:v>69.040000000000006</c:v>
                </c:pt>
                <c:pt idx="3">
                  <c:v>69.040000000000006</c:v>
                </c:pt>
                <c:pt idx="4">
                  <c:v>69.040000000000006</c:v>
                </c:pt>
                <c:pt idx="5">
                  <c:v>69.040000000000006</c:v>
                </c:pt>
                <c:pt idx="6">
                  <c:v>69.040000000000006</c:v>
                </c:pt>
                <c:pt idx="7">
                  <c:v>69.040000000000006</c:v>
                </c:pt>
                <c:pt idx="8">
                  <c:v>69.040000000000006</c:v>
                </c:pt>
                <c:pt idx="9">
                  <c:v>69.040000000000006</c:v>
                </c:pt>
                <c:pt idx="10">
                  <c:v>69.040000000000006</c:v>
                </c:pt>
                <c:pt idx="11">
                  <c:v>69.040000000000006</c:v>
                </c:pt>
                <c:pt idx="12">
                  <c:v>69.040000000000006</c:v>
                </c:pt>
                <c:pt idx="13">
                  <c:v>69.040000000000006</c:v>
                </c:pt>
                <c:pt idx="14">
                  <c:v>69.040000000000006</c:v>
                </c:pt>
                <c:pt idx="15">
                  <c:v>69.040000000000006</c:v>
                </c:pt>
                <c:pt idx="16">
                  <c:v>170.05</c:v>
                </c:pt>
                <c:pt idx="17">
                  <c:v>185.26</c:v>
                </c:pt>
                <c:pt idx="18">
                  <c:v>232.45</c:v>
                </c:pt>
                <c:pt idx="19">
                  <c:v>218.64</c:v>
                </c:pt>
                <c:pt idx="20">
                  <c:v>190.76</c:v>
                </c:pt>
                <c:pt idx="21">
                  <c:v>175.11</c:v>
                </c:pt>
                <c:pt idx="22">
                  <c:v>119.05</c:v>
                </c:pt>
                <c:pt idx="23">
                  <c:v>69.040000000000006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5F-480C-BC62-233B3BAEF3F7}"/>
            </c:ext>
          </c:extLst>
        </c:ser>
        <c:ser>
          <c:idx val="1"/>
          <c:order val="1"/>
          <c:tx>
            <c:strRef>
              <c:f>PLD_Horario!$F$5</c:f>
              <c:strCache>
                <c:ptCount val="1"/>
                <c:pt idx="0">
                  <c:v>27-Sep-23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E97132">
                    <a:lumMod val="50000"/>
                  </a:srgbClr>
                </a:solidFill>
              </a:ln>
              <a:effectLst/>
            </c:spPr>
          </c:marker>
          <c:cat>
            <c:numRef>
              <c:f>PLD_Horario!$D$6:$D$29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PLD_Horario!$F$6:$F$29</c:f>
              <c:numCache>
                <c:formatCode>_(* #,##0.00_);_(* \(#,##0.00\);_(* "-"??_);_(@_)</c:formatCode>
                <c:ptCount val="24"/>
                <c:pt idx="0">
                  <c:v>69.040000000000006</c:v>
                </c:pt>
                <c:pt idx="1">
                  <c:v>69.040000000000006</c:v>
                </c:pt>
                <c:pt idx="2">
                  <c:v>69.040000000000006</c:v>
                </c:pt>
                <c:pt idx="3">
                  <c:v>69.040000000000006</c:v>
                </c:pt>
                <c:pt idx="4">
                  <c:v>69.040000000000006</c:v>
                </c:pt>
                <c:pt idx="5">
                  <c:v>69.040000000000006</c:v>
                </c:pt>
                <c:pt idx="6">
                  <c:v>69.040000000000006</c:v>
                </c:pt>
                <c:pt idx="7">
                  <c:v>69.040000000000006</c:v>
                </c:pt>
                <c:pt idx="8">
                  <c:v>69.040000000000006</c:v>
                </c:pt>
                <c:pt idx="9">
                  <c:v>71.61</c:v>
                </c:pt>
                <c:pt idx="10">
                  <c:v>86.2</c:v>
                </c:pt>
                <c:pt idx="11">
                  <c:v>84.02</c:v>
                </c:pt>
                <c:pt idx="12">
                  <c:v>69.040000000000006</c:v>
                </c:pt>
                <c:pt idx="13">
                  <c:v>188.05</c:v>
                </c:pt>
                <c:pt idx="14">
                  <c:v>269.19</c:v>
                </c:pt>
                <c:pt idx="15">
                  <c:v>325.23</c:v>
                </c:pt>
                <c:pt idx="16">
                  <c:v>343.34</c:v>
                </c:pt>
                <c:pt idx="17">
                  <c:v>349.58</c:v>
                </c:pt>
                <c:pt idx="18">
                  <c:v>349.48</c:v>
                </c:pt>
                <c:pt idx="19">
                  <c:v>349.39</c:v>
                </c:pt>
                <c:pt idx="20">
                  <c:v>349.29</c:v>
                </c:pt>
                <c:pt idx="21">
                  <c:v>349.2</c:v>
                </c:pt>
                <c:pt idx="22">
                  <c:v>346.81</c:v>
                </c:pt>
                <c:pt idx="23">
                  <c:v>292.61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5F-480C-BC62-233B3BAEF3F7}"/>
            </c:ext>
          </c:extLst>
        </c:ser>
        <c:ser>
          <c:idx val="2"/>
          <c:order val="2"/>
          <c:tx>
            <c:strRef>
              <c:f>PLD_Horario!$G$5</c:f>
              <c:strCache>
                <c:ptCount val="1"/>
                <c:pt idx="0">
                  <c:v>28-Sep-23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196B24">
                    <a:lumMod val="50000"/>
                  </a:srgbClr>
                </a:solidFill>
              </a:ln>
              <a:effectLst/>
            </c:spPr>
          </c:marker>
          <c:cat>
            <c:numRef>
              <c:f>PLD_Horario!$D$6:$D$29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PLD_Horario!$G$6:$G$29</c:f>
              <c:numCache>
                <c:formatCode>_(* #,##0.00_);_(* \(#,##0.00\);_(* "-"??_);_(@_)</c:formatCode>
                <c:ptCount val="24"/>
                <c:pt idx="0">
                  <c:v>536.29999999999995</c:v>
                </c:pt>
                <c:pt idx="1">
                  <c:v>69.040000000000006</c:v>
                </c:pt>
                <c:pt idx="2">
                  <c:v>69.040000000000006</c:v>
                </c:pt>
                <c:pt idx="3">
                  <c:v>69.040000000000006</c:v>
                </c:pt>
                <c:pt idx="4">
                  <c:v>69.040000000000006</c:v>
                </c:pt>
                <c:pt idx="5">
                  <c:v>69.040000000000006</c:v>
                </c:pt>
                <c:pt idx="6">
                  <c:v>69.040000000000006</c:v>
                </c:pt>
                <c:pt idx="7">
                  <c:v>69.040000000000006</c:v>
                </c:pt>
                <c:pt idx="8">
                  <c:v>69.040000000000006</c:v>
                </c:pt>
                <c:pt idx="9">
                  <c:v>69.040000000000006</c:v>
                </c:pt>
                <c:pt idx="10">
                  <c:v>69.040000000000006</c:v>
                </c:pt>
                <c:pt idx="11">
                  <c:v>69.040000000000006</c:v>
                </c:pt>
                <c:pt idx="12">
                  <c:v>69.040000000000006</c:v>
                </c:pt>
                <c:pt idx="13">
                  <c:v>69.040000000000006</c:v>
                </c:pt>
                <c:pt idx="14">
                  <c:v>262.64999999999998</c:v>
                </c:pt>
                <c:pt idx="15">
                  <c:v>375.81</c:v>
                </c:pt>
                <c:pt idx="16">
                  <c:v>609.13</c:v>
                </c:pt>
                <c:pt idx="17">
                  <c:v>609.11</c:v>
                </c:pt>
                <c:pt idx="18">
                  <c:v>620.95000000000005</c:v>
                </c:pt>
                <c:pt idx="19">
                  <c:v>609.02</c:v>
                </c:pt>
                <c:pt idx="20">
                  <c:v>608.59</c:v>
                </c:pt>
                <c:pt idx="21">
                  <c:v>607.38</c:v>
                </c:pt>
                <c:pt idx="22">
                  <c:v>413.1</c:v>
                </c:pt>
                <c:pt idx="23">
                  <c:v>69.040000000000006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5F-480C-BC62-233B3BAEF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3125056"/>
        <c:axId val="1672093968"/>
      </c:lineChart>
      <c:catAx>
        <c:axId val="5831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72093968"/>
        <c:crosses val="autoZero"/>
        <c:auto val="1"/>
        <c:lblAlgn val="ctr"/>
        <c:lblOffset val="100"/>
        <c:noMultiLvlLbl val="0"/>
      </c:catAx>
      <c:valAx>
        <c:axId val="167209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 sz="1200" dirty="0"/>
                  <a:t>R$/MWh</a:t>
                </a:r>
                <a:endParaRPr lang="pt-BR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8312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Resumo!$E$2</c:f>
          <c:strCache>
            <c:ptCount val="1"/>
            <c:pt idx="0">
              <c:v>Cenário de Renováveis: P5 (GW)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Resumo!$B$7</c:f>
              <c:strCache>
                <c:ptCount val="1"/>
                <c:pt idx="0">
                  <c:v>PCT+PCH [MW]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Resumo!$C$6:$E$6</c:f>
              <c:strCache>
                <c:ptCount val="3"/>
                <c:pt idx="0">
                  <c:v>Oct 24 @19hrs</c:v>
                </c:pt>
                <c:pt idx="1">
                  <c:v>Nov 24 @19hrs</c:v>
                </c:pt>
                <c:pt idx="2">
                  <c:v>Dec 24 @19hrs</c:v>
                </c:pt>
              </c:strCache>
            </c:strRef>
          </c:cat>
          <c:val>
            <c:numRef>
              <c:f>Resumo!$C$7:$E$7</c:f>
              <c:numCache>
                <c:formatCode>_(* #,##0.0_);_(* \(#,##0.0\);_(* "-"??_);_(@_)</c:formatCode>
                <c:ptCount val="3"/>
                <c:pt idx="0">
                  <c:v>6.9690000000000003</c:v>
                </c:pt>
                <c:pt idx="1">
                  <c:v>6.5830000000000002</c:v>
                </c:pt>
                <c:pt idx="2">
                  <c:v>5.4039999999999999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9-47D1-968F-385E2E31ED3F}"/>
            </c:ext>
          </c:extLst>
        </c:ser>
        <c:ser>
          <c:idx val="1"/>
          <c:order val="1"/>
          <c:tx>
            <c:strRef>
              <c:f>Resumo!$B$8</c:f>
              <c:strCache>
                <c:ptCount val="1"/>
                <c:pt idx="0">
                  <c:v>EOL [MW]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Resumo!$C$6:$E$6</c:f>
              <c:strCache>
                <c:ptCount val="3"/>
                <c:pt idx="0">
                  <c:v>Oct 24 @19hrs</c:v>
                </c:pt>
                <c:pt idx="1">
                  <c:v>Nov 24 @19hrs</c:v>
                </c:pt>
                <c:pt idx="2">
                  <c:v>Dec 24 @19hrs</c:v>
                </c:pt>
              </c:strCache>
            </c:strRef>
          </c:cat>
          <c:val>
            <c:numRef>
              <c:f>Resumo!$C$8:$E$8</c:f>
              <c:numCache>
                <c:formatCode>_(* #,##0.0_);_(* \(#,##0.0\);_(* "-"??_);_(@_)</c:formatCode>
                <c:ptCount val="3"/>
                <c:pt idx="0">
                  <c:v>8.9489999999999998</c:v>
                </c:pt>
                <c:pt idx="1">
                  <c:v>8.359</c:v>
                </c:pt>
                <c:pt idx="2">
                  <c:v>6.5190000000000001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9-47D1-968F-385E2E31ED3F}"/>
            </c:ext>
          </c:extLst>
        </c:ser>
        <c:ser>
          <c:idx val="2"/>
          <c:order val="2"/>
          <c:tx>
            <c:strRef>
              <c:f>Resumo!$B$9</c:f>
              <c:strCache>
                <c:ptCount val="1"/>
                <c:pt idx="0">
                  <c:v>UFV [MW]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Resumo!$C$6:$E$6</c:f>
              <c:strCache>
                <c:ptCount val="3"/>
                <c:pt idx="0">
                  <c:v>Oct 24 @19hrs</c:v>
                </c:pt>
                <c:pt idx="1">
                  <c:v>Nov 24 @19hrs</c:v>
                </c:pt>
                <c:pt idx="2">
                  <c:v>Dec 24 @19hrs</c:v>
                </c:pt>
              </c:strCache>
            </c:strRef>
          </c:cat>
          <c:val>
            <c:numRef>
              <c:f>Resumo!$C$9:$E$9</c:f>
              <c:numCache>
                <c:formatCode>_(* #,##0.0_);_(* \(#,##0.0\);_(* "-"??_);_(@_)</c:formatCode>
                <c:ptCount val="3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E9-47D1-968F-385E2E31ED3F}"/>
            </c:ext>
          </c:extLst>
        </c:ser>
        <c:ser>
          <c:idx val="3"/>
          <c:order val="3"/>
          <c:tx>
            <c:strRef>
              <c:f>Resumo!$B$10</c:f>
              <c:strCache>
                <c:ptCount val="1"/>
                <c:pt idx="0">
                  <c:v>MMGD [MW]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Resumo!$C$6:$E$6</c:f>
              <c:strCache>
                <c:ptCount val="3"/>
                <c:pt idx="0">
                  <c:v>Oct 24 @19hrs</c:v>
                </c:pt>
                <c:pt idx="1">
                  <c:v>Nov 24 @19hrs</c:v>
                </c:pt>
                <c:pt idx="2">
                  <c:v>Dec 24 @19hrs</c:v>
                </c:pt>
              </c:strCache>
            </c:strRef>
          </c:cat>
          <c:val>
            <c:numRef>
              <c:f>Resumo!$C$10:$E$10</c:f>
              <c:numCache>
                <c:formatCode>_(* #,##0.0_);_(* \(#,##0.0\);_(* "-"??_);_(@_)</c:formatCode>
                <c:ptCount val="3"/>
                <c:pt idx="0">
                  <c:v>0</c:v>
                </c:pt>
                <c:pt idx="1">
                  <c:v>3.0000000000000001E-3</c:v>
                </c:pt>
                <c:pt idx="2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E9-47D1-968F-385E2E31ED3F}"/>
            </c:ext>
          </c:extLst>
        </c:ser>
        <c:ser>
          <c:idx val="4"/>
          <c:order val="4"/>
          <c:tx>
            <c:strRef>
              <c:f>Resumo!$B$11</c:f>
              <c:strCache>
                <c:ptCount val="1"/>
                <c:pt idx="0">
                  <c:v>Geração Térmica Energético [MW]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Resumo!$C$6:$E$6</c:f>
              <c:strCache>
                <c:ptCount val="3"/>
                <c:pt idx="0">
                  <c:v>Oct 24 @19hrs</c:v>
                </c:pt>
                <c:pt idx="1">
                  <c:v>Nov 24 @19hrs</c:v>
                </c:pt>
                <c:pt idx="2">
                  <c:v>Dec 24 @19hrs</c:v>
                </c:pt>
              </c:strCache>
            </c:strRef>
          </c:cat>
          <c:val>
            <c:numRef>
              <c:f>Resumo!$C$11:$E$11</c:f>
              <c:numCache>
                <c:formatCode>_(* #,##0.0_);_(* \(#,##0.0\);_(* "-"??_);_(@_)</c:formatCode>
                <c:ptCount val="3"/>
                <c:pt idx="0">
                  <c:v>11.464</c:v>
                </c:pt>
                <c:pt idx="1">
                  <c:v>12.555</c:v>
                </c:pt>
                <c:pt idx="2">
                  <c:v>15.507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E9-47D1-968F-385E2E31ED3F}"/>
            </c:ext>
          </c:extLst>
        </c:ser>
        <c:ser>
          <c:idx val="5"/>
          <c:order val="5"/>
          <c:tx>
            <c:strRef>
              <c:f>Resumo!$B$12</c:f>
              <c:strCache>
                <c:ptCount val="1"/>
                <c:pt idx="0">
                  <c:v>Geração Hidráulica [MW]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Resumo!$C$6:$E$6</c:f>
              <c:strCache>
                <c:ptCount val="3"/>
                <c:pt idx="0">
                  <c:v>Oct 24 @19hrs</c:v>
                </c:pt>
                <c:pt idx="1">
                  <c:v>Nov 24 @19hrs</c:v>
                </c:pt>
                <c:pt idx="2">
                  <c:v>Dec 24 @19hrs</c:v>
                </c:pt>
              </c:strCache>
            </c:strRef>
          </c:cat>
          <c:val>
            <c:numRef>
              <c:f>Resumo!$C$12:$E$12</c:f>
              <c:numCache>
                <c:formatCode>_(* #,##0.0_);_(* \(#,##0.0\);_(* "-"??_);_(@_)</c:formatCode>
                <c:ptCount val="3"/>
                <c:pt idx="0">
                  <c:v>62.313000000000002</c:v>
                </c:pt>
                <c:pt idx="1">
                  <c:v>64.465999999999994</c:v>
                </c:pt>
                <c:pt idx="2">
                  <c:v>65.331999999999994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E9-47D1-968F-385E2E31ED3F}"/>
            </c:ext>
          </c:extLst>
        </c:ser>
        <c:ser>
          <c:idx val="6"/>
          <c:order val="6"/>
          <c:tx>
            <c:strRef>
              <c:f>Resumo!$B$13</c:f>
              <c:strCache>
                <c:ptCount val="1"/>
                <c:pt idx="0">
                  <c:v>Geração Térmica Adicional [MW]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Resumo!$C$6:$E$6</c:f>
              <c:strCache>
                <c:ptCount val="3"/>
                <c:pt idx="0">
                  <c:v>Oct 24 @19hrs</c:v>
                </c:pt>
                <c:pt idx="1">
                  <c:v>Nov 24 @19hrs</c:v>
                </c:pt>
                <c:pt idx="2">
                  <c:v>Dec 24 @19hrs</c:v>
                </c:pt>
              </c:strCache>
            </c:strRef>
          </c:cat>
          <c:val>
            <c:numRef>
              <c:f>Resumo!$C$13:$E$13</c:f>
              <c:numCache>
                <c:formatCode>_(* #,##0.0_);_(* \(#,##0.0\);_(* "-"??_);_(@_)</c:formatCode>
                <c:ptCount val="3"/>
                <c:pt idx="0">
                  <c:v>7.38</c:v>
                </c:pt>
                <c:pt idx="1">
                  <c:v>6.9580000000000002</c:v>
                </c:pt>
                <c:pt idx="2">
                  <c:v>4.9210000000000003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E9-47D1-968F-385E2E31ED3F}"/>
            </c:ext>
          </c:extLst>
        </c:ser>
        <c:ser>
          <c:idx val="7"/>
          <c:order val="7"/>
          <c:tx>
            <c:strRef>
              <c:f>Resumo!$B$14</c:f>
              <c:strCache>
                <c:ptCount val="1"/>
                <c:pt idx="0">
                  <c:v>Hidráulica Reservada para RO [MW]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Resumo!$C$6:$E$6</c:f>
              <c:strCache>
                <c:ptCount val="3"/>
                <c:pt idx="0">
                  <c:v>Oct 24 @19hrs</c:v>
                </c:pt>
                <c:pt idx="1">
                  <c:v>Nov 24 @19hrs</c:v>
                </c:pt>
                <c:pt idx="2">
                  <c:v>Dec 24 @19hrs</c:v>
                </c:pt>
              </c:strCache>
            </c:strRef>
          </c:cat>
          <c:val>
            <c:numRef>
              <c:f>Resumo!$C$14:$E$14</c:f>
              <c:numCache>
                <c:formatCode>_(* #,##0.0_);_(* \(#,##0.0\);_(* "-"??_);_(@_)</c:formatCode>
                <c:ptCount val="3"/>
                <c:pt idx="0">
                  <c:v>0.51900000000000002</c:v>
                </c:pt>
                <c:pt idx="1">
                  <c:v>0.14099999999999999</c:v>
                </c:pt>
                <c:pt idx="2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E9-47D1-968F-385E2E31ED3F}"/>
            </c:ext>
          </c:extLst>
        </c:ser>
        <c:ser>
          <c:idx val="8"/>
          <c:order val="8"/>
          <c:tx>
            <c:strRef>
              <c:f>Resumo!$B$15</c:f>
              <c:strCache>
                <c:ptCount val="1"/>
                <c:pt idx="0">
                  <c:v>RO Utilizada [MW]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Resumo!$C$6:$E$6</c:f>
              <c:strCache>
                <c:ptCount val="3"/>
                <c:pt idx="0">
                  <c:v>Oct 24 @19hrs</c:v>
                </c:pt>
                <c:pt idx="1">
                  <c:v>Nov 24 @19hrs</c:v>
                </c:pt>
                <c:pt idx="2">
                  <c:v>Dec 24 @19hrs</c:v>
                </c:pt>
              </c:strCache>
            </c:strRef>
          </c:cat>
          <c:val>
            <c:numRef>
              <c:f>Resumo!$C$15:$E$15</c:f>
              <c:numCache>
                <c:formatCode>_(* #,##0.0_);_(* \(#,##0.0\);_(* "-"??_);_(@_)</c:formatCode>
                <c:ptCount val="3"/>
                <c:pt idx="0">
                  <c:v>4.335</c:v>
                </c:pt>
                <c:pt idx="1">
                  <c:v>4.8049999999999997</c:v>
                </c:pt>
                <c:pt idx="2">
                  <c:v>4.7389999999999999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E9-47D1-968F-385E2E31ED3F}"/>
            </c:ext>
          </c:extLst>
        </c:ser>
        <c:ser>
          <c:idx val="9"/>
          <c:order val="9"/>
          <c:tx>
            <c:strRef>
              <c:f>Resumo!$B$16</c:f>
              <c:strCache>
                <c:ptCount val="1"/>
                <c:pt idx="0">
                  <c:v>Déficit [MW]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Resumo!$C$6:$E$6</c:f>
              <c:strCache>
                <c:ptCount val="3"/>
                <c:pt idx="0">
                  <c:v>Oct 24 @19hrs</c:v>
                </c:pt>
                <c:pt idx="1">
                  <c:v>Nov 24 @19hrs</c:v>
                </c:pt>
                <c:pt idx="2">
                  <c:v>Dec 24 @19hrs</c:v>
                </c:pt>
              </c:strCache>
            </c:strRef>
          </c:cat>
          <c:val>
            <c:numRef>
              <c:f>Resumo!$C$16:$E$16</c:f>
              <c:numCache>
                <c:formatCode>_(* #,##0.0_);_(* \(#,##0.0\);_(* "-"??_);_(@_)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E9-47D1-968F-385E2E31ED3F}"/>
            </c:ext>
          </c:extLst>
        </c:ser>
        <c:ser>
          <c:idx val="10"/>
          <c:order val="10"/>
          <c:tx>
            <c:strRef>
              <c:f>Resumo!$B$17</c:f>
              <c:strCache>
                <c:ptCount val="1"/>
                <c:pt idx="0">
                  <c:v>Sobra Térmica [MW]</c:v>
                </c:pt>
              </c:strCache>
            </c:strRef>
          </c:tx>
          <c:spPr>
            <a:pattFill prst="dk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Resumo!$C$6:$E$6</c:f>
              <c:strCache>
                <c:ptCount val="3"/>
                <c:pt idx="0">
                  <c:v>Oct 24 @19hrs</c:v>
                </c:pt>
                <c:pt idx="1">
                  <c:v>Nov 24 @19hrs</c:v>
                </c:pt>
                <c:pt idx="2">
                  <c:v>Dec 24 @19hrs</c:v>
                </c:pt>
              </c:strCache>
            </c:strRef>
          </c:cat>
          <c:val>
            <c:numRef>
              <c:f>Resumo!$C$17:$E$17</c:f>
              <c:numCache>
                <c:formatCode>_(* #,##0.0_);_(* \(#,##0.0\);_(* "-"??_);_(@_)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E9-47D1-968F-385E2E31E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7540352"/>
        <c:axId val="787541312"/>
      </c:barChart>
      <c:lineChart>
        <c:grouping val="standard"/>
        <c:varyColors val="0"/>
        <c:ser>
          <c:idx val="11"/>
          <c:order val="11"/>
          <c:tx>
            <c:strRef>
              <c:f>Resumo!$B$18</c:f>
              <c:strCache>
                <c:ptCount val="1"/>
                <c:pt idx="0">
                  <c:v>Demanda [MW]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Resumo!$C$6:$E$6</c:f>
              <c:strCache>
                <c:ptCount val="3"/>
                <c:pt idx="0">
                  <c:v>Oct 24 @19hrs</c:v>
                </c:pt>
                <c:pt idx="1">
                  <c:v>Nov 24 @19hrs</c:v>
                </c:pt>
                <c:pt idx="2">
                  <c:v>Dec 24 @19hrs</c:v>
                </c:pt>
              </c:strCache>
            </c:strRef>
          </c:cat>
          <c:val>
            <c:numRef>
              <c:f>Resumo!$C$18:$E$18</c:f>
              <c:numCache>
                <c:formatCode>_(* #,##0.0_);_(* \(#,##0.0\);_(* "-"??_);_(@_)</c:formatCode>
                <c:ptCount val="3"/>
                <c:pt idx="0">
                  <c:v>97.075999999999993</c:v>
                </c:pt>
                <c:pt idx="1">
                  <c:v>98.924999999999997</c:v>
                </c:pt>
                <c:pt idx="2">
                  <c:v>97.694999999999993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4E9-47D1-968F-385E2E31E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7540352"/>
        <c:axId val="787541312"/>
      </c:lineChart>
      <c:catAx>
        <c:axId val="78754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541312"/>
        <c:crosses val="autoZero"/>
        <c:auto val="1"/>
        <c:lblAlgn val="ctr"/>
        <c:lblOffset val="100"/>
        <c:noMultiLvlLbl val="0"/>
      </c:catAx>
      <c:valAx>
        <c:axId val="78754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54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Sobreoferta!$B$3</c:f>
              <c:strCache>
                <c:ptCount val="1"/>
                <c:pt idx="0">
                  <c:v>Oferta (GWmed)</c:v>
                </c:pt>
              </c:strCache>
            </c:strRef>
          </c:tx>
          <c:spPr>
            <a:solidFill>
              <a:srgbClr val="2F5893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Sobreoferta!$A$4:$A$10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  <c:extLst/>
            </c:numRef>
          </c:cat>
          <c:val>
            <c:numRef>
              <c:f>Sobreoferta!$B$4:$B$10</c:f>
              <c:numCache>
                <c:formatCode>_(* #,##0_);_(* \(#,##0\);_(* "-"??_);_(@_)</c:formatCode>
                <c:ptCount val="5"/>
                <c:pt idx="0">
                  <c:v>101.449927695</c:v>
                </c:pt>
                <c:pt idx="1">
                  <c:v>99.8171987883333</c:v>
                </c:pt>
                <c:pt idx="2">
                  <c:v>101.44505348499999</c:v>
                </c:pt>
                <c:pt idx="3">
                  <c:v>101.92712465666666</c:v>
                </c:pt>
                <c:pt idx="4">
                  <c:v>101.13531530000002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A00-4D6A-84A9-811C8E8FC6A6}"/>
            </c:ext>
          </c:extLst>
        </c:ser>
        <c:ser>
          <c:idx val="1"/>
          <c:order val="1"/>
          <c:tx>
            <c:strRef>
              <c:f>Sobreoferta!$C$3</c:f>
              <c:strCache>
                <c:ptCount val="1"/>
                <c:pt idx="0">
                  <c:v>Carga (GWmed)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Sobreoferta!$A$4:$A$10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  <c:extLst/>
            </c:numRef>
          </c:cat>
          <c:val>
            <c:numRef>
              <c:f>Sobreoferta!$C$4:$C$10</c:f>
              <c:numCache>
                <c:formatCode>_(* #,##0_);_(* \(#,##0\);_(* "-"??_);_(@_)</c:formatCode>
                <c:ptCount val="5"/>
                <c:pt idx="0">
                  <c:v>80.477851666666666</c:v>
                </c:pt>
                <c:pt idx="1">
                  <c:v>84.056638333333311</c:v>
                </c:pt>
                <c:pt idx="2">
                  <c:v>86.827245833333322</c:v>
                </c:pt>
                <c:pt idx="3">
                  <c:v>89.716280000000012</c:v>
                </c:pt>
                <c:pt idx="4">
                  <c:v>92.522884166666657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A00-4D6A-84A9-811C8E8F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6968000"/>
        <c:axId val="136968960"/>
      </c:barChart>
      <c:lineChart>
        <c:grouping val="standard"/>
        <c:varyColors val="0"/>
        <c:ser>
          <c:idx val="2"/>
          <c:order val="2"/>
          <c:tx>
            <c:strRef>
              <c:f>Sobreoferta!$D$3</c:f>
              <c:strCache>
                <c:ptCount val="1"/>
                <c:pt idx="0">
                  <c:v>Sobreoferta (% da carga)</c:v>
                </c:pt>
              </c:strCache>
            </c:strRef>
          </c:tx>
          <c:spPr>
            <a:ln w="28575" cap="rnd">
              <a:solidFill>
                <a:sysClr val="window" lastClr="FFFFFF">
                  <a:lumMod val="65000"/>
                </a:sysClr>
              </a:solidFill>
              <a:prstDash val="dash"/>
              <a:round/>
            </a:ln>
            <a:effectLst/>
          </c:spPr>
          <c:marker>
            <c:symbol val="diamond"/>
            <c:size val="7"/>
            <c:spPr>
              <a:solidFill>
                <a:schemeClr val="accent3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0474537037037036E-2"/>
                  <c:y val="-9.934711286089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00-4D6A-84A9-811C8E8FC6A6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Sobreoferta!$A$4:$A$10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  <c:extLst/>
            </c:numRef>
          </c:cat>
          <c:val>
            <c:numRef>
              <c:f>Sobreoferta!$D$4:$D$10</c:f>
              <c:numCache>
                <c:formatCode>0%</c:formatCode>
                <c:ptCount val="5"/>
                <c:pt idx="0">
                  <c:v>0.2605943821064971</c:v>
                </c:pt>
                <c:pt idx="1">
                  <c:v>0.18749929532632792</c:v>
                </c:pt>
                <c:pt idx="2">
                  <c:v>0.16835507692741802</c:v>
                </c:pt>
                <c:pt idx="3">
                  <c:v>0.13610511555613591</c:v>
                </c:pt>
                <c:pt idx="4">
                  <c:v>9.3084334874594887E-2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BA00-4D6A-84A9-811C8E8F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83840"/>
        <c:axId val="136992480"/>
      </c:lineChart>
      <c:catAx>
        <c:axId val="13696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68960"/>
        <c:crosses val="autoZero"/>
        <c:auto val="1"/>
        <c:lblAlgn val="ctr"/>
        <c:lblOffset val="100"/>
        <c:noMultiLvlLbl val="0"/>
      </c:catAx>
      <c:valAx>
        <c:axId val="13696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50000"/>
                </a:schemeClr>
              </a:solidFill>
              <a:prstDash val="dash"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68000"/>
        <c:crosses val="autoZero"/>
        <c:crossBetween val="between"/>
      </c:valAx>
      <c:valAx>
        <c:axId val="13699248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83840"/>
        <c:crosses val="max"/>
        <c:crossBetween val="between"/>
      </c:valAx>
      <c:catAx>
        <c:axId val="13698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992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124113012445449E-2"/>
          <c:y val="0.88055831544357555"/>
          <c:w val="0.96505023324461836"/>
          <c:h val="9.5819454239678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0.89223</cdr:x>
      <cdr:y>0.47272</cdr:y>
    </cdr:from>
    <cdr:to>
      <cdr:x>1</cdr:x>
      <cdr:y>0.5632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0BC8CD-B05B-40F9-8AEC-9D6C6309A5F9}"/>
            </a:ext>
          </a:extLst>
        </cdr:cNvPr>
        <cdr:cNvSpPr txBox="1"/>
      </cdr:nvSpPr>
      <cdr:spPr>
        <a:xfrm xmlns:a="http://schemas.openxmlformats.org/drawingml/2006/main">
          <a:off x="5058302" y="1759273"/>
          <a:ext cx="610978" cy="336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92AE4A"/>
              </a:solidFill>
              <a:latin typeface="+mn-lt"/>
            </a:rPr>
            <a:t>2022</a:t>
          </a:r>
        </a:p>
      </cdr:txBody>
    </cdr:sp>
  </cdr:relSizeAnchor>
  <cdr:relSizeAnchor xmlns:cdr="http://schemas.openxmlformats.org/drawingml/2006/chartDrawing">
    <cdr:from>
      <cdr:x>0.14051</cdr:x>
      <cdr:y>0.35926</cdr:y>
    </cdr:from>
    <cdr:to>
      <cdr:x>0.24828</cdr:x>
      <cdr:y>0.44974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3278DF-BCC0-473A-9D6B-D5B9F505B40A}"/>
            </a:ext>
          </a:extLst>
        </cdr:cNvPr>
        <cdr:cNvSpPr txBox="1"/>
      </cdr:nvSpPr>
      <cdr:spPr>
        <a:xfrm xmlns:a="http://schemas.openxmlformats.org/drawingml/2006/main">
          <a:off x="796612" y="1337009"/>
          <a:ext cx="610978" cy="336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7030A0"/>
              </a:solidFill>
              <a:latin typeface="+mn-lt"/>
            </a:rPr>
            <a:t>2024</a:t>
          </a:r>
        </a:p>
      </cdr:txBody>
    </cdr:sp>
  </cdr:relSizeAnchor>
  <cdr:relSizeAnchor xmlns:cdr="http://schemas.openxmlformats.org/drawingml/2006/chartDrawing">
    <cdr:from>
      <cdr:x>0.89223</cdr:x>
      <cdr:y>0.57029</cdr:y>
    </cdr:from>
    <cdr:to>
      <cdr:x>1</cdr:x>
      <cdr:y>0.66078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AEBBB2B-CB9D-4995-9436-F837456F3CE0}"/>
            </a:ext>
          </a:extLst>
        </cdr:cNvPr>
        <cdr:cNvSpPr txBox="1"/>
      </cdr:nvSpPr>
      <cdr:spPr>
        <a:xfrm xmlns:a="http://schemas.openxmlformats.org/drawingml/2006/main">
          <a:off x="5058301" y="2122381"/>
          <a:ext cx="610979" cy="336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4C787F"/>
              </a:solidFill>
              <a:latin typeface="+mn-lt"/>
            </a:rPr>
            <a:t>2021</a:t>
          </a:r>
        </a:p>
      </cdr:txBody>
    </cdr:sp>
  </cdr:relSizeAnchor>
  <cdr:relSizeAnchor xmlns:cdr="http://schemas.openxmlformats.org/drawingml/2006/chartDrawing">
    <cdr:from>
      <cdr:x>0.89223</cdr:x>
      <cdr:y>0.72398</cdr:y>
    </cdr:from>
    <cdr:to>
      <cdr:x>1</cdr:x>
      <cdr:y>0.81446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E031F2E-390B-4F0A-8998-8C4FCFEFE681}"/>
            </a:ext>
          </a:extLst>
        </cdr:cNvPr>
        <cdr:cNvSpPr txBox="1"/>
      </cdr:nvSpPr>
      <cdr:spPr>
        <a:xfrm xmlns:a="http://schemas.openxmlformats.org/drawingml/2006/main">
          <a:off x="5058302" y="2694354"/>
          <a:ext cx="610978" cy="336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C00000"/>
              </a:solidFill>
              <a:latin typeface="+mn-lt"/>
            </a:rPr>
            <a:t>2017</a:t>
          </a:r>
        </a:p>
      </cdr:txBody>
    </cdr:sp>
  </cdr:relSizeAnchor>
  <cdr:relSizeAnchor xmlns:cdr="http://schemas.openxmlformats.org/drawingml/2006/chartDrawing">
    <cdr:from>
      <cdr:x>0.87506</cdr:x>
      <cdr:y>0.36228</cdr:y>
    </cdr:from>
    <cdr:to>
      <cdr:x>0.98283</cdr:x>
      <cdr:y>0.45276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C3ED4F0-881A-0994-E266-60D0B011D340}"/>
            </a:ext>
          </a:extLst>
        </cdr:cNvPr>
        <cdr:cNvSpPr txBox="1"/>
      </cdr:nvSpPr>
      <cdr:spPr>
        <a:xfrm xmlns:a="http://schemas.openxmlformats.org/drawingml/2006/main">
          <a:off x="4960970" y="1348255"/>
          <a:ext cx="610978" cy="336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C5D5ED"/>
              </a:solidFill>
              <a:latin typeface="+mn-lt"/>
            </a:rPr>
            <a:t>2023</a:t>
          </a:r>
        </a:p>
      </cdr:txBody>
    </cdr:sp>
  </cdr:relSizeAnchor>
  <cdr:relSizeAnchor xmlns:cdr="http://schemas.openxmlformats.org/drawingml/2006/chartDrawing">
    <cdr:from>
      <cdr:x>0.44612</cdr:x>
      <cdr:y>0.44683</cdr:y>
    </cdr:from>
    <cdr:to>
      <cdr:x>0.55388</cdr:x>
      <cdr:y>0.53731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C59E36F-4A48-ADA9-44B6-942FCF65FC58}"/>
            </a:ext>
          </a:extLst>
        </cdr:cNvPr>
        <cdr:cNvSpPr txBox="1"/>
      </cdr:nvSpPr>
      <cdr:spPr>
        <a:xfrm xmlns:a="http://schemas.openxmlformats.org/drawingml/2006/main">
          <a:off x="2529151" y="1662937"/>
          <a:ext cx="610978" cy="336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+mn-lt"/>
            </a:rPr>
            <a:t>2020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877E5F9-7F1A-2EA3-0A74-379B824BB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C938DA-9B9C-214E-72CB-C8C16BB376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D5254-EFA8-408F-98FB-DCC03B5412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C5B0FE-BE79-5E49-EF60-73817A25EB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4338E6-DA32-9320-AE9B-CC9682143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8C56A-93FC-4D56-88AE-A97656BCB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8013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30D64-1D84-484F-89B5-CAAF06DCE2D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150F0-EB18-4D3A-B0BB-EDDF67EFA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2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150F0-EB18-4D3A-B0BB-EDDF67EFA1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4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5.png"/><Relationship Id="rId18" Type="http://schemas.openxmlformats.org/officeDocument/2006/relationships/hyperlink" Target="https://twitter.com/psrenergy" TargetMode="External"/><Relationship Id="rId26" Type="http://schemas.openxmlformats.org/officeDocument/2006/relationships/image" Target="../media/image25.png"/><Relationship Id="rId3" Type="http://schemas.openxmlformats.org/officeDocument/2006/relationships/image" Target="../media/image7.png"/><Relationship Id="rId21" Type="http://schemas.openxmlformats.org/officeDocument/2006/relationships/hyperlink" Target="https://www.psr-inc.com/" TargetMode="External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psrenergy/" TargetMode="External"/><Relationship Id="rId17" Type="http://schemas.openxmlformats.org/officeDocument/2006/relationships/image" Target="../media/image18.svg"/><Relationship Id="rId25" Type="http://schemas.openxmlformats.org/officeDocument/2006/relationships/image" Target="../media/image24.svg"/><Relationship Id="rId2" Type="http://schemas.openxmlformats.org/officeDocument/2006/relationships/image" Target="../media/image6.jpeg"/><Relationship Id="rId16" Type="http://schemas.openxmlformats.org/officeDocument/2006/relationships/image" Target="../media/image17.png"/><Relationship Id="rId20" Type="http://schemas.openxmlformats.org/officeDocument/2006/relationships/image" Target="../media/image2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4.svg"/><Relationship Id="rId24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hyperlink" Target="https://www.facebook.com/psrenergy/" TargetMode="External"/><Relationship Id="rId23" Type="http://schemas.openxmlformats.org/officeDocument/2006/relationships/image" Target="../media/image22.sv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8.svg"/><Relationship Id="rId9" Type="http://schemas.openxmlformats.org/officeDocument/2006/relationships/hyperlink" Target="https://www.linkedin.com/company/psrenergy" TargetMode="External"/><Relationship Id="rId14" Type="http://schemas.openxmlformats.org/officeDocument/2006/relationships/image" Target="../media/image16.sv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9021B6A-8569-F100-C500-CC656561A8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249" y="138223"/>
            <a:ext cx="11931502" cy="65815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850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fault (bullets)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2">
            <a:extLst>
              <a:ext uri="{FF2B5EF4-FFF2-40B4-BE49-F238E27FC236}">
                <a16:creationId xmlns:a16="http://schemas.microsoft.com/office/drawing/2014/main" id="{F8995576-E593-8F5F-33C5-DB6D98158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99952" cy="6858000"/>
          </a:xfrm>
          <a:prstGeom prst="rect">
            <a:avLst/>
          </a:prstGeom>
        </p:spPr>
      </p:pic>
      <p:sp>
        <p:nvSpPr>
          <p:cNvPr id="3" name="CaixaDeTexto 3">
            <a:extLst>
              <a:ext uri="{FF2B5EF4-FFF2-40B4-BE49-F238E27FC236}">
                <a16:creationId xmlns:a16="http://schemas.microsoft.com/office/drawing/2014/main" id="{68343503-BC7F-A87D-F439-19572104EBCD}"/>
              </a:ext>
            </a:extLst>
          </p:cNvPr>
          <p:cNvSpPr txBox="1"/>
          <p:nvPr userDrawn="1"/>
        </p:nvSpPr>
        <p:spPr>
          <a:xfrm>
            <a:off x="11124863" y="368576"/>
            <a:ext cx="70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4C32D9-0E74-487F-9421-105A4BA444E4}" type="slidenum">
              <a:rPr lang="en-US" sz="1400" b="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Gráfico 4">
            <a:extLst>
              <a:ext uri="{FF2B5EF4-FFF2-40B4-BE49-F238E27FC236}">
                <a16:creationId xmlns:a16="http://schemas.microsoft.com/office/drawing/2014/main" id="{6967EDFE-E9ED-5E9D-877E-B7399E222C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3849" y="6280150"/>
            <a:ext cx="705394" cy="264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96E5279-1336-1CC4-E896-A2354F85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9" name="Retângulo 24">
            <a:extLst>
              <a:ext uri="{FF2B5EF4-FFF2-40B4-BE49-F238E27FC236}">
                <a16:creationId xmlns:a16="http://schemas.microsoft.com/office/drawing/2014/main" id="{34476694-E610-8F2C-D24A-B5B60956F64A}"/>
              </a:ext>
            </a:extLst>
          </p:cNvPr>
          <p:cNvSpPr/>
          <p:nvPr userDrawn="1"/>
        </p:nvSpPr>
        <p:spPr>
          <a:xfrm>
            <a:off x="594301" y="1083367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7CD1E186-E818-C97B-CB72-A5FDCB37A1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3" y="1346200"/>
            <a:ext cx="5586984" cy="4780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7A58FFE-9E21-AF81-38D0-C43345A2BB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6703" y="1346200"/>
            <a:ext cx="5586984" cy="4785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36D492-5446-F8C0-D2E1-45137DB2E65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9388" y="215555"/>
            <a:ext cx="10464525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1">
                <a:solidFill>
                  <a:srgbClr val="A493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32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fault (sem bullets)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648F9728-4EC4-F570-1645-6589D98EC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99952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C834A70-43A9-812B-908A-91E918E40772}"/>
              </a:ext>
            </a:extLst>
          </p:cNvPr>
          <p:cNvSpPr txBox="1"/>
          <p:nvPr userDrawn="1"/>
        </p:nvSpPr>
        <p:spPr>
          <a:xfrm>
            <a:off x="11124863" y="368576"/>
            <a:ext cx="70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4C32D9-0E74-487F-9421-105A4BA444E4}" type="slidenum">
              <a:rPr lang="en-US" sz="1400" b="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1AD1BE2-CCAD-A000-896F-A7D75ED0EE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3849" y="6280150"/>
            <a:ext cx="705394" cy="264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09D04-F5F9-C872-D8EE-860AE06942D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6257" y="1349410"/>
            <a:ext cx="5586984" cy="4745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50000"/>
              <a:buFontTx/>
              <a:buNone/>
              <a:defRPr sz="12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err="1"/>
              <a:t>Edit</a:t>
            </a:r>
            <a:r>
              <a:rPr lang="pt-BR" noProof="0"/>
              <a:t> Master </a:t>
            </a:r>
            <a:r>
              <a:rPr lang="pt-BR" noProof="0" err="1"/>
              <a:t>text</a:t>
            </a:r>
            <a:r>
              <a:rPr lang="pt-BR" noProof="0"/>
              <a:t> </a:t>
            </a:r>
            <a:r>
              <a:rPr lang="pt-BR" noProof="0" err="1"/>
              <a:t>styles</a:t>
            </a:r>
            <a:endParaRPr lang="pt-BR" noProof="0"/>
          </a:p>
          <a:p>
            <a:pPr lvl="0"/>
            <a:endParaRPr lang="pt-BR" noProof="0"/>
          </a:p>
          <a:p>
            <a:pPr lvl="0"/>
            <a:endParaRPr lang="pt-BR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979F-93DB-0BE5-3449-56EE1B99D21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28759" y="1349410"/>
            <a:ext cx="5586984" cy="4745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50000"/>
              <a:buFontTx/>
              <a:buNone/>
              <a:defRPr sz="12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err="1"/>
              <a:t>Edit</a:t>
            </a:r>
            <a:r>
              <a:rPr lang="pt-BR" noProof="0"/>
              <a:t> Master </a:t>
            </a:r>
            <a:r>
              <a:rPr lang="pt-BR" noProof="0" err="1"/>
              <a:t>text</a:t>
            </a:r>
            <a:r>
              <a:rPr lang="pt-BR" noProof="0"/>
              <a:t> </a:t>
            </a:r>
            <a:r>
              <a:rPr lang="pt-BR" noProof="0" err="1"/>
              <a:t>styles</a:t>
            </a:r>
            <a:endParaRPr lang="pt-BR" noProof="0"/>
          </a:p>
          <a:p>
            <a:pPr lvl="0"/>
            <a:endParaRPr lang="pt-BR" noProof="0"/>
          </a:p>
          <a:p>
            <a:pPr lvl="0"/>
            <a:endParaRPr lang="pt-BR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244B62-84C0-DB3C-42EC-5C263E1D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7" name="Retângulo 24">
            <a:extLst>
              <a:ext uri="{FF2B5EF4-FFF2-40B4-BE49-F238E27FC236}">
                <a16:creationId xmlns:a16="http://schemas.microsoft.com/office/drawing/2014/main" id="{E2CB9807-F505-52DE-2357-556189758DE3}"/>
              </a:ext>
            </a:extLst>
          </p:cNvPr>
          <p:cNvSpPr/>
          <p:nvPr userDrawn="1"/>
        </p:nvSpPr>
        <p:spPr>
          <a:xfrm>
            <a:off x="594301" y="1083367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9BE441E-32D5-9072-E02A-D9E8F6B4817D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19388" y="215555"/>
            <a:ext cx="10464525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1">
                <a:solidFill>
                  <a:srgbClr val="A493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213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D43EB3D5-12EC-0C29-C699-DD6BFB09BA8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676105" y="2438403"/>
            <a:ext cx="6128657" cy="34646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id-ID" noProof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52080C-C86C-482B-BCD8-31ED1BE8A262}"/>
              </a:ext>
            </a:extLst>
          </p:cNvPr>
          <p:cNvSpPr txBox="1"/>
          <p:nvPr userDrawn="1"/>
        </p:nvSpPr>
        <p:spPr>
          <a:xfrm>
            <a:off x="11124863" y="368576"/>
            <a:ext cx="70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4C32D9-0E74-487F-9421-105A4BA444E4}" type="slidenum">
              <a:rPr lang="en-US" sz="1400" b="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ADB703C-9BC2-5EF3-8F61-0717019DF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849" y="6280150"/>
            <a:ext cx="705394" cy="2645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C441D0F-D999-A4A3-7481-F60988C3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6" name="Retângulo 24">
            <a:extLst>
              <a:ext uri="{FF2B5EF4-FFF2-40B4-BE49-F238E27FC236}">
                <a16:creationId xmlns:a16="http://schemas.microsoft.com/office/drawing/2014/main" id="{2DCA3AB3-89ED-01BA-C72D-9A7E8AEF6246}"/>
              </a:ext>
            </a:extLst>
          </p:cNvPr>
          <p:cNvSpPr/>
          <p:nvPr userDrawn="1"/>
        </p:nvSpPr>
        <p:spPr>
          <a:xfrm>
            <a:off x="594301" y="1083367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BC162-7E97-A3AF-FFC6-E11EAB19532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9388" y="215555"/>
            <a:ext cx="10464525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1">
                <a:solidFill>
                  <a:srgbClr val="A493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034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98B30D-25B0-8E34-5B7E-96255CCBB19F}"/>
              </a:ext>
            </a:extLst>
          </p:cNvPr>
          <p:cNvSpPr txBox="1"/>
          <p:nvPr userDrawn="1"/>
        </p:nvSpPr>
        <p:spPr>
          <a:xfrm>
            <a:off x="11124863" y="368576"/>
            <a:ext cx="70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4C32D9-0E74-487F-9421-105A4BA444E4}" type="slidenum">
              <a:rPr lang="en-US" sz="1400" b="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FA3037A-5CFA-FF9B-1E04-72EA18255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849" y="6280150"/>
            <a:ext cx="705394" cy="2645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F35BD96-D264-256E-5851-4367FE93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7" name="Retângulo 24">
            <a:extLst>
              <a:ext uri="{FF2B5EF4-FFF2-40B4-BE49-F238E27FC236}">
                <a16:creationId xmlns:a16="http://schemas.microsoft.com/office/drawing/2014/main" id="{1318352F-1726-2068-8F2D-7591A4E6A660}"/>
              </a:ext>
            </a:extLst>
          </p:cNvPr>
          <p:cNvSpPr/>
          <p:nvPr userDrawn="1"/>
        </p:nvSpPr>
        <p:spPr>
          <a:xfrm>
            <a:off x="594301" y="1083367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7CF181-90ED-817C-D32D-AA892646B7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9388" y="215555"/>
            <a:ext cx="10464525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1">
                <a:solidFill>
                  <a:srgbClr val="A493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9598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gura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6C63090-7413-C313-2461-0E0677170C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EF91342-307C-3859-B6FB-6E976E74C23D}"/>
              </a:ext>
            </a:extLst>
          </p:cNvPr>
          <p:cNvSpPr/>
          <p:nvPr userDrawn="1"/>
        </p:nvSpPr>
        <p:spPr>
          <a:xfrm>
            <a:off x="6423500" y="1159148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944C899-9B56-31B0-04C2-8F1FFC9DB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849" y="6280150"/>
            <a:ext cx="705394" cy="2645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145090-A5AC-521E-8C2E-5B2F146C0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974" y="502941"/>
            <a:ext cx="4448388" cy="642166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Título</a:t>
            </a:r>
            <a:endParaRPr lang="pt-BR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2330081-8905-93FE-CD7B-CA4B25595FE6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350730" y="290050"/>
            <a:ext cx="3345246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1">
                <a:solidFill>
                  <a:srgbClr val="A493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4811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rodu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316D8BA3-1CBB-F9EF-C5F2-1CEB089AC5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99952" y="0"/>
            <a:ext cx="5792048" cy="6858000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4DC91C1-BB8C-1F03-DCF7-12D861EC09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72805" y="1987969"/>
            <a:ext cx="2414016" cy="170078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31728B-9BF8-B9BD-62EA-D889AB68B9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1505" y="1987968"/>
            <a:ext cx="2412654" cy="170078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EEDB163-7554-105A-AD3F-43179023F2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22605" y="1987968"/>
            <a:ext cx="2412653" cy="170078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4B46727-5204-3AC7-FFDA-D66BCBF102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93706" y="1987968"/>
            <a:ext cx="2415055" cy="170338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8D067BE-35FE-1623-76C1-659B5E2B8B60}"/>
              </a:ext>
            </a:extLst>
          </p:cNvPr>
          <p:cNvSpPr txBox="1"/>
          <p:nvPr userDrawn="1"/>
        </p:nvSpPr>
        <p:spPr>
          <a:xfrm>
            <a:off x="11124863" y="368576"/>
            <a:ext cx="70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4C32D9-0E74-487F-9421-105A4BA444E4}" type="slidenum">
              <a:rPr lang="en-US" sz="1400" b="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C4FCEC3-310A-3853-6DC0-78E88E4E62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3849" y="6280150"/>
            <a:ext cx="705394" cy="264523"/>
          </a:xfrm>
          <a:prstGeom prst="rect">
            <a:avLst/>
          </a:prstGeom>
        </p:spPr>
      </p:pic>
      <p:sp>
        <p:nvSpPr>
          <p:cNvPr id="18" name="Rectangle 44">
            <a:extLst>
              <a:ext uri="{FF2B5EF4-FFF2-40B4-BE49-F238E27FC236}">
                <a16:creationId xmlns:a16="http://schemas.microsoft.com/office/drawing/2014/main" id="{1232B5DD-96BE-8FE7-82DC-C09069673CBF}"/>
              </a:ext>
            </a:extLst>
          </p:cNvPr>
          <p:cNvSpPr/>
          <p:nvPr userDrawn="1"/>
        </p:nvSpPr>
        <p:spPr>
          <a:xfrm>
            <a:off x="993707" y="3681827"/>
            <a:ext cx="2415055" cy="2136175"/>
          </a:xfrm>
          <a:prstGeom prst="rect">
            <a:avLst/>
          </a:prstGeom>
          <a:solidFill>
            <a:srgbClr val="16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B949C"/>
              </a:solidFill>
            </a:endParaRPr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E2BB84C8-8F81-FD93-7A97-0FC9AB670279}"/>
              </a:ext>
            </a:extLst>
          </p:cNvPr>
          <p:cNvSpPr/>
          <p:nvPr userDrawn="1"/>
        </p:nvSpPr>
        <p:spPr>
          <a:xfrm>
            <a:off x="1385819" y="4986752"/>
            <a:ext cx="1636713" cy="500063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3" name="Rectangle 63">
            <a:extLst>
              <a:ext uri="{FF2B5EF4-FFF2-40B4-BE49-F238E27FC236}">
                <a16:creationId xmlns:a16="http://schemas.microsoft.com/office/drawing/2014/main" id="{C8C46C3A-7214-1FE1-6FFA-2307A8CB1E2C}"/>
              </a:ext>
            </a:extLst>
          </p:cNvPr>
          <p:cNvSpPr/>
          <p:nvPr userDrawn="1"/>
        </p:nvSpPr>
        <p:spPr>
          <a:xfrm>
            <a:off x="2023994" y="4100927"/>
            <a:ext cx="360363" cy="36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0F24-9466-18BF-AA5A-8323FF85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0876D16-F35E-E790-A675-EE8D4217D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402" y="4216370"/>
            <a:ext cx="2125662" cy="710502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200" b="0" kern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  <a:p>
            <a:pPr lvl="0"/>
            <a:r>
              <a:rPr lang="en-US"/>
              <a:t>Description</a:t>
            </a:r>
          </a:p>
          <a:p>
            <a:pPr lvl="0"/>
            <a:endParaRPr lang="pt-B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0BB2F5-3783-FBD4-3D8B-612EDD9A0F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8402" y="3775712"/>
            <a:ext cx="2125662" cy="2857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400" b="0" kern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Basic</a:t>
            </a:r>
          </a:p>
          <a:p>
            <a:pPr lvl="0"/>
            <a:endParaRPr lang="pt-BR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00715EF-2898-6095-0A01-60D65EAE83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5818" y="4996692"/>
            <a:ext cx="1636713" cy="48059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400" b="0" kern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$2900</a:t>
            </a:r>
          </a:p>
          <a:p>
            <a:pPr lvl="0"/>
            <a:endParaRPr lang="pt-BR"/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10BF20CC-A1F6-D440-4779-F83D479BB955}"/>
              </a:ext>
            </a:extLst>
          </p:cNvPr>
          <p:cNvSpPr/>
          <p:nvPr userDrawn="1"/>
        </p:nvSpPr>
        <p:spPr>
          <a:xfrm>
            <a:off x="3617407" y="3681827"/>
            <a:ext cx="2415055" cy="2136175"/>
          </a:xfrm>
          <a:prstGeom prst="rect">
            <a:avLst/>
          </a:prstGeom>
          <a:solidFill>
            <a:srgbClr val="16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B949C"/>
              </a:solidFill>
            </a:endParaRPr>
          </a:p>
        </p:txBody>
      </p:sp>
      <p:sp>
        <p:nvSpPr>
          <p:cNvPr id="43" name="Rectangle 57">
            <a:extLst>
              <a:ext uri="{FF2B5EF4-FFF2-40B4-BE49-F238E27FC236}">
                <a16:creationId xmlns:a16="http://schemas.microsoft.com/office/drawing/2014/main" id="{69819BA2-7E4D-7A55-662F-7E07115F0128}"/>
              </a:ext>
            </a:extLst>
          </p:cNvPr>
          <p:cNvSpPr/>
          <p:nvPr userDrawn="1"/>
        </p:nvSpPr>
        <p:spPr>
          <a:xfrm>
            <a:off x="4009519" y="4986752"/>
            <a:ext cx="1636713" cy="500063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4" name="Rectangle 63">
            <a:extLst>
              <a:ext uri="{FF2B5EF4-FFF2-40B4-BE49-F238E27FC236}">
                <a16:creationId xmlns:a16="http://schemas.microsoft.com/office/drawing/2014/main" id="{4C11C625-9264-038D-90E7-0D0067D8750A}"/>
              </a:ext>
            </a:extLst>
          </p:cNvPr>
          <p:cNvSpPr/>
          <p:nvPr userDrawn="1"/>
        </p:nvSpPr>
        <p:spPr>
          <a:xfrm>
            <a:off x="4647694" y="4100927"/>
            <a:ext cx="360363" cy="36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E0FA8DFB-154E-248B-DDE1-6AD1DA1C65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2102" y="4216370"/>
            <a:ext cx="2125662" cy="710502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200" b="0" kern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  <a:p>
            <a:pPr lvl="0"/>
            <a:r>
              <a:rPr lang="en-US"/>
              <a:t>Description</a:t>
            </a:r>
          </a:p>
          <a:p>
            <a:pPr lvl="0"/>
            <a:endParaRPr lang="pt-BR"/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790AD03A-E2C7-EC95-A851-90E9F85008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102" y="3775712"/>
            <a:ext cx="2125662" cy="2857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400" b="0" kern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Basic</a:t>
            </a:r>
          </a:p>
          <a:p>
            <a:pPr lvl="0"/>
            <a:endParaRPr lang="pt-BR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CCF027C8-9F82-50C6-0EB9-DF4908954C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09518" y="4996692"/>
            <a:ext cx="1636713" cy="48059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400" b="0" kern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$2900</a:t>
            </a:r>
          </a:p>
          <a:p>
            <a:pPr lvl="0"/>
            <a:endParaRPr lang="pt-BR"/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A13F4563-0790-E1E1-275F-1DEB61619852}"/>
              </a:ext>
            </a:extLst>
          </p:cNvPr>
          <p:cNvSpPr/>
          <p:nvPr userDrawn="1"/>
        </p:nvSpPr>
        <p:spPr>
          <a:xfrm>
            <a:off x="6249104" y="3688752"/>
            <a:ext cx="2415055" cy="2136175"/>
          </a:xfrm>
          <a:prstGeom prst="rect">
            <a:avLst/>
          </a:prstGeom>
          <a:solidFill>
            <a:srgbClr val="16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B949C"/>
              </a:solidFill>
            </a:endParaRPr>
          </a:p>
        </p:txBody>
      </p:sp>
      <p:sp>
        <p:nvSpPr>
          <p:cNvPr id="49" name="Rectangle 57">
            <a:extLst>
              <a:ext uri="{FF2B5EF4-FFF2-40B4-BE49-F238E27FC236}">
                <a16:creationId xmlns:a16="http://schemas.microsoft.com/office/drawing/2014/main" id="{3AF67A58-56B8-2DD5-8D3E-DFFC8C130D15}"/>
              </a:ext>
            </a:extLst>
          </p:cNvPr>
          <p:cNvSpPr/>
          <p:nvPr userDrawn="1"/>
        </p:nvSpPr>
        <p:spPr>
          <a:xfrm>
            <a:off x="6641216" y="4993677"/>
            <a:ext cx="1636713" cy="500063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0" name="Rectangle 63">
            <a:extLst>
              <a:ext uri="{FF2B5EF4-FFF2-40B4-BE49-F238E27FC236}">
                <a16:creationId xmlns:a16="http://schemas.microsoft.com/office/drawing/2014/main" id="{51B8B3B8-D332-53EF-994E-19E7A8FFE83E}"/>
              </a:ext>
            </a:extLst>
          </p:cNvPr>
          <p:cNvSpPr/>
          <p:nvPr userDrawn="1"/>
        </p:nvSpPr>
        <p:spPr>
          <a:xfrm>
            <a:off x="7279391" y="4107852"/>
            <a:ext cx="360363" cy="36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B66EA653-05CA-6E5B-5A06-EE63C75754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3799" y="4223295"/>
            <a:ext cx="2125662" cy="710502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200" b="0" kern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  <a:p>
            <a:pPr lvl="0"/>
            <a:r>
              <a:rPr lang="en-US"/>
              <a:t>Description</a:t>
            </a:r>
          </a:p>
          <a:p>
            <a:pPr lvl="0"/>
            <a:endParaRPr lang="pt-BR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80951AE0-2DF6-50A8-1DC3-5D753368D0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3799" y="3782637"/>
            <a:ext cx="2125662" cy="2857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400" b="0" kern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Basic</a:t>
            </a:r>
          </a:p>
          <a:p>
            <a:pPr lvl="0"/>
            <a:endParaRPr lang="pt-BR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307665F8-53CF-2FB6-B0DD-36427D1D5A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215" y="5003617"/>
            <a:ext cx="1636713" cy="48059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400" b="0" kern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$2900</a:t>
            </a:r>
          </a:p>
          <a:p>
            <a:pPr lvl="0"/>
            <a:endParaRPr lang="pt-BR"/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0E6C27D1-BAF0-8302-9C18-9E12AA38BA68}"/>
              </a:ext>
            </a:extLst>
          </p:cNvPr>
          <p:cNvSpPr/>
          <p:nvPr userDrawn="1"/>
        </p:nvSpPr>
        <p:spPr>
          <a:xfrm>
            <a:off x="8871766" y="3676996"/>
            <a:ext cx="2415055" cy="2136175"/>
          </a:xfrm>
          <a:prstGeom prst="rect">
            <a:avLst/>
          </a:prstGeom>
          <a:solidFill>
            <a:srgbClr val="16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B949C"/>
              </a:solidFill>
            </a:endParaRPr>
          </a:p>
        </p:txBody>
      </p:sp>
      <p:sp>
        <p:nvSpPr>
          <p:cNvPr id="55" name="Rectangle 57">
            <a:extLst>
              <a:ext uri="{FF2B5EF4-FFF2-40B4-BE49-F238E27FC236}">
                <a16:creationId xmlns:a16="http://schemas.microsoft.com/office/drawing/2014/main" id="{78AA78C5-1FFA-85F2-70E4-E134309289F6}"/>
              </a:ext>
            </a:extLst>
          </p:cNvPr>
          <p:cNvSpPr/>
          <p:nvPr userDrawn="1"/>
        </p:nvSpPr>
        <p:spPr>
          <a:xfrm>
            <a:off x="9263878" y="4981921"/>
            <a:ext cx="1636713" cy="500063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6" name="Rectangle 63">
            <a:extLst>
              <a:ext uri="{FF2B5EF4-FFF2-40B4-BE49-F238E27FC236}">
                <a16:creationId xmlns:a16="http://schemas.microsoft.com/office/drawing/2014/main" id="{268A1EBF-39BC-DA3E-F2C0-7FDD2B677271}"/>
              </a:ext>
            </a:extLst>
          </p:cNvPr>
          <p:cNvSpPr/>
          <p:nvPr userDrawn="1"/>
        </p:nvSpPr>
        <p:spPr>
          <a:xfrm>
            <a:off x="9902053" y="4096096"/>
            <a:ext cx="360363" cy="36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A944E19C-7456-8F76-623A-374253D1A4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6461" y="4211539"/>
            <a:ext cx="2125662" cy="710502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200" b="0" kern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  <a:p>
            <a:pPr lvl="0"/>
            <a:r>
              <a:rPr lang="en-US"/>
              <a:t>Description</a:t>
            </a:r>
          </a:p>
          <a:p>
            <a:pPr lvl="0"/>
            <a:endParaRPr lang="pt-BR"/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242F8FFF-4C2B-7FC4-193C-C16D1094CE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6461" y="3770881"/>
            <a:ext cx="2125662" cy="2857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400" b="0" kern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Basic</a:t>
            </a:r>
          </a:p>
          <a:p>
            <a:pPr lvl="0"/>
            <a:endParaRPr lang="pt-BR"/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20CDCBEA-E773-A3D1-2ED6-BA2FFE2B87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63877" y="4991861"/>
            <a:ext cx="1636713" cy="48059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400" b="0" kern="12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$2900</a:t>
            </a:r>
          </a:p>
          <a:p>
            <a:pPr lvl="0"/>
            <a:endParaRPr lang="pt-BR"/>
          </a:p>
        </p:txBody>
      </p:sp>
      <p:sp>
        <p:nvSpPr>
          <p:cNvPr id="11" name="Retângulo 24">
            <a:extLst>
              <a:ext uri="{FF2B5EF4-FFF2-40B4-BE49-F238E27FC236}">
                <a16:creationId xmlns:a16="http://schemas.microsoft.com/office/drawing/2014/main" id="{83366DBA-8DF8-0750-D42F-BDC2A38FEF6A}"/>
              </a:ext>
            </a:extLst>
          </p:cNvPr>
          <p:cNvSpPr/>
          <p:nvPr userDrawn="1"/>
        </p:nvSpPr>
        <p:spPr>
          <a:xfrm>
            <a:off x="594301" y="1083367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197BFD1-F462-CF45-23C6-11468FC119D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9388" y="215555"/>
            <a:ext cx="10464525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1">
                <a:solidFill>
                  <a:srgbClr val="A493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4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0" grpId="0" animBg="1"/>
      <p:bldP spid="54" grpId="0" animBg="1"/>
      <p:bldP spid="55" grpId="0" animBg="1"/>
      <p:bldP spid="5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ody of water with boats and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605B4C8E-D892-A7F3-77B3-8CD8AF7BF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77" y="-17507"/>
            <a:ext cx="10163175" cy="6248400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D3EA13CE-6376-871F-7691-A7C2EC85AFB8}"/>
              </a:ext>
            </a:extLst>
          </p:cNvPr>
          <p:cNvSpPr/>
          <p:nvPr userDrawn="1"/>
        </p:nvSpPr>
        <p:spPr>
          <a:xfrm>
            <a:off x="908050" y="657225"/>
            <a:ext cx="10375900" cy="5105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BD00AD2-83B4-F596-9E37-6B96292F63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6272876"/>
            <a:ext cx="10668000" cy="58026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C2EFA0F-0035-C517-26CD-3789BC4D73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756777" y="-156564"/>
            <a:ext cx="6689639" cy="701456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F136E4C-E94B-5E45-5FFA-2CBE0AC77A08}"/>
              </a:ext>
            </a:extLst>
          </p:cNvPr>
          <p:cNvSpPr/>
          <p:nvPr userDrawn="1"/>
        </p:nvSpPr>
        <p:spPr>
          <a:xfrm>
            <a:off x="557438" y="3140326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9818B7D-78BE-0002-87DE-BFC0C1E2C1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7439" y="405628"/>
            <a:ext cx="1058710" cy="516444"/>
          </a:xfrm>
          <a:prstGeom prst="rect">
            <a:avLst/>
          </a:prstGeom>
        </p:spPr>
      </p:pic>
      <p:pic>
        <p:nvPicPr>
          <p:cNvPr id="2" name="Gráfico 12">
            <a:hlinkClick r:id="rId9"/>
            <a:extLst>
              <a:ext uri="{FF2B5EF4-FFF2-40B4-BE49-F238E27FC236}">
                <a16:creationId xmlns:a16="http://schemas.microsoft.com/office/drawing/2014/main" id="{2A47697B-161C-F838-70FC-8F588321A9D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00401" y="6332287"/>
            <a:ext cx="432000" cy="432000"/>
          </a:xfrm>
          <a:prstGeom prst="rect">
            <a:avLst/>
          </a:prstGeom>
        </p:spPr>
      </p:pic>
      <p:pic>
        <p:nvPicPr>
          <p:cNvPr id="3" name="Gráfico 14">
            <a:hlinkClick r:id="rId12"/>
            <a:extLst>
              <a:ext uri="{FF2B5EF4-FFF2-40B4-BE49-F238E27FC236}">
                <a16:creationId xmlns:a16="http://schemas.microsoft.com/office/drawing/2014/main" id="{64F52ED5-2B9A-B724-B50D-F9461971D9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98012" y="6332287"/>
            <a:ext cx="432000" cy="432000"/>
          </a:xfrm>
          <a:prstGeom prst="rect">
            <a:avLst/>
          </a:prstGeom>
        </p:spPr>
      </p:pic>
      <p:pic>
        <p:nvPicPr>
          <p:cNvPr id="4" name="Gráfico 16">
            <a:hlinkClick r:id="rId15"/>
            <a:extLst>
              <a:ext uri="{FF2B5EF4-FFF2-40B4-BE49-F238E27FC236}">
                <a16:creationId xmlns:a16="http://schemas.microsoft.com/office/drawing/2014/main" id="{1BC1E894-71EF-AD59-CE1E-CA9F751C16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19448" y="6332287"/>
            <a:ext cx="438645" cy="432000"/>
          </a:xfrm>
          <a:prstGeom prst="rect">
            <a:avLst/>
          </a:prstGeom>
        </p:spPr>
      </p:pic>
      <p:pic>
        <p:nvPicPr>
          <p:cNvPr id="5" name="Gráfico 18">
            <a:hlinkClick r:id="rId18"/>
            <a:extLst>
              <a:ext uri="{FF2B5EF4-FFF2-40B4-BE49-F238E27FC236}">
                <a16:creationId xmlns:a16="http://schemas.microsoft.com/office/drawing/2014/main" id="{83FAAA0F-A69B-2490-68BB-EFA16502588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58162" y="6332287"/>
            <a:ext cx="432000" cy="432000"/>
          </a:xfrm>
          <a:prstGeom prst="rect">
            <a:avLst/>
          </a:prstGeom>
        </p:spPr>
      </p:pic>
      <p:pic>
        <p:nvPicPr>
          <p:cNvPr id="9" name="Gráfico 21">
            <a:hlinkClick r:id="rId21"/>
            <a:extLst>
              <a:ext uri="{FF2B5EF4-FFF2-40B4-BE49-F238E27FC236}">
                <a16:creationId xmlns:a16="http://schemas.microsoft.com/office/drawing/2014/main" id="{FB51DFCA-6BB5-572C-5EAD-BBCF31AA914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2700" y="3645158"/>
            <a:ext cx="360000" cy="360000"/>
          </a:xfrm>
          <a:prstGeom prst="rect">
            <a:avLst/>
          </a:prstGeom>
        </p:spPr>
      </p:pic>
      <p:pic>
        <p:nvPicPr>
          <p:cNvPr id="10" name="Gráfico 23">
            <a:extLst>
              <a:ext uri="{FF2B5EF4-FFF2-40B4-BE49-F238E27FC236}">
                <a16:creationId xmlns:a16="http://schemas.microsoft.com/office/drawing/2014/main" id="{BDCF93C5-5D42-A151-416C-0E1106A931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2700" y="4122155"/>
            <a:ext cx="360000" cy="360000"/>
          </a:xfrm>
          <a:prstGeom prst="rect">
            <a:avLst/>
          </a:prstGeom>
        </p:spPr>
      </p:pic>
      <p:pic>
        <p:nvPicPr>
          <p:cNvPr id="12" name="Gráfico 25">
            <a:extLst>
              <a:ext uri="{FF2B5EF4-FFF2-40B4-BE49-F238E27FC236}">
                <a16:creationId xmlns:a16="http://schemas.microsoft.com/office/drawing/2014/main" id="{3D3496DE-2B19-EC85-6599-EBAC35AF6E0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52700" y="4616404"/>
            <a:ext cx="360000" cy="360000"/>
          </a:xfrm>
          <a:prstGeom prst="rect">
            <a:avLst/>
          </a:prstGeom>
        </p:spPr>
      </p:pic>
      <p:sp>
        <p:nvSpPr>
          <p:cNvPr id="15" name="CaixaDeTexto 26">
            <a:extLst>
              <a:ext uri="{FF2B5EF4-FFF2-40B4-BE49-F238E27FC236}">
                <a16:creationId xmlns:a16="http://schemas.microsoft.com/office/drawing/2014/main" id="{5BB6D76C-6A99-FDC6-6EAB-AC24ACFEE7F2}"/>
              </a:ext>
            </a:extLst>
          </p:cNvPr>
          <p:cNvSpPr txBox="1"/>
          <p:nvPr userDrawn="1"/>
        </p:nvSpPr>
        <p:spPr>
          <a:xfrm>
            <a:off x="789450" y="3475541"/>
            <a:ext cx="2124075" cy="150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>
                <a:solidFill>
                  <a:srgbClr val="162944"/>
                </a:solidFill>
                <a:latin typeface="+mj-lt"/>
              </a:rPr>
              <a:t>www.psr-inc.com</a:t>
            </a:r>
          </a:p>
          <a:p>
            <a:pPr>
              <a:lnSpc>
                <a:spcPct val="200000"/>
              </a:lnSpc>
            </a:pPr>
            <a:r>
              <a:rPr lang="en-US" sz="1600" b="1">
                <a:solidFill>
                  <a:srgbClr val="162944"/>
                </a:solidFill>
                <a:latin typeface="+mj-lt"/>
              </a:rPr>
              <a:t>psr@psr-inc.com</a:t>
            </a:r>
          </a:p>
          <a:p>
            <a:pPr>
              <a:lnSpc>
                <a:spcPct val="200000"/>
              </a:lnSpc>
            </a:pPr>
            <a:r>
              <a:rPr lang="en-US" sz="1600" b="1">
                <a:solidFill>
                  <a:srgbClr val="162944"/>
                </a:solidFill>
                <a:latin typeface="+mj-lt"/>
              </a:rPr>
              <a:t>+55 21 3906-2100</a:t>
            </a:r>
          </a:p>
        </p:txBody>
      </p:sp>
      <p:sp>
        <p:nvSpPr>
          <p:cNvPr id="17" name="CaixaDeTexto 19">
            <a:extLst>
              <a:ext uri="{FF2B5EF4-FFF2-40B4-BE49-F238E27FC236}">
                <a16:creationId xmlns:a16="http://schemas.microsoft.com/office/drawing/2014/main" id="{620174F7-DAF6-6CFF-EA16-239D8CDCB0C8}"/>
              </a:ext>
            </a:extLst>
          </p:cNvPr>
          <p:cNvSpPr txBox="1"/>
          <p:nvPr userDrawn="1"/>
        </p:nvSpPr>
        <p:spPr>
          <a:xfrm>
            <a:off x="3571874" y="6381750"/>
            <a:ext cx="862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n-lt"/>
              </a:rPr>
              <a:t>/</a:t>
            </a:r>
            <a:r>
              <a:rPr lang="en-US" err="1">
                <a:solidFill>
                  <a:schemeClr val="bg1"/>
                </a:solidFill>
                <a:latin typeface="+mn-lt"/>
              </a:rPr>
              <a:t>psrenergy</a:t>
            </a:r>
            <a:r>
              <a:rPr lang="en-US">
                <a:solidFill>
                  <a:schemeClr val="bg1"/>
                </a:solidFill>
                <a:latin typeface="+mn-lt"/>
              </a:rPr>
              <a:t>               @psrenergy              /</a:t>
            </a:r>
            <a:r>
              <a:rPr lang="en-US" err="1">
                <a:solidFill>
                  <a:schemeClr val="bg1"/>
                </a:solidFill>
                <a:latin typeface="+mn-lt"/>
              </a:rPr>
              <a:t>psrenergy</a:t>
            </a:r>
            <a:r>
              <a:rPr lang="en-US">
                <a:solidFill>
                  <a:schemeClr val="bg1"/>
                </a:solidFill>
                <a:latin typeface="+mn-lt"/>
              </a:rPr>
              <a:t>                 @psrenergy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F003D33-9230-45E4-08DB-A074ADF231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700" y="2028741"/>
            <a:ext cx="4464357" cy="105890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pt-BR" sz="4800" b="1" i="0" kern="1200" dirty="0">
                <a:solidFill>
                  <a:srgbClr val="002846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OBRIGADO!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8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2DA4A5E7-1F2F-2426-3E34-F2232975E709}"/>
              </a:ext>
            </a:extLst>
          </p:cNvPr>
          <p:cNvSpPr/>
          <p:nvPr userDrawn="1"/>
        </p:nvSpPr>
        <p:spPr>
          <a:xfrm>
            <a:off x="0" y="1581150"/>
            <a:ext cx="1365956" cy="4006850"/>
          </a:xfrm>
          <a:prstGeom prst="rect">
            <a:avLst/>
          </a:prstGeom>
          <a:solidFill>
            <a:srgbClr val="042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CC348D-62F2-EEA8-BEB3-8A1AF7703B30}"/>
              </a:ext>
            </a:extLst>
          </p:cNvPr>
          <p:cNvSpPr/>
          <p:nvPr userDrawn="1"/>
        </p:nvSpPr>
        <p:spPr>
          <a:xfrm>
            <a:off x="5637345" y="1756190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2BA2F7CE-3D33-D8D1-6864-038880F8B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849" y="6280150"/>
            <a:ext cx="705394" cy="26452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B41B794-3EAE-37B9-D8C4-F1C7185E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8180" y="1103169"/>
            <a:ext cx="6241063" cy="642166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Sumário</a:t>
            </a: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68C86F6-53AE-8E31-00A6-119EE2FD006D}"/>
              </a:ext>
            </a:extLst>
          </p:cNvPr>
          <p:cNvSpPr/>
          <p:nvPr userDrawn="1"/>
        </p:nvSpPr>
        <p:spPr>
          <a:xfrm>
            <a:off x="3349690" y="0"/>
            <a:ext cx="8842310" cy="1005049"/>
          </a:xfrm>
          <a:prstGeom prst="rect">
            <a:avLst/>
          </a:prstGeom>
          <a:solidFill>
            <a:srgbClr val="2A83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9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6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 sem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7A6F9D97-343C-52FC-5479-BE248EF3FB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99952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2BA2F7CE-3D33-D8D1-6864-038880F8B2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3849" y="6280150"/>
            <a:ext cx="705394" cy="26452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673DB43-029D-0958-8F27-33D8F0238F1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6257" y="1436841"/>
            <a:ext cx="10127333" cy="46532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lnSpc>
                <a:spcPts val="1800"/>
              </a:lnSpc>
              <a:buClr>
                <a:srgbClr val="5B949C"/>
              </a:buClr>
              <a:buSzPct val="100000"/>
              <a:buFont typeface="+mj-lt"/>
              <a:buAutoNum type="arabicPeriod"/>
              <a:defRPr sz="1800" b="1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 algn="l">
              <a:lnSpc>
                <a:spcPts val="1800"/>
              </a:lnSpc>
              <a:buClr>
                <a:srgbClr val="5B949C"/>
              </a:buClr>
              <a:buFont typeface="+mj-lt"/>
              <a:buAutoNum type="arabicPeriod"/>
              <a:defRPr sz="1800" b="1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pt-BR" noProof="0" err="1"/>
              <a:t>Edit</a:t>
            </a:r>
            <a:r>
              <a:rPr lang="pt-BR" noProof="0"/>
              <a:t> Master </a:t>
            </a:r>
            <a:r>
              <a:rPr lang="pt-BR" noProof="0" err="1"/>
              <a:t>text</a:t>
            </a:r>
            <a:r>
              <a:rPr lang="pt-BR" noProof="0"/>
              <a:t> </a:t>
            </a:r>
            <a:r>
              <a:rPr lang="pt-BR" noProof="0" err="1"/>
              <a:t>styles</a:t>
            </a:r>
            <a:endParaRPr lang="pt-BR" noProof="0"/>
          </a:p>
          <a:p>
            <a:pPr lvl="0"/>
            <a:endParaRPr lang="pt-BR" noProof="0"/>
          </a:p>
          <a:p>
            <a:pPr lvl="0"/>
            <a:endParaRPr lang="pt-BR" noProof="0"/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BC51A637-64F7-62E0-FCC3-8C067D90C1D3}"/>
              </a:ext>
            </a:extLst>
          </p:cNvPr>
          <p:cNvCxnSpPr>
            <a:cxnSpLocks/>
          </p:cNvCxnSpPr>
          <p:nvPr userDrawn="1"/>
        </p:nvCxnSpPr>
        <p:spPr>
          <a:xfrm>
            <a:off x="8640050" y="404089"/>
            <a:ext cx="3297026" cy="0"/>
          </a:xfrm>
          <a:prstGeom prst="line">
            <a:avLst/>
          </a:prstGeom>
          <a:ln w="57150">
            <a:solidFill>
              <a:srgbClr val="5B94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407D2E07-6C7B-4939-044B-C17C36E2504D}"/>
              </a:ext>
            </a:extLst>
          </p:cNvPr>
          <p:cNvSpPr/>
          <p:nvPr userDrawn="1"/>
        </p:nvSpPr>
        <p:spPr>
          <a:xfrm>
            <a:off x="594301" y="1083367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C6254A-2FBD-D6C9-97C5-981C3D60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29A3AC8B-8030-53C6-663E-42149C4B96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2876" y="1138844"/>
            <a:ext cx="5701596" cy="571915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4A14767E-B361-34B3-A326-E16BDBADB7BC}"/>
              </a:ext>
            </a:extLst>
          </p:cNvPr>
          <p:cNvSpPr/>
          <p:nvPr userDrawn="1"/>
        </p:nvSpPr>
        <p:spPr>
          <a:xfrm>
            <a:off x="6492876" y="0"/>
            <a:ext cx="1969086" cy="1014153"/>
          </a:xfrm>
          <a:prstGeom prst="rect">
            <a:avLst/>
          </a:prstGeom>
          <a:solidFill>
            <a:srgbClr val="16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CEC5CB70-6677-17BA-1702-2F0BE7CDDC17}"/>
              </a:ext>
            </a:extLst>
          </p:cNvPr>
          <p:cNvSpPr/>
          <p:nvPr userDrawn="1"/>
        </p:nvSpPr>
        <p:spPr>
          <a:xfrm>
            <a:off x="8562975" y="0"/>
            <a:ext cx="3629025" cy="1014153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82018B-C753-2E5B-684B-334730F3F97A}"/>
              </a:ext>
            </a:extLst>
          </p:cNvPr>
          <p:cNvSpPr txBox="1"/>
          <p:nvPr userDrawn="1"/>
        </p:nvSpPr>
        <p:spPr>
          <a:xfrm>
            <a:off x="11124863" y="368576"/>
            <a:ext cx="70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4C32D9-0E74-487F-9421-105A4BA444E4}" type="slidenum">
              <a:rPr lang="en-US" sz="1400" b="0" smtClean="0">
                <a:solidFill>
                  <a:schemeClr val="bg1"/>
                </a:solidFill>
              </a:rPr>
              <a:pPr algn="r"/>
              <a:t>‹#›</a:t>
            </a:fld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2" name="Retângulo 24">
            <a:extLst>
              <a:ext uri="{FF2B5EF4-FFF2-40B4-BE49-F238E27FC236}">
                <a16:creationId xmlns:a16="http://schemas.microsoft.com/office/drawing/2014/main" id="{E70CA4E3-8448-83D0-B5AC-81E0433C2B09}"/>
              </a:ext>
            </a:extLst>
          </p:cNvPr>
          <p:cNvSpPr/>
          <p:nvPr userDrawn="1"/>
        </p:nvSpPr>
        <p:spPr>
          <a:xfrm>
            <a:off x="594301" y="1126497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D072A5-AF0A-6AD9-1E50-7A1709862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669" y="466141"/>
            <a:ext cx="5627331" cy="642166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Título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8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2FFACDE5-F383-4837-6B06-12CC9F916223}"/>
              </a:ext>
            </a:extLst>
          </p:cNvPr>
          <p:cNvSpPr/>
          <p:nvPr userDrawn="1"/>
        </p:nvSpPr>
        <p:spPr>
          <a:xfrm>
            <a:off x="136451" y="138223"/>
            <a:ext cx="11919098" cy="6581554"/>
          </a:xfrm>
          <a:prstGeom prst="rect">
            <a:avLst/>
          </a:prstGeom>
          <a:solidFill>
            <a:srgbClr val="5B94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D7FDFAA-6BB9-81C7-3E24-3B1A34F71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8677" y="2503967"/>
            <a:ext cx="6281616" cy="185006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5500"/>
              </a:lnSpc>
              <a:defRPr sz="5500" b="1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/>
              <a:t>Clique</a:t>
            </a:r>
            <a:br>
              <a:rPr lang="pt-BR"/>
            </a:br>
            <a:r>
              <a:rPr lang="pt-BR"/>
              <a:t>para editar </a:t>
            </a:r>
            <a:endParaRPr lang="en-US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BE6B21E-C703-6D99-68D4-D9363701C9A8}"/>
              </a:ext>
            </a:extLst>
          </p:cNvPr>
          <p:cNvSpPr/>
          <p:nvPr userDrawn="1"/>
        </p:nvSpPr>
        <p:spPr>
          <a:xfrm rot="16200000" flipV="1">
            <a:off x="3615080" y="3397100"/>
            <a:ext cx="1850066" cy="63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5A5246-CEEC-D7BD-5561-54F0578739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2110" y="2837589"/>
            <a:ext cx="1578065" cy="1182822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pt-BR" sz="6000" b="1" i="0" kern="1200" cap="none" baseline="0" dirty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2FFACDE5-F383-4837-6B06-12CC9F916223}"/>
              </a:ext>
            </a:extLst>
          </p:cNvPr>
          <p:cNvSpPr/>
          <p:nvPr userDrawn="1"/>
        </p:nvSpPr>
        <p:spPr>
          <a:xfrm>
            <a:off x="136451" y="138223"/>
            <a:ext cx="11919098" cy="6581554"/>
          </a:xfrm>
          <a:prstGeom prst="rect">
            <a:avLst/>
          </a:prstGeom>
          <a:solidFill>
            <a:srgbClr val="5B94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ção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465F8C20-E12A-6488-6AD1-48358A326F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99952" cy="6858000"/>
          </a:xfrm>
          <a:prstGeom prst="rect">
            <a:avLst/>
          </a:prstGeom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129DCF92-01CB-B938-46F5-CF61F2CCA3CE}"/>
              </a:ext>
            </a:extLst>
          </p:cNvPr>
          <p:cNvSpPr/>
          <p:nvPr userDrawn="1"/>
        </p:nvSpPr>
        <p:spPr>
          <a:xfrm>
            <a:off x="0" y="2444750"/>
            <a:ext cx="374469" cy="1952625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262C2E-EDDB-2787-194F-CC9D13E32724}"/>
              </a:ext>
            </a:extLst>
          </p:cNvPr>
          <p:cNvSpPr txBox="1"/>
          <p:nvPr userDrawn="1"/>
        </p:nvSpPr>
        <p:spPr>
          <a:xfrm>
            <a:off x="11124863" y="368576"/>
            <a:ext cx="70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4C32D9-0E74-487F-9421-105A4BA444E4}" type="slidenum">
              <a:rPr lang="en-US" sz="1400" b="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E783B09-7E63-98C0-2FDC-BB4B0516D3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3849" y="6280150"/>
            <a:ext cx="705394" cy="264523"/>
          </a:xfrm>
          <a:prstGeom prst="rect">
            <a:avLst/>
          </a:prstGeom>
        </p:spPr>
      </p:pic>
      <p:sp>
        <p:nvSpPr>
          <p:cNvPr id="2" name="Retângulo 24">
            <a:extLst>
              <a:ext uri="{FF2B5EF4-FFF2-40B4-BE49-F238E27FC236}">
                <a16:creationId xmlns:a16="http://schemas.microsoft.com/office/drawing/2014/main" id="{0723496D-A30C-8DBF-569E-79414FA5BE03}"/>
              </a:ext>
            </a:extLst>
          </p:cNvPr>
          <p:cNvSpPr/>
          <p:nvPr userDrawn="1"/>
        </p:nvSpPr>
        <p:spPr>
          <a:xfrm>
            <a:off x="594301" y="1083367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6EA56C-12D8-4BF9-6F49-D3E4D60F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faul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2">
            <a:extLst>
              <a:ext uri="{FF2B5EF4-FFF2-40B4-BE49-F238E27FC236}">
                <a16:creationId xmlns:a16="http://schemas.microsoft.com/office/drawing/2014/main" id="{F8995576-E593-8F5F-33C5-DB6D98158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99952" cy="6858000"/>
          </a:xfrm>
          <a:prstGeom prst="rect">
            <a:avLst/>
          </a:prstGeom>
        </p:spPr>
      </p:pic>
      <p:sp>
        <p:nvSpPr>
          <p:cNvPr id="3" name="CaixaDeTexto 3">
            <a:extLst>
              <a:ext uri="{FF2B5EF4-FFF2-40B4-BE49-F238E27FC236}">
                <a16:creationId xmlns:a16="http://schemas.microsoft.com/office/drawing/2014/main" id="{24AEB061-0EE4-1933-E831-21DC873CFA18}"/>
              </a:ext>
            </a:extLst>
          </p:cNvPr>
          <p:cNvSpPr txBox="1"/>
          <p:nvPr userDrawn="1"/>
        </p:nvSpPr>
        <p:spPr>
          <a:xfrm>
            <a:off x="11124863" y="368576"/>
            <a:ext cx="70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4C32D9-0E74-487F-9421-105A4BA444E4}" type="slidenum">
              <a:rPr lang="en-US" sz="1400" b="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Gráfico 4">
            <a:extLst>
              <a:ext uri="{FF2B5EF4-FFF2-40B4-BE49-F238E27FC236}">
                <a16:creationId xmlns:a16="http://schemas.microsoft.com/office/drawing/2014/main" id="{E1E4B333-41BB-932D-C523-C8218807EA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3849" y="6280150"/>
            <a:ext cx="705394" cy="26452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99EC73-C858-E23F-191A-CBF7AA50EDE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9388" y="215555"/>
            <a:ext cx="10464525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1">
                <a:solidFill>
                  <a:srgbClr val="A493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tângulo 24">
            <a:extLst>
              <a:ext uri="{FF2B5EF4-FFF2-40B4-BE49-F238E27FC236}">
                <a16:creationId xmlns:a16="http://schemas.microsoft.com/office/drawing/2014/main" id="{AA289EC6-0121-9E13-0A7E-EABD6A6737C3}"/>
              </a:ext>
            </a:extLst>
          </p:cNvPr>
          <p:cNvSpPr/>
          <p:nvPr userDrawn="1"/>
        </p:nvSpPr>
        <p:spPr>
          <a:xfrm>
            <a:off x="594301" y="1083367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012FEED-1E0C-9713-F2F1-CF4C36DA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4247526-5F0D-0EFB-1562-0599A35C91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1346199"/>
            <a:ext cx="10515600" cy="5198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19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fault (sem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648F9728-4EC4-F570-1645-6589D98EC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99952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C834A70-43A9-812B-908A-91E918E40772}"/>
              </a:ext>
            </a:extLst>
          </p:cNvPr>
          <p:cNvSpPr txBox="1"/>
          <p:nvPr userDrawn="1"/>
        </p:nvSpPr>
        <p:spPr>
          <a:xfrm>
            <a:off x="11124863" y="368576"/>
            <a:ext cx="70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4C32D9-0E74-487F-9421-105A4BA444E4}" type="slidenum">
              <a:rPr lang="en-US" sz="1400" b="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1AD1BE2-CCAD-A000-896F-A7D75ED0EE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3849" y="6280150"/>
            <a:ext cx="705394" cy="264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09D04-F5F9-C872-D8EE-860AE06942D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6257" y="1349410"/>
            <a:ext cx="10515600" cy="5264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50000"/>
              <a:buFontTx/>
              <a:buNone/>
              <a:defRPr sz="12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sz="1800" baseline="0">
                <a:solidFill>
                  <a:srgbClr val="1629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err="1"/>
              <a:t>Edit</a:t>
            </a:r>
            <a:r>
              <a:rPr lang="pt-BR" noProof="0"/>
              <a:t> Master </a:t>
            </a:r>
            <a:r>
              <a:rPr lang="pt-BR" noProof="0" err="1"/>
              <a:t>text</a:t>
            </a:r>
            <a:r>
              <a:rPr lang="pt-BR" noProof="0"/>
              <a:t> </a:t>
            </a:r>
            <a:r>
              <a:rPr lang="pt-BR" noProof="0" err="1"/>
              <a:t>styles</a:t>
            </a:r>
            <a:endParaRPr lang="pt-BR" noProof="0"/>
          </a:p>
          <a:p>
            <a:pPr lvl="0"/>
            <a:endParaRPr lang="pt-BR" noProof="0"/>
          </a:p>
          <a:p>
            <a:pPr lvl="0"/>
            <a:endParaRPr lang="pt-BR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113A9E-ED90-1AD1-0D0E-A0A32DEA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7" name="Retângulo 24">
            <a:extLst>
              <a:ext uri="{FF2B5EF4-FFF2-40B4-BE49-F238E27FC236}">
                <a16:creationId xmlns:a16="http://schemas.microsoft.com/office/drawing/2014/main" id="{D44A7F9B-1232-F896-D689-3A9BB8C06871}"/>
              </a:ext>
            </a:extLst>
          </p:cNvPr>
          <p:cNvSpPr/>
          <p:nvPr userDrawn="1"/>
        </p:nvSpPr>
        <p:spPr>
          <a:xfrm>
            <a:off x="594301" y="1083367"/>
            <a:ext cx="1428532" cy="45719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D24F3A-7A1B-2A8B-D872-6677477A206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9388" y="215555"/>
            <a:ext cx="10464525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1">
                <a:solidFill>
                  <a:srgbClr val="A493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40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ítulo 13">
            <a:extLst>
              <a:ext uri="{FF2B5EF4-FFF2-40B4-BE49-F238E27FC236}">
                <a16:creationId xmlns:a16="http://schemas.microsoft.com/office/drawing/2014/main" id="{875D41EC-BE27-E643-46C7-7D150ACC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69" y="431635"/>
            <a:ext cx="10515600" cy="642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9E993998-9E50-1271-58DC-A82AF99FA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669" y="1441045"/>
            <a:ext cx="10515600" cy="498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9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1" r:id="rId3"/>
    <p:sldLayoutId id="2147483651" r:id="rId4"/>
    <p:sldLayoutId id="2147483655" r:id="rId5"/>
    <p:sldLayoutId id="2147483666" r:id="rId6"/>
    <p:sldLayoutId id="2147483653" r:id="rId7"/>
    <p:sldLayoutId id="2147483662" r:id="rId8"/>
    <p:sldLayoutId id="2147483652" r:id="rId9"/>
    <p:sldLayoutId id="2147483664" r:id="rId10"/>
    <p:sldLayoutId id="214748366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16294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120000"/>
        </a:lnSpc>
        <a:spcBef>
          <a:spcPts val="1000"/>
        </a:spcBef>
        <a:spcAft>
          <a:spcPts val="1200"/>
        </a:spcAft>
        <a:buFontTx/>
        <a:buBlip>
          <a:blip r:embed="rId18"/>
        </a:buBlip>
        <a:defRPr sz="1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just" defTabSz="914400" rtl="0" eaLnBrk="1" latinLnBrk="0" hangingPunct="1">
        <a:lnSpc>
          <a:spcPct val="120000"/>
        </a:lnSpc>
        <a:spcBef>
          <a:spcPts val="500"/>
        </a:spcBef>
        <a:spcAft>
          <a:spcPts val="1200"/>
        </a:spcAft>
        <a:buClr>
          <a:srgbClr val="182B45"/>
        </a:buClr>
        <a:buSzPct val="13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just" defTabSz="914400" rtl="0" eaLnBrk="1" latinLnBrk="0" hangingPunct="1">
        <a:lnSpc>
          <a:spcPct val="120000"/>
        </a:lnSpc>
        <a:spcBef>
          <a:spcPts val="500"/>
        </a:spcBef>
        <a:spcAft>
          <a:spcPts val="1200"/>
        </a:spcAft>
        <a:buClr>
          <a:srgbClr val="182B45"/>
        </a:buClr>
        <a:buSzPct val="130000"/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just" defTabSz="914400" rtl="0" eaLnBrk="1" latinLnBrk="0" hangingPunct="1">
        <a:lnSpc>
          <a:spcPct val="120000"/>
        </a:lnSpc>
        <a:spcBef>
          <a:spcPts val="500"/>
        </a:spcBef>
        <a:spcAft>
          <a:spcPts val="1200"/>
        </a:spcAft>
        <a:buClr>
          <a:srgbClr val="182B45"/>
        </a:buClr>
        <a:buSzPct val="13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just" defTabSz="914400" rtl="0" eaLnBrk="1" latinLnBrk="0" hangingPunct="1">
        <a:lnSpc>
          <a:spcPct val="120000"/>
        </a:lnSpc>
        <a:spcBef>
          <a:spcPts val="500"/>
        </a:spcBef>
        <a:spcAft>
          <a:spcPts val="1200"/>
        </a:spcAft>
        <a:buClr>
          <a:srgbClr val="182B45"/>
        </a:buClr>
        <a:buSzPct val="13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D0CCDC3E-E8E6-5D5A-FDB4-D770C1F760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EE5EB362-3438-BB04-637E-26576A950114}"/>
              </a:ext>
            </a:extLst>
          </p:cNvPr>
          <p:cNvSpPr/>
          <p:nvPr/>
        </p:nvSpPr>
        <p:spPr>
          <a:xfrm>
            <a:off x="908050" y="876300"/>
            <a:ext cx="10375900" cy="5105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974AF7-6B7B-8617-FAF5-611A45DEB274}"/>
              </a:ext>
            </a:extLst>
          </p:cNvPr>
          <p:cNvSpPr/>
          <p:nvPr/>
        </p:nvSpPr>
        <p:spPr>
          <a:xfrm>
            <a:off x="1757673" y="4189597"/>
            <a:ext cx="1428532" cy="52045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ABD246F-678B-EFEA-F4B7-7501D62B23F2}"/>
              </a:ext>
            </a:extLst>
          </p:cNvPr>
          <p:cNvSpPr/>
          <p:nvPr/>
        </p:nvSpPr>
        <p:spPr>
          <a:xfrm>
            <a:off x="0" y="2100695"/>
            <a:ext cx="7011296" cy="2656611"/>
          </a:xfrm>
          <a:prstGeom prst="rect">
            <a:avLst/>
          </a:prstGeom>
          <a:solidFill>
            <a:srgbClr val="5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874743-EA86-E3A6-6D0F-535FCE49A006}"/>
              </a:ext>
            </a:extLst>
          </p:cNvPr>
          <p:cNvSpPr txBox="1">
            <a:spLocks/>
          </p:cNvSpPr>
          <p:nvPr/>
        </p:nvSpPr>
        <p:spPr>
          <a:xfrm>
            <a:off x="908050" y="4891602"/>
            <a:ext cx="7926760" cy="7047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1" kern="1200">
                <a:solidFill>
                  <a:srgbClr val="A493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000" b="1" i="0" dirty="0">
                <a:solidFill>
                  <a:schemeClr val="bg1"/>
                </a:solidFill>
              </a:rPr>
              <a:t>Instituto de Estudos de Política Econômica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000" b="1" i="0" dirty="0">
                <a:solidFill>
                  <a:schemeClr val="bg1"/>
                </a:solidFill>
              </a:rPr>
              <a:t>Casa das Garças – 21/outubro de 2024</a:t>
            </a:r>
            <a:endParaRPr lang="pt-BR" b="1" i="0" dirty="0">
              <a:solidFill>
                <a:schemeClr val="bg1"/>
              </a:solidFill>
            </a:endParaRPr>
          </a:p>
        </p:txBody>
      </p:sp>
      <p:pic>
        <p:nvPicPr>
          <p:cNvPr id="14" name="Gráfico 12">
            <a:extLst>
              <a:ext uri="{FF2B5EF4-FFF2-40B4-BE49-F238E27FC236}">
                <a16:creationId xmlns:a16="http://schemas.microsoft.com/office/drawing/2014/main" id="{30B170F2-D366-BD87-BDD2-B9805A3DD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611" y="5031501"/>
            <a:ext cx="1373493" cy="66999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2B02969-CB9E-20A2-9504-7728142391B7}"/>
              </a:ext>
            </a:extLst>
          </p:cNvPr>
          <p:cNvSpPr txBox="1">
            <a:spLocks noChangeArrowheads="1"/>
          </p:cNvSpPr>
          <p:nvPr/>
        </p:nvSpPr>
        <p:spPr>
          <a:xfrm>
            <a:off x="540134" y="2587358"/>
            <a:ext cx="6471162" cy="16448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pt-BR" sz="4000" b="1" dirty="0">
                <a:solidFill>
                  <a:schemeClr val="bg1"/>
                </a:solidFill>
              </a:rPr>
              <a:t>Crise iminente ou permanente? </a:t>
            </a:r>
          </a:p>
          <a:p>
            <a:pPr>
              <a:lnSpc>
                <a:spcPts val="6000"/>
              </a:lnSpc>
            </a:pPr>
            <a:r>
              <a:rPr lang="pt-BR" sz="2000" b="1" i="1" dirty="0">
                <a:solidFill>
                  <a:srgbClr val="162944"/>
                </a:solidFill>
              </a:rPr>
              <a:t>Seca e regulação da energia</a:t>
            </a:r>
            <a:endParaRPr lang="en-ID" altLang="en-US" sz="2000" b="1" i="1" dirty="0">
              <a:solidFill>
                <a:srgbClr val="1629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4A3E157-46B6-25B7-6145-89BC6EBE1FA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t-BR" dirty="0"/>
              <a:t>Perspectivas de mercado: balanço de ponta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220CFB-A4F0-34BC-12BD-FCC25AD0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Análises do ONS para o atendimento à demanda</a:t>
            </a:r>
            <a:endParaRPr lang="en-US" sz="2800" dirty="0"/>
          </a:p>
        </p:txBody>
      </p:sp>
      <p:sp>
        <p:nvSpPr>
          <p:cNvPr id="25" name="CaixaDeTexto 1">
            <a:extLst>
              <a:ext uri="{FF2B5EF4-FFF2-40B4-BE49-F238E27FC236}">
                <a16:creationId xmlns:a16="http://schemas.microsoft.com/office/drawing/2014/main" id="{A5892A6E-ED76-4BA4-3B91-29907EACE498}"/>
              </a:ext>
            </a:extLst>
          </p:cNvPr>
          <p:cNvSpPr txBox="1"/>
          <p:nvPr/>
        </p:nvSpPr>
        <p:spPr>
          <a:xfrm>
            <a:off x="-44091" y="6579941"/>
            <a:ext cx="11110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[1] </a:t>
            </a:r>
            <a:r>
              <a:rPr lang="en-US" sz="1100" dirty="0" err="1"/>
              <a:t>Considera</a:t>
            </a:r>
            <a:r>
              <a:rPr lang="en-US" sz="1100" dirty="0"/>
              <a:t> as </a:t>
            </a:r>
            <a:r>
              <a:rPr lang="en-US" sz="1100" dirty="0" err="1"/>
              <a:t>premissas</a:t>
            </a:r>
            <a:r>
              <a:rPr lang="en-US" sz="1100" dirty="0"/>
              <a:t> do </a:t>
            </a:r>
            <a:r>
              <a:rPr lang="en-US" sz="1100" dirty="0" err="1"/>
              <a:t>cenário</a:t>
            </a:r>
            <a:r>
              <a:rPr lang="en-US" sz="1100" dirty="0"/>
              <a:t> inferior do ONS de </a:t>
            </a:r>
            <a:r>
              <a:rPr lang="en-US" sz="1100" dirty="0" err="1"/>
              <a:t>Outubro</a:t>
            </a:r>
            <a:endParaRPr lang="en-US" sz="110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28E7F0D-9870-8E82-0DA3-1597297F1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763281"/>
              </p:ext>
            </p:extLst>
          </p:nvPr>
        </p:nvGraphicFramePr>
        <p:xfrm>
          <a:off x="3187105" y="2278631"/>
          <a:ext cx="5817790" cy="309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A763DD16-A459-D9C8-9463-8B0FF5071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1" y="5301298"/>
            <a:ext cx="7343778" cy="119237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D86D5-309A-A9E9-BB1E-97C8AAA7EC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1346199"/>
            <a:ext cx="10515600" cy="5198473"/>
          </a:xfrm>
        </p:spPr>
        <p:txBody>
          <a:bodyPr>
            <a:normAutofit/>
          </a:bodyPr>
          <a:lstStyle/>
          <a:p>
            <a:r>
              <a:rPr lang="pt-BR" sz="2000" dirty="0"/>
              <a:t>Mesmo com hidrologia desfavorável, pouca produção eólica e carga elevada, </a:t>
            </a:r>
            <a:r>
              <a:rPr lang="pt-BR" sz="2000" dirty="0">
                <a:solidFill>
                  <a:srgbClr val="00B0F0"/>
                </a:solidFill>
              </a:rPr>
              <a:t>não há déficit de ponta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540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0D9A16-2AD2-3355-CEC7-7221204B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Projeções da PSR com cenários históricos</a:t>
            </a:r>
            <a:endParaRPr lang="en-US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115D8A19-9CA6-E49D-D192-3D9F194CD9E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9113" y="215900"/>
            <a:ext cx="10464800" cy="307975"/>
          </a:xfrm>
        </p:spPr>
        <p:txBody>
          <a:bodyPr/>
          <a:lstStyle/>
          <a:p>
            <a:r>
              <a:rPr lang="pt-BR" dirty="0"/>
              <a:t>Perspectivas de mercado: impactos em preços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072DDD-65B7-E567-8C3F-71F0CB33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" y="1680106"/>
            <a:ext cx="9774871" cy="49619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F80EA3-054D-C2EF-3FC8-A8B8AF55DDF6}"/>
              </a:ext>
            </a:extLst>
          </p:cNvPr>
          <p:cNvSpPr txBox="1"/>
          <p:nvPr/>
        </p:nvSpPr>
        <p:spPr>
          <a:xfrm>
            <a:off x="5507664" y="2572780"/>
            <a:ext cx="5589183" cy="646331"/>
          </a:xfrm>
          <a:prstGeom prst="rect">
            <a:avLst/>
          </a:prstGeom>
          <a:solidFill>
            <a:srgbClr val="FFEAA7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l">
              <a:buFontTx/>
              <a:buNone/>
            </a:pPr>
            <a:r>
              <a:rPr lang="pt-BR" dirty="0"/>
              <a:t>Uma hidrologia favorável (85% da média a partir de novembro) levaria o PLD ao piso em abril.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F505-2E73-7912-5815-94EBA07F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Olhando para a frente...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91F46420-7E75-FE54-43D1-B3F3FF3A5F5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t-BR"/>
              <a:t>Perspectivas de mercado: oferta e demanda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890AF01-677A-D36B-F612-F4F5EBCEF2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157862"/>
              </p:ext>
            </p:extLst>
          </p:nvPr>
        </p:nvGraphicFramePr>
        <p:xfrm>
          <a:off x="6500357" y="2234626"/>
          <a:ext cx="5402697" cy="322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D2DFD5D6-7413-0DD2-A109-F2E4DAAC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688" y="1946393"/>
            <a:ext cx="4806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>
                <a:solidFill>
                  <a:srgbClr val="000000"/>
                </a:solidFill>
                <a:latin typeface="+mn-lt"/>
              </a:rPr>
              <a:t>Excedente físico estrutural (visão PSR)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6818F-CE0C-3F0A-8CD2-CB3093B54B4C}"/>
              </a:ext>
            </a:extLst>
          </p:cNvPr>
          <p:cNvSpPr txBox="1">
            <a:spLocks/>
          </p:cNvSpPr>
          <p:nvPr/>
        </p:nvSpPr>
        <p:spPr>
          <a:xfrm>
            <a:off x="277697" y="1362034"/>
            <a:ext cx="10515600" cy="519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3"/>
              </a:buBlip>
              <a:defRPr sz="16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182B45"/>
              </a:buClr>
              <a:buSzPct val="13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182B45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182B45"/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182B45"/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800" dirty="0"/>
              <a:t>O que pode afetar oferta e demanda (e em muitos casos encarecer a conta de luz)?</a:t>
            </a:r>
          </a:p>
          <a:p>
            <a:pPr marL="625475" indent="-1682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dirty="0"/>
              <a:t>UTEs da Lei da Eletrobras (total de 8 GW)</a:t>
            </a:r>
          </a:p>
          <a:p>
            <a:pPr marL="625475" indent="-1682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dirty="0"/>
              <a:t>Conclusão de Angra III </a:t>
            </a:r>
          </a:p>
          <a:p>
            <a:pPr marL="625475" indent="-1682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dirty="0"/>
              <a:t>Extensão / novos subsídios para renováveis e GD</a:t>
            </a:r>
          </a:p>
          <a:p>
            <a:pPr marL="625475" indent="-1682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dirty="0"/>
              <a:t>Mais jabutis...
Leilões de reserva de capacidade ou energia</a:t>
            </a:r>
          </a:p>
          <a:p>
            <a:pPr marL="625475" indent="-1682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dirty="0"/>
              <a:t>Alteração da aversão ao risco (critério de suprimento)</a:t>
            </a:r>
            <a:r>
              <a:rPr lang="pt-BR" sz="1600" b="0" dirty="0"/>
              <a:t>
ANDE (crescimento do Paraguai)</a:t>
            </a:r>
          </a:p>
          <a:p>
            <a:pPr marL="625475" indent="-1682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dirty="0"/>
              <a:t>E</a:t>
            </a:r>
            <a:r>
              <a:rPr lang="pt-BR" sz="1600" b="0" dirty="0"/>
              <a:t>letrificação</a:t>
            </a:r>
            <a:r>
              <a:rPr lang="pt-BR" b="0" dirty="0"/>
              <a:t> e</a:t>
            </a:r>
            <a:r>
              <a:rPr lang="pt-BR" sz="1600" b="0" dirty="0"/>
              <a:t> data centers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5828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DDEDD68-D67F-D3B5-52FD-C1EDD99B594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889954-E0EC-5956-60AA-E5D0FBBB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recados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F10A4-57F0-3D9A-1014-05E719D370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2" y="1346199"/>
            <a:ext cx="11309557" cy="551180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600" dirty="0"/>
              <a:t>Cenário atual: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1400" dirty="0"/>
              <a:t>O Brasil cresceu oferta de geração por: (i) hidrelétricas (limitadas em energia, mas boas para suprir potência); </a:t>
            </a:r>
            <a:br>
              <a:rPr lang="pt-BR" sz="1400" dirty="0"/>
            </a:br>
            <a:r>
              <a:rPr lang="pt-BR" sz="1400" dirty="0"/>
              <a:t>(</a:t>
            </a:r>
            <a:r>
              <a:rPr lang="pt-BR" sz="1400" dirty="0" err="1"/>
              <a:t>ii</a:t>
            </a:r>
            <a:r>
              <a:rPr lang="pt-BR" sz="1400" dirty="0"/>
              <a:t>)  complementação térmica; (</a:t>
            </a:r>
            <a:r>
              <a:rPr lang="pt-BR" sz="1400" dirty="0" err="1"/>
              <a:t>iii</a:t>
            </a:r>
            <a:r>
              <a:rPr lang="pt-BR" sz="1400" dirty="0"/>
              <a:t>) outras renováveis com energia não despachável, com limites no suprimento de potência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1400" dirty="0"/>
              <a:t>Alteração no perfil de consumo e de fontes de expansão: pico de carga bruta às 14h e pico de carga líquida às 19h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1400" b="1" dirty="0"/>
              <a:t>Potência</a:t>
            </a:r>
            <a:r>
              <a:rPr lang="pt-BR" sz="1400" dirty="0"/>
              <a:t> passou a ser um fator importante no planejamento e operação, mas só mais recentemente olhado em detalhes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1400" dirty="0"/>
              <a:t>Sem novas hidroelétricas, térmicas flexíveis ou sistemas de armazenamento de energia serão importantes.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600" dirty="0"/>
              <a:t>2024: não enxergamos risco físico de suprimento, nem de energia nem de potência. </a:t>
            </a:r>
            <a:r>
              <a:rPr lang="pt-BR" sz="1600" b="0" dirty="0"/>
              <a:t>Desafio operacional do ONS: suprir a necessidade </a:t>
            </a:r>
            <a:r>
              <a:rPr lang="pt-BR" sz="1600" dirty="0"/>
              <a:t>ao menor custo possível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600" dirty="0"/>
              <a:t>2025: suprimento mais dependente da realização da próxima estação úmida.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600" dirty="0"/>
              <a:t>Temas importantes: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1400" dirty="0"/>
              <a:t>Mudança de paradigma no planejamento e operação do sistema elétrico, historicamente focado no suprimento de energia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1400" dirty="0"/>
              <a:t>Analisar as necessidades do sistema e enviar sinais corretos para a expansão e consumo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1400" dirty="0"/>
              <a:t>Construir um sistema elétrico mais robusto e resiliente</a:t>
            </a:r>
          </a:p>
        </p:txBody>
      </p:sp>
    </p:spTree>
    <p:extLst>
      <p:ext uri="{BB962C8B-B14F-4D97-AF65-F5344CB8AC3E}">
        <p14:creationId xmlns:p14="http://schemas.microsoft.com/office/powerpoint/2010/main" val="243246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F505-2E73-7912-5815-94EBA07F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68" y="431635"/>
            <a:ext cx="10782427" cy="642166"/>
          </a:xfrm>
        </p:spPr>
        <p:txBody>
          <a:bodyPr>
            <a:normAutofit/>
          </a:bodyPr>
          <a:lstStyle/>
          <a:p>
            <a:r>
              <a:rPr lang="pt-BR" sz="2800"/>
              <a:t>2023 x 2024: o que mudou?</a:t>
            </a:r>
            <a:endParaRPr lang="en-US" sz="28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9F49153-93FA-FAF1-7BEF-1CD99CCE549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t-BR" dirty="0"/>
              <a:t>Perspectivas de hidrologia e armazenamento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FD9318C-ADA0-4EAC-7454-34C0EE2DB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775256"/>
              </p:ext>
            </p:extLst>
          </p:nvPr>
        </p:nvGraphicFramePr>
        <p:xfrm>
          <a:off x="0" y="2421918"/>
          <a:ext cx="6372203" cy="366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EARM_SIN_img">
            <a:extLst>
              <a:ext uri="{FF2B5EF4-FFF2-40B4-BE49-F238E27FC236}">
                <a16:creationId xmlns:a16="http://schemas.microsoft.com/office/drawing/2014/main" id="{346C41B8-CA0D-7524-F074-975030AA9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727744"/>
              </p:ext>
            </p:extLst>
          </p:nvPr>
        </p:nvGraphicFramePr>
        <p:xfrm>
          <a:off x="6463521" y="2421918"/>
          <a:ext cx="5669280" cy="372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3B1CB79-666D-FAF7-85E4-17A82F9DAB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782" y="1477949"/>
            <a:ext cx="11225709" cy="847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600" dirty="0"/>
              <a:t>Vazões do período úmido 2023-2024 bem secas</a:t>
            </a:r>
            <a:r>
              <a:rPr lang="en-US" sz="1600" dirty="0"/>
              <a:t>: 71% da media e </a:t>
            </a:r>
            <a:r>
              <a:rPr lang="en-US" sz="1600" dirty="0" err="1"/>
              <a:t>parecidas</a:t>
            </a:r>
            <a:r>
              <a:rPr lang="en-US" sz="1600" dirty="0"/>
              <a:t> com 2020-2021.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B68EF-2B95-7EDF-9295-FE202E0D7260}"/>
              </a:ext>
            </a:extLst>
          </p:cNvPr>
          <p:cNvSpPr txBox="1">
            <a:spLocks/>
          </p:cNvSpPr>
          <p:nvPr/>
        </p:nvSpPr>
        <p:spPr>
          <a:xfrm>
            <a:off x="4888035" y="6084525"/>
            <a:ext cx="2968335" cy="557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just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4"/>
              </a:buBlip>
              <a:defRPr sz="1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182B45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182B45"/>
              </a:buClr>
              <a:buSzPct val="130000"/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182B45"/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182B45"/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b="0" dirty="0">
                <a:solidFill>
                  <a:srgbClr val="FF0000"/>
                </a:solidFill>
              </a:rPr>
              <a:t>Projeção do ONS para 24 de outubro (RV2)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rgbClr val="A50021"/>
                </a:solidFill>
              </a:rPr>
              <a:t>Projeção</a:t>
            </a:r>
            <a:r>
              <a:rPr lang="en-US" sz="1200" b="0" dirty="0">
                <a:solidFill>
                  <a:srgbClr val="A50021"/>
                </a:solidFill>
              </a:rPr>
              <a:t> do ONS (</a:t>
            </a:r>
            <a:r>
              <a:rPr lang="en-US" sz="1200" b="0" dirty="0" err="1">
                <a:solidFill>
                  <a:srgbClr val="A50021"/>
                </a:solidFill>
              </a:rPr>
              <a:t>cenário</a:t>
            </a:r>
            <a:r>
              <a:rPr lang="en-US" sz="1200" b="0" dirty="0">
                <a:solidFill>
                  <a:srgbClr val="A50021"/>
                </a:solidFill>
              </a:rPr>
              <a:t> inferior)</a:t>
            </a:r>
          </a:p>
        </p:txBody>
      </p:sp>
    </p:spTree>
    <p:extLst>
      <p:ext uri="{BB962C8B-B14F-4D97-AF65-F5344CB8AC3E}">
        <p14:creationId xmlns:p14="http://schemas.microsoft.com/office/powerpoint/2010/main" val="266653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470F561-A356-13C6-ADD2-B343EC7ACF0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t-BR" dirty="0"/>
              <a:t>Histórico de mercado: oferta e demanda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9F505-2E73-7912-5815-94EBA07F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Consumo com baixo desempenho e oferta crescendo</a:t>
            </a:r>
            <a:endParaRPr lang="en-US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CCC56F4-A44A-4D66-E676-FBA596F78840}"/>
              </a:ext>
            </a:extLst>
          </p:cNvPr>
          <p:cNvSpPr txBox="1">
            <a:spLocks/>
          </p:cNvSpPr>
          <p:nvPr/>
        </p:nvSpPr>
        <p:spPr>
          <a:xfrm>
            <a:off x="6477002" y="1275160"/>
            <a:ext cx="5391148" cy="3092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2"/>
              </a:buBlip>
              <a:defRPr sz="16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182B45"/>
              </a:buClr>
              <a:buSzPct val="13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182B45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182B45"/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200"/>
              </a:spcAft>
              <a:buClr>
                <a:srgbClr val="182B45"/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Crescimento da oferta nos últimos 5 anos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pt-BR" dirty="0"/>
              <a:t>Fornecimento baseado</a:t>
            </a:r>
            <a:r>
              <a:rPr lang="pt-BR" b="1" dirty="0"/>
              <a:t> em subsídios</a:t>
            </a:r>
            <a:r>
              <a:rPr lang="pt-BR" dirty="0"/>
              <a:t>
37 GW de novas usinas centralizadas, 25 GW de GD
Combustíveis fósseis e biomassa (leilões)</a:t>
            </a:r>
            <a:endParaRPr lang="en-US" sz="1400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F8614DF-247D-B993-028D-252DDA55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" y="3275110"/>
            <a:ext cx="4806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400" i="1" dirty="0">
                <a:solidFill>
                  <a:srgbClr val="000000"/>
                </a:solidFill>
                <a:latin typeface="+mn-lt"/>
              </a:rPr>
              <a:t>Carga do Sistema Nacional (incluindo ANDE)</a:t>
            </a:r>
            <a:endParaRPr lang="en-US" sz="1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F0EE66-8483-E4E7-59A7-AA1E970930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388" y="1320957"/>
            <a:ext cx="6346598" cy="2759681"/>
          </a:xfrm>
        </p:spPr>
        <p:txBody>
          <a:bodyPr>
            <a:normAutofit/>
          </a:bodyPr>
          <a:lstStyle/>
          <a:p>
            <a:r>
              <a:rPr lang="pt-BR" dirty="0"/>
              <a:t>Demanda de eletricidade: principais impulsionadores</a:t>
            </a:r>
            <a:endParaRPr lang="en-US" b="1" dirty="0"/>
          </a:p>
          <a:p>
            <a:pPr marL="457200" lvl="1"/>
            <a:r>
              <a:rPr lang="pt-BR" sz="1400" dirty="0"/>
              <a:t>Recessão + baixo crescimento econômico + COVID-19.
Crescimento maior em 2023 (serviços, calor e eletrificação).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AB7BC06-E0BD-5532-E858-55D6CF151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3275111"/>
            <a:ext cx="4806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400" i="1" dirty="0">
                <a:solidFill>
                  <a:srgbClr val="000000"/>
                </a:solidFill>
              </a:rPr>
              <a:t>Novas adições de capacidade por ano – 2019-2023</a:t>
            </a:r>
            <a:endParaRPr lang="en-US" sz="1400" i="1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AC5988-2C55-B8A9-248D-E8A16A69A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993765"/>
              </p:ext>
            </p:extLst>
          </p:nvPr>
        </p:nvGraphicFramePr>
        <p:xfrm>
          <a:off x="323850" y="3902697"/>
          <a:ext cx="5868486" cy="238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E2C8AEF-90E5-64D6-D46F-016869D02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624829"/>
              </p:ext>
            </p:extLst>
          </p:nvPr>
        </p:nvGraphicFramePr>
        <p:xfrm>
          <a:off x="6332540" y="3902697"/>
          <a:ext cx="5391147" cy="238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127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8A6F361-4989-122D-0E8A-64FFBC8C5B6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t-BR" dirty="0"/>
              <a:t>Perfil da carga </a:t>
            </a:r>
            <a:r>
              <a:rPr lang="pt-BR" dirty="0" err="1"/>
              <a:t>vs</a:t>
            </a:r>
            <a:r>
              <a:rPr lang="pt-BR" dirty="0"/>
              <a:t> perfil da expansão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918AC-6A0B-4013-5AF7-D304A737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68" y="431635"/>
            <a:ext cx="11203943" cy="642166"/>
          </a:xfrm>
        </p:spPr>
        <p:txBody>
          <a:bodyPr>
            <a:normAutofit fontScale="90000"/>
          </a:bodyPr>
          <a:lstStyle/>
          <a:p>
            <a:r>
              <a:rPr lang="pt-BR" dirty="0"/>
              <a:t>Carga </a:t>
            </a:r>
            <a:r>
              <a:rPr lang="pt-BR" dirty="0" err="1"/>
              <a:t>vs</a:t>
            </a:r>
            <a:r>
              <a:rPr lang="pt-BR" dirty="0"/>
              <a:t> Perfis de produção das fontes da expansão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F6F13-B6AC-DC5A-7696-6A8810A1A8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2" y="1346199"/>
            <a:ext cx="11203943" cy="5198473"/>
          </a:xfrm>
        </p:spPr>
        <p:txBody>
          <a:bodyPr>
            <a:normAutofit/>
          </a:bodyPr>
          <a:lstStyle/>
          <a:p>
            <a:r>
              <a:rPr lang="pt-BR" sz="2000" b="0" dirty="0"/>
              <a:t>Grande penetração de fontes renováveis com perfis diferentes do perfil da carga resultando </a:t>
            </a:r>
            <a:r>
              <a:rPr lang="pt-BR" sz="2000" dirty="0"/>
              <a:t>na curva do pato</a:t>
            </a:r>
            <a:r>
              <a:rPr lang="pt-BR" sz="2000" b="0" dirty="0"/>
              <a:t>, que aumenta a necessidade de recursos flexíveis</a:t>
            </a:r>
            <a:endParaRPr lang="en-US" sz="2000" b="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D658AD6-8041-7768-ECE9-57D2A7162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950162"/>
              </p:ext>
            </p:extLst>
          </p:nvPr>
        </p:nvGraphicFramePr>
        <p:xfrm>
          <a:off x="6194146" y="2489222"/>
          <a:ext cx="4779053" cy="352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CE0EDB-0C5D-BC91-85F6-70CE30E75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665734"/>
              </p:ext>
            </p:extLst>
          </p:nvPr>
        </p:nvGraphicFramePr>
        <p:xfrm>
          <a:off x="574314" y="2489222"/>
          <a:ext cx="5212080" cy="352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0069494F-B141-9F9C-B3C8-572F66BE9D19}"/>
              </a:ext>
            </a:extLst>
          </p:cNvPr>
          <p:cNvSpPr/>
          <p:nvPr/>
        </p:nvSpPr>
        <p:spPr>
          <a:xfrm>
            <a:off x="8572292" y="3709588"/>
            <a:ext cx="303171" cy="3348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1828372-4B35-AE8C-7A26-10964B2AFC7D}"/>
              </a:ext>
            </a:extLst>
          </p:cNvPr>
          <p:cNvSpPr/>
          <p:nvPr/>
        </p:nvSpPr>
        <p:spPr>
          <a:xfrm rot="10800000">
            <a:off x="9780599" y="3375977"/>
            <a:ext cx="270920" cy="3249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F505-2E73-7912-5815-94EBA07F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68" y="431635"/>
            <a:ext cx="10782427" cy="642166"/>
          </a:xfrm>
        </p:spPr>
        <p:txBody>
          <a:bodyPr>
            <a:normAutofit/>
          </a:bodyPr>
          <a:lstStyle/>
          <a:p>
            <a:r>
              <a:rPr lang="pt-BR" sz="2800" dirty="0"/>
              <a:t>Atendimento à ponta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9F49153-93FA-FAF1-7BEF-1CD99CCE549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en-US" dirty="0" err="1"/>
              <a:t>tendimento</a:t>
            </a:r>
            <a:r>
              <a:rPr lang="en-US" dirty="0"/>
              <a:t> à </a:t>
            </a:r>
            <a:r>
              <a:rPr lang="en-US" dirty="0" err="1"/>
              <a:t>ponta</a:t>
            </a:r>
            <a:r>
              <a:rPr lang="en-US" dirty="0"/>
              <a:t> e </a:t>
            </a:r>
            <a:r>
              <a:rPr lang="en-US" dirty="0" err="1"/>
              <a:t>flexibilidade</a:t>
            </a:r>
            <a:r>
              <a:rPr lang="en-US" dirty="0"/>
              <a:t> </a:t>
            </a:r>
            <a:r>
              <a:rPr lang="en-US" dirty="0" err="1"/>
              <a:t>operativa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8C348-0C72-BCDA-2EAF-DE29066E880E}"/>
              </a:ext>
            </a:extLst>
          </p:cNvPr>
          <p:cNvSpPr/>
          <p:nvPr/>
        </p:nvSpPr>
        <p:spPr>
          <a:xfrm>
            <a:off x="8823773" y="996141"/>
            <a:ext cx="2785242" cy="935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C014D4-B0CC-4710-31C9-6244909CF6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1546611"/>
            <a:ext cx="5855844" cy="4998062"/>
          </a:xfrm>
        </p:spPr>
        <p:txBody>
          <a:bodyPr>
            <a:normAutofit/>
          </a:bodyPr>
          <a:lstStyle/>
          <a:p>
            <a:pPr lvl="1"/>
            <a:r>
              <a:rPr lang="pt-BR" sz="1600" dirty="0"/>
              <a:t>As hidrelétricas “fecham a carga”, mas não vem sendo construídas usinas nos últimos anos</a:t>
            </a:r>
          </a:p>
          <a:p>
            <a:pPr lvl="2"/>
            <a:r>
              <a:rPr lang="pt-BR" sz="1550" dirty="0"/>
              <a:t>Envelhecimento da frota e falta</a:t>
            </a:r>
          </a:p>
          <a:p>
            <a:pPr lvl="2"/>
            <a:r>
              <a:rPr lang="pt-BR" sz="1550" dirty="0"/>
              <a:t>Falta de incentivos à modernização e operação eficientes</a:t>
            </a:r>
          </a:p>
          <a:p>
            <a:pPr lvl="1"/>
            <a:r>
              <a:rPr lang="pt-BR" sz="1600" dirty="0"/>
              <a:t>Operação menos eficiente e menos flexível por restrições hidráulicas, muitas vezes externas ao setor elétrico (captação de água, meio-ambiente,...)</a:t>
            </a:r>
          </a:p>
          <a:p>
            <a:pPr lvl="2"/>
            <a:r>
              <a:rPr lang="pt-BR" sz="1550" dirty="0"/>
              <a:t>Aspecto ligado à governança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9CA8-0171-0C2C-8CE7-FBC2E98AD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914" y="1546610"/>
            <a:ext cx="4765344" cy="44120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DA00B7-785E-5B6C-6EA7-CBB08AA3C82A}"/>
              </a:ext>
            </a:extLst>
          </p:cNvPr>
          <p:cNvSpPr txBox="1"/>
          <p:nvPr/>
        </p:nvSpPr>
        <p:spPr>
          <a:xfrm>
            <a:off x="6583914" y="605196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l">
              <a:buFontTx/>
              <a:buNone/>
            </a:pPr>
            <a:r>
              <a:rPr lang="pt-BR" dirty="0"/>
              <a:t>Fonte: 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0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F505-2E73-7912-5815-94EBA07F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68" y="431635"/>
            <a:ext cx="11581442" cy="642166"/>
          </a:xfrm>
        </p:spPr>
        <p:txBody>
          <a:bodyPr>
            <a:noAutofit/>
          </a:bodyPr>
          <a:lstStyle/>
          <a:p>
            <a:r>
              <a:rPr lang="pt-BR" sz="2400" dirty="0"/>
              <a:t>Restrições hidráulicas condicionam a operação das usinas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9F49153-93FA-FAF1-7BEF-1CD99CCE549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t-BR" dirty="0"/>
              <a:t>Novas restrições hidráulicas e mudanças climáticas</a:t>
            </a:r>
            <a:endParaRPr lang="en-US" dirty="0"/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238CBA01-3F72-6757-7CC6-41633DB58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66" y="1445079"/>
            <a:ext cx="3729961" cy="4451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CAB87-23EE-82F5-DAE6-F876A3979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506" y="4625008"/>
            <a:ext cx="3185340" cy="16633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ED161F-AE75-B8C4-9B6A-5B0480E7C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07" y="4029487"/>
            <a:ext cx="4409511" cy="16852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64DCAD-E705-3AAA-39B3-5EBFCE282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483" y="5534383"/>
            <a:ext cx="4392683" cy="1243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EC271-567E-3173-2BBF-C439895B2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35" y="1458540"/>
            <a:ext cx="5525265" cy="23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1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F505-2E73-7912-5815-94EBA07F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68" y="431635"/>
            <a:ext cx="10782427" cy="642166"/>
          </a:xfrm>
        </p:spPr>
        <p:txBody>
          <a:bodyPr>
            <a:normAutofit/>
          </a:bodyPr>
          <a:lstStyle/>
          <a:p>
            <a:r>
              <a:rPr lang="pt-BR" sz="2400" dirty="0"/>
              <a:t>O sistema dá sinais de fadiga (maior volatilidade nos </a:t>
            </a:r>
            <a:r>
              <a:rPr lang="pt-BR" sz="2400" dirty="0" err="1"/>
              <a:t>PLDs</a:t>
            </a:r>
            <a:r>
              <a:rPr lang="pt-BR" sz="2400" dirty="0"/>
              <a:t> horários)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9F49153-93FA-FAF1-7BEF-1CD99CCE549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z="1400" b="0" i="1" dirty="0" err="1"/>
              <a:t>Impactos</a:t>
            </a:r>
            <a:r>
              <a:rPr lang="en-US" sz="1400" b="0" i="1" dirty="0"/>
              <a:t> no mercado: </a:t>
            </a:r>
            <a:r>
              <a:rPr lang="en-US" sz="1400" b="0" i="1" dirty="0" err="1"/>
              <a:t>novos</a:t>
            </a:r>
            <a:r>
              <a:rPr lang="en-US" sz="1400" b="0" i="1" dirty="0"/>
              <a:t> </a:t>
            </a:r>
            <a:r>
              <a:rPr lang="en-US" sz="1400" b="0" i="1" dirty="0" err="1"/>
              <a:t>fatores</a:t>
            </a:r>
            <a:r>
              <a:rPr lang="en-US" sz="1400" b="0" i="1" dirty="0"/>
              <a:t> </a:t>
            </a:r>
            <a:r>
              <a:rPr lang="en-US" sz="1400" b="0" i="1" dirty="0" err="1"/>
              <a:t>afetando</a:t>
            </a:r>
            <a:r>
              <a:rPr lang="en-US" sz="1400" b="0" i="1" dirty="0"/>
              <a:t> o </a:t>
            </a:r>
            <a:r>
              <a:rPr lang="en-US" sz="1400" b="0" i="1" dirty="0" err="1"/>
              <a:t>preço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0B9DF97-DDAA-F765-7FE6-521D0D5C8F3E}"/>
              </a:ext>
            </a:extLst>
          </p:cNvPr>
          <p:cNvGraphicFramePr>
            <a:graphicFrameLocks/>
          </p:cNvGraphicFramePr>
          <p:nvPr/>
        </p:nvGraphicFramePr>
        <p:xfrm>
          <a:off x="1416277" y="2345909"/>
          <a:ext cx="838822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C6747096-2CC8-9CD4-539E-47E6F752D389}"/>
              </a:ext>
            </a:extLst>
          </p:cNvPr>
          <p:cNvSpPr/>
          <p:nvPr/>
        </p:nvSpPr>
        <p:spPr>
          <a:xfrm>
            <a:off x="5549628" y="2822041"/>
            <a:ext cx="391886" cy="2089667"/>
          </a:xfrm>
          <a:prstGeom prst="leftBrace">
            <a:avLst/>
          </a:prstGeom>
          <a:ln>
            <a:solidFill>
              <a:srgbClr val="7903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8A19171-ED4D-8364-172C-786001DF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0" y="1902816"/>
            <a:ext cx="4806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rtl="0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PLD </a:t>
            </a: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horário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rgbClr val="000000"/>
                </a:solidFill>
                <a:latin typeface="+mn-lt"/>
              </a:rPr>
              <a:t>Setembto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 2023 [R$/MWh]</a:t>
            </a:r>
          </a:p>
        </p:txBody>
      </p:sp>
    </p:spTree>
    <p:extLst>
      <p:ext uri="{BB962C8B-B14F-4D97-AF65-F5344CB8AC3E}">
        <p14:creationId xmlns:p14="http://schemas.microsoft.com/office/powerpoint/2010/main" val="401032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F505-2E73-7912-5815-94EBA07F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68" y="431635"/>
            <a:ext cx="11581442" cy="642166"/>
          </a:xfrm>
        </p:spPr>
        <p:txBody>
          <a:bodyPr>
            <a:noAutofit/>
          </a:bodyPr>
          <a:lstStyle/>
          <a:p>
            <a:r>
              <a:rPr lang="en-US" sz="2400" dirty="0" err="1"/>
              <a:t>Discussão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a </a:t>
            </a:r>
            <a:r>
              <a:rPr lang="en-US" sz="2400" dirty="0" err="1"/>
              <a:t>modelagem</a:t>
            </a:r>
            <a:r>
              <a:rPr lang="en-US" sz="2400" dirty="0"/>
              <a:t> das </a:t>
            </a:r>
            <a:r>
              <a:rPr lang="en-US" sz="2400" dirty="0" err="1"/>
              <a:t>renováveis</a:t>
            </a:r>
            <a:r>
              <a:rPr lang="en-US" sz="2400" dirty="0"/>
              <a:t> com as </a:t>
            </a:r>
            <a:r>
              <a:rPr lang="en-US" sz="2400" dirty="0" err="1"/>
              <a:t>mudanças</a:t>
            </a:r>
            <a:r>
              <a:rPr lang="en-US" sz="2400" dirty="0"/>
              <a:t> </a:t>
            </a:r>
            <a:r>
              <a:rPr lang="en-US" sz="2400" dirty="0" err="1"/>
              <a:t>climáticas</a:t>
            </a:r>
            <a:endParaRPr lang="pt-BR" sz="24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9F49153-93FA-FAF1-7BEF-1CD99CCE549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t-BR" dirty="0"/>
              <a:t>Novas restrições hidráulicas e mudanças climáticas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A0920-6E2F-A557-203A-8AB1C9253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51" y="1452006"/>
            <a:ext cx="5725974" cy="2151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EE0F8-040A-0B12-0F20-6E405BD69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723" y="3981508"/>
            <a:ext cx="5725974" cy="214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2CB453-26D7-A1C4-4AC7-3855388C9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51" y="4026947"/>
            <a:ext cx="4146869" cy="2149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901D93-9930-6E9A-0A33-478B861DD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569" y="1656912"/>
            <a:ext cx="4247114" cy="11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80613"/>
      </p:ext>
    </p:extLst>
  </p:cSld>
  <p:clrMapOvr>
    <a:masterClrMapping/>
  </p:clrMapOvr>
</p:sld>
</file>

<file path=ppt/theme/theme1.xml><?xml version="1.0" encoding="utf-8"?>
<a:theme xmlns:a="http://schemas.openxmlformats.org/drawingml/2006/main" name="PSR Style">
  <a:themeElements>
    <a:clrScheme name="PSR">
      <a:dk1>
        <a:sysClr val="windowText" lastClr="000000"/>
      </a:dk1>
      <a:lt1>
        <a:sysClr val="window" lastClr="FFFFFF"/>
      </a:lt1>
      <a:dk2>
        <a:srgbClr val="20324C"/>
      </a:dk2>
      <a:lt2>
        <a:srgbClr val="D8D8D8"/>
      </a:lt2>
      <a:accent1>
        <a:srgbClr val="162944"/>
      </a:accent1>
      <a:accent2>
        <a:srgbClr val="2F5893"/>
      </a:accent2>
      <a:accent3>
        <a:srgbClr val="6B9EA6"/>
      </a:accent3>
      <a:accent4>
        <a:srgbClr val="4C787F"/>
      </a:accent4>
      <a:accent5>
        <a:srgbClr val="877553"/>
      </a:accent5>
      <a:accent6>
        <a:srgbClr val="AC9A78"/>
      </a:accent6>
      <a:hlink>
        <a:srgbClr val="2F5893"/>
      </a:hlink>
      <a:folHlink>
        <a:srgbClr val="2F5893"/>
      </a:folHlink>
    </a:clrScheme>
    <a:fontScheme name="PS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25000" lnSpcReduction="20000"/>
      </a:bodyPr>
      <a:lstStyle>
        <a:defPPr marL="0" indent="0" algn="l">
          <a:buFontTx/>
          <a:buNone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R Template v3 (1).pptx" id="{09B68BF0-C085-47C5-828F-28B1FDC4015A}" vid="{FE1CA199-ED4E-4E4D-A4E3-2EFDBB3BB07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PSR Template v3 (1)</Template>
  <TotalTime>6455</TotalTime>
  <Words>761</Words>
  <Application>Microsoft Office PowerPoint</Application>
  <PresentationFormat>Widescreen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Wingdings</vt:lpstr>
      <vt:lpstr>PSR Style</vt:lpstr>
      <vt:lpstr>PowerPoint Presentation</vt:lpstr>
      <vt:lpstr>Principais recados</vt:lpstr>
      <vt:lpstr>2023 x 2024: o que mudou?</vt:lpstr>
      <vt:lpstr>Consumo com baixo desempenho e oferta crescendo</vt:lpstr>
      <vt:lpstr>Carga vs Perfis de produção das fontes da expansão</vt:lpstr>
      <vt:lpstr>Atendimento à ponta</vt:lpstr>
      <vt:lpstr>Restrições hidráulicas condicionam a operação das usinas</vt:lpstr>
      <vt:lpstr>O sistema dá sinais de fadiga (maior volatilidade nos PLDs horários)</vt:lpstr>
      <vt:lpstr>Discussão sobre a modelagem das renováveis com as mudanças climáticas</vt:lpstr>
      <vt:lpstr>Análises do ONS para o atendimento à demanda</vt:lpstr>
      <vt:lpstr>Projeções da PSR com cenários históricos</vt:lpstr>
      <vt:lpstr>Olhando para a frente...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Gustavo Voll</dc:creator>
  <cp:lastModifiedBy>Rafael Kelman</cp:lastModifiedBy>
  <cp:revision>72</cp:revision>
  <dcterms:created xsi:type="dcterms:W3CDTF">2022-11-07T23:07:49Z</dcterms:created>
  <dcterms:modified xsi:type="dcterms:W3CDTF">2024-10-21T20:04:18Z</dcterms:modified>
</cp:coreProperties>
</file>