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notesMasterIdLst>
    <p:notesMasterId r:id="rId24"/>
  </p:notesMasterIdLst>
  <p:sldIdLst>
    <p:sldId id="338" r:id="rId5"/>
    <p:sldId id="979" r:id="rId6"/>
    <p:sldId id="980" r:id="rId7"/>
    <p:sldId id="992" r:id="rId8"/>
    <p:sldId id="982" r:id="rId9"/>
    <p:sldId id="983" r:id="rId10"/>
    <p:sldId id="984" r:id="rId11"/>
    <p:sldId id="981" r:id="rId12"/>
    <p:sldId id="993" r:id="rId13"/>
    <p:sldId id="985" r:id="rId14"/>
    <p:sldId id="994" r:id="rId15"/>
    <p:sldId id="986" r:id="rId16"/>
    <p:sldId id="995" r:id="rId17"/>
    <p:sldId id="991" r:id="rId18"/>
    <p:sldId id="989" r:id="rId19"/>
    <p:sldId id="996" r:id="rId20"/>
    <p:sldId id="990" r:id="rId21"/>
    <p:sldId id="977" r:id="rId22"/>
    <p:sldId id="34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F" initials="JF" lastIdx="6" clrIdx="0">
    <p:extLst>
      <p:ext uri="{19B8F6BF-5375-455C-9EA6-DF929625EA0E}">
        <p15:presenceInfo xmlns:p15="http://schemas.microsoft.com/office/powerpoint/2012/main" userId="JF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5B76"/>
    <a:srgbClr val="B71521"/>
    <a:srgbClr val="79191B"/>
    <a:srgbClr val="DC5659"/>
    <a:srgbClr val="EE0000"/>
    <a:srgbClr val="979797"/>
    <a:srgbClr val="FF0000"/>
    <a:srgbClr val="5E5E5E"/>
    <a:srgbClr val="CA7474"/>
    <a:srgbClr val="DD6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93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63EF7-2A70-4AF1-ACA4-3485C752640E}" type="datetimeFigureOut">
              <a:rPr lang="pt-BR" smtClean="0"/>
              <a:t>10/06/2025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0F7AA-EB41-48CA-B953-319D6D9BB7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4260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5B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id="{59265666-09AC-4721-A4FB-9C3ECDAA5C84}"/>
              </a:ext>
            </a:extLst>
          </p:cNvPr>
          <p:cNvSpPr txBox="1"/>
          <p:nvPr/>
        </p:nvSpPr>
        <p:spPr>
          <a:xfrm>
            <a:off x="1325828" y="1791479"/>
            <a:ext cx="10010865" cy="1574790"/>
          </a:xfrm>
          <a:prstGeom prst="rect">
            <a:avLst/>
          </a:prstGeom>
          <a:solidFill>
            <a:srgbClr val="065B76"/>
          </a:solidFill>
          <a:ln>
            <a:noFill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400" b="1" spc="100">
                <a:ln w="0"/>
                <a:solidFill>
                  <a:schemeClr val="bg1"/>
                </a:solidFill>
                <a:latin typeface="Roboto Condensed"/>
              </a:rPr>
              <a:t>Aspectos </a:t>
            </a:r>
            <a:r>
              <a:rPr lang="pt-BR" sz="3400" b="1" spc="100" dirty="0">
                <a:ln w="0"/>
                <a:solidFill>
                  <a:schemeClr val="bg1"/>
                </a:solidFill>
                <a:latin typeface="Roboto Condensed"/>
              </a:rPr>
              <a:t>do PL 4/2025</a:t>
            </a:r>
          </a:p>
          <a:p>
            <a:pPr algn="ctr">
              <a:lnSpc>
                <a:spcPct val="150000"/>
              </a:lnSpc>
            </a:pPr>
            <a:r>
              <a:rPr lang="pt-BR" sz="3400" b="1" spc="100" dirty="0">
                <a:ln w="0"/>
                <a:solidFill>
                  <a:schemeClr val="bg1"/>
                </a:solidFill>
                <a:latin typeface="Roboto Condensed"/>
              </a:rPr>
              <a:t>Projeto de Reforma do Código Civil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DB5C1C2-70EB-03A4-A031-A705A96D212C}"/>
              </a:ext>
            </a:extLst>
          </p:cNvPr>
          <p:cNvSpPr txBox="1"/>
          <p:nvPr/>
        </p:nvSpPr>
        <p:spPr>
          <a:xfrm>
            <a:off x="1466953" y="3852006"/>
            <a:ext cx="9421299" cy="2246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endParaRPr lang="pt-BR" sz="1800" b="1" dirty="0">
              <a:ln w="0"/>
              <a:solidFill>
                <a:schemeClr val="bg1"/>
              </a:solidFill>
              <a:latin typeface="Roboto Condensed"/>
            </a:endParaRPr>
          </a:p>
          <a:p>
            <a:pPr algn="ctr">
              <a:lnSpc>
                <a:spcPct val="114000"/>
              </a:lnSpc>
            </a:pPr>
            <a:r>
              <a:rPr lang="pt-BR" sz="2400" b="1" spc="100" dirty="0">
                <a:ln w="0"/>
                <a:solidFill>
                  <a:schemeClr val="bg1"/>
                </a:solidFill>
                <a:latin typeface="Roboto Condensed"/>
              </a:rPr>
              <a:t>Professor Anderson Schreiber</a:t>
            </a:r>
          </a:p>
          <a:p>
            <a:pPr algn="ctr">
              <a:lnSpc>
                <a:spcPct val="114000"/>
              </a:lnSpc>
            </a:pPr>
            <a:endParaRPr lang="pt-BR" sz="1100" b="1" dirty="0">
              <a:ln w="0"/>
              <a:solidFill>
                <a:schemeClr val="bg1"/>
              </a:solidFill>
              <a:latin typeface="Roboto Condensed"/>
            </a:endParaRPr>
          </a:p>
          <a:p>
            <a:pPr algn="ctr">
              <a:lnSpc>
                <a:spcPct val="114000"/>
              </a:lnSpc>
            </a:pPr>
            <a:r>
              <a:rPr lang="pt-BR" dirty="0">
                <a:ln w="0"/>
                <a:solidFill>
                  <a:schemeClr val="bg1"/>
                </a:solidFill>
                <a:latin typeface="Roboto Condensed"/>
              </a:rPr>
              <a:t>Professor Titular de Direito Civil da UERJ  </a:t>
            </a:r>
          </a:p>
          <a:p>
            <a:pPr algn="ctr">
              <a:lnSpc>
                <a:spcPct val="114000"/>
              </a:lnSpc>
            </a:pPr>
            <a:r>
              <a:rPr lang="pt-BR" dirty="0">
                <a:ln w="0"/>
                <a:solidFill>
                  <a:schemeClr val="bg1"/>
                </a:solidFill>
                <a:latin typeface="Roboto Condensed"/>
              </a:rPr>
              <a:t>Professor da Fundação </a:t>
            </a:r>
            <a:r>
              <a:rPr lang="pt-BR" dirty="0" err="1">
                <a:ln w="0"/>
                <a:solidFill>
                  <a:schemeClr val="bg1"/>
                </a:solidFill>
                <a:latin typeface="Roboto Condensed"/>
              </a:rPr>
              <a:t>Getulio</a:t>
            </a:r>
            <a:r>
              <a:rPr lang="pt-BR" dirty="0">
                <a:ln w="0"/>
                <a:solidFill>
                  <a:schemeClr val="bg1"/>
                </a:solidFill>
                <a:latin typeface="Roboto Condensed"/>
              </a:rPr>
              <a:t> Vargas</a:t>
            </a:r>
          </a:p>
          <a:p>
            <a:pPr algn="ctr">
              <a:lnSpc>
                <a:spcPct val="114000"/>
              </a:lnSpc>
            </a:pPr>
            <a:r>
              <a:rPr lang="pt-BR" dirty="0">
                <a:ln w="0"/>
                <a:solidFill>
                  <a:schemeClr val="bg1"/>
                </a:solidFill>
                <a:latin typeface="Roboto Condensed"/>
              </a:rPr>
              <a:t>Sócio fundador de Schreiber Advogados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53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5B7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AAD09E8-18D6-F93F-C936-244E845E02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E79912A5-9F80-A127-5579-592BF1AD895A}"/>
              </a:ext>
            </a:extLst>
          </p:cNvPr>
          <p:cNvSpPr txBox="1"/>
          <p:nvPr/>
        </p:nvSpPr>
        <p:spPr>
          <a:xfrm>
            <a:off x="637591" y="289679"/>
            <a:ext cx="10916817" cy="7540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Projeto de Reforma do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Código Civil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(PL 4/2025)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Livro de Direito Digital  /  </a:t>
            </a:r>
            <a:r>
              <a:rPr kumimoji="0" lang="pt-BR" altLang="pt-BR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Arts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. 2027-A a 2027-CH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Art. </a:t>
            </a:r>
            <a:r>
              <a:rPr lang="pt-BR" alt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2027-A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. O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direito civil digital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, conforme regulado neste Código,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visa a 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fortalecer o exercício da autonomia privada, a preservar a dignidade das pessoas e a segurança de seu patrimônio, bem como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apontar critérios para definir a licitude e a regularidade 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dos atos e das atividades que se desenvolvem no ambiente digital.</a:t>
            </a: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alt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Art. 2027-D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. A tutela dos direitos de personalidade, como salvaguarda da dignidade humana,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alcança outros direitos e deveres que surjam do progresso tecnológico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,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impondo aos intérpretes dos fatos que ocorram no ambiente digital atenção constante 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para as novas dimensões jurídicas deste avanço.” </a:t>
            </a: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</p:txBody>
      </p:sp>
      <p:pic>
        <p:nvPicPr>
          <p:cNvPr id="3" name="Imagem 2" descr="Logotipo&#10;&#10;Descrição gerada automaticamente com confiança média">
            <a:extLst>
              <a:ext uri="{FF2B5EF4-FFF2-40B4-BE49-F238E27FC236}">
                <a16:creationId xmlns:a16="http://schemas.microsoft.com/office/drawing/2014/main" id="{38C4EFC2-C711-7282-3118-A6151419FA1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2" t="8191" r="5824" b="9886"/>
          <a:stretch/>
        </p:blipFill>
        <p:spPr bwMode="auto">
          <a:xfrm>
            <a:off x="10391774" y="6062495"/>
            <a:ext cx="1704975" cy="7288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9554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5B7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2E0E3E5-BD8A-9F0B-107B-51BDECA053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F4E456A-C0E6-E537-08C9-4C7087EB8FF1}"/>
              </a:ext>
            </a:extLst>
          </p:cNvPr>
          <p:cNvSpPr txBox="1"/>
          <p:nvPr/>
        </p:nvSpPr>
        <p:spPr>
          <a:xfrm>
            <a:off x="637591" y="505122"/>
            <a:ext cx="10916817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Projeto de Reforma do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Código Civil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(PL 4/2025)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Livro de Direito Digital  /  </a:t>
            </a:r>
            <a:r>
              <a:rPr kumimoji="0" lang="pt-BR" altLang="pt-BR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Arts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. 2027-A a 2027-CH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alt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Art. 2027-Z.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 As plataformas digitais podem ser responsabilizadas administrativa e civilmente: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I - pela reparação dos danos causados por conteúdos gerados por terceiros cuja distribuição tenha sido realizada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por meio de publicidade 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da plataforma;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II - por danos decorrentes de conteúdos gerados por terceiros,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quando houver descumprimento sistemático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 dos deveres e das obrigações previstas neste Código, aplicando-se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o sistema de responsabilidade civil nele previsto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.</a:t>
            </a: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</p:txBody>
      </p:sp>
      <p:pic>
        <p:nvPicPr>
          <p:cNvPr id="3" name="Imagem 2" descr="Logotipo&#10;&#10;Descrição gerada automaticamente com confiança média">
            <a:extLst>
              <a:ext uri="{FF2B5EF4-FFF2-40B4-BE49-F238E27FC236}">
                <a16:creationId xmlns:a16="http://schemas.microsoft.com/office/drawing/2014/main" id="{92A5A8CB-20B9-F0F6-0E00-FCD3A3AA7D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2" t="8191" r="5824" b="9886"/>
          <a:stretch/>
        </p:blipFill>
        <p:spPr bwMode="auto">
          <a:xfrm>
            <a:off x="10391774" y="6062495"/>
            <a:ext cx="1704975" cy="7288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35260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5B7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D46531D-8C73-3262-6297-9BCD3D4B7B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8ACC2229-6B27-BAB5-0D8F-4F139D178165}"/>
              </a:ext>
            </a:extLst>
          </p:cNvPr>
          <p:cNvSpPr txBox="1"/>
          <p:nvPr/>
        </p:nvSpPr>
        <p:spPr>
          <a:xfrm>
            <a:off x="637591" y="289679"/>
            <a:ext cx="10916817" cy="7540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Projeto de Reforma do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Código Civil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(PL 4/2025)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Livro de Direito Digital / </a:t>
            </a:r>
            <a:r>
              <a:rPr kumimoji="0" lang="pt-BR" altLang="pt-BR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Arts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. 2027-A a 2027-CH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lvl="0" algn="just">
              <a:spcBef>
                <a:spcPct val="0"/>
              </a:spcBef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Art. 2027-AD (...) </a:t>
            </a:r>
            <a:r>
              <a:rPr lang="pt-BR" sz="2200" kern="1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§ 1º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. Salvo expressa disposição de última vontade e preservado o sigilo das comunicações, e a intimidade de terceiros, as mensagens privadas do autor da herança difundidas ou armazenadas em ambiente virtual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não podem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 ser acessadas por seus herdeiros, em qualquer das categorias de bens patrimoniais digitais. </a:t>
            </a:r>
          </a:p>
          <a:p>
            <a:pPr lvl="0" algn="just">
              <a:spcBef>
                <a:spcPct val="0"/>
              </a:spcBef>
            </a:pPr>
            <a:endParaRPr 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lvl="0" algn="just">
              <a:spcBef>
                <a:spcPct val="0"/>
              </a:spcBef>
            </a:pP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§ 1º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Mediante autorização judicial e comprovada a sua necessidade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, o herdeiro poderá ter acesso às mensagens privadas da conta do falecido,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para os fins exclusivos autorizados pela sentença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 e resguardados os direitos à intimidade e à privacidade de terceiros.</a:t>
            </a: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lvl="0">
              <a:spcBef>
                <a:spcPct val="0"/>
              </a:spcBef>
            </a:pPr>
            <a:endParaRPr lang="pt-BR" altLang="pt-BR" sz="2200" kern="100" dirty="0">
              <a:solidFill>
                <a:srgbClr val="FFC000"/>
              </a:solidFill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  <a:p>
            <a:pPr lvl="0">
              <a:spcBef>
                <a:spcPct val="0"/>
              </a:spcBef>
            </a:pPr>
            <a:endParaRPr kumimoji="0" lang="pt-BR" altLang="pt-BR" sz="2200" b="0" i="0" u="none" strike="noStrike" kern="1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</p:txBody>
      </p:sp>
      <p:pic>
        <p:nvPicPr>
          <p:cNvPr id="3" name="Imagem 2" descr="Logotipo&#10;&#10;Descrição gerada automaticamente com confiança média">
            <a:extLst>
              <a:ext uri="{FF2B5EF4-FFF2-40B4-BE49-F238E27FC236}">
                <a16:creationId xmlns:a16="http://schemas.microsoft.com/office/drawing/2014/main" id="{9F4011D4-DC4B-0E12-F091-4D79C840BD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2" t="8191" r="5824" b="9886"/>
          <a:stretch/>
        </p:blipFill>
        <p:spPr bwMode="auto">
          <a:xfrm>
            <a:off x="10391774" y="6062495"/>
            <a:ext cx="1704975" cy="7288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22575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5B7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43D337E-8C43-A229-DC4E-11B8E9E5AD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E256EF1D-63A5-758F-C7F4-CD903E357376}"/>
              </a:ext>
            </a:extLst>
          </p:cNvPr>
          <p:cNvSpPr txBox="1"/>
          <p:nvPr/>
        </p:nvSpPr>
        <p:spPr>
          <a:xfrm>
            <a:off x="326571" y="289679"/>
            <a:ext cx="11663265" cy="747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Projeto de Reforma do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Código Civil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(PL 4/2025)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Livro de Direito Digital / </a:t>
            </a:r>
            <a:r>
              <a:rPr kumimoji="0" lang="pt-BR" altLang="pt-BR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Arts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. 2027-A a 2027-CH</a:t>
            </a:r>
          </a:p>
          <a:p>
            <a:pPr lvl="0">
              <a:spcBef>
                <a:spcPct val="0"/>
              </a:spcBef>
            </a:pPr>
            <a:endParaRPr kumimoji="0" lang="pt-BR" altLang="pt-BR" sz="2200" b="0" i="0" u="none" strike="noStrike" kern="1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  <a:p>
            <a:pPr lvl="0">
              <a:spcBef>
                <a:spcPct val="0"/>
              </a:spcBef>
            </a:pPr>
            <a:r>
              <a:rPr lang="pt-BR" altLang="pt-BR" sz="2200" kern="1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Art. </a:t>
            </a:r>
            <a:r>
              <a:rPr lang="pt-BR" altLang="pt-BR" sz="2000" kern="1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2027-AN - </a:t>
            </a:r>
            <a:r>
              <a:rPr lang="pt-BR" sz="2000" dirty="0">
                <a:solidFill>
                  <a:srgbClr val="FFFF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É permitida a criação de imagens de pessoas </a:t>
            </a:r>
            <a:r>
              <a:rPr lang="pt-BR" sz="20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vivas ou </a:t>
            </a:r>
            <a:r>
              <a:rPr lang="pt-BR" sz="2000" dirty="0">
                <a:solidFill>
                  <a:srgbClr val="FFFF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falecidas, por meio de inteligência artificial,</a:t>
            </a:r>
            <a:r>
              <a:rPr lang="pt-BR" sz="20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 para utilização em atividades lícitas, desde que observadas as seguintes condições: </a:t>
            </a:r>
          </a:p>
          <a:p>
            <a:pPr lvl="0">
              <a:spcBef>
                <a:spcPct val="0"/>
              </a:spcBef>
            </a:pPr>
            <a:r>
              <a:rPr lang="pt-BR" sz="20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I - obtenção prévia e expressa de consentimento informado da pessoa </a:t>
            </a:r>
            <a:r>
              <a:rPr lang="pt-BR" sz="2000" dirty="0">
                <a:solidFill>
                  <a:srgbClr val="FFFF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ou dos herdeiros legais ou representantes do falecido</a:t>
            </a:r>
            <a:r>
              <a:rPr lang="pt-BR" sz="20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; </a:t>
            </a:r>
          </a:p>
          <a:p>
            <a:pPr lvl="0">
              <a:spcBef>
                <a:spcPct val="0"/>
              </a:spcBef>
            </a:pPr>
            <a:r>
              <a:rPr lang="pt-BR" sz="20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II - respeito à dignidade, à reputação, à presença e ao legado da pessoa natural, viva ou falecida, cuja imagem é digitalmente representada, evitando usos que possam ser considerados difamatórios, desrespeitosos </a:t>
            </a:r>
            <a:r>
              <a:rPr lang="pt-BR" sz="2000" dirty="0">
                <a:solidFill>
                  <a:srgbClr val="FFFF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ou contrários ao seu modo de ser ou de pensar, conforme externado em vida, por seus escritos ou comportamentos ou por quaisquer outras formas pelas quais a pessoa se manifestou ou se manifesta, de natureza cultural, religiosa ou política</a:t>
            </a:r>
            <a:r>
              <a:rPr lang="pt-BR" sz="20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; </a:t>
            </a:r>
          </a:p>
          <a:p>
            <a:pPr lvl="0">
              <a:spcBef>
                <a:spcPct val="0"/>
              </a:spcBef>
            </a:pPr>
            <a:r>
              <a:rPr lang="pt-BR" sz="20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III - para que se viabilize o uso comercial da criação a respeito de pessoa falecida, prévia e expressa autorização de cônjuges, </a:t>
            </a:r>
            <a:r>
              <a:rPr lang="pt-BR" sz="2000" dirty="0">
                <a:solidFill>
                  <a:srgbClr val="FFFF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de herdeiros </a:t>
            </a:r>
            <a:r>
              <a:rPr lang="pt-BR" sz="20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ou de seus representantes ou por disposição testamentária; </a:t>
            </a:r>
          </a:p>
          <a:p>
            <a:pPr lvl="0">
              <a:spcBef>
                <a:spcPct val="0"/>
              </a:spcBef>
            </a:pPr>
            <a:r>
              <a:rPr lang="pt-BR" sz="20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IV - absoluto </a:t>
            </a:r>
            <a:r>
              <a:rPr lang="pt-BR" sz="2000" dirty="0">
                <a:solidFill>
                  <a:srgbClr val="FFFF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respeito a normas cogentes ou de ordem pública, sobretudo </a:t>
            </a:r>
            <a:r>
              <a:rPr lang="pt-BR" sz="20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as previstas neste Código e na Constituição Federal.</a:t>
            </a:r>
            <a:endParaRPr kumimoji="0" lang="pt-BR" altLang="pt-BR" sz="2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</p:txBody>
      </p:sp>
      <p:pic>
        <p:nvPicPr>
          <p:cNvPr id="3" name="Imagem 2" descr="Logotipo&#10;&#10;Descrição gerada automaticamente com confiança média">
            <a:extLst>
              <a:ext uri="{FF2B5EF4-FFF2-40B4-BE49-F238E27FC236}">
                <a16:creationId xmlns:a16="http://schemas.microsoft.com/office/drawing/2014/main" id="{F4431F2A-B670-DA60-EBF8-031EA9A030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2" t="8191" r="5824" b="9886"/>
          <a:stretch/>
        </p:blipFill>
        <p:spPr bwMode="auto">
          <a:xfrm>
            <a:off x="10391774" y="6062495"/>
            <a:ext cx="1704975" cy="7288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63916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5B7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F7830B-DFFB-0F7A-6D06-C90D325789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824F5BD4-8448-97E5-2E7A-F15581BACB7E}"/>
              </a:ext>
            </a:extLst>
          </p:cNvPr>
          <p:cNvSpPr txBox="1"/>
          <p:nvPr/>
        </p:nvSpPr>
        <p:spPr>
          <a:xfrm>
            <a:off x="429208" y="0"/>
            <a:ext cx="11551298" cy="82176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Projeto de Reforma do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Código Civil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(PL 4/2025)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Direito de Família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Art. </a:t>
            </a:r>
            <a:r>
              <a:rPr lang="pt-BR" alt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1582-A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. O cônjuge ou o convivente, poderão requerer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unilateralmente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 o divórcio ou a dissolução da união estável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no Cartório do Registro Civil 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em que está lançado o assento do casamento ou onde foi registrada a união, nos termos do § 1º do art. 9º deste Código.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(...) § 2º Serão notificados prévia e pessoalmente o outro cônjuge ou convivente para conhecimento do pedido, dispensada a notificação se estiverem presentes perante o oficial ou tiverem manifestado ciência por qualquer meio.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lvl="0" algn="just">
              <a:spcBef>
                <a:spcPct val="0"/>
              </a:spcBef>
              <a:defRPr/>
            </a:pPr>
            <a:r>
              <a:rPr lang="pt-BR" alt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Art. 1709-A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. O cônjuge ou convivente cuja dissolução do casamento ou da união estável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 produza um desequilíbrio econômico 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que importe em uma queda brusca do seu padrão de vida, terá direito aos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alimentos compensatórios 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que poderão ser por prazo determinado ou não, pagos em uma prestação única, ou mediante a entrega de bens particulares do devedor.</a:t>
            </a: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</p:txBody>
      </p:sp>
      <p:pic>
        <p:nvPicPr>
          <p:cNvPr id="3" name="Imagem 2" descr="Logotipo&#10;&#10;Descrição gerada automaticamente com confiança média">
            <a:extLst>
              <a:ext uri="{FF2B5EF4-FFF2-40B4-BE49-F238E27FC236}">
                <a16:creationId xmlns:a16="http://schemas.microsoft.com/office/drawing/2014/main" id="{3E5EA3E0-15B1-6A9D-D52C-329846C18A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2" t="8191" r="5824" b="9886"/>
          <a:stretch/>
        </p:blipFill>
        <p:spPr bwMode="auto">
          <a:xfrm>
            <a:off x="10391774" y="6062495"/>
            <a:ext cx="1704975" cy="7288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68356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5B7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E3D97DF-BBCB-CA25-7367-76B86E448D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1EC0CBAD-7532-B3A4-0257-7977914DDA1A}"/>
              </a:ext>
            </a:extLst>
          </p:cNvPr>
          <p:cNvSpPr txBox="1"/>
          <p:nvPr/>
        </p:nvSpPr>
        <p:spPr>
          <a:xfrm>
            <a:off x="251928" y="197212"/>
            <a:ext cx="11940072" cy="8894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Projeto de Reforma do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Código Civil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(PL 4/2025)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Direito de Família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Art. 1609-A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. Promovido o registro de nascimento pela mãe e indicado o genitor do seu filho, o oficial do Registro Civil deve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notificá-lo pessoalmente para que faça o registro da criança ou realize o exame de DNA. </a:t>
            </a:r>
            <a:endParaRPr 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§ 1º Em caso de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negativa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 do indicado como genitor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de reconhecer a paternidade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,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bem como de se submeter ao exame do DNA,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 o oficial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deverá incluir o seu nome no registro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, encaminhando a ele cópia da certidão.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§ 2º Após encaminhará o expediente ao Ministério Público ou à Defensoria Pública para propor ação de alimentos e a fixação do regime de convivência.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(...)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§ 4º A qualquer tempo, o pai poderá buscar a exclusão do seu nome do registro, mediante a prova da ausência do vínculo genético ou socioafetivo.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§ 5º Se o suposto genitor houver falecido ou não existir notícia de seu paradeiro, o juiz determinará, às expensas do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autor da ação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, a realização do exame de pareamento do código genético (DNA)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em parentes consanguíneos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, preferindo-se os de grau mais próximo aos de grau mais remoto, importando a respectiva recusa em presunção relativa de paternidade, a ser apreciada em conjunto com o contexto probatório.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186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5B7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C585BA7-DF93-FAC5-632D-4CFED916FB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C6088867-DE12-75FF-0DF3-81D52CB68B2B}"/>
              </a:ext>
            </a:extLst>
          </p:cNvPr>
          <p:cNvSpPr txBox="1"/>
          <p:nvPr/>
        </p:nvSpPr>
        <p:spPr>
          <a:xfrm>
            <a:off x="550506" y="197212"/>
            <a:ext cx="11318033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Projeto de Reforma do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Código Civil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(PL 4/2025)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Direito de Família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pt-BR" sz="2200" dirty="0">
                <a:solidFill>
                  <a:schemeClr val="bg1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Art. 1.566. São deveres de ambos os cônjuges ou conviventes: </a:t>
            </a:r>
          </a:p>
          <a:p>
            <a:pPr lvl="0">
              <a:spcBef>
                <a:spcPct val="0"/>
              </a:spcBef>
              <a:defRPr/>
            </a:pP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pt-BR" alt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(...)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§2º Igualmente devem os ex-cônjuges e </a:t>
            </a:r>
            <a:r>
              <a:rPr lang="pt-BR" sz="2200" dirty="0" err="1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ex-conviventes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 compartilhar as despesas destinadas à manutenção dos filhos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e dos dependentes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, bem como as despesas e encargos que derivem da manutenção do patrimônio comum. </a:t>
            </a: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166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5B7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C010FFF-E786-594A-82A4-52B4803D69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C7CCB1BA-58B6-52D5-402D-06A03CD66D99}"/>
              </a:ext>
            </a:extLst>
          </p:cNvPr>
          <p:cNvSpPr txBox="1"/>
          <p:nvPr/>
        </p:nvSpPr>
        <p:spPr>
          <a:xfrm>
            <a:off x="830424" y="289679"/>
            <a:ext cx="10916817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Projeto de Reforma do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Código Civil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(PL 4/2025)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Direito </a:t>
            </a:r>
            <a:r>
              <a:rPr lang="pt-BR" altLang="pt-BR" sz="2200" dirty="0">
                <a:solidFill>
                  <a:schemeClr val="bg1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das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 Sucessões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algn="just">
              <a:spcBef>
                <a:spcPct val="0"/>
              </a:spcBef>
              <a:defRPr/>
            </a:pPr>
            <a:r>
              <a:rPr lang="pt-BR" altLang="pt-BR" sz="2200" dirty="0">
                <a:solidFill>
                  <a:schemeClr val="bg1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Art. 1829</a:t>
            </a:r>
            <a:r>
              <a:rPr lang="pt-BR" sz="2200" dirty="0">
                <a:solidFill>
                  <a:schemeClr val="bg1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. A sucessão legítima defere-se na ordem seguinte:</a:t>
            </a:r>
          </a:p>
          <a:p>
            <a:pPr algn="just">
              <a:spcBef>
                <a:spcPct val="0"/>
              </a:spcBef>
              <a:defRPr/>
            </a:pPr>
            <a:r>
              <a:rPr lang="pt-BR" sz="2200" dirty="0">
                <a:solidFill>
                  <a:schemeClr val="bg1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I - aos descendentes; </a:t>
            </a:r>
          </a:p>
          <a:p>
            <a:pPr algn="just">
              <a:spcBef>
                <a:spcPct val="0"/>
              </a:spcBef>
              <a:defRPr/>
            </a:pPr>
            <a:r>
              <a:rPr lang="pt-BR" sz="2200" dirty="0">
                <a:solidFill>
                  <a:schemeClr val="bg1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II - aos ascendentes; </a:t>
            </a:r>
          </a:p>
          <a:p>
            <a:pPr algn="just">
              <a:spcBef>
                <a:spcPct val="0"/>
              </a:spcBef>
              <a:defRPr/>
            </a:pP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III - ao cônjuge ou ao convivente sobrevivente; </a:t>
            </a:r>
          </a:p>
          <a:p>
            <a:pPr algn="just">
              <a:spcBef>
                <a:spcPct val="0"/>
              </a:spcBef>
              <a:defRPr/>
            </a:pPr>
            <a:r>
              <a:rPr lang="pt-BR" sz="2200" dirty="0">
                <a:solidFill>
                  <a:schemeClr val="bg1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IV - aos colaterais até o quarto grau.</a:t>
            </a:r>
            <a:endParaRPr lang="pt-BR" altLang="pt-BR" sz="2200" dirty="0">
              <a:solidFill>
                <a:schemeClr val="bg1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</p:txBody>
      </p:sp>
      <p:pic>
        <p:nvPicPr>
          <p:cNvPr id="3" name="Imagem 2" descr="Logotipo&#10;&#10;Descrição gerada automaticamente com confiança média">
            <a:extLst>
              <a:ext uri="{FF2B5EF4-FFF2-40B4-BE49-F238E27FC236}">
                <a16:creationId xmlns:a16="http://schemas.microsoft.com/office/drawing/2014/main" id="{F6AF8B61-B95F-4698-4FC5-4672899F02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2" t="8191" r="5824" b="9886"/>
          <a:stretch/>
        </p:blipFill>
        <p:spPr bwMode="auto">
          <a:xfrm>
            <a:off x="10391774" y="6062495"/>
            <a:ext cx="1704975" cy="7288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64906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5B7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4C74F30-B0C9-AF5F-7A2A-537D349A27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9CAA247A-8991-C68C-BCF7-1DDF26BCB0D1}"/>
              </a:ext>
            </a:extLst>
          </p:cNvPr>
          <p:cNvSpPr txBox="1"/>
          <p:nvPr/>
        </p:nvSpPr>
        <p:spPr>
          <a:xfrm>
            <a:off x="251927" y="0"/>
            <a:ext cx="11709919" cy="7360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Projeto de Reforma do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Código Civil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(PL 4/2025)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altLang="pt-BR" sz="2200" dirty="0">
                <a:solidFill>
                  <a:srgbClr val="FFFFFF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Direito das Sucessões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D8D8D8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Art. 426. Não pode ser objeto de contrato a herança de pessoa viva.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200" kern="100" dirty="0">
                <a:solidFill>
                  <a:srgbClr val="FFC000"/>
                </a:solidFill>
                <a:effectLst/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§ 1º Não são considerados contratos tendo por objeto herança de pessoa viva, os negócios: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200" kern="100" dirty="0">
                <a:solidFill>
                  <a:srgbClr val="FFC000"/>
                </a:solidFill>
                <a:effectLst/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 I - firmados, em conjunto, entre herdeiros necessários, descendentes, que disponham diretivas sobre colação de bens, excesso inoficioso, partilhas de participações societárias, mesmo estando ainda vivo o ascendente comum;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200" kern="100" dirty="0">
                <a:solidFill>
                  <a:srgbClr val="FFC000"/>
                </a:solidFill>
                <a:effectLst/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II - que permitam aos nubentes ou conviventes, por pacto antenupcial ou </a:t>
            </a:r>
            <a:r>
              <a:rPr lang="pt-BR" sz="2200" kern="100" dirty="0" err="1">
                <a:solidFill>
                  <a:srgbClr val="FFC000"/>
                </a:solidFill>
                <a:effectLst/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convivencial</a:t>
            </a:r>
            <a:r>
              <a:rPr lang="pt-BR" sz="2200" kern="100" dirty="0">
                <a:solidFill>
                  <a:srgbClr val="FFC000"/>
                </a:solidFill>
                <a:effectLst/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, </a:t>
            </a:r>
            <a:r>
              <a:rPr lang="pt-BR" sz="2200" kern="100" dirty="0">
                <a:solidFill>
                  <a:schemeClr val="accent3"/>
                </a:solidFill>
                <a:effectLst/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renunciar à condição de herdeiro</a:t>
            </a:r>
            <a:r>
              <a:rPr lang="pt-BR" sz="2200" kern="100" dirty="0">
                <a:solidFill>
                  <a:srgbClr val="FFC000"/>
                </a:solidFill>
                <a:effectLst/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2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§ 2º Os nubentes podem, por meio de pacto antenupcial ou por escritura pública pós-nupcial, e os conviventes, por meio de escritura pública de união estável, renunciar </a:t>
            </a:r>
            <a:r>
              <a:rPr lang="pt-BR" sz="2200" dirty="0">
                <a:solidFill>
                  <a:schemeClr val="accent3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reciprocamente</a:t>
            </a:r>
            <a:r>
              <a:rPr lang="pt-BR" sz="22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 à condição de herdeiro do outro cônjuge ou convivente.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endParaRPr lang="pt-BR" sz="2200" kern="100" dirty="0">
              <a:solidFill>
                <a:srgbClr val="FFC000"/>
              </a:solidFill>
              <a:effectLst/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FD55B71C-0284-F06A-9B85-ECA326A4202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1503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969D9A-29FB-C447-8B8B-2B4C4AFEB8B9}"/>
              </a:ext>
            </a:extLst>
          </p:cNvPr>
          <p:cNvSpPr txBox="1"/>
          <p:nvPr/>
        </p:nvSpPr>
        <p:spPr>
          <a:xfrm>
            <a:off x="1912554" y="456932"/>
            <a:ext cx="793509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000" b="1" dirty="0">
              <a:solidFill>
                <a:schemeClr val="accent1"/>
              </a:solidFill>
            </a:endParaRPr>
          </a:p>
          <a:p>
            <a:pPr algn="ctr"/>
            <a:r>
              <a:rPr lang="en-US" sz="3000" b="1" dirty="0">
                <a:solidFill>
                  <a:schemeClr val="accent1"/>
                </a:solidFill>
              </a:rPr>
              <a:t>Dúvidas ou </a:t>
            </a:r>
            <a:r>
              <a:rPr lang="en-US" sz="3000" b="1" dirty="0" err="1">
                <a:solidFill>
                  <a:schemeClr val="accent1"/>
                </a:solidFill>
              </a:rPr>
              <a:t>comentários</a:t>
            </a:r>
            <a:r>
              <a:rPr lang="en-US" sz="3000" b="1" dirty="0">
                <a:solidFill>
                  <a:schemeClr val="accent1"/>
                </a:solidFill>
              </a:rPr>
              <a:t>:</a:t>
            </a:r>
          </a:p>
          <a:p>
            <a:pPr algn="ctr"/>
            <a:endParaRPr lang="en-US" sz="3000" b="1" dirty="0">
              <a:solidFill>
                <a:schemeClr val="accent1"/>
              </a:solidFill>
            </a:endParaRPr>
          </a:p>
          <a:p>
            <a:pPr algn="ctr"/>
            <a:endParaRPr lang="en-US" sz="3000" b="1" dirty="0">
              <a:solidFill>
                <a:schemeClr val="accent1"/>
              </a:solidFill>
            </a:endParaRPr>
          </a:p>
          <a:p>
            <a:pPr algn="ctr"/>
            <a:r>
              <a:rPr lang="en-US" sz="3000" b="1" dirty="0">
                <a:solidFill>
                  <a:schemeClr val="accent1"/>
                </a:solidFill>
              </a:rPr>
              <a:t>Anderson Schreiber</a:t>
            </a:r>
          </a:p>
          <a:p>
            <a:pPr algn="ctr"/>
            <a:endParaRPr lang="en-US" sz="3000" b="1" dirty="0">
              <a:solidFill>
                <a:schemeClr val="accent1"/>
              </a:solidFill>
            </a:endParaRPr>
          </a:p>
          <a:p>
            <a:pPr algn="ctr"/>
            <a:r>
              <a:rPr lang="en-US" sz="3000" b="1" dirty="0">
                <a:solidFill>
                  <a:schemeClr val="accent1"/>
                </a:solidFill>
              </a:rPr>
              <a:t>s</a:t>
            </a:r>
            <a:r>
              <a:rPr lang="en-BR" sz="3000" b="1" dirty="0">
                <a:solidFill>
                  <a:schemeClr val="accent1"/>
                </a:solidFill>
              </a:rPr>
              <a:t>chreiber@schreiber.adv.br</a:t>
            </a:r>
          </a:p>
          <a:p>
            <a:pPr algn="ctr"/>
            <a:endParaRPr lang="en-BR" sz="3000" b="1" dirty="0">
              <a:solidFill>
                <a:schemeClr val="accent1"/>
              </a:solidFill>
            </a:endParaRPr>
          </a:p>
          <a:p>
            <a:pPr algn="ctr"/>
            <a:endParaRPr lang="en-BR" sz="3000" b="1" dirty="0">
              <a:solidFill>
                <a:schemeClr val="accent1"/>
              </a:solidFill>
            </a:endParaRPr>
          </a:p>
          <a:p>
            <a:pPr algn="ctr"/>
            <a:r>
              <a:rPr lang="pt-BR" altLang="en-BR" sz="3000" b="1" dirty="0">
                <a:solidFill>
                  <a:schemeClr val="accent1"/>
                </a:solidFill>
              </a:rPr>
              <a:t>  </a:t>
            </a:r>
            <a:r>
              <a:rPr lang="pt-BR" altLang="en-BR" sz="3000" b="1" dirty="0" err="1">
                <a:solidFill>
                  <a:schemeClr val="accent1"/>
                </a:solidFill>
              </a:rPr>
              <a:t>anderson.schreiber</a:t>
            </a:r>
            <a:endParaRPr lang="pt-BR" altLang="en-BR" sz="3000" b="1" dirty="0">
              <a:solidFill>
                <a:schemeClr val="accent1"/>
              </a:solidFill>
            </a:endParaRPr>
          </a:p>
          <a:p>
            <a:endParaRPr lang="en-BR" dirty="0"/>
          </a:p>
        </p:txBody>
      </p:sp>
      <p:pic>
        <p:nvPicPr>
          <p:cNvPr id="3074" name="Picture 2" descr="Resultado de imagem para símbolo instagram sem fundo">
            <a:extLst>
              <a:ext uri="{FF2B5EF4-FFF2-40B4-BE49-F238E27FC236}">
                <a16:creationId xmlns:a16="http://schemas.microsoft.com/office/drawing/2014/main" id="{285F7EA9-B194-9A4B-4153-5C5AFB75DC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506" y="4556006"/>
            <a:ext cx="829845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235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5B7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2C22418-11E3-411E-0C02-659D168C6D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EBFA46B4-F196-66C3-5FC8-8B7F86046FAD}"/>
              </a:ext>
            </a:extLst>
          </p:cNvPr>
          <p:cNvSpPr txBox="1"/>
          <p:nvPr/>
        </p:nvSpPr>
        <p:spPr>
          <a:xfrm>
            <a:off x="503852" y="289679"/>
            <a:ext cx="11271381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algn="ctr">
              <a:spcBef>
                <a:spcPct val="0"/>
              </a:spcBef>
            </a:pPr>
            <a:r>
              <a:rPr lang="pt-BR" alt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Projeto de Reforma do </a:t>
            </a:r>
            <a:r>
              <a:rPr lang="pt-BR" altLang="pt-BR" sz="2200" dirty="0">
                <a:solidFill>
                  <a:srgbClr val="FFFFFF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Código Civil </a:t>
            </a:r>
            <a:r>
              <a:rPr lang="pt-BR" alt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(PL 4/2025)</a:t>
            </a:r>
          </a:p>
          <a:p>
            <a:pPr algn="ctr">
              <a:spcBef>
                <a:spcPct val="0"/>
              </a:spcBef>
            </a:pP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algn="ctr">
              <a:spcBef>
                <a:spcPct val="0"/>
              </a:spcBef>
            </a:pPr>
            <a:r>
              <a:rPr lang="pt-BR" alt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Contexto / Finalidade / Utilidade / Linguagem / Debates</a:t>
            </a: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Art. 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185-A. A atividade decorrente de série de atos coordenados sob um  fim comum será considerada lícita se lícitos forem os atos praticados e o fim visado.</a:t>
            </a: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altLang="pt-BR" sz="2200" dirty="0">
              <a:solidFill>
                <a:srgbClr val="D8D8D8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D8D8D8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Contratos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D8D8D8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altLang="pt-BR" sz="2200" dirty="0">
                <a:solidFill>
                  <a:srgbClr val="D8D8D8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Art. 413.</a:t>
            </a:r>
            <a:r>
              <a:rPr lang="pt-BR" sz="2200" dirty="0">
                <a:solidFill>
                  <a:srgbClr val="D8D8D8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 A penalidade deve ser reduzida equitativamente pelo juiz, se a obrigação principal tiver sido cumprida em parte ou se o montante da penalidade for manifestamente excessivo, tendo-se em vista a natureza e a finalidade do negócio.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200" dirty="0">
              <a:solidFill>
                <a:srgbClr val="D8D8D8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Parágrafo único.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Em contratos paritários e simétricos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, o juiz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não 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poderá reduzir o valor da cláusula penal sob o fundamento de ser manifestamente excessiva, mas as partes, contudo, podem estabelecer critérios para a redução da cláusula penal.</a:t>
            </a: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</p:txBody>
      </p:sp>
      <p:pic>
        <p:nvPicPr>
          <p:cNvPr id="3" name="Imagem 2" descr="Logotipo&#10;&#10;Descrição gerada automaticamente com confiança média">
            <a:extLst>
              <a:ext uri="{FF2B5EF4-FFF2-40B4-BE49-F238E27FC236}">
                <a16:creationId xmlns:a16="http://schemas.microsoft.com/office/drawing/2014/main" id="{E868A9E2-F43B-D9A0-1020-DD5C6E4ADE6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2" t="8191" r="5824" b="9886"/>
          <a:stretch/>
        </p:blipFill>
        <p:spPr bwMode="auto">
          <a:xfrm>
            <a:off x="10391774" y="6062495"/>
            <a:ext cx="1704975" cy="7288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135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5B7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C00DD09-E3A8-91E4-C926-54CA73B79F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87FD6D5D-BCF2-451A-5089-7D08E194080F}"/>
              </a:ext>
            </a:extLst>
          </p:cNvPr>
          <p:cNvSpPr txBox="1"/>
          <p:nvPr/>
        </p:nvSpPr>
        <p:spPr>
          <a:xfrm>
            <a:off x="637591" y="553295"/>
            <a:ext cx="10916817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Projeto de Reforma do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Código Civil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(PL 4/2025)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altLang="pt-BR" sz="2200" dirty="0">
                <a:solidFill>
                  <a:srgbClr val="FFFFFF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Contratos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altLang="pt-BR" sz="2200" dirty="0">
              <a:solidFill>
                <a:srgbClr val="FFFFFF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altLang="pt-BR" sz="2200" dirty="0">
                <a:solidFill>
                  <a:srgbClr val="FFFFFF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Art. 416.</a:t>
            </a:r>
            <a:r>
              <a:rPr lang="pt-BR" sz="2200" dirty="0">
                <a:solidFill>
                  <a:srgbClr val="FFFFFF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 Para exigir a pena convencional, não é necessário que o credor alegue prejuízo.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200" dirty="0">
              <a:solidFill>
                <a:srgbClr val="FFFFFF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§ 1º Ainda que o prejuízo exceda ao previsto na cláusula penal, não pode o credor exigir indenização suplementar, se assim não foi convencionado; contudo, se o tiver sido, a pena vale como mínimo da indenização, competindo ao credor provar o prejuízo excedente.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§ 2º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Nos contratos de adesão, independentemente de convenção, poderá o aderente pleitear perdas e danos complementares, desde que comprove prejuízos que excedam ao previsto na cláusula penal.</a:t>
            </a:r>
            <a:endParaRPr lang="pt-BR" altLang="pt-BR" sz="2200" dirty="0">
              <a:solidFill>
                <a:srgbClr val="FFFF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altLang="pt-BR" sz="2200" dirty="0">
              <a:solidFill>
                <a:srgbClr val="FFFFFF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</p:txBody>
      </p:sp>
      <p:pic>
        <p:nvPicPr>
          <p:cNvPr id="3" name="Imagem 2" descr="Logotipo&#10;&#10;Descrição gerada automaticamente com confiança média">
            <a:extLst>
              <a:ext uri="{FF2B5EF4-FFF2-40B4-BE49-F238E27FC236}">
                <a16:creationId xmlns:a16="http://schemas.microsoft.com/office/drawing/2014/main" id="{BB252953-5312-3798-C0C8-865A4A2037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2" t="8191" r="5824" b="9886"/>
          <a:stretch/>
        </p:blipFill>
        <p:spPr bwMode="auto">
          <a:xfrm>
            <a:off x="10391774" y="6062495"/>
            <a:ext cx="1704975" cy="7288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13666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5B7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1AA3B7E-6B30-854B-9165-DB5287FF6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DB11BE64-96A5-938D-1036-AA2A450BA06B}"/>
              </a:ext>
            </a:extLst>
          </p:cNvPr>
          <p:cNvSpPr txBox="1"/>
          <p:nvPr/>
        </p:nvSpPr>
        <p:spPr>
          <a:xfrm>
            <a:off x="637591" y="505122"/>
            <a:ext cx="10916817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Projeto de Reforma do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Código Civil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(PL 4/2025)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altLang="pt-BR" sz="2200" dirty="0">
                <a:solidFill>
                  <a:srgbClr val="FFFFFF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Contratos</a:t>
            </a: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altLang="pt-BR" sz="2200" dirty="0">
              <a:solidFill>
                <a:srgbClr val="FFFFFF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altLang="pt-BR" sz="2200" dirty="0">
                <a:solidFill>
                  <a:srgbClr val="FFFFFF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Art. 421</a:t>
            </a:r>
            <a:r>
              <a:rPr lang="pt-BR" sz="2200" dirty="0">
                <a:solidFill>
                  <a:srgbClr val="FFFFFF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. A liberdade contratual será exercida nos limites da função social do contrato.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200" dirty="0">
              <a:solidFill>
                <a:srgbClr val="FFFFFF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§ 1°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Nos contratos civis e empresariais, paritários, 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prevalecem o princípio da intervenção mínima e da excepcionalidade da revisão contratual.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§ 2°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 cláusula contratual que violar a função social do contrato é nula de pleno direito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.” </a:t>
            </a: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alt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Art. 421-C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. Os contratos civis e empresariais presumem-se paritários e simétricos,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se não houver elementos concretos que justifiquem o afastamento desta presunção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, e assim interpretam-se pelas regras deste Código, ressalvados os regimes jurídicos previstos em leis especiais.</a:t>
            </a: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</p:txBody>
      </p:sp>
      <p:pic>
        <p:nvPicPr>
          <p:cNvPr id="3" name="Imagem 2" descr="Logotipo&#10;&#10;Descrição gerada automaticamente com confiança média">
            <a:extLst>
              <a:ext uri="{FF2B5EF4-FFF2-40B4-BE49-F238E27FC236}">
                <a16:creationId xmlns:a16="http://schemas.microsoft.com/office/drawing/2014/main" id="{9C5BC71F-7A1D-793C-CDB7-669B261070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2" t="8191" r="5824" b="9886"/>
          <a:stretch/>
        </p:blipFill>
        <p:spPr bwMode="auto">
          <a:xfrm>
            <a:off x="10391774" y="6062495"/>
            <a:ext cx="1704975" cy="7288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4098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5B7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6F63FC3-59E1-017F-D2A9-F2DC418AB8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7150719-274A-0939-B830-9F486208BD54}"/>
              </a:ext>
            </a:extLst>
          </p:cNvPr>
          <p:cNvSpPr txBox="1"/>
          <p:nvPr/>
        </p:nvSpPr>
        <p:spPr>
          <a:xfrm>
            <a:off x="637591" y="438535"/>
            <a:ext cx="10916817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Projeto de Reforma do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Código Civil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(PL 4/2025)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Responsabilidade Civil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Art. 927-A, </a:t>
            </a:r>
            <a:r>
              <a:rPr kumimoji="0" lang="pt-BR" altLang="pt-BR" sz="2200" b="0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caput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:</a:t>
            </a: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 Todo aquele que </a:t>
            </a: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crie situação de risco, ou seja responsável por conter os danos que dela advenham, obriga-se a tomar as providências</a:t>
            </a: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 </a:t>
            </a: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para evitá-los</a:t>
            </a: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.</a:t>
            </a: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lvl="0" algn="just">
              <a:spcBef>
                <a:spcPct val="0"/>
              </a:spcBef>
              <a:defRPr/>
            </a:pPr>
            <a:r>
              <a:rPr lang="pt-BR" sz="2200" dirty="0">
                <a:solidFill>
                  <a:schemeClr val="bg1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Art. 944. A indenização mede-se pela extensão do dano.</a:t>
            </a: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altLang="pt-BR" sz="2200" dirty="0">
              <a:solidFill>
                <a:srgbClr val="FFC000"/>
              </a:solidFill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  <a:p>
            <a:pPr lvl="0" algn="just">
              <a:spcBef>
                <a:spcPct val="0"/>
              </a:spcBef>
              <a:defRPr/>
            </a:pPr>
            <a:r>
              <a:rPr lang="pt-BR" altLang="pt-BR" sz="22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(...) </a:t>
            </a:r>
            <a:r>
              <a:rPr lang="pt-BR" sz="22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§ 2º </a:t>
            </a:r>
            <a:r>
              <a:rPr lang="pt-BR" sz="2200" dirty="0">
                <a:solidFill>
                  <a:srgbClr val="FFFF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Em alternativa à reparação de danos patrimoniais</a:t>
            </a:r>
            <a:r>
              <a:rPr lang="pt-BR" sz="22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, a critério do lesado, a indenização compreenderá </a:t>
            </a:r>
            <a:r>
              <a:rPr lang="pt-BR" sz="2200" dirty="0">
                <a:solidFill>
                  <a:srgbClr val="FFFF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um montante razoável correspondente à violação de um direito </a:t>
            </a:r>
            <a:r>
              <a:rPr lang="pt-BR" sz="22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ou, quando necessário, a remoção dos lucros ou vantagens auferidos pelo lesante </a:t>
            </a:r>
            <a:r>
              <a:rPr lang="pt-BR" sz="2200" dirty="0">
                <a:solidFill>
                  <a:srgbClr val="FFFF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em conexão </a:t>
            </a:r>
            <a:r>
              <a:rPr lang="pt-BR" sz="22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com a prática do ilícito.</a:t>
            </a: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</p:txBody>
      </p:sp>
      <p:pic>
        <p:nvPicPr>
          <p:cNvPr id="3" name="Imagem 2" descr="Logotipo&#10;&#10;Descrição gerada automaticamente com confiança média">
            <a:extLst>
              <a:ext uri="{FF2B5EF4-FFF2-40B4-BE49-F238E27FC236}">
                <a16:creationId xmlns:a16="http://schemas.microsoft.com/office/drawing/2014/main" id="{67FC3CD3-FF52-01CC-3D90-81F28D08BA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2" t="8191" r="5824" b="9886"/>
          <a:stretch/>
        </p:blipFill>
        <p:spPr bwMode="auto">
          <a:xfrm>
            <a:off x="10391774" y="6062495"/>
            <a:ext cx="1704975" cy="7288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79438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5B7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F83261C-BB5B-8880-A200-A13242F5A1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5D259D3-2DAA-675A-A011-594D24DCF306}"/>
              </a:ext>
            </a:extLst>
          </p:cNvPr>
          <p:cNvSpPr txBox="1"/>
          <p:nvPr/>
        </p:nvSpPr>
        <p:spPr>
          <a:xfrm>
            <a:off x="637591" y="335845"/>
            <a:ext cx="10916817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Projeto de Reforma do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Código Civil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(PL 4/2025)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Responsabilidade Civil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Art. 944-A</a:t>
            </a: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. A indenização </a:t>
            </a: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compreende também todas as consequências </a:t>
            </a: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da violação da esfera moral da pessoa natural ou jurídica.</a:t>
            </a: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Art. 944-B</a:t>
            </a: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. A indenização será concedida, se os danos forem certos, sejam eles diretos, </a:t>
            </a: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indiretos, </a:t>
            </a: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atuais </a:t>
            </a: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ou futuros. </a:t>
            </a: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</p:txBody>
      </p:sp>
      <p:pic>
        <p:nvPicPr>
          <p:cNvPr id="3" name="Imagem 2" descr="Logotipo&#10;&#10;Descrição gerada automaticamente com confiança média">
            <a:extLst>
              <a:ext uri="{FF2B5EF4-FFF2-40B4-BE49-F238E27FC236}">
                <a16:creationId xmlns:a16="http://schemas.microsoft.com/office/drawing/2014/main" id="{8CEC8917-1EBD-4889-A2B8-588FBFDFD3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2" t="8191" r="5824" b="9886"/>
          <a:stretch/>
        </p:blipFill>
        <p:spPr bwMode="auto">
          <a:xfrm>
            <a:off x="10391774" y="6062495"/>
            <a:ext cx="1704975" cy="7288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58770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5B7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B21CB74-ECAD-3DEB-B7A6-B4C333170C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C35AA320-59BB-967F-0804-ACC1F854E036}"/>
              </a:ext>
            </a:extLst>
          </p:cNvPr>
          <p:cNvSpPr txBox="1"/>
          <p:nvPr/>
        </p:nvSpPr>
        <p:spPr>
          <a:xfrm>
            <a:off x="637591" y="289679"/>
            <a:ext cx="10916817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Projeto de Reforma do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Código Civil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(PL 4/2025)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Responsabilidade Civil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Art. 953-A</a:t>
            </a: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. O membro da advocacia pública ou privada será civil e regressivamente responsável quando agir </a:t>
            </a: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com dolo ou fraude </a:t>
            </a:r>
            <a:r>
              <a:rPr kumimoji="0" 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no exercício de suas funções e atividades profissionais.</a:t>
            </a: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</p:txBody>
      </p:sp>
      <p:pic>
        <p:nvPicPr>
          <p:cNvPr id="3" name="Imagem 2" descr="Logotipo&#10;&#10;Descrição gerada automaticamente com confiança média">
            <a:extLst>
              <a:ext uri="{FF2B5EF4-FFF2-40B4-BE49-F238E27FC236}">
                <a16:creationId xmlns:a16="http://schemas.microsoft.com/office/drawing/2014/main" id="{440BCF21-C3BC-D04E-D32E-3BCD2AD2C7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2" t="8191" r="5824" b="9886"/>
          <a:stretch/>
        </p:blipFill>
        <p:spPr bwMode="auto">
          <a:xfrm>
            <a:off x="10391774" y="6062495"/>
            <a:ext cx="1704975" cy="7288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55668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5B7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A2B45F9-A002-CBEE-FDC1-86D42AFC54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0267608E-AF36-8455-B414-FEBE5AFA8385}"/>
              </a:ext>
            </a:extLst>
          </p:cNvPr>
          <p:cNvSpPr txBox="1"/>
          <p:nvPr/>
        </p:nvSpPr>
        <p:spPr>
          <a:xfrm>
            <a:off x="366421" y="0"/>
            <a:ext cx="1145915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Projeto de Reforma do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Código Civil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(PL 4/2025)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Prescrição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lvl="0" algn="just">
              <a:spcBef>
                <a:spcPct val="0"/>
              </a:spcBef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Art. </a:t>
            </a:r>
            <a:r>
              <a:rPr lang="pt-BR" altLang="pt-BR" sz="2200" dirty="0">
                <a:solidFill>
                  <a:srgbClr val="FFFFFF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189. Violado o direito, nasce para o titular a pretensão, a qual se extingue, pela prescrição, nos prazos a que aludem os </a:t>
            </a:r>
            <a:r>
              <a:rPr lang="pt-BR" altLang="pt-BR" sz="2200" dirty="0" err="1">
                <a:solidFill>
                  <a:srgbClr val="FFFFFF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arts</a:t>
            </a:r>
            <a:r>
              <a:rPr lang="pt-BR" altLang="pt-BR" sz="2200" dirty="0">
                <a:solidFill>
                  <a:srgbClr val="FFFFFF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. 205 e 206.</a:t>
            </a:r>
          </a:p>
          <a:p>
            <a:pPr lvl="0" algn="just">
              <a:spcBef>
                <a:spcPct val="0"/>
              </a:spcBef>
            </a:pPr>
            <a:endParaRPr lang="pt-BR" altLang="pt-BR" sz="2200" dirty="0">
              <a:solidFill>
                <a:srgbClr val="FFFFFF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lvl="0" algn="just">
              <a:spcBef>
                <a:spcPct val="0"/>
              </a:spcBef>
            </a:pP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(...) § 2º Ressalvado o previsto na legislação especial, nos casos de responsabilidade civil extracontratual, a contagem do prazo prescricional inicia-se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 partir do momento em que o titular do direito tem conhecimento ou deveria ter, 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do dano sofrido e de quem o causou. </a:t>
            </a: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lvl="0" algn="just">
              <a:spcBef>
                <a:spcPct val="0"/>
              </a:spcBef>
            </a:pPr>
            <a:endParaRPr kumimoji="0" lang="pt-BR" altLang="pt-BR" sz="2200" b="0" i="0" u="none" strike="noStrike" kern="1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  <a:p>
            <a:pPr lvl="0" algn="just">
              <a:spcBef>
                <a:spcPct val="0"/>
              </a:spcBef>
            </a:pPr>
            <a:r>
              <a:rPr lang="pt-BR" alt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Art. 205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. A prescrição ocorre em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cinco anos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, quando a lei não lhe haja fixado prazo menor. </a:t>
            </a:r>
          </a:p>
          <a:p>
            <a:pPr lvl="0" algn="just">
              <a:spcBef>
                <a:spcPct val="0"/>
              </a:spcBef>
            </a:pP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lvl="0" algn="just">
              <a:spcBef>
                <a:spcPct val="0"/>
              </a:spcBef>
            </a:pP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Parágrafo único. Aplica-se o prazo geral do caput deste artigo para a pretensão de reparação civil,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derivada da responsabilidade contratual ou extracontratual</a:t>
            </a:r>
            <a:r>
              <a:rPr lang="pt-BR" sz="2200" dirty="0">
                <a:solidFill>
                  <a:srgbClr val="FFC0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, e para a pretensão de </a:t>
            </a:r>
            <a:r>
              <a:rPr lang="pt-BR" sz="2200" dirty="0">
                <a:solidFill>
                  <a:srgbClr val="FFFF00"/>
                </a:solidFill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ressarcimento por enriquecimento sem causa.</a:t>
            </a:r>
            <a:endParaRPr lang="pt-BR" altLang="pt-BR" sz="2200" dirty="0">
              <a:solidFill>
                <a:srgbClr val="FFFF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</p:txBody>
      </p:sp>
      <p:pic>
        <p:nvPicPr>
          <p:cNvPr id="3" name="Imagem 2" descr="Logotipo&#10;&#10;Descrição gerada automaticamente com confiança média">
            <a:extLst>
              <a:ext uri="{FF2B5EF4-FFF2-40B4-BE49-F238E27FC236}">
                <a16:creationId xmlns:a16="http://schemas.microsoft.com/office/drawing/2014/main" id="{EAF13106-3295-8A9E-5BB0-5121336E6C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2" t="8191" r="5824" b="9886"/>
          <a:stretch/>
        </p:blipFill>
        <p:spPr bwMode="auto">
          <a:xfrm>
            <a:off x="10391774" y="6062495"/>
            <a:ext cx="1704975" cy="7288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72684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5B7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C7CA830-5D41-C4D7-3A72-A955033299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CECF5AC-A2B7-E958-B7C5-CB96A2A50CDF}"/>
              </a:ext>
            </a:extLst>
          </p:cNvPr>
          <p:cNvSpPr txBox="1"/>
          <p:nvPr/>
        </p:nvSpPr>
        <p:spPr>
          <a:xfrm>
            <a:off x="637591" y="438535"/>
            <a:ext cx="10916817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Projeto de Reforma do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Código Civil </a:t>
            </a: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(PL 4/2025)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altLang="pt-BR" sz="2200" dirty="0">
              <a:solidFill>
                <a:srgbClr val="FFC000"/>
              </a:solidFill>
              <a:latin typeface="Roboto Condensed Medium" panose="020F0502020204030204" pitchFamily="2" charset="0"/>
              <a:ea typeface="Roboto Condensed Medium" panose="020F0502020204030204" pitchFamily="2" charset="0"/>
              <a:cs typeface="Roboto Condensed Medium" panose="020F0502020204030204" pitchFamily="2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Condensed Medium" panose="020F0502020204030204" pitchFamily="2" charset="0"/>
                <a:ea typeface="Roboto Condensed Medium" panose="020F0502020204030204" pitchFamily="2" charset="0"/>
                <a:cs typeface="Roboto Condensed Medium" panose="020F0502020204030204" pitchFamily="2" charset="0"/>
              </a:rPr>
              <a:t>Prescrição</a:t>
            </a:r>
          </a:p>
          <a:p>
            <a:pPr lvl="0">
              <a:spcBef>
                <a:spcPct val="0"/>
              </a:spcBef>
            </a:pPr>
            <a:endParaRPr lang="pt-BR" altLang="pt-BR" sz="2200" kern="100" dirty="0">
              <a:solidFill>
                <a:schemeClr val="bg1"/>
              </a:solidFill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  <a:p>
            <a:pPr lvl="0">
              <a:spcBef>
                <a:spcPct val="0"/>
              </a:spcBef>
            </a:pPr>
            <a:endParaRPr kumimoji="0" lang="pt-BR" altLang="pt-BR" sz="2200" b="0" i="0" u="none" strike="noStrike" kern="1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  <a:p>
            <a:pPr lvl="0">
              <a:spcBef>
                <a:spcPct val="0"/>
              </a:spcBef>
            </a:pPr>
            <a:endParaRPr lang="pt-BR" altLang="pt-BR" sz="2200" kern="100" dirty="0">
              <a:solidFill>
                <a:schemeClr val="bg1"/>
              </a:solidFill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  <a:p>
            <a:pPr lvl="0" algn="just">
              <a:spcBef>
                <a:spcPct val="0"/>
              </a:spcBef>
            </a:pPr>
            <a:r>
              <a:rPr lang="pt-BR" altLang="pt-BR" sz="22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Art. 12 do PL 4/2025: </a:t>
            </a:r>
            <a:r>
              <a:rPr lang="pt-BR" sz="24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Os prazos de prescrição e de decadência, aumentados ou diminuídos por esta Lei, </a:t>
            </a:r>
            <a:r>
              <a:rPr lang="pt-BR" sz="2400" dirty="0">
                <a:solidFill>
                  <a:srgbClr val="FFFF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têm aplicação imediata </a:t>
            </a:r>
            <a:r>
              <a:rPr lang="pt-BR" sz="24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para </a:t>
            </a:r>
            <a:r>
              <a:rPr lang="pt-BR" sz="2400" dirty="0">
                <a:solidFill>
                  <a:srgbClr val="FFFF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os fatos em curso</a:t>
            </a:r>
            <a:r>
              <a:rPr lang="pt-BR" sz="2400" dirty="0">
                <a:solidFill>
                  <a:srgbClr val="FFC000"/>
                </a:solidFill>
                <a:latin typeface="Roboto Condensed Medium" panose="02000000000000000000" pitchFamily="2" charset="0"/>
                <a:ea typeface="Roboto Condensed Medium" panose="02000000000000000000" pitchFamily="2" charset="0"/>
                <a:cs typeface="Roboto Condensed Medium" panose="02000000000000000000" pitchFamily="2" charset="0"/>
              </a:rPr>
              <a:t>, iniciando-se o prazo da sua entrada em vigor. </a:t>
            </a:r>
            <a:endParaRPr lang="pt-BR" altLang="pt-BR" sz="2200" dirty="0">
              <a:solidFill>
                <a:srgbClr val="FFC000"/>
              </a:solidFill>
              <a:latin typeface="Roboto Condensed Medium" panose="02000000000000000000" pitchFamily="2" charset="0"/>
              <a:ea typeface="Roboto Condensed Medium" panose="02000000000000000000" pitchFamily="2" charset="0"/>
              <a:cs typeface="Roboto Condensed Medium" panose="02000000000000000000" pitchFamily="2" charset="0"/>
            </a:endParaRPr>
          </a:p>
        </p:txBody>
      </p:sp>
      <p:pic>
        <p:nvPicPr>
          <p:cNvPr id="3" name="Imagem 2" descr="Logotipo&#10;&#10;Descrição gerada automaticamente com confiança média">
            <a:extLst>
              <a:ext uri="{FF2B5EF4-FFF2-40B4-BE49-F238E27FC236}">
                <a16:creationId xmlns:a16="http://schemas.microsoft.com/office/drawing/2014/main" id="{009D4B93-91C6-CB1B-EBCE-5D5BB491C8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2" t="8191" r="5824" b="9886"/>
          <a:stretch/>
        </p:blipFill>
        <p:spPr bwMode="auto">
          <a:xfrm>
            <a:off x="10391774" y="6062495"/>
            <a:ext cx="1704975" cy="7288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60327630"/>
      </p:ext>
    </p:extLst>
  </p:cSld>
  <p:clrMapOvr>
    <a:masterClrMapping/>
  </p:clrMapOvr>
</p:sld>
</file>

<file path=ppt/theme/theme1.xml><?xml version="1.0" encoding="utf-8"?>
<a:theme xmlns:a="http://schemas.openxmlformats.org/drawingml/2006/main" name="Quadro">
  <a:themeElements>
    <a:clrScheme name="Personalizada 6">
      <a:dk1>
        <a:srgbClr val="D8D8D8"/>
      </a:dk1>
      <a:lt1>
        <a:srgbClr val="FFFFFF"/>
      </a:lt1>
      <a:dk2>
        <a:srgbClr val="C9C9C9"/>
      </a:dk2>
      <a:lt2>
        <a:srgbClr val="D8D8D8"/>
      </a:lt2>
      <a:accent1>
        <a:srgbClr val="065B76"/>
      </a:accent1>
      <a:accent2>
        <a:srgbClr val="065B76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D15CBA8B782C547AF2474181BCDA28F" ma:contentTypeVersion="18" ma:contentTypeDescription="Crie um novo documento." ma:contentTypeScope="" ma:versionID="e71d1bd58512781e8e1e96fecf50f434">
  <xsd:schema xmlns:xsd="http://www.w3.org/2001/XMLSchema" xmlns:xs="http://www.w3.org/2001/XMLSchema" xmlns:p="http://schemas.microsoft.com/office/2006/metadata/properties" xmlns:ns2="94461e96-688b-410b-a1ea-ba6518a4277a" xmlns:ns3="53aea207-7eb3-48fa-8826-5323c4755665" targetNamespace="http://schemas.microsoft.com/office/2006/metadata/properties" ma:root="true" ma:fieldsID="0220dd093ccbdc5928831f01dcbfba80" ns2:_="" ns3:_="">
    <xsd:import namespace="94461e96-688b-410b-a1ea-ba6518a4277a"/>
    <xsd:import namespace="53aea207-7eb3-48fa-8826-5323c47556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461e96-688b-410b-a1ea-ba6518a427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Marcações de imagem" ma:readOnly="false" ma:fieldId="{5cf76f15-5ced-4ddc-b409-7134ff3c332f}" ma:taxonomyMulti="true" ma:sspId="57c46f0f-f963-4679-8d8c-e6946cc0ff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aea207-7eb3-48fa-8826-5323c475566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7fb6438-9211-4e10-829b-90b2e45087ab}" ma:internalName="TaxCatchAll" ma:showField="CatchAllData" ma:web="53aea207-7eb3-48fa-8826-5323c47556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3aea207-7eb3-48fa-8826-5323c4755665" xsi:nil="true"/>
    <lcf76f155ced4ddcb4097134ff3c332f xmlns="94461e96-688b-410b-a1ea-ba6518a4277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29EE7C-63FF-4E60-9323-C644743DF289}"/>
</file>

<file path=customXml/itemProps2.xml><?xml version="1.0" encoding="utf-8"?>
<ds:datastoreItem xmlns:ds="http://schemas.openxmlformats.org/officeDocument/2006/customXml" ds:itemID="{7A5776D9-27BB-47CC-840E-4AC503375784}">
  <ds:schemaRefs>
    <ds:schemaRef ds:uri="e0d23c9e-3d7e-4bed-81d9-a60d2a525229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233D783-D9EF-480B-A0E7-A55FBC9DC2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41211</TotalTime>
  <Words>2022</Words>
  <Application>Microsoft Office PowerPoint</Application>
  <PresentationFormat>Widescreen</PresentationFormat>
  <Paragraphs>236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6" baseType="lpstr">
      <vt:lpstr>Aptos</vt:lpstr>
      <vt:lpstr>Calibri</vt:lpstr>
      <vt:lpstr>Corbel</vt:lpstr>
      <vt:lpstr>Roboto Condensed</vt:lpstr>
      <vt:lpstr>Roboto Condensed Medium</vt:lpstr>
      <vt:lpstr>Wingdings 2</vt:lpstr>
      <vt:lpstr>Quadro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Schreiber</dc:creator>
  <cp:lastModifiedBy>Schreiber</cp:lastModifiedBy>
  <cp:revision>119</cp:revision>
  <dcterms:created xsi:type="dcterms:W3CDTF">2020-09-24T20:52:20Z</dcterms:created>
  <dcterms:modified xsi:type="dcterms:W3CDTF">2025-06-10T19:42:09Z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0x0101000D15CBA8B782C547AF2474181BCDA28F</vt:lpwstr>
  </property>
  <property fmtid="{D5CDD505-2E9C-101B-9397-08002B2CF9AE}" pid="3" name="MediaServiceImageTags">
    <vt:lpwstr/>
  </property>
</Properties>
</file>