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9" r:id="rId5"/>
    <p:sldId id="275" r:id="rId6"/>
    <p:sldId id="272" r:id="rId7"/>
    <p:sldId id="273" r:id="rId8"/>
    <p:sldId id="271" r:id="rId9"/>
    <p:sldId id="258" r:id="rId10"/>
    <p:sldId id="274" r:id="rId11"/>
    <p:sldId id="323" r:id="rId12"/>
    <p:sldId id="276" r:id="rId13"/>
    <p:sldId id="277" r:id="rId14"/>
    <p:sldId id="278" r:id="rId15"/>
    <p:sldId id="279" r:id="rId16"/>
    <p:sldId id="280" r:id="rId17"/>
    <p:sldId id="281" r:id="rId18"/>
    <p:sldId id="259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265" r:id="rId41"/>
    <p:sldId id="266" r:id="rId42"/>
    <p:sldId id="303" r:id="rId43"/>
    <p:sldId id="305" r:id="rId44"/>
    <p:sldId id="306" r:id="rId45"/>
    <p:sldId id="267" r:id="rId46"/>
    <p:sldId id="324" r:id="rId47"/>
    <p:sldId id="309" r:id="rId48"/>
    <p:sldId id="310" r:id="rId49"/>
    <p:sldId id="316" r:id="rId50"/>
    <p:sldId id="311" r:id="rId51"/>
    <p:sldId id="315" r:id="rId52"/>
    <p:sldId id="313" r:id="rId53"/>
    <p:sldId id="314" r:id="rId54"/>
    <p:sldId id="317" r:id="rId55"/>
    <p:sldId id="325" r:id="rId56"/>
    <p:sldId id="318" r:id="rId57"/>
    <p:sldId id="319" r:id="rId58"/>
    <p:sldId id="268" r:id="rId59"/>
    <p:sldId id="320" r:id="rId60"/>
    <p:sldId id="322" r:id="rId6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015D5-7E15-4314-A223-C8EBBD6C2389}" v="8" dt="2025-03-21T22:49:23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7T13:40:49.0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 0,'0'436'0,"1271"-436"0,-1271-436 0,-1271 436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7T14:40:29.6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7T14:40:32.6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1 122,'907'14,"-51"0,-731-16,108 4,-62 22,488 9,5-34,-248-2,-280 2,148 3,-253 1,-1 2,38 10,17 4,89 1,243-2,-354-17,1026 1,-549-3,55-14,-62 1,-237 13,376-8,371-57,-834 61,-129 5,97-11,153-22,-235 26,-46 4,83-15,-64 4,1 3,-1 4,95 0,-91 7,113-15,24-13,-184 24,25-6,-33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7T13:40:55.4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 0,'8632'0'0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7T14:08:58.2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1,'746'0,"-719"0,0 1,0 2,0 0,-1 2,1 1,33 12,137 39,-181-52,-1-1,0-1,1-1,26 1,-23-2,1 1,27 6,-14-1,0-2,0-2,0-1,37-2,-47-1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7T14:09:02.1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0 192,'172'8,"-42"0,1240-2,165-153,-1406 135,226 8,-199 7,25-2,400 0,-6-29,-500 21,200-13,-210 19,1 3,78 12,316 25,1-36,-292-4,1946-1,-2099 4,0 0,0 0,0 2,-1 0,0 1,1 0,-2 1,1 1,18 11,-30-16,22 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7T14:11:21.4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7T14:11:21.6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0,'14'14,"28"23,20 6,0-1,-6-7,-12-9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7T14:28:05.5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 0,'14312'28'0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7T14:40:25.0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65 0,'19912'0'0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7T14:40:29.3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6A406-68CD-6C03-7838-0F3996A6F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8AEFA0-ED63-025E-C5A9-DB0131C8F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1E5A1F-6573-B43E-3C42-BCE597979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96E2-4B71-4583-AA33-E9C0E795AC56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FE72D0-42B4-78F3-893F-FFA1F882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2A895-8EC8-C9EE-E4D2-735BE66D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0860-0BD7-4702-A6C8-9818A76E3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38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94D13-1940-3A10-2B77-8E1C92C8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4723E3-455E-54B8-D592-662472101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9BCCD0-9B2C-5E20-1C29-81D3371ED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96E2-4B71-4583-AA33-E9C0E795AC56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B38B85-B416-235E-E410-A675722B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59C081-BA5E-ECC2-D398-F9FBC0627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0860-0BD7-4702-A6C8-9818A76E3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80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88E2610-F527-FB0A-D474-56797F683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718CD9-C33E-F73C-4B38-4FA89504C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18DC66-B6D1-D3DE-E59D-8B03E70B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96E2-4B71-4583-AA33-E9C0E795AC56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900D92-6764-0A59-C49A-BBA7A51FB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CAF67E-B8E3-F8E7-BF40-D024FF96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0860-0BD7-4702-A6C8-9818A76E3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31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098BD-2268-8729-10A7-5EB46932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1DFBE2-7932-AC41-4E74-D1A5AFDEC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F2FD8D-04FE-9031-F940-3A48D231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96E2-4B71-4583-AA33-E9C0E795AC56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973F4F-0A9A-896A-02BA-533F4B245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874E17-CEA1-5605-BABC-E7B9B085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0860-0BD7-4702-A6C8-9818A76E3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57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93F0B-E81D-3797-4BC9-FCD03F81C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2E932-C7C5-02E2-A7D5-C2F1A49F0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AC6021-C45F-0192-AE7A-D082DE53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96E2-4B71-4583-AA33-E9C0E795AC56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11EB7D-99D3-CD79-5595-25AFEA85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781A8F-3671-A88A-81AB-00A6C288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0860-0BD7-4702-A6C8-9818A76E3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95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4BCB0-1007-6BAD-9BA2-3D46B8E84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0B6C3-C77E-3197-94FE-685521345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689BA4-DF5C-80A4-3EAF-3B6B7176F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0BAEC5-24E4-1B4E-A715-59FD63F6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96E2-4B71-4583-AA33-E9C0E795AC56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BB38DA-1E9F-EA44-C745-256D6285F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02D089-DF5D-8421-4F0C-678077328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0860-0BD7-4702-A6C8-9818A76E3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34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E04CF1-6FD2-BE58-F9D3-4276F61F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C604CD-582C-3ED3-8C4D-26C1D23B0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85E50C-A9C1-76A9-9357-A91DC421F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50EB591-FA33-8E13-3C6D-102301500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47743C6-4599-1C4F-A4C7-652521E4A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37BAA46-D753-BD31-C412-3F9F198CA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96E2-4B71-4583-AA33-E9C0E795AC56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1713A72-CDF0-68CC-7B68-99D0DEB13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8C3DA2C-3476-0D45-FB57-751BE0D50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0860-0BD7-4702-A6C8-9818A76E3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200C7-0DFB-A8F0-F11E-3514815A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ECD200-B397-D87A-84E4-C897ABCC1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96E2-4B71-4583-AA33-E9C0E795AC56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2D235F-641B-66AD-4C5B-A587BF3E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E23406B-5770-CCF9-232F-6A7E4D7C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0860-0BD7-4702-A6C8-9818A76E3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03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DFD1C56-3876-1495-EF47-046D96723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96E2-4B71-4583-AA33-E9C0E795AC56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2349272-0E76-F98C-0C75-9E827F6E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C551D7-46E8-DA38-A5A2-7809CE21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0860-0BD7-4702-A6C8-9818A76E3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12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6F0B4-D5C4-9147-F87D-31CE018B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177FA9-35BA-3D57-8339-BFA6A63EF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B9A510-ACFE-FABE-BF45-8ECD3F2B6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613152-113B-BF1D-6487-D781D4D06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96E2-4B71-4583-AA33-E9C0E795AC56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2D5BAE-B364-30E3-5E7E-0FC971CE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58DA8D-4A1A-1F10-0AF6-8A5BCE34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0860-0BD7-4702-A6C8-9818A76E3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60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315D7-CF8E-038B-CDDF-C4A6256D6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95990ED-84FA-24B2-754C-A123B6269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143223-C325-5CCB-838E-33F5BA660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39B7D5-54EF-A8A3-334E-EA8895BC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96E2-4B71-4583-AA33-E9C0E795AC56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8BB89A-E4AC-9C93-DC77-7277046D3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B2F3E6-3DC2-3877-FAD7-3B31FFA8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0860-0BD7-4702-A6C8-9818A76E3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37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371C63-FFAB-B35F-6AF1-37C2CA06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DB4858-7D72-3E50-6C08-5DB0DC80F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9205FE-08BE-C4F0-AC5E-D7B58A1CC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4396E2-4B71-4583-AA33-E9C0E795AC56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C5C2A1-468F-5158-9476-59BC99858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6D1705-49AC-B031-2129-0092F106A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E80860-0BD7-4702-A6C8-9818A76E3DE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F7AF8C-4886-F87B-7C0C-9F7392F05B1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461963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900">
                <a:solidFill>
                  <a:srgbClr val="737373"/>
                </a:solidFill>
                <a:latin typeface="Trebuchet MS" panose="020B0603020202020204" pitchFamily="34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269099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customXml" Target="../ink/ink2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customXml" Target="../ink/ink4.xml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customXml" Target="../ink/ink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customXml" Target="../ink/ink9.xml"/><Relationship Id="rId4" Type="http://schemas.openxmlformats.org/officeDocument/2006/relationships/image" Target="../media/image60.png"/><Relationship Id="rId9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ECFF1CF-CD75-7FE2-E55B-AC38B895CA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81"/>
          <a:stretch/>
        </p:blipFill>
        <p:spPr>
          <a:xfrm>
            <a:off x="195944" y="365632"/>
            <a:ext cx="7217227" cy="606142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5730215-BBEF-1908-1012-9DF3EC28D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030" y="1813697"/>
            <a:ext cx="4550228" cy="321052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4833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3414B8F-3113-30D1-74D6-4FA593CFF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033411"/>
              </p:ext>
            </p:extLst>
          </p:nvPr>
        </p:nvGraphicFramePr>
        <p:xfrm>
          <a:off x="1543665" y="117988"/>
          <a:ext cx="9458633" cy="6292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1973">
                  <a:extLst>
                    <a:ext uri="{9D8B030D-6E8A-4147-A177-3AD203B41FA5}">
                      <a16:colId xmlns:a16="http://schemas.microsoft.com/office/drawing/2014/main" val="2490491267"/>
                    </a:ext>
                  </a:extLst>
                </a:gridCol>
                <a:gridCol w="2634904">
                  <a:extLst>
                    <a:ext uri="{9D8B030D-6E8A-4147-A177-3AD203B41FA5}">
                      <a16:colId xmlns:a16="http://schemas.microsoft.com/office/drawing/2014/main" val="14717973"/>
                    </a:ext>
                  </a:extLst>
                </a:gridCol>
                <a:gridCol w="2161973">
                  <a:extLst>
                    <a:ext uri="{9D8B030D-6E8A-4147-A177-3AD203B41FA5}">
                      <a16:colId xmlns:a16="http://schemas.microsoft.com/office/drawing/2014/main" val="60805153"/>
                    </a:ext>
                  </a:extLst>
                </a:gridCol>
                <a:gridCol w="2499783">
                  <a:extLst>
                    <a:ext uri="{9D8B030D-6E8A-4147-A177-3AD203B41FA5}">
                      <a16:colId xmlns:a16="http://schemas.microsoft.com/office/drawing/2014/main" val="2805578726"/>
                    </a:ext>
                  </a:extLst>
                </a:gridCol>
              </a:tblGrid>
              <a:tr h="776364">
                <a:tc gridSpan="4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000" b="1" u="none" strike="noStrike" dirty="0">
                          <a:effectLst/>
                        </a:rPr>
                        <a:t>Estimativas da População da Cidade do Rio de Janeiro, 1779-89 a 1870 (em 1.000 hab.)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00015"/>
                  </a:ext>
                </a:extLst>
              </a:tr>
              <a:tr h="776364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7547364"/>
                  </a:ext>
                </a:extLst>
              </a:tr>
              <a:tr h="326890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7444444"/>
                  </a:ext>
                </a:extLst>
              </a:tr>
              <a:tr h="7763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antigas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AAV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diferença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7661332"/>
                  </a:ext>
                </a:extLst>
              </a:tr>
              <a:tr h="77636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1779-89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89,7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97,0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8,1%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23463714"/>
                  </a:ext>
                </a:extLst>
              </a:tr>
              <a:tr h="40861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1799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43,4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107,9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148,6%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5659792"/>
                  </a:ext>
                </a:extLst>
              </a:tr>
              <a:tr h="40861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1821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112,7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130,2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15,5%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35284403"/>
                  </a:ext>
                </a:extLst>
              </a:tr>
              <a:tr h="40861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1838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137,1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153,5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12,0%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90720297"/>
                  </a:ext>
                </a:extLst>
              </a:tr>
              <a:tr h="40861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1849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266,5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210,0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-21,2%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20026704"/>
                  </a:ext>
                </a:extLst>
              </a:tr>
              <a:tr h="40861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1856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151,6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218,2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43,9%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06872100"/>
                  </a:ext>
                </a:extLst>
              </a:tr>
              <a:tr h="40861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1870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235,4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258,9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10,0%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10942107"/>
                  </a:ext>
                </a:extLst>
              </a:tr>
              <a:tr h="40861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1872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275,0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275,0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0,0%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45841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641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52C9D65-CC2A-03AC-0E87-FEA354690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61" y="471948"/>
            <a:ext cx="10235381" cy="58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77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7F58530-BD12-9534-95B2-0523FE42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109" y="255639"/>
            <a:ext cx="7678993" cy="596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82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40E18C4-6521-6362-6D0C-5C7913441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523" y="609600"/>
            <a:ext cx="9458630" cy="54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84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D16144A-365D-67BE-C321-97F560AB0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32" y="639097"/>
            <a:ext cx="10913807" cy="55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33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FA73FF8-4C4E-5925-9312-B2ADCA282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48" y="803787"/>
            <a:ext cx="10215716" cy="525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45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34D65B-D83C-40CD-B505-C3DE0D6E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8FA8F8-C9C8-17B7-11E0-7686AC2AC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4400" b="1" dirty="0"/>
              <a:t>1 - O Período (protoestatístico) Colonial</a:t>
            </a:r>
          </a:p>
        </p:txBody>
      </p:sp>
    </p:spTree>
    <p:extLst>
      <p:ext uri="{BB962C8B-B14F-4D97-AF65-F5344CB8AC3E}">
        <p14:creationId xmlns:p14="http://schemas.microsoft.com/office/powerpoint/2010/main" val="625016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E60D5AE-A755-C8C6-DF0F-54B57405C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90" y="757084"/>
            <a:ext cx="10884310" cy="520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16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10D0B-1466-5466-67B8-0079252EB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3CF1B9E-C4AA-375E-62D6-BC5DB0D36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81" y="274390"/>
            <a:ext cx="7195637" cy="630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29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8777426-B093-C371-0AE4-F74F22624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10" y="560440"/>
            <a:ext cx="10127226" cy="552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5859B-6627-DCA3-AE3E-42BE816C0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STÓRIA DO RIO DE JANEIRO, VOL. 1 E 2, de Eulalia Mari">
            <a:extLst>
              <a:ext uri="{FF2B5EF4-FFF2-40B4-BE49-F238E27FC236}">
                <a16:creationId xmlns:a16="http://schemas.microsoft.com/office/drawing/2014/main" id="{CFCC67A7-34D8-8E2B-5BCB-B5032B235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49" y="476963"/>
            <a:ext cx="8200102" cy="5904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272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9743D8-2060-055F-5ADF-FF5AC7AE0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61" y="589935"/>
            <a:ext cx="9684774" cy="555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51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EEFC6D2-7A2B-094E-C70F-1D6986A8C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55" y="629264"/>
            <a:ext cx="9615948" cy="530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52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1229445-9861-9D89-620E-5EFC203B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71" y="589935"/>
            <a:ext cx="9615947" cy="555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36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FBB47-5A9D-4647-078C-E43BA62B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60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Resumo Colônia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651920-D629-4AED-A654-0E420E359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3730"/>
            <a:ext cx="10515600" cy="5712541"/>
          </a:xfrm>
        </p:spPr>
        <p:txBody>
          <a:bodyPr>
            <a:normAutofit fontScale="92500" lnSpcReduction="10000"/>
          </a:bodyPr>
          <a:lstStyle/>
          <a:p>
            <a:pPr lvl="0">
              <a:spcAft>
                <a:spcPts val="1200"/>
              </a:spcAft>
            </a:pPr>
            <a:r>
              <a:rPr lang="pt-BR" dirty="0"/>
              <a:t>Sécs. XVI e XVII dominados pela cultura do açúcar, revelando expansão nos 1os 100 anos e relativa estagnação na 2ª metade do séc. XVII; dados de arrematação de dízimos corroboram estas tendências.</a:t>
            </a:r>
          </a:p>
          <a:p>
            <a:pPr lvl="0">
              <a:spcAft>
                <a:spcPts val="1200"/>
              </a:spcAft>
            </a:pPr>
            <a:r>
              <a:rPr lang="pt-BR" dirty="0"/>
              <a:t>“Século do ouro” (XVIII) com claros impactos positivos sobre a cidade, sobretudo até 1750s; declínio/estagnação estendendo-se até 1790s.</a:t>
            </a:r>
          </a:p>
          <a:p>
            <a:pPr lvl="0">
              <a:spcAft>
                <a:spcPts val="1200"/>
              </a:spcAft>
            </a:pPr>
            <a:r>
              <a:rPr lang="pt-BR" dirty="0"/>
              <a:t>Contudo, centralidade da cidade do RJ no contexto da América Portuguesa foi processo que antecedeu a descoberta de ouro em MG, tendo por base sua função de entreposto comercial.</a:t>
            </a:r>
          </a:p>
          <a:p>
            <a:pPr lvl="0">
              <a:spcAft>
                <a:spcPts val="1200"/>
              </a:spcAft>
            </a:pPr>
            <a:r>
              <a:rPr lang="pt-BR" dirty="0"/>
              <a:t>Localização na região meridional da colônia facilitou seu papel de base de projeção dos domínios portugueses em direção ao Sul, chegando às margens do Prata.</a:t>
            </a:r>
          </a:p>
          <a:p>
            <a:pPr lvl="0"/>
            <a:r>
              <a:rPr lang="pt-BR" dirty="0"/>
              <a:t>Igualmente, papel decisivo do RJ no comércio ‘triangular’ no Atlântico Sul, ligando a costa da África, a América Portuguesa e o Prata, envolvendo gente e metais (prata e ouro).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615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8CCA3-94DA-CB8F-CA73-E2EA3FEE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5A8D5D-E493-7ABD-3C44-B03F88652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4400" b="1" dirty="0"/>
              <a:t>2 – O Período Imperial</a:t>
            </a:r>
          </a:p>
        </p:txBody>
      </p:sp>
    </p:spTree>
    <p:extLst>
      <p:ext uri="{BB962C8B-B14F-4D97-AF65-F5344CB8AC3E}">
        <p14:creationId xmlns:p14="http://schemas.microsoft.com/office/powerpoint/2010/main" val="1900576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515C55C-EC17-2B81-CECE-05C310F9E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670" y="619432"/>
            <a:ext cx="9566787" cy="543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74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C43FE4A-B30B-90FB-CDEB-F506CF27B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89" y="737419"/>
            <a:ext cx="9478297" cy="54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75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7CFE157-7F27-4545-B0E1-C22FAD4CF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42452"/>
            <a:ext cx="9566786" cy="580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49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5B14F59-9C83-EC31-9AB9-CF3753E8A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007" y="521110"/>
            <a:ext cx="9291484" cy="566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13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680DE91-BD2A-76DA-B2D1-6656D692E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35" y="609600"/>
            <a:ext cx="9606117" cy="5417574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CD54DA14-75B7-49D5-0337-367822C4D332}"/>
              </a:ext>
            </a:extLst>
          </p:cNvPr>
          <p:cNvSpPr/>
          <p:nvPr/>
        </p:nvSpPr>
        <p:spPr>
          <a:xfrm>
            <a:off x="2290916" y="422786"/>
            <a:ext cx="1533832" cy="408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0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91253-B2B9-E30D-8924-90ADA5464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stória do Rio de Janeiro: do capital comercial ao capital industrial e  financeiro | Eulalia Maria Lahmeyer Lobo – 2.ª ed. amp. – DOWNLOAD GRATUITO  – Hucitec Editora">
            <a:extLst>
              <a:ext uri="{FF2B5EF4-FFF2-40B4-BE49-F238E27FC236}">
                <a16:creationId xmlns:a16="http://schemas.microsoft.com/office/drawing/2014/main" id="{A2C349B7-E1C3-1C52-71A6-3CF1A91B3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46" y="211393"/>
            <a:ext cx="4260349" cy="643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930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2237691-4894-8358-BC7A-807F2A713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006" y="511278"/>
            <a:ext cx="9183330" cy="56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63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34C11A-5CA3-E5F9-F314-5D578C421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186" y="442452"/>
            <a:ext cx="9625781" cy="5869858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37617E0B-F23D-DDFC-3DCA-D15B98021BEF}"/>
              </a:ext>
            </a:extLst>
          </p:cNvPr>
          <p:cNvSpPr/>
          <p:nvPr/>
        </p:nvSpPr>
        <p:spPr>
          <a:xfrm>
            <a:off x="6597445" y="2890684"/>
            <a:ext cx="747252" cy="1671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8ACA759-1082-497B-4B81-830FA9359B22}"/>
              </a:ext>
            </a:extLst>
          </p:cNvPr>
          <p:cNvSpPr/>
          <p:nvPr/>
        </p:nvSpPr>
        <p:spPr>
          <a:xfrm>
            <a:off x="4493342" y="1484671"/>
            <a:ext cx="953729" cy="275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9D6A2B8-7F85-9CAF-89A6-4A13C9D37EAF}"/>
              </a:ext>
            </a:extLst>
          </p:cNvPr>
          <p:cNvSpPr/>
          <p:nvPr/>
        </p:nvSpPr>
        <p:spPr>
          <a:xfrm>
            <a:off x="6597445" y="1317524"/>
            <a:ext cx="747252" cy="1671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933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46722EE-3734-5ADD-5AF5-0694B03F7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490" y="540774"/>
            <a:ext cx="9153833" cy="60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25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02C67-BC70-4E4E-162C-2136500B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r>
              <a:rPr lang="pt-BR" dirty="0"/>
              <a:t>Resumo Império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57F27E-0128-ECA7-E2FB-659A395C6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9536"/>
            <a:ext cx="10515600" cy="4977427"/>
          </a:xfrm>
        </p:spPr>
        <p:txBody>
          <a:bodyPr>
            <a:normAutofit fontScale="92500" lnSpcReduction="20000"/>
          </a:bodyPr>
          <a:lstStyle/>
          <a:p>
            <a:pPr lvl="0">
              <a:spcAft>
                <a:spcPts val="1200"/>
              </a:spcAft>
            </a:pPr>
            <a:r>
              <a:rPr lang="pt-BR" dirty="0"/>
              <a:t>Vinda da Família Real portuguesa como momento decisivo na história econômica da cidade, pouco após a revolução em Saint </a:t>
            </a:r>
            <a:r>
              <a:rPr lang="pt-BR" dirty="0" err="1"/>
              <a:t>Domingue</a:t>
            </a:r>
            <a:r>
              <a:rPr lang="pt-BR" dirty="0"/>
              <a:t> e abertura de oportunidades para a expansão da produção de café.</a:t>
            </a:r>
          </a:p>
          <a:p>
            <a:pPr lvl="0">
              <a:spcAft>
                <a:spcPts val="1200"/>
              </a:spcAft>
            </a:pPr>
            <a:r>
              <a:rPr lang="pt-BR" dirty="0"/>
              <a:t>RJ consolida-se (por larga margem) como a maior cidade do Brasil, com c.110 mil hab. em 1808; 275K em 1872 e 522K em 1890.  Neste último ano, as populações de, respectivamente, SSA, REC e SP eram 174K; 113K e 65K habitantes.</a:t>
            </a:r>
          </a:p>
          <a:p>
            <a:pPr lvl="0">
              <a:spcAft>
                <a:spcPts val="1200"/>
              </a:spcAft>
            </a:pPr>
            <a:r>
              <a:rPr lang="pt-BR" dirty="0"/>
              <a:t>Município da Corte abriga o principal porto do Império, por onde entra o maior número de escravizados e de onde são exportadas as maiores quantidades de café.  É, também, o principal centro comercial (“hipertrofia comercial”, Levy), financeiro e manufatureiro do país.  </a:t>
            </a:r>
          </a:p>
          <a:p>
            <a:pPr lvl="0">
              <a:spcAft>
                <a:spcPts val="1200"/>
              </a:spcAft>
            </a:pPr>
            <a:r>
              <a:rPr lang="pt-BR" dirty="0"/>
              <a:t>Indústria moderna dá seus primeiros passos ao final da década de 1880, com a abertura de grandes fábricas têxteis, moinhos de trigo e a cervejaria Brahma.</a:t>
            </a:r>
          </a:p>
          <a:p>
            <a:pPr marL="0" lv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628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921F5-A8C7-DEC5-F4D9-F364124AB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91E7F-BBC7-025B-F57C-15AC0746F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74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81C608-CD67-E1B8-8209-04A982FB3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135"/>
            <a:ext cx="10515600" cy="4367828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4400" b="1" dirty="0"/>
              <a:t>3 - O Rio de Janeiro como DF, 1890-1960</a:t>
            </a:r>
          </a:p>
        </p:txBody>
      </p:sp>
    </p:spTree>
    <p:extLst>
      <p:ext uri="{BB962C8B-B14F-4D97-AF65-F5344CB8AC3E}">
        <p14:creationId xmlns:p14="http://schemas.microsoft.com/office/powerpoint/2010/main" val="3543700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0B3F5D3-194A-8310-BA88-8B3742C64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703" y="530941"/>
            <a:ext cx="10028903" cy="54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41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933D435-CE04-60BA-68F3-5C7D2D0EC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858" y="658761"/>
            <a:ext cx="9497961" cy="545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32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8AB2FBE-FE7F-CEC4-EC52-FD4E36603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84" y="501444"/>
            <a:ext cx="9694606" cy="575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36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6DAB10D-07C8-F073-3080-641FF69E1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39" y="766917"/>
            <a:ext cx="9881419" cy="515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82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304C008-3320-B788-5FEE-4602D35C2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697" y="648930"/>
            <a:ext cx="9645445" cy="5437238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36681B52-0357-FA7A-333F-90070E6AE2B8}"/>
              </a:ext>
            </a:extLst>
          </p:cNvPr>
          <p:cNvSpPr/>
          <p:nvPr/>
        </p:nvSpPr>
        <p:spPr>
          <a:xfrm>
            <a:off x="9645445" y="4621162"/>
            <a:ext cx="766916" cy="275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053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9BACF-5FEE-F5C8-494D-2ACA16D25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FFA6CD5-4D18-B661-DBD8-F93897873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23" y="440983"/>
            <a:ext cx="5757277" cy="59760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6204DCB-9C4B-520F-9291-6F74C11EF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845" y="440983"/>
            <a:ext cx="5700432" cy="24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993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A926F-126C-D2F8-40DD-B2C8DA1AA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A17E324-7815-92D1-1EAD-8A354F50C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717" y="177673"/>
            <a:ext cx="10028902" cy="64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97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ADC1B-C3AC-9181-06AF-95608287A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ADCE07-3EBA-CA06-FDE5-649EB8696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188" y="120602"/>
            <a:ext cx="9625780" cy="294235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4866CCB-2674-21EE-1C7B-365BEE4BE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303" y="2920181"/>
            <a:ext cx="9055509" cy="3817218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7490A18-02EF-4A50-9A32-19B8B0A35A4B}"/>
              </a:ext>
            </a:extLst>
          </p:cNvPr>
          <p:cNvSpPr/>
          <p:nvPr/>
        </p:nvSpPr>
        <p:spPr>
          <a:xfrm>
            <a:off x="8141110" y="2408903"/>
            <a:ext cx="2025445" cy="363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096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3872FE8-970E-1A2F-3563-47D1AB42E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67" y="334297"/>
            <a:ext cx="9783097" cy="576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103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ABABE6E-9E53-16C9-65F3-999DA89E3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013" y="599767"/>
            <a:ext cx="9134168" cy="54667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8447C80F-45C5-D13E-1533-81FF6BCCF100}"/>
                  </a:ext>
                </a:extLst>
              </p14:cNvPr>
              <p14:cNvContentPartPr/>
              <p14:nvPr/>
            </p14:nvContentPartPr>
            <p14:xfrm>
              <a:off x="8996017" y="5603988"/>
              <a:ext cx="457920" cy="15732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8447C80F-45C5-D13E-1533-81FF6BCCF1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42017" y="5496348"/>
                <a:ext cx="56556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EBC60C9F-CA0A-3897-E43E-348A42BA4576}"/>
                  </a:ext>
                </a:extLst>
              </p14:cNvPr>
              <p14:cNvContentPartPr/>
              <p14:nvPr/>
            </p14:nvContentPartPr>
            <p14:xfrm>
              <a:off x="2212177" y="5869668"/>
              <a:ext cx="3107880" cy="72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EBC60C9F-CA0A-3897-E43E-348A42BA45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8177" y="5653668"/>
                <a:ext cx="321552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35874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5EF0395-EAAF-545F-8485-FF2E4194C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84" y="383458"/>
            <a:ext cx="9497961" cy="59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76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D522F-C660-3498-5025-47CCEEC4E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7F7C324-E512-4073-58FE-6B1222B9C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096" y="275490"/>
            <a:ext cx="9389808" cy="6307019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8D3F1794-FC84-6CA4-02EE-146FF5122CBF}"/>
              </a:ext>
            </a:extLst>
          </p:cNvPr>
          <p:cNvSpPr/>
          <p:nvPr/>
        </p:nvSpPr>
        <p:spPr>
          <a:xfrm>
            <a:off x="4031226" y="2556387"/>
            <a:ext cx="599768" cy="255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D58BE08-D58B-5019-65EC-C8B98E212C1D}"/>
              </a:ext>
            </a:extLst>
          </p:cNvPr>
          <p:cNvSpPr/>
          <p:nvPr/>
        </p:nvSpPr>
        <p:spPr>
          <a:xfrm>
            <a:off x="5830529" y="2556387"/>
            <a:ext cx="599768" cy="255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E420F7F-B698-1417-5E6E-A590917AC3A8}"/>
              </a:ext>
            </a:extLst>
          </p:cNvPr>
          <p:cNvSpPr/>
          <p:nvPr/>
        </p:nvSpPr>
        <p:spPr>
          <a:xfrm>
            <a:off x="7747819" y="2556387"/>
            <a:ext cx="678426" cy="255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4950327-77D1-960C-EEE2-684BAE9A3E53}"/>
              </a:ext>
            </a:extLst>
          </p:cNvPr>
          <p:cNvSpPr/>
          <p:nvPr/>
        </p:nvSpPr>
        <p:spPr>
          <a:xfrm>
            <a:off x="9576620" y="2556387"/>
            <a:ext cx="609600" cy="255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416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65264-BCE9-CF45-3713-15D411D9B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91962-7941-4669-901B-B2E34CC3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1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Resumo Rio de Janeiro como DF, 1889-1960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29E63FA-497B-FCBC-B953-331F410BA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2052"/>
            <a:ext cx="10515600" cy="544082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t-BR" dirty="0"/>
              <a:t>(antes da II Guerra) economia da cidade do RJ parece ter seguido os grandes ‘ciclos’ da economia brasileira no período, alternando momentos de contração (1ª década republicana, I Guerra e início dos anos 1930) com outros de expansão (Belle Époque, 2ª metade dos anos 20 e 1932 em diante).</a:t>
            </a:r>
          </a:p>
          <a:p>
            <a:pPr lvl="0"/>
            <a:r>
              <a:rPr lang="pt-BR" dirty="0"/>
              <a:t>Valor da produção industrial cresceu 6% a.a. em média em termos reais entre 1907 e 1919 (8,7% a.a. no BR); 3,5% a.a. na década de 1920 (contra 3,8% a.a. no BR) e 7,2% a.a. na década de 1930 (7,5% a.a. no BR).</a:t>
            </a:r>
          </a:p>
          <a:p>
            <a:pPr lvl="0"/>
            <a:r>
              <a:rPr lang="pt-BR" dirty="0"/>
              <a:t>Ainda assim, “ultrapassagem” da indústria paulista muito mais tardia (1940 -&gt;) do que se costuma supor.</a:t>
            </a:r>
          </a:p>
          <a:p>
            <a:pPr lvl="0"/>
            <a:r>
              <a:rPr lang="pt-BR" dirty="0"/>
              <a:t>Entre 1940-60, a Indústria de Transformação e o Comércio (atacadista, em particular) perderam espaço, na renda do DF, para os setores de Intermediação Financeira e Governo.</a:t>
            </a:r>
          </a:p>
          <a:p>
            <a:pPr lvl="0"/>
            <a:r>
              <a:rPr lang="pt-BR" dirty="0"/>
              <a:t>Desempenho da economia carioca na década de 1950 ficou aquém da média nacional; valor da produção industrial cresceu, em média 3,8% a.a. em termos reais, contra 7,7% a.a. no Brasil.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215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347A0-C37F-5558-ADD0-EF0C43B93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031C2-3FB0-B419-4722-7F98F47D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74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56246D-8EDA-45E5-FE50-91B9DE3E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872"/>
            <a:ext cx="10515600" cy="4997091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4400" b="1" dirty="0"/>
              <a:t>4 – Da Guanabara ao Séc. XXI, 1960-2020</a:t>
            </a:r>
          </a:p>
        </p:txBody>
      </p:sp>
    </p:spTree>
    <p:extLst>
      <p:ext uri="{BB962C8B-B14F-4D97-AF65-F5344CB8AC3E}">
        <p14:creationId xmlns:p14="http://schemas.microsoft.com/office/powerpoint/2010/main" val="9637835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557921-0755-7595-2177-288E07C89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87" y="727587"/>
            <a:ext cx="10530348" cy="56043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C58BF9F7-92F5-BC4F-6F22-FB980DC55AFC}"/>
                  </a:ext>
                </a:extLst>
              </p14:cNvPr>
              <p14:cNvContentPartPr/>
              <p14:nvPr/>
            </p14:nvContentPartPr>
            <p14:xfrm>
              <a:off x="9389857" y="5672748"/>
              <a:ext cx="569160" cy="5004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C58BF9F7-92F5-BC4F-6F22-FB980DC55A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36217" y="5565108"/>
                <a:ext cx="6768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85A80AE3-7F59-6BA7-C22B-7743F5EFA40A}"/>
                  </a:ext>
                </a:extLst>
              </p14:cNvPr>
              <p14:cNvContentPartPr/>
              <p14:nvPr/>
            </p14:nvContentPartPr>
            <p14:xfrm>
              <a:off x="2271217" y="5869668"/>
              <a:ext cx="3317400" cy="7740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85A80AE3-7F59-6BA7-C22B-7743F5EFA4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17217" y="5761668"/>
                <a:ext cx="34250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22E3FE0E-48B1-EF15-7225-0CC460E4EFB3}"/>
                  </a:ext>
                </a:extLst>
              </p14:cNvPr>
              <p14:cNvContentPartPr/>
              <p14:nvPr/>
            </p14:nvContentPartPr>
            <p14:xfrm>
              <a:off x="12791497" y="3175788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22E3FE0E-48B1-EF15-7225-0CC460E4EF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37857" y="306778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121F3950-76EA-FB17-070E-D32DD3E4853C}"/>
                  </a:ext>
                </a:extLst>
              </p14:cNvPr>
              <p14:cNvContentPartPr/>
              <p14:nvPr/>
            </p14:nvContentPartPr>
            <p14:xfrm>
              <a:off x="12791497" y="3175788"/>
              <a:ext cx="101160" cy="7128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121F3950-76EA-FB17-070E-D32DD3E4853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737857" y="3067788"/>
                <a:ext cx="208800" cy="28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22540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0D3470C-D3BC-F293-D21A-3E2F71CA1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10" y="314632"/>
            <a:ext cx="9724103" cy="60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6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C3A0200-9DED-2DB6-8B24-9C9C213C3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42" y="88490"/>
            <a:ext cx="7325031" cy="655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122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7757252-12AD-57F3-4106-65993D268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310" y="570271"/>
            <a:ext cx="8681884" cy="5653548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301DE58-5B84-4849-C73F-DFAD5D4C1364}"/>
              </a:ext>
            </a:extLst>
          </p:cNvPr>
          <p:cNvSpPr/>
          <p:nvPr/>
        </p:nvSpPr>
        <p:spPr>
          <a:xfrm>
            <a:off x="5132438" y="3775588"/>
            <a:ext cx="963561" cy="432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6605C799-64CB-B9F7-9828-2563EA62C1FB}"/>
              </a:ext>
            </a:extLst>
          </p:cNvPr>
          <p:cNvSpPr/>
          <p:nvPr/>
        </p:nvSpPr>
        <p:spPr>
          <a:xfrm>
            <a:off x="7865806" y="3726426"/>
            <a:ext cx="786581" cy="481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3914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FD4E322-170A-331F-3F29-65CE2ABA7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182" y="521110"/>
            <a:ext cx="9261986" cy="5466735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A0E10CFD-6A5F-2D9D-706D-4650A7F0E5A3}"/>
              </a:ext>
            </a:extLst>
          </p:cNvPr>
          <p:cNvSpPr/>
          <p:nvPr/>
        </p:nvSpPr>
        <p:spPr>
          <a:xfrm>
            <a:off x="3775587" y="4188542"/>
            <a:ext cx="530942" cy="255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ABE2FF0-B9BB-6F22-3AAE-0194987CC867}"/>
              </a:ext>
            </a:extLst>
          </p:cNvPr>
          <p:cNvSpPr/>
          <p:nvPr/>
        </p:nvSpPr>
        <p:spPr>
          <a:xfrm>
            <a:off x="5565058" y="4188542"/>
            <a:ext cx="530942" cy="255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11D62CC-2998-8337-F989-ED9C4028C337}"/>
              </a:ext>
            </a:extLst>
          </p:cNvPr>
          <p:cNvSpPr/>
          <p:nvPr/>
        </p:nvSpPr>
        <p:spPr>
          <a:xfrm>
            <a:off x="6823587" y="4188542"/>
            <a:ext cx="530942" cy="255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3B085B0-83C3-12C1-0203-584C2F57F71A}"/>
              </a:ext>
            </a:extLst>
          </p:cNvPr>
          <p:cNvSpPr/>
          <p:nvPr/>
        </p:nvSpPr>
        <p:spPr>
          <a:xfrm>
            <a:off x="8652387" y="4188542"/>
            <a:ext cx="698090" cy="255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7791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CBB877-5C0D-A62B-2783-29E9B58C0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688258"/>
            <a:ext cx="9291484" cy="540774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61FB3D85-4E56-8080-062C-5888C075714A}"/>
              </a:ext>
            </a:extLst>
          </p:cNvPr>
          <p:cNvSpPr/>
          <p:nvPr/>
        </p:nvSpPr>
        <p:spPr>
          <a:xfrm>
            <a:off x="4788310" y="3824748"/>
            <a:ext cx="766916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DC5369D-C8BB-802F-9F27-1D5FCB7A321D}"/>
              </a:ext>
            </a:extLst>
          </p:cNvPr>
          <p:cNvSpPr/>
          <p:nvPr/>
        </p:nvSpPr>
        <p:spPr>
          <a:xfrm>
            <a:off x="7924800" y="3696929"/>
            <a:ext cx="963561" cy="5604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2479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1D58476-0F3A-3066-0799-06BDA2244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6981"/>
            <a:ext cx="10894142" cy="657778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400F9E28-D766-FC82-4175-FBACF2994068}"/>
              </a:ext>
            </a:extLst>
          </p:cNvPr>
          <p:cNvSpPr/>
          <p:nvPr/>
        </p:nvSpPr>
        <p:spPr>
          <a:xfrm>
            <a:off x="4434349" y="2084439"/>
            <a:ext cx="3048000" cy="452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BAF2DBF-F33C-F0E3-A74A-2B0E1B656390}"/>
              </a:ext>
            </a:extLst>
          </p:cNvPr>
          <p:cNvSpPr/>
          <p:nvPr/>
        </p:nvSpPr>
        <p:spPr>
          <a:xfrm>
            <a:off x="7993626" y="4050890"/>
            <a:ext cx="3008671" cy="344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5577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41AA9F1-0C42-9764-A2CD-987DF7E49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542" y="589935"/>
            <a:ext cx="9920748" cy="53880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CC007532-4811-D041-7F3B-1F3C5605F239}"/>
                  </a:ext>
                </a:extLst>
              </p14:cNvPr>
              <p14:cNvContentPartPr/>
              <p14:nvPr/>
            </p14:nvContentPartPr>
            <p14:xfrm>
              <a:off x="2792137" y="5613708"/>
              <a:ext cx="5152320" cy="1044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CC007532-4811-D041-7F3B-1F3C5605F2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8137" y="5506068"/>
                <a:ext cx="5259960" cy="2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3711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51B3E747-EEAC-7B62-7A00-BC4F73684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3" y="167148"/>
            <a:ext cx="11847871" cy="6690852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3B0034B8-E6D9-055E-AF1A-F4BB45AA5270}"/>
              </a:ext>
            </a:extLst>
          </p:cNvPr>
          <p:cNvSpPr/>
          <p:nvPr/>
        </p:nvSpPr>
        <p:spPr>
          <a:xfrm>
            <a:off x="5211097" y="2507225"/>
            <a:ext cx="619432" cy="353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09CBAB48-93D0-C874-3BEE-A89ABAE58392}"/>
              </a:ext>
            </a:extLst>
          </p:cNvPr>
          <p:cNvSpPr/>
          <p:nvPr/>
        </p:nvSpPr>
        <p:spPr>
          <a:xfrm>
            <a:off x="11415252" y="2507224"/>
            <a:ext cx="530941" cy="353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3651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0F9FAB2-0217-5845-EB7F-10A8F8113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19" y="491613"/>
            <a:ext cx="10491019" cy="57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546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D74B422-57EE-8D18-EDC2-FFA9851C9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91" y="373626"/>
            <a:ext cx="9645444" cy="58895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406B0D38-E80A-04A3-B8AC-217A99A6645D}"/>
                  </a:ext>
                </a:extLst>
              </p14:cNvPr>
              <p14:cNvContentPartPr/>
              <p14:nvPr/>
            </p14:nvContentPartPr>
            <p14:xfrm>
              <a:off x="2811577" y="5672748"/>
              <a:ext cx="7168680" cy="72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406B0D38-E80A-04A3-B8AC-217A99A664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7937" y="5456748"/>
                <a:ext cx="727632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208E72CB-11D6-7762-07CA-3534CF9BC7D8}"/>
                  </a:ext>
                </a:extLst>
              </p14:cNvPr>
              <p14:cNvContentPartPr/>
              <p14:nvPr/>
            </p14:nvContentPartPr>
            <p14:xfrm>
              <a:off x="2349697" y="5869668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208E72CB-11D6-7762-07CA-3534CF9BC7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95697" y="576202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613EA5C9-B891-4445-A2D6-6F2B28AC4B42}"/>
                  </a:ext>
                </a:extLst>
              </p14:cNvPr>
              <p14:cNvContentPartPr/>
              <p14:nvPr/>
            </p14:nvContentPartPr>
            <p14:xfrm>
              <a:off x="2339977" y="5869668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613EA5C9-B891-4445-A2D6-6F2B28AC4B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5977" y="576202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13CB4558-5A05-8044-9993-05834033C92D}"/>
                  </a:ext>
                </a:extLst>
              </p14:cNvPr>
              <p14:cNvContentPartPr/>
              <p14:nvPr/>
            </p14:nvContentPartPr>
            <p14:xfrm>
              <a:off x="2300377" y="5816388"/>
              <a:ext cx="4351320" cy="10368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13CB4558-5A05-8044-9993-05834033C9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46737" y="5708748"/>
                <a:ext cx="4458960" cy="31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9413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F9F06-944B-C4A0-A568-8DCE01E07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8EC0853-C662-4A48-48F0-91A0D1E3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223" y="141544"/>
            <a:ext cx="6277553" cy="65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520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20DD3-C9F9-3C1B-D3F9-E1EF7E86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</p:spPr>
        <p:txBody>
          <a:bodyPr/>
          <a:lstStyle/>
          <a:p>
            <a:r>
              <a:rPr lang="pt-BR" dirty="0"/>
              <a:t>Resumo 1960-2020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D27574-B7F8-3C2E-8E80-53256A0BC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194"/>
            <a:ext cx="10515600" cy="5338916"/>
          </a:xfrm>
        </p:spPr>
        <p:txBody>
          <a:bodyPr>
            <a:normAutofit/>
          </a:bodyPr>
          <a:lstStyle/>
          <a:p>
            <a:pPr lvl="0"/>
            <a:r>
              <a:rPr lang="pt-BR" dirty="0"/>
              <a:t>Crescimento da economia carioca entre 1960-1990 grosso modo em linha com o país como um todo.</a:t>
            </a:r>
          </a:p>
          <a:p>
            <a:pPr lvl="0"/>
            <a:r>
              <a:rPr lang="pt-BR" dirty="0"/>
              <a:t>Década de 1990 pior do que no caso do Brasil.</a:t>
            </a:r>
          </a:p>
          <a:p>
            <a:pPr lvl="0"/>
            <a:r>
              <a:rPr lang="pt-BR" dirty="0"/>
              <a:t>Queda acentuada do emprego e do produto real da indústria de transformação (em especial do setor de BK e, em menor grau, bens duráveis).</a:t>
            </a:r>
          </a:p>
          <a:p>
            <a:pPr lvl="0"/>
            <a:r>
              <a:rPr lang="pt-BR" dirty="0"/>
              <a:t>Rio parece ter se ‘desindustrializado’ mais do que o país como um todo.</a:t>
            </a:r>
          </a:p>
          <a:p>
            <a:pPr lvl="0"/>
            <a:r>
              <a:rPr lang="pt-BR" dirty="0"/>
              <a:t>Lento crescimento da economia carioca entre 2000-2020, com alguma aceleração em 2008-13 (‘efeito Olimpíadas’).</a:t>
            </a:r>
          </a:p>
          <a:p>
            <a:pPr lvl="0"/>
            <a:r>
              <a:rPr lang="pt-BR" dirty="0"/>
              <a:t>Indícios de que ‘divergência’ da economia carioca tenha se iniciado nos </a:t>
            </a:r>
            <a:r>
              <a:rPr lang="pt-BR"/>
              <a:t>anos 1990.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03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C16BF-A37F-4157-3CD7-6F0964361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B85D6A6-00D7-0134-D2D9-B74749E04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006" y="167148"/>
            <a:ext cx="9448799" cy="6373035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F003E037-6809-43A4-1F2C-8A4289D8BD90}"/>
              </a:ext>
            </a:extLst>
          </p:cNvPr>
          <p:cNvSpPr/>
          <p:nvPr/>
        </p:nvSpPr>
        <p:spPr>
          <a:xfrm>
            <a:off x="4916129" y="317817"/>
            <a:ext cx="1897625" cy="4294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7381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6E4EF-73A2-3F82-9583-3D0E3B3B8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39E7201-C3DD-23C5-9DDB-3CF0A391C017}"/>
              </a:ext>
            </a:extLst>
          </p:cNvPr>
          <p:cNvSpPr txBox="1"/>
          <p:nvPr/>
        </p:nvSpPr>
        <p:spPr>
          <a:xfrm>
            <a:off x="4974154" y="2873829"/>
            <a:ext cx="2702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63338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48C66-BDF0-2241-958B-C4DB3205C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96C0452-5CB5-EE81-AB6B-297030A2B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523" y="456942"/>
            <a:ext cx="9881419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6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3BC99-4F12-BDD6-08BE-2B0647538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43FFCFA-9EA1-2B0B-7588-F11C7D196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65" y="255639"/>
            <a:ext cx="11130115" cy="6331974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C0F6A054-BF72-6DA6-DD0E-773FAD2205B0}"/>
              </a:ext>
            </a:extLst>
          </p:cNvPr>
          <p:cNvSpPr/>
          <p:nvPr/>
        </p:nvSpPr>
        <p:spPr>
          <a:xfrm>
            <a:off x="3401961" y="737419"/>
            <a:ext cx="1012723" cy="344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30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1D5DA-7D25-51F5-42EF-F990FB062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CC8807-6138-6A27-9B1F-C4E509CC7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40167" y="-870256"/>
            <a:ext cx="6511667" cy="86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830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770</Words>
  <Application>Microsoft Office PowerPoint</Application>
  <PresentationFormat>Widescreen</PresentationFormat>
  <Paragraphs>73</Paragraphs>
  <Slides>60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6" baseType="lpstr">
      <vt:lpstr>Aptos</vt:lpstr>
      <vt:lpstr>Aptos Display</vt:lpstr>
      <vt:lpstr>Aptos Narrow</vt:lpstr>
      <vt:lpstr>Arial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Resumo Colônia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Resumo Império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Resumo Rio de Janeiro como DF, 1889-1960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Resumo 1960-2020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Beatriz Resende Hallak</dc:creator>
  <cp:lastModifiedBy>André Arruda Villela</cp:lastModifiedBy>
  <cp:revision>92</cp:revision>
  <dcterms:created xsi:type="dcterms:W3CDTF">2025-03-21T22:15:38Z</dcterms:created>
  <dcterms:modified xsi:type="dcterms:W3CDTF">2025-11-17T14:42:54Z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40b9f7d-8e3a-482f-9702-4b7ffc40985a_Enabled">
    <vt:lpwstr>true</vt:lpwstr>
  </property>
  <property fmtid="{D5CDD505-2E9C-101B-9397-08002B2CF9AE}" pid="3" name="MSIP_Label_140b9f7d-8e3a-482f-9702-4b7ffc40985a_SetDate">
    <vt:lpwstr>2025-03-21T22:23:01Z</vt:lpwstr>
  </property>
  <property fmtid="{D5CDD505-2E9C-101B-9397-08002B2CF9AE}" pid="4" name="MSIP_Label_140b9f7d-8e3a-482f-9702-4b7ffc40985a_Method">
    <vt:lpwstr>Privileged</vt:lpwstr>
  </property>
  <property fmtid="{D5CDD505-2E9C-101B-9397-08002B2CF9AE}" pid="5" name="MSIP_Label_140b9f7d-8e3a-482f-9702-4b7ffc40985a_Name">
    <vt:lpwstr>Pública</vt:lpwstr>
  </property>
  <property fmtid="{D5CDD505-2E9C-101B-9397-08002B2CF9AE}" pid="6" name="MSIP_Label_140b9f7d-8e3a-482f-9702-4b7ffc40985a_SiteId">
    <vt:lpwstr>5b6f6241-9a57-4be4-8e50-1dfa72e79a57</vt:lpwstr>
  </property>
  <property fmtid="{D5CDD505-2E9C-101B-9397-08002B2CF9AE}" pid="7" name="MSIP_Label_140b9f7d-8e3a-482f-9702-4b7ffc40985a_ActionId">
    <vt:lpwstr>965500d3-d6df-4b09-938c-2a6d3e09cd29</vt:lpwstr>
  </property>
  <property fmtid="{D5CDD505-2E9C-101B-9397-08002B2CF9AE}" pid="8" name="MSIP_Label_140b9f7d-8e3a-482f-9702-4b7ffc40985a_ContentBits">
    <vt:lpwstr>2</vt:lpwstr>
  </property>
  <property fmtid="{D5CDD505-2E9C-101B-9397-08002B2CF9AE}" pid="9" name="MSIP_Label_140b9f7d-8e3a-482f-9702-4b7ffc40985a_Tag">
    <vt:lpwstr>10, 0, 1, 1</vt:lpwstr>
  </property>
  <property fmtid="{D5CDD505-2E9C-101B-9397-08002B2CF9AE}" pid="10" name="ClassificationContentMarkingFooterLocations">
    <vt:lpwstr>Tema do Office:8</vt:lpwstr>
  </property>
  <property fmtid="{D5CDD505-2E9C-101B-9397-08002B2CF9AE}" pid="11" name="ClassificationContentMarkingFooterText">
    <vt:lpwstr>PÚBLICA</vt:lpwstr>
  </property>
</Properties>
</file>