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07200" cy="99393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B9DDB-E20B-4FF3-B147-8DEB4A9BFF38}" type="datetimeFigureOut">
              <a:rPr lang="pt-BR" smtClean="0"/>
              <a:t>26/02/2026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DD22D-B380-4F16-9221-F6D7F8E2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09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3CD3F4-BB3A-E5D0-04BD-ACAE50848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BE69D7-3C84-903B-C904-8BDC8127A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19A824-459B-03A1-EA7D-F825C72E7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1FE2-10DC-4A13-A5FE-4CB787E76566}" type="datetime1">
              <a:rPr lang="pt-BR" smtClean="0"/>
              <a:t>26/02/2026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AFB479-DC21-8DBA-9E45-983EF4BC8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0F97D8-BD44-15DF-1736-1EB85462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82B0-81A8-4FD2-899E-4D701A1C74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577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E52F0-1C74-EACD-63F7-EBFAC0C2A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EEB0A44-CED3-A74B-DE36-F2B8DB097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4966FA-522D-145D-871C-404BD7089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3202-72A5-4174-86C8-045B045B1B91}" type="datetime1">
              <a:rPr lang="pt-BR" smtClean="0"/>
              <a:t>26/02/2026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15B6AD-DDCF-DEE5-CE2D-6FDE5B47C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5A8B17-B343-0A79-DD37-08DE8FD4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82B0-81A8-4FD2-899E-4D701A1C74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11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F15152-3B9A-D8D7-2B6C-6B1949AD52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5306FE7-4D9B-F8A8-3E00-A034EE51C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348699-E6A0-6833-9FDE-0EA42A8CF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73F2-0AD4-4FA0-9039-6F97E8E92184}" type="datetime1">
              <a:rPr lang="pt-BR" smtClean="0"/>
              <a:t>26/02/2026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45F8BE-CCE9-FE09-4FAE-A07063DE8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916CC2-0B0D-FB67-104D-B61B3AC29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82B0-81A8-4FD2-899E-4D701A1C74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06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89009D-F4CC-7EE3-B91A-DE8EDDB66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A2748F-CAD8-2ED2-B6E5-737B535B3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6B5840-4066-91A5-0808-675208A5C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052A-29D0-4374-BACA-96552E224819}" type="datetime1">
              <a:rPr lang="pt-BR" smtClean="0"/>
              <a:t>26/02/2026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013ADA-30F8-4E44-CEC7-D2C9321A5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FEABCD-5483-72BD-39D1-BDE6E7F2A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82B0-81A8-4FD2-899E-4D701A1C74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920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B88110-E622-F062-A30F-D4E27BD9E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3A626D8-27D6-F359-0E61-9E9BF16B4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5514E6-1464-B15A-4E33-D39E25C9B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4507-F1E2-4FB6-B842-E2B8779700B6}" type="datetime1">
              <a:rPr lang="pt-BR" smtClean="0"/>
              <a:t>26/02/2026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8896CF-3235-69C3-ABEA-636C47CC9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7B7507-F209-99B5-8782-9D8ABCF38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82B0-81A8-4FD2-899E-4D701A1C74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278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2565D3-60CA-1A3C-328A-6E53288DB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3CD31A-818D-87B5-1147-4E428AFD2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EDB8542-D2C4-D45A-4701-0B202D60B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73D501-6BFF-3406-DAAA-87C92B32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2411-7D53-4B31-A794-352F583273F8}" type="datetime1">
              <a:rPr lang="pt-BR" smtClean="0"/>
              <a:t>26/02/2026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3F5E303-5622-95F4-9150-2B294A2B4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52F7F3A-4057-75D8-E61C-FDEF1567D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82B0-81A8-4FD2-899E-4D701A1C74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26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86697-9BBC-BB4E-103A-0AD239D0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8F1B7F-3037-01A0-7BAA-4A06F096E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8380B10-4DE8-2C41-5C90-4DA89A403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D55F86F-8426-76A2-E0F4-81CF1263A6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C1D4CD9-E59B-3AAC-17A6-AFCB1A442B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14C2478-22F7-9D38-C857-F97CD3C4F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7949-D563-401D-9B61-26847C25F68F}" type="datetime1">
              <a:rPr lang="pt-BR" smtClean="0"/>
              <a:t>26/02/2026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492332F-62F2-CEFF-3C8F-CCEA2EB80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0B2B965-D9D9-A805-E622-B02CC320F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82B0-81A8-4FD2-899E-4D701A1C74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5812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5A8CC-DE8E-F69B-6DCD-37487D891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2B68402-E377-7CC0-A6F3-21772370F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4EF8-9B71-4BF1-B468-5F2248AD1147}" type="datetime1">
              <a:rPr lang="pt-BR" smtClean="0"/>
              <a:t>26/02/2026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54B57AD-4F01-4D22-9C2A-59429B042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A5C1B2E-B8D5-F2C3-A71A-F2C1B640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82B0-81A8-4FD2-899E-4D701A1C74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45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F461EE9-1A3E-6E52-230C-2494864B9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B63F-AB12-4C89-BB71-A7DAD95E1707}" type="datetime1">
              <a:rPr lang="pt-BR" smtClean="0"/>
              <a:t>26/02/2026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56E059D-39DA-94D9-13A9-4A947C969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D7827AB-D7B2-0BD0-9282-F0F6C803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82B0-81A8-4FD2-899E-4D701A1C74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42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840572-7975-A689-118A-8160614EA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C7DDEE-A3CE-7EB8-0B34-E3FC70944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56BB72B-ED96-3003-03B0-456F89EEE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804145-5FC3-C805-D1F5-BC157A42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95D7-D61F-4DBD-9D4F-E24263F6B3DD}" type="datetime1">
              <a:rPr lang="pt-BR" smtClean="0"/>
              <a:t>26/02/2026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9475024-B74F-F621-7D01-7EB4D36C0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030FABD-9188-FDFB-A6FD-58716FE8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82B0-81A8-4FD2-899E-4D701A1C74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0595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BA8592-0AAF-4BE3-E161-D377F910C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E46CF93-A2C6-2DD4-C6A9-F8D38F9934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86FA3ED-3A6A-6B85-4C9A-6AB56687D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93B214-EAFB-61C7-CBF5-7259FFB2A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7C48-DF5C-4754-9815-1422F2E6C346}" type="datetime1">
              <a:rPr lang="pt-BR" smtClean="0"/>
              <a:t>26/02/2026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20BAC0-DE48-272F-486D-F5991E9C9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867587-FB2F-1BF2-7996-7BDD57F7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82B0-81A8-4FD2-899E-4D701A1C74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844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808D321-FF6C-6DD4-C8AC-29F806491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7B1C617-F8D0-996A-608D-EBF2AF576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18572A-86C1-0315-4342-355D04CF2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F6BEBB-EB68-48D3-B900-FC78189F0348}" type="datetime1">
              <a:rPr lang="pt-BR" smtClean="0"/>
              <a:t>26/02/2026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1FE743-1BBA-DFD2-BEF7-7E19397D6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612CB7-2091-985D-8A9F-D7C8D3F55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2182B0-81A8-4FD2-899E-4D701A1C74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689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515C5B15-29CC-3F4C-67FF-D0C51BB50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85925"/>
            <a:ext cx="9144000" cy="3571875"/>
          </a:xfrm>
        </p:spPr>
        <p:txBody>
          <a:bodyPr>
            <a:normAutofit fontScale="92500" lnSpcReduction="10000"/>
          </a:bodyPr>
          <a:lstStyle/>
          <a:p>
            <a:r>
              <a:rPr lang="pt-BR" sz="3200" b="1" dirty="0"/>
              <a:t>IEPE/Casa das Garças</a:t>
            </a:r>
            <a:r>
              <a:rPr lang="pt-BR" sz="3200" dirty="0"/>
              <a:t> </a:t>
            </a:r>
          </a:p>
          <a:p>
            <a:endParaRPr lang="pt-BR" sz="3200" dirty="0"/>
          </a:p>
          <a:p>
            <a:r>
              <a:rPr lang="pt-BR" sz="3200" dirty="0"/>
              <a:t>O Caso Master:</a:t>
            </a:r>
          </a:p>
          <a:p>
            <a:r>
              <a:rPr lang="pt-BR" sz="3200" dirty="0"/>
              <a:t>Reflexões sobre aspectos regulatórios</a:t>
            </a:r>
          </a:p>
          <a:p>
            <a:endParaRPr lang="pt-BR" dirty="0"/>
          </a:p>
          <a:p>
            <a:endParaRPr lang="pt-BR" dirty="0"/>
          </a:p>
          <a:p>
            <a:pPr algn="r"/>
            <a:r>
              <a:rPr lang="pt-BR" sz="1800" dirty="0"/>
              <a:t>Marcelo Trindade</a:t>
            </a:r>
          </a:p>
          <a:p>
            <a:pPr algn="r"/>
            <a:r>
              <a:rPr lang="pt-BR" sz="1800" dirty="0"/>
              <a:t>26.02.2026</a:t>
            </a:r>
          </a:p>
        </p:txBody>
      </p:sp>
    </p:spTree>
    <p:extLst>
      <p:ext uri="{BB962C8B-B14F-4D97-AF65-F5344CB8AC3E}">
        <p14:creationId xmlns:p14="http://schemas.microsoft.com/office/powerpoint/2010/main" val="3192985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CB936-3027-2441-E9C7-2E624DF0F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5E5E53-7ABB-0EAC-FB50-B46636D80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688"/>
            <a:ext cx="10515600" cy="1123950"/>
          </a:xfrm>
        </p:spPr>
        <p:txBody>
          <a:bodyPr/>
          <a:lstStyle/>
          <a:p>
            <a:pPr algn="ctr"/>
            <a:r>
              <a:rPr lang="pt-BR" dirty="0"/>
              <a:t>Caso Master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D830F7-22A9-6116-75B4-64169B6D6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0637"/>
            <a:ext cx="10515600" cy="5224463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Ressalvas iniciais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Entre as muitas dúvidas sobre as circunstâncias da quebras do Banco Master, há uma certeza trata-se de um caso de fraude bancária.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Como, por definição, fraudes são concebidas para não serem descobertas (ou para que sua descoberta seja adiada), o foco principal deve ser a punição dos fraudadores (e cúmplices públicos, se houver) e a recuperação do máximo possível de seu patrimônio, dado o efeito suasório daquelas medidas, evitando-se a caça às bruxas e a exploração política, sempre buscadas pela defesa dos fraudadores. 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Por outro lado, essa preocupação não pode obstar o necessário debate sobre as causas da quebra do Banco Master e as medidas que possam reduzir os riscos de ocorrência  de eventos semelhantes. 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Não tratarei do financiamento das atividades nem da perda de pessoal dos reguladores atuais e das estruturas das carreiras nos respectivos órgãos, os quais, entretanto, certamente tiveram um papel na crise e são relevantes em qualquer revisão da estrutura de regulação.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8414CC2-DFA5-7812-9C06-4DE7BF95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82B0-81A8-4FD2-899E-4D701A1C744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39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76D66-1F15-77FF-14CA-F72712756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123950"/>
          </a:xfrm>
        </p:spPr>
        <p:txBody>
          <a:bodyPr/>
          <a:lstStyle/>
          <a:p>
            <a:pPr algn="ctr"/>
            <a:r>
              <a:rPr lang="pt-BR" dirty="0"/>
              <a:t>Causalidade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DEE25F-EFAC-2367-C77B-C8688036A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10515600" cy="4972050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Do que se sabe até agora, tudo indica que a fraude não teria sido possível (ou ao menos não teria ido tão longe) caso faltasse ao menos um desses elementos: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Distribuição de CDBs pelas plataformas das corretoras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Garantia pelo Fundo Garantidor de Créditos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Falha na supervisão dos ativos do emissor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Como aqueles elementos foram causas necessárias (embora nenhuma delas isoladamente suficiente) para que a fraude ocorresse, convém discutir por que cada uma delas ocorreu.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19E73B7-B1DD-A289-C1E6-F2A03402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82B0-81A8-4FD2-899E-4D701A1C744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7471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98771-6A4F-9272-635E-4D22E8EE4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35A7AC-82F3-828B-1DFA-1F5D3664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10515600" cy="1123950"/>
          </a:xfrm>
        </p:spPr>
        <p:txBody>
          <a:bodyPr/>
          <a:lstStyle/>
          <a:p>
            <a:pPr algn="ctr"/>
            <a:r>
              <a:rPr lang="pt-BR" dirty="0"/>
              <a:t>Distribuição de CDBs via Plataformas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6FB8E8-55D9-F12D-E973-76D9D1E73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10515600" cy="497205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Entre o </a:t>
            </a:r>
            <a:r>
              <a:rPr lang="pt-BR" i="1" dirty="0"/>
              <a:t>too big </a:t>
            </a:r>
            <a:r>
              <a:rPr lang="pt-BR" i="1" dirty="0" err="1"/>
              <a:t>to</a:t>
            </a:r>
            <a:r>
              <a:rPr lang="pt-BR" i="1" dirty="0"/>
              <a:t> </a:t>
            </a:r>
            <a:r>
              <a:rPr lang="pt-BR" i="1" dirty="0" err="1"/>
              <a:t>fail</a:t>
            </a:r>
            <a:r>
              <a:rPr lang="pt-BR" i="1" dirty="0"/>
              <a:t> </a:t>
            </a:r>
            <a:r>
              <a:rPr lang="pt-BR" dirty="0"/>
              <a:t>e a competição.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Resultado da interpretação expansiva do §2º do art. 18 da Lei 4.595/64, que atribui ao Banco Central o poder de fiscalizar “as condições de concorrência entre instituições financeiras, coibindo-lhes os abusos com a aplicação da pena nos termos desta lei”.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Depósito bancário x valor mobiliário: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Diferentes regimes legais no Brasil.</a:t>
            </a:r>
          </a:p>
          <a:p>
            <a:pPr lvl="2"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Art. 2º, §1º, II da Lei 6.385/76, exclui expressamente do conceito de valor mobiliário os títulos “de responsabilidade de instituição financeira, exceto as debêntures”. E art. 3º, §1</a:t>
            </a:r>
            <a:r>
              <a:rPr lang="pt-BR" u="sng" baseline="30000" dirty="0"/>
              <a:t>o</a:t>
            </a:r>
            <a:r>
              <a:rPr lang="pt-BR" dirty="0"/>
              <a:t>, da mesma lei, esclarece que, salvo pelos valores mobiliários “a fiscalização do mercado financeiro e de capitais” é exercida pelo Banco Central.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Diferentes mandatos dos reguladores no Brasil.</a:t>
            </a:r>
          </a:p>
          <a:p>
            <a:pPr lvl="2"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Informação ao investidor (CVM) x solvência e solidez do sistema (Bacen)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Diferentes deveres dos intermediários (ver próximo slide).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Contas bancárias digitais x rede de distribuição de terceiros.</a:t>
            </a:r>
          </a:p>
          <a:p>
            <a:pPr marL="457200" lvl="1" indent="0" algn="just">
              <a:lnSpc>
                <a:spcPct val="110000"/>
              </a:lnSpc>
              <a:spcBef>
                <a:spcPts val="600"/>
              </a:spcBef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4F4385C-C696-06C1-0006-EB592030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82B0-81A8-4FD2-899E-4D701A1C744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9622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63245-0B10-7279-F3DB-4DA05477D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E9FDE4-E1B6-1B46-732A-EC3F6FD92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850"/>
            <a:ext cx="10515600" cy="1123950"/>
          </a:xfrm>
        </p:spPr>
        <p:txBody>
          <a:bodyPr/>
          <a:lstStyle/>
          <a:p>
            <a:pPr algn="ctr"/>
            <a:r>
              <a:rPr lang="pt-BR" dirty="0"/>
              <a:t>Garantia pelo FGC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EFB2D9-8F89-7772-B012-2257516FA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10515600" cy="497205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Depósitos bancários garantidos x risco do emissor de valor mobiliário.</a:t>
            </a:r>
          </a:p>
          <a:p>
            <a:pPr lvl="2"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Crédito contra o garantidor do sistema x informação ao investidor sobre os riscos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Oferta ao varejo x </a:t>
            </a:r>
            <a:r>
              <a:rPr lang="pt-BR" dirty="0" err="1"/>
              <a:t>suitability</a:t>
            </a:r>
            <a:r>
              <a:rPr lang="pt-BR" dirty="0"/>
              <a:t> adequada.</a:t>
            </a:r>
          </a:p>
          <a:p>
            <a:pPr lvl="2" algn="just">
              <a:lnSpc>
                <a:spcPct val="110000"/>
              </a:lnSpc>
              <a:spcBef>
                <a:spcPts val="600"/>
              </a:spcBef>
            </a:pPr>
            <a:r>
              <a:rPr lang="pt-BR" dirty="0" err="1"/>
              <a:t>Put</a:t>
            </a:r>
            <a:r>
              <a:rPr lang="pt-BR" dirty="0"/>
              <a:t> contra o FGC = </a:t>
            </a:r>
            <a:r>
              <a:rPr lang="pt-BR" dirty="0" err="1"/>
              <a:t>Put</a:t>
            </a:r>
            <a:r>
              <a:rPr lang="pt-BR" dirty="0"/>
              <a:t> contra o sistema financeiro = Título público (e na boca do caixa, sem precatório!)</a:t>
            </a:r>
          </a:p>
          <a:p>
            <a:pPr lvl="2"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Se você tem dúvida quanto à despreocupação quanto à </a:t>
            </a:r>
            <a:r>
              <a:rPr lang="pt-BR" dirty="0" err="1"/>
              <a:t>suitability</a:t>
            </a:r>
            <a:r>
              <a:rPr lang="pt-BR" dirty="0"/>
              <a:t>, responda rápido: qual foi o último fundo de investimento de varejo que quebrou?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Moral </a:t>
            </a:r>
            <a:r>
              <a:rPr lang="pt-BR" dirty="0" err="1"/>
              <a:t>Hazard</a:t>
            </a:r>
            <a:r>
              <a:rPr lang="pt-BR" dirty="0"/>
              <a:t>.</a:t>
            </a:r>
          </a:p>
          <a:p>
            <a:pPr lvl="2"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Incentivos indevidos para o emissor, os quais, além disso, aumentam conforme cresça o volume captado, pela expectativa por soluções de acomodação, que evitem o  reconhecimento da perda.</a:t>
            </a:r>
          </a:p>
          <a:p>
            <a:pPr lvl="2" algn="just">
              <a:lnSpc>
                <a:spcPct val="110000"/>
              </a:lnSpc>
              <a:spcBef>
                <a:spcPts val="600"/>
              </a:spcBef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543A30A-6B15-2F32-41ED-3A9913EA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82B0-81A8-4FD2-899E-4D701A1C7448}" type="slidenum">
              <a:rPr lang="pt-BR" smtClean="0"/>
              <a:t>5</a:t>
            </a:fld>
            <a:endParaRPr lang="pt-BR"/>
          </a:p>
        </p:txBody>
      </p:sp>
      <p:pic>
        <p:nvPicPr>
          <p:cNvPr id="5" name="Imagem 4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4159C916-0631-BDF2-7E49-F32DAE5C3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594" y="4230924"/>
            <a:ext cx="487296" cy="522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7983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CE8ED-6067-B627-4337-58A5B63FD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27F094-A47A-025C-AEEC-B0CE063E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850"/>
            <a:ext cx="10515600" cy="1123950"/>
          </a:xfrm>
        </p:spPr>
        <p:txBody>
          <a:bodyPr/>
          <a:lstStyle/>
          <a:p>
            <a:pPr algn="ctr"/>
            <a:r>
              <a:rPr lang="pt-BR" dirty="0"/>
              <a:t>Falha na Supervisão dos Ativos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62641C-6623-CF54-394E-2DE5C455D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10515600" cy="497205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Causas a serem investigadas com profundidade, estruturais e conjunturais.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Adicionalmente: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A responsabilidade civil e penal agravada dos administradores e controladores de instituição financeira revelou-se insuficiente para desestimular a fraude.</a:t>
            </a:r>
          </a:p>
          <a:p>
            <a:pPr lvl="2"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Percepção de impunidade e da eficácia do tráfico de influência, inclusive pela desconstrução dos efeitos da Operação Lava-Jato? 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Moral </a:t>
            </a:r>
            <a:r>
              <a:rPr lang="pt-BR" dirty="0" err="1"/>
              <a:t>hazard</a:t>
            </a:r>
            <a:r>
              <a:rPr lang="pt-BR" dirty="0"/>
              <a:t> afetando o próprio Banco Central?</a:t>
            </a:r>
          </a:p>
          <a:p>
            <a:pPr lvl="2"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O FGC vai resolver (ou pior: “eu mando o FGC resolver!”)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Alegada dificuldade de interlocução com a CVM</a:t>
            </a:r>
          </a:p>
          <a:p>
            <a:pPr lvl="2"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Já garantida pela lei e provavelmente desnecessária. Mais poder para quem falhou?</a:t>
            </a:r>
          </a:p>
          <a:p>
            <a:pPr lvl="2"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Já lembrou qual foi o último fundo de investimento de varejo que quebrou? </a:t>
            </a:r>
          </a:p>
          <a:p>
            <a:pPr lvl="2" algn="just">
              <a:lnSpc>
                <a:spcPct val="110000"/>
              </a:lnSpc>
              <a:spcBef>
                <a:spcPts val="600"/>
              </a:spcBef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FFACAB1-D7B5-68E9-1E75-44E1A5819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82B0-81A8-4FD2-899E-4D701A1C7448}" type="slidenum">
              <a:rPr lang="pt-BR" smtClean="0"/>
              <a:t>6</a:t>
            </a:fld>
            <a:endParaRPr lang="pt-BR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CAB388B1-CFB0-4AAD-E1F3-8D5350067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71" y="5695005"/>
            <a:ext cx="596545" cy="54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67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1250C-A497-1FBA-7B9C-3CF93FF4E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94E1A2-BEB3-4802-FCF9-2A286F98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850"/>
            <a:ext cx="10515600" cy="1123950"/>
          </a:xfrm>
        </p:spPr>
        <p:txBody>
          <a:bodyPr/>
          <a:lstStyle/>
          <a:p>
            <a:pPr algn="ctr"/>
            <a:r>
              <a:rPr lang="pt-BR" dirty="0"/>
              <a:t>Como evitar a repetição?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62274A-A222-3BB0-9878-346C188C8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10515600" cy="497205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Abordagem tópica (exemplos):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Reduzir paulatinamente a oferta de CDB nas plataformas (até encerrá-la?)</a:t>
            </a:r>
          </a:p>
          <a:p>
            <a:pPr lvl="2"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Aplicar os deveres de </a:t>
            </a:r>
            <a:r>
              <a:rPr lang="pt-BR" dirty="0" err="1"/>
              <a:t>suitability</a:t>
            </a:r>
            <a:r>
              <a:rPr lang="pt-BR" dirty="0"/>
              <a:t> próprios dos valores mobiliários a ofertas de CDB em plataformas de distribuição (desafio = bancos que sejam companhia fechada).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Alterar a forma de cálculo da garantia pelo FGC:</a:t>
            </a:r>
          </a:p>
          <a:p>
            <a:pPr lvl="2"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Alterar o índice de reajuste, da taxa contratada aplicada até a intervenção ou liquidação, como é atualmente, para Selic ou até mesmo IPCA.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E a fiscalização dos ativos?</a:t>
            </a:r>
          </a:p>
          <a:p>
            <a:pPr lvl="2"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Banco Central deveria elaborar e apresentar ao Senado relatório sobre as causas das falhas na fiscalização e rever os processos de fiscalização, incluindo de instituições com maior proporção de passivos garantidos pelo FGC (ou outro critério julgado adequado).</a:t>
            </a:r>
          </a:p>
          <a:p>
            <a:pPr lvl="2"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Caso realmente se confirme alguma falha regulatória sobre regras de KYC, titularidade de cotas e precificação de ativos de fundos de investimento, sugerir BC e CVM deveriam providenciar as </a:t>
            </a:r>
            <a:r>
              <a:rPr lang="pt-BR"/>
              <a:t>alterações necessárias.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40A107C-D822-DA4F-93D6-1C0A76945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82B0-81A8-4FD2-899E-4D701A1C744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300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C0A67-0ED0-C776-12F4-CC1ABDD2C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5E0742-2D4F-B0B5-E7B7-672CF0BBD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850"/>
            <a:ext cx="10515600" cy="1123950"/>
          </a:xfrm>
        </p:spPr>
        <p:txBody>
          <a:bodyPr/>
          <a:lstStyle/>
          <a:p>
            <a:pPr algn="ctr"/>
            <a:r>
              <a:rPr lang="pt-BR" dirty="0"/>
              <a:t>Como evitar a repetição?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B4B97E-936D-7C54-409E-1A406630F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49"/>
            <a:ext cx="10515600" cy="5153025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Abordagem Estrutural: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Desde 1998, inicialmente como decorrência da crise da Ásia, e depois como resultado da crise global de 2007-2008, cerca de 80% dos países da OCDE reviram e alteraram suas estruturas de regulação dos mercados. Ninguém retornou ao regime anterior.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A principal razão para esse movimento foi a identificação de ineficiências, conflitos de interesses e distrações dos reguladores, como resultado do modelo setorial (ou institucional) de regulação, como o adotado no Brasil e nos Estados Unidos.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Hoje, na OCDE, os modelos dominantes são o do regulador integrado (ou único), o modelo funcional (ou Twin Peaks), com dois reguladores – um dedicado à estabilidade do sistema (o regulador prudencial) e o outro à supervisão das condutas e da informação (o regulador de condutas) – e, ainda, estruturas híbridas entre esses dois modelos.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Uma questão sempre presente nesse debate refere-se ao papel do Banco Central: se deve ser limitado à política monetária ou se deve concentrar também a regulação prudencial, dada a repercussão sistêmica dessa função.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1C16977-D747-BB37-DA60-981D78B4C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82B0-81A8-4FD2-899E-4D701A1C744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642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3D6BA-F599-C081-08D1-CE48E11C9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C503DC-8A97-0E82-EBB3-6716729C2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850"/>
            <a:ext cx="10515600" cy="1123950"/>
          </a:xfrm>
        </p:spPr>
        <p:txBody>
          <a:bodyPr/>
          <a:lstStyle/>
          <a:p>
            <a:pPr algn="ctr"/>
            <a:r>
              <a:rPr lang="pt-BR" dirty="0"/>
              <a:t>Como evitar a repetição?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5A5994-2672-337F-53B9-93B9D1A06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10515600" cy="497205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Minha opinião: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Sou favorável ao modelo Twin Peaks, com algumas observações sobre sua adoção no Brasil.  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Creio que o Banco Central deveria concentrar a função prudencial, por ser o único com verdadeira expertise quanto ao tema, mantendo em paralelo a sua missão de responsável pela política monetária, e com ela a independência conquistada a duras penas.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O regulador de condutas deveria reunir os atuais quadros de CVM, Susep e Previc, em um processo de transição que começasse com a criação de um Conselho Supervisor que funcionaria como uma holding de transição. Financiamento é uma questão chave.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Entre os modelos de convivência entre os dois reguladores há aqueles em que os conflitos são resolvidos com ou sem discussão pública, e com ou sem poder de imposição pelo regulador prudencial, em certos temas. O modelo da discussão sem debate público (nos moldes originais do </a:t>
            </a:r>
            <a:r>
              <a:rPr lang="pt-BR" dirty="0" err="1"/>
              <a:t>Coremec</a:t>
            </a:r>
            <a:r>
              <a:rPr lang="pt-BR" dirty="0"/>
              <a:t>, quando de sua criação em 2006) e com prevalência do regulador prudencial em certos casos (como acontece entre Bacen e </a:t>
            </a:r>
            <a:r>
              <a:rPr lang="pt-BR" dirty="0" err="1"/>
              <a:t>Cade</a:t>
            </a:r>
            <a:r>
              <a:rPr lang="pt-BR" dirty="0"/>
              <a:t> desde 2018) parece-me mais adequado ao Brasil. 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</a:pPr>
            <a:r>
              <a:rPr lang="pt-BR" dirty="0"/>
              <a:t>De todo modo, dada a relevância do tema, seria recomendável a criação de uma comissão, pelo Senado, para debate-lo publicamente, com apresentação final de relatório e eventual proposição de alteração legislativa.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</a:pPr>
            <a:endParaRPr lang="pt-BR" dirty="0"/>
          </a:p>
          <a:p>
            <a:pPr lvl="1" algn="just">
              <a:lnSpc>
                <a:spcPct val="110000"/>
              </a:lnSpc>
              <a:spcBef>
                <a:spcPts val="600"/>
              </a:spcBef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1A5C1A4-EB5A-E7F4-447B-6D3F6297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82B0-81A8-4FD2-899E-4D701A1C7448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9406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1300</Words>
  <Application>Microsoft Office PowerPoint</Application>
  <PresentationFormat>Widescreen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Tema do Office</vt:lpstr>
      <vt:lpstr>Apresentação do PowerPoint</vt:lpstr>
      <vt:lpstr>Caso Master</vt:lpstr>
      <vt:lpstr>Causalidade</vt:lpstr>
      <vt:lpstr>Distribuição de CDBs via Plataformas</vt:lpstr>
      <vt:lpstr>Garantia pelo FGC</vt:lpstr>
      <vt:lpstr>Falha na Supervisão dos Ativos</vt:lpstr>
      <vt:lpstr>Como evitar a repetição?</vt:lpstr>
      <vt:lpstr>Como evitar a repetição?</vt:lpstr>
      <vt:lpstr>Como evitar a repetição?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Marcelo Trindade</dc:creator>
  <cp:lastModifiedBy>Marcelo Trindade</cp:lastModifiedBy>
  <cp:revision>53</cp:revision>
  <cp:lastPrinted>2026-02-26T19:31:47Z</cp:lastPrinted>
  <dcterms:created xsi:type="dcterms:W3CDTF">2026-02-26T12:28:36Z</dcterms:created>
  <dcterms:modified xsi:type="dcterms:W3CDTF">2026-02-26T19:52:53Z</dcterms:modified>
</cp:coreProperties>
</file>