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524" r:id="rId2"/>
    <p:sldId id="580" r:id="rId3"/>
    <p:sldId id="645" r:id="rId4"/>
    <p:sldId id="644" r:id="rId5"/>
    <p:sldId id="641" r:id="rId6"/>
    <p:sldId id="646" r:id="rId7"/>
    <p:sldId id="647" r:id="rId8"/>
    <p:sldId id="648" r:id="rId9"/>
    <p:sldId id="642" r:id="rId10"/>
    <p:sldId id="643" r:id="rId11"/>
    <p:sldId id="311" r:id="rId12"/>
  </p:sldIdLst>
  <p:sldSz cx="12192000" cy="6858000"/>
  <p:notesSz cx="7104063"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951051-0DE7-D5E9-6C4F-6D872583950D}" name="Maria Clara Maceira Ferreira" initials="MM" userId="S::mariaclara@eizirik.com.br::5293bee1-a370-4a10-95ac-ae2facf0ef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a Bouchardet" initials="CB" lastIdx="10" clrIdx="0">
    <p:extLst>
      <p:ext uri="{19B8F6BF-5375-455C-9EA6-DF929625EA0E}">
        <p15:presenceInfo xmlns:p15="http://schemas.microsoft.com/office/powerpoint/2012/main" userId="7dae351a1305c3a7" providerId="Windows Live"/>
      </p:ext>
    </p:extLst>
  </p:cmAuthor>
  <p:cmAuthor id="2" name="Luis Andre Azevedo" initials="LAA" lastIdx="2" clrIdx="1">
    <p:extLst>
      <p:ext uri="{19B8F6BF-5375-455C-9EA6-DF929625EA0E}">
        <p15:presenceInfo xmlns:p15="http://schemas.microsoft.com/office/powerpoint/2012/main" userId="523df861a4fa68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64E"/>
    <a:srgbClr val="AC8CE0"/>
    <a:srgbClr val="3A1D69"/>
    <a:srgbClr val="472480"/>
    <a:srgbClr val="472381"/>
    <a:srgbClr val="3D1F6F"/>
    <a:srgbClr val="46247E"/>
    <a:srgbClr val="6B37BF"/>
    <a:srgbClr val="3E075D"/>
    <a:srgbClr val="603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Estilo Médio 4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50" autoAdjust="0"/>
    <p:restoredTop sz="95260" autoAdjust="0"/>
  </p:normalViewPr>
  <p:slideViewPr>
    <p:cSldViewPr snapToGrid="0">
      <p:cViewPr varScale="1">
        <p:scale>
          <a:sx n="111" d="100"/>
          <a:sy n="111" d="100"/>
        </p:scale>
        <p:origin x="69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427" cy="513508"/>
          </a:xfrm>
          <a:prstGeom prst="rect">
            <a:avLst/>
          </a:prstGeom>
        </p:spPr>
        <p:txBody>
          <a:bodyPr vert="horz" lIns="99071" tIns="49537" rIns="99071" bIns="49537" rtlCol="0"/>
          <a:lstStyle>
            <a:lvl1pPr algn="l">
              <a:defRPr sz="1300"/>
            </a:lvl1pPr>
          </a:lstStyle>
          <a:p>
            <a:endParaRPr lang="pt-BR" dirty="0"/>
          </a:p>
        </p:txBody>
      </p:sp>
      <p:sp>
        <p:nvSpPr>
          <p:cNvPr id="3" name="Espaço Reservado para Data 2"/>
          <p:cNvSpPr>
            <a:spLocks noGrp="1"/>
          </p:cNvSpPr>
          <p:nvPr>
            <p:ph type="dt" idx="1"/>
          </p:nvPr>
        </p:nvSpPr>
        <p:spPr>
          <a:xfrm>
            <a:off x="4023993" y="0"/>
            <a:ext cx="3078427" cy="513508"/>
          </a:xfrm>
          <a:prstGeom prst="rect">
            <a:avLst/>
          </a:prstGeom>
        </p:spPr>
        <p:txBody>
          <a:bodyPr vert="horz" lIns="99071" tIns="49537" rIns="99071" bIns="49537" rtlCol="0"/>
          <a:lstStyle>
            <a:lvl1pPr algn="r">
              <a:defRPr sz="1300"/>
            </a:lvl1pPr>
          </a:lstStyle>
          <a:p>
            <a:fld id="{7AB39794-AB82-47AC-A0AE-93D2172FECCC}" type="datetimeFigureOut">
              <a:rPr lang="pt-BR" smtClean="0"/>
              <a:t>05/05/2026</a:t>
            </a:fld>
            <a:endParaRPr lang="pt-BR" dirty="0"/>
          </a:p>
        </p:txBody>
      </p:sp>
      <p:sp>
        <p:nvSpPr>
          <p:cNvPr id="4" name="Espaço Reservado para Imagem de Slide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1" tIns="49537" rIns="99071" bIns="49537" rtlCol="0" anchor="ctr"/>
          <a:lstStyle/>
          <a:p>
            <a:endParaRPr lang="pt-BR" dirty="0"/>
          </a:p>
        </p:txBody>
      </p:sp>
      <p:sp>
        <p:nvSpPr>
          <p:cNvPr id="5" name="Espaço Reservado para Anotações 4"/>
          <p:cNvSpPr>
            <a:spLocks noGrp="1"/>
          </p:cNvSpPr>
          <p:nvPr>
            <p:ph type="body" sz="quarter" idx="3"/>
          </p:nvPr>
        </p:nvSpPr>
        <p:spPr>
          <a:xfrm>
            <a:off x="710407" y="4925407"/>
            <a:ext cx="5683250" cy="4029879"/>
          </a:xfrm>
          <a:prstGeom prst="rect">
            <a:avLst/>
          </a:prstGeom>
        </p:spPr>
        <p:txBody>
          <a:bodyPr vert="horz" lIns="99071" tIns="49537" rIns="99071" bIns="49537"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108"/>
            <a:ext cx="3078427" cy="513507"/>
          </a:xfrm>
          <a:prstGeom prst="rect">
            <a:avLst/>
          </a:prstGeom>
        </p:spPr>
        <p:txBody>
          <a:bodyPr vert="horz" lIns="99071" tIns="49537" rIns="99071" bIns="49537" rtlCol="0" anchor="b"/>
          <a:lstStyle>
            <a:lvl1pPr algn="l">
              <a:defRPr sz="1300"/>
            </a:lvl1pPr>
          </a:lstStyle>
          <a:p>
            <a:endParaRPr lang="pt-BR" dirty="0"/>
          </a:p>
        </p:txBody>
      </p:sp>
      <p:sp>
        <p:nvSpPr>
          <p:cNvPr id="7" name="Espaço Reservado para Número de Slide 6"/>
          <p:cNvSpPr>
            <a:spLocks noGrp="1"/>
          </p:cNvSpPr>
          <p:nvPr>
            <p:ph type="sldNum" sz="quarter" idx="5"/>
          </p:nvPr>
        </p:nvSpPr>
        <p:spPr>
          <a:xfrm>
            <a:off x="4023993" y="9721108"/>
            <a:ext cx="3078427" cy="513507"/>
          </a:xfrm>
          <a:prstGeom prst="rect">
            <a:avLst/>
          </a:prstGeom>
        </p:spPr>
        <p:txBody>
          <a:bodyPr vert="horz" lIns="99071" tIns="49537" rIns="99071" bIns="49537" rtlCol="0" anchor="b"/>
          <a:lstStyle>
            <a:lvl1pPr algn="r">
              <a:defRPr sz="1300"/>
            </a:lvl1pPr>
          </a:lstStyle>
          <a:p>
            <a:fld id="{151A8408-74EE-4C29-A5AD-F47BC6A8DB9F}" type="slidenum">
              <a:rPr lang="pt-BR" smtClean="0"/>
              <a:t>‹nº›</a:t>
            </a:fld>
            <a:endParaRPr lang="pt-BR" dirty="0"/>
          </a:p>
        </p:txBody>
      </p:sp>
    </p:spTree>
    <p:extLst>
      <p:ext uri="{BB962C8B-B14F-4D97-AF65-F5344CB8AC3E}">
        <p14:creationId xmlns:p14="http://schemas.microsoft.com/office/powerpoint/2010/main" val="46779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51A8408-74EE-4C29-A5AD-F47BC6A8DB9F}" type="slidenum">
              <a:rPr lang="pt-BR" smtClean="0"/>
              <a:t>1</a:t>
            </a:fld>
            <a:endParaRPr lang="pt-BR" dirty="0"/>
          </a:p>
        </p:txBody>
      </p:sp>
    </p:spTree>
    <p:extLst>
      <p:ext uri="{BB962C8B-B14F-4D97-AF65-F5344CB8AC3E}">
        <p14:creationId xmlns:p14="http://schemas.microsoft.com/office/powerpoint/2010/main" val="131494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51A8408-74EE-4C29-A5AD-F47BC6A8DB9F}" type="slidenum">
              <a:rPr lang="pt-BR" smtClean="0"/>
              <a:t>5</a:t>
            </a:fld>
            <a:endParaRPr lang="pt-BR" dirty="0"/>
          </a:p>
        </p:txBody>
      </p:sp>
    </p:spTree>
    <p:extLst>
      <p:ext uri="{BB962C8B-B14F-4D97-AF65-F5344CB8AC3E}">
        <p14:creationId xmlns:p14="http://schemas.microsoft.com/office/powerpoint/2010/main" val="327104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B4E4C-E646-4324-92E3-B51547EBFAD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CF5BC08-0156-43DF-B9F5-5C85E64ED0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3DB064D-F5A8-41BC-B550-FEC2225C3E27}"/>
              </a:ext>
            </a:extLst>
          </p:cNvPr>
          <p:cNvSpPr>
            <a:spLocks noGrp="1"/>
          </p:cNvSpPr>
          <p:nvPr>
            <p:ph type="dt" sz="half" idx="10"/>
          </p:nvPr>
        </p:nvSpPr>
        <p:spPr/>
        <p:txBody>
          <a:bodyPr/>
          <a:lstStyle/>
          <a:p>
            <a:fld id="{9F23AE92-E08D-459F-A5A9-F0B21034C141}" type="datetimeFigureOut">
              <a:rPr lang="pt-BR" smtClean="0"/>
              <a:t>05/05/2026</a:t>
            </a:fld>
            <a:endParaRPr lang="pt-BR" dirty="0"/>
          </a:p>
        </p:txBody>
      </p:sp>
      <p:sp>
        <p:nvSpPr>
          <p:cNvPr id="5" name="Espaço Reservado para Rodapé 4">
            <a:extLst>
              <a:ext uri="{FF2B5EF4-FFF2-40B4-BE49-F238E27FC236}">
                <a16:creationId xmlns:a16="http://schemas.microsoft.com/office/drawing/2014/main" id="{D0F3F24B-CFC0-4F89-B0BF-1D12C2A1E528}"/>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80ABC942-6DA5-4573-898B-165408022196}"/>
              </a:ext>
            </a:extLst>
          </p:cNvPr>
          <p:cNvSpPr>
            <a:spLocks noGrp="1"/>
          </p:cNvSpPr>
          <p:nvPr>
            <p:ph type="sldNum" sz="quarter" idx="12"/>
          </p:nvPr>
        </p:nvSpPr>
        <p:spPr/>
        <p:txBody>
          <a:bodyPr/>
          <a:lstStyle/>
          <a:p>
            <a:fld id="{42121344-5A10-4834-94B4-E3C327832543}" type="slidenum">
              <a:rPr lang="pt-BR" smtClean="0"/>
              <a:t>‹nº›</a:t>
            </a:fld>
            <a:endParaRPr lang="pt-BR" dirty="0"/>
          </a:p>
        </p:txBody>
      </p:sp>
    </p:spTree>
    <p:extLst>
      <p:ext uri="{BB962C8B-B14F-4D97-AF65-F5344CB8AC3E}">
        <p14:creationId xmlns:p14="http://schemas.microsoft.com/office/powerpoint/2010/main" val="30910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8C4A07-0EE2-4D1A-A0BE-C7F0A84A2A7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9E90C55-ED4F-4B20-92E9-0C9C1788598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B0A369-BF6C-419C-BB70-02987904F123}"/>
              </a:ext>
            </a:extLst>
          </p:cNvPr>
          <p:cNvSpPr>
            <a:spLocks noGrp="1"/>
          </p:cNvSpPr>
          <p:nvPr>
            <p:ph type="dt" sz="half" idx="10"/>
          </p:nvPr>
        </p:nvSpPr>
        <p:spPr/>
        <p:txBody>
          <a:bodyPr/>
          <a:lstStyle/>
          <a:p>
            <a:fld id="{9F23AE92-E08D-459F-A5A9-F0B21034C141}" type="datetimeFigureOut">
              <a:rPr lang="pt-BR" smtClean="0"/>
              <a:t>05/05/2026</a:t>
            </a:fld>
            <a:endParaRPr lang="pt-BR" dirty="0"/>
          </a:p>
        </p:txBody>
      </p:sp>
      <p:sp>
        <p:nvSpPr>
          <p:cNvPr id="5" name="Espaço Reservado para Rodapé 4">
            <a:extLst>
              <a:ext uri="{FF2B5EF4-FFF2-40B4-BE49-F238E27FC236}">
                <a16:creationId xmlns:a16="http://schemas.microsoft.com/office/drawing/2014/main" id="{89D5DD5C-936E-4C75-9121-70FBB02C04CA}"/>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18EBDF18-A6C0-4305-AB09-4017AA4F7A73}"/>
              </a:ext>
            </a:extLst>
          </p:cNvPr>
          <p:cNvSpPr>
            <a:spLocks noGrp="1"/>
          </p:cNvSpPr>
          <p:nvPr>
            <p:ph type="sldNum" sz="quarter" idx="12"/>
          </p:nvPr>
        </p:nvSpPr>
        <p:spPr/>
        <p:txBody>
          <a:bodyPr/>
          <a:lstStyle/>
          <a:p>
            <a:fld id="{42121344-5A10-4834-94B4-E3C327832543}" type="slidenum">
              <a:rPr lang="pt-BR" smtClean="0"/>
              <a:t>‹nº›</a:t>
            </a:fld>
            <a:endParaRPr lang="pt-BR" dirty="0"/>
          </a:p>
        </p:txBody>
      </p:sp>
    </p:spTree>
    <p:extLst>
      <p:ext uri="{BB962C8B-B14F-4D97-AF65-F5344CB8AC3E}">
        <p14:creationId xmlns:p14="http://schemas.microsoft.com/office/powerpoint/2010/main" val="300171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5AEE4DF-DA90-4F3E-9C45-0F03980756A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E5FE67D-B824-431D-A33C-9D6AEB86111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C9B6236-CE45-4EBE-ACF8-045B850A540F}"/>
              </a:ext>
            </a:extLst>
          </p:cNvPr>
          <p:cNvSpPr>
            <a:spLocks noGrp="1"/>
          </p:cNvSpPr>
          <p:nvPr>
            <p:ph type="dt" sz="half" idx="10"/>
          </p:nvPr>
        </p:nvSpPr>
        <p:spPr/>
        <p:txBody>
          <a:bodyPr/>
          <a:lstStyle/>
          <a:p>
            <a:fld id="{9F23AE92-E08D-459F-A5A9-F0B21034C141}" type="datetimeFigureOut">
              <a:rPr lang="pt-BR" smtClean="0"/>
              <a:t>05/05/2026</a:t>
            </a:fld>
            <a:endParaRPr lang="pt-BR" dirty="0"/>
          </a:p>
        </p:txBody>
      </p:sp>
      <p:sp>
        <p:nvSpPr>
          <p:cNvPr id="5" name="Espaço Reservado para Rodapé 4">
            <a:extLst>
              <a:ext uri="{FF2B5EF4-FFF2-40B4-BE49-F238E27FC236}">
                <a16:creationId xmlns:a16="http://schemas.microsoft.com/office/drawing/2014/main" id="{6C4BAAA3-BC6E-4647-8CB7-B0C6E6ED5CFC}"/>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C54AFD11-7B6D-4F51-808C-B19D8306741A}"/>
              </a:ext>
            </a:extLst>
          </p:cNvPr>
          <p:cNvSpPr>
            <a:spLocks noGrp="1"/>
          </p:cNvSpPr>
          <p:nvPr>
            <p:ph type="sldNum" sz="quarter" idx="12"/>
          </p:nvPr>
        </p:nvSpPr>
        <p:spPr/>
        <p:txBody>
          <a:bodyPr/>
          <a:lstStyle/>
          <a:p>
            <a:fld id="{42121344-5A10-4834-94B4-E3C327832543}" type="slidenum">
              <a:rPr lang="pt-BR" smtClean="0"/>
              <a:t>‹nº›</a:t>
            </a:fld>
            <a:endParaRPr lang="pt-BR" dirty="0"/>
          </a:p>
        </p:txBody>
      </p:sp>
    </p:spTree>
    <p:extLst>
      <p:ext uri="{BB962C8B-B14F-4D97-AF65-F5344CB8AC3E}">
        <p14:creationId xmlns:p14="http://schemas.microsoft.com/office/powerpoint/2010/main" val="389527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7C2CE-E7B3-44CF-AC6F-B3B349E4B32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E77AD39-7247-457A-8FD6-E79872CF6AB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21CDB69-3324-45D2-96FE-A3FB3C76FAC5}"/>
              </a:ext>
            </a:extLst>
          </p:cNvPr>
          <p:cNvSpPr>
            <a:spLocks noGrp="1"/>
          </p:cNvSpPr>
          <p:nvPr>
            <p:ph type="dt" sz="half" idx="10"/>
          </p:nvPr>
        </p:nvSpPr>
        <p:spPr/>
        <p:txBody>
          <a:bodyPr/>
          <a:lstStyle/>
          <a:p>
            <a:fld id="{9F23AE92-E08D-459F-A5A9-F0B21034C141}" type="datetimeFigureOut">
              <a:rPr lang="pt-BR" smtClean="0"/>
              <a:t>05/05/2026</a:t>
            </a:fld>
            <a:endParaRPr lang="pt-BR" dirty="0"/>
          </a:p>
        </p:txBody>
      </p:sp>
      <p:sp>
        <p:nvSpPr>
          <p:cNvPr id="5" name="Espaço Reservado para Rodapé 4">
            <a:extLst>
              <a:ext uri="{FF2B5EF4-FFF2-40B4-BE49-F238E27FC236}">
                <a16:creationId xmlns:a16="http://schemas.microsoft.com/office/drawing/2014/main" id="{F77B3C9D-A160-412C-995D-218737BCEF7C}"/>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7F78ADC8-2C9E-4CF2-888A-8EC13F09E889}"/>
              </a:ext>
            </a:extLst>
          </p:cNvPr>
          <p:cNvSpPr>
            <a:spLocks noGrp="1"/>
          </p:cNvSpPr>
          <p:nvPr>
            <p:ph type="sldNum" sz="quarter" idx="12"/>
          </p:nvPr>
        </p:nvSpPr>
        <p:spPr/>
        <p:txBody>
          <a:bodyPr/>
          <a:lstStyle/>
          <a:p>
            <a:fld id="{42121344-5A10-4834-94B4-E3C327832543}" type="slidenum">
              <a:rPr lang="pt-BR" smtClean="0"/>
              <a:t>‹nº›</a:t>
            </a:fld>
            <a:endParaRPr lang="pt-BR" dirty="0"/>
          </a:p>
        </p:txBody>
      </p:sp>
    </p:spTree>
    <p:extLst>
      <p:ext uri="{BB962C8B-B14F-4D97-AF65-F5344CB8AC3E}">
        <p14:creationId xmlns:p14="http://schemas.microsoft.com/office/powerpoint/2010/main" val="274951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8E751-E5E6-4202-902D-C74CF8E6D23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E5470A8-D109-47D1-82BE-1A66698D6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02D8C33-2612-4FBD-9F50-B34F0694B979}"/>
              </a:ext>
            </a:extLst>
          </p:cNvPr>
          <p:cNvSpPr>
            <a:spLocks noGrp="1"/>
          </p:cNvSpPr>
          <p:nvPr>
            <p:ph type="dt" sz="half" idx="10"/>
          </p:nvPr>
        </p:nvSpPr>
        <p:spPr/>
        <p:txBody>
          <a:bodyPr/>
          <a:lstStyle/>
          <a:p>
            <a:fld id="{9F23AE92-E08D-459F-A5A9-F0B21034C141}" type="datetimeFigureOut">
              <a:rPr lang="pt-BR" smtClean="0"/>
              <a:t>05/05/2026</a:t>
            </a:fld>
            <a:endParaRPr lang="pt-BR" dirty="0"/>
          </a:p>
        </p:txBody>
      </p:sp>
      <p:sp>
        <p:nvSpPr>
          <p:cNvPr id="5" name="Espaço Reservado para Rodapé 4">
            <a:extLst>
              <a:ext uri="{FF2B5EF4-FFF2-40B4-BE49-F238E27FC236}">
                <a16:creationId xmlns:a16="http://schemas.microsoft.com/office/drawing/2014/main" id="{D00BD028-F5D2-4BA9-8032-F430A2A9F8A7}"/>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E15B2590-A5B7-4D80-85EF-97B4D4301C99}"/>
              </a:ext>
            </a:extLst>
          </p:cNvPr>
          <p:cNvSpPr>
            <a:spLocks noGrp="1"/>
          </p:cNvSpPr>
          <p:nvPr>
            <p:ph type="sldNum" sz="quarter" idx="12"/>
          </p:nvPr>
        </p:nvSpPr>
        <p:spPr/>
        <p:txBody>
          <a:bodyPr/>
          <a:lstStyle/>
          <a:p>
            <a:fld id="{42121344-5A10-4834-94B4-E3C327832543}" type="slidenum">
              <a:rPr lang="pt-BR" smtClean="0"/>
              <a:t>‹nº›</a:t>
            </a:fld>
            <a:endParaRPr lang="pt-BR" dirty="0"/>
          </a:p>
        </p:txBody>
      </p:sp>
    </p:spTree>
    <p:extLst>
      <p:ext uri="{BB962C8B-B14F-4D97-AF65-F5344CB8AC3E}">
        <p14:creationId xmlns:p14="http://schemas.microsoft.com/office/powerpoint/2010/main" val="246755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DE3D4-2D09-464C-BE2B-2CCFFE76885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B303764-69EC-4D24-AD05-7199D7CE1B6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8F6FAA0-E973-408E-9C78-24BAD719C9D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FAD3B3E-1CD0-4DBC-925E-42869186692C}"/>
              </a:ext>
            </a:extLst>
          </p:cNvPr>
          <p:cNvSpPr>
            <a:spLocks noGrp="1"/>
          </p:cNvSpPr>
          <p:nvPr>
            <p:ph type="dt" sz="half" idx="10"/>
          </p:nvPr>
        </p:nvSpPr>
        <p:spPr/>
        <p:txBody>
          <a:bodyPr/>
          <a:lstStyle/>
          <a:p>
            <a:fld id="{9F23AE92-E08D-459F-A5A9-F0B21034C141}" type="datetimeFigureOut">
              <a:rPr lang="pt-BR" smtClean="0"/>
              <a:t>05/05/2026</a:t>
            </a:fld>
            <a:endParaRPr lang="pt-BR" dirty="0"/>
          </a:p>
        </p:txBody>
      </p:sp>
      <p:sp>
        <p:nvSpPr>
          <p:cNvPr id="6" name="Espaço Reservado para Rodapé 5">
            <a:extLst>
              <a:ext uri="{FF2B5EF4-FFF2-40B4-BE49-F238E27FC236}">
                <a16:creationId xmlns:a16="http://schemas.microsoft.com/office/drawing/2014/main" id="{11460CE0-8271-480D-A93C-C2F91D8ADA7A}"/>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8B57AEFA-9ACF-4EA3-ADE3-6E51E0480834}"/>
              </a:ext>
            </a:extLst>
          </p:cNvPr>
          <p:cNvSpPr>
            <a:spLocks noGrp="1"/>
          </p:cNvSpPr>
          <p:nvPr>
            <p:ph type="sldNum" sz="quarter" idx="12"/>
          </p:nvPr>
        </p:nvSpPr>
        <p:spPr/>
        <p:txBody>
          <a:bodyPr/>
          <a:lstStyle/>
          <a:p>
            <a:fld id="{42121344-5A10-4834-94B4-E3C327832543}" type="slidenum">
              <a:rPr lang="pt-BR" smtClean="0"/>
              <a:t>‹nº›</a:t>
            </a:fld>
            <a:endParaRPr lang="pt-BR" dirty="0"/>
          </a:p>
        </p:txBody>
      </p:sp>
    </p:spTree>
    <p:extLst>
      <p:ext uri="{BB962C8B-B14F-4D97-AF65-F5344CB8AC3E}">
        <p14:creationId xmlns:p14="http://schemas.microsoft.com/office/powerpoint/2010/main" val="349623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5FDC74-8B82-4CBD-B0CC-54872A4E5B2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150AFEF-C3C8-43AC-9A0C-8D0435B25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497F4E2-CCE0-4F19-9DC2-05452821B6A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C2097A6-3949-45E4-B4FF-14AF508AE8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D069A4E-3CC1-4B57-8705-4ED459E5A42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54289C1-33BB-478D-A252-30BBCBE7B2B0}"/>
              </a:ext>
            </a:extLst>
          </p:cNvPr>
          <p:cNvSpPr>
            <a:spLocks noGrp="1"/>
          </p:cNvSpPr>
          <p:nvPr>
            <p:ph type="dt" sz="half" idx="10"/>
          </p:nvPr>
        </p:nvSpPr>
        <p:spPr/>
        <p:txBody>
          <a:bodyPr/>
          <a:lstStyle/>
          <a:p>
            <a:fld id="{9F23AE92-E08D-459F-A5A9-F0B21034C141}" type="datetimeFigureOut">
              <a:rPr lang="pt-BR" smtClean="0"/>
              <a:t>05/05/2026</a:t>
            </a:fld>
            <a:endParaRPr lang="pt-BR" dirty="0"/>
          </a:p>
        </p:txBody>
      </p:sp>
      <p:sp>
        <p:nvSpPr>
          <p:cNvPr id="8" name="Espaço Reservado para Rodapé 7">
            <a:extLst>
              <a:ext uri="{FF2B5EF4-FFF2-40B4-BE49-F238E27FC236}">
                <a16:creationId xmlns:a16="http://schemas.microsoft.com/office/drawing/2014/main" id="{190E49B6-A1D2-433D-9686-21818CE84CE2}"/>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id="{3B6324E6-F13C-4A01-8623-BA9967BBC947}"/>
              </a:ext>
            </a:extLst>
          </p:cNvPr>
          <p:cNvSpPr>
            <a:spLocks noGrp="1"/>
          </p:cNvSpPr>
          <p:nvPr>
            <p:ph type="sldNum" sz="quarter" idx="12"/>
          </p:nvPr>
        </p:nvSpPr>
        <p:spPr/>
        <p:txBody>
          <a:bodyPr/>
          <a:lstStyle/>
          <a:p>
            <a:fld id="{42121344-5A10-4834-94B4-E3C327832543}" type="slidenum">
              <a:rPr lang="pt-BR" smtClean="0"/>
              <a:t>‹nº›</a:t>
            </a:fld>
            <a:endParaRPr lang="pt-BR" dirty="0"/>
          </a:p>
        </p:txBody>
      </p:sp>
    </p:spTree>
    <p:extLst>
      <p:ext uri="{BB962C8B-B14F-4D97-AF65-F5344CB8AC3E}">
        <p14:creationId xmlns:p14="http://schemas.microsoft.com/office/powerpoint/2010/main" val="5502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F93070-ECFA-4B20-BA84-9B2818E1013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3D9D270-9A34-4A2D-93B6-FB6F70E3113E}"/>
              </a:ext>
            </a:extLst>
          </p:cNvPr>
          <p:cNvSpPr>
            <a:spLocks noGrp="1"/>
          </p:cNvSpPr>
          <p:nvPr>
            <p:ph type="dt" sz="half" idx="10"/>
          </p:nvPr>
        </p:nvSpPr>
        <p:spPr/>
        <p:txBody>
          <a:bodyPr/>
          <a:lstStyle/>
          <a:p>
            <a:fld id="{9F23AE92-E08D-459F-A5A9-F0B21034C141}" type="datetimeFigureOut">
              <a:rPr lang="pt-BR" smtClean="0"/>
              <a:t>05/05/2026</a:t>
            </a:fld>
            <a:endParaRPr lang="pt-BR" dirty="0"/>
          </a:p>
        </p:txBody>
      </p:sp>
      <p:sp>
        <p:nvSpPr>
          <p:cNvPr id="4" name="Espaço Reservado para Rodapé 3">
            <a:extLst>
              <a:ext uri="{FF2B5EF4-FFF2-40B4-BE49-F238E27FC236}">
                <a16:creationId xmlns:a16="http://schemas.microsoft.com/office/drawing/2014/main" id="{F8B958CE-75BC-4B0F-BA6D-E6901817E2C9}"/>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80551F07-8DF6-4E09-868A-73FC5A32FCF8}"/>
              </a:ext>
            </a:extLst>
          </p:cNvPr>
          <p:cNvSpPr>
            <a:spLocks noGrp="1"/>
          </p:cNvSpPr>
          <p:nvPr>
            <p:ph type="sldNum" sz="quarter" idx="12"/>
          </p:nvPr>
        </p:nvSpPr>
        <p:spPr/>
        <p:txBody>
          <a:bodyPr/>
          <a:lstStyle/>
          <a:p>
            <a:fld id="{42121344-5A10-4834-94B4-E3C327832543}" type="slidenum">
              <a:rPr lang="pt-BR" smtClean="0"/>
              <a:t>‹nº›</a:t>
            </a:fld>
            <a:endParaRPr lang="pt-BR" dirty="0"/>
          </a:p>
        </p:txBody>
      </p:sp>
    </p:spTree>
    <p:extLst>
      <p:ext uri="{BB962C8B-B14F-4D97-AF65-F5344CB8AC3E}">
        <p14:creationId xmlns:p14="http://schemas.microsoft.com/office/powerpoint/2010/main" val="336182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ADB9335-7A16-4949-9B7F-B739470B09AA}"/>
              </a:ext>
            </a:extLst>
          </p:cNvPr>
          <p:cNvSpPr>
            <a:spLocks noGrp="1"/>
          </p:cNvSpPr>
          <p:nvPr>
            <p:ph type="dt" sz="half" idx="10"/>
          </p:nvPr>
        </p:nvSpPr>
        <p:spPr/>
        <p:txBody>
          <a:bodyPr/>
          <a:lstStyle/>
          <a:p>
            <a:fld id="{9F23AE92-E08D-459F-A5A9-F0B21034C141}" type="datetimeFigureOut">
              <a:rPr lang="pt-BR" smtClean="0"/>
              <a:t>05/05/2026</a:t>
            </a:fld>
            <a:endParaRPr lang="pt-BR" dirty="0"/>
          </a:p>
        </p:txBody>
      </p:sp>
      <p:sp>
        <p:nvSpPr>
          <p:cNvPr id="3" name="Espaço Reservado para Rodapé 2">
            <a:extLst>
              <a:ext uri="{FF2B5EF4-FFF2-40B4-BE49-F238E27FC236}">
                <a16:creationId xmlns:a16="http://schemas.microsoft.com/office/drawing/2014/main" id="{460DC094-D6F4-44CD-94F8-FE1E10CAB448}"/>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A644E1B2-CC0E-436A-9F94-59050FCE1130}"/>
              </a:ext>
            </a:extLst>
          </p:cNvPr>
          <p:cNvSpPr>
            <a:spLocks noGrp="1"/>
          </p:cNvSpPr>
          <p:nvPr>
            <p:ph type="sldNum" sz="quarter" idx="12"/>
          </p:nvPr>
        </p:nvSpPr>
        <p:spPr/>
        <p:txBody>
          <a:bodyPr/>
          <a:lstStyle/>
          <a:p>
            <a:fld id="{42121344-5A10-4834-94B4-E3C327832543}" type="slidenum">
              <a:rPr lang="pt-BR" smtClean="0"/>
              <a:t>‹nº›</a:t>
            </a:fld>
            <a:endParaRPr lang="pt-BR" dirty="0"/>
          </a:p>
        </p:txBody>
      </p:sp>
    </p:spTree>
    <p:extLst>
      <p:ext uri="{BB962C8B-B14F-4D97-AF65-F5344CB8AC3E}">
        <p14:creationId xmlns:p14="http://schemas.microsoft.com/office/powerpoint/2010/main" val="350739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48739-0C04-4923-A55D-77892D1F0C8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E205BD5-FF3C-425F-BE24-0CBD0E445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FCDE57F-7270-45AD-8408-1A4B0AB81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EF026E4-2353-4B4E-942A-B83B6E4DD657}"/>
              </a:ext>
            </a:extLst>
          </p:cNvPr>
          <p:cNvSpPr>
            <a:spLocks noGrp="1"/>
          </p:cNvSpPr>
          <p:nvPr>
            <p:ph type="dt" sz="half" idx="10"/>
          </p:nvPr>
        </p:nvSpPr>
        <p:spPr/>
        <p:txBody>
          <a:bodyPr/>
          <a:lstStyle/>
          <a:p>
            <a:fld id="{9F23AE92-E08D-459F-A5A9-F0B21034C141}" type="datetimeFigureOut">
              <a:rPr lang="pt-BR" smtClean="0"/>
              <a:t>05/05/2026</a:t>
            </a:fld>
            <a:endParaRPr lang="pt-BR" dirty="0"/>
          </a:p>
        </p:txBody>
      </p:sp>
      <p:sp>
        <p:nvSpPr>
          <p:cNvPr id="6" name="Espaço Reservado para Rodapé 5">
            <a:extLst>
              <a:ext uri="{FF2B5EF4-FFF2-40B4-BE49-F238E27FC236}">
                <a16:creationId xmlns:a16="http://schemas.microsoft.com/office/drawing/2014/main" id="{F7985C38-9D12-4BED-803C-59349779ADB6}"/>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D8895269-F121-4ADE-B5E1-4C0B65D3B550}"/>
              </a:ext>
            </a:extLst>
          </p:cNvPr>
          <p:cNvSpPr>
            <a:spLocks noGrp="1"/>
          </p:cNvSpPr>
          <p:nvPr>
            <p:ph type="sldNum" sz="quarter" idx="12"/>
          </p:nvPr>
        </p:nvSpPr>
        <p:spPr/>
        <p:txBody>
          <a:bodyPr/>
          <a:lstStyle/>
          <a:p>
            <a:fld id="{42121344-5A10-4834-94B4-E3C327832543}" type="slidenum">
              <a:rPr lang="pt-BR" smtClean="0"/>
              <a:t>‹nº›</a:t>
            </a:fld>
            <a:endParaRPr lang="pt-BR" dirty="0"/>
          </a:p>
        </p:txBody>
      </p:sp>
    </p:spTree>
    <p:extLst>
      <p:ext uri="{BB962C8B-B14F-4D97-AF65-F5344CB8AC3E}">
        <p14:creationId xmlns:p14="http://schemas.microsoft.com/office/powerpoint/2010/main" val="424788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CFF5B-03E5-40F2-A476-453379AACEF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D202CC8-89CC-42B3-8DDE-72635A60C3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1CE9C18C-48BA-4F40-A3E9-06553F806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0447540-3A0C-4DE2-9EC2-EB52C6BAD8E3}"/>
              </a:ext>
            </a:extLst>
          </p:cNvPr>
          <p:cNvSpPr>
            <a:spLocks noGrp="1"/>
          </p:cNvSpPr>
          <p:nvPr>
            <p:ph type="dt" sz="half" idx="10"/>
          </p:nvPr>
        </p:nvSpPr>
        <p:spPr/>
        <p:txBody>
          <a:bodyPr/>
          <a:lstStyle/>
          <a:p>
            <a:fld id="{9F23AE92-E08D-459F-A5A9-F0B21034C141}" type="datetimeFigureOut">
              <a:rPr lang="pt-BR" smtClean="0"/>
              <a:t>05/05/2026</a:t>
            </a:fld>
            <a:endParaRPr lang="pt-BR" dirty="0"/>
          </a:p>
        </p:txBody>
      </p:sp>
      <p:sp>
        <p:nvSpPr>
          <p:cNvPr id="6" name="Espaço Reservado para Rodapé 5">
            <a:extLst>
              <a:ext uri="{FF2B5EF4-FFF2-40B4-BE49-F238E27FC236}">
                <a16:creationId xmlns:a16="http://schemas.microsoft.com/office/drawing/2014/main" id="{C7383D12-67CA-4F9D-A52F-3783FC08CADE}"/>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C034DA0E-51E0-4AAE-8A25-3966FE1B177E}"/>
              </a:ext>
            </a:extLst>
          </p:cNvPr>
          <p:cNvSpPr>
            <a:spLocks noGrp="1"/>
          </p:cNvSpPr>
          <p:nvPr>
            <p:ph type="sldNum" sz="quarter" idx="12"/>
          </p:nvPr>
        </p:nvSpPr>
        <p:spPr/>
        <p:txBody>
          <a:bodyPr/>
          <a:lstStyle/>
          <a:p>
            <a:fld id="{42121344-5A10-4834-94B4-E3C327832543}" type="slidenum">
              <a:rPr lang="pt-BR" smtClean="0"/>
              <a:t>‹nº›</a:t>
            </a:fld>
            <a:endParaRPr lang="pt-BR" dirty="0"/>
          </a:p>
        </p:txBody>
      </p:sp>
    </p:spTree>
    <p:extLst>
      <p:ext uri="{BB962C8B-B14F-4D97-AF65-F5344CB8AC3E}">
        <p14:creationId xmlns:p14="http://schemas.microsoft.com/office/powerpoint/2010/main" val="16878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FB93AFE-1B81-4627-B7DA-F8739395B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8A6FDEE-B0E9-4312-9FAA-17BD4093B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84135DA-FFE7-4EE5-BCD0-8772B0FDE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3AE92-E08D-459F-A5A9-F0B21034C141}" type="datetimeFigureOut">
              <a:rPr lang="pt-BR" smtClean="0"/>
              <a:t>05/05/2026</a:t>
            </a:fld>
            <a:endParaRPr lang="pt-BR" dirty="0"/>
          </a:p>
        </p:txBody>
      </p:sp>
      <p:sp>
        <p:nvSpPr>
          <p:cNvPr id="5" name="Espaço Reservado para Rodapé 4">
            <a:extLst>
              <a:ext uri="{FF2B5EF4-FFF2-40B4-BE49-F238E27FC236}">
                <a16:creationId xmlns:a16="http://schemas.microsoft.com/office/drawing/2014/main" id="{6E059593-8C05-479C-BDB5-A46BF432B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id="{39DF7CC2-45DF-49C7-A24F-C6754AECB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21344-5A10-4834-94B4-E3C327832543}" type="slidenum">
              <a:rPr lang="pt-BR" smtClean="0"/>
              <a:t>‹nº›</a:t>
            </a:fld>
            <a:endParaRPr lang="pt-BR" dirty="0"/>
          </a:p>
        </p:txBody>
      </p:sp>
    </p:spTree>
    <p:extLst>
      <p:ext uri="{BB962C8B-B14F-4D97-AF65-F5344CB8AC3E}">
        <p14:creationId xmlns:p14="http://schemas.microsoft.com/office/powerpoint/2010/main" val="2162087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496183D-04F7-91F6-E65F-E4FC8E53C7FA}"/>
              </a:ext>
            </a:extLst>
          </p:cNvPr>
          <p:cNvPicPr>
            <a:picLocks noChangeAspect="1"/>
          </p:cNvPicPr>
          <p:nvPr/>
        </p:nvPicPr>
        <p:blipFill rotWithShape="1">
          <a:blip r:embed="rId3">
            <a:extLst>
              <a:ext uri="{28A0092B-C50C-407E-A947-70E740481C1C}">
                <a14:useLocalDpi xmlns:a14="http://schemas.microsoft.com/office/drawing/2010/main" val="0"/>
              </a:ext>
            </a:extLst>
          </a:blip>
          <a:srcRect l="19963" t="8854" r="10497" b="19405"/>
          <a:stretch>
            <a:fillRect/>
          </a:stretch>
        </p:blipFill>
        <p:spPr>
          <a:xfrm>
            <a:off x="6535528" y="0"/>
            <a:ext cx="8549731" cy="6858000"/>
          </a:xfrm>
          <a:prstGeom prst="rect">
            <a:avLst/>
          </a:prstGeom>
        </p:spPr>
      </p:pic>
      <p:sp>
        <p:nvSpPr>
          <p:cNvPr id="2" name="Retângulo 1">
            <a:extLst>
              <a:ext uri="{FF2B5EF4-FFF2-40B4-BE49-F238E27FC236}">
                <a16:creationId xmlns:a16="http://schemas.microsoft.com/office/drawing/2014/main" id="{C9918C83-FD9C-4C0A-9475-C7835C5B13A5}"/>
              </a:ext>
            </a:extLst>
          </p:cNvPr>
          <p:cNvSpPr/>
          <p:nvPr/>
        </p:nvSpPr>
        <p:spPr>
          <a:xfrm>
            <a:off x="6535528" y="1"/>
            <a:ext cx="8549731" cy="6857999"/>
          </a:xfrm>
          <a:prstGeom prst="rect">
            <a:avLst/>
          </a:prstGeom>
          <a:solidFill>
            <a:schemeClr val="bg2">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a:extLst>
              <a:ext uri="{FF2B5EF4-FFF2-40B4-BE49-F238E27FC236}">
                <a16:creationId xmlns:a16="http://schemas.microsoft.com/office/drawing/2014/main" id="{6C86C962-4A3E-4254-8CC1-66D620411064}"/>
              </a:ext>
            </a:extLst>
          </p:cNvPr>
          <p:cNvSpPr txBox="1"/>
          <p:nvPr/>
        </p:nvSpPr>
        <p:spPr>
          <a:xfrm>
            <a:off x="545568" y="2002969"/>
            <a:ext cx="5110905" cy="1426031"/>
          </a:xfrm>
          <a:prstGeom prst="rect">
            <a:avLst/>
          </a:prstGeom>
          <a:noFill/>
        </p:spPr>
        <p:txBody>
          <a:bodyPr wrap="square">
            <a:spAutoFit/>
          </a:bodyPr>
          <a:lstStyle/>
          <a:p>
            <a:pPr>
              <a:spcAft>
                <a:spcPts val="800"/>
              </a:spcAft>
            </a:pPr>
            <a:r>
              <a:rPr lang="pt-BR" sz="4000" b="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rPr>
              <a:t>Ação Civil Pública no </a:t>
            </a:r>
          </a:p>
          <a:p>
            <a:pPr>
              <a:spcAft>
                <a:spcPts val="800"/>
              </a:spcAft>
            </a:pPr>
            <a:r>
              <a:rPr lang="pt-BR" sz="4000" b="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rPr>
              <a:t>Mercado de Capitais</a:t>
            </a:r>
            <a:endParaRPr lang="pt-BR" sz="4000" b="1" dirty="0">
              <a:solidFill>
                <a:srgbClr val="2B164E"/>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10" name="CaixaDeTexto 9">
            <a:extLst>
              <a:ext uri="{FF2B5EF4-FFF2-40B4-BE49-F238E27FC236}">
                <a16:creationId xmlns:a16="http://schemas.microsoft.com/office/drawing/2014/main" id="{3FFEB605-DF9A-48C3-AD25-CA834A0335A5}"/>
              </a:ext>
            </a:extLst>
          </p:cNvPr>
          <p:cNvSpPr txBox="1"/>
          <p:nvPr/>
        </p:nvSpPr>
        <p:spPr>
          <a:xfrm>
            <a:off x="545568" y="5694252"/>
            <a:ext cx="4900807" cy="707886"/>
          </a:xfrm>
          <a:prstGeom prst="rect">
            <a:avLst/>
          </a:prstGeom>
          <a:noFill/>
        </p:spPr>
        <p:txBody>
          <a:bodyPr wrap="square" rtlCol="0">
            <a:spAutoFit/>
          </a:bodyPr>
          <a:lstStyle/>
          <a:p>
            <a:r>
              <a:rPr lang="pt-BR" sz="2000" b="1" dirty="0">
                <a:solidFill>
                  <a:srgbClr val="2B164E"/>
                </a:solidFill>
                <a:latin typeface="Aptos" panose="020B0004020202020204" pitchFamily="34" charset="0"/>
                <a:ea typeface="Yu Gothic Medium" panose="020B0500000000000000" pitchFamily="34" charset="-128"/>
              </a:rPr>
              <a:t>Nelson Eizirik</a:t>
            </a:r>
          </a:p>
          <a:p>
            <a:r>
              <a:rPr lang="pt-BR" sz="2000" dirty="0">
                <a:solidFill>
                  <a:srgbClr val="2B164E"/>
                </a:solidFill>
                <a:latin typeface="Aptos" panose="020B0004020202020204" pitchFamily="34" charset="0"/>
                <a:ea typeface="Yu Gothic Medium" panose="020B0500000000000000" pitchFamily="34" charset="-128"/>
              </a:rPr>
              <a:t>06 de maio, 2026</a:t>
            </a:r>
          </a:p>
        </p:txBody>
      </p:sp>
      <p:cxnSp>
        <p:nvCxnSpPr>
          <p:cNvPr id="4" name="Conector reto 3">
            <a:extLst>
              <a:ext uri="{FF2B5EF4-FFF2-40B4-BE49-F238E27FC236}">
                <a16:creationId xmlns:a16="http://schemas.microsoft.com/office/drawing/2014/main" id="{90DFA7AC-3E82-7ECA-C024-17D57B80E650}"/>
              </a:ext>
            </a:extLst>
          </p:cNvPr>
          <p:cNvCxnSpPr/>
          <p:nvPr/>
        </p:nvCxnSpPr>
        <p:spPr>
          <a:xfrm>
            <a:off x="1037491" y="2371015"/>
            <a:ext cx="3956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FC231BB9-B780-BBAA-8006-6E46402C7E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904" y="599984"/>
            <a:ext cx="3379487" cy="270359"/>
          </a:xfrm>
          <a:prstGeom prst="rect">
            <a:avLst/>
          </a:prstGeom>
          <a:noFill/>
          <a:ln>
            <a:noFill/>
          </a:ln>
        </p:spPr>
      </p:pic>
      <p:sp>
        <p:nvSpPr>
          <p:cNvPr id="8" name="CaixaDeTexto 7">
            <a:extLst>
              <a:ext uri="{FF2B5EF4-FFF2-40B4-BE49-F238E27FC236}">
                <a16:creationId xmlns:a16="http://schemas.microsoft.com/office/drawing/2014/main" id="{01CFFF30-CF54-8612-3248-23D56198C383}"/>
              </a:ext>
            </a:extLst>
          </p:cNvPr>
          <p:cNvSpPr txBox="1"/>
          <p:nvPr/>
        </p:nvSpPr>
        <p:spPr>
          <a:xfrm>
            <a:off x="545569" y="3773971"/>
            <a:ext cx="5939589" cy="323165"/>
          </a:xfrm>
          <a:prstGeom prst="rect">
            <a:avLst/>
          </a:prstGeom>
          <a:noFill/>
        </p:spPr>
        <p:txBody>
          <a:bodyPr wrap="square" rtlCol="0">
            <a:spAutoFit/>
          </a:bodyPr>
          <a:lstStyle>
            <a:defPPr>
              <a:defRPr lang="pt-BR"/>
            </a:defPPr>
            <a:lvl1pPr>
              <a:defRPr sz="2000">
                <a:solidFill>
                  <a:srgbClr val="2B164E"/>
                </a:solidFill>
                <a:latin typeface="Aptos" panose="020B0004020202020204" pitchFamily="34" charset="0"/>
                <a:ea typeface="Yu Gothic Medium" panose="020B0500000000000000" pitchFamily="34" charset="-128"/>
              </a:defRPr>
            </a:lvl1pPr>
          </a:lstStyle>
          <a:p>
            <a:r>
              <a:rPr lang="pt-BR" sz="1500" dirty="0"/>
              <a:t>Casa das Garças | Instituto de Estudos de Política Econômica</a:t>
            </a:r>
          </a:p>
        </p:txBody>
      </p:sp>
      <p:cxnSp>
        <p:nvCxnSpPr>
          <p:cNvPr id="18" name="Conector reto 17">
            <a:extLst>
              <a:ext uri="{FF2B5EF4-FFF2-40B4-BE49-F238E27FC236}">
                <a16:creationId xmlns:a16="http://schemas.microsoft.com/office/drawing/2014/main" id="{82A20D01-16D6-F1B7-8933-F35E187B9744}"/>
              </a:ext>
            </a:extLst>
          </p:cNvPr>
          <p:cNvCxnSpPr/>
          <p:nvPr/>
        </p:nvCxnSpPr>
        <p:spPr>
          <a:xfrm>
            <a:off x="673904" y="3554397"/>
            <a:ext cx="3609337" cy="0"/>
          </a:xfrm>
          <a:prstGeom prst="line">
            <a:avLst/>
          </a:prstGeom>
          <a:ln>
            <a:solidFill>
              <a:srgbClr val="2B16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1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E60FA-68AE-1E09-7F15-BD37DE4F2A2C}"/>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CE4AB348-8512-8CCF-B618-CFCD19D81C85}"/>
              </a:ext>
            </a:extLst>
          </p:cNvPr>
          <p:cNvSpPr txBox="1"/>
          <p:nvPr/>
        </p:nvSpPr>
        <p:spPr>
          <a:xfrm>
            <a:off x="11321836" y="6538129"/>
            <a:ext cx="1504501" cy="169277"/>
          </a:xfrm>
          <a:prstGeom prst="rect">
            <a:avLst/>
          </a:prstGeom>
          <a:noFill/>
        </p:spPr>
        <p:txBody>
          <a:bodyPr wrap="square" rtlCol="0">
            <a:spAutoFit/>
          </a:bodyPr>
          <a:lstStyle/>
          <a:p>
            <a:r>
              <a:rPr lang="pt-BR" sz="500" dirty="0">
                <a:solidFill>
                  <a:schemeClr val="bg1"/>
                </a:solidFill>
                <a:latin typeface="Termina Medium" panose="00000600000000000000" pitchFamily="50" charset="0"/>
              </a:rPr>
              <a:t>|   2021</a:t>
            </a:r>
          </a:p>
        </p:txBody>
      </p:sp>
      <p:grpSp>
        <p:nvGrpSpPr>
          <p:cNvPr id="3" name="Agrupar 2">
            <a:extLst>
              <a:ext uri="{FF2B5EF4-FFF2-40B4-BE49-F238E27FC236}">
                <a16:creationId xmlns:a16="http://schemas.microsoft.com/office/drawing/2014/main" id="{34C4BBDA-B37E-5EA4-4EE2-2DA37C38C0CF}"/>
              </a:ext>
            </a:extLst>
          </p:cNvPr>
          <p:cNvGrpSpPr/>
          <p:nvPr/>
        </p:nvGrpSpPr>
        <p:grpSpPr>
          <a:xfrm>
            <a:off x="1056145" y="708913"/>
            <a:ext cx="382579" cy="898669"/>
            <a:chOff x="937627" y="3068053"/>
            <a:chExt cx="191252" cy="6543412"/>
          </a:xfrm>
        </p:grpSpPr>
        <p:sp>
          <p:nvSpPr>
            <p:cNvPr id="21" name="CaixaDeTexto 20">
              <a:extLst>
                <a:ext uri="{FF2B5EF4-FFF2-40B4-BE49-F238E27FC236}">
                  <a16:creationId xmlns:a16="http://schemas.microsoft.com/office/drawing/2014/main" id="{FEC94F4F-4E5C-C355-E134-CF65045D14FE}"/>
                </a:ext>
              </a:extLst>
            </p:cNvPr>
            <p:cNvSpPr txBox="1"/>
            <p:nvPr/>
          </p:nvSpPr>
          <p:spPr>
            <a:xfrm>
              <a:off x="946734" y="3068053"/>
              <a:ext cx="182145"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2</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5" name="CaixaDeTexto 24">
              <a:extLst>
                <a:ext uri="{FF2B5EF4-FFF2-40B4-BE49-F238E27FC236}">
                  <a16:creationId xmlns:a16="http://schemas.microsoft.com/office/drawing/2014/main" id="{AD3E9C4F-0D23-7585-B367-B9D14A75BE51}"/>
                </a:ext>
              </a:extLst>
            </p:cNvPr>
            <p:cNvSpPr txBox="1"/>
            <p:nvPr/>
          </p:nvSpPr>
          <p:spPr>
            <a:xfrm>
              <a:off x="937627" y="4758244"/>
              <a:ext cx="182145" cy="3809683"/>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3</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8" name="CaixaDeTexto 27">
              <a:extLst>
                <a:ext uri="{FF2B5EF4-FFF2-40B4-BE49-F238E27FC236}">
                  <a16:creationId xmlns:a16="http://schemas.microsoft.com/office/drawing/2014/main" id="{D59C88D5-9F0D-7803-E9C1-C84308A6BDAA}"/>
                </a:ext>
              </a:extLst>
            </p:cNvPr>
            <p:cNvSpPr txBox="1"/>
            <p:nvPr/>
          </p:nvSpPr>
          <p:spPr>
            <a:xfrm>
              <a:off x="945906" y="5801782"/>
              <a:ext cx="165587"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4</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grpSp>
      <p:pic>
        <p:nvPicPr>
          <p:cNvPr id="18" name="Imagem 17">
            <a:extLst>
              <a:ext uri="{FF2B5EF4-FFF2-40B4-BE49-F238E27FC236}">
                <a16:creationId xmlns:a16="http://schemas.microsoft.com/office/drawing/2014/main" id="{2A175AE6-DE65-364A-2EA4-9B4069C9B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5806" y="4331762"/>
            <a:ext cx="481680" cy="143753"/>
          </a:xfrm>
          <a:prstGeom prst="rect">
            <a:avLst/>
          </a:prstGeom>
        </p:spPr>
      </p:pic>
      <p:sp>
        <p:nvSpPr>
          <p:cNvPr id="23" name="Retângulo 22">
            <a:extLst>
              <a:ext uri="{FF2B5EF4-FFF2-40B4-BE49-F238E27FC236}">
                <a16:creationId xmlns:a16="http://schemas.microsoft.com/office/drawing/2014/main" id="{C3624D70-8939-76FA-438C-5DB576B68D39}"/>
              </a:ext>
            </a:extLst>
          </p:cNvPr>
          <p:cNvSpPr/>
          <p:nvPr/>
        </p:nvSpPr>
        <p:spPr>
          <a:xfrm>
            <a:off x="662189" y="492729"/>
            <a:ext cx="1183480" cy="865318"/>
          </a:xfrm>
          <a:prstGeom prst="rect">
            <a:avLst/>
          </a:prstGeom>
          <a:ln>
            <a:solidFill>
              <a:schemeClr val="bg1"/>
            </a:solidFill>
          </a:ln>
        </p:spPr>
        <p:style>
          <a:lnRef idx="2">
            <a:schemeClr val="accent1"/>
          </a:lnRef>
          <a:fillRef idx="1001">
            <a:schemeClr val="dk2"/>
          </a:fillRef>
          <a:effectRef idx="0">
            <a:schemeClr val="accent1"/>
          </a:effectRef>
          <a:fontRef idx="minor">
            <a:schemeClr val="dk1"/>
          </a:fontRef>
        </p:style>
        <p:txBody>
          <a:bodyPr rtlCol="0" anchor="ctr"/>
          <a:lstStyle/>
          <a:p>
            <a:pPr algn="ctr"/>
            <a:endParaRPr lang="pt-BR" dirty="0">
              <a:solidFill>
                <a:sysClr val="windowText" lastClr="000000"/>
              </a:solidFill>
              <a:latin typeface="Aptos" panose="020B0004020202020204" pitchFamily="34" charset="0"/>
            </a:endParaRPr>
          </a:p>
        </p:txBody>
      </p:sp>
      <p:sp>
        <p:nvSpPr>
          <p:cNvPr id="30" name="CaixaDeTexto 29">
            <a:extLst>
              <a:ext uri="{FF2B5EF4-FFF2-40B4-BE49-F238E27FC236}">
                <a16:creationId xmlns:a16="http://schemas.microsoft.com/office/drawing/2014/main" id="{734ADF3A-7B2E-4194-A964-5FCD1EA7BFB9}"/>
              </a:ext>
            </a:extLst>
          </p:cNvPr>
          <p:cNvSpPr txBox="1"/>
          <p:nvPr/>
        </p:nvSpPr>
        <p:spPr>
          <a:xfrm>
            <a:off x="1075301" y="687143"/>
            <a:ext cx="400797" cy="523220"/>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9</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31" name="Retângulo 30">
            <a:extLst>
              <a:ext uri="{FF2B5EF4-FFF2-40B4-BE49-F238E27FC236}">
                <a16:creationId xmlns:a16="http://schemas.microsoft.com/office/drawing/2014/main" id="{00D2CE2F-2258-7C3B-AA68-31F0B194FC1F}"/>
              </a:ext>
            </a:extLst>
          </p:cNvPr>
          <p:cNvSpPr/>
          <p:nvPr/>
        </p:nvSpPr>
        <p:spPr>
          <a:xfrm>
            <a:off x="1893116" y="514217"/>
            <a:ext cx="9428720" cy="8046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Aptos" panose="020B0004020202020204" pitchFamily="34" charset="0"/>
            </a:endParaRPr>
          </a:p>
        </p:txBody>
      </p:sp>
      <p:pic>
        <p:nvPicPr>
          <p:cNvPr id="2" name="Imagem 1">
            <a:extLst>
              <a:ext uri="{FF2B5EF4-FFF2-40B4-BE49-F238E27FC236}">
                <a16:creationId xmlns:a16="http://schemas.microsoft.com/office/drawing/2014/main" id="{9BC6AF66-9F65-1B78-5B9E-A63BFDF37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754" y="6443468"/>
            <a:ext cx="504000" cy="143753"/>
          </a:xfrm>
          <a:prstGeom prst="rect">
            <a:avLst/>
          </a:prstGeom>
        </p:spPr>
      </p:pic>
      <p:sp>
        <p:nvSpPr>
          <p:cNvPr id="4" name="CaixaDeTexto 3">
            <a:extLst>
              <a:ext uri="{FF2B5EF4-FFF2-40B4-BE49-F238E27FC236}">
                <a16:creationId xmlns:a16="http://schemas.microsoft.com/office/drawing/2014/main" id="{404A26F9-BA6B-32E6-5C94-878D6FC83C60}"/>
              </a:ext>
            </a:extLst>
          </p:cNvPr>
          <p:cNvSpPr txBox="1"/>
          <p:nvPr/>
        </p:nvSpPr>
        <p:spPr>
          <a:xfrm>
            <a:off x="11508193" y="6363674"/>
            <a:ext cx="386080" cy="169277"/>
          </a:xfrm>
          <a:prstGeom prst="rect">
            <a:avLst/>
          </a:prstGeom>
          <a:noFill/>
        </p:spPr>
        <p:txBody>
          <a:bodyPr wrap="square" rtlCol="0">
            <a:spAutoFit/>
          </a:bodyPr>
          <a:lstStyle/>
          <a:p>
            <a:r>
              <a:rPr lang="pt-BR" sz="500" b="1" dirty="0">
                <a:solidFill>
                  <a:srgbClr val="3A1D69"/>
                </a:solidFill>
                <a:latin typeface="Aptos" panose="020B0004020202020204" pitchFamily="34" charset="0"/>
              </a:rPr>
              <a:t>|   2026</a:t>
            </a:r>
          </a:p>
        </p:txBody>
      </p:sp>
      <p:pic>
        <p:nvPicPr>
          <p:cNvPr id="6" name="Imagem 5">
            <a:extLst>
              <a:ext uri="{FF2B5EF4-FFF2-40B4-BE49-F238E27FC236}">
                <a16:creationId xmlns:a16="http://schemas.microsoft.com/office/drawing/2014/main" id="{215CF22C-08DA-8442-CB5F-C631366AD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743" y="6391147"/>
            <a:ext cx="503250" cy="143539"/>
          </a:xfrm>
          <a:prstGeom prst="rect">
            <a:avLst/>
          </a:prstGeom>
        </p:spPr>
      </p:pic>
      <p:sp>
        <p:nvSpPr>
          <p:cNvPr id="8" name="CaixaDeTexto 7">
            <a:extLst>
              <a:ext uri="{FF2B5EF4-FFF2-40B4-BE49-F238E27FC236}">
                <a16:creationId xmlns:a16="http://schemas.microsoft.com/office/drawing/2014/main" id="{7FD615A7-334C-09B3-D6AD-67002B626ECF}"/>
              </a:ext>
            </a:extLst>
          </p:cNvPr>
          <p:cNvSpPr txBox="1"/>
          <p:nvPr/>
        </p:nvSpPr>
        <p:spPr>
          <a:xfrm>
            <a:off x="2022586" y="717920"/>
            <a:ext cx="9557162" cy="461665"/>
          </a:xfrm>
          <a:prstGeom prst="rect">
            <a:avLst/>
          </a:prstGeom>
          <a:noFill/>
        </p:spPr>
        <p:txBody>
          <a:bodyPr wrap="square" rtlCol="0">
            <a:spAutoFit/>
          </a:bodyPr>
          <a:lstStyle/>
          <a:p>
            <a:r>
              <a:rPr lang="pt-BR" sz="2400" b="1" dirty="0">
                <a:solidFill>
                  <a:srgbClr val="2B164E"/>
                </a:solidFill>
                <a:latin typeface="Aptos" panose="020B0004020202020204" pitchFamily="34" charset="0"/>
                <a:ea typeface="Yu Gothic Medium" panose="020B0500000000000000" pitchFamily="34" charset="-128"/>
              </a:rPr>
              <a:t>Principais Pontos do PL nº 2.925/2023</a:t>
            </a:r>
          </a:p>
        </p:txBody>
      </p:sp>
      <p:sp>
        <p:nvSpPr>
          <p:cNvPr id="9" name="Rounded Rectangle 9">
            <a:extLst>
              <a:ext uri="{FF2B5EF4-FFF2-40B4-BE49-F238E27FC236}">
                <a16:creationId xmlns:a16="http://schemas.microsoft.com/office/drawing/2014/main" id="{D656FBF3-E712-6C58-BDDF-059B38CCF555}"/>
              </a:ext>
            </a:extLst>
          </p:cNvPr>
          <p:cNvSpPr/>
          <p:nvPr/>
        </p:nvSpPr>
        <p:spPr>
          <a:xfrm>
            <a:off x="2022586" y="1835436"/>
            <a:ext cx="6355080" cy="676656"/>
          </a:xfrm>
          <a:prstGeom prst="roundRect">
            <a:avLst/>
          </a:prstGeom>
          <a:solidFill>
            <a:srgbClr val="FFFFFF"/>
          </a:solidFill>
          <a:ln w="7620">
            <a:solidFill>
              <a:srgbClr val="E8D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500"/>
          </a:p>
        </p:txBody>
      </p:sp>
      <p:sp>
        <p:nvSpPr>
          <p:cNvPr id="10" name="Oval 10">
            <a:extLst>
              <a:ext uri="{FF2B5EF4-FFF2-40B4-BE49-F238E27FC236}">
                <a16:creationId xmlns:a16="http://schemas.microsoft.com/office/drawing/2014/main" id="{7CCF298F-AF17-1367-2A0E-30BE4CC4A713}"/>
              </a:ext>
            </a:extLst>
          </p:cNvPr>
          <p:cNvSpPr/>
          <p:nvPr/>
        </p:nvSpPr>
        <p:spPr>
          <a:xfrm>
            <a:off x="2187178" y="2018316"/>
            <a:ext cx="310896" cy="310896"/>
          </a:xfrm>
          <a:prstGeom prst="ellipse">
            <a:avLst/>
          </a:prstGeom>
          <a:solidFill>
            <a:srgbClr val="2B164E"/>
          </a:solidFill>
          <a:ln>
            <a:solidFill>
              <a:srgbClr val="2B164E"/>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sz="1500" b="1">
                <a:solidFill>
                  <a:srgbClr val="FFFFFF"/>
                </a:solidFill>
                <a:latin typeface="Aptos" panose="020B0004020202020204" pitchFamily="34" charset="0"/>
              </a:rPr>
              <a:t>1</a:t>
            </a:r>
          </a:p>
        </p:txBody>
      </p:sp>
      <p:sp>
        <p:nvSpPr>
          <p:cNvPr id="11" name="TextBox 11">
            <a:extLst>
              <a:ext uri="{FF2B5EF4-FFF2-40B4-BE49-F238E27FC236}">
                <a16:creationId xmlns:a16="http://schemas.microsoft.com/office/drawing/2014/main" id="{4AFB1349-9FAA-94C9-9CB7-62187DEAD57C}"/>
              </a:ext>
            </a:extLst>
          </p:cNvPr>
          <p:cNvSpPr txBox="1"/>
          <p:nvPr/>
        </p:nvSpPr>
        <p:spPr>
          <a:xfrm>
            <a:off x="2626090" y="1954308"/>
            <a:ext cx="1597873" cy="230832"/>
          </a:xfrm>
          <a:prstGeom prst="rect">
            <a:avLst/>
          </a:prstGeom>
          <a:noFill/>
        </p:spPr>
        <p:txBody>
          <a:bodyPr wrap="none" lIns="0" tIns="0" rIns="0" bIns="0">
            <a:spAutoFit/>
          </a:bodyPr>
          <a:lstStyle/>
          <a:p>
            <a:r>
              <a:rPr sz="1500" b="1">
                <a:solidFill>
                  <a:srgbClr val="2B164E"/>
                </a:solidFill>
                <a:latin typeface="Aptos" panose="020B0004020202020204" pitchFamily="34" charset="0"/>
              </a:rPr>
              <a:t>Legitimidade ativa</a:t>
            </a:r>
          </a:p>
        </p:txBody>
      </p:sp>
      <p:sp>
        <p:nvSpPr>
          <p:cNvPr id="12" name="TextBox 12">
            <a:extLst>
              <a:ext uri="{FF2B5EF4-FFF2-40B4-BE49-F238E27FC236}">
                <a16:creationId xmlns:a16="http://schemas.microsoft.com/office/drawing/2014/main" id="{6A66E110-F566-B168-52C5-31EBA63EE68D}"/>
              </a:ext>
            </a:extLst>
          </p:cNvPr>
          <p:cNvSpPr txBox="1"/>
          <p:nvPr/>
        </p:nvSpPr>
        <p:spPr>
          <a:xfrm>
            <a:off x="2626090" y="2192052"/>
            <a:ext cx="5703549" cy="232371"/>
          </a:xfrm>
          <a:prstGeom prst="rect">
            <a:avLst/>
          </a:prstGeom>
          <a:noFill/>
        </p:spPr>
        <p:txBody>
          <a:bodyPr wrap="none" lIns="0" tIns="18288" rIns="0" bIns="18288">
            <a:spAutoFit/>
          </a:bodyPr>
          <a:lstStyle/>
          <a:p>
            <a:pPr algn="l"/>
            <a:r>
              <a:rPr lang="pt-BR" sz="1270" b="0" i="0" noProof="0" dirty="0">
                <a:solidFill>
                  <a:srgbClr val="6F647A"/>
                </a:solidFill>
                <a:latin typeface="Aptos" panose="020B0004020202020204" pitchFamily="34" charset="0"/>
              </a:rPr>
              <a:t>Ministério Público, CVM, investidores (≥ 5%) e agente fiduciário dos debenturistas</a:t>
            </a:r>
          </a:p>
        </p:txBody>
      </p:sp>
      <p:sp>
        <p:nvSpPr>
          <p:cNvPr id="14" name="Rounded Rectangle 13">
            <a:extLst>
              <a:ext uri="{FF2B5EF4-FFF2-40B4-BE49-F238E27FC236}">
                <a16:creationId xmlns:a16="http://schemas.microsoft.com/office/drawing/2014/main" id="{A171152B-FFA7-4256-C854-C7086897A4F9}"/>
              </a:ext>
            </a:extLst>
          </p:cNvPr>
          <p:cNvSpPr/>
          <p:nvPr/>
        </p:nvSpPr>
        <p:spPr>
          <a:xfrm>
            <a:off x="2022586" y="2621820"/>
            <a:ext cx="6355080" cy="676656"/>
          </a:xfrm>
          <a:prstGeom prst="roundRect">
            <a:avLst/>
          </a:prstGeom>
          <a:solidFill>
            <a:srgbClr val="FFFFFF"/>
          </a:solidFill>
          <a:ln w="7620">
            <a:solidFill>
              <a:srgbClr val="E8D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500">
              <a:latin typeface="Aptos" panose="020B0004020202020204" pitchFamily="34" charset="0"/>
            </a:endParaRPr>
          </a:p>
        </p:txBody>
      </p:sp>
      <p:sp>
        <p:nvSpPr>
          <p:cNvPr id="15" name="Oval 14">
            <a:extLst>
              <a:ext uri="{FF2B5EF4-FFF2-40B4-BE49-F238E27FC236}">
                <a16:creationId xmlns:a16="http://schemas.microsoft.com/office/drawing/2014/main" id="{D4D8FFE3-8145-FF74-974E-C7205176F9E2}"/>
              </a:ext>
            </a:extLst>
          </p:cNvPr>
          <p:cNvSpPr/>
          <p:nvPr/>
        </p:nvSpPr>
        <p:spPr>
          <a:xfrm>
            <a:off x="2187178" y="2804700"/>
            <a:ext cx="310896" cy="310896"/>
          </a:xfrm>
          <a:prstGeom prst="ellipse">
            <a:avLst/>
          </a:prstGeom>
          <a:solidFill>
            <a:srgbClr val="2B164E"/>
          </a:solidFill>
          <a:ln>
            <a:solidFill>
              <a:srgbClr val="2B164E"/>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sz="1500" b="1">
                <a:solidFill>
                  <a:srgbClr val="FFFFFF"/>
                </a:solidFill>
                <a:latin typeface="Aptos" panose="020B0004020202020204" pitchFamily="34" charset="0"/>
              </a:rPr>
              <a:t>2</a:t>
            </a:r>
          </a:p>
        </p:txBody>
      </p:sp>
      <p:sp>
        <p:nvSpPr>
          <p:cNvPr id="16" name="TextBox 15">
            <a:extLst>
              <a:ext uri="{FF2B5EF4-FFF2-40B4-BE49-F238E27FC236}">
                <a16:creationId xmlns:a16="http://schemas.microsoft.com/office/drawing/2014/main" id="{4CE08ADD-139D-B768-8DAB-985B7EC5350C}"/>
              </a:ext>
            </a:extLst>
          </p:cNvPr>
          <p:cNvSpPr txBox="1"/>
          <p:nvPr/>
        </p:nvSpPr>
        <p:spPr>
          <a:xfrm>
            <a:off x="2626090" y="2740692"/>
            <a:ext cx="1841145" cy="230832"/>
          </a:xfrm>
          <a:prstGeom prst="rect">
            <a:avLst/>
          </a:prstGeom>
          <a:noFill/>
        </p:spPr>
        <p:txBody>
          <a:bodyPr wrap="none" lIns="0" tIns="0" rIns="0" bIns="0">
            <a:spAutoFit/>
          </a:bodyPr>
          <a:lstStyle/>
          <a:p>
            <a:r>
              <a:rPr sz="1500" b="1">
                <a:solidFill>
                  <a:srgbClr val="2B164E"/>
                </a:solidFill>
                <a:latin typeface="Aptos" panose="020B0004020202020204" pitchFamily="34" charset="0"/>
              </a:rPr>
              <a:t>Legitimidade passiva</a:t>
            </a:r>
          </a:p>
        </p:txBody>
      </p:sp>
      <p:sp>
        <p:nvSpPr>
          <p:cNvPr id="17" name="TextBox 16">
            <a:extLst>
              <a:ext uri="{FF2B5EF4-FFF2-40B4-BE49-F238E27FC236}">
                <a16:creationId xmlns:a16="http://schemas.microsoft.com/office/drawing/2014/main" id="{A1ADFF24-B252-C5AE-9EDB-2683237A0C7F}"/>
              </a:ext>
            </a:extLst>
          </p:cNvPr>
          <p:cNvSpPr txBox="1"/>
          <p:nvPr/>
        </p:nvSpPr>
        <p:spPr>
          <a:xfrm>
            <a:off x="2626090" y="2978436"/>
            <a:ext cx="4689041" cy="236988"/>
          </a:xfrm>
          <a:prstGeom prst="rect">
            <a:avLst/>
          </a:prstGeom>
          <a:noFill/>
        </p:spPr>
        <p:txBody>
          <a:bodyPr wrap="none" lIns="0" tIns="18288" rIns="0" bIns="18288">
            <a:spAutoFit/>
          </a:bodyPr>
          <a:lstStyle/>
          <a:p>
            <a:pPr algn="l"/>
            <a:r>
              <a:rPr lang="pt-BR" sz="1300" dirty="0">
                <a:solidFill>
                  <a:srgbClr val="6F647A"/>
                </a:solidFill>
                <a:latin typeface="Aptos" panose="020B0004020202020204" pitchFamily="34" charset="0"/>
              </a:rPr>
              <a:t>A</a:t>
            </a:r>
            <a:r>
              <a:rPr lang="pt-BR" sz="1300" b="0" i="0" noProof="0" dirty="0" err="1">
                <a:solidFill>
                  <a:srgbClr val="6F647A"/>
                </a:solidFill>
                <a:latin typeface="Aptos" panose="020B0004020202020204" pitchFamily="34" charset="0"/>
              </a:rPr>
              <a:t>dministradores</a:t>
            </a:r>
            <a:r>
              <a:rPr lang="pt-BR" sz="1300" b="0" i="0" noProof="0" dirty="0">
                <a:solidFill>
                  <a:srgbClr val="6F647A"/>
                </a:solidFill>
                <a:latin typeface="Aptos" panose="020B0004020202020204" pitchFamily="34" charset="0"/>
              </a:rPr>
              <a:t>, acionistas controladores e companhias abertas</a:t>
            </a:r>
          </a:p>
        </p:txBody>
      </p:sp>
      <p:sp>
        <p:nvSpPr>
          <p:cNvPr id="19" name="Rounded Rectangle 17">
            <a:extLst>
              <a:ext uri="{FF2B5EF4-FFF2-40B4-BE49-F238E27FC236}">
                <a16:creationId xmlns:a16="http://schemas.microsoft.com/office/drawing/2014/main" id="{CC1C592F-7517-0D12-E96B-9E00A9AA2090}"/>
              </a:ext>
            </a:extLst>
          </p:cNvPr>
          <p:cNvSpPr/>
          <p:nvPr/>
        </p:nvSpPr>
        <p:spPr>
          <a:xfrm>
            <a:off x="2022586" y="3408204"/>
            <a:ext cx="6355080" cy="676656"/>
          </a:xfrm>
          <a:prstGeom prst="roundRect">
            <a:avLst/>
          </a:prstGeom>
          <a:solidFill>
            <a:srgbClr val="FFFFFF"/>
          </a:solidFill>
          <a:ln w="7620">
            <a:solidFill>
              <a:srgbClr val="E8D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500">
              <a:latin typeface="Aptos" panose="020B0004020202020204" pitchFamily="34" charset="0"/>
            </a:endParaRPr>
          </a:p>
        </p:txBody>
      </p:sp>
      <p:sp>
        <p:nvSpPr>
          <p:cNvPr id="20" name="Oval 18">
            <a:extLst>
              <a:ext uri="{FF2B5EF4-FFF2-40B4-BE49-F238E27FC236}">
                <a16:creationId xmlns:a16="http://schemas.microsoft.com/office/drawing/2014/main" id="{CFC10748-C259-69F0-F0B0-A92614847F6B}"/>
              </a:ext>
            </a:extLst>
          </p:cNvPr>
          <p:cNvSpPr/>
          <p:nvPr/>
        </p:nvSpPr>
        <p:spPr>
          <a:xfrm>
            <a:off x="2187178" y="3591084"/>
            <a:ext cx="310896" cy="310896"/>
          </a:xfrm>
          <a:prstGeom prst="ellipse">
            <a:avLst/>
          </a:prstGeom>
          <a:solidFill>
            <a:srgbClr val="2B164E"/>
          </a:solidFill>
          <a:ln>
            <a:solidFill>
              <a:srgbClr val="2B164E"/>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sz="1500" b="1">
                <a:solidFill>
                  <a:srgbClr val="FFFFFF"/>
                </a:solidFill>
                <a:latin typeface="Aptos" panose="020B0004020202020204" pitchFamily="34" charset="0"/>
              </a:rPr>
              <a:t>3</a:t>
            </a:r>
          </a:p>
        </p:txBody>
      </p:sp>
      <p:sp>
        <p:nvSpPr>
          <p:cNvPr id="22" name="TextBox 19">
            <a:extLst>
              <a:ext uri="{FF2B5EF4-FFF2-40B4-BE49-F238E27FC236}">
                <a16:creationId xmlns:a16="http://schemas.microsoft.com/office/drawing/2014/main" id="{4DADC2D4-22BE-58E3-6236-961004A31A93}"/>
              </a:ext>
            </a:extLst>
          </p:cNvPr>
          <p:cNvSpPr txBox="1"/>
          <p:nvPr/>
        </p:nvSpPr>
        <p:spPr>
          <a:xfrm>
            <a:off x="2648731" y="3631116"/>
            <a:ext cx="1597040" cy="230832"/>
          </a:xfrm>
          <a:prstGeom prst="rect">
            <a:avLst/>
          </a:prstGeom>
          <a:noFill/>
        </p:spPr>
        <p:txBody>
          <a:bodyPr wrap="none" lIns="0" tIns="0" rIns="0" bIns="0">
            <a:spAutoFit/>
          </a:bodyPr>
          <a:lstStyle/>
          <a:p>
            <a:r>
              <a:rPr lang="en-US" sz="1500" b="1" i="1" noProof="0" dirty="0">
                <a:solidFill>
                  <a:srgbClr val="2B164E"/>
                </a:solidFill>
                <a:latin typeface="Aptos" panose="020B0004020202020204" pitchFamily="34" charset="0"/>
              </a:rPr>
              <a:t>Opt-in</a:t>
            </a:r>
            <a:r>
              <a:rPr sz="1500" b="1" i="1" dirty="0">
                <a:solidFill>
                  <a:srgbClr val="2B164E"/>
                </a:solidFill>
                <a:latin typeface="Aptos" panose="020B0004020202020204" pitchFamily="34" charset="0"/>
              </a:rPr>
              <a:t> </a:t>
            </a:r>
            <a:r>
              <a:rPr lang="pt-BR" sz="1500" b="1" noProof="0" dirty="0">
                <a:solidFill>
                  <a:srgbClr val="2B164E"/>
                </a:solidFill>
                <a:latin typeface="Aptos" panose="020B0004020202020204" pitchFamily="34" charset="0"/>
              </a:rPr>
              <a:t>ou</a:t>
            </a:r>
            <a:r>
              <a:rPr sz="1500" b="1" dirty="0">
                <a:solidFill>
                  <a:srgbClr val="2B164E"/>
                </a:solidFill>
                <a:latin typeface="Aptos" panose="020B0004020202020204" pitchFamily="34" charset="0"/>
              </a:rPr>
              <a:t> </a:t>
            </a:r>
            <a:r>
              <a:rPr sz="1500" b="1" i="1" dirty="0">
                <a:solidFill>
                  <a:srgbClr val="2B164E"/>
                </a:solidFill>
                <a:latin typeface="Aptos" panose="020B0004020202020204" pitchFamily="34" charset="0"/>
              </a:rPr>
              <a:t>opt</a:t>
            </a:r>
            <a:r>
              <a:rPr lang="pt-BR" sz="1500" b="1" i="1" dirty="0">
                <a:solidFill>
                  <a:srgbClr val="2B164E"/>
                </a:solidFill>
                <a:latin typeface="Aptos" panose="020B0004020202020204" pitchFamily="34" charset="0"/>
              </a:rPr>
              <a:t>-</a:t>
            </a:r>
            <a:r>
              <a:rPr sz="1500" b="1" i="1" dirty="0">
                <a:solidFill>
                  <a:srgbClr val="2B164E"/>
                </a:solidFill>
                <a:latin typeface="Aptos" panose="020B0004020202020204" pitchFamily="34" charset="0"/>
              </a:rPr>
              <a:t>out?</a:t>
            </a:r>
          </a:p>
        </p:txBody>
      </p:sp>
      <p:sp>
        <p:nvSpPr>
          <p:cNvPr id="26" name="Rounded Rectangle 21">
            <a:extLst>
              <a:ext uri="{FF2B5EF4-FFF2-40B4-BE49-F238E27FC236}">
                <a16:creationId xmlns:a16="http://schemas.microsoft.com/office/drawing/2014/main" id="{C5E8A4F4-E2A8-80ED-3422-B95EBBCBC59A}"/>
              </a:ext>
            </a:extLst>
          </p:cNvPr>
          <p:cNvSpPr/>
          <p:nvPr/>
        </p:nvSpPr>
        <p:spPr>
          <a:xfrm>
            <a:off x="2022586" y="4194588"/>
            <a:ext cx="6355080" cy="676656"/>
          </a:xfrm>
          <a:prstGeom prst="roundRect">
            <a:avLst/>
          </a:prstGeom>
          <a:solidFill>
            <a:srgbClr val="FFFFFF"/>
          </a:solidFill>
          <a:ln w="7620">
            <a:solidFill>
              <a:srgbClr val="E8D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500">
              <a:latin typeface="Aptos" panose="020B0004020202020204" pitchFamily="34" charset="0"/>
            </a:endParaRPr>
          </a:p>
        </p:txBody>
      </p:sp>
      <p:sp>
        <p:nvSpPr>
          <p:cNvPr id="27" name="Oval 22">
            <a:extLst>
              <a:ext uri="{FF2B5EF4-FFF2-40B4-BE49-F238E27FC236}">
                <a16:creationId xmlns:a16="http://schemas.microsoft.com/office/drawing/2014/main" id="{915B42B2-73FD-E479-4899-1F3641E8B153}"/>
              </a:ext>
            </a:extLst>
          </p:cNvPr>
          <p:cNvSpPr/>
          <p:nvPr/>
        </p:nvSpPr>
        <p:spPr>
          <a:xfrm>
            <a:off x="2187178" y="4377468"/>
            <a:ext cx="310896" cy="310896"/>
          </a:xfrm>
          <a:prstGeom prst="ellipse">
            <a:avLst/>
          </a:prstGeom>
          <a:solidFill>
            <a:srgbClr val="2B164E"/>
          </a:solidFill>
          <a:ln>
            <a:solidFill>
              <a:srgbClr val="2B164E"/>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sz="1500" b="1">
                <a:solidFill>
                  <a:srgbClr val="FFFFFF"/>
                </a:solidFill>
                <a:latin typeface="Aptos" panose="020B0004020202020204" pitchFamily="34" charset="0"/>
              </a:rPr>
              <a:t>4</a:t>
            </a:r>
          </a:p>
        </p:txBody>
      </p:sp>
      <p:sp>
        <p:nvSpPr>
          <p:cNvPr id="29" name="TextBox 23">
            <a:extLst>
              <a:ext uri="{FF2B5EF4-FFF2-40B4-BE49-F238E27FC236}">
                <a16:creationId xmlns:a16="http://schemas.microsoft.com/office/drawing/2014/main" id="{E256291E-F88E-BF79-0CC8-920CD07DC4E7}"/>
              </a:ext>
            </a:extLst>
          </p:cNvPr>
          <p:cNvSpPr txBox="1"/>
          <p:nvPr/>
        </p:nvSpPr>
        <p:spPr>
          <a:xfrm>
            <a:off x="2648731" y="4426653"/>
            <a:ext cx="5243295" cy="230832"/>
          </a:xfrm>
          <a:prstGeom prst="rect">
            <a:avLst/>
          </a:prstGeom>
          <a:noFill/>
        </p:spPr>
        <p:txBody>
          <a:bodyPr wrap="none" lIns="0" tIns="0" rIns="0" bIns="0">
            <a:spAutoFit/>
          </a:bodyPr>
          <a:lstStyle/>
          <a:p>
            <a:r>
              <a:rPr lang="pt-BR" sz="1500" b="1" i="0" noProof="0" dirty="0">
                <a:solidFill>
                  <a:srgbClr val="2B164E"/>
                </a:solidFill>
                <a:latin typeface="Aptos" panose="020B0004020202020204" pitchFamily="34" charset="0"/>
              </a:rPr>
              <a:t>Efeitos </a:t>
            </a:r>
            <a:r>
              <a:rPr lang="pt-BR" sz="1500" b="1" i="1" noProof="0" dirty="0">
                <a:solidFill>
                  <a:srgbClr val="2B164E"/>
                </a:solidFill>
                <a:latin typeface="Aptos" panose="020B0004020202020204" pitchFamily="34" charset="0"/>
              </a:rPr>
              <a:t>erga </a:t>
            </a:r>
            <a:r>
              <a:rPr sz="1500" b="1" i="1" dirty="0">
                <a:solidFill>
                  <a:srgbClr val="2B164E"/>
                </a:solidFill>
                <a:latin typeface="Aptos" panose="020B0004020202020204" pitchFamily="34" charset="0"/>
              </a:rPr>
              <a:t>omnes</a:t>
            </a:r>
            <a:r>
              <a:rPr lang="pt-BR" sz="1500" b="1" i="1" dirty="0">
                <a:solidFill>
                  <a:srgbClr val="2B164E"/>
                </a:solidFill>
                <a:latin typeface="Aptos" panose="020B0004020202020204" pitchFamily="34" charset="0"/>
              </a:rPr>
              <a:t> </a:t>
            </a:r>
            <a:r>
              <a:rPr lang="pt-BR" sz="1500" b="1" dirty="0">
                <a:solidFill>
                  <a:srgbClr val="2B164E"/>
                </a:solidFill>
                <a:latin typeface="Aptos" panose="020B0004020202020204" pitchFamily="34" charset="0"/>
              </a:rPr>
              <a:t>da sentença judicial ou arbitral favorável</a:t>
            </a:r>
            <a:endParaRPr sz="1500" b="1" dirty="0">
              <a:solidFill>
                <a:srgbClr val="2B164E"/>
              </a:solidFill>
              <a:latin typeface="Aptos" panose="020B0004020202020204" pitchFamily="34" charset="0"/>
            </a:endParaRPr>
          </a:p>
        </p:txBody>
      </p:sp>
      <p:sp>
        <p:nvSpPr>
          <p:cNvPr id="33" name="Rounded Rectangle 25">
            <a:extLst>
              <a:ext uri="{FF2B5EF4-FFF2-40B4-BE49-F238E27FC236}">
                <a16:creationId xmlns:a16="http://schemas.microsoft.com/office/drawing/2014/main" id="{0277DED8-EBB8-D93E-9738-E343D388D337}"/>
              </a:ext>
            </a:extLst>
          </p:cNvPr>
          <p:cNvSpPr/>
          <p:nvPr/>
        </p:nvSpPr>
        <p:spPr>
          <a:xfrm>
            <a:off x="2022586" y="4980972"/>
            <a:ext cx="6355080" cy="676656"/>
          </a:xfrm>
          <a:prstGeom prst="roundRect">
            <a:avLst/>
          </a:prstGeom>
          <a:solidFill>
            <a:srgbClr val="FFFFFF"/>
          </a:solidFill>
          <a:ln w="7620">
            <a:solidFill>
              <a:srgbClr val="E8D8F5"/>
            </a:solidFill>
          </a:ln>
        </p:spPr>
        <p:style>
          <a:lnRef idx="1">
            <a:schemeClr val="accent1"/>
          </a:lnRef>
          <a:fillRef idx="3">
            <a:schemeClr val="accent1"/>
          </a:fillRef>
          <a:effectRef idx="2">
            <a:schemeClr val="accent1"/>
          </a:effectRef>
          <a:fontRef idx="minor">
            <a:schemeClr val="lt1"/>
          </a:fontRef>
        </p:style>
        <p:txBody>
          <a:bodyPr rtlCol="0" anchor="ctr"/>
          <a:lstStyle/>
          <a:p>
            <a:endParaRPr lang="pt-BR" sz="1500" dirty="0">
              <a:solidFill>
                <a:srgbClr val="6F647A"/>
              </a:solidFill>
              <a:latin typeface="Aptos" panose="020B0004020202020204" pitchFamily="34" charset="0"/>
            </a:endParaRPr>
          </a:p>
        </p:txBody>
      </p:sp>
      <p:sp>
        <p:nvSpPr>
          <p:cNvPr id="34" name="Oval 26">
            <a:extLst>
              <a:ext uri="{FF2B5EF4-FFF2-40B4-BE49-F238E27FC236}">
                <a16:creationId xmlns:a16="http://schemas.microsoft.com/office/drawing/2014/main" id="{693832BA-0BF1-F99A-E2BC-21DEF52B6109}"/>
              </a:ext>
            </a:extLst>
          </p:cNvPr>
          <p:cNvSpPr/>
          <p:nvPr/>
        </p:nvSpPr>
        <p:spPr>
          <a:xfrm>
            <a:off x="2187178" y="5163852"/>
            <a:ext cx="310896" cy="310896"/>
          </a:xfrm>
          <a:prstGeom prst="ellipse">
            <a:avLst/>
          </a:prstGeom>
          <a:solidFill>
            <a:srgbClr val="2B164E"/>
          </a:solidFill>
          <a:ln>
            <a:solidFill>
              <a:srgbClr val="2B164E"/>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sz="1500" b="1">
                <a:solidFill>
                  <a:srgbClr val="FFFFFF"/>
                </a:solidFill>
                <a:latin typeface="Aptos" panose="020B0004020202020204" pitchFamily="34" charset="0"/>
              </a:rPr>
              <a:t>5</a:t>
            </a:r>
          </a:p>
        </p:txBody>
      </p:sp>
      <p:sp>
        <p:nvSpPr>
          <p:cNvPr id="35" name="TextBox 27">
            <a:extLst>
              <a:ext uri="{FF2B5EF4-FFF2-40B4-BE49-F238E27FC236}">
                <a16:creationId xmlns:a16="http://schemas.microsoft.com/office/drawing/2014/main" id="{6E6D8262-E79F-0ADB-F240-4E676955A404}"/>
              </a:ext>
            </a:extLst>
          </p:cNvPr>
          <p:cNvSpPr txBox="1"/>
          <p:nvPr/>
        </p:nvSpPr>
        <p:spPr>
          <a:xfrm>
            <a:off x="2706416" y="5203884"/>
            <a:ext cx="2731453" cy="230832"/>
          </a:xfrm>
          <a:prstGeom prst="rect">
            <a:avLst/>
          </a:prstGeom>
          <a:noFill/>
        </p:spPr>
        <p:txBody>
          <a:bodyPr wrap="none" lIns="0" tIns="0" rIns="0" bIns="0">
            <a:spAutoFit/>
          </a:bodyPr>
          <a:lstStyle/>
          <a:p>
            <a:r>
              <a:rPr lang="pt-BR" sz="1500" b="1" noProof="0" dirty="0">
                <a:solidFill>
                  <a:srgbClr val="2B164E"/>
                </a:solidFill>
                <a:latin typeface="Aptos" panose="020B0004020202020204" pitchFamily="34" charset="0"/>
              </a:rPr>
              <a:t>Prêmio para os autores da ação</a:t>
            </a:r>
          </a:p>
        </p:txBody>
      </p:sp>
      <p:sp>
        <p:nvSpPr>
          <p:cNvPr id="7" name="Rounded Rectangle 25">
            <a:extLst>
              <a:ext uri="{FF2B5EF4-FFF2-40B4-BE49-F238E27FC236}">
                <a16:creationId xmlns:a16="http://schemas.microsoft.com/office/drawing/2014/main" id="{205DC9DB-3995-9A6F-2501-56D8424C98DE}"/>
              </a:ext>
            </a:extLst>
          </p:cNvPr>
          <p:cNvSpPr/>
          <p:nvPr/>
        </p:nvSpPr>
        <p:spPr>
          <a:xfrm>
            <a:off x="2022586" y="5714491"/>
            <a:ext cx="6355080" cy="676656"/>
          </a:xfrm>
          <a:prstGeom prst="roundRect">
            <a:avLst/>
          </a:prstGeom>
          <a:solidFill>
            <a:srgbClr val="FFFFFF"/>
          </a:solidFill>
          <a:ln w="7620">
            <a:solidFill>
              <a:srgbClr val="E8D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500">
              <a:latin typeface="Aptos" panose="020B0004020202020204" pitchFamily="34" charset="0"/>
            </a:endParaRPr>
          </a:p>
        </p:txBody>
      </p:sp>
      <p:sp>
        <p:nvSpPr>
          <p:cNvPr id="13" name="Oval 26">
            <a:extLst>
              <a:ext uri="{FF2B5EF4-FFF2-40B4-BE49-F238E27FC236}">
                <a16:creationId xmlns:a16="http://schemas.microsoft.com/office/drawing/2014/main" id="{703B19DF-365A-CD0F-CB89-F8BB6A9F1BF7}"/>
              </a:ext>
            </a:extLst>
          </p:cNvPr>
          <p:cNvSpPr/>
          <p:nvPr/>
        </p:nvSpPr>
        <p:spPr>
          <a:xfrm>
            <a:off x="2187178" y="5897371"/>
            <a:ext cx="310896" cy="310896"/>
          </a:xfrm>
          <a:prstGeom prst="ellipse">
            <a:avLst/>
          </a:prstGeom>
          <a:solidFill>
            <a:srgbClr val="2B164E"/>
          </a:solidFill>
          <a:ln>
            <a:solidFill>
              <a:srgbClr val="2B164E"/>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pt-BR" sz="1500" b="1" dirty="0">
                <a:solidFill>
                  <a:srgbClr val="FFFFFF"/>
                </a:solidFill>
                <a:latin typeface="Aptos" panose="020B0004020202020204" pitchFamily="34" charset="0"/>
              </a:rPr>
              <a:t>6</a:t>
            </a:r>
            <a:endParaRPr sz="1500" b="1" dirty="0">
              <a:solidFill>
                <a:srgbClr val="FFFFFF"/>
              </a:solidFill>
              <a:latin typeface="Aptos" panose="020B0004020202020204" pitchFamily="34" charset="0"/>
            </a:endParaRPr>
          </a:p>
        </p:txBody>
      </p:sp>
      <p:sp>
        <p:nvSpPr>
          <p:cNvPr id="38" name="CaixaDeTexto 37">
            <a:extLst>
              <a:ext uri="{FF2B5EF4-FFF2-40B4-BE49-F238E27FC236}">
                <a16:creationId xmlns:a16="http://schemas.microsoft.com/office/drawing/2014/main" id="{FB7F01A1-C480-3DB0-49A6-C090D83028B9}"/>
              </a:ext>
            </a:extLst>
          </p:cNvPr>
          <p:cNvSpPr txBox="1"/>
          <p:nvPr/>
        </p:nvSpPr>
        <p:spPr>
          <a:xfrm>
            <a:off x="2626089" y="5897371"/>
            <a:ext cx="4093888" cy="323165"/>
          </a:xfrm>
          <a:prstGeom prst="rect">
            <a:avLst/>
          </a:prstGeom>
          <a:noFill/>
        </p:spPr>
        <p:txBody>
          <a:bodyPr wrap="square" rtlCol="0">
            <a:spAutoFit/>
          </a:bodyPr>
          <a:lstStyle/>
          <a:p>
            <a:r>
              <a:rPr lang="pt-BR" sz="1500" b="1" dirty="0">
                <a:solidFill>
                  <a:srgbClr val="2B164E"/>
                </a:solidFill>
                <a:latin typeface="Aptos" panose="020B0004020202020204" pitchFamily="34" charset="0"/>
              </a:rPr>
              <a:t>Aplicação para os procedimentos arbitrais</a:t>
            </a:r>
          </a:p>
        </p:txBody>
      </p:sp>
      <p:sp>
        <p:nvSpPr>
          <p:cNvPr id="39" name="CaixaDeTexto 38">
            <a:extLst>
              <a:ext uri="{FF2B5EF4-FFF2-40B4-BE49-F238E27FC236}">
                <a16:creationId xmlns:a16="http://schemas.microsoft.com/office/drawing/2014/main" id="{36827725-12E8-E623-1932-0E601C3BE8EA}"/>
              </a:ext>
            </a:extLst>
          </p:cNvPr>
          <p:cNvSpPr txBox="1"/>
          <p:nvPr/>
        </p:nvSpPr>
        <p:spPr>
          <a:xfrm>
            <a:off x="9301778" y="2621820"/>
            <a:ext cx="2507781"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BR" sz="1100" dirty="0">
                <a:solidFill>
                  <a:srgbClr val="2B164E"/>
                </a:solidFill>
                <a:latin typeface="Aptos" panose="020B0004020202020204" pitchFamily="34" charset="0"/>
              </a:rPr>
              <a:t>As </a:t>
            </a:r>
            <a:r>
              <a:rPr lang="pt-BR" sz="1100" u="sng" dirty="0">
                <a:solidFill>
                  <a:srgbClr val="2B164E"/>
                </a:solidFill>
                <a:latin typeface="Aptos" panose="020B0004020202020204" pitchFamily="34" charset="0"/>
              </a:rPr>
              <a:t>companhias abertas</a:t>
            </a:r>
            <a:r>
              <a:rPr lang="pt-BR" sz="1100" dirty="0">
                <a:solidFill>
                  <a:srgbClr val="2B164E"/>
                </a:solidFill>
                <a:latin typeface="Aptos" panose="020B0004020202020204" pitchFamily="34" charset="0"/>
              </a:rPr>
              <a:t> respondem apenas quando atuam como </a:t>
            </a:r>
            <a:r>
              <a:rPr lang="pt-BR" sz="1100" u="sng" dirty="0">
                <a:solidFill>
                  <a:srgbClr val="2B164E"/>
                </a:solidFill>
                <a:latin typeface="Aptos" panose="020B0004020202020204" pitchFamily="34" charset="0"/>
              </a:rPr>
              <a:t>ofertantes</a:t>
            </a:r>
            <a:r>
              <a:rPr lang="pt-BR" sz="1100" dirty="0">
                <a:solidFill>
                  <a:srgbClr val="2B164E"/>
                </a:solidFill>
                <a:latin typeface="Aptos" panose="020B0004020202020204" pitchFamily="34" charset="0"/>
              </a:rPr>
              <a:t> (mercado primário ou OPA).</a:t>
            </a:r>
          </a:p>
        </p:txBody>
      </p:sp>
      <p:cxnSp>
        <p:nvCxnSpPr>
          <p:cNvPr id="41" name="Conector de Seta Reta 40">
            <a:extLst>
              <a:ext uri="{FF2B5EF4-FFF2-40B4-BE49-F238E27FC236}">
                <a16:creationId xmlns:a16="http://schemas.microsoft.com/office/drawing/2014/main" id="{5D74B2B8-0F49-DEFF-4C5A-438B0460220E}"/>
              </a:ext>
            </a:extLst>
          </p:cNvPr>
          <p:cNvCxnSpPr/>
          <p:nvPr/>
        </p:nvCxnSpPr>
        <p:spPr>
          <a:xfrm>
            <a:off x="8494666" y="3013501"/>
            <a:ext cx="690113" cy="6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41D8B4AB-B4D3-4712-5C0F-B13099D156AE}"/>
              </a:ext>
            </a:extLst>
          </p:cNvPr>
          <p:cNvSpPr txBox="1"/>
          <p:nvPr/>
        </p:nvSpPr>
        <p:spPr>
          <a:xfrm>
            <a:off x="9301780" y="4711441"/>
            <a:ext cx="2507782" cy="16158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BR" sz="1100" dirty="0">
                <a:solidFill>
                  <a:srgbClr val="2B164E"/>
                </a:solidFill>
                <a:latin typeface="Aptos" panose="020B0004020202020204" pitchFamily="34" charset="0"/>
              </a:rPr>
              <a:t>Prêmio de </a:t>
            </a:r>
            <a:r>
              <a:rPr lang="pt-BR" sz="1100" u="sng" dirty="0">
                <a:solidFill>
                  <a:srgbClr val="2B164E"/>
                </a:solidFill>
                <a:latin typeface="Aptos" panose="020B0004020202020204" pitchFamily="34" charset="0"/>
              </a:rPr>
              <a:t>até 20% sobre o valor da indenização</a:t>
            </a:r>
            <a:r>
              <a:rPr lang="pt-BR" sz="1100" dirty="0">
                <a:solidFill>
                  <a:srgbClr val="2B164E"/>
                </a:solidFill>
                <a:latin typeface="Aptos" panose="020B0004020202020204" pitchFamily="34" charset="0"/>
              </a:rPr>
              <a:t>, descontados os honorários de sucumbência, a ser fixado pelo juiz conforme as circunstâncias do caso. Havendo mais de um autor ou litisconsorte, o prêmio será repartido conforme a contribuição de cada um para o resultado do processo.</a:t>
            </a:r>
          </a:p>
        </p:txBody>
      </p:sp>
      <p:cxnSp>
        <p:nvCxnSpPr>
          <p:cNvPr id="40" name="Conector de Seta Reta 39">
            <a:extLst>
              <a:ext uri="{FF2B5EF4-FFF2-40B4-BE49-F238E27FC236}">
                <a16:creationId xmlns:a16="http://schemas.microsoft.com/office/drawing/2014/main" id="{9656011D-34D1-EDD2-7B13-D73FC20A5DA2}"/>
              </a:ext>
            </a:extLst>
          </p:cNvPr>
          <p:cNvCxnSpPr/>
          <p:nvPr/>
        </p:nvCxnSpPr>
        <p:spPr>
          <a:xfrm>
            <a:off x="8494665" y="5344631"/>
            <a:ext cx="690113" cy="6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CaixaDeTexto 41">
            <a:extLst>
              <a:ext uri="{FF2B5EF4-FFF2-40B4-BE49-F238E27FC236}">
                <a16:creationId xmlns:a16="http://schemas.microsoft.com/office/drawing/2014/main" id="{44D64B51-481E-65EE-9742-2F7BAD1A3021}"/>
              </a:ext>
            </a:extLst>
          </p:cNvPr>
          <p:cNvSpPr txBox="1"/>
          <p:nvPr/>
        </p:nvSpPr>
        <p:spPr>
          <a:xfrm>
            <a:off x="9301777" y="1781465"/>
            <a:ext cx="2507781"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BR" sz="1100" dirty="0">
                <a:solidFill>
                  <a:srgbClr val="2B164E"/>
                </a:solidFill>
                <a:latin typeface="Aptos" panose="020B0004020202020204" pitchFamily="34" charset="0"/>
              </a:rPr>
              <a:t>Com relação aos investidores prejudicados, a titularidade dos valores mobiliários será aferida no </a:t>
            </a:r>
            <a:r>
              <a:rPr lang="pt-BR" sz="1100" u="sng" dirty="0">
                <a:solidFill>
                  <a:srgbClr val="2B164E"/>
                </a:solidFill>
                <a:latin typeface="Aptos" panose="020B0004020202020204" pitchFamily="34" charset="0"/>
              </a:rPr>
              <a:t>momento do ato ilícito</a:t>
            </a:r>
            <a:r>
              <a:rPr lang="pt-BR" sz="1100" dirty="0">
                <a:solidFill>
                  <a:srgbClr val="2B164E"/>
                </a:solidFill>
                <a:latin typeface="Aptos" panose="020B0004020202020204" pitchFamily="34" charset="0"/>
              </a:rPr>
              <a:t>. </a:t>
            </a:r>
          </a:p>
        </p:txBody>
      </p:sp>
      <p:cxnSp>
        <p:nvCxnSpPr>
          <p:cNvPr id="43" name="Conector de Seta Reta 42">
            <a:extLst>
              <a:ext uri="{FF2B5EF4-FFF2-40B4-BE49-F238E27FC236}">
                <a16:creationId xmlns:a16="http://schemas.microsoft.com/office/drawing/2014/main" id="{D696231B-1BEA-2564-158C-B93323105AD9}"/>
              </a:ext>
            </a:extLst>
          </p:cNvPr>
          <p:cNvCxnSpPr/>
          <p:nvPr/>
        </p:nvCxnSpPr>
        <p:spPr>
          <a:xfrm>
            <a:off x="8542258" y="2208790"/>
            <a:ext cx="690113" cy="6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82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6278576B-23F3-4F64-B4ED-864B5F1AFB74}"/>
              </a:ext>
            </a:extLst>
          </p:cNvPr>
          <p:cNvSpPr>
            <a:spLocks/>
          </p:cNvSpPr>
          <p:nvPr/>
        </p:nvSpPr>
        <p:spPr>
          <a:xfrm>
            <a:off x="0" y="0"/>
            <a:ext cx="12192000" cy="6857997"/>
          </a:xfrm>
          <a:prstGeom prst="rect">
            <a:avLst/>
          </a:prstGeom>
          <a:solidFill>
            <a:srgbClr val="211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a:extLst>
              <a:ext uri="{FF2B5EF4-FFF2-40B4-BE49-F238E27FC236}">
                <a16:creationId xmlns:a16="http://schemas.microsoft.com/office/drawing/2014/main" id="{A60C5F22-15F9-415E-8C8D-1669CD3922F6}"/>
              </a:ext>
            </a:extLst>
          </p:cNvPr>
          <p:cNvSpPr txBox="1"/>
          <p:nvPr/>
        </p:nvSpPr>
        <p:spPr>
          <a:xfrm>
            <a:off x="11439749" y="6276192"/>
            <a:ext cx="1504501" cy="169277"/>
          </a:xfrm>
          <a:prstGeom prst="rect">
            <a:avLst/>
          </a:prstGeom>
          <a:noFill/>
        </p:spPr>
        <p:txBody>
          <a:bodyPr wrap="square" rtlCol="0">
            <a:spAutoFit/>
          </a:bodyPr>
          <a:lstStyle/>
          <a:p>
            <a:r>
              <a:rPr lang="pt-BR" sz="500" dirty="0">
                <a:solidFill>
                  <a:schemeClr val="bg1"/>
                </a:solidFill>
                <a:latin typeface="Aptos" panose="020B0004020202020204" pitchFamily="34" charset="0"/>
              </a:rPr>
              <a:t>|   2025</a:t>
            </a:r>
          </a:p>
        </p:txBody>
      </p:sp>
      <p:pic>
        <p:nvPicPr>
          <p:cNvPr id="4" name="Imagem 3">
            <a:extLst>
              <a:ext uri="{FF2B5EF4-FFF2-40B4-BE49-F238E27FC236}">
                <a16:creationId xmlns:a16="http://schemas.microsoft.com/office/drawing/2014/main" id="{33EDDBDE-734C-40CA-B985-1F16A67BB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342" y="2955723"/>
            <a:ext cx="1659316" cy="473277"/>
          </a:xfrm>
          <a:prstGeom prst="rect">
            <a:avLst/>
          </a:prstGeom>
        </p:spPr>
      </p:pic>
      <p:pic>
        <p:nvPicPr>
          <p:cNvPr id="7" name="Imagem 6">
            <a:extLst>
              <a:ext uri="{FF2B5EF4-FFF2-40B4-BE49-F238E27FC236}">
                <a16:creationId xmlns:a16="http://schemas.microsoft.com/office/drawing/2014/main" id="{7F525105-9E29-4C18-ADE8-1E7C8FD04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2979" y="6303451"/>
            <a:ext cx="504000" cy="143753"/>
          </a:xfrm>
          <a:prstGeom prst="rect">
            <a:avLst/>
          </a:prstGeom>
        </p:spPr>
      </p:pic>
    </p:spTree>
    <p:extLst>
      <p:ext uri="{BB962C8B-B14F-4D97-AF65-F5344CB8AC3E}">
        <p14:creationId xmlns:p14="http://schemas.microsoft.com/office/powerpoint/2010/main" val="415654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1B32D-FDC2-3FA3-68D9-E5327C05B312}"/>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9039B58B-26D0-9394-FC5A-CD0A7B81B7BB}"/>
              </a:ext>
            </a:extLst>
          </p:cNvPr>
          <p:cNvSpPr txBox="1"/>
          <p:nvPr/>
        </p:nvSpPr>
        <p:spPr>
          <a:xfrm>
            <a:off x="11321836" y="6538129"/>
            <a:ext cx="1504501" cy="169277"/>
          </a:xfrm>
          <a:prstGeom prst="rect">
            <a:avLst/>
          </a:prstGeom>
          <a:noFill/>
        </p:spPr>
        <p:txBody>
          <a:bodyPr wrap="square" rtlCol="0">
            <a:spAutoFit/>
          </a:bodyPr>
          <a:lstStyle/>
          <a:p>
            <a:r>
              <a:rPr lang="pt-BR" sz="500" dirty="0">
                <a:solidFill>
                  <a:schemeClr val="bg1"/>
                </a:solidFill>
                <a:latin typeface="Termina Medium" panose="00000600000000000000" pitchFamily="50" charset="0"/>
              </a:rPr>
              <a:t>|   2021</a:t>
            </a:r>
          </a:p>
        </p:txBody>
      </p:sp>
      <p:grpSp>
        <p:nvGrpSpPr>
          <p:cNvPr id="3" name="Agrupar 2">
            <a:extLst>
              <a:ext uri="{FF2B5EF4-FFF2-40B4-BE49-F238E27FC236}">
                <a16:creationId xmlns:a16="http://schemas.microsoft.com/office/drawing/2014/main" id="{958A4284-B8A1-D57D-AEB1-3D2ED120785D}"/>
              </a:ext>
            </a:extLst>
          </p:cNvPr>
          <p:cNvGrpSpPr/>
          <p:nvPr/>
        </p:nvGrpSpPr>
        <p:grpSpPr>
          <a:xfrm>
            <a:off x="1056145" y="708913"/>
            <a:ext cx="382579" cy="898669"/>
            <a:chOff x="937627" y="3068053"/>
            <a:chExt cx="191252" cy="6543412"/>
          </a:xfrm>
        </p:grpSpPr>
        <p:sp>
          <p:nvSpPr>
            <p:cNvPr id="21" name="CaixaDeTexto 20">
              <a:extLst>
                <a:ext uri="{FF2B5EF4-FFF2-40B4-BE49-F238E27FC236}">
                  <a16:creationId xmlns:a16="http://schemas.microsoft.com/office/drawing/2014/main" id="{25F3E5D1-37F7-3D91-B4AD-EE4C6B77C7C5}"/>
                </a:ext>
              </a:extLst>
            </p:cNvPr>
            <p:cNvSpPr txBox="1"/>
            <p:nvPr/>
          </p:nvSpPr>
          <p:spPr>
            <a:xfrm>
              <a:off x="946734" y="3068053"/>
              <a:ext cx="182145"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2</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5" name="CaixaDeTexto 24">
              <a:extLst>
                <a:ext uri="{FF2B5EF4-FFF2-40B4-BE49-F238E27FC236}">
                  <a16:creationId xmlns:a16="http://schemas.microsoft.com/office/drawing/2014/main" id="{89AB80E0-BDB4-B578-D62B-42A61CD652CA}"/>
                </a:ext>
              </a:extLst>
            </p:cNvPr>
            <p:cNvSpPr txBox="1"/>
            <p:nvPr/>
          </p:nvSpPr>
          <p:spPr>
            <a:xfrm>
              <a:off x="937627" y="4758244"/>
              <a:ext cx="182145" cy="3809683"/>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3</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8" name="CaixaDeTexto 27">
              <a:extLst>
                <a:ext uri="{FF2B5EF4-FFF2-40B4-BE49-F238E27FC236}">
                  <a16:creationId xmlns:a16="http://schemas.microsoft.com/office/drawing/2014/main" id="{F679AA27-AEDB-F26C-F4C0-E05E84A258F5}"/>
                </a:ext>
              </a:extLst>
            </p:cNvPr>
            <p:cNvSpPr txBox="1"/>
            <p:nvPr/>
          </p:nvSpPr>
          <p:spPr>
            <a:xfrm>
              <a:off x="945906" y="5801782"/>
              <a:ext cx="165587"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4</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grpSp>
      <p:pic>
        <p:nvPicPr>
          <p:cNvPr id="18" name="Imagem 17">
            <a:extLst>
              <a:ext uri="{FF2B5EF4-FFF2-40B4-BE49-F238E27FC236}">
                <a16:creationId xmlns:a16="http://schemas.microsoft.com/office/drawing/2014/main" id="{73CE4CD4-E5EA-6531-1440-306A47359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5806" y="4331762"/>
            <a:ext cx="481680" cy="143753"/>
          </a:xfrm>
          <a:prstGeom prst="rect">
            <a:avLst/>
          </a:prstGeom>
        </p:spPr>
      </p:pic>
      <p:sp>
        <p:nvSpPr>
          <p:cNvPr id="23" name="Retângulo 22">
            <a:extLst>
              <a:ext uri="{FF2B5EF4-FFF2-40B4-BE49-F238E27FC236}">
                <a16:creationId xmlns:a16="http://schemas.microsoft.com/office/drawing/2014/main" id="{D61DD367-DF6B-9315-7C1F-BDFAD270E0FA}"/>
              </a:ext>
            </a:extLst>
          </p:cNvPr>
          <p:cNvSpPr/>
          <p:nvPr/>
        </p:nvSpPr>
        <p:spPr>
          <a:xfrm>
            <a:off x="662189" y="492729"/>
            <a:ext cx="1183480" cy="865318"/>
          </a:xfrm>
          <a:prstGeom prst="rect">
            <a:avLst/>
          </a:prstGeom>
          <a:ln>
            <a:solidFill>
              <a:schemeClr val="bg1"/>
            </a:solidFill>
          </a:ln>
        </p:spPr>
        <p:style>
          <a:lnRef idx="2">
            <a:schemeClr val="accent1"/>
          </a:lnRef>
          <a:fillRef idx="1001">
            <a:schemeClr val="dk2"/>
          </a:fillRef>
          <a:effectRef idx="0">
            <a:schemeClr val="accent1"/>
          </a:effectRef>
          <a:fontRef idx="minor">
            <a:schemeClr val="dk1"/>
          </a:fontRef>
        </p:style>
        <p:txBody>
          <a:bodyPr rtlCol="0" anchor="ctr"/>
          <a:lstStyle/>
          <a:p>
            <a:pPr algn="ctr"/>
            <a:endParaRPr lang="pt-BR" dirty="0">
              <a:solidFill>
                <a:sysClr val="windowText" lastClr="000000"/>
              </a:solidFill>
              <a:latin typeface="Aptos" panose="020B0004020202020204" pitchFamily="34" charset="0"/>
            </a:endParaRPr>
          </a:p>
        </p:txBody>
      </p:sp>
      <p:sp>
        <p:nvSpPr>
          <p:cNvPr id="30" name="CaixaDeTexto 29">
            <a:extLst>
              <a:ext uri="{FF2B5EF4-FFF2-40B4-BE49-F238E27FC236}">
                <a16:creationId xmlns:a16="http://schemas.microsoft.com/office/drawing/2014/main" id="{6667B720-AA6F-A597-22A7-5E863952001F}"/>
              </a:ext>
            </a:extLst>
          </p:cNvPr>
          <p:cNvSpPr txBox="1"/>
          <p:nvPr/>
        </p:nvSpPr>
        <p:spPr>
          <a:xfrm>
            <a:off x="1075301" y="687143"/>
            <a:ext cx="400797" cy="523220"/>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1</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31" name="Retângulo 30">
            <a:extLst>
              <a:ext uri="{FF2B5EF4-FFF2-40B4-BE49-F238E27FC236}">
                <a16:creationId xmlns:a16="http://schemas.microsoft.com/office/drawing/2014/main" id="{BFA99420-F767-A59D-3972-FB53EC02DDBF}"/>
              </a:ext>
            </a:extLst>
          </p:cNvPr>
          <p:cNvSpPr/>
          <p:nvPr/>
        </p:nvSpPr>
        <p:spPr>
          <a:xfrm>
            <a:off x="1893116" y="514217"/>
            <a:ext cx="9428720" cy="8046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Aptos" panose="020B0004020202020204" pitchFamily="34" charset="0"/>
            </a:endParaRPr>
          </a:p>
        </p:txBody>
      </p:sp>
      <p:sp>
        <p:nvSpPr>
          <p:cNvPr id="27" name="CaixaDeTexto 26">
            <a:extLst>
              <a:ext uri="{FF2B5EF4-FFF2-40B4-BE49-F238E27FC236}">
                <a16:creationId xmlns:a16="http://schemas.microsoft.com/office/drawing/2014/main" id="{D199DD3A-1DC3-3ACE-02E0-8C45C7C59770}"/>
              </a:ext>
            </a:extLst>
          </p:cNvPr>
          <p:cNvSpPr txBox="1"/>
          <p:nvPr/>
        </p:nvSpPr>
        <p:spPr>
          <a:xfrm>
            <a:off x="2022586" y="717920"/>
            <a:ext cx="9557162" cy="461665"/>
          </a:xfrm>
          <a:prstGeom prst="rect">
            <a:avLst/>
          </a:prstGeom>
          <a:noFill/>
        </p:spPr>
        <p:txBody>
          <a:bodyPr wrap="square" rtlCol="0">
            <a:spAutoFit/>
          </a:bodyPr>
          <a:lstStyle/>
          <a:p>
            <a:pPr lvl="0" algn="just">
              <a:spcAft>
                <a:spcPts val="800"/>
              </a:spcAft>
            </a:pPr>
            <a:r>
              <a:rPr lang="pt-BR" sz="2400" b="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rPr>
              <a:t>Princípio do </a:t>
            </a:r>
            <a:r>
              <a:rPr lang="pt-BR" sz="2400" b="1" i="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rPr>
              <a:t>d</a:t>
            </a:r>
            <a:r>
              <a:rPr lang="en-US" sz="2400" b="1" i="1" noProof="0" dirty="0" err="1">
                <a:solidFill>
                  <a:srgbClr val="2B164E"/>
                </a:solidFill>
                <a:latin typeface="Aptos" panose="020B0004020202020204" pitchFamily="34" charset="0"/>
                <a:ea typeface="Yu Gothic Medium" panose="020B0500000000000000" pitchFamily="34" charset="-128"/>
                <a:cs typeface="Times New Roman" panose="02020603050405020304" pitchFamily="18" charset="0"/>
              </a:rPr>
              <a:t>isclosure</a:t>
            </a:r>
            <a:endParaRPr lang="pt-BR" sz="2400" b="1" i="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endParaRPr>
          </a:p>
        </p:txBody>
      </p:sp>
      <p:pic>
        <p:nvPicPr>
          <p:cNvPr id="2" name="Imagem 1">
            <a:extLst>
              <a:ext uri="{FF2B5EF4-FFF2-40B4-BE49-F238E27FC236}">
                <a16:creationId xmlns:a16="http://schemas.microsoft.com/office/drawing/2014/main" id="{A9DD480E-4D1F-E499-52B0-9BEF08DC6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754" y="6443468"/>
            <a:ext cx="504000" cy="143753"/>
          </a:xfrm>
          <a:prstGeom prst="rect">
            <a:avLst/>
          </a:prstGeom>
        </p:spPr>
      </p:pic>
      <p:sp>
        <p:nvSpPr>
          <p:cNvPr id="4" name="CaixaDeTexto 3">
            <a:extLst>
              <a:ext uri="{FF2B5EF4-FFF2-40B4-BE49-F238E27FC236}">
                <a16:creationId xmlns:a16="http://schemas.microsoft.com/office/drawing/2014/main" id="{01F16964-5523-B494-9655-59AD320CDD89}"/>
              </a:ext>
            </a:extLst>
          </p:cNvPr>
          <p:cNvSpPr txBox="1"/>
          <p:nvPr/>
        </p:nvSpPr>
        <p:spPr>
          <a:xfrm>
            <a:off x="11508193" y="6363674"/>
            <a:ext cx="386080" cy="169277"/>
          </a:xfrm>
          <a:prstGeom prst="rect">
            <a:avLst/>
          </a:prstGeom>
          <a:noFill/>
        </p:spPr>
        <p:txBody>
          <a:bodyPr wrap="square" rtlCol="0">
            <a:spAutoFit/>
          </a:bodyPr>
          <a:lstStyle/>
          <a:p>
            <a:r>
              <a:rPr lang="pt-BR" sz="500" b="1" dirty="0">
                <a:solidFill>
                  <a:srgbClr val="3A1D69"/>
                </a:solidFill>
                <a:latin typeface="Aptos" panose="020B0004020202020204" pitchFamily="34" charset="0"/>
              </a:rPr>
              <a:t>|   2026</a:t>
            </a:r>
          </a:p>
        </p:txBody>
      </p:sp>
      <p:pic>
        <p:nvPicPr>
          <p:cNvPr id="6" name="Imagem 5">
            <a:extLst>
              <a:ext uri="{FF2B5EF4-FFF2-40B4-BE49-F238E27FC236}">
                <a16:creationId xmlns:a16="http://schemas.microsoft.com/office/drawing/2014/main" id="{2289BA1F-BE85-F3A3-B0AB-15B072493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743" y="6391147"/>
            <a:ext cx="503250" cy="143539"/>
          </a:xfrm>
          <a:prstGeom prst="rect">
            <a:avLst/>
          </a:prstGeom>
        </p:spPr>
      </p:pic>
      <p:sp>
        <p:nvSpPr>
          <p:cNvPr id="8" name="Retângulo 7">
            <a:extLst>
              <a:ext uri="{FF2B5EF4-FFF2-40B4-BE49-F238E27FC236}">
                <a16:creationId xmlns:a16="http://schemas.microsoft.com/office/drawing/2014/main" id="{AD48B279-CD90-3A65-EF0E-48E46CA54753}"/>
              </a:ext>
            </a:extLst>
          </p:cNvPr>
          <p:cNvSpPr/>
          <p:nvPr/>
        </p:nvSpPr>
        <p:spPr>
          <a:xfrm>
            <a:off x="662189" y="1939994"/>
            <a:ext cx="1183480" cy="865318"/>
          </a:xfrm>
          <a:prstGeom prst="rect">
            <a:avLst/>
          </a:prstGeom>
          <a:ln>
            <a:solidFill>
              <a:schemeClr val="bg1"/>
            </a:solidFill>
          </a:ln>
        </p:spPr>
        <p:style>
          <a:lnRef idx="2">
            <a:schemeClr val="accent1"/>
          </a:lnRef>
          <a:fillRef idx="1001">
            <a:schemeClr val="dk2"/>
          </a:fillRef>
          <a:effectRef idx="0">
            <a:schemeClr val="accent1"/>
          </a:effectRef>
          <a:fontRef idx="minor">
            <a:schemeClr val="dk1"/>
          </a:fontRef>
        </p:style>
        <p:txBody>
          <a:bodyPr rtlCol="0" anchor="ctr"/>
          <a:lstStyle/>
          <a:p>
            <a:pPr algn="ctr"/>
            <a:endParaRPr lang="pt-BR" dirty="0">
              <a:solidFill>
                <a:sysClr val="windowText" lastClr="000000"/>
              </a:solidFill>
              <a:latin typeface="Aptos" panose="020B0004020202020204" pitchFamily="34" charset="0"/>
            </a:endParaRPr>
          </a:p>
        </p:txBody>
      </p:sp>
      <p:sp>
        <p:nvSpPr>
          <p:cNvPr id="9" name="CaixaDeTexto 8">
            <a:extLst>
              <a:ext uri="{FF2B5EF4-FFF2-40B4-BE49-F238E27FC236}">
                <a16:creationId xmlns:a16="http://schemas.microsoft.com/office/drawing/2014/main" id="{012D007D-1E11-36F3-E256-D1409DDD6A1B}"/>
              </a:ext>
            </a:extLst>
          </p:cNvPr>
          <p:cNvSpPr txBox="1"/>
          <p:nvPr/>
        </p:nvSpPr>
        <p:spPr>
          <a:xfrm>
            <a:off x="1075301" y="2134408"/>
            <a:ext cx="400797" cy="523220"/>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2</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10" name="Retângulo 9">
            <a:extLst>
              <a:ext uri="{FF2B5EF4-FFF2-40B4-BE49-F238E27FC236}">
                <a16:creationId xmlns:a16="http://schemas.microsoft.com/office/drawing/2014/main" id="{D05E70EA-5FD4-66F8-6A0F-D1DADB8280D1}"/>
              </a:ext>
            </a:extLst>
          </p:cNvPr>
          <p:cNvSpPr/>
          <p:nvPr/>
        </p:nvSpPr>
        <p:spPr>
          <a:xfrm>
            <a:off x="1893116" y="1961482"/>
            <a:ext cx="9428720" cy="8046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Aptos" panose="020B0004020202020204" pitchFamily="34" charset="0"/>
            </a:endParaRPr>
          </a:p>
        </p:txBody>
      </p:sp>
      <p:sp>
        <p:nvSpPr>
          <p:cNvPr id="11" name="CaixaDeTexto 10">
            <a:extLst>
              <a:ext uri="{FF2B5EF4-FFF2-40B4-BE49-F238E27FC236}">
                <a16:creationId xmlns:a16="http://schemas.microsoft.com/office/drawing/2014/main" id="{060E7DF4-DAC6-01A7-45E6-26F42365B9C4}"/>
              </a:ext>
            </a:extLst>
          </p:cNvPr>
          <p:cNvSpPr txBox="1"/>
          <p:nvPr/>
        </p:nvSpPr>
        <p:spPr>
          <a:xfrm>
            <a:off x="2022586" y="2165185"/>
            <a:ext cx="9557162" cy="461665"/>
          </a:xfrm>
          <a:prstGeom prst="rect">
            <a:avLst/>
          </a:prstGeom>
          <a:noFill/>
        </p:spPr>
        <p:txBody>
          <a:bodyPr wrap="square" rtlCol="0">
            <a:spAutoFit/>
          </a:bodyPr>
          <a:lstStyle/>
          <a:p>
            <a:r>
              <a:rPr lang="pt-BR" sz="2400" b="1" noProof="0" dirty="0">
                <a:solidFill>
                  <a:srgbClr val="2B164E"/>
                </a:solidFill>
                <a:latin typeface="Aptos" pitchFamily="34" charset="0"/>
                <a:ea typeface="Aptos" pitchFamily="34" charset="-122"/>
                <a:cs typeface="Aptos" pitchFamily="34" charset="-120"/>
              </a:rPr>
              <a:t>Legislação federal sobre títulos </a:t>
            </a:r>
            <a:r>
              <a:rPr lang="en-US" sz="2400" b="1" dirty="0" err="1">
                <a:solidFill>
                  <a:srgbClr val="2B164E"/>
                </a:solidFill>
                <a:latin typeface="Aptos" pitchFamily="34" charset="0"/>
                <a:ea typeface="Aptos" pitchFamily="34" charset="-122"/>
                <a:cs typeface="Aptos" pitchFamily="34" charset="-120"/>
              </a:rPr>
              <a:t>nos</a:t>
            </a:r>
            <a:r>
              <a:rPr lang="en-US" sz="2400" b="1" dirty="0">
                <a:solidFill>
                  <a:srgbClr val="2B164E"/>
                </a:solidFill>
                <a:latin typeface="Aptos" pitchFamily="34" charset="0"/>
                <a:ea typeface="Aptos" pitchFamily="34" charset="-122"/>
                <a:cs typeface="Aptos" pitchFamily="34" charset="-120"/>
              </a:rPr>
              <a:t> EUA</a:t>
            </a:r>
            <a:endParaRPr lang="en-US" sz="2400" dirty="0"/>
          </a:p>
        </p:txBody>
      </p:sp>
      <p:sp>
        <p:nvSpPr>
          <p:cNvPr id="7" name="CaixaDeTexto 6">
            <a:extLst>
              <a:ext uri="{FF2B5EF4-FFF2-40B4-BE49-F238E27FC236}">
                <a16:creationId xmlns:a16="http://schemas.microsoft.com/office/drawing/2014/main" id="{45B1594E-C021-A2F7-DBC0-86AF66C590BE}"/>
              </a:ext>
            </a:extLst>
          </p:cNvPr>
          <p:cNvSpPr txBox="1"/>
          <p:nvPr/>
        </p:nvSpPr>
        <p:spPr>
          <a:xfrm>
            <a:off x="1845669" y="3585668"/>
            <a:ext cx="8432703" cy="1107996"/>
          </a:xfrm>
          <a:prstGeom prst="rect">
            <a:avLst/>
          </a:prstGeom>
          <a:noFill/>
        </p:spPr>
        <p:txBody>
          <a:bodyPr wrap="square" rtlCol="0">
            <a:spAutoFit/>
          </a:bodyPr>
          <a:lstStyle/>
          <a:p>
            <a:pPr marL="342900" indent="-342900">
              <a:buFont typeface="Wingdings" panose="05000000000000000000" pitchFamily="2" charset="2"/>
              <a:buChar char="§"/>
            </a:pPr>
            <a:r>
              <a:rPr lang="en-US" sz="2200" i="1" dirty="0">
                <a:solidFill>
                  <a:srgbClr val="2B164E"/>
                </a:solidFill>
                <a:latin typeface="Aptos" panose="020B0004020202020204" pitchFamily="34" charset="0"/>
              </a:rPr>
              <a:t>Securities Act </a:t>
            </a:r>
            <a:r>
              <a:rPr lang="en-US" sz="2200" dirty="0">
                <a:solidFill>
                  <a:srgbClr val="2B164E"/>
                </a:solidFill>
                <a:latin typeface="Aptos" panose="020B0004020202020204" pitchFamily="34" charset="0"/>
              </a:rPr>
              <a:t>de 1933</a:t>
            </a:r>
            <a:endParaRPr lang="pt-BR" sz="2200" dirty="0">
              <a:latin typeface="Aptos" panose="020B0004020202020204" pitchFamily="34" charset="0"/>
            </a:endParaRPr>
          </a:p>
          <a:p>
            <a:pPr marL="285750" indent="-285750">
              <a:buFontTx/>
              <a:buChar char="-"/>
            </a:pPr>
            <a:endParaRPr lang="pt-BR" sz="2200" dirty="0">
              <a:latin typeface="Aptos" panose="020B0004020202020204" pitchFamily="34" charset="0"/>
            </a:endParaRPr>
          </a:p>
          <a:p>
            <a:pPr marL="342900" indent="-342900">
              <a:buFont typeface="Wingdings" panose="05000000000000000000" pitchFamily="2" charset="2"/>
              <a:buChar char="§"/>
            </a:pPr>
            <a:r>
              <a:rPr lang="en-US" sz="2200" i="1" dirty="0">
                <a:solidFill>
                  <a:srgbClr val="2B164E"/>
                </a:solidFill>
                <a:latin typeface="Aptos" panose="020B0004020202020204" pitchFamily="34" charset="0"/>
              </a:rPr>
              <a:t>Securities and Exchange Act </a:t>
            </a:r>
            <a:r>
              <a:rPr lang="en-US" sz="2200" dirty="0">
                <a:solidFill>
                  <a:srgbClr val="2B164E"/>
                </a:solidFill>
                <a:latin typeface="Aptos" panose="020B0004020202020204" pitchFamily="34" charset="0"/>
              </a:rPr>
              <a:t>de 1934</a:t>
            </a:r>
          </a:p>
        </p:txBody>
      </p:sp>
      <p:cxnSp>
        <p:nvCxnSpPr>
          <p:cNvPr id="29" name="Conector: Angulado 28">
            <a:extLst>
              <a:ext uri="{FF2B5EF4-FFF2-40B4-BE49-F238E27FC236}">
                <a16:creationId xmlns:a16="http://schemas.microsoft.com/office/drawing/2014/main" id="{BE1BBF43-5418-DEF7-D5DE-E07FB6111047}"/>
              </a:ext>
            </a:extLst>
          </p:cNvPr>
          <p:cNvCxnSpPr/>
          <p:nvPr/>
        </p:nvCxnSpPr>
        <p:spPr>
          <a:xfrm>
            <a:off x="5969479" y="4899804"/>
            <a:ext cx="1751163" cy="5089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CaixaDeTexto 31">
            <a:extLst>
              <a:ext uri="{FF2B5EF4-FFF2-40B4-BE49-F238E27FC236}">
                <a16:creationId xmlns:a16="http://schemas.microsoft.com/office/drawing/2014/main" id="{40BF7737-4CFF-5B10-6768-BCF28C4861F2}"/>
              </a:ext>
            </a:extLst>
          </p:cNvPr>
          <p:cNvSpPr txBox="1"/>
          <p:nvPr/>
        </p:nvSpPr>
        <p:spPr>
          <a:xfrm>
            <a:off x="7887691" y="5084285"/>
            <a:ext cx="3118115" cy="646331"/>
          </a:xfrm>
          <a:prstGeom prst="rect">
            <a:avLst/>
          </a:prstGeom>
          <a:noFill/>
        </p:spPr>
        <p:txBody>
          <a:bodyPr wrap="square" rtlCol="0">
            <a:spAutoFit/>
          </a:bodyPr>
          <a:lstStyle/>
          <a:p>
            <a:pPr algn="ctr"/>
            <a:r>
              <a:rPr lang="en-US" i="1" noProof="0" dirty="0">
                <a:solidFill>
                  <a:srgbClr val="2B164E"/>
                </a:solidFill>
                <a:latin typeface="Aptos" panose="020B0004020202020204" pitchFamily="34" charset="0"/>
              </a:rPr>
              <a:t>Securities and Exchange </a:t>
            </a:r>
            <a:r>
              <a:rPr lang="pt-BR" i="1" dirty="0">
                <a:solidFill>
                  <a:srgbClr val="2B164E"/>
                </a:solidFill>
                <a:latin typeface="Aptos" panose="020B0004020202020204" pitchFamily="34" charset="0"/>
              </a:rPr>
              <a:t>Commission (“SEC”)</a:t>
            </a:r>
            <a:endParaRPr lang="en-US" noProof="0" dirty="0"/>
          </a:p>
        </p:txBody>
      </p:sp>
    </p:spTree>
    <p:extLst>
      <p:ext uri="{BB962C8B-B14F-4D97-AF65-F5344CB8AC3E}">
        <p14:creationId xmlns:p14="http://schemas.microsoft.com/office/powerpoint/2010/main" val="375096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A9F89-1C66-DB17-0DC9-2679BF739A7B}"/>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4046704A-F5FA-5876-6340-DC17CC97978F}"/>
              </a:ext>
            </a:extLst>
          </p:cNvPr>
          <p:cNvSpPr txBox="1"/>
          <p:nvPr/>
        </p:nvSpPr>
        <p:spPr>
          <a:xfrm>
            <a:off x="11321836" y="6538129"/>
            <a:ext cx="1504501" cy="169277"/>
          </a:xfrm>
          <a:prstGeom prst="rect">
            <a:avLst/>
          </a:prstGeom>
          <a:noFill/>
        </p:spPr>
        <p:txBody>
          <a:bodyPr wrap="square" rtlCol="0">
            <a:spAutoFit/>
          </a:bodyPr>
          <a:lstStyle/>
          <a:p>
            <a:r>
              <a:rPr lang="pt-BR" sz="500" dirty="0">
                <a:solidFill>
                  <a:schemeClr val="bg1"/>
                </a:solidFill>
                <a:latin typeface="Termina Medium" panose="00000600000000000000" pitchFamily="50" charset="0"/>
              </a:rPr>
              <a:t>|   2021</a:t>
            </a:r>
          </a:p>
        </p:txBody>
      </p:sp>
      <p:grpSp>
        <p:nvGrpSpPr>
          <p:cNvPr id="3" name="Agrupar 2">
            <a:extLst>
              <a:ext uri="{FF2B5EF4-FFF2-40B4-BE49-F238E27FC236}">
                <a16:creationId xmlns:a16="http://schemas.microsoft.com/office/drawing/2014/main" id="{E917ACAE-1A1A-0B74-D9E3-1D2CE76907AA}"/>
              </a:ext>
            </a:extLst>
          </p:cNvPr>
          <p:cNvGrpSpPr/>
          <p:nvPr/>
        </p:nvGrpSpPr>
        <p:grpSpPr>
          <a:xfrm>
            <a:off x="1056145" y="708913"/>
            <a:ext cx="382579" cy="898669"/>
            <a:chOff x="937627" y="3068053"/>
            <a:chExt cx="191252" cy="6543412"/>
          </a:xfrm>
        </p:grpSpPr>
        <p:sp>
          <p:nvSpPr>
            <p:cNvPr id="21" name="CaixaDeTexto 20">
              <a:extLst>
                <a:ext uri="{FF2B5EF4-FFF2-40B4-BE49-F238E27FC236}">
                  <a16:creationId xmlns:a16="http://schemas.microsoft.com/office/drawing/2014/main" id="{9E6393E7-B250-F73B-7A2A-07F09DD36DF1}"/>
                </a:ext>
              </a:extLst>
            </p:cNvPr>
            <p:cNvSpPr txBox="1"/>
            <p:nvPr/>
          </p:nvSpPr>
          <p:spPr>
            <a:xfrm>
              <a:off x="946734" y="3068053"/>
              <a:ext cx="182145"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2</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5" name="CaixaDeTexto 24">
              <a:extLst>
                <a:ext uri="{FF2B5EF4-FFF2-40B4-BE49-F238E27FC236}">
                  <a16:creationId xmlns:a16="http://schemas.microsoft.com/office/drawing/2014/main" id="{C01C58C5-F6CA-640D-D8C7-677D9C2A66CA}"/>
                </a:ext>
              </a:extLst>
            </p:cNvPr>
            <p:cNvSpPr txBox="1"/>
            <p:nvPr/>
          </p:nvSpPr>
          <p:spPr>
            <a:xfrm>
              <a:off x="937627" y="4758244"/>
              <a:ext cx="182145" cy="3809683"/>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3</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8" name="CaixaDeTexto 27">
              <a:extLst>
                <a:ext uri="{FF2B5EF4-FFF2-40B4-BE49-F238E27FC236}">
                  <a16:creationId xmlns:a16="http://schemas.microsoft.com/office/drawing/2014/main" id="{A9D9B5B7-DC30-68C6-CA5F-170CAB2ADBC9}"/>
                </a:ext>
              </a:extLst>
            </p:cNvPr>
            <p:cNvSpPr txBox="1"/>
            <p:nvPr/>
          </p:nvSpPr>
          <p:spPr>
            <a:xfrm>
              <a:off x="945906" y="5801782"/>
              <a:ext cx="165587"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4</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grpSp>
      <p:pic>
        <p:nvPicPr>
          <p:cNvPr id="18" name="Imagem 17">
            <a:extLst>
              <a:ext uri="{FF2B5EF4-FFF2-40B4-BE49-F238E27FC236}">
                <a16:creationId xmlns:a16="http://schemas.microsoft.com/office/drawing/2014/main" id="{A633FA3F-84DF-58E1-4F4C-74872C4C4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5806" y="4331762"/>
            <a:ext cx="481680" cy="143753"/>
          </a:xfrm>
          <a:prstGeom prst="rect">
            <a:avLst/>
          </a:prstGeom>
        </p:spPr>
      </p:pic>
      <p:sp>
        <p:nvSpPr>
          <p:cNvPr id="23" name="Retângulo 22">
            <a:extLst>
              <a:ext uri="{FF2B5EF4-FFF2-40B4-BE49-F238E27FC236}">
                <a16:creationId xmlns:a16="http://schemas.microsoft.com/office/drawing/2014/main" id="{F08BBA9B-18E9-E188-BC64-AFA9704E122F}"/>
              </a:ext>
            </a:extLst>
          </p:cNvPr>
          <p:cNvSpPr/>
          <p:nvPr/>
        </p:nvSpPr>
        <p:spPr>
          <a:xfrm>
            <a:off x="662189" y="492729"/>
            <a:ext cx="1183480" cy="865318"/>
          </a:xfrm>
          <a:prstGeom prst="rect">
            <a:avLst/>
          </a:prstGeom>
          <a:ln>
            <a:solidFill>
              <a:schemeClr val="bg1"/>
            </a:solidFill>
          </a:ln>
        </p:spPr>
        <p:style>
          <a:lnRef idx="2">
            <a:schemeClr val="accent1"/>
          </a:lnRef>
          <a:fillRef idx="1001">
            <a:schemeClr val="dk2"/>
          </a:fillRef>
          <a:effectRef idx="0">
            <a:schemeClr val="accent1"/>
          </a:effectRef>
          <a:fontRef idx="minor">
            <a:schemeClr val="dk1"/>
          </a:fontRef>
        </p:style>
        <p:txBody>
          <a:bodyPr rtlCol="0" anchor="ctr"/>
          <a:lstStyle/>
          <a:p>
            <a:pPr algn="ctr"/>
            <a:endParaRPr lang="pt-BR" dirty="0">
              <a:solidFill>
                <a:sysClr val="windowText" lastClr="000000"/>
              </a:solidFill>
              <a:latin typeface="Aptos" panose="020B0004020202020204" pitchFamily="34" charset="0"/>
            </a:endParaRPr>
          </a:p>
        </p:txBody>
      </p:sp>
      <p:sp>
        <p:nvSpPr>
          <p:cNvPr id="30" name="CaixaDeTexto 29">
            <a:extLst>
              <a:ext uri="{FF2B5EF4-FFF2-40B4-BE49-F238E27FC236}">
                <a16:creationId xmlns:a16="http://schemas.microsoft.com/office/drawing/2014/main" id="{78C6BF3C-2905-CE2C-078F-EEF5A2906CA7}"/>
              </a:ext>
            </a:extLst>
          </p:cNvPr>
          <p:cNvSpPr txBox="1"/>
          <p:nvPr/>
        </p:nvSpPr>
        <p:spPr>
          <a:xfrm>
            <a:off x="1075301" y="687143"/>
            <a:ext cx="400797" cy="523220"/>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3</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31" name="Retângulo 30">
            <a:extLst>
              <a:ext uri="{FF2B5EF4-FFF2-40B4-BE49-F238E27FC236}">
                <a16:creationId xmlns:a16="http://schemas.microsoft.com/office/drawing/2014/main" id="{2D36504C-2B02-FD0C-D08F-3F5FBF09A271}"/>
              </a:ext>
            </a:extLst>
          </p:cNvPr>
          <p:cNvSpPr/>
          <p:nvPr/>
        </p:nvSpPr>
        <p:spPr>
          <a:xfrm>
            <a:off x="1893116" y="514217"/>
            <a:ext cx="9428720" cy="8046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Aptos" panose="020B0004020202020204" pitchFamily="34" charset="0"/>
            </a:endParaRPr>
          </a:p>
        </p:txBody>
      </p:sp>
      <p:sp>
        <p:nvSpPr>
          <p:cNvPr id="27" name="CaixaDeTexto 26">
            <a:extLst>
              <a:ext uri="{FF2B5EF4-FFF2-40B4-BE49-F238E27FC236}">
                <a16:creationId xmlns:a16="http://schemas.microsoft.com/office/drawing/2014/main" id="{5213D52D-9921-02D8-CBB7-CA04774D46DA}"/>
              </a:ext>
            </a:extLst>
          </p:cNvPr>
          <p:cNvSpPr txBox="1"/>
          <p:nvPr/>
        </p:nvSpPr>
        <p:spPr>
          <a:xfrm>
            <a:off x="2022586" y="717920"/>
            <a:ext cx="9557162" cy="461665"/>
          </a:xfrm>
          <a:prstGeom prst="rect">
            <a:avLst/>
          </a:prstGeom>
          <a:noFill/>
        </p:spPr>
        <p:txBody>
          <a:bodyPr wrap="square" rtlCol="0">
            <a:spAutoFit/>
          </a:bodyPr>
          <a:lstStyle/>
          <a:p>
            <a:pPr lvl="0" algn="just" eaLnBrk="0" fontAlgn="base" hangingPunct="0">
              <a:spcBef>
                <a:spcPct val="0"/>
              </a:spcBef>
              <a:spcAft>
                <a:spcPct val="0"/>
              </a:spcAft>
            </a:pPr>
            <a:r>
              <a:rPr lang="pt-BR" altLang="pt-BR" sz="2400" b="1" i="1" dirty="0">
                <a:solidFill>
                  <a:srgbClr val="2B164E"/>
                </a:solidFill>
                <a:latin typeface="Aptos" panose="020B0004020202020204" pitchFamily="34" charset="0"/>
              </a:rPr>
              <a:t>Rule 10b-5 </a:t>
            </a:r>
            <a:r>
              <a:rPr lang="pt-BR" altLang="pt-BR" sz="2400" b="1" dirty="0">
                <a:solidFill>
                  <a:srgbClr val="2B164E"/>
                </a:solidFill>
                <a:latin typeface="Aptos" panose="020B0004020202020204" pitchFamily="34" charset="0"/>
              </a:rPr>
              <a:t>da </a:t>
            </a:r>
            <a:r>
              <a:rPr lang="en-US" sz="2400" b="1" i="1" dirty="0">
                <a:solidFill>
                  <a:srgbClr val="2B164E"/>
                </a:solidFill>
                <a:latin typeface="Aptos" panose="020B0004020202020204" pitchFamily="34" charset="0"/>
              </a:rPr>
              <a:t>SEC</a:t>
            </a:r>
            <a:endParaRPr lang="pt-BR" altLang="pt-BR" sz="2400" b="1" i="1" dirty="0">
              <a:solidFill>
                <a:srgbClr val="2B164E"/>
              </a:solidFill>
              <a:latin typeface="Aptos" panose="020B0004020202020204" pitchFamily="34" charset="0"/>
            </a:endParaRPr>
          </a:p>
        </p:txBody>
      </p:sp>
      <p:pic>
        <p:nvPicPr>
          <p:cNvPr id="2" name="Imagem 1">
            <a:extLst>
              <a:ext uri="{FF2B5EF4-FFF2-40B4-BE49-F238E27FC236}">
                <a16:creationId xmlns:a16="http://schemas.microsoft.com/office/drawing/2014/main" id="{0B9FF771-E26E-2FD6-7E7E-580AEC0A3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754" y="6443468"/>
            <a:ext cx="504000" cy="143753"/>
          </a:xfrm>
          <a:prstGeom prst="rect">
            <a:avLst/>
          </a:prstGeom>
        </p:spPr>
      </p:pic>
      <p:sp>
        <p:nvSpPr>
          <p:cNvPr id="4" name="CaixaDeTexto 3">
            <a:extLst>
              <a:ext uri="{FF2B5EF4-FFF2-40B4-BE49-F238E27FC236}">
                <a16:creationId xmlns:a16="http://schemas.microsoft.com/office/drawing/2014/main" id="{188E5494-731F-D114-7F92-909D1D75C1D1}"/>
              </a:ext>
            </a:extLst>
          </p:cNvPr>
          <p:cNvSpPr txBox="1"/>
          <p:nvPr/>
        </p:nvSpPr>
        <p:spPr>
          <a:xfrm>
            <a:off x="11508193" y="6363674"/>
            <a:ext cx="386080" cy="169277"/>
          </a:xfrm>
          <a:prstGeom prst="rect">
            <a:avLst/>
          </a:prstGeom>
          <a:noFill/>
        </p:spPr>
        <p:txBody>
          <a:bodyPr wrap="square" rtlCol="0">
            <a:spAutoFit/>
          </a:bodyPr>
          <a:lstStyle/>
          <a:p>
            <a:r>
              <a:rPr lang="pt-BR" sz="500" b="1" dirty="0">
                <a:solidFill>
                  <a:srgbClr val="3A1D69"/>
                </a:solidFill>
                <a:latin typeface="Aptos" panose="020B0004020202020204" pitchFamily="34" charset="0"/>
              </a:rPr>
              <a:t>|   2026</a:t>
            </a:r>
          </a:p>
        </p:txBody>
      </p:sp>
      <p:pic>
        <p:nvPicPr>
          <p:cNvPr id="6" name="Imagem 5">
            <a:extLst>
              <a:ext uri="{FF2B5EF4-FFF2-40B4-BE49-F238E27FC236}">
                <a16:creationId xmlns:a16="http://schemas.microsoft.com/office/drawing/2014/main" id="{CB43BB21-6169-DD8F-6713-5D687DF26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743" y="6391147"/>
            <a:ext cx="503250" cy="143539"/>
          </a:xfrm>
          <a:prstGeom prst="rect">
            <a:avLst/>
          </a:prstGeom>
        </p:spPr>
      </p:pic>
      <p:sp>
        <p:nvSpPr>
          <p:cNvPr id="12" name="Rectangle 1">
            <a:extLst>
              <a:ext uri="{FF2B5EF4-FFF2-40B4-BE49-F238E27FC236}">
                <a16:creationId xmlns:a16="http://schemas.microsoft.com/office/drawing/2014/main" id="{46081522-1B46-E127-7011-A4374288C596}"/>
              </a:ext>
            </a:extLst>
          </p:cNvPr>
          <p:cNvSpPr>
            <a:spLocks noChangeArrowheads="1"/>
          </p:cNvSpPr>
          <p:nvPr/>
        </p:nvSpPr>
        <p:spPr bwMode="auto">
          <a:xfrm>
            <a:off x="1072706" y="1767186"/>
            <a:ext cx="10089876" cy="399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i="1" u="none" strike="noStrike" cap="none" normalizeH="0" baseline="0" dirty="0">
              <a:ln>
                <a:noFill/>
              </a:ln>
              <a:solidFill>
                <a:srgbClr val="2B164E"/>
              </a:solidFill>
              <a:effectLst/>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900" i="1" noProof="0" dirty="0">
                <a:solidFill>
                  <a:srgbClr val="2B164E"/>
                </a:solidFill>
                <a:latin typeface="Aptos" panose="020B0004020202020204" pitchFamily="34" charset="0"/>
              </a:rPr>
              <a:t>“</a:t>
            </a:r>
            <a:r>
              <a:rPr kumimoji="0" lang="en-US" sz="1900" i="1" u="none" strike="noStrike" cap="none" normalizeH="0" baseline="0" noProof="0" dirty="0">
                <a:ln>
                  <a:noFill/>
                </a:ln>
                <a:solidFill>
                  <a:srgbClr val="2B164E"/>
                </a:solidFill>
                <a:effectLst/>
                <a:latin typeface="Aptos" panose="020B0004020202020204" pitchFamily="34" charset="0"/>
              </a:rPr>
              <a:t>Employment of Manipulative and </a:t>
            </a:r>
            <a:r>
              <a:rPr lang="en-US" sz="1900" i="1" dirty="0">
                <a:solidFill>
                  <a:srgbClr val="2B164E"/>
                </a:solidFill>
                <a:latin typeface="Aptos" panose="020B0004020202020204" pitchFamily="34" charset="0"/>
              </a:rPr>
              <a:t>Deceptive Devices. </a:t>
            </a:r>
            <a:r>
              <a:rPr kumimoji="0" lang="en-US" sz="1900" i="1" u="none" strike="noStrike" cap="none" normalizeH="0" baseline="0" noProof="0" dirty="0">
                <a:ln>
                  <a:noFill/>
                </a:ln>
                <a:solidFill>
                  <a:srgbClr val="2B164E"/>
                </a:solidFill>
                <a:effectLst/>
                <a:latin typeface="Aptos" panose="020B0004020202020204" pitchFamily="34" charset="0"/>
              </a:rPr>
              <a:t>It shall be unlawful for any person, directly or indirectly, by the use of any means or instrumentality of interstate commerce, or of the </a:t>
            </a:r>
            <a:r>
              <a:rPr lang="en-US" sz="1900" i="1" dirty="0">
                <a:solidFill>
                  <a:srgbClr val="2B164E"/>
                </a:solidFill>
                <a:latin typeface="Aptos" panose="020B0004020202020204" pitchFamily="34" charset="0"/>
              </a:rPr>
              <a:t>mails or </a:t>
            </a:r>
            <a:r>
              <a:rPr kumimoji="0" lang="en-US" sz="1900" i="1" u="none" strike="noStrike" cap="none" normalizeH="0" baseline="0" noProof="0" dirty="0">
                <a:ln>
                  <a:noFill/>
                </a:ln>
                <a:solidFill>
                  <a:srgbClr val="2B164E"/>
                </a:solidFill>
                <a:effectLst/>
                <a:latin typeface="Aptos" panose="020B0004020202020204" pitchFamily="34" charset="0"/>
              </a:rPr>
              <a:t>of any facility of any national securities exchange,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900" i="1" noProof="0" dirty="0">
              <a:solidFill>
                <a:srgbClr val="2B164E"/>
              </a:solidFill>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900" i="1" u="none" strike="noStrike" cap="none" normalizeH="0" baseline="0" noProof="0" dirty="0">
                <a:ln>
                  <a:noFill/>
                </a:ln>
                <a:solidFill>
                  <a:srgbClr val="2B164E"/>
                </a:solidFill>
                <a:effectLst/>
                <a:latin typeface="Aptos" panose="020B0004020202020204" pitchFamily="34" charset="0"/>
              </a:rPr>
              <a:t>(a) To employ any device, scheme, or artifice to defraud,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900" i="1" noProof="0" dirty="0">
              <a:solidFill>
                <a:srgbClr val="2B164E"/>
              </a:solidFill>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900" i="1" u="sng" strike="noStrike" cap="none" normalizeH="0" baseline="0" noProof="0" dirty="0">
                <a:ln>
                  <a:noFill/>
                </a:ln>
                <a:solidFill>
                  <a:srgbClr val="2B164E"/>
                </a:solidFill>
                <a:effectLst/>
                <a:latin typeface="Aptos" panose="020B0004020202020204" pitchFamily="34" charset="0"/>
              </a:rPr>
              <a:t>(b) To make any untrue statement of a material fact or to omit to state a material fact necessary in order to make the statements made, in the light of the circumstances under which they were made, not misleading</a:t>
            </a:r>
            <a:r>
              <a:rPr kumimoji="0" lang="en-US" sz="1900" i="1" strike="noStrike" cap="none" normalizeH="0" baseline="0" noProof="0" dirty="0">
                <a:ln>
                  <a:noFill/>
                </a:ln>
                <a:solidFill>
                  <a:srgbClr val="2B164E"/>
                </a:solidFill>
                <a:effectLst/>
                <a:latin typeface="Aptos" panose="020B0004020202020204" pitchFamily="34" charset="0"/>
              </a:rPr>
              <a:t>, or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900" i="1" u="sng" noProof="0" dirty="0">
              <a:solidFill>
                <a:srgbClr val="2B164E"/>
              </a:solidFill>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900" i="1" strike="noStrike" cap="none" normalizeH="0" baseline="0" noProof="0" dirty="0">
                <a:ln>
                  <a:noFill/>
                </a:ln>
                <a:solidFill>
                  <a:srgbClr val="2B164E"/>
                </a:solidFill>
                <a:effectLst/>
                <a:latin typeface="Aptos" panose="020B0004020202020204" pitchFamily="34" charset="0"/>
              </a:rPr>
              <a:t>(c) To engage in any act, practice, or course of business which operates or would operate as a fraud or deceit upon any person, in connection with the purchase or sale of any security.”</a:t>
            </a:r>
          </a:p>
        </p:txBody>
      </p:sp>
    </p:spTree>
    <p:extLst>
      <p:ext uri="{BB962C8B-B14F-4D97-AF65-F5344CB8AC3E}">
        <p14:creationId xmlns:p14="http://schemas.microsoft.com/office/powerpoint/2010/main" val="100990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4591A-5BD7-BF23-8018-55B95338E3B1}"/>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2547E96D-51A9-B473-0BCD-B6D0200700F4}"/>
              </a:ext>
            </a:extLst>
          </p:cNvPr>
          <p:cNvSpPr txBox="1"/>
          <p:nvPr/>
        </p:nvSpPr>
        <p:spPr>
          <a:xfrm>
            <a:off x="11321836" y="6538129"/>
            <a:ext cx="1504501" cy="169277"/>
          </a:xfrm>
          <a:prstGeom prst="rect">
            <a:avLst/>
          </a:prstGeom>
          <a:noFill/>
        </p:spPr>
        <p:txBody>
          <a:bodyPr wrap="square" rtlCol="0">
            <a:spAutoFit/>
          </a:bodyPr>
          <a:lstStyle/>
          <a:p>
            <a:r>
              <a:rPr lang="pt-BR" sz="500" dirty="0">
                <a:solidFill>
                  <a:schemeClr val="bg1"/>
                </a:solidFill>
                <a:latin typeface="Termina Medium" panose="00000600000000000000" pitchFamily="50" charset="0"/>
              </a:rPr>
              <a:t>|   2021</a:t>
            </a:r>
          </a:p>
        </p:txBody>
      </p:sp>
      <p:grpSp>
        <p:nvGrpSpPr>
          <p:cNvPr id="3" name="Agrupar 2">
            <a:extLst>
              <a:ext uri="{FF2B5EF4-FFF2-40B4-BE49-F238E27FC236}">
                <a16:creationId xmlns:a16="http://schemas.microsoft.com/office/drawing/2014/main" id="{A9F4BDAC-9418-F013-25C3-E15274A88C83}"/>
              </a:ext>
            </a:extLst>
          </p:cNvPr>
          <p:cNvGrpSpPr/>
          <p:nvPr/>
        </p:nvGrpSpPr>
        <p:grpSpPr>
          <a:xfrm>
            <a:off x="1056145" y="708913"/>
            <a:ext cx="382579" cy="898669"/>
            <a:chOff x="937627" y="3068053"/>
            <a:chExt cx="191252" cy="6543412"/>
          </a:xfrm>
        </p:grpSpPr>
        <p:sp>
          <p:nvSpPr>
            <p:cNvPr id="21" name="CaixaDeTexto 20">
              <a:extLst>
                <a:ext uri="{FF2B5EF4-FFF2-40B4-BE49-F238E27FC236}">
                  <a16:creationId xmlns:a16="http://schemas.microsoft.com/office/drawing/2014/main" id="{75E701A6-C154-10D2-80C6-BEA2BE49AB87}"/>
                </a:ext>
              </a:extLst>
            </p:cNvPr>
            <p:cNvSpPr txBox="1"/>
            <p:nvPr/>
          </p:nvSpPr>
          <p:spPr>
            <a:xfrm>
              <a:off x="946734" y="3068053"/>
              <a:ext cx="182145"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2</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5" name="CaixaDeTexto 24">
              <a:extLst>
                <a:ext uri="{FF2B5EF4-FFF2-40B4-BE49-F238E27FC236}">
                  <a16:creationId xmlns:a16="http://schemas.microsoft.com/office/drawing/2014/main" id="{E17F903E-EED9-C722-D7E0-87F7197F99EC}"/>
                </a:ext>
              </a:extLst>
            </p:cNvPr>
            <p:cNvSpPr txBox="1"/>
            <p:nvPr/>
          </p:nvSpPr>
          <p:spPr>
            <a:xfrm>
              <a:off x="937627" y="4758244"/>
              <a:ext cx="182145" cy="3809683"/>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3</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8" name="CaixaDeTexto 27">
              <a:extLst>
                <a:ext uri="{FF2B5EF4-FFF2-40B4-BE49-F238E27FC236}">
                  <a16:creationId xmlns:a16="http://schemas.microsoft.com/office/drawing/2014/main" id="{F8194850-9995-3A4B-0278-7BD572FFA8FE}"/>
                </a:ext>
              </a:extLst>
            </p:cNvPr>
            <p:cNvSpPr txBox="1"/>
            <p:nvPr/>
          </p:nvSpPr>
          <p:spPr>
            <a:xfrm>
              <a:off x="945906" y="5801782"/>
              <a:ext cx="165587"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4</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grpSp>
      <p:pic>
        <p:nvPicPr>
          <p:cNvPr id="18" name="Imagem 17">
            <a:extLst>
              <a:ext uri="{FF2B5EF4-FFF2-40B4-BE49-F238E27FC236}">
                <a16:creationId xmlns:a16="http://schemas.microsoft.com/office/drawing/2014/main" id="{D9FECB90-5F1D-58CE-63C4-94FCDB788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5806" y="4331762"/>
            <a:ext cx="481680" cy="143753"/>
          </a:xfrm>
          <a:prstGeom prst="rect">
            <a:avLst/>
          </a:prstGeom>
        </p:spPr>
      </p:pic>
      <p:sp>
        <p:nvSpPr>
          <p:cNvPr id="23" name="Retângulo 22">
            <a:extLst>
              <a:ext uri="{FF2B5EF4-FFF2-40B4-BE49-F238E27FC236}">
                <a16:creationId xmlns:a16="http://schemas.microsoft.com/office/drawing/2014/main" id="{44CEE114-D732-EDC1-31BF-C438D484EDF0}"/>
              </a:ext>
            </a:extLst>
          </p:cNvPr>
          <p:cNvSpPr/>
          <p:nvPr/>
        </p:nvSpPr>
        <p:spPr>
          <a:xfrm>
            <a:off x="662189" y="492729"/>
            <a:ext cx="1183480" cy="865318"/>
          </a:xfrm>
          <a:prstGeom prst="rect">
            <a:avLst/>
          </a:prstGeom>
          <a:ln>
            <a:solidFill>
              <a:schemeClr val="bg1"/>
            </a:solidFill>
          </a:ln>
        </p:spPr>
        <p:style>
          <a:lnRef idx="2">
            <a:schemeClr val="accent1"/>
          </a:lnRef>
          <a:fillRef idx="1001">
            <a:schemeClr val="dk2"/>
          </a:fillRef>
          <a:effectRef idx="0">
            <a:schemeClr val="accent1"/>
          </a:effectRef>
          <a:fontRef idx="minor">
            <a:schemeClr val="dk1"/>
          </a:fontRef>
        </p:style>
        <p:txBody>
          <a:bodyPr rtlCol="0" anchor="ctr"/>
          <a:lstStyle/>
          <a:p>
            <a:pPr algn="ctr"/>
            <a:endParaRPr lang="pt-BR" dirty="0">
              <a:solidFill>
                <a:sysClr val="windowText" lastClr="000000"/>
              </a:solidFill>
              <a:latin typeface="Aptos" panose="020B0004020202020204" pitchFamily="34" charset="0"/>
            </a:endParaRPr>
          </a:p>
        </p:txBody>
      </p:sp>
      <p:sp>
        <p:nvSpPr>
          <p:cNvPr id="30" name="CaixaDeTexto 29">
            <a:extLst>
              <a:ext uri="{FF2B5EF4-FFF2-40B4-BE49-F238E27FC236}">
                <a16:creationId xmlns:a16="http://schemas.microsoft.com/office/drawing/2014/main" id="{E941E3B5-D425-B657-D5D6-B8F5D105EE4C}"/>
              </a:ext>
            </a:extLst>
          </p:cNvPr>
          <p:cNvSpPr txBox="1"/>
          <p:nvPr/>
        </p:nvSpPr>
        <p:spPr>
          <a:xfrm>
            <a:off x="1075301" y="687143"/>
            <a:ext cx="400797" cy="523220"/>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4</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31" name="Retângulo 30">
            <a:extLst>
              <a:ext uri="{FF2B5EF4-FFF2-40B4-BE49-F238E27FC236}">
                <a16:creationId xmlns:a16="http://schemas.microsoft.com/office/drawing/2014/main" id="{16572B9C-8C71-D42C-B646-4BEF4B95F298}"/>
              </a:ext>
            </a:extLst>
          </p:cNvPr>
          <p:cNvSpPr/>
          <p:nvPr/>
        </p:nvSpPr>
        <p:spPr>
          <a:xfrm>
            <a:off x="1893116" y="514217"/>
            <a:ext cx="9428720" cy="8046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Aptos" panose="020B0004020202020204" pitchFamily="34" charset="0"/>
            </a:endParaRPr>
          </a:p>
        </p:txBody>
      </p:sp>
      <p:sp>
        <p:nvSpPr>
          <p:cNvPr id="27" name="CaixaDeTexto 26">
            <a:extLst>
              <a:ext uri="{FF2B5EF4-FFF2-40B4-BE49-F238E27FC236}">
                <a16:creationId xmlns:a16="http://schemas.microsoft.com/office/drawing/2014/main" id="{AD9AD1B2-5608-638E-1F69-B924D658AA9D}"/>
              </a:ext>
            </a:extLst>
          </p:cNvPr>
          <p:cNvSpPr txBox="1"/>
          <p:nvPr/>
        </p:nvSpPr>
        <p:spPr>
          <a:xfrm>
            <a:off x="2022586" y="717920"/>
            <a:ext cx="9557162" cy="461665"/>
          </a:xfrm>
          <a:prstGeom prst="rect">
            <a:avLst/>
          </a:prstGeom>
          <a:noFill/>
        </p:spPr>
        <p:txBody>
          <a:bodyPr wrap="square" rtlCol="0">
            <a:spAutoFit/>
          </a:bodyPr>
          <a:lstStyle/>
          <a:p>
            <a:pPr lvl="0" algn="just">
              <a:spcAft>
                <a:spcPts val="800"/>
              </a:spcAft>
            </a:pPr>
            <a:r>
              <a:rPr lang="pt-BR" sz="2400" b="1" i="1" dirty="0" err="1">
                <a:solidFill>
                  <a:srgbClr val="2B164E"/>
                </a:solidFill>
                <a:latin typeface="Aptos" panose="020B0004020202020204" pitchFamily="34" charset="0"/>
                <a:ea typeface="Yu Gothic Medium" panose="020B0500000000000000" pitchFamily="34" charset="-128"/>
                <a:cs typeface="Times New Roman" panose="02020603050405020304" pitchFamily="18" charset="0"/>
              </a:rPr>
              <a:t>Fraud</a:t>
            </a:r>
            <a:r>
              <a:rPr lang="pt-BR" sz="2400" b="1" i="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rPr>
              <a:t>-</a:t>
            </a:r>
            <a:r>
              <a:rPr lang="pt-BR" sz="2400" b="1" i="1" dirty="0" err="1">
                <a:solidFill>
                  <a:srgbClr val="2B164E"/>
                </a:solidFill>
                <a:latin typeface="Aptos" panose="020B0004020202020204" pitchFamily="34" charset="0"/>
                <a:ea typeface="Yu Gothic Medium" panose="020B0500000000000000" pitchFamily="34" charset="-128"/>
                <a:cs typeface="Times New Roman" panose="02020603050405020304" pitchFamily="18" charset="0"/>
              </a:rPr>
              <a:t>On</a:t>
            </a:r>
            <a:r>
              <a:rPr lang="pt-BR" sz="2400" b="1" i="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rPr>
              <a:t>-The-Market </a:t>
            </a:r>
            <a:r>
              <a:rPr lang="pt-BR" sz="2400" b="1" i="1" dirty="0" err="1">
                <a:solidFill>
                  <a:srgbClr val="2B164E"/>
                </a:solidFill>
                <a:latin typeface="Aptos" panose="020B0004020202020204" pitchFamily="34" charset="0"/>
                <a:ea typeface="Yu Gothic Medium" panose="020B0500000000000000" pitchFamily="34" charset="-128"/>
                <a:cs typeface="Times New Roman" panose="02020603050405020304" pitchFamily="18" charset="0"/>
              </a:rPr>
              <a:t>Theory</a:t>
            </a:r>
            <a:endParaRPr lang="pt-BR" sz="2400" b="1" i="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endParaRPr>
          </a:p>
        </p:txBody>
      </p:sp>
      <p:pic>
        <p:nvPicPr>
          <p:cNvPr id="2" name="Imagem 1">
            <a:extLst>
              <a:ext uri="{FF2B5EF4-FFF2-40B4-BE49-F238E27FC236}">
                <a16:creationId xmlns:a16="http://schemas.microsoft.com/office/drawing/2014/main" id="{C716DBDD-8759-3D04-2BF8-84F0902E0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754" y="6443468"/>
            <a:ext cx="504000" cy="143753"/>
          </a:xfrm>
          <a:prstGeom prst="rect">
            <a:avLst/>
          </a:prstGeom>
        </p:spPr>
      </p:pic>
      <p:sp>
        <p:nvSpPr>
          <p:cNvPr id="4" name="CaixaDeTexto 3">
            <a:extLst>
              <a:ext uri="{FF2B5EF4-FFF2-40B4-BE49-F238E27FC236}">
                <a16:creationId xmlns:a16="http://schemas.microsoft.com/office/drawing/2014/main" id="{321A4B5E-F301-D7CE-2D5E-8605809EF655}"/>
              </a:ext>
            </a:extLst>
          </p:cNvPr>
          <p:cNvSpPr txBox="1"/>
          <p:nvPr/>
        </p:nvSpPr>
        <p:spPr>
          <a:xfrm>
            <a:off x="11508193" y="6363674"/>
            <a:ext cx="386080" cy="169277"/>
          </a:xfrm>
          <a:prstGeom prst="rect">
            <a:avLst/>
          </a:prstGeom>
          <a:noFill/>
        </p:spPr>
        <p:txBody>
          <a:bodyPr wrap="square" rtlCol="0">
            <a:spAutoFit/>
          </a:bodyPr>
          <a:lstStyle/>
          <a:p>
            <a:r>
              <a:rPr lang="pt-BR" sz="500" b="1" dirty="0">
                <a:solidFill>
                  <a:srgbClr val="3A1D69"/>
                </a:solidFill>
                <a:latin typeface="Aptos" panose="020B0004020202020204" pitchFamily="34" charset="0"/>
              </a:rPr>
              <a:t>|   2026</a:t>
            </a:r>
          </a:p>
        </p:txBody>
      </p:sp>
      <p:pic>
        <p:nvPicPr>
          <p:cNvPr id="6" name="Imagem 5">
            <a:extLst>
              <a:ext uri="{FF2B5EF4-FFF2-40B4-BE49-F238E27FC236}">
                <a16:creationId xmlns:a16="http://schemas.microsoft.com/office/drawing/2014/main" id="{E05F3B63-BC4D-1C77-3254-0220F8287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743" y="6391147"/>
            <a:ext cx="503250" cy="143539"/>
          </a:xfrm>
          <a:prstGeom prst="rect">
            <a:avLst/>
          </a:prstGeom>
        </p:spPr>
      </p:pic>
      <p:sp>
        <p:nvSpPr>
          <p:cNvPr id="12" name="Rectangle 1">
            <a:extLst>
              <a:ext uri="{FF2B5EF4-FFF2-40B4-BE49-F238E27FC236}">
                <a16:creationId xmlns:a16="http://schemas.microsoft.com/office/drawing/2014/main" id="{6EDBBD31-6962-E558-2806-1B8EFBBA12FD}"/>
              </a:ext>
            </a:extLst>
          </p:cNvPr>
          <p:cNvSpPr>
            <a:spLocks noChangeArrowheads="1"/>
          </p:cNvSpPr>
          <p:nvPr/>
        </p:nvSpPr>
        <p:spPr bwMode="auto">
          <a:xfrm>
            <a:off x="1578635" y="2226653"/>
            <a:ext cx="931652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pt-BR" altLang="pt-BR" sz="2200" u="none" strike="noStrike" cap="none" normalizeH="0" baseline="0" dirty="0">
                <a:ln>
                  <a:noFill/>
                </a:ln>
                <a:solidFill>
                  <a:srgbClr val="2B164E"/>
                </a:solidFill>
                <a:effectLst/>
                <a:latin typeface="Aptos" panose="020B0004020202020204" pitchFamily="34" charset="0"/>
              </a:rPr>
              <a:t>De acordo com essa teoria, presume-se </a:t>
            </a:r>
            <a:r>
              <a:rPr lang="pt-BR" sz="2200" dirty="0">
                <a:solidFill>
                  <a:srgbClr val="2B164E"/>
                </a:solidFill>
                <a:latin typeface="Aptos" panose="020B0004020202020204" pitchFamily="34" charset="0"/>
              </a:rPr>
              <a:t>que os investidores, ao negociar valores mobiliários em mercados eficientes, ou seja, nos quais os preços das ações refletem todas as informações disponíveis, confiam:</a:t>
            </a:r>
          </a:p>
          <a:p>
            <a:pPr lvl="0" algn="just" eaLnBrk="0" fontAlgn="base" hangingPunct="0">
              <a:spcBef>
                <a:spcPct val="0"/>
              </a:spcBef>
              <a:spcAft>
                <a:spcPct val="0"/>
              </a:spcAft>
            </a:pPr>
            <a:endParaRPr lang="pt-BR" sz="2200" dirty="0">
              <a:solidFill>
                <a:srgbClr val="2B164E"/>
              </a:solidFill>
              <a:latin typeface="Aptos" panose="020B0004020202020204" pitchFamily="34" charset="0"/>
            </a:endParaRPr>
          </a:p>
          <a:p>
            <a:pPr lvl="0" algn="just" eaLnBrk="0" fontAlgn="base" hangingPunct="0">
              <a:spcBef>
                <a:spcPct val="0"/>
              </a:spcBef>
              <a:spcAft>
                <a:spcPct val="0"/>
              </a:spcAft>
            </a:pPr>
            <a:r>
              <a:rPr lang="pt-BR" sz="2200" b="1" dirty="0">
                <a:solidFill>
                  <a:srgbClr val="2B164E"/>
                </a:solidFill>
                <a:latin typeface="Aptos" panose="020B0004020202020204" pitchFamily="34" charset="0"/>
              </a:rPr>
              <a:t>(i) </a:t>
            </a:r>
            <a:r>
              <a:rPr lang="pt-BR" sz="2200" dirty="0">
                <a:solidFill>
                  <a:srgbClr val="2B164E"/>
                </a:solidFill>
                <a:latin typeface="Aptos" panose="020B0004020202020204" pitchFamily="34" charset="0"/>
              </a:rPr>
              <a:t>nas informações divulgadas pela companhia emissora, </a:t>
            </a:r>
          </a:p>
          <a:p>
            <a:pPr lvl="0" algn="just" eaLnBrk="0" fontAlgn="base" hangingPunct="0">
              <a:spcBef>
                <a:spcPct val="0"/>
              </a:spcBef>
              <a:spcAft>
                <a:spcPct val="0"/>
              </a:spcAft>
            </a:pPr>
            <a:r>
              <a:rPr lang="pt-BR" sz="2200" b="1" dirty="0">
                <a:solidFill>
                  <a:srgbClr val="2B164E"/>
                </a:solidFill>
                <a:latin typeface="Aptos" panose="020B0004020202020204" pitchFamily="34" charset="0"/>
              </a:rPr>
              <a:t>(ii) </a:t>
            </a:r>
            <a:r>
              <a:rPr lang="pt-BR" sz="2200" dirty="0">
                <a:solidFill>
                  <a:srgbClr val="2B164E"/>
                </a:solidFill>
                <a:latin typeface="Aptos" panose="020B0004020202020204" pitchFamily="34" charset="0"/>
              </a:rPr>
              <a:t>no regular funcionamento do mercado, e </a:t>
            </a:r>
          </a:p>
          <a:p>
            <a:pPr lvl="0" algn="just" eaLnBrk="0" fontAlgn="base" hangingPunct="0">
              <a:spcBef>
                <a:spcPct val="0"/>
              </a:spcBef>
              <a:spcAft>
                <a:spcPct val="0"/>
              </a:spcAft>
            </a:pPr>
            <a:r>
              <a:rPr lang="pt-BR" sz="2200" b="1" dirty="0">
                <a:solidFill>
                  <a:srgbClr val="2B164E"/>
                </a:solidFill>
                <a:latin typeface="Aptos" panose="020B0004020202020204" pitchFamily="34" charset="0"/>
              </a:rPr>
              <a:t>(iii) </a:t>
            </a:r>
            <a:r>
              <a:rPr lang="pt-BR" sz="2200" dirty="0">
                <a:solidFill>
                  <a:srgbClr val="2B164E"/>
                </a:solidFill>
                <a:latin typeface="Aptos" panose="020B0004020202020204" pitchFamily="34" charset="0"/>
              </a:rPr>
              <a:t>nos preços ali praticados. </a:t>
            </a:r>
            <a:endParaRPr kumimoji="0" lang="pt-BR" altLang="pt-BR" sz="2200" u="none" strike="noStrike" cap="none" normalizeH="0" baseline="0" dirty="0">
              <a:ln>
                <a:noFill/>
              </a:ln>
              <a:solidFill>
                <a:srgbClr val="2B164E"/>
              </a:solidFill>
              <a:effectLst/>
              <a:latin typeface="Aptos" panose="020B0004020202020204" pitchFamily="34" charset="0"/>
            </a:endParaRPr>
          </a:p>
        </p:txBody>
      </p:sp>
      <p:grpSp>
        <p:nvGrpSpPr>
          <p:cNvPr id="17" name="Agrupar 16">
            <a:extLst>
              <a:ext uri="{FF2B5EF4-FFF2-40B4-BE49-F238E27FC236}">
                <a16:creationId xmlns:a16="http://schemas.microsoft.com/office/drawing/2014/main" id="{179963F2-FF31-7307-992F-48F201E4F926}"/>
              </a:ext>
            </a:extLst>
          </p:cNvPr>
          <p:cNvGrpSpPr/>
          <p:nvPr/>
        </p:nvGrpSpPr>
        <p:grpSpPr>
          <a:xfrm>
            <a:off x="4079580" y="4234412"/>
            <a:ext cx="6040268" cy="898668"/>
            <a:chOff x="937627" y="3068053"/>
            <a:chExt cx="3019542" cy="6543405"/>
          </a:xfrm>
        </p:grpSpPr>
        <p:sp>
          <p:nvSpPr>
            <p:cNvPr id="19" name="CaixaDeTexto 18">
              <a:extLst>
                <a:ext uri="{FF2B5EF4-FFF2-40B4-BE49-F238E27FC236}">
                  <a16:creationId xmlns:a16="http://schemas.microsoft.com/office/drawing/2014/main" id="{0FD08D9E-CDBF-A113-E4DB-CDAF327DB1A3}"/>
                </a:ext>
              </a:extLst>
            </p:cNvPr>
            <p:cNvSpPr txBox="1"/>
            <p:nvPr/>
          </p:nvSpPr>
          <p:spPr>
            <a:xfrm>
              <a:off x="946734" y="3068053"/>
              <a:ext cx="182145"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2</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0" name="CaixaDeTexto 19">
              <a:extLst>
                <a:ext uri="{FF2B5EF4-FFF2-40B4-BE49-F238E27FC236}">
                  <a16:creationId xmlns:a16="http://schemas.microsoft.com/office/drawing/2014/main" id="{4C169F06-ABEF-34DD-4BB3-0BA4989D3428}"/>
                </a:ext>
              </a:extLst>
            </p:cNvPr>
            <p:cNvSpPr txBox="1"/>
            <p:nvPr/>
          </p:nvSpPr>
          <p:spPr>
            <a:xfrm>
              <a:off x="937627" y="4758244"/>
              <a:ext cx="182145" cy="3809683"/>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3</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2" name="CaixaDeTexto 21">
              <a:extLst>
                <a:ext uri="{FF2B5EF4-FFF2-40B4-BE49-F238E27FC236}">
                  <a16:creationId xmlns:a16="http://schemas.microsoft.com/office/drawing/2014/main" id="{9FA91E63-1012-6BBC-4516-B994FBDAFC84}"/>
                </a:ext>
              </a:extLst>
            </p:cNvPr>
            <p:cNvSpPr txBox="1"/>
            <p:nvPr/>
          </p:nvSpPr>
          <p:spPr>
            <a:xfrm>
              <a:off x="945906" y="5801775"/>
              <a:ext cx="3011263"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4</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grpSp>
    </p:spTree>
    <p:extLst>
      <p:ext uri="{BB962C8B-B14F-4D97-AF65-F5344CB8AC3E}">
        <p14:creationId xmlns:p14="http://schemas.microsoft.com/office/powerpoint/2010/main" val="190858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7AC97-4E88-F86F-598A-8F3900B97FE9}"/>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8F00F23A-D751-2A13-870D-343B54BE6A83}"/>
              </a:ext>
            </a:extLst>
          </p:cNvPr>
          <p:cNvSpPr txBox="1"/>
          <p:nvPr/>
        </p:nvSpPr>
        <p:spPr>
          <a:xfrm>
            <a:off x="11321836" y="6538129"/>
            <a:ext cx="1504501" cy="169277"/>
          </a:xfrm>
          <a:prstGeom prst="rect">
            <a:avLst/>
          </a:prstGeom>
          <a:noFill/>
        </p:spPr>
        <p:txBody>
          <a:bodyPr wrap="square" rtlCol="0">
            <a:spAutoFit/>
          </a:bodyPr>
          <a:lstStyle/>
          <a:p>
            <a:r>
              <a:rPr lang="pt-BR" sz="500" dirty="0">
                <a:solidFill>
                  <a:schemeClr val="bg1"/>
                </a:solidFill>
                <a:latin typeface="Termina Medium" panose="00000600000000000000" pitchFamily="50" charset="0"/>
              </a:rPr>
              <a:t>|   2021</a:t>
            </a:r>
          </a:p>
        </p:txBody>
      </p:sp>
      <p:grpSp>
        <p:nvGrpSpPr>
          <p:cNvPr id="3" name="Agrupar 2">
            <a:extLst>
              <a:ext uri="{FF2B5EF4-FFF2-40B4-BE49-F238E27FC236}">
                <a16:creationId xmlns:a16="http://schemas.microsoft.com/office/drawing/2014/main" id="{C06E7D5E-3C74-364D-695B-898D3EA986EA}"/>
              </a:ext>
            </a:extLst>
          </p:cNvPr>
          <p:cNvGrpSpPr/>
          <p:nvPr/>
        </p:nvGrpSpPr>
        <p:grpSpPr>
          <a:xfrm>
            <a:off x="1056145" y="708913"/>
            <a:ext cx="382579" cy="898669"/>
            <a:chOff x="937627" y="3068053"/>
            <a:chExt cx="191252" cy="6543412"/>
          </a:xfrm>
        </p:grpSpPr>
        <p:sp>
          <p:nvSpPr>
            <p:cNvPr id="21" name="CaixaDeTexto 20">
              <a:extLst>
                <a:ext uri="{FF2B5EF4-FFF2-40B4-BE49-F238E27FC236}">
                  <a16:creationId xmlns:a16="http://schemas.microsoft.com/office/drawing/2014/main" id="{4C76F78E-258C-A098-071E-FB194C5772DC}"/>
                </a:ext>
              </a:extLst>
            </p:cNvPr>
            <p:cNvSpPr txBox="1"/>
            <p:nvPr/>
          </p:nvSpPr>
          <p:spPr>
            <a:xfrm>
              <a:off x="946734" y="3068053"/>
              <a:ext cx="182145"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2</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5" name="CaixaDeTexto 24">
              <a:extLst>
                <a:ext uri="{FF2B5EF4-FFF2-40B4-BE49-F238E27FC236}">
                  <a16:creationId xmlns:a16="http://schemas.microsoft.com/office/drawing/2014/main" id="{0BD25DC5-B6B4-FBC0-0128-ED29494D39E3}"/>
                </a:ext>
              </a:extLst>
            </p:cNvPr>
            <p:cNvSpPr txBox="1"/>
            <p:nvPr/>
          </p:nvSpPr>
          <p:spPr>
            <a:xfrm>
              <a:off x="937627" y="4758244"/>
              <a:ext cx="182145" cy="3809683"/>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3</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8" name="CaixaDeTexto 27">
              <a:extLst>
                <a:ext uri="{FF2B5EF4-FFF2-40B4-BE49-F238E27FC236}">
                  <a16:creationId xmlns:a16="http://schemas.microsoft.com/office/drawing/2014/main" id="{F05F1F0A-5041-6620-797E-D4DD34BFAB03}"/>
                </a:ext>
              </a:extLst>
            </p:cNvPr>
            <p:cNvSpPr txBox="1"/>
            <p:nvPr/>
          </p:nvSpPr>
          <p:spPr>
            <a:xfrm>
              <a:off x="945906" y="5801782"/>
              <a:ext cx="165587"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4</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grpSp>
      <p:pic>
        <p:nvPicPr>
          <p:cNvPr id="18" name="Imagem 17">
            <a:extLst>
              <a:ext uri="{FF2B5EF4-FFF2-40B4-BE49-F238E27FC236}">
                <a16:creationId xmlns:a16="http://schemas.microsoft.com/office/drawing/2014/main" id="{C63229F2-9D84-940C-B2A2-BE823A388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5806" y="4331762"/>
            <a:ext cx="481680" cy="143753"/>
          </a:xfrm>
          <a:prstGeom prst="rect">
            <a:avLst/>
          </a:prstGeom>
        </p:spPr>
      </p:pic>
      <p:sp>
        <p:nvSpPr>
          <p:cNvPr id="23" name="Retângulo 22">
            <a:extLst>
              <a:ext uri="{FF2B5EF4-FFF2-40B4-BE49-F238E27FC236}">
                <a16:creationId xmlns:a16="http://schemas.microsoft.com/office/drawing/2014/main" id="{71F6293A-FAF2-9DC7-2A5E-C7A823150965}"/>
              </a:ext>
            </a:extLst>
          </p:cNvPr>
          <p:cNvSpPr/>
          <p:nvPr/>
        </p:nvSpPr>
        <p:spPr>
          <a:xfrm>
            <a:off x="662189" y="492729"/>
            <a:ext cx="1183480" cy="865318"/>
          </a:xfrm>
          <a:prstGeom prst="rect">
            <a:avLst/>
          </a:prstGeom>
          <a:ln>
            <a:solidFill>
              <a:schemeClr val="bg1"/>
            </a:solidFill>
          </a:ln>
        </p:spPr>
        <p:style>
          <a:lnRef idx="2">
            <a:schemeClr val="accent1"/>
          </a:lnRef>
          <a:fillRef idx="1001">
            <a:schemeClr val="dk2"/>
          </a:fillRef>
          <a:effectRef idx="0">
            <a:schemeClr val="accent1"/>
          </a:effectRef>
          <a:fontRef idx="minor">
            <a:schemeClr val="dk1"/>
          </a:fontRef>
        </p:style>
        <p:txBody>
          <a:bodyPr rtlCol="0" anchor="ctr"/>
          <a:lstStyle/>
          <a:p>
            <a:pPr algn="ctr"/>
            <a:endParaRPr lang="pt-BR" dirty="0">
              <a:solidFill>
                <a:sysClr val="windowText" lastClr="000000"/>
              </a:solidFill>
              <a:latin typeface="Aptos" panose="020B0004020202020204" pitchFamily="34" charset="0"/>
            </a:endParaRPr>
          </a:p>
        </p:txBody>
      </p:sp>
      <p:sp>
        <p:nvSpPr>
          <p:cNvPr id="30" name="CaixaDeTexto 29">
            <a:extLst>
              <a:ext uri="{FF2B5EF4-FFF2-40B4-BE49-F238E27FC236}">
                <a16:creationId xmlns:a16="http://schemas.microsoft.com/office/drawing/2014/main" id="{D8231437-C1D9-8879-9E82-EF40AFC39103}"/>
              </a:ext>
            </a:extLst>
          </p:cNvPr>
          <p:cNvSpPr txBox="1"/>
          <p:nvPr/>
        </p:nvSpPr>
        <p:spPr>
          <a:xfrm>
            <a:off x="1075301" y="687143"/>
            <a:ext cx="400797" cy="523220"/>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5</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31" name="Retângulo 30">
            <a:extLst>
              <a:ext uri="{FF2B5EF4-FFF2-40B4-BE49-F238E27FC236}">
                <a16:creationId xmlns:a16="http://schemas.microsoft.com/office/drawing/2014/main" id="{A3A41DAF-06AA-438D-4BC1-ACB8140A3F65}"/>
              </a:ext>
            </a:extLst>
          </p:cNvPr>
          <p:cNvSpPr/>
          <p:nvPr/>
        </p:nvSpPr>
        <p:spPr>
          <a:xfrm>
            <a:off x="1893116" y="514217"/>
            <a:ext cx="9428720" cy="8046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Aptos" panose="020B0004020202020204" pitchFamily="34" charset="0"/>
            </a:endParaRPr>
          </a:p>
        </p:txBody>
      </p:sp>
      <p:pic>
        <p:nvPicPr>
          <p:cNvPr id="2" name="Imagem 1">
            <a:extLst>
              <a:ext uri="{FF2B5EF4-FFF2-40B4-BE49-F238E27FC236}">
                <a16:creationId xmlns:a16="http://schemas.microsoft.com/office/drawing/2014/main" id="{257CEB23-BAF4-D5F1-FBF7-95715B491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754" y="6443468"/>
            <a:ext cx="504000" cy="143753"/>
          </a:xfrm>
          <a:prstGeom prst="rect">
            <a:avLst/>
          </a:prstGeom>
        </p:spPr>
      </p:pic>
      <p:sp>
        <p:nvSpPr>
          <p:cNvPr id="4" name="CaixaDeTexto 3">
            <a:extLst>
              <a:ext uri="{FF2B5EF4-FFF2-40B4-BE49-F238E27FC236}">
                <a16:creationId xmlns:a16="http://schemas.microsoft.com/office/drawing/2014/main" id="{A46E918F-275D-1CBB-7FD5-BC62B49D33E3}"/>
              </a:ext>
            </a:extLst>
          </p:cNvPr>
          <p:cNvSpPr txBox="1"/>
          <p:nvPr/>
        </p:nvSpPr>
        <p:spPr>
          <a:xfrm>
            <a:off x="11508193" y="6363674"/>
            <a:ext cx="386080" cy="169277"/>
          </a:xfrm>
          <a:prstGeom prst="rect">
            <a:avLst/>
          </a:prstGeom>
          <a:noFill/>
        </p:spPr>
        <p:txBody>
          <a:bodyPr wrap="square" rtlCol="0">
            <a:spAutoFit/>
          </a:bodyPr>
          <a:lstStyle/>
          <a:p>
            <a:r>
              <a:rPr lang="pt-BR" sz="500" b="1" dirty="0">
                <a:solidFill>
                  <a:srgbClr val="3A1D69"/>
                </a:solidFill>
                <a:latin typeface="Aptos" panose="020B0004020202020204" pitchFamily="34" charset="0"/>
              </a:rPr>
              <a:t>|   2026</a:t>
            </a:r>
          </a:p>
        </p:txBody>
      </p:sp>
      <p:pic>
        <p:nvPicPr>
          <p:cNvPr id="6" name="Imagem 5">
            <a:extLst>
              <a:ext uri="{FF2B5EF4-FFF2-40B4-BE49-F238E27FC236}">
                <a16:creationId xmlns:a16="http://schemas.microsoft.com/office/drawing/2014/main" id="{C27554B6-1B80-C505-E18E-F5FA0E159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5743" y="6391147"/>
            <a:ext cx="503250" cy="143539"/>
          </a:xfrm>
          <a:prstGeom prst="rect">
            <a:avLst/>
          </a:prstGeom>
        </p:spPr>
      </p:pic>
      <p:sp>
        <p:nvSpPr>
          <p:cNvPr id="8" name="CaixaDeTexto 7">
            <a:extLst>
              <a:ext uri="{FF2B5EF4-FFF2-40B4-BE49-F238E27FC236}">
                <a16:creationId xmlns:a16="http://schemas.microsoft.com/office/drawing/2014/main" id="{1FF46608-98E1-6EE7-5E63-4CE5CDE445D9}"/>
              </a:ext>
            </a:extLst>
          </p:cNvPr>
          <p:cNvSpPr txBox="1"/>
          <p:nvPr/>
        </p:nvSpPr>
        <p:spPr>
          <a:xfrm>
            <a:off x="2022586" y="717920"/>
            <a:ext cx="9557162" cy="902811"/>
          </a:xfrm>
          <a:prstGeom prst="rect">
            <a:avLst/>
          </a:prstGeom>
          <a:noFill/>
        </p:spPr>
        <p:txBody>
          <a:bodyPr wrap="square" rtlCol="0">
            <a:spAutoFit/>
          </a:bodyPr>
          <a:lstStyle/>
          <a:p>
            <a:pPr algn="just">
              <a:spcAft>
                <a:spcPts val="800"/>
              </a:spcAft>
            </a:pPr>
            <a:r>
              <a:rPr lang="pt-BR" sz="2200" b="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rPr>
              <a:t>Precedentes da Suprema Corte dos EUA sobre a </a:t>
            </a:r>
            <a:r>
              <a:rPr lang="pt-BR" sz="2200" b="1" i="1" dirty="0" err="1">
                <a:solidFill>
                  <a:srgbClr val="2B164E"/>
                </a:solidFill>
                <a:latin typeface="Aptos" panose="020B0004020202020204" pitchFamily="34" charset="0"/>
                <a:ea typeface="Yu Gothic Medium" panose="020B0500000000000000" pitchFamily="34" charset="-128"/>
                <a:cs typeface="Times New Roman" panose="02020603050405020304" pitchFamily="18" charset="0"/>
              </a:rPr>
              <a:t>Fraud</a:t>
            </a:r>
            <a:r>
              <a:rPr lang="pt-BR" sz="2200" b="1" i="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rPr>
              <a:t>-</a:t>
            </a:r>
            <a:r>
              <a:rPr lang="pt-BR" sz="2200" b="1" i="1" dirty="0" err="1">
                <a:solidFill>
                  <a:srgbClr val="2B164E"/>
                </a:solidFill>
                <a:latin typeface="Aptos" panose="020B0004020202020204" pitchFamily="34" charset="0"/>
                <a:ea typeface="Yu Gothic Medium" panose="020B0500000000000000" pitchFamily="34" charset="-128"/>
                <a:cs typeface="Times New Roman" panose="02020603050405020304" pitchFamily="18" charset="0"/>
              </a:rPr>
              <a:t>on</a:t>
            </a:r>
            <a:r>
              <a:rPr lang="pt-BR" sz="2200" b="1" i="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rPr>
              <a:t>-</a:t>
            </a:r>
            <a:r>
              <a:rPr lang="pt-BR" sz="2200" b="1" i="1" dirty="0" err="1">
                <a:solidFill>
                  <a:srgbClr val="2B164E"/>
                </a:solidFill>
                <a:latin typeface="Aptos" panose="020B0004020202020204" pitchFamily="34" charset="0"/>
                <a:ea typeface="Yu Gothic Medium" panose="020B0500000000000000" pitchFamily="34" charset="-128"/>
                <a:cs typeface="Times New Roman" panose="02020603050405020304" pitchFamily="18" charset="0"/>
              </a:rPr>
              <a:t>the</a:t>
            </a:r>
            <a:r>
              <a:rPr lang="pt-BR" sz="2200" b="1" i="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rPr>
              <a:t>-Market</a:t>
            </a:r>
          </a:p>
          <a:p>
            <a:pPr lvl="0" algn="just">
              <a:spcAft>
                <a:spcPts val="800"/>
              </a:spcAft>
            </a:pPr>
            <a:r>
              <a:rPr lang="pt-BR" sz="2400" b="1" dirty="0">
                <a:solidFill>
                  <a:srgbClr val="2B164E"/>
                </a:solidFill>
                <a:latin typeface="Aptos" panose="020B0004020202020204" pitchFamily="34" charset="0"/>
                <a:ea typeface="Yu Gothic Medium" panose="020B0500000000000000" pitchFamily="34" charset="-128"/>
                <a:cs typeface="Times New Roman" panose="02020603050405020304" pitchFamily="18" charset="0"/>
              </a:rPr>
              <a:t> </a:t>
            </a:r>
          </a:p>
        </p:txBody>
      </p:sp>
      <p:sp>
        <p:nvSpPr>
          <p:cNvPr id="9" name="Shape 4">
            <a:extLst>
              <a:ext uri="{FF2B5EF4-FFF2-40B4-BE49-F238E27FC236}">
                <a16:creationId xmlns:a16="http://schemas.microsoft.com/office/drawing/2014/main" id="{BB661EAD-BDB9-9D06-BF1F-FFE410E8F178}"/>
              </a:ext>
            </a:extLst>
          </p:cNvPr>
          <p:cNvSpPr/>
          <p:nvPr/>
        </p:nvSpPr>
        <p:spPr>
          <a:xfrm>
            <a:off x="704514" y="1612109"/>
            <a:ext cx="5074920" cy="2514370"/>
          </a:xfrm>
          <a:prstGeom prst="roundRect">
            <a:avLst>
              <a:gd name="adj" fmla="val 1290"/>
            </a:avLst>
          </a:prstGeom>
          <a:solidFill>
            <a:srgbClr val="FFFFFF"/>
          </a:solidFill>
          <a:ln w="8890">
            <a:solidFill>
              <a:srgbClr val="E7D7F4"/>
            </a:solidFill>
            <a:prstDash val="solid"/>
          </a:ln>
        </p:spPr>
        <p:txBody>
          <a:bodyPr/>
          <a:lstStyle/>
          <a:p>
            <a:endParaRPr lang="pt-BR" dirty="0"/>
          </a:p>
        </p:txBody>
      </p:sp>
      <p:sp>
        <p:nvSpPr>
          <p:cNvPr id="11" name="Text 5">
            <a:extLst>
              <a:ext uri="{FF2B5EF4-FFF2-40B4-BE49-F238E27FC236}">
                <a16:creationId xmlns:a16="http://schemas.microsoft.com/office/drawing/2014/main" id="{30413E5C-5D89-E34B-4D62-2824EB08734D}"/>
              </a:ext>
            </a:extLst>
          </p:cNvPr>
          <p:cNvSpPr/>
          <p:nvPr/>
        </p:nvSpPr>
        <p:spPr>
          <a:xfrm>
            <a:off x="869106" y="1740124"/>
            <a:ext cx="4745736" cy="219456"/>
          </a:xfrm>
          <a:prstGeom prst="rect">
            <a:avLst/>
          </a:prstGeom>
          <a:noFill/>
          <a:ln/>
        </p:spPr>
        <p:txBody>
          <a:bodyPr wrap="square" lIns="0" tIns="0" rIns="0" bIns="0" rtlCol="0" anchor="ctr">
            <a:noAutofit/>
          </a:bodyPr>
          <a:lstStyle/>
          <a:p>
            <a:pPr marL="0" indent="0">
              <a:buNone/>
            </a:pPr>
            <a:r>
              <a:rPr lang="en-US" b="1" dirty="0">
                <a:solidFill>
                  <a:srgbClr val="2B164E"/>
                </a:solidFill>
                <a:latin typeface="Aptos" pitchFamily="34" charset="0"/>
                <a:ea typeface="Aptos" pitchFamily="34" charset="-122"/>
                <a:cs typeface="Aptos" pitchFamily="34" charset="-120"/>
              </a:rPr>
              <a:t>A) Basic Inc. v. Levinson, </a:t>
            </a:r>
            <a:r>
              <a:rPr lang="en-US" sz="1600" b="1" dirty="0">
                <a:solidFill>
                  <a:srgbClr val="2B164E"/>
                </a:solidFill>
                <a:latin typeface="Aptos" pitchFamily="34" charset="0"/>
                <a:ea typeface="Aptos" pitchFamily="34" charset="-122"/>
                <a:cs typeface="Aptos" pitchFamily="34" charset="-120"/>
              </a:rPr>
              <a:t>485</a:t>
            </a:r>
            <a:r>
              <a:rPr lang="en-US" b="1" dirty="0">
                <a:solidFill>
                  <a:srgbClr val="2B164E"/>
                </a:solidFill>
                <a:latin typeface="Aptos" pitchFamily="34" charset="0"/>
                <a:ea typeface="Aptos" pitchFamily="34" charset="-122"/>
                <a:cs typeface="Aptos" pitchFamily="34" charset="-120"/>
              </a:rPr>
              <a:t> U.S. 224 (1988)</a:t>
            </a:r>
            <a:endParaRPr lang="en-US" dirty="0"/>
          </a:p>
        </p:txBody>
      </p:sp>
      <p:sp>
        <p:nvSpPr>
          <p:cNvPr id="17" name="Shape 9">
            <a:extLst>
              <a:ext uri="{FF2B5EF4-FFF2-40B4-BE49-F238E27FC236}">
                <a16:creationId xmlns:a16="http://schemas.microsoft.com/office/drawing/2014/main" id="{245A2875-9D3E-9C3C-775A-0A044C6854CC}"/>
              </a:ext>
            </a:extLst>
          </p:cNvPr>
          <p:cNvSpPr/>
          <p:nvPr/>
        </p:nvSpPr>
        <p:spPr>
          <a:xfrm>
            <a:off x="704514" y="4303292"/>
            <a:ext cx="5074920" cy="1885197"/>
          </a:xfrm>
          <a:prstGeom prst="roundRect">
            <a:avLst>
              <a:gd name="adj" fmla="val 1290"/>
            </a:avLst>
          </a:prstGeom>
          <a:solidFill>
            <a:srgbClr val="FFFFFF"/>
          </a:solidFill>
          <a:ln w="8890">
            <a:solidFill>
              <a:srgbClr val="E7D7F4"/>
            </a:solidFill>
            <a:prstDash val="solid"/>
          </a:ln>
        </p:spPr>
        <p:txBody>
          <a:bodyPr/>
          <a:lstStyle/>
          <a:p>
            <a:endParaRPr lang="pt-BR" dirty="0"/>
          </a:p>
        </p:txBody>
      </p:sp>
      <p:sp>
        <p:nvSpPr>
          <p:cNvPr id="19" name="Text 10">
            <a:extLst>
              <a:ext uri="{FF2B5EF4-FFF2-40B4-BE49-F238E27FC236}">
                <a16:creationId xmlns:a16="http://schemas.microsoft.com/office/drawing/2014/main" id="{60823CF4-AD5F-4B34-6E18-F96AC2566A7C}"/>
              </a:ext>
            </a:extLst>
          </p:cNvPr>
          <p:cNvSpPr/>
          <p:nvPr/>
        </p:nvSpPr>
        <p:spPr>
          <a:xfrm>
            <a:off x="869106" y="4431307"/>
            <a:ext cx="4745736" cy="219456"/>
          </a:xfrm>
          <a:prstGeom prst="rect">
            <a:avLst/>
          </a:prstGeom>
          <a:noFill/>
          <a:ln/>
        </p:spPr>
        <p:txBody>
          <a:bodyPr wrap="square" lIns="0" tIns="0" rIns="0" bIns="0" rtlCol="0" anchor="ctr">
            <a:noAutofit/>
          </a:bodyPr>
          <a:lstStyle/>
          <a:p>
            <a:pPr marL="0" indent="0">
              <a:buNone/>
            </a:pPr>
            <a:r>
              <a:rPr lang="en-US" sz="1600" b="1" dirty="0">
                <a:solidFill>
                  <a:srgbClr val="2B164E"/>
                </a:solidFill>
                <a:latin typeface="Aptos" pitchFamily="34" charset="0"/>
                <a:ea typeface="Aptos" pitchFamily="34" charset="-122"/>
                <a:cs typeface="Aptos" pitchFamily="34" charset="-120"/>
              </a:rPr>
              <a:t>B) Halliburton I, 563 U.S. 804 (2011)</a:t>
            </a:r>
            <a:endParaRPr lang="en-US" sz="1600" dirty="0"/>
          </a:p>
        </p:txBody>
      </p:sp>
      <p:sp>
        <p:nvSpPr>
          <p:cNvPr id="20" name="Text 11">
            <a:extLst>
              <a:ext uri="{FF2B5EF4-FFF2-40B4-BE49-F238E27FC236}">
                <a16:creationId xmlns:a16="http://schemas.microsoft.com/office/drawing/2014/main" id="{74F514DD-7B25-A636-34F3-33E4595C036B}"/>
              </a:ext>
            </a:extLst>
          </p:cNvPr>
          <p:cNvSpPr/>
          <p:nvPr/>
        </p:nvSpPr>
        <p:spPr>
          <a:xfrm>
            <a:off x="6501810" y="2224385"/>
            <a:ext cx="4745736" cy="3794760"/>
          </a:xfrm>
          <a:prstGeom prst="rect">
            <a:avLst/>
          </a:prstGeom>
          <a:noFill/>
          <a:ln/>
        </p:spPr>
        <p:txBody>
          <a:bodyPr wrap="square" lIns="254" tIns="254" rIns="254" bIns="254" rtlCol="0" anchor="t">
            <a:normAutofit/>
          </a:bodyPr>
          <a:lstStyle/>
          <a:p>
            <a:pPr marL="0" indent="0">
              <a:buNone/>
            </a:pPr>
            <a:endParaRPr lang="en-US" sz="1450" dirty="0"/>
          </a:p>
        </p:txBody>
      </p:sp>
      <p:sp>
        <p:nvSpPr>
          <p:cNvPr id="33" name="CaixaDeTexto 32">
            <a:extLst>
              <a:ext uri="{FF2B5EF4-FFF2-40B4-BE49-F238E27FC236}">
                <a16:creationId xmlns:a16="http://schemas.microsoft.com/office/drawing/2014/main" id="{5692A195-9FF7-C143-879C-6C83D3BB3CAB}"/>
              </a:ext>
            </a:extLst>
          </p:cNvPr>
          <p:cNvSpPr txBox="1"/>
          <p:nvPr/>
        </p:nvSpPr>
        <p:spPr>
          <a:xfrm>
            <a:off x="869106" y="2058763"/>
            <a:ext cx="4670388" cy="2246769"/>
          </a:xfrm>
          <a:prstGeom prst="rect">
            <a:avLst/>
          </a:prstGeom>
          <a:noFill/>
        </p:spPr>
        <p:txBody>
          <a:bodyPr wrap="square" rtlCol="0">
            <a:spAutoFit/>
          </a:bodyPr>
          <a:lstStyle/>
          <a:p>
            <a:pPr algn="just"/>
            <a:r>
              <a:rPr lang="pt-BR" sz="1400" dirty="0">
                <a:latin typeface="Aptos" panose="020B0004020202020204" pitchFamily="34" charset="0"/>
              </a:rPr>
              <a:t> Em dezembro de 1978, a sociedade </a:t>
            </a:r>
            <a:r>
              <a:rPr lang="pt-BR" sz="1400" i="1" dirty="0" err="1">
                <a:latin typeface="Aptos" panose="020B0004020202020204" pitchFamily="34" charset="0"/>
              </a:rPr>
              <a:t>Combustion</a:t>
            </a:r>
            <a:r>
              <a:rPr lang="pt-BR" sz="1400" i="1" dirty="0">
                <a:latin typeface="Aptos" panose="020B0004020202020204" pitchFamily="34" charset="0"/>
              </a:rPr>
              <a:t> </a:t>
            </a:r>
            <a:r>
              <a:rPr lang="pt-BR" sz="1400" i="1" dirty="0" err="1">
                <a:latin typeface="Aptos" panose="020B0004020202020204" pitchFamily="34" charset="0"/>
              </a:rPr>
              <a:t>Engineering</a:t>
            </a:r>
            <a:r>
              <a:rPr lang="pt-BR" sz="1400" i="1" dirty="0">
                <a:latin typeface="Aptos" panose="020B0004020202020204" pitchFamily="34" charset="0"/>
              </a:rPr>
              <a:t> Inc.</a:t>
            </a:r>
            <a:r>
              <a:rPr lang="pt-BR" sz="1400" dirty="0">
                <a:latin typeface="Aptos" panose="020B0004020202020204" pitchFamily="34" charset="0"/>
              </a:rPr>
              <a:t> e a </a:t>
            </a:r>
            <a:r>
              <a:rPr lang="pt-BR" sz="1400" i="1" dirty="0">
                <a:latin typeface="Aptos" panose="020B0004020202020204" pitchFamily="34" charset="0"/>
              </a:rPr>
              <a:t>Basic </a:t>
            </a:r>
            <a:r>
              <a:rPr lang="pt-BR" sz="1400" i="1" dirty="0" err="1">
                <a:latin typeface="Aptos" panose="020B0004020202020204" pitchFamily="34" charset="0"/>
              </a:rPr>
              <a:t>Incorporated</a:t>
            </a:r>
            <a:r>
              <a:rPr lang="pt-BR" sz="1400" i="1" dirty="0">
                <a:latin typeface="Aptos" panose="020B0004020202020204" pitchFamily="34" charset="0"/>
              </a:rPr>
              <a:t> ("Basic Inc.") </a:t>
            </a:r>
            <a:r>
              <a:rPr lang="pt-BR" sz="1400" dirty="0">
                <a:latin typeface="Aptos" panose="020B0004020202020204" pitchFamily="34" charset="0"/>
              </a:rPr>
              <a:t>deliberaram a sua fusão. Nos dois anos que antecederam a decisão, representantes de ambas realizaram diversas reuniões para discutir a operação e a </a:t>
            </a:r>
            <a:r>
              <a:rPr lang="pt-BR" sz="1400" i="1" dirty="0">
                <a:latin typeface="Aptos" panose="020B0004020202020204" pitchFamily="34" charset="0"/>
              </a:rPr>
              <a:t>Basic Inc. </a:t>
            </a:r>
            <a:r>
              <a:rPr lang="pt-BR" sz="1400" dirty="0">
                <a:latin typeface="Aptos" panose="020B0004020202020204" pitchFamily="34" charset="0"/>
              </a:rPr>
              <a:t>pronunciou-se publicamente em três ocasiões, nas quais negou a existência dessas tratativas, afirmando não ter conhecimento de qualquer motivo para a alta no volume de valores mobiliários negociados. </a:t>
            </a:r>
          </a:p>
          <a:p>
            <a:endParaRPr lang="pt-BR" sz="1400" dirty="0">
              <a:latin typeface="Aptos" panose="020B0004020202020204" pitchFamily="34" charset="0"/>
            </a:endParaRPr>
          </a:p>
        </p:txBody>
      </p:sp>
      <p:sp>
        <p:nvSpPr>
          <p:cNvPr id="35" name="CaixaDeTexto 34">
            <a:extLst>
              <a:ext uri="{FF2B5EF4-FFF2-40B4-BE49-F238E27FC236}">
                <a16:creationId xmlns:a16="http://schemas.microsoft.com/office/drawing/2014/main" id="{1AFD3624-E89A-65A2-D508-0D3D8D5325B6}"/>
              </a:ext>
            </a:extLst>
          </p:cNvPr>
          <p:cNvSpPr txBox="1"/>
          <p:nvPr/>
        </p:nvSpPr>
        <p:spPr>
          <a:xfrm>
            <a:off x="869106" y="4731989"/>
            <a:ext cx="4670388" cy="1384995"/>
          </a:xfrm>
          <a:prstGeom prst="rect">
            <a:avLst/>
          </a:prstGeom>
          <a:noFill/>
        </p:spPr>
        <p:txBody>
          <a:bodyPr wrap="square" rtlCol="0">
            <a:spAutoFit/>
          </a:bodyPr>
          <a:lstStyle/>
          <a:p>
            <a:pPr algn="just"/>
            <a:r>
              <a:rPr lang="pt-BR" sz="1400" dirty="0">
                <a:latin typeface="Aptos" panose="020B0004020202020204" pitchFamily="34" charset="0"/>
              </a:rPr>
              <a:t> Em 2014, quando decidiu o caso </a:t>
            </a:r>
            <a:r>
              <a:rPr lang="pt-BR" sz="1400" i="1" dirty="0" err="1">
                <a:latin typeface="Aptos" panose="020B0004020202020204" pitchFamily="34" charset="0"/>
              </a:rPr>
              <a:t>Archdiocese</a:t>
            </a:r>
            <a:r>
              <a:rPr lang="pt-BR" sz="1400" i="1" dirty="0">
                <a:latin typeface="Aptos" panose="020B0004020202020204" pitchFamily="34" charset="0"/>
              </a:rPr>
              <a:t> </a:t>
            </a:r>
            <a:r>
              <a:rPr lang="pt-BR" sz="1400" i="1" dirty="0" err="1">
                <a:latin typeface="Aptos" panose="020B0004020202020204" pitchFamily="34" charset="0"/>
              </a:rPr>
              <a:t>of</a:t>
            </a:r>
            <a:r>
              <a:rPr lang="pt-BR" sz="1400" i="1" dirty="0">
                <a:latin typeface="Aptos" panose="020B0004020202020204" pitchFamily="34" charset="0"/>
              </a:rPr>
              <a:t> Milwaukee </a:t>
            </a:r>
            <a:r>
              <a:rPr lang="pt-BR" sz="1400" i="1" dirty="0" err="1">
                <a:latin typeface="Aptos" panose="020B0004020202020204" pitchFamily="34" charset="0"/>
              </a:rPr>
              <a:t>Supporting</a:t>
            </a:r>
            <a:r>
              <a:rPr lang="pt-BR" sz="1400" i="1" dirty="0">
                <a:latin typeface="Aptos" panose="020B0004020202020204" pitchFamily="34" charset="0"/>
              </a:rPr>
              <a:t> Fund Inc. </a:t>
            </a:r>
            <a:r>
              <a:rPr lang="pt-BR" sz="1400" dirty="0">
                <a:latin typeface="Aptos" panose="020B0004020202020204" pitchFamily="34" charset="0"/>
              </a:rPr>
              <a:t>v. </a:t>
            </a:r>
            <a:r>
              <a:rPr lang="pt-BR" sz="1400" i="1" dirty="0">
                <a:latin typeface="Aptos" panose="020B0004020202020204" pitchFamily="34" charset="0"/>
              </a:rPr>
              <a:t>Halliburton Co.</a:t>
            </a:r>
            <a:r>
              <a:rPr lang="pt-BR" sz="1400" dirty="0">
                <a:latin typeface="Aptos" panose="020B0004020202020204" pitchFamily="34" charset="0"/>
              </a:rPr>
              <a:t>, a Corte determinou que, em ações de  investidores supostamente lesados por violação à </a:t>
            </a:r>
            <a:r>
              <a:rPr lang="pt-BR" sz="1400" i="1" dirty="0">
                <a:latin typeface="Aptos" panose="020B0004020202020204" pitchFamily="34" charset="0"/>
              </a:rPr>
              <a:t>Rule 10b-5 da SEC</a:t>
            </a:r>
            <a:r>
              <a:rPr lang="pt-BR" sz="1400" dirty="0">
                <a:latin typeface="Aptos" panose="020B0004020202020204" pitchFamily="34" charset="0"/>
              </a:rPr>
              <a:t>, não há necessidade de demonstrar, na etapa de certificação, o "</a:t>
            </a:r>
            <a:r>
              <a:rPr lang="pt-BR" sz="1400" i="1" dirty="0" err="1">
                <a:latin typeface="Aptos" panose="020B0004020202020204" pitchFamily="34" charset="0"/>
              </a:rPr>
              <a:t>loss</a:t>
            </a:r>
            <a:r>
              <a:rPr lang="pt-BR" sz="1400" i="1" dirty="0">
                <a:latin typeface="Aptos" panose="020B0004020202020204" pitchFamily="34" charset="0"/>
              </a:rPr>
              <a:t> </a:t>
            </a:r>
            <a:r>
              <a:rPr lang="pt-BR" sz="1400" i="1" dirty="0" err="1">
                <a:latin typeface="Aptos" panose="020B0004020202020204" pitchFamily="34" charset="0"/>
              </a:rPr>
              <a:t>causation</a:t>
            </a:r>
            <a:r>
              <a:rPr lang="pt-BR" sz="1400" dirty="0">
                <a:latin typeface="Aptos" panose="020B0004020202020204" pitchFamily="34" charset="0"/>
              </a:rPr>
              <a:t>".'</a:t>
            </a:r>
          </a:p>
        </p:txBody>
      </p:sp>
      <p:sp>
        <p:nvSpPr>
          <p:cNvPr id="36" name="CaixaDeTexto 35">
            <a:extLst>
              <a:ext uri="{FF2B5EF4-FFF2-40B4-BE49-F238E27FC236}">
                <a16:creationId xmlns:a16="http://schemas.microsoft.com/office/drawing/2014/main" id="{B58B744D-89B2-38B2-A68C-051D1695DA37}"/>
              </a:ext>
            </a:extLst>
          </p:cNvPr>
          <p:cNvSpPr txBox="1"/>
          <p:nvPr/>
        </p:nvSpPr>
        <p:spPr>
          <a:xfrm>
            <a:off x="6104472" y="2085099"/>
            <a:ext cx="5383014" cy="3693319"/>
          </a:xfrm>
          <a:prstGeom prst="rect">
            <a:avLst/>
          </a:prstGeom>
          <a:noFill/>
        </p:spPr>
        <p:txBody>
          <a:bodyPr wrap="square" rtlCol="0">
            <a:spAutoFit/>
          </a:bodyPr>
          <a:lstStyle/>
          <a:p>
            <a:pPr algn="just"/>
            <a:r>
              <a:rPr lang="pt-BR" dirty="0">
                <a:latin typeface="Aptos" panose="020B0004020202020204" pitchFamily="34" charset="0"/>
              </a:rPr>
              <a:t>Sobretudo no </a:t>
            </a:r>
            <a:r>
              <a:rPr lang="pt-BR" i="1" dirty="0" err="1">
                <a:latin typeface="Aptos" panose="020B0004020202020204" pitchFamily="34" charset="0"/>
              </a:rPr>
              <a:t>leading</a:t>
            </a:r>
            <a:r>
              <a:rPr lang="pt-BR" i="1" dirty="0">
                <a:latin typeface="Aptos" panose="020B0004020202020204" pitchFamily="34" charset="0"/>
              </a:rPr>
              <a:t> case </a:t>
            </a:r>
            <a:r>
              <a:rPr lang="pt-BR" dirty="0">
                <a:latin typeface="Aptos" panose="020B0004020202020204" pitchFamily="34" charset="0"/>
              </a:rPr>
              <a:t>da </a:t>
            </a:r>
            <a:r>
              <a:rPr lang="pt-BR" i="1" dirty="0">
                <a:latin typeface="Aptos" panose="020B0004020202020204" pitchFamily="34" charset="0"/>
              </a:rPr>
              <a:t>Basic Inc</a:t>
            </a:r>
            <a:r>
              <a:rPr lang="pt-BR" dirty="0">
                <a:latin typeface="Aptos" panose="020B0004020202020204" pitchFamily="34" charset="0"/>
              </a:rPr>
              <a:t>., reafirmou-se o entendimento adotado nos tribunais inferiores de que a </a:t>
            </a:r>
            <a:r>
              <a:rPr lang="pt-BR" i="1" dirty="0" err="1">
                <a:latin typeface="Aptos" panose="020B0004020202020204" pitchFamily="34" charset="0"/>
              </a:rPr>
              <a:t>fraud-on-the-market</a:t>
            </a:r>
            <a:r>
              <a:rPr lang="pt-BR" i="1" dirty="0">
                <a:latin typeface="Aptos" panose="020B0004020202020204" pitchFamily="34" charset="0"/>
              </a:rPr>
              <a:t> </a:t>
            </a:r>
            <a:r>
              <a:rPr lang="pt-BR" i="1" dirty="0" err="1">
                <a:latin typeface="Aptos" panose="020B0004020202020204" pitchFamily="34" charset="0"/>
              </a:rPr>
              <a:t>theory</a:t>
            </a:r>
            <a:r>
              <a:rPr lang="pt-BR" i="1" dirty="0">
                <a:latin typeface="Aptos" panose="020B0004020202020204" pitchFamily="34" charset="0"/>
              </a:rPr>
              <a:t> </a:t>
            </a:r>
            <a:r>
              <a:rPr lang="pt-BR" dirty="0">
                <a:latin typeface="Aptos" panose="020B0004020202020204" pitchFamily="34" charset="0"/>
              </a:rPr>
              <a:t>fundamenta-se nos seguintes pressupostos: </a:t>
            </a:r>
          </a:p>
          <a:p>
            <a:pPr algn="just"/>
            <a:endParaRPr lang="pt-BR" dirty="0">
              <a:latin typeface="Aptos" panose="020B0004020202020204" pitchFamily="34" charset="0"/>
            </a:endParaRPr>
          </a:p>
          <a:p>
            <a:pPr algn="just"/>
            <a:r>
              <a:rPr lang="pt-BR" b="1" dirty="0">
                <a:latin typeface="Aptos" panose="020B0004020202020204" pitchFamily="34" charset="0"/>
              </a:rPr>
              <a:t>(i) </a:t>
            </a:r>
            <a:r>
              <a:rPr lang="pt-BR" dirty="0">
                <a:latin typeface="Aptos" panose="020B0004020202020204" pitchFamily="34" charset="0"/>
              </a:rPr>
              <a:t>em um mercado eficiente, os preços dos valores mobiliários resultam do conjunto de todas as informações disponíveis; e </a:t>
            </a:r>
          </a:p>
          <a:p>
            <a:pPr algn="just"/>
            <a:endParaRPr lang="pt-BR" dirty="0">
              <a:latin typeface="Aptos" panose="020B0004020202020204" pitchFamily="34" charset="0"/>
            </a:endParaRPr>
          </a:p>
          <a:p>
            <a:pPr algn="just"/>
            <a:r>
              <a:rPr lang="pt-BR" b="1" dirty="0">
                <a:latin typeface="Aptos" panose="020B0004020202020204" pitchFamily="34" charset="0"/>
              </a:rPr>
              <a:t>(</a:t>
            </a:r>
            <a:r>
              <a:rPr lang="pt-BR" b="1" dirty="0" err="1">
                <a:latin typeface="Aptos" panose="020B0004020202020204" pitchFamily="34" charset="0"/>
              </a:rPr>
              <a:t>ii</a:t>
            </a:r>
            <a:r>
              <a:rPr lang="pt-BR" b="1" dirty="0">
                <a:latin typeface="Aptos" panose="020B0004020202020204" pitchFamily="34" charset="0"/>
              </a:rPr>
              <a:t>) </a:t>
            </a:r>
            <a:r>
              <a:rPr lang="pt-BR" dirty="0">
                <a:latin typeface="Aptos" panose="020B0004020202020204" pitchFamily="34" charset="0"/>
              </a:rPr>
              <a:t>os investidores acreditam que tais preços são, efetivamente, reflexos desse conjunto de informações, o que é determinante na sua decisão de compra ou venda dos títulos. </a:t>
            </a:r>
          </a:p>
        </p:txBody>
      </p:sp>
    </p:spTree>
    <p:extLst>
      <p:ext uri="{BB962C8B-B14F-4D97-AF65-F5344CB8AC3E}">
        <p14:creationId xmlns:p14="http://schemas.microsoft.com/office/powerpoint/2010/main" val="171337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F7EF9-9A1C-2625-4B18-F59879E540A7}"/>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FDFF0DAD-9B17-7A3C-9843-5B30ADF04859}"/>
              </a:ext>
            </a:extLst>
          </p:cNvPr>
          <p:cNvSpPr txBox="1"/>
          <p:nvPr/>
        </p:nvSpPr>
        <p:spPr>
          <a:xfrm>
            <a:off x="11321836" y="6538129"/>
            <a:ext cx="1504501" cy="169277"/>
          </a:xfrm>
          <a:prstGeom prst="rect">
            <a:avLst/>
          </a:prstGeom>
          <a:noFill/>
        </p:spPr>
        <p:txBody>
          <a:bodyPr wrap="square" rtlCol="0">
            <a:spAutoFit/>
          </a:bodyPr>
          <a:lstStyle/>
          <a:p>
            <a:r>
              <a:rPr lang="pt-BR" sz="500" dirty="0">
                <a:solidFill>
                  <a:schemeClr val="bg1"/>
                </a:solidFill>
                <a:latin typeface="Termina Medium" panose="00000600000000000000" pitchFamily="50" charset="0"/>
              </a:rPr>
              <a:t>|   2021</a:t>
            </a:r>
          </a:p>
        </p:txBody>
      </p:sp>
      <p:grpSp>
        <p:nvGrpSpPr>
          <p:cNvPr id="3" name="Agrupar 2">
            <a:extLst>
              <a:ext uri="{FF2B5EF4-FFF2-40B4-BE49-F238E27FC236}">
                <a16:creationId xmlns:a16="http://schemas.microsoft.com/office/drawing/2014/main" id="{69D7CF75-A81D-A7E7-7C5A-E63A577AD4B2}"/>
              </a:ext>
            </a:extLst>
          </p:cNvPr>
          <p:cNvGrpSpPr/>
          <p:nvPr/>
        </p:nvGrpSpPr>
        <p:grpSpPr>
          <a:xfrm>
            <a:off x="1056145" y="708913"/>
            <a:ext cx="382579" cy="898669"/>
            <a:chOff x="937627" y="3068053"/>
            <a:chExt cx="191252" cy="6543412"/>
          </a:xfrm>
        </p:grpSpPr>
        <p:sp>
          <p:nvSpPr>
            <p:cNvPr id="21" name="CaixaDeTexto 20">
              <a:extLst>
                <a:ext uri="{FF2B5EF4-FFF2-40B4-BE49-F238E27FC236}">
                  <a16:creationId xmlns:a16="http://schemas.microsoft.com/office/drawing/2014/main" id="{CCB4D99D-1EA1-C97B-F389-34186E950A95}"/>
                </a:ext>
              </a:extLst>
            </p:cNvPr>
            <p:cNvSpPr txBox="1"/>
            <p:nvPr/>
          </p:nvSpPr>
          <p:spPr>
            <a:xfrm>
              <a:off x="946734" y="3068053"/>
              <a:ext cx="182145"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2</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5" name="CaixaDeTexto 24">
              <a:extLst>
                <a:ext uri="{FF2B5EF4-FFF2-40B4-BE49-F238E27FC236}">
                  <a16:creationId xmlns:a16="http://schemas.microsoft.com/office/drawing/2014/main" id="{94FD7FC4-4AD0-0FA5-3243-056410ABB34F}"/>
                </a:ext>
              </a:extLst>
            </p:cNvPr>
            <p:cNvSpPr txBox="1"/>
            <p:nvPr/>
          </p:nvSpPr>
          <p:spPr>
            <a:xfrm>
              <a:off x="937627" y="4758244"/>
              <a:ext cx="182145" cy="3809683"/>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3</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8" name="CaixaDeTexto 27">
              <a:extLst>
                <a:ext uri="{FF2B5EF4-FFF2-40B4-BE49-F238E27FC236}">
                  <a16:creationId xmlns:a16="http://schemas.microsoft.com/office/drawing/2014/main" id="{9A44426C-E050-797B-1421-50F230245E61}"/>
                </a:ext>
              </a:extLst>
            </p:cNvPr>
            <p:cNvSpPr txBox="1"/>
            <p:nvPr/>
          </p:nvSpPr>
          <p:spPr>
            <a:xfrm>
              <a:off x="945906" y="5801782"/>
              <a:ext cx="165587"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4</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grpSp>
      <p:pic>
        <p:nvPicPr>
          <p:cNvPr id="18" name="Imagem 17">
            <a:extLst>
              <a:ext uri="{FF2B5EF4-FFF2-40B4-BE49-F238E27FC236}">
                <a16:creationId xmlns:a16="http://schemas.microsoft.com/office/drawing/2014/main" id="{21C7CFA8-B5A6-6696-2810-1DF02C7D7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5806" y="4331762"/>
            <a:ext cx="481680" cy="143753"/>
          </a:xfrm>
          <a:prstGeom prst="rect">
            <a:avLst/>
          </a:prstGeom>
        </p:spPr>
      </p:pic>
      <p:sp>
        <p:nvSpPr>
          <p:cNvPr id="23" name="Retângulo 22">
            <a:extLst>
              <a:ext uri="{FF2B5EF4-FFF2-40B4-BE49-F238E27FC236}">
                <a16:creationId xmlns:a16="http://schemas.microsoft.com/office/drawing/2014/main" id="{0C060598-FDE2-1FB0-166E-37432406A8CA}"/>
              </a:ext>
            </a:extLst>
          </p:cNvPr>
          <p:cNvSpPr/>
          <p:nvPr/>
        </p:nvSpPr>
        <p:spPr>
          <a:xfrm>
            <a:off x="662189" y="492729"/>
            <a:ext cx="1183480" cy="865318"/>
          </a:xfrm>
          <a:prstGeom prst="rect">
            <a:avLst/>
          </a:prstGeom>
          <a:ln>
            <a:solidFill>
              <a:schemeClr val="bg1"/>
            </a:solidFill>
          </a:ln>
        </p:spPr>
        <p:style>
          <a:lnRef idx="2">
            <a:schemeClr val="accent1"/>
          </a:lnRef>
          <a:fillRef idx="1001">
            <a:schemeClr val="dk2"/>
          </a:fillRef>
          <a:effectRef idx="0">
            <a:schemeClr val="accent1"/>
          </a:effectRef>
          <a:fontRef idx="minor">
            <a:schemeClr val="dk1"/>
          </a:fontRef>
        </p:style>
        <p:txBody>
          <a:bodyPr rtlCol="0" anchor="ctr"/>
          <a:lstStyle/>
          <a:p>
            <a:pPr algn="ctr"/>
            <a:endParaRPr lang="pt-BR" dirty="0">
              <a:solidFill>
                <a:sysClr val="windowText" lastClr="000000"/>
              </a:solidFill>
              <a:latin typeface="Aptos" panose="020B0004020202020204" pitchFamily="34" charset="0"/>
            </a:endParaRPr>
          </a:p>
        </p:txBody>
      </p:sp>
      <p:sp>
        <p:nvSpPr>
          <p:cNvPr id="30" name="CaixaDeTexto 29">
            <a:extLst>
              <a:ext uri="{FF2B5EF4-FFF2-40B4-BE49-F238E27FC236}">
                <a16:creationId xmlns:a16="http://schemas.microsoft.com/office/drawing/2014/main" id="{9ED459EF-84D9-8E43-C4E7-98321B30F8E2}"/>
              </a:ext>
            </a:extLst>
          </p:cNvPr>
          <p:cNvSpPr txBox="1"/>
          <p:nvPr/>
        </p:nvSpPr>
        <p:spPr>
          <a:xfrm>
            <a:off x="1075301" y="687143"/>
            <a:ext cx="400797" cy="954107"/>
          </a:xfrm>
          <a:prstGeom prst="rect">
            <a:avLst/>
          </a:prstGeom>
          <a:noFill/>
        </p:spPr>
        <p:txBody>
          <a:bodyPr wrap="square">
            <a:spAutoFit/>
          </a:bodyPr>
          <a:lstStyle/>
          <a:p>
            <a:pPr algn="ctr"/>
            <a:r>
              <a:rPr lang="en-US"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6</a:t>
            </a:r>
          </a:p>
          <a:p>
            <a:pPr algn="ct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31" name="Retângulo 30">
            <a:extLst>
              <a:ext uri="{FF2B5EF4-FFF2-40B4-BE49-F238E27FC236}">
                <a16:creationId xmlns:a16="http://schemas.microsoft.com/office/drawing/2014/main" id="{A776CACB-2872-05CA-135F-BA873EC4FF34}"/>
              </a:ext>
            </a:extLst>
          </p:cNvPr>
          <p:cNvSpPr/>
          <p:nvPr/>
        </p:nvSpPr>
        <p:spPr>
          <a:xfrm>
            <a:off x="1893116" y="514217"/>
            <a:ext cx="9428720" cy="8046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Aptos" panose="020B0004020202020204" pitchFamily="34" charset="0"/>
            </a:endParaRPr>
          </a:p>
        </p:txBody>
      </p:sp>
      <p:sp>
        <p:nvSpPr>
          <p:cNvPr id="27" name="CaixaDeTexto 26">
            <a:extLst>
              <a:ext uri="{FF2B5EF4-FFF2-40B4-BE49-F238E27FC236}">
                <a16:creationId xmlns:a16="http://schemas.microsoft.com/office/drawing/2014/main" id="{5F3E4AE5-4049-D4F2-2C8B-14740555A0F6}"/>
              </a:ext>
            </a:extLst>
          </p:cNvPr>
          <p:cNvSpPr txBox="1"/>
          <p:nvPr/>
        </p:nvSpPr>
        <p:spPr>
          <a:xfrm>
            <a:off x="2022586" y="717920"/>
            <a:ext cx="9557162" cy="461665"/>
          </a:xfrm>
          <a:prstGeom prst="rect">
            <a:avLst/>
          </a:prstGeom>
          <a:noFill/>
        </p:spPr>
        <p:txBody>
          <a:bodyPr wrap="square" rtlCol="0">
            <a:spAutoFit/>
          </a:bodyPr>
          <a:lstStyle/>
          <a:p>
            <a:pPr algn="just">
              <a:spcAft>
                <a:spcPts val="800"/>
              </a:spcAft>
            </a:pPr>
            <a:r>
              <a:rPr lang="pt-BR" sz="2400" b="1" noProof="0" dirty="0">
                <a:solidFill>
                  <a:srgbClr val="2B164E"/>
                </a:solidFill>
                <a:latin typeface="Aptos" pitchFamily="34" charset="0"/>
                <a:ea typeface="Aptos" pitchFamily="34" charset="-122"/>
                <a:cs typeface="Aptos" pitchFamily="34" charset="-120"/>
              </a:rPr>
              <a:t>Princípios</a:t>
            </a:r>
            <a:r>
              <a:rPr lang="en-US" sz="2400" b="1" dirty="0">
                <a:solidFill>
                  <a:srgbClr val="2B164E"/>
                </a:solidFill>
                <a:latin typeface="Aptos" pitchFamily="34" charset="0"/>
                <a:ea typeface="Aptos" pitchFamily="34" charset="-122"/>
                <a:cs typeface="Aptos" pitchFamily="34" charset="-120"/>
              </a:rPr>
              <a:t> da </a:t>
            </a:r>
            <a:r>
              <a:rPr lang="en-US" sz="2400" b="1" i="1" dirty="0">
                <a:solidFill>
                  <a:srgbClr val="2B164E"/>
                </a:solidFill>
                <a:latin typeface="Aptos" pitchFamily="34" charset="0"/>
                <a:ea typeface="Aptos" pitchFamily="34" charset="-122"/>
                <a:cs typeface="Aptos" pitchFamily="34" charset="-120"/>
              </a:rPr>
              <a:t>class action </a:t>
            </a:r>
            <a:r>
              <a:rPr lang="pt-BR" sz="2400" b="1" noProof="0" dirty="0">
                <a:solidFill>
                  <a:srgbClr val="2B164E"/>
                </a:solidFill>
                <a:latin typeface="Aptos" pitchFamily="34" charset="0"/>
                <a:ea typeface="Aptos" pitchFamily="34" charset="-122"/>
                <a:cs typeface="Aptos" pitchFamily="34" charset="-120"/>
              </a:rPr>
              <a:t>nos </a:t>
            </a:r>
            <a:r>
              <a:rPr lang="en-US" sz="2400" b="1" dirty="0">
                <a:solidFill>
                  <a:srgbClr val="2B164E"/>
                </a:solidFill>
                <a:latin typeface="Aptos" pitchFamily="34" charset="0"/>
                <a:ea typeface="Aptos" pitchFamily="34" charset="-122"/>
                <a:cs typeface="Aptos" pitchFamily="34" charset="-120"/>
              </a:rPr>
              <a:t>EUA</a:t>
            </a:r>
            <a:endParaRPr lang="en-US" sz="2400" dirty="0"/>
          </a:p>
        </p:txBody>
      </p:sp>
      <p:pic>
        <p:nvPicPr>
          <p:cNvPr id="2" name="Imagem 1">
            <a:extLst>
              <a:ext uri="{FF2B5EF4-FFF2-40B4-BE49-F238E27FC236}">
                <a16:creationId xmlns:a16="http://schemas.microsoft.com/office/drawing/2014/main" id="{41332CFF-E0C0-328B-C6C1-D20F415C7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754" y="6443468"/>
            <a:ext cx="504000" cy="143753"/>
          </a:xfrm>
          <a:prstGeom prst="rect">
            <a:avLst/>
          </a:prstGeom>
        </p:spPr>
      </p:pic>
      <p:sp>
        <p:nvSpPr>
          <p:cNvPr id="4" name="CaixaDeTexto 3">
            <a:extLst>
              <a:ext uri="{FF2B5EF4-FFF2-40B4-BE49-F238E27FC236}">
                <a16:creationId xmlns:a16="http://schemas.microsoft.com/office/drawing/2014/main" id="{90826F65-CD6F-C29F-E2A8-1EC9FCD02B9A}"/>
              </a:ext>
            </a:extLst>
          </p:cNvPr>
          <p:cNvSpPr txBox="1"/>
          <p:nvPr/>
        </p:nvSpPr>
        <p:spPr>
          <a:xfrm>
            <a:off x="11508193" y="6363674"/>
            <a:ext cx="386080" cy="169277"/>
          </a:xfrm>
          <a:prstGeom prst="rect">
            <a:avLst/>
          </a:prstGeom>
          <a:noFill/>
        </p:spPr>
        <p:txBody>
          <a:bodyPr wrap="square" rtlCol="0">
            <a:spAutoFit/>
          </a:bodyPr>
          <a:lstStyle/>
          <a:p>
            <a:r>
              <a:rPr lang="pt-BR" sz="500" b="1" dirty="0">
                <a:solidFill>
                  <a:srgbClr val="3A1D69"/>
                </a:solidFill>
                <a:latin typeface="Aptos" panose="020B0004020202020204" pitchFamily="34" charset="0"/>
              </a:rPr>
              <a:t>|   2026</a:t>
            </a:r>
          </a:p>
        </p:txBody>
      </p:sp>
      <p:pic>
        <p:nvPicPr>
          <p:cNvPr id="6" name="Imagem 5">
            <a:extLst>
              <a:ext uri="{FF2B5EF4-FFF2-40B4-BE49-F238E27FC236}">
                <a16:creationId xmlns:a16="http://schemas.microsoft.com/office/drawing/2014/main" id="{751F0795-33A4-D87B-B564-4F48E3471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743" y="6391147"/>
            <a:ext cx="503250" cy="143539"/>
          </a:xfrm>
          <a:prstGeom prst="rect">
            <a:avLst/>
          </a:prstGeom>
        </p:spPr>
      </p:pic>
      <p:sp>
        <p:nvSpPr>
          <p:cNvPr id="38" name="Retângulo: Cantos Arredondados 37">
            <a:extLst>
              <a:ext uri="{FF2B5EF4-FFF2-40B4-BE49-F238E27FC236}">
                <a16:creationId xmlns:a16="http://schemas.microsoft.com/office/drawing/2014/main" id="{13F6843A-6947-0A7D-12F7-B640489E3BE0}"/>
              </a:ext>
            </a:extLst>
          </p:cNvPr>
          <p:cNvSpPr/>
          <p:nvPr/>
        </p:nvSpPr>
        <p:spPr>
          <a:xfrm>
            <a:off x="2139350" y="3062377"/>
            <a:ext cx="3605841" cy="1269385"/>
          </a:xfrm>
          <a:prstGeom prst="roundRect">
            <a:avLst/>
          </a:prstGeom>
          <a:solidFill>
            <a:srgbClr val="2B16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latin typeface="Aptos" panose="020B0004020202020204" pitchFamily="34" charset="0"/>
              </a:rPr>
              <a:t>Efeitos </a:t>
            </a:r>
            <a:r>
              <a:rPr lang="pt-BR" i="1" dirty="0">
                <a:latin typeface="Aptos" panose="020B0004020202020204" pitchFamily="34" charset="0"/>
              </a:rPr>
              <a:t>erga omnes </a:t>
            </a:r>
            <a:r>
              <a:rPr lang="pt-BR" dirty="0">
                <a:latin typeface="Aptos" panose="020B0004020202020204" pitchFamily="34" charset="0"/>
              </a:rPr>
              <a:t>da sentença favorável</a:t>
            </a:r>
          </a:p>
        </p:txBody>
      </p:sp>
      <p:sp>
        <p:nvSpPr>
          <p:cNvPr id="39" name="Retângulo: Cantos Arredondados 38">
            <a:extLst>
              <a:ext uri="{FF2B5EF4-FFF2-40B4-BE49-F238E27FC236}">
                <a16:creationId xmlns:a16="http://schemas.microsoft.com/office/drawing/2014/main" id="{7B57B1D0-FD2D-BF68-3AD4-2EAA09D2520F}"/>
              </a:ext>
            </a:extLst>
          </p:cNvPr>
          <p:cNvSpPr/>
          <p:nvPr/>
        </p:nvSpPr>
        <p:spPr>
          <a:xfrm>
            <a:off x="1578872" y="3429000"/>
            <a:ext cx="707133" cy="499795"/>
          </a:xfrm>
          <a:prstGeom prst="round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dirty="0">
                <a:solidFill>
                  <a:srgbClr val="2B164E"/>
                </a:solidFill>
                <a:latin typeface="Aptos" panose="020B0004020202020204" pitchFamily="34" charset="0"/>
              </a:rPr>
              <a:t>4.1</a:t>
            </a:r>
          </a:p>
        </p:txBody>
      </p:sp>
      <p:sp>
        <p:nvSpPr>
          <p:cNvPr id="46" name="Retângulo: Cantos Arredondados 45">
            <a:extLst>
              <a:ext uri="{FF2B5EF4-FFF2-40B4-BE49-F238E27FC236}">
                <a16:creationId xmlns:a16="http://schemas.microsoft.com/office/drawing/2014/main" id="{060D5021-E76A-F4D0-3021-6B701AC30442}"/>
              </a:ext>
            </a:extLst>
          </p:cNvPr>
          <p:cNvSpPr/>
          <p:nvPr/>
        </p:nvSpPr>
        <p:spPr>
          <a:xfrm>
            <a:off x="6801167" y="3062377"/>
            <a:ext cx="3378004" cy="1269385"/>
          </a:xfrm>
          <a:prstGeom prst="roundRect">
            <a:avLst/>
          </a:prstGeom>
          <a:solidFill>
            <a:srgbClr val="2B16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noProof="0" dirty="0">
                <a:latin typeface="Aptos" panose="020B0004020202020204" pitchFamily="34" charset="0"/>
              </a:rPr>
              <a:t>Opt-out</a:t>
            </a:r>
          </a:p>
        </p:txBody>
      </p:sp>
      <p:sp>
        <p:nvSpPr>
          <p:cNvPr id="47" name="Retângulo: Cantos Arredondados 46">
            <a:extLst>
              <a:ext uri="{FF2B5EF4-FFF2-40B4-BE49-F238E27FC236}">
                <a16:creationId xmlns:a16="http://schemas.microsoft.com/office/drawing/2014/main" id="{8A8860CD-BC11-E53B-33B8-3B56BBEF35B0}"/>
              </a:ext>
            </a:extLst>
          </p:cNvPr>
          <p:cNvSpPr/>
          <p:nvPr/>
        </p:nvSpPr>
        <p:spPr>
          <a:xfrm>
            <a:off x="6253909" y="3429000"/>
            <a:ext cx="707133" cy="499795"/>
          </a:xfrm>
          <a:prstGeom prst="round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dirty="0">
                <a:solidFill>
                  <a:srgbClr val="2B164E"/>
                </a:solidFill>
                <a:latin typeface="Aptos" panose="020B0004020202020204" pitchFamily="34" charset="0"/>
              </a:rPr>
              <a:t>4.2</a:t>
            </a:r>
          </a:p>
        </p:txBody>
      </p:sp>
    </p:spTree>
    <p:extLst>
      <p:ext uri="{BB962C8B-B14F-4D97-AF65-F5344CB8AC3E}">
        <p14:creationId xmlns:p14="http://schemas.microsoft.com/office/powerpoint/2010/main" val="314037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E0C92-F592-2950-588E-BFE8310852C0}"/>
            </a:ext>
          </a:extLst>
        </p:cNvPr>
        <p:cNvGrpSpPr/>
        <p:nvPr/>
      </p:nvGrpSpPr>
      <p:grpSpPr>
        <a:xfrm>
          <a:off x="0" y="0"/>
          <a:ext cx="0" cy="0"/>
          <a:chOff x="0" y="0"/>
          <a:chExt cx="0" cy="0"/>
        </a:xfrm>
      </p:grpSpPr>
      <p:sp>
        <p:nvSpPr>
          <p:cNvPr id="22" name="Shape 11">
            <a:extLst>
              <a:ext uri="{FF2B5EF4-FFF2-40B4-BE49-F238E27FC236}">
                <a16:creationId xmlns:a16="http://schemas.microsoft.com/office/drawing/2014/main" id="{BA73B2DC-AFE2-26DA-8BD1-2BFF811AED44}"/>
              </a:ext>
            </a:extLst>
          </p:cNvPr>
          <p:cNvSpPr/>
          <p:nvPr/>
        </p:nvSpPr>
        <p:spPr>
          <a:xfrm>
            <a:off x="1039873" y="1664451"/>
            <a:ext cx="10123689" cy="1771759"/>
          </a:xfrm>
          <a:prstGeom prst="roundRect">
            <a:avLst>
              <a:gd name="adj" fmla="val 6349"/>
            </a:avLst>
          </a:prstGeom>
          <a:solidFill>
            <a:srgbClr val="FBF8FD"/>
          </a:solidFill>
          <a:ln w="12700">
            <a:solidFill>
              <a:srgbClr val="E8D8F5"/>
            </a:solidFill>
            <a:prstDash val="solid"/>
          </a:ln>
        </p:spPr>
        <p:txBody>
          <a:bodyPr/>
          <a:lstStyle/>
          <a:p>
            <a:endParaRPr lang="pt-BR" dirty="0"/>
          </a:p>
        </p:txBody>
      </p:sp>
      <p:sp>
        <p:nvSpPr>
          <p:cNvPr id="5" name="CaixaDeTexto 4">
            <a:extLst>
              <a:ext uri="{FF2B5EF4-FFF2-40B4-BE49-F238E27FC236}">
                <a16:creationId xmlns:a16="http://schemas.microsoft.com/office/drawing/2014/main" id="{9300C20D-2DD4-D7A0-55D3-20AA7D9695C6}"/>
              </a:ext>
            </a:extLst>
          </p:cNvPr>
          <p:cNvSpPr txBox="1"/>
          <p:nvPr/>
        </p:nvSpPr>
        <p:spPr>
          <a:xfrm>
            <a:off x="11321836" y="6538129"/>
            <a:ext cx="1504501" cy="169277"/>
          </a:xfrm>
          <a:prstGeom prst="rect">
            <a:avLst/>
          </a:prstGeom>
          <a:noFill/>
        </p:spPr>
        <p:txBody>
          <a:bodyPr wrap="square" rtlCol="0">
            <a:spAutoFit/>
          </a:bodyPr>
          <a:lstStyle/>
          <a:p>
            <a:r>
              <a:rPr lang="pt-BR" sz="500" dirty="0">
                <a:solidFill>
                  <a:schemeClr val="bg1"/>
                </a:solidFill>
                <a:latin typeface="Termina Medium" panose="00000600000000000000" pitchFamily="50" charset="0"/>
              </a:rPr>
              <a:t>|   2021</a:t>
            </a:r>
          </a:p>
        </p:txBody>
      </p:sp>
      <p:grpSp>
        <p:nvGrpSpPr>
          <p:cNvPr id="3" name="Agrupar 2">
            <a:extLst>
              <a:ext uri="{FF2B5EF4-FFF2-40B4-BE49-F238E27FC236}">
                <a16:creationId xmlns:a16="http://schemas.microsoft.com/office/drawing/2014/main" id="{8EE926DF-819C-6499-E652-E44509D422ED}"/>
              </a:ext>
            </a:extLst>
          </p:cNvPr>
          <p:cNvGrpSpPr/>
          <p:nvPr/>
        </p:nvGrpSpPr>
        <p:grpSpPr>
          <a:xfrm>
            <a:off x="1056145" y="708913"/>
            <a:ext cx="382579" cy="898669"/>
            <a:chOff x="937627" y="3068053"/>
            <a:chExt cx="191252" cy="6543412"/>
          </a:xfrm>
        </p:grpSpPr>
        <p:sp>
          <p:nvSpPr>
            <p:cNvPr id="21" name="CaixaDeTexto 20">
              <a:extLst>
                <a:ext uri="{FF2B5EF4-FFF2-40B4-BE49-F238E27FC236}">
                  <a16:creationId xmlns:a16="http://schemas.microsoft.com/office/drawing/2014/main" id="{DA288B93-02C3-C729-B39B-87BB1C9CDE3E}"/>
                </a:ext>
              </a:extLst>
            </p:cNvPr>
            <p:cNvSpPr txBox="1"/>
            <p:nvPr/>
          </p:nvSpPr>
          <p:spPr>
            <a:xfrm>
              <a:off x="946734" y="3068053"/>
              <a:ext cx="182145"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2</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5" name="CaixaDeTexto 24">
              <a:extLst>
                <a:ext uri="{FF2B5EF4-FFF2-40B4-BE49-F238E27FC236}">
                  <a16:creationId xmlns:a16="http://schemas.microsoft.com/office/drawing/2014/main" id="{428DE523-D822-4F00-38CA-9942655134B0}"/>
                </a:ext>
              </a:extLst>
            </p:cNvPr>
            <p:cNvSpPr txBox="1"/>
            <p:nvPr/>
          </p:nvSpPr>
          <p:spPr>
            <a:xfrm>
              <a:off x="937627" y="4758244"/>
              <a:ext cx="182145" cy="3809683"/>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3</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8" name="CaixaDeTexto 27">
              <a:extLst>
                <a:ext uri="{FF2B5EF4-FFF2-40B4-BE49-F238E27FC236}">
                  <a16:creationId xmlns:a16="http://schemas.microsoft.com/office/drawing/2014/main" id="{AEB3DF89-83D4-9F11-5FF1-1DC883667E3E}"/>
                </a:ext>
              </a:extLst>
            </p:cNvPr>
            <p:cNvSpPr txBox="1"/>
            <p:nvPr/>
          </p:nvSpPr>
          <p:spPr>
            <a:xfrm>
              <a:off x="945906" y="5801782"/>
              <a:ext cx="165587"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4</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grpSp>
      <p:sp>
        <p:nvSpPr>
          <p:cNvPr id="23" name="Retângulo 22">
            <a:extLst>
              <a:ext uri="{FF2B5EF4-FFF2-40B4-BE49-F238E27FC236}">
                <a16:creationId xmlns:a16="http://schemas.microsoft.com/office/drawing/2014/main" id="{ECD77778-28F9-9860-2D99-4ED58554C485}"/>
              </a:ext>
            </a:extLst>
          </p:cNvPr>
          <p:cNvSpPr/>
          <p:nvPr/>
        </p:nvSpPr>
        <p:spPr>
          <a:xfrm>
            <a:off x="662189" y="492729"/>
            <a:ext cx="1183480" cy="865318"/>
          </a:xfrm>
          <a:prstGeom prst="rect">
            <a:avLst/>
          </a:prstGeom>
          <a:ln>
            <a:solidFill>
              <a:schemeClr val="bg1"/>
            </a:solidFill>
          </a:ln>
        </p:spPr>
        <p:style>
          <a:lnRef idx="2">
            <a:schemeClr val="accent1"/>
          </a:lnRef>
          <a:fillRef idx="1001">
            <a:schemeClr val="dk2"/>
          </a:fillRef>
          <a:effectRef idx="0">
            <a:schemeClr val="accent1"/>
          </a:effectRef>
          <a:fontRef idx="minor">
            <a:schemeClr val="dk1"/>
          </a:fontRef>
        </p:style>
        <p:txBody>
          <a:bodyPr rtlCol="0" anchor="ctr"/>
          <a:lstStyle/>
          <a:p>
            <a:pPr algn="ctr"/>
            <a:endParaRPr lang="pt-BR" dirty="0">
              <a:solidFill>
                <a:sysClr val="windowText" lastClr="000000"/>
              </a:solidFill>
              <a:latin typeface="Aptos" panose="020B0004020202020204" pitchFamily="34" charset="0"/>
            </a:endParaRPr>
          </a:p>
        </p:txBody>
      </p:sp>
      <p:sp>
        <p:nvSpPr>
          <p:cNvPr id="30" name="CaixaDeTexto 29">
            <a:extLst>
              <a:ext uri="{FF2B5EF4-FFF2-40B4-BE49-F238E27FC236}">
                <a16:creationId xmlns:a16="http://schemas.microsoft.com/office/drawing/2014/main" id="{C83ED1E3-DEE5-C2B5-ABAC-A7042B3E3D72}"/>
              </a:ext>
            </a:extLst>
          </p:cNvPr>
          <p:cNvSpPr txBox="1"/>
          <p:nvPr/>
        </p:nvSpPr>
        <p:spPr>
          <a:xfrm>
            <a:off x="1075301" y="687143"/>
            <a:ext cx="400797" cy="523220"/>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7</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31" name="Retângulo 30">
            <a:extLst>
              <a:ext uri="{FF2B5EF4-FFF2-40B4-BE49-F238E27FC236}">
                <a16:creationId xmlns:a16="http://schemas.microsoft.com/office/drawing/2014/main" id="{CCF34667-606F-83B3-E11A-BDC022F27A50}"/>
              </a:ext>
            </a:extLst>
          </p:cNvPr>
          <p:cNvSpPr/>
          <p:nvPr/>
        </p:nvSpPr>
        <p:spPr>
          <a:xfrm>
            <a:off x="1893116" y="514217"/>
            <a:ext cx="9428720" cy="8046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Aptos" panose="020B0004020202020204" pitchFamily="34" charset="0"/>
            </a:endParaRPr>
          </a:p>
        </p:txBody>
      </p:sp>
      <p:pic>
        <p:nvPicPr>
          <p:cNvPr id="2" name="Imagem 1">
            <a:extLst>
              <a:ext uri="{FF2B5EF4-FFF2-40B4-BE49-F238E27FC236}">
                <a16:creationId xmlns:a16="http://schemas.microsoft.com/office/drawing/2014/main" id="{3E4B776B-5740-75B4-45F1-38B2E18A6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754" y="6443468"/>
            <a:ext cx="504000" cy="143753"/>
          </a:xfrm>
          <a:prstGeom prst="rect">
            <a:avLst/>
          </a:prstGeom>
        </p:spPr>
      </p:pic>
      <p:sp>
        <p:nvSpPr>
          <p:cNvPr id="4" name="CaixaDeTexto 3">
            <a:extLst>
              <a:ext uri="{FF2B5EF4-FFF2-40B4-BE49-F238E27FC236}">
                <a16:creationId xmlns:a16="http://schemas.microsoft.com/office/drawing/2014/main" id="{F8714907-DBAE-716B-52D4-F9758EAD461C}"/>
              </a:ext>
            </a:extLst>
          </p:cNvPr>
          <p:cNvSpPr txBox="1"/>
          <p:nvPr/>
        </p:nvSpPr>
        <p:spPr>
          <a:xfrm>
            <a:off x="11508193" y="6363674"/>
            <a:ext cx="386080" cy="169277"/>
          </a:xfrm>
          <a:prstGeom prst="rect">
            <a:avLst/>
          </a:prstGeom>
          <a:noFill/>
        </p:spPr>
        <p:txBody>
          <a:bodyPr wrap="square" rtlCol="0">
            <a:spAutoFit/>
          </a:bodyPr>
          <a:lstStyle/>
          <a:p>
            <a:r>
              <a:rPr lang="pt-BR" sz="500" b="1" dirty="0">
                <a:solidFill>
                  <a:srgbClr val="3A1D69"/>
                </a:solidFill>
                <a:latin typeface="Aptos" panose="020B0004020202020204" pitchFamily="34" charset="0"/>
              </a:rPr>
              <a:t>|   2026</a:t>
            </a:r>
          </a:p>
        </p:txBody>
      </p:sp>
      <p:pic>
        <p:nvPicPr>
          <p:cNvPr id="6" name="Imagem 5">
            <a:extLst>
              <a:ext uri="{FF2B5EF4-FFF2-40B4-BE49-F238E27FC236}">
                <a16:creationId xmlns:a16="http://schemas.microsoft.com/office/drawing/2014/main" id="{2CF7C333-7BF9-7D75-C9DF-B15169613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743" y="6391147"/>
            <a:ext cx="503250" cy="143539"/>
          </a:xfrm>
          <a:prstGeom prst="rect">
            <a:avLst/>
          </a:prstGeom>
        </p:spPr>
      </p:pic>
      <p:sp>
        <p:nvSpPr>
          <p:cNvPr id="8" name="CaixaDeTexto 7">
            <a:extLst>
              <a:ext uri="{FF2B5EF4-FFF2-40B4-BE49-F238E27FC236}">
                <a16:creationId xmlns:a16="http://schemas.microsoft.com/office/drawing/2014/main" id="{BC2C3573-1E0B-F78A-0982-409ACACBCF64}"/>
              </a:ext>
            </a:extLst>
          </p:cNvPr>
          <p:cNvSpPr txBox="1"/>
          <p:nvPr/>
        </p:nvSpPr>
        <p:spPr>
          <a:xfrm>
            <a:off x="2022586" y="717920"/>
            <a:ext cx="9557162" cy="427809"/>
          </a:xfrm>
          <a:prstGeom prst="rect">
            <a:avLst/>
          </a:prstGeom>
          <a:noFill/>
        </p:spPr>
        <p:txBody>
          <a:bodyPr wrap="square" rtlCol="0">
            <a:spAutoFit/>
          </a:bodyPr>
          <a:lstStyle/>
          <a:p>
            <a:pPr algn="just">
              <a:spcAft>
                <a:spcPts val="800"/>
              </a:spcAft>
            </a:pPr>
            <a:r>
              <a:rPr lang="pt-BR" sz="2180" b="1" noProof="0" dirty="0">
                <a:solidFill>
                  <a:srgbClr val="2B164E"/>
                </a:solidFill>
                <a:latin typeface="Aptos" pitchFamily="34" charset="0"/>
                <a:ea typeface="Aptos" pitchFamily="34" charset="-122"/>
                <a:cs typeface="Aptos" pitchFamily="34" charset="-120"/>
              </a:rPr>
              <a:t>Regime de divulgação de informações no mercado de capitais brasileiro </a:t>
            </a:r>
            <a:endParaRPr lang="en-US" sz="2180" i="1" dirty="0"/>
          </a:p>
        </p:txBody>
      </p:sp>
      <p:sp>
        <p:nvSpPr>
          <p:cNvPr id="9" name="Text 6">
            <a:extLst>
              <a:ext uri="{FF2B5EF4-FFF2-40B4-BE49-F238E27FC236}">
                <a16:creationId xmlns:a16="http://schemas.microsoft.com/office/drawing/2014/main" id="{0FAF203F-036B-B432-54B4-1111CE046E09}"/>
              </a:ext>
            </a:extLst>
          </p:cNvPr>
          <p:cNvSpPr/>
          <p:nvPr/>
        </p:nvSpPr>
        <p:spPr>
          <a:xfrm>
            <a:off x="1225025" y="1757789"/>
            <a:ext cx="4745736" cy="485398"/>
          </a:xfrm>
          <a:prstGeom prst="rect">
            <a:avLst/>
          </a:prstGeom>
          <a:noFill/>
          <a:ln/>
        </p:spPr>
        <p:txBody>
          <a:bodyPr wrap="square" lIns="0" tIns="0" rIns="0" bIns="0" rtlCol="0" anchor="ctr"/>
          <a:lstStyle/>
          <a:p>
            <a:pPr marL="0" indent="0">
              <a:buNone/>
            </a:pPr>
            <a:r>
              <a:rPr lang="en-US" sz="1600" b="1" u="sng" dirty="0">
                <a:solidFill>
                  <a:srgbClr val="2B164E"/>
                </a:solidFill>
                <a:latin typeface="Aptos" pitchFamily="34" charset="0"/>
                <a:ea typeface="Aptos" pitchFamily="34" charset="-122"/>
                <a:cs typeface="Aptos" pitchFamily="34" charset="-120"/>
              </a:rPr>
              <a:t>Lei nº 4.728/1965 </a:t>
            </a:r>
            <a:endParaRPr lang="en-US" sz="1600" u="sng" dirty="0"/>
          </a:p>
        </p:txBody>
      </p:sp>
      <p:sp>
        <p:nvSpPr>
          <p:cNvPr id="10" name="Text 7">
            <a:extLst>
              <a:ext uri="{FF2B5EF4-FFF2-40B4-BE49-F238E27FC236}">
                <a16:creationId xmlns:a16="http://schemas.microsoft.com/office/drawing/2014/main" id="{41AFF82F-EAEE-8C2F-0766-A67A24812551}"/>
              </a:ext>
            </a:extLst>
          </p:cNvPr>
          <p:cNvSpPr/>
          <p:nvPr/>
        </p:nvSpPr>
        <p:spPr>
          <a:xfrm>
            <a:off x="1476098" y="2336525"/>
            <a:ext cx="9289668" cy="1035733"/>
          </a:xfrm>
          <a:prstGeom prst="rect">
            <a:avLst/>
          </a:prstGeom>
          <a:noFill/>
          <a:ln/>
        </p:spPr>
        <p:txBody>
          <a:bodyPr wrap="square" lIns="254" tIns="254" rIns="254" bIns="254" rtlCol="0" anchor="t">
            <a:noAutofit/>
          </a:bodyPr>
          <a:lstStyle/>
          <a:p>
            <a:pPr algn="just"/>
            <a:r>
              <a:rPr lang="pt-BR" sz="1500" dirty="0">
                <a:solidFill>
                  <a:srgbClr val="2B164E"/>
                </a:solidFill>
                <a:latin typeface="Aptos" pitchFamily="34" charset="0"/>
              </a:rPr>
              <a:t>“</a:t>
            </a:r>
            <a:r>
              <a:rPr lang="pt-BR" sz="1500" i="1" dirty="0">
                <a:solidFill>
                  <a:srgbClr val="2B164E"/>
                </a:solidFill>
                <a:latin typeface="Aptos" pitchFamily="34" charset="0"/>
              </a:rPr>
              <a:t>Art. 2º O Conselho Monetário Nacional e o Banco Central exercerão as suas atribuições legais relativas aos mercados financeiro e de capitais com a finalidade de:</a:t>
            </a:r>
          </a:p>
          <a:p>
            <a:pPr algn="just"/>
            <a:r>
              <a:rPr lang="pt-BR" sz="1500" i="1" dirty="0">
                <a:solidFill>
                  <a:srgbClr val="2B164E"/>
                </a:solidFill>
                <a:latin typeface="Aptos" pitchFamily="34" charset="0"/>
              </a:rPr>
              <a:t> I - facilitar o acesso do público a informações sobre os títulos ou valores mobiliários distribuídos no mercado e sobre as sociedade que os emitirem; </a:t>
            </a:r>
            <a:r>
              <a:rPr lang="pt-BR" sz="1500" dirty="0">
                <a:solidFill>
                  <a:srgbClr val="2B164E"/>
                </a:solidFill>
                <a:latin typeface="Aptos" pitchFamily="34" charset="0"/>
              </a:rPr>
              <a:t>(...)”.</a:t>
            </a:r>
          </a:p>
        </p:txBody>
      </p:sp>
      <p:sp>
        <p:nvSpPr>
          <p:cNvPr id="36" name="Shape 11">
            <a:extLst>
              <a:ext uri="{FF2B5EF4-FFF2-40B4-BE49-F238E27FC236}">
                <a16:creationId xmlns:a16="http://schemas.microsoft.com/office/drawing/2014/main" id="{A92D9C9C-9549-6F32-6B8D-658FBC92C284}"/>
              </a:ext>
            </a:extLst>
          </p:cNvPr>
          <p:cNvSpPr/>
          <p:nvPr/>
        </p:nvSpPr>
        <p:spPr>
          <a:xfrm>
            <a:off x="1039584" y="3677604"/>
            <a:ext cx="10123690" cy="2605035"/>
          </a:xfrm>
          <a:prstGeom prst="roundRect">
            <a:avLst>
              <a:gd name="adj" fmla="val 6349"/>
            </a:avLst>
          </a:prstGeom>
          <a:solidFill>
            <a:srgbClr val="FBF8FD"/>
          </a:solidFill>
          <a:ln w="12700">
            <a:solidFill>
              <a:srgbClr val="E8D8F5"/>
            </a:solidFill>
            <a:prstDash val="solid"/>
          </a:ln>
        </p:spPr>
        <p:txBody>
          <a:bodyPr/>
          <a:lstStyle/>
          <a:p>
            <a:endParaRPr lang="pt-BR" dirty="0"/>
          </a:p>
        </p:txBody>
      </p:sp>
      <p:sp>
        <p:nvSpPr>
          <p:cNvPr id="37" name="Text 6">
            <a:extLst>
              <a:ext uri="{FF2B5EF4-FFF2-40B4-BE49-F238E27FC236}">
                <a16:creationId xmlns:a16="http://schemas.microsoft.com/office/drawing/2014/main" id="{5F445890-1DDF-96BD-3A7B-0D4A1973EF59}"/>
              </a:ext>
            </a:extLst>
          </p:cNvPr>
          <p:cNvSpPr/>
          <p:nvPr/>
        </p:nvSpPr>
        <p:spPr>
          <a:xfrm>
            <a:off x="1225025" y="3895908"/>
            <a:ext cx="4998933" cy="45719"/>
          </a:xfrm>
          <a:prstGeom prst="rect">
            <a:avLst/>
          </a:prstGeom>
          <a:noFill/>
          <a:ln/>
        </p:spPr>
        <p:txBody>
          <a:bodyPr wrap="square" lIns="0" tIns="0" rIns="0" bIns="0" rtlCol="0" anchor="ctr"/>
          <a:lstStyle/>
          <a:p>
            <a:pPr marL="0" indent="0">
              <a:buNone/>
            </a:pPr>
            <a:r>
              <a:rPr lang="en-US" sz="1600" b="1" u="sng" dirty="0">
                <a:solidFill>
                  <a:srgbClr val="2B164E"/>
                </a:solidFill>
                <a:latin typeface="Aptos" pitchFamily="34" charset="0"/>
                <a:ea typeface="Aptos" pitchFamily="34" charset="-122"/>
                <a:cs typeface="Aptos" pitchFamily="34" charset="-120"/>
              </a:rPr>
              <a:t>Lei nº 6.385/1976</a:t>
            </a:r>
            <a:endParaRPr lang="en-US" sz="1600" u="sng" dirty="0"/>
          </a:p>
        </p:txBody>
      </p:sp>
      <p:sp>
        <p:nvSpPr>
          <p:cNvPr id="38" name="Text 7">
            <a:extLst>
              <a:ext uri="{FF2B5EF4-FFF2-40B4-BE49-F238E27FC236}">
                <a16:creationId xmlns:a16="http://schemas.microsoft.com/office/drawing/2014/main" id="{645C5062-3E1C-C11C-FCC0-9D0ECF6CAEB4}"/>
              </a:ext>
            </a:extLst>
          </p:cNvPr>
          <p:cNvSpPr/>
          <p:nvPr/>
        </p:nvSpPr>
        <p:spPr>
          <a:xfrm>
            <a:off x="1476098" y="4183022"/>
            <a:ext cx="9289668" cy="662868"/>
          </a:xfrm>
          <a:prstGeom prst="rect">
            <a:avLst/>
          </a:prstGeom>
          <a:noFill/>
          <a:ln/>
        </p:spPr>
        <p:txBody>
          <a:bodyPr wrap="square" lIns="254" tIns="254" rIns="254" bIns="254" rtlCol="0" anchor="t">
            <a:noAutofit/>
          </a:bodyPr>
          <a:lstStyle/>
          <a:p>
            <a:pPr marL="0" indent="0" algn="just">
              <a:buNone/>
            </a:pPr>
            <a:r>
              <a:rPr lang="en-US" sz="1500" dirty="0">
                <a:solidFill>
                  <a:srgbClr val="2B164E"/>
                </a:solidFill>
                <a:latin typeface="Aptos" pitchFamily="34" charset="0"/>
                <a:ea typeface="Aptos" pitchFamily="34" charset="-122"/>
                <a:cs typeface="Aptos" pitchFamily="34" charset="-120"/>
              </a:rPr>
              <a:t>“</a:t>
            </a:r>
            <a:r>
              <a:rPr lang="en-US" sz="1500" i="1" dirty="0">
                <a:solidFill>
                  <a:srgbClr val="2B164E"/>
                </a:solidFill>
                <a:latin typeface="Aptos" pitchFamily="34" charset="0"/>
                <a:ea typeface="Aptos" pitchFamily="34" charset="-122"/>
                <a:cs typeface="Aptos" pitchFamily="34" charset="-120"/>
              </a:rPr>
              <a:t>Art. 4º </a:t>
            </a:r>
            <a:r>
              <a:rPr lang="pt-BR" sz="1500" i="1" dirty="0">
                <a:solidFill>
                  <a:srgbClr val="2B164E"/>
                </a:solidFill>
                <a:latin typeface="Aptos" pitchFamily="34" charset="0"/>
                <a:ea typeface="Aptos" pitchFamily="34" charset="-122"/>
                <a:cs typeface="Aptos" pitchFamily="34" charset="-120"/>
              </a:rPr>
              <a:t>O Conselho Monetário Nacional e a Comissão de Valores Mobiliários exercerão as atribuições previstas na lei para o fim de: </a:t>
            </a:r>
            <a:r>
              <a:rPr lang="pt-BR" sz="1500" dirty="0">
                <a:solidFill>
                  <a:srgbClr val="2B164E"/>
                </a:solidFill>
                <a:latin typeface="Aptos" pitchFamily="34" charset="0"/>
                <a:ea typeface="Aptos" pitchFamily="34" charset="-122"/>
                <a:cs typeface="Aptos" pitchFamily="34" charset="-120"/>
              </a:rPr>
              <a:t>(...)</a:t>
            </a:r>
          </a:p>
          <a:p>
            <a:pPr marL="0" indent="0" algn="just">
              <a:buNone/>
            </a:pPr>
            <a:r>
              <a:rPr lang="pt-BR" sz="1500" i="1" dirty="0">
                <a:solidFill>
                  <a:srgbClr val="2B164E"/>
                </a:solidFill>
                <a:latin typeface="Aptos" pitchFamily="34" charset="0"/>
                <a:ea typeface="Aptos" pitchFamily="34" charset="-122"/>
                <a:cs typeface="Aptos" pitchFamily="34" charset="-120"/>
              </a:rPr>
              <a:t>VI - assegurar o acesso do público a informações sobre os valores mobiliários negociados e as companhias que os tenham emitido.</a:t>
            </a:r>
            <a:r>
              <a:rPr lang="en-US" sz="1500" i="1" dirty="0">
                <a:solidFill>
                  <a:srgbClr val="2B164E"/>
                </a:solidFill>
                <a:latin typeface="Aptos" pitchFamily="34" charset="0"/>
                <a:ea typeface="Aptos" pitchFamily="34" charset="-122"/>
                <a:cs typeface="Aptos" pitchFamily="34" charset="-120"/>
              </a:rPr>
              <a:t>”</a:t>
            </a:r>
          </a:p>
        </p:txBody>
      </p:sp>
      <p:sp>
        <p:nvSpPr>
          <p:cNvPr id="42" name="Text 7">
            <a:extLst>
              <a:ext uri="{FF2B5EF4-FFF2-40B4-BE49-F238E27FC236}">
                <a16:creationId xmlns:a16="http://schemas.microsoft.com/office/drawing/2014/main" id="{76974B68-B7BF-BB43-D450-636BABC28C7B}"/>
              </a:ext>
            </a:extLst>
          </p:cNvPr>
          <p:cNvSpPr/>
          <p:nvPr/>
        </p:nvSpPr>
        <p:spPr>
          <a:xfrm>
            <a:off x="1457410" y="4983213"/>
            <a:ext cx="9327043" cy="420671"/>
          </a:xfrm>
          <a:prstGeom prst="rect">
            <a:avLst/>
          </a:prstGeom>
          <a:noFill/>
          <a:ln/>
        </p:spPr>
        <p:txBody>
          <a:bodyPr wrap="square" lIns="254" tIns="254" rIns="254" bIns="254" rtlCol="0" anchor="t">
            <a:noAutofit/>
          </a:bodyPr>
          <a:lstStyle/>
          <a:p>
            <a:pPr algn="just"/>
            <a:endParaRPr lang="en-US" sz="1500" dirty="0">
              <a:solidFill>
                <a:srgbClr val="2B164E"/>
              </a:solidFill>
              <a:latin typeface="Aptos" pitchFamily="34" charset="0"/>
              <a:ea typeface="Aptos" pitchFamily="34" charset="-122"/>
              <a:cs typeface="Aptos" pitchFamily="34" charset="-120"/>
            </a:endParaRPr>
          </a:p>
          <a:p>
            <a:pPr algn="just"/>
            <a:r>
              <a:rPr lang="en-US" sz="1500" dirty="0">
                <a:solidFill>
                  <a:srgbClr val="2B164E"/>
                </a:solidFill>
                <a:latin typeface="Aptos" pitchFamily="34" charset="0"/>
                <a:ea typeface="Aptos" pitchFamily="34" charset="-122"/>
                <a:cs typeface="Aptos" pitchFamily="34" charset="-120"/>
              </a:rPr>
              <a:t>“</a:t>
            </a:r>
            <a:r>
              <a:rPr lang="en-US" sz="1500" i="1" dirty="0">
                <a:solidFill>
                  <a:srgbClr val="2B164E"/>
                </a:solidFill>
                <a:latin typeface="Aptos" pitchFamily="34" charset="0"/>
                <a:ea typeface="Aptos" pitchFamily="34" charset="-122"/>
                <a:cs typeface="Aptos" pitchFamily="34" charset="-120"/>
              </a:rPr>
              <a:t>Art. 22. </a:t>
            </a:r>
            <a:r>
              <a:rPr lang="pt-BR" sz="1500" i="1" dirty="0">
                <a:solidFill>
                  <a:srgbClr val="2B164E"/>
                </a:solidFill>
                <a:latin typeface="Aptos" pitchFamily="34" charset="0"/>
                <a:ea typeface="Aptos" pitchFamily="34" charset="-122"/>
                <a:cs typeface="Aptos" pitchFamily="34" charset="-120"/>
              </a:rPr>
              <a:t>Considera-se aberta a companhia cujos valores mobiliários estejam admitidos à negociação na bolsa ou no mercado de balcão.</a:t>
            </a:r>
            <a:r>
              <a:rPr lang="en-US" sz="1500" i="1" dirty="0">
                <a:solidFill>
                  <a:srgbClr val="2B164E"/>
                </a:solidFill>
                <a:latin typeface="Aptos" pitchFamily="34" charset="0"/>
                <a:ea typeface="Aptos" pitchFamily="34" charset="-122"/>
                <a:cs typeface="Aptos" pitchFamily="34" charset="-120"/>
              </a:rPr>
              <a:t> </a:t>
            </a:r>
          </a:p>
          <a:p>
            <a:pPr algn="just"/>
            <a:r>
              <a:rPr lang="pt-BR" sz="1500" i="1" dirty="0">
                <a:solidFill>
                  <a:srgbClr val="2B164E"/>
                </a:solidFill>
                <a:latin typeface="Aptos" pitchFamily="34" charset="0"/>
              </a:rPr>
              <a:t>§ 1º Compete à Comissão de Valores Mobiliários expedir normas aplicáveis às companhias abertas sobre: </a:t>
            </a:r>
          </a:p>
          <a:p>
            <a:pPr algn="just"/>
            <a:r>
              <a:rPr lang="pt-BR" sz="1500" i="1" dirty="0">
                <a:solidFill>
                  <a:srgbClr val="2B164E"/>
                </a:solidFill>
                <a:latin typeface="Aptos" pitchFamily="34" charset="0"/>
                <a:ea typeface="Aptos" pitchFamily="34" charset="-122"/>
                <a:cs typeface="Aptos" pitchFamily="34" charset="-120"/>
              </a:rPr>
              <a:t>I - a natureza das informações que devam divulgar e a periodicidade da divulgação;</a:t>
            </a:r>
            <a:r>
              <a:rPr lang="pt-BR" sz="1500" dirty="0">
                <a:solidFill>
                  <a:srgbClr val="2B164E"/>
                </a:solidFill>
                <a:latin typeface="Aptos" pitchFamily="34" charset="0"/>
                <a:ea typeface="Aptos" pitchFamily="34" charset="-122"/>
                <a:cs typeface="Aptos" pitchFamily="34" charset="-120"/>
              </a:rPr>
              <a:t> (...)”.</a:t>
            </a:r>
            <a:endParaRPr lang="en-US" sz="1500" i="1" dirty="0"/>
          </a:p>
        </p:txBody>
      </p:sp>
    </p:spTree>
    <p:extLst>
      <p:ext uri="{BB962C8B-B14F-4D97-AF65-F5344CB8AC3E}">
        <p14:creationId xmlns:p14="http://schemas.microsoft.com/office/powerpoint/2010/main" val="235588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B3177-ABF8-8B74-F142-0B94E2FFE163}"/>
            </a:ext>
          </a:extLst>
        </p:cNvPr>
        <p:cNvGrpSpPr/>
        <p:nvPr/>
      </p:nvGrpSpPr>
      <p:grpSpPr>
        <a:xfrm>
          <a:off x="0" y="0"/>
          <a:ext cx="0" cy="0"/>
          <a:chOff x="0" y="0"/>
          <a:chExt cx="0" cy="0"/>
        </a:xfrm>
      </p:grpSpPr>
      <p:sp>
        <p:nvSpPr>
          <p:cNvPr id="22" name="Shape 11">
            <a:extLst>
              <a:ext uri="{FF2B5EF4-FFF2-40B4-BE49-F238E27FC236}">
                <a16:creationId xmlns:a16="http://schemas.microsoft.com/office/drawing/2014/main" id="{FC14ADE6-38EA-64D1-4B57-EDE805BF4921}"/>
              </a:ext>
            </a:extLst>
          </p:cNvPr>
          <p:cNvSpPr/>
          <p:nvPr/>
        </p:nvSpPr>
        <p:spPr>
          <a:xfrm>
            <a:off x="1039873" y="1664451"/>
            <a:ext cx="10123689" cy="2029857"/>
          </a:xfrm>
          <a:prstGeom prst="roundRect">
            <a:avLst>
              <a:gd name="adj" fmla="val 6349"/>
            </a:avLst>
          </a:prstGeom>
          <a:solidFill>
            <a:srgbClr val="FBF8FD"/>
          </a:solidFill>
          <a:ln w="12700">
            <a:solidFill>
              <a:srgbClr val="E8D8F5"/>
            </a:solidFill>
            <a:prstDash val="solid"/>
          </a:ln>
        </p:spPr>
        <p:txBody>
          <a:bodyPr/>
          <a:lstStyle/>
          <a:p>
            <a:endParaRPr lang="pt-BR" dirty="0"/>
          </a:p>
        </p:txBody>
      </p:sp>
      <p:sp>
        <p:nvSpPr>
          <p:cNvPr id="5" name="CaixaDeTexto 4">
            <a:extLst>
              <a:ext uri="{FF2B5EF4-FFF2-40B4-BE49-F238E27FC236}">
                <a16:creationId xmlns:a16="http://schemas.microsoft.com/office/drawing/2014/main" id="{AE890C12-5040-4AE7-8594-79C5D74D9CB6}"/>
              </a:ext>
            </a:extLst>
          </p:cNvPr>
          <p:cNvSpPr txBox="1"/>
          <p:nvPr/>
        </p:nvSpPr>
        <p:spPr>
          <a:xfrm>
            <a:off x="11321836" y="6538129"/>
            <a:ext cx="1504501" cy="169277"/>
          </a:xfrm>
          <a:prstGeom prst="rect">
            <a:avLst/>
          </a:prstGeom>
          <a:noFill/>
        </p:spPr>
        <p:txBody>
          <a:bodyPr wrap="square" rtlCol="0">
            <a:spAutoFit/>
          </a:bodyPr>
          <a:lstStyle/>
          <a:p>
            <a:r>
              <a:rPr lang="pt-BR" sz="500" dirty="0">
                <a:solidFill>
                  <a:schemeClr val="bg1"/>
                </a:solidFill>
                <a:latin typeface="Termina Medium" panose="00000600000000000000" pitchFamily="50" charset="0"/>
              </a:rPr>
              <a:t>|   2021</a:t>
            </a:r>
          </a:p>
        </p:txBody>
      </p:sp>
      <p:grpSp>
        <p:nvGrpSpPr>
          <p:cNvPr id="3" name="Agrupar 2">
            <a:extLst>
              <a:ext uri="{FF2B5EF4-FFF2-40B4-BE49-F238E27FC236}">
                <a16:creationId xmlns:a16="http://schemas.microsoft.com/office/drawing/2014/main" id="{A6DD3D2C-2D31-4A19-AB26-82078B1A4376}"/>
              </a:ext>
            </a:extLst>
          </p:cNvPr>
          <p:cNvGrpSpPr/>
          <p:nvPr/>
        </p:nvGrpSpPr>
        <p:grpSpPr>
          <a:xfrm>
            <a:off x="1056145" y="708913"/>
            <a:ext cx="382579" cy="898669"/>
            <a:chOff x="937627" y="3068053"/>
            <a:chExt cx="191252" cy="6543412"/>
          </a:xfrm>
        </p:grpSpPr>
        <p:sp>
          <p:nvSpPr>
            <p:cNvPr id="21" name="CaixaDeTexto 20">
              <a:extLst>
                <a:ext uri="{FF2B5EF4-FFF2-40B4-BE49-F238E27FC236}">
                  <a16:creationId xmlns:a16="http://schemas.microsoft.com/office/drawing/2014/main" id="{46B34415-5387-0FD7-05F1-F879B69341A0}"/>
                </a:ext>
              </a:extLst>
            </p:cNvPr>
            <p:cNvSpPr txBox="1"/>
            <p:nvPr/>
          </p:nvSpPr>
          <p:spPr>
            <a:xfrm>
              <a:off x="946734" y="3068053"/>
              <a:ext cx="182145"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2</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5" name="CaixaDeTexto 24">
              <a:extLst>
                <a:ext uri="{FF2B5EF4-FFF2-40B4-BE49-F238E27FC236}">
                  <a16:creationId xmlns:a16="http://schemas.microsoft.com/office/drawing/2014/main" id="{C261D7BD-AEB8-B2F2-AAB0-A73B35AAF735}"/>
                </a:ext>
              </a:extLst>
            </p:cNvPr>
            <p:cNvSpPr txBox="1"/>
            <p:nvPr/>
          </p:nvSpPr>
          <p:spPr>
            <a:xfrm>
              <a:off x="937627" y="4758244"/>
              <a:ext cx="182145" cy="3809683"/>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3</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8" name="CaixaDeTexto 27">
              <a:extLst>
                <a:ext uri="{FF2B5EF4-FFF2-40B4-BE49-F238E27FC236}">
                  <a16:creationId xmlns:a16="http://schemas.microsoft.com/office/drawing/2014/main" id="{FB554389-EA98-82DD-1692-03FD05359ACA}"/>
                </a:ext>
              </a:extLst>
            </p:cNvPr>
            <p:cNvSpPr txBox="1"/>
            <p:nvPr/>
          </p:nvSpPr>
          <p:spPr>
            <a:xfrm>
              <a:off x="945906" y="5801782"/>
              <a:ext cx="165587"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4</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grpSp>
      <p:sp>
        <p:nvSpPr>
          <p:cNvPr id="23" name="Retângulo 22">
            <a:extLst>
              <a:ext uri="{FF2B5EF4-FFF2-40B4-BE49-F238E27FC236}">
                <a16:creationId xmlns:a16="http://schemas.microsoft.com/office/drawing/2014/main" id="{6DB0140F-A2E8-EDC3-69F2-7C4D3D9F30B7}"/>
              </a:ext>
            </a:extLst>
          </p:cNvPr>
          <p:cNvSpPr/>
          <p:nvPr/>
        </p:nvSpPr>
        <p:spPr>
          <a:xfrm>
            <a:off x="662189" y="492729"/>
            <a:ext cx="1183480" cy="865318"/>
          </a:xfrm>
          <a:prstGeom prst="rect">
            <a:avLst/>
          </a:prstGeom>
          <a:ln>
            <a:solidFill>
              <a:schemeClr val="bg1"/>
            </a:solidFill>
          </a:ln>
        </p:spPr>
        <p:style>
          <a:lnRef idx="2">
            <a:schemeClr val="accent1"/>
          </a:lnRef>
          <a:fillRef idx="1001">
            <a:schemeClr val="dk2"/>
          </a:fillRef>
          <a:effectRef idx="0">
            <a:schemeClr val="accent1"/>
          </a:effectRef>
          <a:fontRef idx="minor">
            <a:schemeClr val="dk1"/>
          </a:fontRef>
        </p:style>
        <p:txBody>
          <a:bodyPr rtlCol="0" anchor="ctr"/>
          <a:lstStyle/>
          <a:p>
            <a:pPr algn="ctr"/>
            <a:endParaRPr lang="pt-BR" dirty="0">
              <a:solidFill>
                <a:sysClr val="windowText" lastClr="000000"/>
              </a:solidFill>
              <a:latin typeface="Aptos" panose="020B0004020202020204" pitchFamily="34" charset="0"/>
            </a:endParaRPr>
          </a:p>
        </p:txBody>
      </p:sp>
      <p:sp>
        <p:nvSpPr>
          <p:cNvPr id="30" name="CaixaDeTexto 29">
            <a:extLst>
              <a:ext uri="{FF2B5EF4-FFF2-40B4-BE49-F238E27FC236}">
                <a16:creationId xmlns:a16="http://schemas.microsoft.com/office/drawing/2014/main" id="{B2D2A16C-4BD1-12B1-EAB6-A0CCC3AF62A9}"/>
              </a:ext>
            </a:extLst>
          </p:cNvPr>
          <p:cNvSpPr txBox="1"/>
          <p:nvPr/>
        </p:nvSpPr>
        <p:spPr>
          <a:xfrm>
            <a:off x="1075301" y="687143"/>
            <a:ext cx="400797" cy="523220"/>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7</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31" name="Retângulo 30">
            <a:extLst>
              <a:ext uri="{FF2B5EF4-FFF2-40B4-BE49-F238E27FC236}">
                <a16:creationId xmlns:a16="http://schemas.microsoft.com/office/drawing/2014/main" id="{074F88F6-A6DC-F58A-AAC6-7BF33B5BF4F4}"/>
              </a:ext>
            </a:extLst>
          </p:cNvPr>
          <p:cNvSpPr/>
          <p:nvPr/>
        </p:nvSpPr>
        <p:spPr>
          <a:xfrm>
            <a:off x="1893116" y="514217"/>
            <a:ext cx="9428720" cy="8046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Aptos" panose="020B0004020202020204" pitchFamily="34" charset="0"/>
            </a:endParaRPr>
          </a:p>
        </p:txBody>
      </p:sp>
      <p:pic>
        <p:nvPicPr>
          <p:cNvPr id="2" name="Imagem 1">
            <a:extLst>
              <a:ext uri="{FF2B5EF4-FFF2-40B4-BE49-F238E27FC236}">
                <a16:creationId xmlns:a16="http://schemas.microsoft.com/office/drawing/2014/main" id="{4C7ADE1E-45DC-4A48-742D-A783F0894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754" y="6443468"/>
            <a:ext cx="504000" cy="143753"/>
          </a:xfrm>
          <a:prstGeom prst="rect">
            <a:avLst/>
          </a:prstGeom>
        </p:spPr>
      </p:pic>
      <p:sp>
        <p:nvSpPr>
          <p:cNvPr id="4" name="CaixaDeTexto 3">
            <a:extLst>
              <a:ext uri="{FF2B5EF4-FFF2-40B4-BE49-F238E27FC236}">
                <a16:creationId xmlns:a16="http://schemas.microsoft.com/office/drawing/2014/main" id="{0CC340FC-A48B-386C-5988-BA64A99D7830}"/>
              </a:ext>
            </a:extLst>
          </p:cNvPr>
          <p:cNvSpPr txBox="1"/>
          <p:nvPr/>
        </p:nvSpPr>
        <p:spPr>
          <a:xfrm>
            <a:off x="11508193" y="6363674"/>
            <a:ext cx="386080" cy="169277"/>
          </a:xfrm>
          <a:prstGeom prst="rect">
            <a:avLst/>
          </a:prstGeom>
          <a:noFill/>
        </p:spPr>
        <p:txBody>
          <a:bodyPr wrap="square" rtlCol="0">
            <a:spAutoFit/>
          </a:bodyPr>
          <a:lstStyle/>
          <a:p>
            <a:r>
              <a:rPr lang="pt-BR" sz="500" b="1" dirty="0">
                <a:solidFill>
                  <a:srgbClr val="3A1D69"/>
                </a:solidFill>
                <a:latin typeface="Aptos" panose="020B0004020202020204" pitchFamily="34" charset="0"/>
              </a:rPr>
              <a:t>|   2026</a:t>
            </a:r>
          </a:p>
        </p:txBody>
      </p:sp>
      <p:pic>
        <p:nvPicPr>
          <p:cNvPr id="6" name="Imagem 5">
            <a:extLst>
              <a:ext uri="{FF2B5EF4-FFF2-40B4-BE49-F238E27FC236}">
                <a16:creationId xmlns:a16="http://schemas.microsoft.com/office/drawing/2014/main" id="{68EBFC9D-9387-4E93-B12F-E21B96A73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743" y="6391147"/>
            <a:ext cx="503250" cy="143539"/>
          </a:xfrm>
          <a:prstGeom prst="rect">
            <a:avLst/>
          </a:prstGeom>
        </p:spPr>
      </p:pic>
      <p:sp>
        <p:nvSpPr>
          <p:cNvPr id="8" name="CaixaDeTexto 7">
            <a:extLst>
              <a:ext uri="{FF2B5EF4-FFF2-40B4-BE49-F238E27FC236}">
                <a16:creationId xmlns:a16="http://schemas.microsoft.com/office/drawing/2014/main" id="{E37E2951-B3F6-CD9D-721F-4600B4E4FAF1}"/>
              </a:ext>
            </a:extLst>
          </p:cNvPr>
          <p:cNvSpPr txBox="1"/>
          <p:nvPr/>
        </p:nvSpPr>
        <p:spPr>
          <a:xfrm>
            <a:off x="2022586" y="717920"/>
            <a:ext cx="9557162" cy="427809"/>
          </a:xfrm>
          <a:prstGeom prst="rect">
            <a:avLst/>
          </a:prstGeom>
          <a:noFill/>
        </p:spPr>
        <p:txBody>
          <a:bodyPr wrap="square" rtlCol="0">
            <a:spAutoFit/>
          </a:bodyPr>
          <a:lstStyle/>
          <a:p>
            <a:pPr algn="just">
              <a:spcAft>
                <a:spcPts val="800"/>
              </a:spcAft>
            </a:pPr>
            <a:r>
              <a:rPr lang="pt-BR" sz="2180" b="1" dirty="0">
                <a:solidFill>
                  <a:srgbClr val="2B164E"/>
                </a:solidFill>
                <a:latin typeface="Aptos" pitchFamily="34" charset="0"/>
                <a:ea typeface="Aptos" pitchFamily="34" charset="-122"/>
                <a:cs typeface="Aptos" pitchFamily="34" charset="-120"/>
              </a:rPr>
              <a:t>Regime de divulgação de informações no mercado de capitais brasileiro </a:t>
            </a:r>
            <a:endParaRPr lang="en-US" sz="2180" i="1" dirty="0"/>
          </a:p>
        </p:txBody>
      </p:sp>
      <p:sp>
        <p:nvSpPr>
          <p:cNvPr id="9" name="Text 6">
            <a:extLst>
              <a:ext uri="{FF2B5EF4-FFF2-40B4-BE49-F238E27FC236}">
                <a16:creationId xmlns:a16="http://schemas.microsoft.com/office/drawing/2014/main" id="{88A7A56E-2FF7-7FD5-3256-8B0CBEC98CA2}"/>
              </a:ext>
            </a:extLst>
          </p:cNvPr>
          <p:cNvSpPr/>
          <p:nvPr/>
        </p:nvSpPr>
        <p:spPr>
          <a:xfrm>
            <a:off x="1225025" y="1757789"/>
            <a:ext cx="4745736" cy="485398"/>
          </a:xfrm>
          <a:prstGeom prst="rect">
            <a:avLst/>
          </a:prstGeom>
          <a:noFill/>
          <a:ln/>
        </p:spPr>
        <p:txBody>
          <a:bodyPr wrap="square" lIns="0" tIns="0" rIns="0" bIns="0" rtlCol="0" anchor="ctr"/>
          <a:lstStyle/>
          <a:p>
            <a:pPr marL="0" indent="0">
              <a:buNone/>
            </a:pPr>
            <a:r>
              <a:rPr lang="en-US" sz="1600" b="1" u="sng" dirty="0">
                <a:solidFill>
                  <a:srgbClr val="2B164E"/>
                </a:solidFill>
                <a:latin typeface="Aptos" pitchFamily="34" charset="0"/>
                <a:ea typeface="Aptos" pitchFamily="34" charset="-122"/>
                <a:cs typeface="Aptos" pitchFamily="34" charset="-120"/>
              </a:rPr>
              <a:t>Lei nº 6.404/1976 </a:t>
            </a:r>
            <a:endParaRPr lang="en-US" sz="1600" u="sng" dirty="0"/>
          </a:p>
        </p:txBody>
      </p:sp>
      <p:sp>
        <p:nvSpPr>
          <p:cNvPr id="10" name="Text 7">
            <a:extLst>
              <a:ext uri="{FF2B5EF4-FFF2-40B4-BE49-F238E27FC236}">
                <a16:creationId xmlns:a16="http://schemas.microsoft.com/office/drawing/2014/main" id="{912B35BD-3406-474A-9399-3DADA9CD5CFF}"/>
              </a:ext>
            </a:extLst>
          </p:cNvPr>
          <p:cNvSpPr/>
          <p:nvPr/>
        </p:nvSpPr>
        <p:spPr>
          <a:xfrm>
            <a:off x="1476098" y="2336525"/>
            <a:ext cx="9289668" cy="1035733"/>
          </a:xfrm>
          <a:prstGeom prst="rect">
            <a:avLst/>
          </a:prstGeom>
          <a:noFill/>
          <a:ln/>
        </p:spPr>
        <p:txBody>
          <a:bodyPr wrap="square" lIns="254" tIns="254" rIns="254" bIns="254" rtlCol="0" anchor="t">
            <a:noAutofit/>
          </a:bodyPr>
          <a:lstStyle/>
          <a:p>
            <a:pPr algn="just"/>
            <a:r>
              <a:rPr lang="pt-BR" sz="1500" dirty="0">
                <a:solidFill>
                  <a:srgbClr val="2B164E"/>
                </a:solidFill>
                <a:latin typeface="Aptos" pitchFamily="34" charset="0"/>
              </a:rPr>
              <a:t>“</a:t>
            </a:r>
            <a:r>
              <a:rPr lang="pt-BR" sz="1500" i="1" dirty="0">
                <a:solidFill>
                  <a:srgbClr val="2B164E"/>
                </a:solidFill>
                <a:latin typeface="Aptos" pitchFamily="34" charset="0"/>
              </a:rPr>
              <a:t>Art. 157. </a:t>
            </a:r>
            <a:r>
              <a:rPr lang="pt-BR" sz="1500" dirty="0">
                <a:solidFill>
                  <a:srgbClr val="2B164E"/>
                </a:solidFill>
                <a:latin typeface="Aptos" pitchFamily="34" charset="0"/>
              </a:rPr>
              <a:t>(...)</a:t>
            </a:r>
          </a:p>
          <a:p>
            <a:pPr algn="just"/>
            <a:r>
              <a:rPr lang="pt-BR" sz="1500" i="1" dirty="0">
                <a:solidFill>
                  <a:srgbClr val="2B164E"/>
                </a:solidFill>
                <a:latin typeface="Aptos" pitchFamily="34" charset="0"/>
              </a:rPr>
              <a:t>§ 4º Os administradores da companhia aberta são obrigados a comunicar imediatamente à bolsa de valores e a divulgar pela imprensa qualquer deliberação da assembleia geral ou dos órgãos de administração da companhia, ou fato relevante ocorrido nos seus negócios, que possa influir, de modo ponderável, na decisão dos investidores do mercado de vender ou comprar valores mobiliários emitidos pela companhia.” </a:t>
            </a:r>
          </a:p>
          <a:p>
            <a:pPr algn="just"/>
            <a:endParaRPr lang="pt-BR" sz="1500" i="1" dirty="0">
              <a:solidFill>
                <a:srgbClr val="2B164E"/>
              </a:solidFill>
              <a:latin typeface="Aptos" pitchFamily="34" charset="0"/>
            </a:endParaRPr>
          </a:p>
          <a:p>
            <a:pPr algn="just"/>
            <a:endParaRPr lang="pt-BR" sz="1500" i="1" dirty="0">
              <a:solidFill>
                <a:srgbClr val="2B164E"/>
              </a:solidFill>
              <a:latin typeface="Aptos" pitchFamily="34" charset="0"/>
            </a:endParaRPr>
          </a:p>
          <a:p>
            <a:pPr algn="just"/>
            <a:endParaRPr lang="pt-BR" sz="1500" dirty="0">
              <a:solidFill>
                <a:srgbClr val="2B164E"/>
              </a:solidFill>
              <a:latin typeface="Aptos" pitchFamily="34" charset="0"/>
            </a:endParaRPr>
          </a:p>
        </p:txBody>
      </p:sp>
      <p:sp>
        <p:nvSpPr>
          <p:cNvPr id="36" name="Shape 11">
            <a:extLst>
              <a:ext uri="{FF2B5EF4-FFF2-40B4-BE49-F238E27FC236}">
                <a16:creationId xmlns:a16="http://schemas.microsoft.com/office/drawing/2014/main" id="{04C6A48C-9275-7D3C-107B-E3C7158B714B}"/>
              </a:ext>
            </a:extLst>
          </p:cNvPr>
          <p:cNvSpPr/>
          <p:nvPr/>
        </p:nvSpPr>
        <p:spPr>
          <a:xfrm>
            <a:off x="1056145" y="4001518"/>
            <a:ext cx="10123690" cy="2169340"/>
          </a:xfrm>
          <a:prstGeom prst="roundRect">
            <a:avLst>
              <a:gd name="adj" fmla="val 6349"/>
            </a:avLst>
          </a:prstGeom>
          <a:solidFill>
            <a:srgbClr val="FBF8FD"/>
          </a:solidFill>
          <a:ln w="12700">
            <a:solidFill>
              <a:srgbClr val="E8D8F5"/>
            </a:solidFill>
            <a:prstDash val="solid"/>
          </a:ln>
        </p:spPr>
        <p:txBody>
          <a:bodyPr/>
          <a:lstStyle/>
          <a:p>
            <a:endParaRPr lang="pt-BR" dirty="0"/>
          </a:p>
        </p:txBody>
      </p:sp>
      <p:sp>
        <p:nvSpPr>
          <p:cNvPr id="37" name="Text 6">
            <a:extLst>
              <a:ext uri="{FF2B5EF4-FFF2-40B4-BE49-F238E27FC236}">
                <a16:creationId xmlns:a16="http://schemas.microsoft.com/office/drawing/2014/main" id="{7E795BC4-8DD9-9D34-3966-FA4582613E08}"/>
              </a:ext>
            </a:extLst>
          </p:cNvPr>
          <p:cNvSpPr/>
          <p:nvPr/>
        </p:nvSpPr>
        <p:spPr>
          <a:xfrm>
            <a:off x="1225025" y="4343522"/>
            <a:ext cx="4998933" cy="45719"/>
          </a:xfrm>
          <a:prstGeom prst="rect">
            <a:avLst/>
          </a:prstGeom>
          <a:noFill/>
          <a:ln/>
        </p:spPr>
        <p:txBody>
          <a:bodyPr wrap="square" lIns="0" tIns="0" rIns="0" bIns="0" rtlCol="0" anchor="ctr"/>
          <a:lstStyle/>
          <a:p>
            <a:pPr marL="0" indent="0">
              <a:buNone/>
            </a:pPr>
            <a:r>
              <a:rPr lang="pt-BR" sz="1600" b="1" u="sng" noProof="0" dirty="0">
                <a:solidFill>
                  <a:srgbClr val="2B164E"/>
                </a:solidFill>
                <a:latin typeface="Aptos" pitchFamily="34" charset="0"/>
                <a:ea typeface="Aptos" pitchFamily="34" charset="-122"/>
                <a:cs typeface="Aptos" pitchFamily="34" charset="-120"/>
              </a:rPr>
              <a:t>Resolução CVM </a:t>
            </a:r>
            <a:r>
              <a:rPr lang="en-US" sz="1600" b="1" u="sng" dirty="0">
                <a:solidFill>
                  <a:srgbClr val="2B164E"/>
                </a:solidFill>
                <a:latin typeface="Aptos" pitchFamily="34" charset="0"/>
                <a:ea typeface="Aptos" pitchFamily="34" charset="-122"/>
                <a:cs typeface="Aptos" pitchFamily="34" charset="-120"/>
              </a:rPr>
              <a:t>nº 80/2022</a:t>
            </a:r>
            <a:endParaRPr lang="en-US" sz="1600" u="sng" dirty="0"/>
          </a:p>
        </p:txBody>
      </p:sp>
      <p:sp>
        <p:nvSpPr>
          <p:cNvPr id="42" name="Text 7">
            <a:extLst>
              <a:ext uri="{FF2B5EF4-FFF2-40B4-BE49-F238E27FC236}">
                <a16:creationId xmlns:a16="http://schemas.microsoft.com/office/drawing/2014/main" id="{CA0A5114-16A7-FA7C-4AA6-3E978FF19BC1}"/>
              </a:ext>
            </a:extLst>
          </p:cNvPr>
          <p:cNvSpPr/>
          <p:nvPr/>
        </p:nvSpPr>
        <p:spPr>
          <a:xfrm>
            <a:off x="1457410" y="4983213"/>
            <a:ext cx="9327043" cy="420671"/>
          </a:xfrm>
          <a:prstGeom prst="rect">
            <a:avLst/>
          </a:prstGeom>
          <a:noFill/>
          <a:ln/>
        </p:spPr>
        <p:txBody>
          <a:bodyPr wrap="square" lIns="254" tIns="254" rIns="254" bIns="254" rtlCol="0" anchor="t">
            <a:noAutofit/>
          </a:bodyPr>
          <a:lstStyle/>
          <a:p>
            <a:pPr algn="just"/>
            <a:endParaRPr lang="en-US" sz="1500" dirty="0">
              <a:solidFill>
                <a:srgbClr val="2B164E"/>
              </a:solidFill>
              <a:latin typeface="Aptos" pitchFamily="34" charset="0"/>
              <a:ea typeface="Aptos" pitchFamily="34" charset="-122"/>
              <a:cs typeface="Aptos" pitchFamily="34" charset="-120"/>
            </a:endParaRPr>
          </a:p>
        </p:txBody>
      </p:sp>
      <p:sp>
        <p:nvSpPr>
          <p:cNvPr id="7" name="CaixaDeTexto 6">
            <a:extLst>
              <a:ext uri="{FF2B5EF4-FFF2-40B4-BE49-F238E27FC236}">
                <a16:creationId xmlns:a16="http://schemas.microsoft.com/office/drawing/2014/main" id="{FF5C392B-19AA-6EAB-F299-070778A4185D}"/>
              </a:ext>
            </a:extLst>
          </p:cNvPr>
          <p:cNvSpPr txBox="1"/>
          <p:nvPr/>
        </p:nvSpPr>
        <p:spPr>
          <a:xfrm>
            <a:off x="1403945" y="4643598"/>
            <a:ext cx="9380508" cy="1754326"/>
          </a:xfrm>
          <a:prstGeom prst="rect">
            <a:avLst/>
          </a:prstGeom>
          <a:noFill/>
        </p:spPr>
        <p:txBody>
          <a:bodyPr wrap="square" rtlCol="0">
            <a:spAutoFit/>
          </a:bodyPr>
          <a:lstStyle/>
          <a:p>
            <a:pPr algn="just"/>
            <a:r>
              <a:rPr lang="pt-BR" sz="1500" i="1" dirty="0">
                <a:solidFill>
                  <a:srgbClr val="2B164E"/>
                </a:solidFill>
                <a:latin typeface="Aptos" pitchFamily="34" charset="0"/>
              </a:rPr>
              <a:t>“Art. 14. O emissor deve enviar à CVM as informações periódicas e eventuais, conforme conteúdo, forma e prazos estabelecidos por esta Resolução. (...)</a:t>
            </a:r>
          </a:p>
          <a:p>
            <a:pPr algn="just"/>
            <a:r>
              <a:rPr lang="pt-BR" sz="1500" i="1" dirty="0">
                <a:solidFill>
                  <a:srgbClr val="2B164E"/>
                </a:solidFill>
                <a:latin typeface="Aptos" pitchFamily="34" charset="0"/>
              </a:rPr>
              <a:t>Art. 15. O emissor deve divulgar informações verdadeiras, completas, consistentes e que não induzam o investidor a erro. (...)</a:t>
            </a:r>
          </a:p>
          <a:p>
            <a:pPr algn="just"/>
            <a:r>
              <a:rPr lang="pt-BR" sz="1500" i="1" dirty="0">
                <a:solidFill>
                  <a:srgbClr val="2B164E"/>
                </a:solidFill>
                <a:latin typeface="Aptos" pitchFamily="34" charset="0"/>
              </a:rPr>
              <a:t>Art. 49. O diretor de relações com investidores é responsável pela prestação de todas as informações exigidas pela legislação e regulamentação do mercado de valores mobiliários.”</a:t>
            </a:r>
          </a:p>
          <a:p>
            <a:endParaRPr lang="pt-BR" dirty="0"/>
          </a:p>
        </p:txBody>
      </p:sp>
      <p:cxnSp>
        <p:nvCxnSpPr>
          <p:cNvPr id="12" name="Conector: Curvo 11">
            <a:extLst>
              <a:ext uri="{FF2B5EF4-FFF2-40B4-BE49-F238E27FC236}">
                <a16:creationId xmlns:a16="http://schemas.microsoft.com/office/drawing/2014/main" id="{E261E7B0-6A26-631C-500F-84A5B6871677}"/>
              </a:ext>
            </a:extLst>
          </p:cNvPr>
          <p:cNvCxnSpPr>
            <a:cxnSpLocks/>
            <a:endCxn id="17" idx="1"/>
          </p:cNvCxnSpPr>
          <p:nvPr/>
        </p:nvCxnSpPr>
        <p:spPr>
          <a:xfrm>
            <a:off x="8199830" y="3362415"/>
            <a:ext cx="459862" cy="156039"/>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79C91AEB-0E79-C522-95E4-E9951B40F497}"/>
              </a:ext>
            </a:extLst>
          </p:cNvPr>
          <p:cNvSpPr txBox="1"/>
          <p:nvPr/>
        </p:nvSpPr>
        <p:spPr>
          <a:xfrm>
            <a:off x="8659692" y="3372260"/>
            <a:ext cx="2325810" cy="292388"/>
          </a:xfrm>
          <a:prstGeom prst="rect">
            <a:avLst/>
          </a:prstGeom>
          <a:noFill/>
        </p:spPr>
        <p:txBody>
          <a:bodyPr wrap="square" rtlCol="0">
            <a:spAutoFit/>
          </a:bodyPr>
          <a:lstStyle/>
          <a:p>
            <a:pPr algn="just"/>
            <a:r>
              <a:rPr lang="pt-BR" sz="1300" b="1" dirty="0">
                <a:solidFill>
                  <a:srgbClr val="2B164E"/>
                </a:solidFill>
                <a:latin typeface="Aptos" pitchFamily="34" charset="0"/>
              </a:rPr>
              <a:t>Resolução CVM nº 44/2021</a:t>
            </a:r>
          </a:p>
        </p:txBody>
      </p:sp>
    </p:spTree>
    <p:extLst>
      <p:ext uri="{BB962C8B-B14F-4D97-AF65-F5344CB8AC3E}">
        <p14:creationId xmlns:p14="http://schemas.microsoft.com/office/powerpoint/2010/main" val="117612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115E2-C929-3C82-058D-AF8D075EF651}"/>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86EE4844-A0FD-C905-00FB-E4F4DF7F9831}"/>
              </a:ext>
            </a:extLst>
          </p:cNvPr>
          <p:cNvSpPr txBox="1"/>
          <p:nvPr/>
        </p:nvSpPr>
        <p:spPr>
          <a:xfrm>
            <a:off x="11321836" y="6538129"/>
            <a:ext cx="1504501" cy="169277"/>
          </a:xfrm>
          <a:prstGeom prst="rect">
            <a:avLst/>
          </a:prstGeom>
          <a:noFill/>
        </p:spPr>
        <p:txBody>
          <a:bodyPr wrap="square" rtlCol="0">
            <a:spAutoFit/>
          </a:bodyPr>
          <a:lstStyle/>
          <a:p>
            <a:r>
              <a:rPr lang="pt-BR" sz="500" dirty="0">
                <a:solidFill>
                  <a:schemeClr val="bg1"/>
                </a:solidFill>
                <a:latin typeface="Termina Medium" panose="00000600000000000000" pitchFamily="50" charset="0"/>
              </a:rPr>
              <a:t>|   2021</a:t>
            </a:r>
          </a:p>
        </p:txBody>
      </p:sp>
      <p:grpSp>
        <p:nvGrpSpPr>
          <p:cNvPr id="3" name="Agrupar 2">
            <a:extLst>
              <a:ext uri="{FF2B5EF4-FFF2-40B4-BE49-F238E27FC236}">
                <a16:creationId xmlns:a16="http://schemas.microsoft.com/office/drawing/2014/main" id="{25987A65-191A-D99D-9AB7-8F6076FC0B74}"/>
              </a:ext>
            </a:extLst>
          </p:cNvPr>
          <p:cNvGrpSpPr/>
          <p:nvPr/>
        </p:nvGrpSpPr>
        <p:grpSpPr>
          <a:xfrm>
            <a:off x="1056145" y="708913"/>
            <a:ext cx="382579" cy="898669"/>
            <a:chOff x="937627" y="3068053"/>
            <a:chExt cx="191252" cy="6543412"/>
          </a:xfrm>
        </p:grpSpPr>
        <p:sp>
          <p:nvSpPr>
            <p:cNvPr id="21" name="CaixaDeTexto 20">
              <a:extLst>
                <a:ext uri="{FF2B5EF4-FFF2-40B4-BE49-F238E27FC236}">
                  <a16:creationId xmlns:a16="http://schemas.microsoft.com/office/drawing/2014/main" id="{9376600D-F5D4-22E7-A1DD-BF2D8267865D}"/>
                </a:ext>
              </a:extLst>
            </p:cNvPr>
            <p:cNvSpPr txBox="1"/>
            <p:nvPr/>
          </p:nvSpPr>
          <p:spPr>
            <a:xfrm>
              <a:off x="946734" y="3068053"/>
              <a:ext cx="182145"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2</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5" name="CaixaDeTexto 24">
              <a:extLst>
                <a:ext uri="{FF2B5EF4-FFF2-40B4-BE49-F238E27FC236}">
                  <a16:creationId xmlns:a16="http://schemas.microsoft.com/office/drawing/2014/main" id="{DBE73397-010D-49DD-FC91-9C16F7E6AC61}"/>
                </a:ext>
              </a:extLst>
            </p:cNvPr>
            <p:cNvSpPr txBox="1"/>
            <p:nvPr/>
          </p:nvSpPr>
          <p:spPr>
            <a:xfrm>
              <a:off x="937627" y="4758244"/>
              <a:ext cx="182145" cy="3809683"/>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3</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28" name="CaixaDeTexto 27">
              <a:extLst>
                <a:ext uri="{FF2B5EF4-FFF2-40B4-BE49-F238E27FC236}">
                  <a16:creationId xmlns:a16="http://schemas.microsoft.com/office/drawing/2014/main" id="{EA2C0AEF-63C6-D1BB-3E38-87D2CE4089D9}"/>
                </a:ext>
              </a:extLst>
            </p:cNvPr>
            <p:cNvSpPr txBox="1"/>
            <p:nvPr/>
          </p:nvSpPr>
          <p:spPr>
            <a:xfrm>
              <a:off x="945906" y="5801782"/>
              <a:ext cx="165587" cy="3809683"/>
            </a:xfrm>
            <a:prstGeom prst="rect">
              <a:avLst/>
            </a:prstGeom>
            <a:noFill/>
          </p:spPr>
          <p:txBody>
            <a:bodyPr wrap="square">
              <a:spAutoFit/>
            </a:bodyPr>
            <a:lstStyle/>
            <a:p>
              <a:pPr algn="ctr"/>
              <a:r>
                <a:rPr lang="pt-BR"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rPr>
                <a:t>4</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grpSp>
      <p:sp>
        <p:nvSpPr>
          <p:cNvPr id="23" name="Retângulo 22">
            <a:extLst>
              <a:ext uri="{FF2B5EF4-FFF2-40B4-BE49-F238E27FC236}">
                <a16:creationId xmlns:a16="http://schemas.microsoft.com/office/drawing/2014/main" id="{F28FE716-24E8-5F1A-D62F-4F800E51CA6A}"/>
              </a:ext>
            </a:extLst>
          </p:cNvPr>
          <p:cNvSpPr/>
          <p:nvPr/>
        </p:nvSpPr>
        <p:spPr>
          <a:xfrm>
            <a:off x="662189" y="492729"/>
            <a:ext cx="1183480" cy="865318"/>
          </a:xfrm>
          <a:prstGeom prst="rect">
            <a:avLst/>
          </a:prstGeom>
          <a:ln>
            <a:solidFill>
              <a:schemeClr val="bg1"/>
            </a:solidFill>
          </a:ln>
        </p:spPr>
        <p:style>
          <a:lnRef idx="2">
            <a:schemeClr val="accent1"/>
          </a:lnRef>
          <a:fillRef idx="1001">
            <a:schemeClr val="dk2"/>
          </a:fillRef>
          <a:effectRef idx="0">
            <a:schemeClr val="accent1"/>
          </a:effectRef>
          <a:fontRef idx="minor">
            <a:schemeClr val="dk1"/>
          </a:fontRef>
        </p:style>
        <p:txBody>
          <a:bodyPr rtlCol="0" anchor="ctr"/>
          <a:lstStyle/>
          <a:p>
            <a:pPr algn="ctr"/>
            <a:endParaRPr lang="pt-BR" dirty="0">
              <a:solidFill>
                <a:sysClr val="windowText" lastClr="000000"/>
              </a:solidFill>
              <a:latin typeface="Aptos" panose="020B0004020202020204" pitchFamily="34" charset="0"/>
            </a:endParaRPr>
          </a:p>
        </p:txBody>
      </p:sp>
      <p:sp>
        <p:nvSpPr>
          <p:cNvPr id="30" name="CaixaDeTexto 29">
            <a:extLst>
              <a:ext uri="{FF2B5EF4-FFF2-40B4-BE49-F238E27FC236}">
                <a16:creationId xmlns:a16="http://schemas.microsoft.com/office/drawing/2014/main" id="{01526A3A-CA57-8E3C-6445-BF82CD691E50}"/>
              </a:ext>
            </a:extLst>
          </p:cNvPr>
          <p:cNvSpPr txBox="1"/>
          <p:nvPr/>
        </p:nvSpPr>
        <p:spPr>
          <a:xfrm>
            <a:off x="1075301" y="687143"/>
            <a:ext cx="400797" cy="523220"/>
          </a:xfrm>
          <a:prstGeom prst="rect">
            <a:avLst/>
          </a:prstGeom>
          <a:noFill/>
        </p:spPr>
        <p:txBody>
          <a:bodyPr wrap="square">
            <a:spAutoFit/>
          </a:bodyPr>
          <a:lstStyle/>
          <a:p>
            <a:pPr algn="ctr"/>
            <a:r>
              <a:rPr lang="pt-BR" sz="2800" b="1" dirty="0">
                <a:solidFill>
                  <a:schemeClr val="bg1"/>
                </a:solidFill>
                <a:latin typeface="Aptos" panose="020B0004020202020204" pitchFamily="34" charset="0"/>
                <a:ea typeface="Yu Gothic Medium" panose="020B0500000000000000" pitchFamily="34" charset="-128"/>
                <a:cs typeface="Times New Roman" panose="02020603050405020304" pitchFamily="18" charset="0"/>
              </a:rPr>
              <a:t>8</a:t>
            </a:r>
            <a:endParaRPr lang="en-US" sz="2800" b="1" dirty="0">
              <a:solidFill>
                <a:schemeClr val="bg1"/>
              </a:solidFill>
              <a:effectLst/>
              <a:latin typeface="Aptos" panose="020B0004020202020204" pitchFamily="34" charset="0"/>
              <a:ea typeface="Yu Gothic Medium" panose="020B0500000000000000" pitchFamily="34" charset="-128"/>
              <a:cs typeface="Times New Roman" panose="02020603050405020304" pitchFamily="18" charset="0"/>
            </a:endParaRPr>
          </a:p>
        </p:txBody>
      </p:sp>
      <p:sp>
        <p:nvSpPr>
          <p:cNvPr id="31" name="Retângulo 30">
            <a:extLst>
              <a:ext uri="{FF2B5EF4-FFF2-40B4-BE49-F238E27FC236}">
                <a16:creationId xmlns:a16="http://schemas.microsoft.com/office/drawing/2014/main" id="{48EDE1F9-E2A4-9997-47F1-2967555B73A0}"/>
              </a:ext>
            </a:extLst>
          </p:cNvPr>
          <p:cNvSpPr/>
          <p:nvPr/>
        </p:nvSpPr>
        <p:spPr>
          <a:xfrm>
            <a:off x="1893116" y="514217"/>
            <a:ext cx="9428720" cy="8046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Aptos" panose="020B0004020202020204" pitchFamily="34" charset="0"/>
            </a:endParaRPr>
          </a:p>
        </p:txBody>
      </p:sp>
      <p:pic>
        <p:nvPicPr>
          <p:cNvPr id="2" name="Imagem 1">
            <a:extLst>
              <a:ext uri="{FF2B5EF4-FFF2-40B4-BE49-F238E27FC236}">
                <a16:creationId xmlns:a16="http://schemas.microsoft.com/office/drawing/2014/main" id="{FA2E1603-C6B2-8542-A251-E0E8F29BD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754" y="6443468"/>
            <a:ext cx="504000" cy="143753"/>
          </a:xfrm>
          <a:prstGeom prst="rect">
            <a:avLst/>
          </a:prstGeom>
        </p:spPr>
      </p:pic>
      <p:sp>
        <p:nvSpPr>
          <p:cNvPr id="4" name="CaixaDeTexto 3">
            <a:extLst>
              <a:ext uri="{FF2B5EF4-FFF2-40B4-BE49-F238E27FC236}">
                <a16:creationId xmlns:a16="http://schemas.microsoft.com/office/drawing/2014/main" id="{9FC5B0C3-147E-502C-1903-58C7D3A069CD}"/>
              </a:ext>
            </a:extLst>
          </p:cNvPr>
          <p:cNvSpPr txBox="1"/>
          <p:nvPr/>
        </p:nvSpPr>
        <p:spPr>
          <a:xfrm>
            <a:off x="11508193" y="6363674"/>
            <a:ext cx="386080" cy="169277"/>
          </a:xfrm>
          <a:prstGeom prst="rect">
            <a:avLst/>
          </a:prstGeom>
          <a:noFill/>
        </p:spPr>
        <p:txBody>
          <a:bodyPr wrap="square" rtlCol="0">
            <a:spAutoFit/>
          </a:bodyPr>
          <a:lstStyle/>
          <a:p>
            <a:r>
              <a:rPr lang="pt-BR" sz="500" b="1" dirty="0">
                <a:solidFill>
                  <a:srgbClr val="3A1D69"/>
                </a:solidFill>
                <a:latin typeface="Aptos" panose="020B0004020202020204" pitchFamily="34" charset="0"/>
              </a:rPr>
              <a:t>|   2026</a:t>
            </a:r>
          </a:p>
        </p:txBody>
      </p:sp>
      <p:pic>
        <p:nvPicPr>
          <p:cNvPr id="6" name="Imagem 5">
            <a:extLst>
              <a:ext uri="{FF2B5EF4-FFF2-40B4-BE49-F238E27FC236}">
                <a16:creationId xmlns:a16="http://schemas.microsoft.com/office/drawing/2014/main" id="{13D74AB2-B56F-5F9C-D107-B8D71F001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743" y="6391147"/>
            <a:ext cx="503250" cy="143539"/>
          </a:xfrm>
          <a:prstGeom prst="rect">
            <a:avLst/>
          </a:prstGeom>
        </p:spPr>
      </p:pic>
      <p:sp>
        <p:nvSpPr>
          <p:cNvPr id="8" name="CaixaDeTexto 7">
            <a:extLst>
              <a:ext uri="{FF2B5EF4-FFF2-40B4-BE49-F238E27FC236}">
                <a16:creationId xmlns:a16="http://schemas.microsoft.com/office/drawing/2014/main" id="{883D244D-3C43-EE58-40E1-5C2E5380020D}"/>
              </a:ext>
            </a:extLst>
          </p:cNvPr>
          <p:cNvSpPr txBox="1"/>
          <p:nvPr/>
        </p:nvSpPr>
        <p:spPr>
          <a:xfrm>
            <a:off x="2022586" y="717920"/>
            <a:ext cx="9557162" cy="461665"/>
          </a:xfrm>
          <a:prstGeom prst="rect">
            <a:avLst/>
          </a:prstGeom>
          <a:noFill/>
        </p:spPr>
        <p:txBody>
          <a:bodyPr wrap="square" rtlCol="0">
            <a:spAutoFit/>
          </a:bodyPr>
          <a:lstStyle/>
          <a:p>
            <a:pPr algn="just">
              <a:spcAft>
                <a:spcPts val="800"/>
              </a:spcAft>
            </a:pPr>
            <a:r>
              <a:rPr lang="pt-BR" sz="2400" b="1" noProof="0" dirty="0">
                <a:solidFill>
                  <a:srgbClr val="2B164E"/>
                </a:solidFill>
                <a:latin typeface="Aptos" pitchFamily="34" charset="0"/>
                <a:ea typeface="Aptos" pitchFamily="34" charset="-122"/>
                <a:cs typeface="Aptos" pitchFamily="34" charset="-120"/>
              </a:rPr>
              <a:t>Projeto de Lei nº 2.925/2023 (“PL 2925”) </a:t>
            </a:r>
            <a:endParaRPr lang="en-US" sz="2400" i="1" dirty="0"/>
          </a:p>
        </p:txBody>
      </p:sp>
      <p:sp>
        <p:nvSpPr>
          <p:cNvPr id="38" name="Text 7">
            <a:extLst>
              <a:ext uri="{FF2B5EF4-FFF2-40B4-BE49-F238E27FC236}">
                <a16:creationId xmlns:a16="http://schemas.microsoft.com/office/drawing/2014/main" id="{6F567E5E-1464-5914-E1A2-6A63136D6441}"/>
              </a:ext>
            </a:extLst>
          </p:cNvPr>
          <p:cNvSpPr/>
          <p:nvPr/>
        </p:nvSpPr>
        <p:spPr>
          <a:xfrm>
            <a:off x="904825" y="4134601"/>
            <a:ext cx="4745736" cy="512064"/>
          </a:xfrm>
          <a:prstGeom prst="rect">
            <a:avLst/>
          </a:prstGeom>
          <a:noFill/>
          <a:ln/>
        </p:spPr>
        <p:txBody>
          <a:bodyPr wrap="square" lIns="254" tIns="254" rIns="254" bIns="254" rtlCol="0" anchor="t">
            <a:noAutofit/>
          </a:bodyPr>
          <a:lstStyle/>
          <a:p>
            <a:pPr marL="0" indent="0">
              <a:buNone/>
            </a:pPr>
            <a:endParaRPr lang="en-US" sz="1200" i="1" dirty="0"/>
          </a:p>
        </p:txBody>
      </p:sp>
      <p:sp>
        <p:nvSpPr>
          <p:cNvPr id="41" name="Text 7">
            <a:extLst>
              <a:ext uri="{FF2B5EF4-FFF2-40B4-BE49-F238E27FC236}">
                <a16:creationId xmlns:a16="http://schemas.microsoft.com/office/drawing/2014/main" id="{060AE3EC-051C-DB9A-F915-3520AB7156C9}"/>
              </a:ext>
            </a:extLst>
          </p:cNvPr>
          <p:cNvSpPr/>
          <p:nvPr/>
        </p:nvSpPr>
        <p:spPr>
          <a:xfrm>
            <a:off x="6342158" y="2034712"/>
            <a:ext cx="4742214" cy="512064"/>
          </a:xfrm>
          <a:prstGeom prst="rect">
            <a:avLst/>
          </a:prstGeom>
          <a:noFill/>
          <a:ln/>
        </p:spPr>
        <p:txBody>
          <a:bodyPr wrap="square" lIns="254" tIns="254" rIns="254" bIns="254" rtlCol="0" anchor="t">
            <a:noAutofit/>
          </a:bodyPr>
          <a:lstStyle/>
          <a:p>
            <a:endParaRPr lang="en-US" sz="1200" dirty="0">
              <a:solidFill>
                <a:srgbClr val="2B164E"/>
              </a:solidFill>
              <a:latin typeface="Aptos" pitchFamily="34" charset="0"/>
            </a:endParaRPr>
          </a:p>
        </p:txBody>
      </p:sp>
      <p:sp>
        <p:nvSpPr>
          <p:cNvPr id="42" name="Text 7">
            <a:extLst>
              <a:ext uri="{FF2B5EF4-FFF2-40B4-BE49-F238E27FC236}">
                <a16:creationId xmlns:a16="http://schemas.microsoft.com/office/drawing/2014/main" id="{26F04DBE-5B71-483C-2607-1D63B303868D}"/>
              </a:ext>
            </a:extLst>
          </p:cNvPr>
          <p:cNvSpPr/>
          <p:nvPr/>
        </p:nvSpPr>
        <p:spPr>
          <a:xfrm>
            <a:off x="904825" y="4853369"/>
            <a:ext cx="4745736" cy="512064"/>
          </a:xfrm>
          <a:prstGeom prst="rect">
            <a:avLst/>
          </a:prstGeom>
          <a:noFill/>
          <a:ln/>
        </p:spPr>
        <p:txBody>
          <a:bodyPr wrap="square" lIns="254" tIns="254" rIns="254" bIns="254" rtlCol="0" anchor="t">
            <a:noAutofit/>
          </a:bodyPr>
          <a:lstStyle/>
          <a:p>
            <a:pPr algn="just"/>
            <a:endParaRPr lang="en-US" sz="1200" i="1" dirty="0"/>
          </a:p>
        </p:txBody>
      </p:sp>
      <p:sp>
        <p:nvSpPr>
          <p:cNvPr id="46" name="Text 7">
            <a:extLst>
              <a:ext uri="{FF2B5EF4-FFF2-40B4-BE49-F238E27FC236}">
                <a16:creationId xmlns:a16="http://schemas.microsoft.com/office/drawing/2014/main" id="{83BC15DF-126D-07F7-C85D-F0813CEC5296}"/>
              </a:ext>
            </a:extLst>
          </p:cNvPr>
          <p:cNvSpPr/>
          <p:nvPr/>
        </p:nvSpPr>
        <p:spPr>
          <a:xfrm>
            <a:off x="6342158" y="3598977"/>
            <a:ext cx="4745736" cy="512064"/>
          </a:xfrm>
          <a:prstGeom prst="rect">
            <a:avLst/>
          </a:prstGeom>
          <a:noFill/>
          <a:ln/>
        </p:spPr>
        <p:txBody>
          <a:bodyPr wrap="square" lIns="254" tIns="254" rIns="254" bIns="254" rtlCol="0" anchor="t">
            <a:noAutofit/>
          </a:bodyPr>
          <a:lstStyle/>
          <a:p>
            <a:pPr marL="0" indent="0">
              <a:buNone/>
            </a:pPr>
            <a:endParaRPr lang="en-US" sz="1200" i="1" dirty="0"/>
          </a:p>
        </p:txBody>
      </p:sp>
      <p:sp>
        <p:nvSpPr>
          <p:cNvPr id="48" name="Text 6">
            <a:extLst>
              <a:ext uri="{FF2B5EF4-FFF2-40B4-BE49-F238E27FC236}">
                <a16:creationId xmlns:a16="http://schemas.microsoft.com/office/drawing/2014/main" id="{22767E14-EC43-2B57-2318-EBC6BEB7E951}"/>
              </a:ext>
            </a:extLst>
          </p:cNvPr>
          <p:cNvSpPr/>
          <p:nvPr/>
        </p:nvSpPr>
        <p:spPr>
          <a:xfrm>
            <a:off x="6338636" y="4829302"/>
            <a:ext cx="4745736" cy="164592"/>
          </a:xfrm>
          <a:prstGeom prst="rect">
            <a:avLst/>
          </a:prstGeom>
          <a:noFill/>
          <a:ln/>
        </p:spPr>
        <p:txBody>
          <a:bodyPr wrap="square" lIns="0" tIns="0" rIns="0" bIns="0" rtlCol="0" anchor="ctr"/>
          <a:lstStyle/>
          <a:p>
            <a:pPr marL="0" indent="0">
              <a:buNone/>
            </a:pPr>
            <a:endParaRPr lang="en-US" sz="1400" dirty="0"/>
          </a:p>
        </p:txBody>
      </p:sp>
      <p:sp>
        <p:nvSpPr>
          <p:cNvPr id="7" name="CaixaDeTexto 6">
            <a:extLst>
              <a:ext uri="{FF2B5EF4-FFF2-40B4-BE49-F238E27FC236}">
                <a16:creationId xmlns:a16="http://schemas.microsoft.com/office/drawing/2014/main" id="{4B321651-97A8-5E64-F593-2B04F37CEFA3}"/>
              </a:ext>
            </a:extLst>
          </p:cNvPr>
          <p:cNvSpPr txBox="1"/>
          <p:nvPr/>
        </p:nvSpPr>
        <p:spPr>
          <a:xfrm>
            <a:off x="1275699" y="1828638"/>
            <a:ext cx="9428720" cy="1477328"/>
          </a:xfrm>
          <a:prstGeom prst="rect">
            <a:avLst/>
          </a:prstGeom>
          <a:noFill/>
        </p:spPr>
        <p:txBody>
          <a:bodyPr wrap="square" rtlCol="0">
            <a:spAutoFit/>
          </a:bodyPr>
          <a:lstStyle/>
          <a:p>
            <a:r>
              <a:rPr lang="pt-BR" b="1" dirty="0">
                <a:solidFill>
                  <a:srgbClr val="2B164E"/>
                </a:solidFill>
                <a:latin typeface="Aptos" pitchFamily="34" charset="0"/>
              </a:rPr>
              <a:t>Objetivos</a:t>
            </a:r>
          </a:p>
          <a:p>
            <a:endParaRPr lang="pt-BR" b="1" dirty="0">
              <a:solidFill>
                <a:srgbClr val="2B164E"/>
              </a:solidFill>
              <a:latin typeface="Aptos" pitchFamily="34" charset="0"/>
            </a:endParaRPr>
          </a:p>
          <a:p>
            <a:pPr marL="285750" indent="-285750" algn="just">
              <a:buFont typeface="Wingdings" panose="05000000000000000000" pitchFamily="2" charset="2"/>
              <a:buChar char="§"/>
            </a:pPr>
            <a:r>
              <a:rPr lang="pt-BR" dirty="0">
                <a:solidFill>
                  <a:srgbClr val="2B164E"/>
                </a:solidFill>
                <a:latin typeface="Aptos" pitchFamily="34" charset="0"/>
              </a:rPr>
              <a:t>Alterar a Lei nº 6.385/1976 e a Lei nº 6.404/1976, para, dentre outros aspectos, instituir e regular mecanismos de </a:t>
            </a:r>
            <a:r>
              <a:rPr lang="pt-BR" b="1" u="sng" dirty="0">
                <a:solidFill>
                  <a:srgbClr val="2B164E"/>
                </a:solidFill>
                <a:latin typeface="Aptos" pitchFamily="34" charset="0"/>
              </a:rPr>
              <a:t>tutela coletiva</a:t>
            </a:r>
            <a:r>
              <a:rPr lang="pt-BR" dirty="0">
                <a:solidFill>
                  <a:srgbClr val="2B164E"/>
                </a:solidFill>
                <a:latin typeface="Aptos" pitchFamily="34" charset="0"/>
              </a:rPr>
              <a:t> para investidores do mercado de valores mobiliários.</a:t>
            </a:r>
          </a:p>
        </p:txBody>
      </p:sp>
      <p:sp>
        <p:nvSpPr>
          <p:cNvPr id="12" name="CaixaDeTexto 11">
            <a:extLst>
              <a:ext uri="{FF2B5EF4-FFF2-40B4-BE49-F238E27FC236}">
                <a16:creationId xmlns:a16="http://schemas.microsoft.com/office/drawing/2014/main" id="{B69CCC68-F098-95E5-AB26-61B83BA79C6A}"/>
              </a:ext>
            </a:extLst>
          </p:cNvPr>
          <p:cNvSpPr txBox="1"/>
          <p:nvPr/>
        </p:nvSpPr>
        <p:spPr>
          <a:xfrm>
            <a:off x="1253929" y="3502714"/>
            <a:ext cx="9559078" cy="2891188"/>
          </a:xfrm>
          <a:prstGeom prst="rect">
            <a:avLst/>
          </a:prstGeom>
          <a:noFill/>
        </p:spPr>
        <p:txBody>
          <a:bodyPr wrap="square" rtlCol="0">
            <a:spAutoFit/>
          </a:bodyPr>
          <a:lstStyle/>
          <a:p>
            <a:r>
              <a:rPr lang="pt-BR" b="1" dirty="0">
                <a:solidFill>
                  <a:srgbClr val="2B164E"/>
                </a:solidFill>
                <a:latin typeface="Aptos" pitchFamily="34" charset="0"/>
              </a:rPr>
              <a:t>Breve Histórico de Tramitação</a:t>
            </a:r>
          </a:p>
          <a:p>
            <a:endParaRPr lang="pt-BR" dirty="0">
              <a:solidFill>
                <a:srgbClr val="2B164E"/>
              </a:solidFill>
              <a:latin typeface="Aptos" pitchFamily="34" charset="0"/>
            </a:endParaRPr>
          </a:p>
          <a:p>
            <a:pPr marL="285750" indent="-285750" algn="just">
              <a:buFont typeface="Wingdings" panose="05000000000000000000" pitchFamily="2" charset="2"/>
              <a:buChar char="§"/>
            </a:pPr>
            <a:r>
              <a:rPr lang="pt-BR" dirty="0">
                <a:solidFill>
                  <a:srgbClr val="2B164E"/>
                </a:solidFill>
                <a:latin typeface="Aptos" pitchFamily="34" charset="0"/>
              </a:rPr>
              <a:t>Inicialmente, o PL 2925 foi apensado ao PL 3.899/2012;</a:t>
            </a:r>
          </a:p>
          <a:p>
            <a:pPr marL="285750" indent="-285750" algn="just">
              <a:buFont typeface="Wingdings" panose="05000000000000000000" pitchFamily="2" charset="2"/>
              <a:buChar char="§"/>
            </a:pPr>
            <a:endParaRPr lang="pt-BR" dirty="0">
              <a:solidFill>
                <a:srgbClr val="2B164E"/>
              </a:solidFill>
              <a:latin typeface="Aptos" pitchFamily="34" charset="0"/>
            </a:endParaRPr>
          </a:p>
          <a:p>
            <a:pPr marL="285750" indent="-285750" algn="just">
              <a:buFont typeface="Wingdings" panose="05000000000000000000" pitchFamily="2" charset="2"/>
              <a:buChar char="§"/>
            </a:pPr>
            <a:r>
              <a:rPr lang="pt-BR" dirty="0">
                <a:solidFill>
                  <a:srgbClr val="2B164E"/>
                </a:solidFill>
                <a:latin typeface="Aptos" pitchFamily="34" charset="0"/>
              </a:rPr>
              <a:t>Aprovado na Câmara dos Deputados em 29.10.2025;</a:t>
            </a:r>
          </a:p>
          <a:p>
            <a:pPr marL="285750" indent="-285750" algn="just">
              <a:buFont typeface="Wingdings" panose="05000000000000000000" pitchFamily="2" charset="2"/>
              <a:buChar char="§"/>
            </a:pPr>
            <a:endParaRPr lang="pt-BR" dirty="0">
              <a:solidFill>
                <a:srgbClr val="2B164E"/>
              </a:solidFill>
              <a:latin typeface="Aptos" pitchFamily="34" charset="0"/>
            </a:endParaRPr>
          </a:p>
          <a:p>
            <a:pPr marL="285750" indent="-285750" algn="just">
              <a:buFont typeface="Wingdings" panose="05000000000000000000" pitchFamily="2" charset="2"/>
              <a:buChar char="§"/>
            </a:pPr>
            <a:r>
              <a:rPr lang="pt-BR" dirty="0">
                <a:solidFill>
                  <a:srgbClr val="2B164E"/>
                </a:solidFill>
                <a:latin typeface="Aptos" pitchFamily="34" charset="0"/>
              </a:rPr>
              <a:t>Atualmente em trâmite no Senado Federal como </a:t>
            </a:r>
            <a:r>
              <a:rPr lang="pt-BR" u="sng" dirty="0">
                <a:solidFill>
                  <a:srgbClr val="2B164E"/>
                </a:solidFill>
                <a:latin typeface="Aptos" pitchFamily="34" charset="0"/>
              </a:rPr>
              <a:t>PL nº 5.662/2025</a:t>
            </a:r>
            <a:r>
              <a:rPr lang="pt-BR" dirty="0">
                <a:solidFill>
                  <a:srgbClr val="2B164E"/>
                </a:solidFill>
                <a:latin typeface="Aptos" pitchFamily="34" charset="0"/>
              </a:rPr>
              <a:t>;</a:t>
            </a:r>
          </a:p>
          <a:p>
            <a:pPr marL="285750" indent="-285750" algn="just">
              <a:buFont typeface="Wingdings" panose="05000000000000000000" pitchFamily="2" charset="2"/>
              <a:buChar char="§"/>
            </a:pPr>
            <a:endParaRPr lang="pt-BR" noProof="0" dirty="0">
              <a:solidFill>
                <a:srgbClr val="2B164E"/>
              </a:solidFill>
              <a:latin typeface="Aptos" pitchFamily="34" charset="0"/>
            </a:endParaRPr>
          </a:p>
          <a:p>
            <a:pPr marL="285750" indent="-285750" algn="just">
              <a:buFont typeface="Wingdings" panose="05000000000000000000" pitchFamily="2" charset="2"/>
              <a:buChar char="§"/>
            </a:pPr>
            <a:r>
              <a:rPr lang="pt-BR" noProof="0" dirty="0">
                <a:solidFill>
                  <a:srgbClr val="2B164E"/>
                </a:solidFill>
                <a:latin typeface="Aptos" pitchFamily="34" charset="0"/>
              </a:rPr>
              <a:t>Distribuído à Comissão de Constituição, Justiça e Cidadania (CCJ), sob relatoria de Senador Jaques Wagner, aguardando emissão de parecer. </a:t>
            </a:r>
          </a:p>
        </p:txBody>
      </p:sp>
    </p:spTree>
    <p:extLst>
      <p:ext uri="{BB962C8B-B14F-4D97-AF65-F5344CB8AC3E}">
        <p14:creationId xmlns:p14="http://schemas.microsoft.com/office/powerpoint/2010/main" val="1256445719"/>
      </p:ext>
    </p:extLst>
  </p:cSld>
  <p:clrMapOvr>
    <a:masterClrMapping/>
  </p:clrMapOvr>
</p:sld>
</file>

<file path=ppt/theme/theme1.xml><?xml version="1.0" encoding="utf-8"?>
<a:theme xmlns:a="http://schemas.openxmlformats.org/drawingml/2006/main" name="Tema do Office">
  <a:themeElements>
    <a:clrScheme name="Personalizada 1">
      <a:dk1>
        <a:sysClr val="windowText" lastClr="000000"/>
      </a:dk1>
      <a:lt1>
        <a:sysClr val="window" lastClr="FFFFFF"/>
      </a:lt1>
      <a:dk2>
        <a:srgbClr val="2B164E"/>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13818</TotalTime>
  <Words>1222</Words>
  <Application>Microsoft Office PowerPoint</Application>
  <PresentationFormat>Widescreen</PresentationFormat>
  <Paragraphs>155</Paragraphs>
  <Slides>11</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11</vt:i4>
      </vt:variant>
    </vt:vector>
  </HeadingPairs>
  <TitlesOfParts>
    <vt:vector size="18" baseType="lpstr">
      <vt:lpstr>Aptos</vt:lpstr>
      <vt:lpstr>Arial</vt:lpstr>
      <vt:lpstr>Calibri</vt:lpstr>
      <vt:lpstr>Calibri Light</vt:lpstr>
      <vt:lpstr>Termina Medium</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Carolina Bouchardet</dc:creator>
  <cp:lastModifiedBy>Mayara Campelo</cp:lastModifiedBy>
  <cp:revision>464</cp:revision>
  <cp:lastPrinted>2025-12-09T19:14:17Z</cp:lastPrinted>
  <dcterms:created xsi:type="dcterms:W3CDTF">2020-12-04T12:59:54Z</dcterms:created>
  <dcterms:modified xsi:type="dcterms:W3CDTF">2026-05-05T16:00:10Z</dcterms:modified>
</cp:coreProperties>
</file>