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8" r:id="rId6"/>
    <p:sldId id="262" r:id="rId7"/>
    <p:sldId id="269" r:id="rId8"/>
    <p:sldId id="264" r:id="rId9"/>
    <p:sldId id="266" r:id="rId10"/>
    <p:sldId id="267" r:id="rId11"/>
    <p:sldId id="270" r:id="rId12"/>
    <p:sldId id="260" r:id="rId13"/>
    <p:sldId id="261" r:id="rId14"/>
    <p:sldId id="263"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282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Apertura. Agradecer al CEDES y a la Casa das Garças. Decir que el homenaje tiene dos partes: un recuerdo y un ajuste de cuentas intelectual con una idea de Guillermo que no supe reconocer en 2017.</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Guillermo llegó de la Argentina a comienzos de los años ochenta para la maestría en la PUC-Rio. La tesis de 1986, orientada por Persio Arida, ya anunciaba el tema de una vida: la restricción externa, con un enfoque real y financiero. Yo estaba en su banca, con Francisco Lopes y Edward Amadeo. La segunda pregunta, la financiera, volvería treinta años después.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De alumno, Guillermo pasó a ser colega. Compartíamos el neoestructuralismo latinoamericano. Él mismo resumió la historia en tres generaciones e insistía en que el enfoque evolucionaba con las circunstancias de la región. Su tesis de 1986 pertenece a la segunda generación: la restricción externa, con un enfoque real y financiero. Y ya en la introducción anotaba que la dolarización de las carteras había sustraído recursos para el financiamiento de la inversión: el germen del ahorro disponible.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En 2017, en el seminario por mis 75 años, Guillermo y Albrieu propusieron una cuarta brecha. Intenté disuadirlo del título; creí que era una baja propensión a invertir. Él aceptó y lo cambió por “Sem restrições, sem crescimento”. Releyendo ahora, el equivocado era yo. Y debí haberlo visto: la idea ya estaba en su tesis de 1986, que yo había examinado.</a:t>
            </a:r>
          </a:p>
          <a:p>
            <a:r>
              <a:rPr lang="en-US" dirty="0"/>
              <a:t>Quizá esa lectura me venía de un trabajo de Gustavo Cañonero y Carlos Winograd, que yo había comentado en 2012, que atribuía las dificultades argentinas a la falta de incentivos para invertir.</a:t>
            </a:r>
          </a:p>
          <a:p>
            <a:r>
              <a:rPr lang="en-US" dirty="0"/>
              <a:t>Ramiro Albrieu, que leyó el texto, coincide: no era una nueva brecha, sino un ajuste de las existentes.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Este es el núcleo de la charla: la historia completa en palabras. El modelo formal está en el texto, para quien quiera los detalles.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Segunda novedad: la salida de capitales depende de la propia bonanza, por una cadena de tres eslabones. En el sector público, la grieta social se volvió gasto corriente — variante de la tercera brecha. En el sector privado, preferencia por la liquidez. Por lo tanto alfa crece con e: la bonanza afloja las divisas, pero ajusta el ahorro disponible.</a:t>
            </a:r>
          </a:p>
          <a:p>
            <a:r>
              <a:rPr lang="en-US" dirty="0"/>
              <a:t>Es una hipótesis. Cabe otra lectura: la bonanza amplía el ahorro y con él la diversificación de carteras, sin deterioro institucional. Distinguirlas exige una identificación que no intento.</a:t>
            </a:r>
          </a:p>
          <a:p>
            <a:r>
              <a:rPr lang="en-US" dirty="0"/>
              <a:t>Ramiro agrega los canales concretos: al subir el rendimiento del capital natural sin reglas claras de apropiación, las reglas se cambiaron sobre la marcha —retenciones móviles, precios de la energía desacoplados, controles— y no hubo un fondo para ahorrar la renta, que fue al gasto corriente. La propia bonanza erosiona la credibilidad.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Lo que sigue es interpretación mía, aunque la tesis de Guillermo de 1986, en la que la fuga aumentaba con las expectativas de devaluación hasta volverse una profecía autocumplida, sugiere que no le sería ajena.</a:t>
            </a:r>
          </a:p>
          <a:p>
            <a:r>
              <a:rPr lang="en-US" dirty="0"/>
              <a:t>1. Si la desconfianza bajara junto con los precios de exportación, al terminar la bonanza volveríamos al punto de partida. Pero la confianza perdida no vuelve: la fuga sigue alta. Y, como recuerda Ramiro, la desconfianza viene de antes: el Plan Bonex, el corralito, la pesificación, el cepo.</a:t>
            </a:r>
          </a:p>
          <a:p>
            <a:r>
              <a:rPr lang="en-US" dirty="0"/>
              <a:t>2. Entonces quedamos sin bonanza y con fuga: lo peor de los dos mundos. Faltan dólares, y cada dólar que sale cuesta unos dos dólares y medio de inversión.</a:t>
            </a:r>
          </a:p>
          <a:p>
            <a:r>
              <a:rPr lang="en-US" dirty="0"/>
              <a:t>3. Todo reaccionó: el cepo redujo la fuga en parte, pero, como Guillermo mostró en 1986, con control de cambios parte de la fuga se desplaza al comercio exterior, por subfacturación de exportaciones y sobrefacturación de importaciones. Además, controles a las importaciones, pérdida de reservas y deuda externa. Respuestas que contuvieron el ajuste, pero no removieron su causa.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A precios corrientes, los datos son compatibles con su historia: en la bonanza la inversión quedó por debajo de la de la Convertibilidad, con superávit en cuenta corriente. Fuente: Banco Mundial.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Primero, en pesos de cada año: en la bonanza la inversión no subió (17,2% del PIB, contra 17,6% en la Convertibilidad) y hubo superávit en cuenta corriente todos los años de 2002 a 2009: la economía exportaba ahorro. Pero medida a precios constantes, la historia cambia.</a:t>
            </a:r>
          </a:p>
          <a:p>
            <a:r>
              <a:rPr lang="en-US" dirty="0"/>
              <a:t>Revisando los números: a precios constantes hubo un boom de inversión real. La preferencia por la liquidez no impidió que la inversión creciera; habrá limitado cuánto podría haber crecido. Y después de 2011 el problema parece ser el rendimiento de la inversión: g = sigma por i, y sigma cayó. Puntos complementarios, quizás sustitutos. La ciencia avanza así, paso a paso.</a:t>
            </a:r>
          </a:p>
          <a:p>
            <a:r>
              <a:rPr lang="en-US" dirty="0"/>
              <a:t>σ es una medida descriptiva, no la productividad marginal del capital. Y el resultado no depende de los años elegidos: con cualquier pico posterior a 2011, g/i queda entre 0,01 y 0,03. Esta lectura se acerca a la de Cañonero y Winograd: para ellos, la fuga es consecuencia de la falta de oportunidades rentables, no su causa. Los datos no permiten distinguirlas, pero ambas convergen en que el problema fue el rendimiento, no el volumen.</a:t>
            </a:r>
          </a:p>
          <a:p>
            <a:r>
              <a:rPr lang="en-US" dirty="0"/>
              <a:t>Ramiro sugiere una tercera explicación: algunas inversiones tardan en rendir. La de YPF en Vaca Muerta, desde 2013, tardó una década en volverse exportaciones: el saldo energético pasó de un déficit de unos 4.500 millones de dólares en 2022 a un superávit de 7.800 millones en 2025.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Guillermo se preguntaba si la estabilización de Milei se convertiría en desarrollo. Dos condiciones: que alfa caiga, lo que exige cerrar la grieta social y definir derechos sobre las rentas de los recursos naturales; y que la inversión vuelva a ser productiva. En 2017 no percibí el alcance de lo que él y Albrieu proponían. Era una idea más rica —y más antigua— de lo que supe ver — y es con este reconocimiento tardío que cierro.</a:t>
            </a:r>
          </a:p>
          <a:p>
            <a:r>
              <a:rPr lang="en-US" dirty="0"/>
              <a:t>Y lo segundo no se sigue de lo primero: que el ahorro vuelva al país no garantiza que se invierta bien. Lo que queda abierto —la identificación de α(e), la demanda de inversión, la descomposición de σ— es tarea para un trabajo futuro.</a:t>
            </a:r>
          </a:p>
          <a:p>
            <a:r>
              <a:rPr lang="en-US" dirty="0"/>
              <a:t>(Opcional, si hay tiempo.) Hoy la bonanza es de recursos no renovables. El RIGI ofrece treinta años de estabilidad, la definición de derechos que faltaba, pero con respaldo político frágil: la Ley Bases pasó en el Senado por el voto de desempate de la vicepresidenta, y está el precedente de YPF en 2012. Falta un fondo que ahorre las rentas, como el anticíclico que propuso el equipo de Lavagna en 2005. Y desde 1994 los recursos son de las provincias: la disputa tiene tres partes.</a:t>
            </a:r>
          </a:p>
          <a:p>
            <a:r>
              <a:rPr lang="en-US" dirty="0"/>
              <a:t>Cerrar con la frase de Guillermo que recuerda Ramiro, y el reconocimiento tardío.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Láminas de reserva: mostrar solo si hay preguntas.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Guillermo y Albrieu hablaban de 'ahorro disponible': el ahorro colocado afuera 'limitó su disponibilidad para fondear la inversión privada'. Si los residentes colocan en el exterior una fracción alfa del ahorro, este sigue siendo ahorro en las cuentas nacionales, pero no financia la inversión, y reduce la transferencia externa neta. Ya en la introducción de su tesis de 1986 escribía que la dolarización de las carteras, al desviar parte del ahorro privado hacia activos externos, “sustrajo recursos para el financiamiento de la inversión”.</a:t>
            </a:r>
          </a:p>
          <a:p>
            <a:r>
              <a:rPr lang="en-US" dirty="0"/>
              <a:t>Como es usual en estos modelos, supongo que las oportunidades de inversión son abundantes y que lo que restringe es el financiamiento.</a:t>
            </a:r>
          </a:p>
          <a:p>
            <a:r>
              <a:rPr lang="en-US" dirty="0"/>
              <a:t>Como observa Ramiro, el problema es difícil de ver en un modelo de flujos: el ahorro que sale sigue siendo ahorro en las cuentas nacionales y la identidad cierra; la cuestión está en los stocks y en la cuenta financiera. Era la pregunta de la tesis de 1986.</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La fuga desplaza ambas rectas hacia abajo, la de divisas 1/m veces más. El punto de quiebre se mueve a la derecha, ampliando la región en que la restricción externa es la relevante. En el ejemplo, del 20% al 15% del PIB.</a:t>
            </a:r>
          </a:p>
          <a:p>
            <a:r>
              <a:rPr lang="en-US" dirty="0"/>
              <a:t>Con los demás parámetros constantes: es estática comparativa, no una estimación.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r>
              <a:rPr lang="en-US" dirty="0"/>
              <a:t>PASAR RÁPIDO. “Este gráfico es economés puro: lo dejo para los economistas de la sala, que lo pueden mirar con calma en el texto. Para la historia basta una frase: con la bonanza, la inversión debería haber subido del 15% al 18% del PIB; con la fuga, se quedó en el 15%.”</a:t>
            </a:r>
          </a:p>
          <a:p>
            <a:r>
              <a:rPr lang="en-US" dirty="0"/>
              <a:t>Plano alfa por e. Debajo de la frontera restringen las divisas; arriba, el ahorro disponible. Con alfa constante, la bonanza llevaría de A a B0, del 15% al 18%. Con la preferencia por la liquidez, va de A a B, y la inversión termina donde empezó.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APA">
    <p:bg>
      <p:bgPr>
        <a:solidFill>
          <a:srgbClr val="1F3A5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18872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
        <p:nvSpPr>
          <p:cNvPr id="3" name="Text 0"/>
          <p:cNvSpPr>
            <a:spLocks noGrp="1"/>
          </p:cNvSpPr>
          <p:nvPr>
            <p:ph type="body" idx="101" hasCustomPrompt="1"/>
          </p:nvPr>
        </p:nvSpPr>
        <p:spPr>
          <a:xfrm>
            <a:off x="731520" y="3154680"/>
            <a:ext cx="10698480" cy="2377440"/>
          </a:xfrm>
          <a:prstGeom prst="rect">
            <a:avLst/>
          </a:prstGeom>
          <a:noFill/>
          <a:ln/>
        </p:spPr>
        <p:txBody>
          <a:bodyPr wrap="square" rtlCol="0"/>
          <a:lstStyle>
            <a:lvl1pPr marL="0" indent="0" algn="l">
              <a:buNone/>
              <a:defRPr lang="en-US" sz="2200" dirty="0">
                <a:solidFill>
                  <a:schemeClr val="bg1"/>
                </a:solidFill>
              </a:defRPr>
            </a:lvl1pPr>
          </a:lstStyle>
          <a:p>
            <a:pPr marL="0" indent="0" algn="l">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UDO">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
        <p:nvSpPr>
          <p:cNvPr id="3" name="Text 0"/>
          <p:cNvSpPr/>
          <p:nvPr/>
        </p:nvSpPr>
        <p:spPr>
          <a:xfrm>
            <a:off x="548640" y="6400800"/>
            <a:ext cx="8229600" cy="274320"/>
          </a:xfrm>
          <a:prstGeom prst="rect">
            <a:avLst/>
          </a:prstGeom>
          <a:noFill/>
          <a:ln/>
        </p:spPr>
        <p:txBody>
          <a:bodyPr wrap="square" rtlCol="0" anchor="ctr"/>
          <a:lstStyle/>
          <a:p>
            <a:pPr marL="0" indent="0">
              <a:buNone/>
            </a:pPr>
            <a:r>
              <a:rPr lang="en-US" sz="1000" dirty="0">
                <a:solidFill>
                  <a:schemeClr val="accent5"/>
                </a:solidFill>
              </a:rPr>
              <a:t>Homenaje a Guillermo Rozenwurcel · IEPE/CdG y CEDES · 4/11/2026</a:t>
            </a:r>
            <a:endParaRPr lang="en-US" sz="10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188720"/>
          </a:xfrm>
          <a:prstGeom prst="rect">
            <a:avLst/>
          </a:prstGeom>
          <a:noFill/>
          <a:ln/>
        </p:spPr>
        <p:txBody>
          <a:bodyPr wrap="square" rtlCol="0" anchor="b"/>
          <a:lstStyle/>
          <a:p>
            <a:pPr marL="0" indent="0" algn="ctr">
              <a:buNone/>
            </a:pPr>
            <a:r>
              <a:rPr lang="en-US" sz="3800" dirty="0"/>
              <a:t>R</a:t>
            </a:r>
            <a:r>
              <a:rPr lang="en-US" sz="3800" b="1" dirty="0">
                <a:solidFill>
                  <a:schemeClr val="bg1"/>
                </a:solidFill>
              </a:rPr>
              <a:t>estricciones </a:t>
            </a:r>
            <a:r>
              <a:rPr lang="en-US" sz="3800" b="1" dirty="0" err="1">
                <a:solidFill>
                  <a:schemeClr val="bg1"/>
                </a:solidFill>
              </a:rPr>
              <a:t>mutantes</a:t>
            </a:r>
            <a:r>
              <a:rPr lang="en-US" sz="3800" b="1" dirty="0">
                <a:solidFill>
                  <a:schemeClr val="bg1"/>
                </a:solidFill>
              </a:rPr>
              <a:t>, </a:t>
            </a:r>
            <a:r>
              <a:rPr lang="en-US" sz="3800" b="1" dirty="0" err="1">
                <a:solidFill>
                  <a:schemeClr val="bg1"/>
                </a:solidFill>
              </a:rPr>
              <a:t>crecimiento</a:t>
            </a:r>
            <a:r>
              <a:rPr lang="en-US" sz="3800" b="1" dirty="0">
                <a:solidFill>
                  <a:schemeClr val="bg1"/>
                </a:solidFill>
              </a:rPr>
              <a:t> </a:t>
            </a:r>
            <a:r>
              <a:rPr lang="en-US" sz="3800" b="1" dirty="0" err="1">
                <a:solidFill>
                  <a:schemeClr val="bg1"/>
                </a:solidFill>
              </a:rPr>
              <a:t>esquivo</a:t>
            </a:r>
            <a:r>
              <a:rPr lang="en-US" sz="3800" b="1" dirty="0">
                <a:solidFill>
                  <a:schemeClr val="bg1"/>
                </a:solidFill>
              </a:rPr>
              <a:t>: Guillermo </a:t>
            </a:r>
            <a:r>
              <a:rPr lang="en-US" sz="3800" b="1" dirty="0" err="1">
                <a:solidFill>
                  <a:schemeClr val="bg1"/>
                </a:solidFill>
              </a:rPr>
              <a:t>Rozenwurcel</a:t>
            </a:r>
            <a:r>
              <a:rPr lang="en-US" sz="3800" b="1" dirty="0">
                <a:solidFill>
                  <a:schemeClr val="bg1"/>
                </a:solidFill>
              </a:rPr>
              <a:t> y la </a:t>
            </a:r>
            <a:r>
              <a:rPr lang="en-US" sz="3800" b="1" dirty="0" err="1">
                <a:solidFill>
                  <a:schemeClr val="bg1"/>
                </a:solidFill>
              </a:rPr>
              <a:t>trampa</a:t>
            </a:r>
            <a:r>
              <a:rPr lang="en-US" sz="3800" b="1" dirty="0">
                <a:solidFill>
                  <a:schemeClr val="bg1"/>
                </a:solidFill>
              </a:rPr>
              <a:t> </a:t>
            </a:r>
            <a:r>
              <a:rPr lang="en-US" sz="3800" b="1" dirty="0" err="1">
                <a:solidFill>
                  <a:schemeClr val="bg1"/>
                </a:solidFill>
              </a:rPr>
              <a:t>argentina</a:t>
            </a:r>
            <a:endParaRPr lang="en-US" sz="3800" dirty="0"/>
          </a:p>
        </p:txBody>
      </p:sp>
      <p:sp>
        <p:nvSpPr>
          <p:cNvPr id="3" name="Text 0"/>
          <p:cNvSpPr>
            <a:spLocks noGrp="1"/>
          </p:cNvSpPr>
          <p:nvPr>
            <p:ph type="body" idx="101" hasCustomPrompt="1"/>
          </p:nvPr>
        </p:nvSpPr>
        <p:spPr>
          <a:xfrm>
            <a:off x="731520" y="3154680"/>
            <a:ext cx="10698480" cy="2377440"/>
          </a:xfrm>
          <a:prstGeom prst="rect">
            <a:avLst/>
          </a:prstGeom>
          <a:noFill/>
          <a:ln/>
        </p:spPr>
        <p:txBody>
          <a:bodyPr wrap="square" rtlCol="0" anchor="t"/>
          <a:lstStyle/>
          <a:p>
            <a:pPr marL="0" indent="0" algn="l">
              <a:buNone/>
            </a:pPr>
            <a:r>
              <a:rPr lang="en-US" sz="2200" dirty="0">
                <a:solidFill>
                  <a:schemeClr val="bg1"/>
                </a:solidFill>
              </a:rPr>
              <a:t> </a:t>
            </a:r>
            <a:endParaRPr lang="en-US" sz="2200" dirty="0"/>
          </a:p>
          <a:p>
            <a:pPr marL="0" indent="0" algn="l">
              <a:buNone/>
            </a:pPr>
            <a:r>
              <a:rPr lang="en-US" sz="2800" dirty="0">
                <a:solidFill>
                  <a:schemeClr val="bg1"/>
                </a:solidFill>
              </a:rPr>
              <a:t>Edmar Bacha</a:t>
            </a:r>
            <a:endParaRPr lang="en-US" sz="2800" dirty="0"/>
          </a:p>
          <a:p>
            <a:pPr marL="0" indent="0" algn="l">
              <a:buNone/>
            </a:pPr>
            <a:r>
              <a:rPr lang="en-US" sz="2000" dirty="0">
                <a:solidFill>
                  <a:schemeClr val="bg1"/>
                </a:solidFill>
              </a:rPr>
              <a:t>Seminario en homenaje a Guillermo Rozenwurcel · IEPE/Casa das Garças y CEDES · 4 de noviembre de 2026</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De la PUC-Rio al CEDES</a:t>
            </a:r>
            <a:endParaRPr lang="en-US" sz="3400" dirty="0"/>
          </a:p>
        </p:txBody>
      </p:sp>
      <p:sp>
        <p:nvSpPr>
          <p:cNvPr id="3" name="Shape 1"/>
          <p:cNvSpPr/>
          <p:nvPr/>
        </p:nvSpPr>
        <p:spPr>
          <a:xfrm>
            <a:off x="1143000" y="2697480"/>
            <a:ext cx="9829800" cy="0"/>
          </a:xfrm>
          <a:prstGeom prst="line">
            <a:avLst/>
          </a:prstGeom>
          <a:noFill/>
          <a:ln w="25400">
            <a:solidFill>
              <a:schemeClr val="accent6"/>
            </a:solidFill>
            <a:prstDash val="solid"/>
          </a:ln>
        </p:spPr>
        <p:txBody>
          <a:bodyPr/>
          <a:lstStyle/>
          <a:p>
            <a:endParaRPr lang="pt-BR"/>
          </a:p>
        </p:txBody>
      </p:sp>
      <p:sp>
        <p:nvSpPr>
          <p:cNvPr id="4" name="Shape 2"/>
          <p:cNvSpPr/>
          <p:nvPr/>
        </p:nvSpPr>
        <p:spPr>
          <a:xfrm>
            <a:off x="91440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5" name="Text 3"/>
          <p:cNvSpPr txBox="1"/>
          <p:nvPr/>
        </p:nvSpPr>
        <p:spPr>
          <a:xfrm>
            <a:off x="91440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6" name="Text 4"/>
          <p:cNvSpPr txBox="1"/>
          <p:nvPr/>
        </p:nvSpPr>
        <p:spPr>
          <a:xfrm>
            <a:off x="41148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 1982</a:t>
            </a:r>
            <a:endParaRPr lang="en-US" sz="1500" dirty="0"/>
          </a:p>
        </p:txBody>
      </p:sp>
      <p:sp>
        <p:nvSpPr>
          <p:cNvPr id="7" name="Text 5"/>
          <p:cNvSpPr txBox="1"/>
          <p:nvPr/>
        </p:nvSpPr>
        <p:spPr>
          <a:xfrm>
            <a:off x="411480" y="3154680"/>
            <a:ext cx="1463040" cy="1645920"/>
          </a:xfrm>
          <a:prstGeom prst="rect">
            <a:avLst/>
          </a:prstGeom>
          <a:noFill/>
          <a:ln/>
        </p:spPr>
        <p:txBody>
          <a:bodyPr wrap="square" lIns="0" tIns="0" rIns="0" bIns="0" rtlCol="0" anchor="t"/>
          <a:lstStyle/>
          <a:p>
            <a:pPr marL="0" indent="0" algn="ctr">
              <a:buNone/>
            </a:pPr>
            <a:r>
              <a:rPr lang="en-US" sz="1400" dirty="0">
                <a:solidFill>
                  <a:schemeClr val="tx1"/>
                </a:solidFill>
              </a:rPr>
              <a:t>Maestría en economía en la PUC-Rio</a:t>
            </a:r>
            <a:endParaRPr lang="en-US" sz="1400" dirty="0"/>
          </a:p>
        </p:txBody>
      </p:sp>
      <p:sp>
        <p:nvSpPr>
          <p:cNvPr id="8" name="Shape 6"/>
          <p:cNvSpPr/>
          <p:nvPr/>
        </p:nvSpPr>
        <p:spPr>
          <a:xfrm>
            <a:off x="288036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9" name="Text 7"/>
          <p:cNvSpPr txBox="1"/>
          <p:nvPr/>
        </p:nvSpPr>
        <p:spPr>
          <a:xfrm>
            <a:off x="288036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0" name="Text 8"/>
          <p:cNvSpPr txBox="1"/>
          <p:nvPr/>
        </p:nvSpPr>
        <p:spPr>
          <a:xfrm>
            <a:off x="237744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1985</a:t>
            </a:r>
            <a:endParaRPr lang="en-US" sz="1500" dirty="0"/>
          </a:p>
        </p:txBody>
      </p:sp>
      <p:sp>
        <p:nvSpPr>
          <p:cNvPr id="11" name="Text 9"/>
          <p:cNvSpPr txBox="1"/>
          <p:nvPr/>
        </p:nvSpPr>
        <p:spPr>
          <a:xfrm>
            <a:off x="2377440" y="3154680"/>
            <a:ext cx="1463040" cy="1645920"/>
          </a:xfrm>
          <a:prstGeom prst="rect">
            <a:avLst/>
          </a:prstGeom>
          <a:noFill/>
          <a:ln/>
        </p:spPr>
        <p:txBody>
          <a:bodyPr wrap="square" lIns="0" tIns="0" rIns="0" bIns="0" rtlCol="0" anchor="t"/>
          <a:lstStyle/>
          <a:p>
            <a:pPr marL="0" indent="0" algn="ctr">
              <a:buNone/>
            </a:pPr>
            <a:r>
              <a:rPr lang="en-US" sz="1400" dirty="0">
                <a:solidFill>
                  <a:schemeClr val="tx1"/>
                </a:solidFill>
              </a:rPr>
              <a:t>Ingresa al CEDES, con Frenkel, Canitrot, Fanelli y Damill</a:t>
            </a:r>
            <a:endParaRPr lang="en-US" sz="1400" dirty="0"/>
          </a:p>
        </p:txBody>
      </p:sp>
      <p:sp>
        <p:nvSpPr>
          <p:cNvPr id="12" name="Shape 10"/>
          <p:cNvSpPr/>
          <p:nvPr/>
        </p:nvSpPr>
        <p:spPr>
          <a:xfrm>
            <a:off x="484632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13" name="Text 11"/>
          <p:cNvSpPr txBox="1"/>
          <p:nvPr/>
        </p:nvSpPr>
        <p:spPr>
          <a:xfrm>
            <a:off x="484632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14" name="Text 12"/>
          <p:cNvSpPr txBox="1"/>
          <p:nvPr/>
        </p:nvSpPr>
        <p:spPr>
          <a:xfrm>
            <a:off x="434340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1986</a:t>
            </a:r>
            <a:endParaRPr lang="en-US" sz="1500" dirty="0"/>
          </a:p>
        </p:txBody>
      </p:sp>
      <p:sp>
        <p:nvSpPr>
          <p:cNvPr id="15" name="Text 13"/>
          <p:cNvSpPr txBox="1"/>
          <p:nvPr/>
        </p:nvSpPr>
        <p:spPr>
          <a:xfrm>
            <a:off x="4343399" y="3154680"/>
            <a:ext cx="1539241" cy="1645920"/>
          </a:xfrm>
          <a:prstGeom prst="rect">
            <a:avLst/>
          </a:prstGeom>
          <a:noFill/>
          <a:ln/>
        </p:spPr>
        <p:txBody>
          <a:bodyPr wrap="square" lIns="0" tIns="0" rIns="0" bIns="0" rtlCol="0" anchor="t"/>
          <a:lstStyle/>
          <a:p>
            <a:pPr marL="0" indent="0" algn="ctr">
              <a:buNone/>
            </a:pPr>
            <a:r>
              <a:rPr lang="en-US" sz="1400" dirty="0"/>
              <a:t>Tesis (dir. P. Arida): “</a:t>
            </a:r>
            <a:r>
              <a:rPr lang="en-US" sz="1400" dirty="0" err="1"/>
              <a:t>Restrição</a:t>
            </a:r>
            <a:r>
              <a:rPr lang="en-US" sz="1400" dirty="0"/>
              <a:t> externa em </a:t>
            </a:r>
            <a:r>
              <a:rPr lang="en-US" sz="1400" dirty="0" err="1"/>
              <a:t>economias</a:t>
            </a:r>
            <a:r>
              <a:rPr lang="en-US" sz="1400" dirty="0"/>
              <a:t> semi-</a:t>
            </a:r>
            <a:r>
              <a:rPr lang="en-US" sz="1400" dirty="0" err="1"/>
              <a:t>industrializadas</a:t>
            </a:r>
            <a:r>
              <a:rPr lang="en-US" sz="1400" dirty="0"/>
              <a:t>”</a:t>
            </a:r>
          </a:p>
        </p:txBody>
      </p:sp>
      <p:sp>
        <p:nvSpPr>
          <p:cNvPr id="16" name="Shape 14"/>
          <p:cNvSpPr/>
          <p:nvPr/>
        </p:nvSpPr>
        <p:spPr>
          <a:xfrm>
            <a:off x="681228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17" name="Text 15"/>
          <p:cNvSpPr txBox="1"/>
          <p:nvPr/>
        </p:nvSpPr>
        <p:spPr>
          <a:xfrm>
            <a:off x="681228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18" name="Text 16"/>
          <p:cNvSpPr txBox="1"/>
          <p:nvPr/>
        </p:nvSpPr>
        <p:spPr>
          <a:xfrm>
            <a:off x="630936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1990</a:t>
            </a:r>
            <a:endParaRPr lang="en-US" sz="1500" dirty="0"/>
          </a:p>
        </p:txBody>
      </p:sp>
      <p:sp>
        <p:nvSpPr>
          <p:cNvPr id="19" name="Text 17"/>
          <p:cNvSpPr txBox="1"/>
          <p:nvPr/>
        </p:nvSpPr>
        <p:spPr>
          <a:xfrm>
            <a:off x="6309360" y="3154680"/>
            <a:ext cx="1463040" cy="1645920"/>
          </a:xfrm>
          <a:prstGeom prst="rect">
            <a:avLst/>
          </a:prstGeom>
          <a:noFill/>
          <a:ln/>
        </p:spPr>
        <p:txBody>
          <a:bodyPr wrap="square" lIns="0" tIns="0" rIns="0" bIns="0" rtlCol="0" anchor="t"/>
          <a:lstStyle/>
          <a:p>
            <a:pPr marL="0" indent="0" algn="ctr">
              <a:buNone/>
            </a:pPr>
            <a:r>
              <a:rPr lang="en-US" sz="1400" dirty="0">
                <a:solidFill>
                  <a:schemeClr val="tx1"/>
                </a:solidFill>
              </a:rPr>
              <a:t>Con Frenkel: restricción externa y recursos para el crecimiento</a:t>
            </a:r>
            <a:endParaRPr lang="en-US" sz="1400" dirty="0"/>
          </a:p>
        </p:txBody>
      </p:sp>
      <p:sp>
        <p:nvSpPr>
          <p:cNvPr id="20" name="Shape 18"/>
          <p:cNvSpPr/>
          <p:nvPr/>
        </p:nvSpPr>
        <p:spPr>
          <a:xfrm>
            <a:off x="877824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21" name="Text 19"/>
          <p:cNvSpPr txBox="1"/>
          <p:nvPr/>
        </p:nvSpPr>
        <p:spPr>
          <a:xfrm>
            <a:off x="877824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22" name="Text 20"/>
          <p:cNvSpPr txBox="1"/>
          <p:nvPr/>
        </p:nvSpPr>
        <p:spPr>
          <a:xfrm>
            <a:off x="827532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2017</a:t>
            </a:r>
            <a:endParaRPr lang="en-US" sz="1500" dirty="0"/>
          </a:p>
        </p:txBody>
      </p:sp>
      <p:sp>
        <p:nvSpPr>
          <p:cNvPr id="23" name="Text 21"/>
          <p:cNvSpPr txBox="1"/>
          <p:nvPr/>
        </p:nvSpPr>
        <p:spPr>
          <a:xfrm>
            <a:off x="8275320" y="3154680"/>
            <a:ext cx="1463040" cy="1645920"/>
          </a:xfrm>
          <a:prstGeom prst="rect">
            <a:avLst/>
          </a:prstGeom>
          <a:noFill/>
          <a:ln/>
        </p:spPr>
        <p:txBody>
          <a:bodyPr wrap="square" lIns="0" tIns="0" rIns="0" bIns="0" rtlCol="0" anchor="t"/>
          <a:lstStyle/>
          <a:p>
            <a:pPr marL="0" indent="0" algn="ctr">
              <a:buNone/>
            </a:pPr>
            <a:r>
              <a:rPr lang="en-US" sz="1400" dirty="0">
                <a:solidFill>
                  <a:schemeClr val="tx1"/>
                </a:solidFill>
              </a:rPr>
              <a:t>Seminario en la Casa </a:t>
            </a:r>
            <a:r>
              <a:rPr lang="en-US" sz="1400">
                <a:solidFill>
                  <a:schemeClr val="tx1"/>
                </a:solidFill>
              </a:rPr>
              <a:t>das Garças </a:t>
            </a:r>
            <a:endParaRPr lang="en-US" sz="1400" dirty="0"/>
          </a:p>
        </p:txBody>
      </p:sp>
      <p:sp>
        <p:nvSpPr>
          <p:cNvPr id="24" name="Shape 22"/>
          <p:cNvSpPr/>
          <p:nvPr/>
        </p:nvSpPr>
        <p:spPr>
          <a:xfrm>
            <a:off x="10744200" y="2468880"/>
            <a:ext cx="457200" cy="457200"/>
          </a:xfrm>
          <a:prstGeom prst="ellipse">
            <a:avLst/>
          </a:prstGeom>
          <a:solidFill>
            <a:schemeClr val="accent3"/>
          </a:solidFill>
          <a:ln w="12700">
            <a:solidFill>
              <a:schemeClr val="accent3"/>
            </a:solidFill>
            <a:prstDash val="solid"/>
          </a:ln>
        </p:spPr>
        <p:txBody>
          <a:bodyPr/>
          <a:lstStyle/>
          <a:p>
            <a:endParaRPr lang="pt-BR"/>
          </a:p>
        </p:txBody>
      </p:sp>
      <p:sp>
        <p:nvSpPr>
          <p:cNvPr id="25" name="Text 23"/>
          <p:cNvSpPr txBox="1"/>
          <p:nvPr/>
        </p:nvSpPr>
        <p:spPr>
          <a:xfrm>
            <a:off x="10744200" y="2468880"/>
            <a:ext cx="457200" cy="457200"/>
          </a:xfrm>
          <a:prstGeom prst="rect">
            <a:avLst/>
          </a:prstGeom>
          <a:noFill/>
          <a:ln/>
        </p:spPr>
        <p:txBody>
          <a:bodyPr wrap="square" lIns="0" tIns="0" rIns="0" bIns="0" rtlCol="0" anchor="ctr"/>
          <a:lstStyle/>
          <a:p>
            <a:pPr marL="0" indent="0" algn="ctr">
              <a:buNone/>
            </a:pPr>
            <a:r>
              <a:rPr lang="en-US" sz="1400" b="1" dirty="0">
                <a:solidFill>
                  <a:schemeClr val="bg1"/>
                </a:solidFill>
              </a:rPr>
              <a:t>6</a:t>
            </a:r>
            <a:endParaRPr lang="en-US" sz="1400" dirty="0"/>
          </a:p>
        </p:txBody>
      </p:sp>
      <p:sp>
        <p:nvSpPr>
          <p:cNvPr id="26" name="Text 24"/>
          <p:cNvSpPr txBox="1"/>
          <p:nvPr/>
        </p:nvSpPr>
        <p:spPr>
          <a:xfrm>
            <a:off x="10241280" y="1600200"/>
            <a:ext cx="1463040" cy="640080"/>
          </a:xfrm>
          <a:prstGeom prst="rect">
            <a:avLst/>
          </a:prstGeom>
          <a:noFill/>
          <a:ln/>
        </p:spPr>
        <p:txBody>
          <a:bodyPr wrap="square" lIns="0" tIns="0" rIns="0" bIns="0" rtlCol="0" anchor="b"/>
          <a:lstStyle/>
          <a:p>
            <a:pPr marL="0" indent="0" algn="ctr">
              <a:buNone/>
            </a:pPr>
            <a:r>
              <a:rPr lang="en-US" sz="1500" b="1" dirty="0">
                <a:solidFill>
                  <a:schemeClr val="tx2"/>
                </a:solidFill>
              </a:rPr>
              <a:t>2018</a:t>
            </a:r>
            <a:endParaRPr lang="en-US" sz="1500" dirty="0"/>
          </a:p>
        </p:txBody>
      </p:sp>
      <p:sp>
        <p:nvSpPr>
          <p:cNvPr id="27" name="Text 25"/>
          <p:cNvSpPr txBox="1"/>
          <p:nvPr/>
        </p:nvSpPr>
        <p:spPr>
          <a:xfrm>
            <a:off x="10241280" y="3154680"/>
            <a:ext cx="1463040" cy="1645920"/>
          </a:xfrm>
          <a:prstGeom prst="rect">
            <a:avLst/>
          </a:prstGeom>
          <a:noFill/>
          <a:ln/>
        </p:spPr>
        <p:txBody>
          <a:bodyPr wrap="square" lIns="0" tIns="0" rIns="0" bIns="0" rtlCol="0" anchor="t"/>
          <a:lstStyle/>
          <a:p>
            <a:pPr algn="ctr"/>
            <a:r>
              <a:rPr lang="en-US" sz="1400" dirty="0">
                <a:solidFill>
                  <a:schemeClr val="tx1"/>
                </a:solidFill>
              </a:rPr>
              <a:t>“Sem restrições, sem crescimento”, con Ramiro Albrieu</a:t>
            </a:r>
            <a:endParaRPr lang="en-US" sz="1400" dirty="0"/>
          </a:p>
        </p:txBody>
      </p:sp>
      <p:sp>
        <p:nvSpPr>
          <p:cNvPr id="28" name="Text 26"/>
          <p:cNvSpPr txBox="1"/>
          <p:nvPr/>
        </p:nvSpPr>
        <p:spPr>
          <a:xfrm>
            <a:off x="822960" y="4937760"/>
            <a:ext cx="10515600" cy="731520"/>
          </a:xfrm>
          <a:prstGeom prst="rect">
            <a:avLst/>
          </a:prstGeom>
          <a:noFill/>
          <a:ln/>
        </p:spPr>
        <p:txBody>
          <a:bodyPr wrap="square" lIns="0" tIns="0" rIns="0" bIns="0" rtlCol="0" anchor="t"/>
          <a:lstStyle/>
          <a:p>
            <a:pPr marL="0" indent="0">
              <a:buNone/>
            </a:pPr>
            <a:r>
              <a:rPr lang="en-US" sz="1800" i="1" dirty="0">
                <a:solidFill>
                  <a:schemeClr val="tx2"/>
                </a:solidFill>
              </a:rPr>
              <a:t>La pregunta de una vida: ¿cómo </a:t>
            </a:r>
            <a:r>
              <a:rPr lang="en-US" sz="1800" i="1" dirty="0"/>
              <a:t>funciona una economía cuyo nivel de actividad choca con la escasez </a:t>
            </a:r>
            <a:r>
              <a:rPr lang="en-US" sz="1800" i="1" dirty="0">
                <a:solidFill>
                  <a:schemeClr val="tx2"/>
                </a:solidFill>
              </a:rPr>
              <a:t>de divisas — y qué tiene que ver con eso el lado financiero?</a:t>
            </a:r>
            <a:endParaRPr lang="en-US" sz="1800" dirty="0"/>
          </a:p>
        </p:txBody>
      </p:sp>
      <p:sp>
        <p:nvSpPr>
          <p:cNvPr id="29"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Tres generaciones de modelos de brechas</a:t>
            </a:r>
            <a:endParaRPr lang="en-US" sz="3400" dirty="0"/>
          </a:p>
        </p:txBody>
      </p:sp>
      <p:sp>
        <p:nvSpPr>
          <p:cNvPr id="3" name="Shape 1"/>
          <p:cNvSpPr/>
          <p:nvPr/>
        </p:nvSpPr>
        <p:spPr>
          <a:xfrm>
            <a:off x="548640" y="1554480"/>
            <a:ext cx="3474720" cy="3566160"/>
          </a:xfrm>
          <a:prstGeom prst="rect">
            <a:avLst/>
          </a:prstGeom>
          <a:solidFill>
            <a:schemeClr val="bg2"/>
          </a:solidFill>
          <a:ln w="12700">
            <a:solidFill>
              <a:schemeClr val="bg2"/>
            </a:solidFill>
            <a:prstDash val="solid"/>
          </a:ln>
        </p:spPr>
        <p:txBody>
          <a:bodyPr/>
          <a:lstStyle/>
          <a:p>
            <a:endParaRPr lang="pt-BR"/>
          </a:p>
        </p:txBody>
      </p:sp>
      <p:sp>
        <p:nvSpPr>
          <p:cNvPr id="4" name="Shape 2"/>
          <p:cNvSpPr/>
          <p:nvPr/>
        </p:nvSpPr>
        <p:spPr>
          <a:xfrm>
            <a:off x="868680" y="1828800"/>
            <a:ext cx="640080" cy="640080"/>
          </a:xfrm>
          <a:prstGeom prst="ellipse">
            <a:avLst/>
          </a:prstGeom>
          <a:solidFill>
            <a:schemeClr val="accent3"/>
          </a:solidFill>
          <a:ln w="12700">
            <a:solidFill>
              <a:schemeClr val="accent3"/>
            </a:solidFill>
            <a:prstDash val="solid"/>
          </a:ln>
        </p:spPr>
        <p:txBody>
          <a:bodyPr/>
          <a:lstStyle/>
          <a:p>
            <a:endParaRPr lang="pt-BR"/>
          </a:p>
        </p:txBody>
      </p:sp>
      <p:sp>
        <p:nvSpPr>
          <p:cNvPr id="5" name="Text 3"/>
          <p:cNvSpPr txBox="1"/>
          <p:nvPr/>
        </p:nvSpPr>
        <p:spPr>
          <a:xfrm>
            <a:off x="868680" y="182880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6" name="Text 4"/>
          <p:cNvSpPr txBox="1"/>
          <p:nvPr/>
        </p:nvSpPr>
        <p:spPr>
          <a:xfrm>
            <a:off x="868680" y="2651760"/>
            <a:ext cx="2834640" cy="5486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Harrod-Domar</a:t>
            </a:r>
            <a:endParaRPr lang="en-US" sz="2200" dirty="0"/>
          </a:p>
        </p:txBody>
      </p:sp>
      <p:sp>
        <p:nvSpPr>
          <p:cNvPr id="7" name="Text 5"/>
          <p:cNvSpPr txBox="1"/>
          <p:nvPr/>
        </p:nvSpPr>
        <p:spPr>
          <a:xfrm>
            <a:off x="868680" y="3291840"/>
            <a:ext cx="2834640" cy="1737360"/>
          </a:xfrm>
          <a:prstGeom prst="rect">
            <a:avLst/>
          </a:prstGeom>
          <a:noFill/>
          <a:ln/>
        </p:spPr>
        <p:txBody>
          <a:bodyPr wrap="square" lIns="0" tIns="0" rIns="0" bIns="0" rtlCol="0" anchor="t"/>
          <a:lstStyle/>
          <a:p>
            <a:pPr marL="0" indent="0">
              <a:buNone/>
            </a:pPr>
            <a:r>
              <a:rPr lang="en-US" sz="1600" dirty="0">
                <a:solidFill>
                  <a:schemeClr val="tx1"/>
                </a:solidFill>
              </a:rPr>
              <a:t>El ahorro agregado limita la inversión y el crecimiento.</a:t>
            </a:r>
            <a:endParaRPr lang="en-US" sz="1600" dirty="0"/>
          </a:p>
        </p:txBody>
      </p:sp>
      <p:sp>
        <p:nvSpPr>
          <p:cNvPr id="8" name="Shape 6"/>
          <p:cNvSpPr/>
          <p:nvPr/>
        </p:nvSpPr>
        <p:spPr>
          <a:xfrm>
            <a:off x="4297680" y="1554480"/>
            <a:ext cx="3474720" cy="3566160"/>
          </a:xfrm>
          <a:prstGeom prst="rect">
            <a:avLst/>
          </a:prstGeom>
          <a:solidFill>
            <a:schemeClr val="bg2"/>
          </a:solidFill>
          <a:ln w="12700">
            <a:solidFill>
              <a:schemeClr val="bg2"/>
            </a:solidFill>
            <a:prstDash val="solid"/>
          </a:ln>
        </p:spPr>
        <p:txBody>
          <a:bodyPr/>
          <a:lstStyle/>
          <a:p>
            <a:endParaRPr lang="pt-BR"/>
          </a:p>
        </p:txBody>
      </p:sp>
      <p:sp>
        <p:nvSpPr>
          <p:cNvPr id="9" name="Shape 7"/>
          <p:cNvSpPr/>
          <p:nvPr/>
        </p:nvSpPr>
        <p:spPr>
          <a:xfrm>
            <a:off x="4617720" y="1828800"/>
            <a:ext cx="640080" cy="640080"/>
          </a:xfrm>
          <a:prstGeom prst="ellipse">
            <a:avLst/>
          </a:prstGeom>
          <a:solidFill>
            <a:schemeClr val="accent3"/>
          </a:solidFill>
          <a:ln w="12700">
            <a:solidFill>
              <a:schemeClr val="accent3"/>
            </a:solidFill>
            <a:prstDash val="solid"/>
          </a:ln>
        </p:spPr>
        <p:txBody>
          <a:bodyPr/>
          <a:lstStyle/>
          <a:p>
            <a:endParaRPr lang="pt-BR"/>
          </a:p>
        </p:txBody>
      </p:sp>
      <p:sp>
        <p:nvSpPr>
          <p:cNvPr id="10" name="Text 8"/>
          <p:cNvSpPr txBox="1"/>
          <p:nvPr/>
        </p:nvSpPr>
        <p:spPr>
          <a:xfrm>
            <a:off x="4617720" y="182880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1" name="Text 9"/>
          <p:cNvSpPr txBox="1"/>
          <p:nvPr/>
        </p:nvSpPr>
        <p:spPr>
          <a:xfrm>
            <a:off x="4617720" y="2651760"/>
            <a:ext cx="2834640" cy="5486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Dos brechas</a:t>
            </a:r>
            <a:endParaRPr lang="en-US" sz="2200" dirty="0"/>
          </a:p>
        </p:txBody>
      </p:sp>
      <p:sp>
        <p:nvSpPr>
          <p:cNvPr id="12" name="Text 10"/>
          <p:cNvSpPr txBox="1"/>
          <p:nvPr/>
        </p:nvSpPr>
        <p:spPr>
          <a:xfrm>
            <a:off x="4617720" y="3291840"/>
            <a:ext cx="2834640" cy="1737360"/>
          </a:xfrm>
          <a:prstGeom prst="rect">
            <a:avLst/>
          </a:prstGeom>
          <a:noFill/>
          <a:ln/>
        </p:spPr>
        <p:txBody>
          <a:bodyPr wrap="square" lIns="0" tIns="0" rIns="0" bIns="0" rtlCol="0" anchor="t"/>
          <a:lstStyle/>
          <a:p>
            <a:pPr marL="0" indent="0">
              <a:buNone/>
            </a:pPr>
            <a:r>
              <a:rPr lang="en-US" sz="1600" dirty="0">
                <a:solidFill>
                  <a:schemeClr val="tx1"/>
                </a:solidFill>
              </a:rPr>
              <a:t>La escasez de divisas, y no solo la de ahorro, limita la inversión en una economía semiindustrializada (Bacha, 1984; Rozenwurcel, 1986).</a:t>
            </a:r>
            <a:endParaRPr lang="en-US" sz="1600" dirty="0"/>
          </a:p>
        </p:txBody>
      </p:sp>
      <p:sp>
        <p:nvSpPr>
          <p:cNvPr id="13" name="Shape 11"/>
          <p:cNvSpPr/>
          <p:nvPr/>
        </p:nvSpPr>
        <p:spPr>
          <a:xfrm>
            <a:off x="8046720" y="1554480"/>
            <a:ext cx="3474720" cy="3566160"/>
          </a:xfrm>
          <a:prstGeom prst="rect">
            <a:avLst/>
          </a:prstGeom>
          <a:solidFill>
            <a:schemeClr val="bg2"/>
          </a:solidFill>
          <a:ln w="12700">
            <a:solidFill>
              <a:schemeClr val="bg2"/>
            </a:solidFill>
            <a:prstDash val="solid"/>
          </a:ln>
        </p:spPr>
        <p:txBody>
          <a:bodyPr/>
          <a:lstStyle/>
          <a:p>
            <a:endParaRPr lang="pt-BR"/>
          </a:p>
        </p:txBody>
      </p:sp>
      <p:sp>
        <p:nvSpPr>
          <p:cNvPr id="14" name="Shape 12"/>
          <p:cNvSpPr/>
          <p:nvPr/>
        </p:nvSpPr>
        <p:spPr>
          <a:xfrm>
            <a:off x="8366760" y="1828800"/>
            <a:ext cx="640080" cy="640080"/>
          </a:xfrm>
          <a:prstGeom prst="ellipse">
            <a:avLst/>
          </a:prstGeom>
          <a:solidFill>
            <a:schemeClr val="accent3"/>
          </a:solidFill>
          <a:ln w="12700">
            <a:solidFill>
              <a:schemeClr val="accent3"/>
            </a:solidFill>
            <a:prstDash val="solid"/>
          </a:ln>
        </p:spPr>
        <p:txBody>
          <a:bodyPr/>
          <a:lstStyle/>
          <a:p>
            <a:endParaRPr lang="pt-BR"/>
          </a:p>
        </p:txBody>
      </p:sp>
      <p:sp>
        <p:nvSpPr>
          <p:cNvPr id="15" name="Text 13"/>
          <p:cNvSpPr txBox="1"/>
          <p:nvPr/>
        </p:nvSpPr>
        <p:spPr>
          <a:xfrm>
            <a:off x="8366760" y="182880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6" name="Text 14"/>
          <p:cNvSpPr txBox="1"/>
          <p:nvPr/>
        </p:nvSpPr>
        <p:spPr>
          <a:xfrm>
            <a:off x="8366760" y="2651760"/>
            <a:ext cx="2834640" cy="54864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Tres brechas</a:t>
            </a:r>
            <a:endParaRPr lang="en-US" sz="2200" dirty="0"/>
          </a:p>
        </p:txBody>
      </p:sp>
      <p:sp>
        <p:nvSpPr>
          <p:cNvPr id="17" name="Text 15"/>
          <p:cNvSpPr txBox="1"/>
          <p:nvPr/>
        </p:nvSpPr>
        <p:spPr>
          <a:xfrm>
            <a:off x="8366760" y="3291840"/>
            <a:ext cx="2834640" cy="1737360"/>
          </a:xfrm>
          <a:prstGeom prst="rect">
            <a:avLst/>
          </a:prstGeom>
          <a:noFill/>
          <a:ln/>
        </p:spPr>
        <p:txBody>
          <a:bodyPr wrap="square" lIns="0" tIns="0" rIns="0" bIns="0" rtlCol="0" anchor="t"/>
          <a:lstStyle/>
          <a:p>
            <a:pPr marL="0" indent="0">
              <a:buNone/>
            </a:pPr>
            <a:r>
              <a:rPr lang="en-US" sz="1600" dirty="0">
                <a:solidFill>
                  <a:schemeClr val="tx1"/>
                </a:solidFill>
              </a:rPr>
              <a:t>Con la crisis de la deuda, la brecha fiscal restringe la inversión pública, complementaria de la privada (Bacha, 1990; Frenkel y Rozenwurcel, 1990).</a:t>
            </a:r>
            <a:endParaRPr lang="en-US" sz="1600" dirty="0"/>
          </a:p>
        </p:txBody>
      </p:sp>
      <p:sp>
        <p:nvSpPr>
          <p:cNvPr id="18" name="Text 16"/>
          <p:cNvSpPr txBox="1"/>
          <p:nvPr/>
        </p:nvSpPr>
        <p:spPr>
          <a:xfrm>
            <a:off x="548640" y="5440680"/>
            <a:ext cx="11064240" cy="548640"/>
          </a:xfrm>
          <a:prstGeom prst="rect">
            <a:avLst/>
          </a:prstGeom>
          <a:noFill/>
          <a:ln/>
        </p:spPr>
        <p:txBody>
          <a:bodyPr wrap="square" lIns="0" tIns="0" rIns="0" bIns="0" rtlCol="0" anchor="t"/>
          <a:lstStyle/>
          <a:p>
            <a:pPr marL="0" indent="0">
              <a:buNone/>
            </a:pPr>
            <a:r>
              <a:rPr lang="en-US" sz="1600" i="1" dirty="0">
                <a:solidFill>
                  <a:schemeClr val="accent5"/>
                </a:solidFill>
              </a:rPr>
              <a:t>El enfoque “nunca se mantuvo inmutable”: evolucionaba con las circunstancias de la región — Rozenwurcel, 2017</a:t>
            </a:r>
            <a:endParaRPr lang="en-US" sz="16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2017: mi error</a:t>
            </a:r>
            <a:endParaRPr lang="en-US" sz="3400" dirty="0"/>
          </a:p>
        </p:txBody>
      </p:sp>
      <p:sp>
        <p:nvSpPr>
          <p:cNvPr id="3" name="Shape 1"/>
          <p:cNvSpPr/>
          <p:nvPr/>
        </p:nvSpPr>
        <p:spPr>
          <a:xfrm>
            <a:off x="548640" y="1463040"/>
            <a:ext cx="5120640" cy="4480560"/>
          </a:xfrm>
          <a:prstGeom prst="rect">
            <a:avLst/>
          </a:prstGeom>
          <a:solidFill>
            <a:schemeClr val="tx2"/>
          </a:solidFill>
          <a:ln w="12700">
            <a:solidFill>
              <a:schemeClr val="tx2"/>
            </a:solidFill>
            <a:prstDash val="solid"/>
          </a:ln>
        </p:spPr>
        <p:txBody>
          <a:bodyPr/>
          <a:lstStyle/>
          <a:p>
            <a:endParaRPr lang="pt-BR"/>
          </a:p>
        </p:txBody>
      </p:sp>
      <p:sp>
        <p:nvSpPr>
          <p:cNvPr id="4" name="Text 2"/>
          <p:cNvSpPr txBox="1"/>
          <p:nvPr/>
        </p:nvSpPr>
        <p:spPr>
          <a:xfrm>
            <a:off x="914400" y="1828800"/>
            <a:ext cx="4389120" cy="2926080"/>
          </a:xfrm>
          <a:prstGeom prst="rect">
            <a:avLst/>
          </a:prstGeom>
          <a:noFill/>
          <a:ln/>
        </p:spPr>
        <p:txBody>
          <a:bodyPr wrap="square" lIns="0" tIns="0" rIns="0" bIns="0" rtlCol="0" anchor="t"/>
          <a:lstStyle/>
          <a:p>
            <a:pPr marL="0" indent="0">
              <a:buNone/>
            </a:pPr>
            <a:r>
              <a:rPr lang="en-US" sz="2200" i="1" dirty="0">
                <a:solidFill>
                  <a:schemeClr val="bg1"/>
                </a:solidFill>
                <a:latin typeface="Cambria" pitchFamily="34" charset="0"/>
                <a:ea typeface="Cambria" pitchFamily="34" charset="-122"/>
                <a:cs typeface="Cambria" pitchFamily="34" charset="-120"/>
              </a:rPr>
              <a:t>¿Por qué la Argentina, en una bonanza externa sin precedentes, con superávits gemelos, externo y fiscal, no logró elevar de forma sostenida su crecimiento potencial?</a:t>
            </a:r>
            <a:endParaRPr lang="en-US" sz="2200" dirty="0"/>
          </a:p>
        </p:txBody>
      </p:sp>
      <p:sp>
        <p:nvSpPr>
          <p:cNvPr id="5" name="Text 3"/>
          <p:cNvSpPr txBox="1"/>
          <p:nvPr/>
        </p:nvSpPr>
        <p:spPr>
          <a:xfrm>
            <a:off x="914400" y="5029200"/>
            <a:ext cx="4389120" cy="548640"/>
          </a:xfrm>
          <a:prstGeom prst="rect">
            <a:avLst/>
          </a:prstGeom>
          <a:noFill/>
          <a:ln/>
        </p:spPr>
        <p:txBody>
          <a:bodyPr wrap="square" lIns="0" tIns="0" rIns="0" bIns="0" rtlCol="0" anchor="t"/>
          <a:lstStyle/>
          <a:p>
            <a:pPr marL="0" indent="0">
              <a:buNone/>
            </a:pPr>
            <a:r>
              <a:rPr lang="en-US" sz="1400" dirty="0">
                <a:solidFill>
                  <a:schemeClr val="accent6"/>
                </a:solidFill>
              </a:rPr>
              <a:t>Albrieu y Rozenwurcel, “¿evidencia de una cuarta brecha?”</a:t>
            </a:r>
            <a:endParaRPr lang="en-US" sz="1400" dirty="0"/>
          </a:p>
        </p:txBody>
      </p:sp>
      <p:sp>
        <p:nvSpPr>
          <p:cNvPr id="6" name="Shape 4"/>
          <p:cNvSpPr/>
          <p:nvPr/>
        </p:nvSpPr>
        <p:spPr>
          <a:xfrm>
            <a:off x="6217920" y="1737360"/>
            <a:ext cx="822960" cy="822960"/>
          </a:xfrm>
          <a:prstGeom prst="ellipse">
            <a:avLst/>
          </a:prstGeom>
          <a:solidFill>
            <a:schemeClr val="accent5"/>
          </a:solidFill>
          <a:ln w="12700">
            <a:solidFill>
              <a:schemeClr val="accent5"/>
            </a:solidFill>
            <a:prstDash val="solid"/>
          </a:ln>
        </p:spPr>
        <p:txBody>
          <a:bodyPr/>
          <a:lstStyle/>
          <a:p>
            <a:endParaRPr lang="pt-BR"/>
          </a:p>
        </p:txBody>
      </p:sp>
      <p:sp>
        <p:nvSpPr>
          <p:cNvPr id="7" name="Text 5"/>
          <p:cNvSpPr txBox="1"/>
          <p:nvPr/>
        </p:nvSpPr>
        <p:spPr>
          <a:xfrm>
            <a:off x="6217920" y="1737360"/>
            <a:ext cx="822960" cy="822960"/>
          </a:xfrm>
          <a:prstGeom prst="rect">
            <a:avLst/>
          </a:prstGeom>
          <a:noFill/>
          <a:ln/>
        </p:spPr>
        <p:txBody>
          <a:bodyPr wrap="square" lIns="0" tIns="0" rIns="0" bIns="0" rtlCol="0" anchor="ctr"/>
          <a:lstStyle/>
          <a:p>
            <a:pPr marL="0" indent="0" algn="ctr">
              <a:buNone/>
            </a:pPr>
            <a:r>
              <a:rPr lang="en-US" sz="1400" b="1" dirty="0">
                <a:solidFill>
                  <a:schemeClr val="bg1"/>
                </a:solidFill>
              </a:rPr>
              <a:t>2017</a:t>
            </a:r>
            <a:endParaRPr lang="en-US" sz="1400" dirty="0"/>
          </a:p>
        </p:txBody>
      </p:sp>
      <p:sp>
        <p:nvSpPr>
          <p:cNvPr id="8" name="Text 6"/>
          <p:cNvSpPr txBox="1"/>
          <p:nvPr/>
        </p:nvSpPr>
        <p:spPr>
          <a:xfrm>
            <a:off x="7269480" y="1737360"/>
            <a:ext cx="4297680" cy="411480"/>
          </a:xfrm>
          <a:prstGeom prst="rect">
            <a:avLst/>
          </a:prstGeom>
          <a:noFill/>
          <a:ln/>
        </p:spPr>
        <p:txBody>
          <a:bodyPr wrap="square" lIns="0" tIns="0" rIns="0" bIns="0" rtlCol="0" anchor="t"/>
          <a:lstStyle/>
          <a:p>
            <a:pPr marL="0" indent="0">
              <a:buNone/>
            </a:pPr>
            <a:r>
              <a:rPr lang="en-US" sz="2000" b="1" dirty="0">
                <a:solidFill>
                  <a:schemeClr val="tx2"/>
                </a:solidFill>
              </a:rPr>
              <a:t>Lo que leí</a:t>
            </a:r>
            <a:endParaRPr lang="en-US" sz="2000" dirty="0"/>
          </a:p>
        </p:txBody>
      </p:sp>
      <p:sp>
        <p:nvSpPr>
          <p:cNvPr id="9" name="Text 7"/>
          <p:cNvSpPr txBox="1"/>
          <p:nvPr/>
        </p:nvSpPr>
        <p:spPr>
          <a:xfrm>
            <a:off x="7269480" y="2194560"/>
            <a:ext cx="4297680" cy="1188720"/>
          </a:xfrm>
          <a:prstGeom prst="rect">
            <a:avLst/>
          </a:prstGeom>
          <a:noFill/>
          <a:ln/>
        </p:spPr>
        <p:txBody>
          <a:bodyPr wrap="square" lIns="0" tIns="0" rIns="0" bIns="0" rtlCol="0" anchor="t"/>
          <a:lstStyle/>
          <a:p>
            <a:pPr marL="0" indent="0">
              <a:buNone/>
            </a:pPr>
            <a:r>
              <a:rPr lang="en-US" sz="1600" dirty="0">
                <a:solidFill>
                  <a:schemeClr val="tx1"/>
                </a:solidFill>
              </a:rPr>
              <a:t>Una baja propensión a invertir — que no es una brecha. Sugerí cambiar el título, y él lo hizo: “Sem restrições, sem crescimento”.</a:t>
            </a:r>
            <a:endParaRPr lang="en-US" sz="1600" dirty="0"/>
          </a:p>
        </p:txBody>
      </p:sp>
      <p:sp>
        <p:nvSpPr>
          <p:cNvPr id="10" name="Shape 8"/>
          <p:cNvSpPr/>
          <p:nvPr/>
        </p:nvSpPr>
        <p:spPr>
          <a:xfrm>
            <a:off x="6217920" y="3749040"/>
            <a:ext cx="822960" cy="822960"/>
          </a:xfrm>
          <a:prstGeom prst="ellipse">
            <a:avLst/>
          </a:prstGeom>
          <a:solidFill>
            <a:schemeClr val="accent3"/>
          </a:solidFill>
          <a:ln w="12700">
            <a:solidFill>
              <a:schemeClr val="accent3"/>
            </a:solidFill>
            <a:prstDash val="solid"/>
          </a:ln>
        </p:spPr>
        <p:txBody>
          <a:bodyPr/>
          <a:lstStyle/>
          <a:p>
            <a:endParaRPr lang="pt-BR"/>
          </a:p>
        </p:txBody>
      </p:sp>
      <p:sp>
        <p:nvSpPr>
          <p:cNvPr id="11" name="Text 9"/>
          <p:cNvSpPr txBox="1"/>
          <p:nvPr/>
        </p:nvSpPr>
        <p:spPr>
          <a:xfrm>
            <a:off x="6217920" y="3749040"/>
            <a:ext cx="822960" cy="822960"/>
          </a:xfrm>
          <a:prstGeom prst="rect">
            <a:avLst/>
          </a:prstGeom>
          <a:noFill/>
          <a:ln/>
        </p:spPr>
        <p:txBody>
          <a:bodyPr wrap="square" lIns="0" tIns="0" rIns="0" bIns="0" rtlCol="0" anchor="ctr"/>
          <a:lstStyle/>
          <a:p>
            <a:pPr marL="0" indent="0" algn="ctr">
              <a:buNone/>
            </a:pPr>
            <a:r>
              <a:rPr lang="en-US" sz="1400" b="1" dirty="0">
                <a:solidFill>
                  <a:schemeClr val="bg1"/>
                </a:solidFill>
              </a:rPr>
              <a:t>2026</a:t>
            </a:r>
            <a:endParaRPr lang="en-US" sz="1400" dirty="0"/>
          </a:p>
        </p:txBody>
      </p:sp>
      <p:sp>
        <p:nvSpPr>
          <p:cNvPr id="12" name="Text 10"/>
          <p:cNvSpPr txBox="1"/>
          <p:nvPr/>
        </p:nvSpPr>
        <p:spPr>
          <a:xfrm>
            <a:off x="7269480" y="3749040"/>
            <a:ext cx="4297680" cy="411480"/>
          </a:xfrm>
          <a:prstGeom prst="rect">
            <a:avLst/>
          </a:prstGeom>
          <a:noFill/>
          <a:ln/>
        </p:spPr>
        <p:txBody>
          <a:bodyPr wrap="square" lIns="0" tIns="0" rIns="0" bIns="0" rtlCol="0" anchor="t"/>
          <a:lstStyle/>
          <a:p>
            <a:pPr marL="0" indent="0">
              <a:buNone/>
            </a:pPr>
            <a:r>
              <a:rPr lang="en-US" sz="2000" b="1" dirty="0">
                <a:solidFill>
                  <a:schemeClr val="tx2"/>
                </a:solidFill>
              </a:rPr>
              <a:t>Lo que leo hoy</a:t>
            </a:r>
            <a:endParaRPr lang="en-US" sz="2000" dirty="0"/>
          </a:p>
        </p:txBody>
      </p:sp>
      <p:sp>
        <p:nvSpPr>
          <p:cNvPr id="13" name="Text 11"/>
          <p:cNvSpPr txBox="1"/>
          <p:nvPr/>
        </p:nvSpPr>
        <p:spPr>
          <a:xfrm>
            <a:off x="7269480" y="4206240"/>
            <a:ext cx="4297680" cy="1188720"/>
          </a:xfrm>
          <a:prstGeom prst="rect">
            <a:avLst/>
          </a:prstGeom>
          <a:noFill/>
          <a:ln/>
        </p:spPr>
        <p:txBody>
          <a:bodyPr wrap="square" lIns="0" tIns="0" rIns="0" bIns="0" rtlCol="0" anchor="t"/>
          <a:lstStyle/>
          <a:p>
            <a:pPr marL="0" indent="0">
              <a:buNone/>
            </a:pPr>
            <a:r>
              <a:rPr lang="en-US" sz="1600" dirty="0">
                <a:solidFill>
                  <a:schemeClr val="tx1"/>
                </a:solidFill>
              </a:rPr>
              <a:t>No una cuarta brecha, sino un cambio analítico en la formulación de los propios modelos de dos y tres </a:t>
            </a:r>
            <a:r>
              <a:rPr lang="en-US" sz="1600" dirty="0"/>
              <a:t>brechas, que ya estaba en su tesis de 1986, de cuya banca formé parte.</a:t>
            </a:r>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La historia, en cinco pasos</a:t>
            </a:r>
            <a:endParaRPr lang="en-US" sz="34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5</a:t>
            </a:fld>
            <a:endParaRPr lang="en-US"/>
          </a:p>
        </p:txBody>
      </p:sp>
      <p:sp>
        <p:nvSpPr>
          <p:cNvPr id="4" name="Shape 2"/>
          <p:cNvSpPr/>
          <p:nvPr/>
        </p:nvSpPr>
        <p:spPr>
          <a:xfrm>
            <a:off x="548640" y="1463040"/>
            <a:ext cx="594360" cy="594360"/>
          </a:xfrm>
          <a:prstGeom prst="ellipse">
            <a:avLst/>
          </a:prstGeom>
          <a:solidFill>
            <a:schemeClr val="accent3"/>
          </a:solidFill>
          <a:ln w="12700">
            <a:solidFill>
              <a:schemeClr val="accent3"/>
            </a:solidFill>
            <a:prstDash val="solid"/>
          </a:ln>
        </p:spPr>
        <p:txBody>
          <a:bodyPr/>
          <a:lstStyle/>
          <a:p>
            <a:endParaRPr lang="pt-BR"/>
          </a:p>
        </p:txBody>
      </p:sp>
      <p:sp>
        <p:nvSpPr>
          <p:cNvPr id="5" name="Text 3"/>
          <p:cNvSpPr txBox="1"/>
          <p:nvPr/>
        </p:nvSpPr>
        <p:spPr>
          <a:xfrm>
            <a:off x="548640" y="1463040"/>
            <a:ext cx="594360" cy="59436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7" name="Text 5"/>
          <p:cNvSpPr txBox="1"/>
          <p:nvPr/>
        </p:nvSpPr>
        <p:spPr>
          <a:xfrm>
            <a:off x="1371600" y="1493040"/>
            <a:ext cx="10241280" cy="640080"/>
          </a:xfrm>
          <a:prstGeom prst="rect">
            <a:avLst/>
          </a:prstGeom>
          <a:noFill/>
          <a:ln/>
        </p:spPr>
        <p:txBody>
          <a:bodyPr wrap="square" lIns="0" tIns="0" rIns="0" bIns="0" rtlCol="0" anchor="t"/>
          <a:lstStyle/>
          <a:p>
            <a:pPr marL="0" indent="0">
              <a:buNone/>
            </a:pPr>
            <a:r>
              <a:rPr lang="en-US" sz="2000" dirty="0">
                <a:solidFill>
                  <a:schemeClr val="tx1"/>
                </a:solidFill>
              </a:rPr>
              <a:t>Guillermo agrega al modelo de dos brechas la fuga de capitales: el ahorro que los argentinos colocan afuera.</a:t>
            </a:r>
            <a:endParaRPr lang="en-US" sz="1600" dirty="0"/>
          </a:p>
        </p:txBody>
      </p:sp>
      <p:sp>
        <p:nvSpPr>
          <p:cNvPr id="101" name="Shape 2"/>
          <p:cNvSpPr/>
          <p:nvPr/>
        </p:nvSpPr>
        <p:spPr>
          <a:xfrm>
            <a:off x="548640" y="2377440"/>
            <a:ext cx="594360" cy="594360"/>
          </a:xfrm>
          <a:prstGeom prst="ellipse">
            <a:avLst/>
          </a:prstGeom>
          <a:solidFill>
            <a:schemeClr val="accent3"/>
          </a:solidFill>
          <a:ln w="12700">
            <a:solidFill>
              <a:schemeClr val="accent3"/>
            </a:solidFill>
            <a:prstDash val="solid"/>
          </a:ln>
        </p:spPr>
        <p:txBody>
          <a:bodyPr/>
          <a:lstStyle/>
          <a:p>
            <a:endParaRPr lang="pt-BR"/>
          </a:p>
        </p:txBody>
      </p:sp>
      <p:sp>
        <p:nvSpPr>
          <p:cNvPr id="102" name="Text 3"/>
          <p:cNvSpPr txBox="1"/>
          <p:nvPr/>
        </p:nvSpPr>
        <p:spPr>
          <a:xfrm>
            <a:off x="548640" y="2377440"/>
            <a:ext cx="594360" cy="59436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03" name="Text 5"/>
          <p:cNvSpPr txBox="1"/>
          <p:nvPr/>
        </p:nvSpPr>
        <p:spPr>
          <a:xfrm>
            <a:off x="1371600" y="2407440"/>
            <a:ext cx="10241280" cy="640080"/>
          </a:xfrm>
          <a:prstGeom prst="rect">
            <a:avLst/>
          </a:prstGeom>
          <a:noFill/>
          <a:ln/>
        </p:spPr>
        <p:txBody>
          <a:bodyPr wrap="square" lIns="0" tIns="0" rIns="0" bIns="0" rtlCol="0" anchor="t"/>
          <a:lstStyle/>
          <a:p>
            <a:pPr marL="0" indent="0">
              <a:buNone/>
            </a:pPr>
            <a:r>
              <a:rPr lang="en-US" sz="2000" dirty="0">
                <a:solidFill>
                  <a:schemeClr val="tx1"/>
                </a:solidFill>
              </a:rPr>
              <a:t>La fuga reduce la inversión posible, tanto cuando falta ahorro como cuando faltan dólares; y más cuando faltan dólares.</a:t>
            </a:r>
            <a:endParaRPr lang="en-US" sz="1600" dirty="0"/>
          </a:p>
        </p:txBody>
      </p:sp>
      <p:sp>
        <p:nvSpPr>
          <p:cNvPr id="104" name="Shape 2"/>
          <p:cNvSpPr/>
          <p:nvPr/>
        </p:nvSpPr>
        <p:spPr>
          <a:xfrm>
            <a:off x="548640" y="3291840"/>
            <a:ext cx="594360" cy="594360"/>
          </a:xfrm>
          <a:prstGeom prst="ellipse">
            <a:avLst/>
          </a:prstGeom>
          <a:solidFill>
            <a:schemeClr val="accent3"/>
          </a:solidFill>
          <a:ln w="12700">
            <a:solidFill>
              <a:schemeClr val="accent3"/>
            </a:solidFill>
            <a:prstDash val="solid"/>
          </a:ln>
        </p:spPr>
        <p:txBody>
          <a:bodyPr/>
          <a:lstStyle/>
          <a:p>
            <a:endParaRPr lang="pt-BR"/>
          </a:p>
        </p:txBody>
      </p:sp>
      <p:sp>
        <p:nvSpPr>
          <p:cNvPr id="105" name="Text 3"/>
          <p:cNvSpPr txBox="1"/>
          <p:nvPr/>
        </p:nvSpPr>
        <p:spPr>
          <a:xfrm>
            <a:off x="548640" y="3291840"/>
            <a:ext cx="594360" cy="59436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06" name="Text 5"/>
          <p:cNvSpPr txBox="1"/>
          <p:nvPr/>
        </p:nvSpPr>
        <p:spPr>
          <a:xfrm>
            <a:off x="1371600" y="3321840"/>
            <a:ext cx="10241280" cy="640080"/>
          </a:xfrm>
          <a:prstGeom prst="rect">
            <a:avLst/>
          </a:prstGeom>
          <a:noFill/>
          <a:ln/>
        </p:spPr>
        <p:txBody>
          <a:bodyPr wrap="square" lIns="0" tIns="0" rIns="0" bIns="0" rtlCol="0" anchor="t"/>
          <a:lstStyle/>
          <a:p>
            <a:pPr marL="0" indent="0">
              <a:buNone/>
            </a:pPr>
            <a:r>
              <a:rPr lang="en-US" sz="2000" dirty="0">
                <a:solidFill>
                  <a:schemeClr val="tx1"/>
                </a:solidFill>
              </a:rPr>
              <a:t>La bonanza, al agudizar el conflicto por las rentas de los recursos naturales, aumenta la fuga.</a:t>
            </a:r>
            <a:endParaRPr lang="en-US" sz="1600" dirty="0"/>
          </a:p>
        </p:txBody>
      </p:sp>
      <p:sp>
        <p:nvSpPr>
          <p:cNvPr id="107" name="Shape 2"/>
          <p:cNvSpPr/>
          <p:nvPr/>
        </p:nvSpPr>
        <p:spPr>
          <a:xfrm>
            <a:off x="548640" y="4206240"/>
            <a:ext cx="594360" cy="594360"/>
          </a:xfrm>
          <a:prstGeom prst="ellipse">
            <a:avLst/>
          </a:prstGeom>
          <a:solidFill>
            <a:schemeClr val="accent3"/>
          </a:solidFill>
          <a:ln w="12700">
            <a:solidFill>
              <a:schemeClr val="accent3"/>
            </a:solidFill>
            <a:prstDash val="solid"/>
          </a:ln>
        </p:spPr>
        <p:txBody>
          <a:bodyPr/>
          <a:lstStyle/>
          <a:p>
            <a:endParaRPr lang="pt-BR"/>
          </a:p>
        </p:txBody>
      </p:sp>
      <p:sp>
        <p:nvSpPr>
          <p:cNvPr id="108" name="Text 3"/>
          <p:cNvSpPr txBox="1"/>
          <p:nvPr/>
        </p:nvSpPr>
        <p:spPr>
          <a:xfrm>
            <a:off x="548640" y="4206240"/>
            <a:ext cx="594360" cy="594360"/>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109" name="Text 5"/>
          <p:cNvSpPr txBox="1"/>
          <p:nvPr/>
        </p:nvSpPr>
        <p:spPr>
          <a:xfrm>
            <a:off x="1371600" y="4236240"/>
            <a:ext cx="10241280" cy="640080"/>
          </a:xfrm>
          <a:prstGeom prst="rect">
            <a:avLst/>
          </a:prstGeom>
          <a:noFill/>
          <a:ln/>
        </p:spPr>
        <p:txBody>
          <a:bodyPr wrap="square" lIns="0" tIns="0" rIns="0" bIns="0" rtlCol="0" anchor="t"/>
          <a:lstStyle/>
          <a:p>
            <a:pPr marL="0" indent="0">
              <a:buNone/>
            </a:pPr>
            <a:r>
              <a:rPr lang="en-US" sz="2000" dirty="0">
                <a:solidFill>
                  <a:schemeClr val="tx1"/>
                </a:solidFill>
              </a:rPr>
              <a:t>Por eso la bonanza no trajo más inversión ni más crecimiento.</a:t>
            </a:r>
            <a:endParaRPr lang="en-US" sz="1600" dirty="0"/>
          </a:p>
        </p:txBody>
      </p:sp>
      <p:sp>
        <p:nvSpPr>
          <p:cNvPr id="110" name="Shape 2"/>
          <p:cNvSpPr/>
          <p:nvPr/>
        </p:nvSpPr>
        <p:spPr>
          <a:xfrm>
            <a:off x="548640" y="5120640"/>
            <a:ext cx="594360" cy="594360"/>
          </a:xfrm>
          <a:prstGeom prst="ellipse">
            <a:avLst/>
          </a:prstGeom>
          <a:solidFill>
            <a:schemeClr val="accent3"/>
          </a:solidFill>
          <a:ln w="12700">
            <a:solidFill>
              <a:schemeClr val="accent3"/>
            </a:solidFill>
            <a:prstDash val="solid"/>
          </a:ln>
        </p:spPr>
        <p:txBody>
          <a:bodyPr/>
          <a:lstStyle/>
          <a:p>
            <a:endParaRPr lang="pt-BR"/>
          </a:p>
        </p:txBody>
      </p:sp>
      <p:sp>
        <p:nvSpPr>
          <p:cNvPr id="111" name="Text 3"/>
          <p:cNvSpPr txBox="1"/>
          <p:nvPr/>
        </p:nvSpPr>
        <p:spPr>
          <a:xfrm>
            <a:off x="548640" y="5120640"/>
            <a:ext cx="594360" cy="594360"/>
          </a:xfrm>
          <a:prstGeom prst="rect">
            <a:avLst/>
          </a:prstGeom>
          <a:noFill/>
          <a:ln/>
        </p:spPr>
        <p:txBody>
          <a:bodyPr wrap="square" lIns="0" tIns="0" rIns="0" bIns="0" rtlCol="0" anchor="ctr"/>
          <a:lstStyle/>
          <a:p>
            <a:pPr marL="0" indent="0" algn="ctr">
              <a:buNone/>
            </a:pPr>
            <a:r>
              <a:rPr lang="en-US" sz="1800" b="1" dirty="0">
                <a:solidFill>
                  <a:schemeClr val="bg1"/>
                </a:solidFill>
              </a:rPr>
              <a:t>5</a:t>
            </a:r>
            <a:endParaRPr lang="en-US" sz="1800" dirty="0"/>
          </a:p>
        </p:txBody>
      </p:sp>
      <p:sp>
        <p:nvSpPr>
          <p:cNvPr id="112" name="Text 5"/>
          <p:cNvSpPr txBox="1"/>
          <p:nvPr/>
        </p:nvSpPr>
        <p:spPr>
          <a:xfrm>
            <a:off x="1371600" y="5150640"/>
            <a:ext cx="10241280" cy="640080"/>
          </a:xfrm>
          <a:prstGeom prst="rect">
            <a:avLst/>
          </a:prstGeom>
          <a:noFill/>
          <a:ln/>
        </p:spPr>
        <p:txBody>
          <a:bodyPr wrap="square" lIns="0" tIns="0" rIns="0" bIns="0" rtlCol="0" anchor="t"/>
          <a:lstStyle/>
          <a:p>
            <a:pPr marL="0" indent="0">
              <a:buNone/>
            </a:pPr>
            <a:r>
              <a:rPr lang="en-US" sz="2000" dirty="0">
                <a:solidFill>
                  <a:schemeClr val="tx1"/>
                </a:solidFill>
              </a:rPr>
              <a:t>Pero los datos sugieren algo más: después de 2011, la inversión rindió muy poco.</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Los tres eslabones de la bonanza</a:t>
            </a:r>
            <a:endParaRPr lang="en-US" sz="3400" dirty="0"/>
          </a:p>
        </p:txBody>
      </p:sp>
      <p:sp>
        <p:nvSpPr>
          <p:cNvPr id="3" name="Shape 1"/>
          <p:cNvSpPr/>
          <p:nvPr/>
        </p:nvSpPr>
        <p:spPr>
          <a:xfrm>
            <a:off x="548640" y="1463040"/>
            <a:ext cx="731520" cy="731520"/>
          </a:xfrm>
          <a:prstGeom prst="ellipse">
            <a:avLst/>
          </a:prstGeom>
          <a:solidFill>
            <a:schemeClr val="accent3"/>
          </a:solidFill>
          <a:ln w="12700">
            <a:solidFill>
              <a:schemeClr val="accent3"/>
            </a:solidFill>
            <a:prstDash val="solid"/>
          </a:ln>
        </p:spPr>
        <p:txBody>
          <a:bodyPr/>
          <a:lstStyle/>
          <a:p>
            <a:endParaRPr lang="pt-BR"/>
          </a:p>
        </p:txBody>
      </p:sp>
      <p:sp>
        <p:nvSpPr>
          <p:cNvPr id="4" name="Text 2"/>
          <p:cNvSpPr txBox="1"/>
          <p:nvPr/>
        </p:nvSpPr>
        <p:spPr>
          <a:xfrm>
            <a:off x="548640" y="1463040"/>
            <a:ext cx="731520" cy="73152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5" name="Text 3"/>
          <p:cNvSpPr txBox="1"/>
          <p:nvPr/>
        </p:nvSpPr>
        <p:spPr>
          <a:xfrm>
            <a:off x="548640" y="2331720"/>
            <a:ext cx="329184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Tragedia de los pampas</a:t>
            </a:r>
            <a:endParaRPr lang="en-US" sz="2000" dirty="0"/>
          </a:p>
        </p:txBody>
      </p:sp>
      <p:sp>
        <p:nvSpPr>
          <p:cNvPr id="6" name="Text 4"/>
          <p:cNvSpPr txBox="1"/>
          <p:nvPr/>
        </p:nvSpPr>
        <p:spPr>
          <a:xfrm>
            <a:off x="548640" y="2834640"/>
            <a:ext cx="3291840" cy="1097280"/>
          </a:xfrm>
          <a:prstGeom prst="rect">
            <a:avLst/>
          </a:prstGeom>
          <a:noFill/>
          <a:ln/>
        </p:spPr>
        <p:txBody>
          <a:bodyPr wrap="square" lIns="0" tIns="0" rIns="0" bIns="0" rtlCol="0" anchor="t"/>
          <a:lstStyle/>
          <a:p>
            <a:pPr marL="0" indent="0">
              <a:buNone/>
            </a:pPr>
            <a:r>
              <a:rPr lang="en-US" sz="1600" dirty="0">
                <a:solidFill>
                  <a:schemeClr val="tx1"/>
                </a:solidFill>
              </a:rPr>
              <a:t>Las rentas de los recursos naturales se ven como colectivas; no hay derechos de propiedad creíbles.</a:t>
            </a:r>
            <a:endParaRPr lang="en-US" sz="1600" dirty="0"/>
          </a:p>
        </p:txBody>
      </p:sp>
      <p:sp>
        <p:nvSpPr>
          <p:cNvPr id="7" name="Shape 5"/>
          <p:cNvSpPr/>
          <p:nvPr/>
        </p:nvSpPr>
        <p:spPr>
          <a:xfrm>
            <a:off x="3886200" y="1627632"/>
            <a:ext cx="411480" cy="411480"/>
          </a:xfrm>
          <a:prstGeom prst="rightArrow">
            <a:avLst/>
          </a:prstGeom>
          <a:solidFill>
            <a:schemeClr val="accent6"/>
          </a:solidFill>
          <a:ln w="12700">
            <a:solidFill>
              <a:schemeClr val="accent6"/>
            </a:solidFill>
            <a:prstDash val="solid"/>
          </a:ln>
        </p:spPr>
        <p:txBody>
          <a:bodyPr/>
          <a:lstStyle/>
          <a:p>
            <a:endParaRPr lang="pt-BR"/>
          </a:p>
        </p:txBody>
      </p:sp>
      <p:sp>
        <p:nvSpPr>
          <p:cNvPr id="8" name="Shape 6"/>
          <p:cNvSpPr/>
          <p:nvPr/>
        </p:nvSpPr>
        <p:spPr>
          <a:xfrm>
            <a:off x="4389120" y="1463040"/>
            <a:ext cx="731520" cy="731520"/>
          </a:xfrm>
          <a:prstGeom prst="ellipse">
            <a:avLst/>
          </a:prstGeom>
          <a:solidFill>
            <a:schemeClr val="accent3"/>
          </a:solidFill>
          <a:ln w="12700">
            <a:solidFill>
              <a:schemeClr val="accent3"/>
            </a:solidFill>
            <a:prstDash val="solid"/>
          </a:ln>
        </p:spPr>
        <p:txBody>
          <a:bodyPr/>
          <a:lstStyle/>
          <a:p>
            <a:endParaRPr lang="pt-BR"/>
          </a:p>
        </p:txBody>
      </p:sp>
      <p:sp>
        <p:nvSpPr>
          <p:cNvPr id="9" name="Text 7"/>
          <p:cNvSpPr txBox="1"/>
          <p:nvPr/>
        </p:nvSpPr>
        <p:spPr>
          <a:xfrm>
            <a:off x="4389120" y="1463040"/>
            <a:ext cx="731520" cy="73152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0" name="Text 8"/>
          <p:cNvSpPr txBox="1"/>
          <p:nvPr/>
        </p:nvSpPr>
        <p:spPr>
          <a:xfrm>
            <a:off x="4389120" y="2331720"/>
            <a:ext cx="329184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Grieta social</a:t>
            </a:r>
            <a:endParaRPr lang="en-US" sz="2000" dirty="0"/>
          </a:p>
        </p:txBody>
      </p:sp>
      <p:sp>
        <p:nvSpPr>
          <p:cNvPr id="11" name="Text 9"/>
          <p:cNvSpPr txBox="1"/>
          <p:nvPr/>
        </p:nvSpPr>
        <p:spPr>
          <a:xfrm>
            <a:off x="4389120" y="2834640"/>
            <a:ext cx="3291840" cy="1097280"/>
          </a:xfrm>
          <a:prstGeom prst="rect">
            <a:avLst/>
          </a:prstGeom>
          <a:noFill/>
          <a:ln/>
        </p:spPr>
        <p:txBody>
          <a:bodyPr wrap="square" lIns="0" tIns="0" rIns="0" bIns="0" rtlCol="0" anchor="t"/>
          <a:lstStyle/>
          <a:p>
            <a:pPr marL="0" indent="0">
              <a:buNone/>
            </a:pPr>
            <a:r>
              <a:rPr lang="en-US" sz="1600" dirty="0">
                <a:solidFill>
                  <a:schemeClr val="tx1"/>
                </a:solidFill>
              </a:rPr>
              <a:t>La disputa por las rentas genera conflicto distributivo e impide acuerdos intertemporales.</a:t>
            </a:r>
            <a:endParaRPr lang="en-US" sz="1600" dirty="0"/>
          </a:p>
        </p:txBody>
      </p:sp>
      <p:sp>
        <p:nvSpPr>
          <p:cNvPr id="12" name="Shape 10"/>
          <p:cNvSpPr/>
          <p:nvPr/>
        </p:nvSpPr>
        <p:spPr>
          <a:xfrm>
            <a:off x="7726680" y="1627632"/>
            <a:ext cx="411480" cy="411480"/>
          </a:xfrm>
          <a:prstGeom prst="rightArrow">
            <a:avLst/>
          </a:prstGeom>
          <a:solidFill>
            <a:schemeClr val="accent6"/>
          </a:solidFill>
          <a:ln w="12700">
            <a:solidFill>
              <a:schemeClr val="accent6"/>
            </a:solidFill>
            <a:prstDash val="solid"/>
          </a:ln>
        </p:spPr>
        <p:txBody>
          <a:bodyPr/>
          <a:lstStyle/>
          <a:p>
            <a:endParaRPr lang="pt-BR"/>
          </a:p>
        </p:txBody>
      </p:sp>
      <p:sp>
        <p:nvSpPr>
          <p:cNvPr id="13" name="Shape 11"/>
          <p:cNvSpPr/>
          <p:nvPr/>
        </p:nvSpPr>
        <p:spPr>
          <a:xfrm>
            <a:off x="8229600" y="1463040"/>
            <a:ext cx="731520" cy="731520"/>
          </a:xfrm>
          <a:prstGeom prst="ellipse">
            <a:avLst/>
          </a:prstGeom>
          <a:solidFill>
            <a:schemeClr val="accent3"/>
          </a:solidFill>
          <a:ln w="12700">
            <a:solidFill>
              <a:schemeClr val="accent3"/>
            </a:solidFill>
            <a:prstDash val="solid"/>
          </a:ln>
        </p:spPr>
        <p:txBody>
          <a:bodyPr/>
          <a:lstStyle/>
          <a:p>
            <a:endParaRPr lang="pt-BR"/>
          </a:p>
        </p:txBody>
      </p:sp>
      <p:sp>
        <p:nvSpPr>
          <p:cNvPr id="14" name="Text 12"/>
          <p:cNvSpPr txBox="1"/>
          <p:nvPr/>
        </p:nvSpPr>
        <p:spPr>
          <a:xfrm>
            <a:off x="8229600" y="1463040"/>
            <a:ext cx="731520" cy="73152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5" name="Text 13"/>
          <p:cNvSpPr txBox="1"/>
          <p:nvPr/>
        </p:nvSpPr>
        <p:spPr>
          <a:xfrm>
            <a:off x="8229600" y="2331720"/>
            <a:ext cx="3291840" cy="457200"/>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Preferencia por la liquidez</a:t>
            </a:r>
            <a:endParaRPr lang="en-US" sz="2000" dirty="0"/>
          </a:p>
        </p:txBody>
      </p:sp>
      <p:sp>
        <p:nvSpPr>
          <p:cNvPr id="16" name="Text 14"/>
          <p:cNvSpPr txBox="1"/>
          <p:nvPr/>
        </p:nvSpPr>
        <p:spPr>
          <a:xfrm>
            <a:off x="8229600" y="2834640"/>
            <a:ext cx="3291840" cy="1097280"/>
          </a:xfrm>
          <a:prstGeom prst="rect">
            <a:avLst/>
          </a:prstGeom>
          <a:noFill/>
          <a:ln/>
        </p:spPr>
        <p:txBody>
          <a:bodyPr wrap="square" lIns="0" tIns="0" rIns="0" bIns="0" rtlCol="0" anchor="t"/>
          <a:lstStyle/>
          <a:p>
            <a:pPr marL="0" indent="0">
              <a:buNone/>
            </a:pPr>
            <a:r>
              <a:rPr lang="en-US" sz="1600" dirty="0">
                <a:solidFill>
                  <a:schemeClr val="tx1"/>
                </a:solidFill>
              </a:rPr>
              <a:t>El ahorro privado busca protección en activos financieros externos.</a:t>
            </a:r>
            <a:endParaRPr lang="en-US" sz="1600" dirty="0"/>
          </a:p>
        </p:txBody>
      </p:sp>
      <p:sp>
        <p:nvSpPr>
          <p:cNvPr id="17" name="Shape 15"/>
          <p:cNvSpPr/>
          <p:nvPr/>
        </p:nvSpPr>
        <p:spPr>
          <a:xfrm>
            <a:off x="548640" y="4206240"/>
            <a:ext cx="11064240" cy="1783080"/>
          </a:xfrm>
          <a:prstGeom prst="rect">
            <a:avLst/>
          </a:prstGeom>
          <a:solidFill>
            <a:schemeClr val="bg2"/>
          </a:solidFill>
          <a:ln w="12700">
            <a:solidFill>
              <a:schemeClr val="bg2"/>
            </a:solidFill>
            <a:prstDash val="solid"/>
          </a:ln>
        </p:spPr>
        <p:txBody>
          <a:bodyPr/>
          <a:lstStyle/>
          <a:p>
            <a:endParaRPr lang="pt-BR"/>
          </a:p>
        </p:txBody>
      </p:sp>
      <p:sp>
        <p:nvSpPr>
          <p:cNvPr id="18" name="Text 16"/>
          <p:cNvSpPr txBox="1"/>
          <p:nvPr/>
        </p:nvSpPr>
        <p:spPr>
          <a:xfrm>
            <a:off x="868680" y="4343400"/>
            <a:ext cx="10424160" cy="457200"/>
          </a:xfrm>
          <a:prstGeom prst="rect">
            <a:avLst/>
          </a:prstGeom>
          <a:noFill/>
          <a:ln/>
        </p:spPr>
        <p:txBody>
          <a:bodyPr wrap="square" lIns="0" tIns="0" rIns="0" bIns="0" rtlCol="0" anchor="t"/>
          <a:lstStyle/>
          <a:p>
            <a:pPr marL="0" indent="0">
              <a:buNone/>
            </a:pPr>
            <a:r>
              <a:rPr lang="en-US" sz="2000" b="1" dirty="0">
                <a:solidFill>
                  <a:schemeClr val="tx2"/>
                </a:solidFill>
              </a:rPr>
              <a:t>Hipótesis: la fuga crece con la propia bonanza [efecto voracidad; la plata dulce]</a:t>
            </a:r>
            <a:endParaRPr lang="en-US" sz="2000" dirty="0"/>
          </a:p>
        </p:txBody>
      </p:sp>
      <p:sp>
        <p:nvSpPr>
          <p:cNvPr id="19" name="Text 17"/>
          <p:cNvSpPr txBox="1"/>
          <p:nvPr/>
        </p:nvSpPr>
        <p:spPr>
          <a:xfrm>
            <a:off x="868680" y="4846320"/>
            <a:ext cx="10424160" cy="1005840"/>
          </a:xfrm>
          <a:prstGeom prst="rect">
            <a:avLst/>
          </a:prstGeom>
          <a:noFill/>
          <a:ln/>
        </p:spPr>
        <p:txBody>
          <a:bodyPr wrap="square" lIns="0" tIns="0" rIns="0" bIns="0" rtlCol="0" anchor="t"/>
          <a:lstStyle/>
          <a:p>
            <a:pPr marL="0" indent="0">
              <a:buNone/>
            </a:pPr>
            <a:r>
              <a:rPr lang="en-US" sz="1800" dirty="0">
                <a:solidFill>
                  <a:schemeClr val="tx1"/>
                </a:solidFill>
                <a:latin typeface="Cambria" pitchFamily="34" charset="0"/>
                <a:ea typeface="Cambria" pitchFamily="34" charset="-122"/>
                <a:cs typeface="Cambria" pitchFamily="34" charset="-120"/>
              </a:rPr>
              <a:t>La bonanza trae más dólares, pero también más fuga: lo que afloja la restricción de divisas lo quita la del ahorro disponible.</a:t>
            </a:r>
            <a:endParaRPr lang="en-US" sz="1800" dirty="0"/>
          </a:p>
          <a:p>
            <a:pPr marL="0" indent="0">
              <a:buNone/>
            </a:pPr>
            <a:r>
              <a:rPr lang="en-US" sz="1800" dirty="0">
                <a:solidFill>
                  <a:schemeClr val="tx1"/>
                </a:solidFill>
                <a:latin typeface="Cambria" pitchFamily="34" charset="0"/>
                <a:ea typeface="Cambria" pitchFamily="34" charset="-122"/>
                <a:cs typeface="Cambria" pitchFamily="34" charset="-120"/>
              </a:rPr>
              <a:t>Resultado: la holgura externa no se traduce en más inversión.</a:t>
            </a:r>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Después de la bonanza: mi interpretación</a:t>
            </a:r>
            <a:endParaRPr lang="en-US" sz="3400" dirty="0"/>
          </a:p>
        </p:txBody>
      </p:sp>
      <p:sp>
        <p:nvSpPr>
          <p:cNvPr id="3" name="Shape 1"/>
          <p:cNvSpPr/>
          <p:nvPr/>
        </p:nvSpPr>
        <p:spPr>
          <a:xfrm>
            <a:off x="548640" y="1463040"/>
            <a:ext cx="3474720" cy="3749040"/>
          </a:xfrm>
          <a:prstGeom prst="rect">
            <a:avLst/>
          </a:prstGeom>
          <a:solidFill>
            <a:schemeClr val="bg2"/>
          </a:solidFill>
          <a:ln w="12700">
            <a:solidFill>
              <a:schemeClr val="bg2"/>
            </a:solidFill>
            <a:prstDash val="solid"/>
          </a:ln>
        </p:spPr>
        <p:txBody>
          <a:bodyPr/>
          <a:lstStyle/>
          <a:p>
            <a:endParaRPr lang="pt-BR"/>
          </a:p>
        </p:txBody>
      </p:sp>
      <p:sp>
        <p:nvSpPr>
          <p:cNvPr id="4" name="Shape 2"/>
          <p:cNvSpPr/>
          <p:nvPr/>
        </p:nvSpPr>
        <p:spPr>
          <a:xfrm>
            <a:off x="868680" y="1737360"/>
            <a:ext cx="685800" cy="685800"/>
          </a:xfrm>
          <a:prstGeom prst="ellipse">
            <a:avLst/>
          </a:prstGeom>
          <a:solidFill>
            <a:schemeClr val="accent4"/>
          </a:solidFill>
          <a:ln w="12700">
            <a:solidFill>
              <a:schemeClr val="accent4"/>
            </a:solidFill>
            <a:prstDash val="solid"/>
          </a:ln>
        </p:spPr>
        <p:txBody>
          <a:bodyPr/>
          <a:lstStyle/>
          <a:p>
            <a:endParaRPr lang="pt-BR"/>
          </a:p>
        </p:txBody>
      </p:sp>
      <p:sp>
        <p:nvSpPr>
          <p:cNvPr id="5" name="Text 3"/>
          <p:cNvSpPr txBox="1"/>
          <p:nvPr/>
        </p:nvSpPr>
        <p:spPr>
          <a:xfrm>
            <a:off x="868680" y="1737360"/>
            <a:ext cx="685800" cy="6858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6" name="Text 4"/>
          <p:cNvSpPr txBox="1"/>
          <p:nvPr/>
        </p:nvSpPr>
        <p:spPr>
          <a:xfrm>
            <a:off x="868680" y="2606040"/>
            <a:ext cx="283464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La fuga no vuelve</a:t>
            </a:r>
            <a:endParaRPr lang="en-US" sz="2200" dirty="0"/>
          </a:p>
        </p:txBody>
      </p:sp>
      <p:sp>
        <p:nvSpPr>
          <p:cNvPr id="7" name="Text 5"/>
          <p:cNvSpPr txBox="1"/>
          <p:nvPr/>
        </p:nvSpPr>
        <p:spPr>
          <a:xfrm>
            <a:off x="868680" y="3154680"/>
            <a:ext cx="2834640" cy="1920240"/>
          </a:xfrm>
          <a:prstGeom prst="rect">
            <a:avLst/>
          </a:prstGeom>
          <a:noFill/>
          <a:ln/>
        </p:spPr>
        <p:txBody>
          <a:bodyPr wrap="square" lIns="0" tIns="0" rIns="0" bIns="0" rtlCol="0" anchor="t"/>
          <a:lstStyle/>
          <a:p>
            <a:pPr marL="0" indent="0">
              <a:buNone/>
            </a:pPr>
            <a:r>
              <a:rPr lang="en-US" sz="1600" dirty="0">
                <a:solidFill>
                  <a:schemeClr val="tx1"/>
                </a:solidFill>
              </a:rPr>
              <a:t>La confianza perdida no vuelve con los precios de exportación: la fuga sigue alta cuando la bonanza termina.</a:t>
            </a:r>
            <a:endParaRPr lang="en-US" sz="1600" dirty="0"/>
          </a:p>
          <a:p>
            <a:pPr marL="0" indent="0">
              <a:spcBef>
                <a:spcPts val="800"/>
              </a:spcBef>
              <a:buNone/>
            </a:pPr>
            <a:r>
              <a:rPr lang="en-US" sz="1600" dirty="0">
                <a:solidFill>
                  <a:schemeClr val="tx1"/>
                </a:solidFill>
              </a:rPr>
              <a:t>La desconfianza viene de antes: Bonex, corralito, pesificación, cepo.</a:t>
            </a:r>
            <a:endParaRPr lang="en-US" sz="1600" dirty="0"/>
          </a:p>
        </p:txBody>
      </p:sp>
      <p:sp>
        <p:nvSpPr>
          <p:cNvPr id="8" name="Shape 6"/>
          <p:cNvSpPr/>
          <p:nvPr/>
        </p:nvSpPr>
        <p:spPr>
          <a:xfrm>
            <a:off x="4297680" y="1463040"/>
            <a:ext cx="3474720" cy="3749040"/>
          </a:xfrm>
          <a:prstGeom prst="rect">
            <a:avLst/>
          </a:prstGeom>
          <a:solidFill>
            <a:schemeClr val="bg2"/>
          </a:solidFill>
          <a:ln w="12700">
            <a:solidFill>
              <a:schemeClr val="bg2"/>
            </a:solidFill>
            <a:prstDash val="solid"/>
          </a:ln>
        </p:spPr>
        <p:txBody>
          <a:bodyPr/>
          <a:lstStyle/>
          <a:p>
            <a:endParaRPr lang="pt-BR"/>
          </a:p>
        </p:txBody>
      </p:sp>
      <p:sp>
        <p:nvSpPr>
          <p:cNvPr id="9" name="Shape 7"/>
          <p:cNvSpPr/>
          <p:nvPr/>
        </p:nvSpPr>
        <p:spPr>
          <a:xfrm>
            <a:off x="4617720" y="1737360"/>
            <a:ext cx="685800" cy="685800"/>
          </a:xfrm>
          <a:prstGeom prst="ellipse">
            <a:avLst/>
          </a:prstGeom>
          <a:solidFill>
            <a:schemeClr val="accent4"/>
          </a:solidFill>
          <a:ln w="12700">
            <a:solidFill>
              <a:schemeClr val="accent4"/>
            </a:solidFill>
            <a:prstDash val="solid"/>
          </a:ln>
        </p:spPr>
        <p:txBody>
          <a:bodyPr/>
          <a:lstStyle/>
          <a:p>
            <a:endParaRPr lang="pt-BR"/>
          </a:p>
        </p:txBody>
      </p:sp>
      <p:sp>
        <p:nvSpPr>
          <p:cNvPr id="10" name="Text 8"/>
          <p:cNvSpPr txBox="1"/>
          <p:nvPr/>
        </p:nvSpPr>
        <p:spPr>
          <a:xfrm>
            <a:off x="4617720" y="1737360"/>
            <a:ext cx="685800" cy="6858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1" name="Text 9"/>
          <p:cNvSpPr txBox="1"/>
          <p:nvPr/>
        </p:nvSpPr>
        <p:spPr>
          <a:xfrm>
            <a:off x="4617720" y="2606040"/>
            <a:ext cx="283464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Sin bonanza, con fuga</a:t>
            </a:r>
            <a:endParaRPr lang="en-US" sz="2200" dirty="0"/>
          </a:p>
        </p:txBody>
      </p:sp>
      <p:sp>
        <p:nvSpPr>
          <p:cNvPr id="12" name="Text 10"/>
          <p:cNvSpPr txBox="1"/>
          <p:nvPr/>
        </p:nvSpPr>
        <p:spPr>
          <a:xfrm>
            <a:off x="4617720" y="3154680"/>
            <a:ext cx="2834640" cy="1920240"/>
          </a:xfrm>
          <a:prstGeom prst="rect">
            <a:avLst/>
          </a:prstGeom>
          <a:noFill/>
          <a:ln/>
        </p:spPr>
        <p:txBody>
          <a:bodyPr wrap="square" lIns="0" tIns="0" rIns="0" bIns="0" rtlCol="0" anchor="t"/>
          <a:lstStyle/>
          <a:p>
            <a:pPr marL="0" indent="0">
              <a:buNone/>
            </a:pPr>
            <a:r>
              <a:rPr lang="en-US" sz="1600" dirty="0">
                <a:solidFill>
                  <a:schemeClr val="tx1"/>
                </a:solidFill>
              </a:rPr>
              <a:t>Mucha fuga y pocas exportaciones: faltan dólares, y cada dólar que sale cuesta unos 2,5 en inversión.</a:t>
            </a:r>
            <a:endParaRPr lang="en-US" sz="1600" dirty="0"/>
          </a:p>
        </p:txBody>
      </p:sp>
      <p:sp>
        <p:nvSpPr>
          <p:cNvPr id="13" name="Shape 11"/>
          <p:cNvSpPr/>
          <p:nvPr/>
        </p:nvSpPr>
        <p:spPr>
          <a:xfrm>
            <a:off x="8046720" y="1463040"/>
            <a:ext cx="3474720" cy="3749040"/>
          </a:xfrm>
          <a:prstGeom prst="rect">
            <a:avLst/>
          </a:prstGeom>
          <a:solidFill>
            <a:schemeClr val="bg2"/>
          </a:solidFill>
          <a:ln w="12700">
            <a:solidFill>
              <a:schemeClr val="bg2"/>
            </a:solidFill>
            <a:prstDash val="solid"/>
          </a:ln>
        </p:spPr>
        <p:txBody>
          <a:bodyPr/>
          <a:lstStyle/>
          <a:p>
            <a:endParaRPr lang="pt-BR"/>
          </a:p>
        </p:txBody>
      </p:sp>
      <p:sp>
        <p:nvSpPr>
          <p:cNvPr id="14" name="Shape 12"/>
          <p:cNvSpPr/>
          <p:nvPr/>
        </p:nvSpPr>
        <p:spPr>
          <a:xfrm>
            <a:off x="8366760" y="1737360"/>
            <a:ext cx="685800" cy="685800"/>
          </a:xfrm>
          <a:prstGeom prst="ellipse">
            <a:avLst/>
          </a:prstGeom>
          <a:solidFill>
            <a:schemeClr val="accent4"/>
          </a:solidFill>
          <a:ln w="12700">
            <a:solidFill>
              <a:schemeClr val="accent4"/>
            </a:solidFill>
            <a:prstDash val="solid"/>
          </a:ln>
        </p:spPr>
        <p:txBody>
          <a:bodyPr/>
          <a:lstStyle/>
          <a:p>
            <a:endParaRPr lang="pt-BR"/>
          </a:p>
        </p:txBody>
      </p:sp>
      <p:sp>
        <p:nvSpPr>
          <p:cNvPr id="15" name="Text 13"/>
          <p:cNvSpPr txBox="1"/>
          <p:nvPr/>
        </p:nvSpPr>
        <p:spPr>
          <a:xfrm>
            <a:off x="8366760" y="1737360"/>
            <a:ext cx="685800" cy="6858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6" name="Text 14"/>
          <p:cNvSpPr txBox="1"/>
          <p:nvPr/>
        </p:nvSpPr>
        <p:spPr>
          <a:xfrm>
            <a:off x="8366760" y="2606040"/>
            <a:ext cx="2834640" cy="45720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Las respuestas</a:t>
            </a:r>
            <a:endParaRPr lang="en-US" sz="2200" dirty="0"/>
          </a:p>
        </p:txBody>
      </p:sp>
      <p:sp>
        <p:nvSpPr>
          <p:cNvPr id="17" name="Text 15"/>
          <p:cNvSpPr txBox="1"/>
          <p:nvPr/>
        </p:nvSpPr>
        <p:spPr>
          <a:xfrm>
            <a:off x="8366760" y="3154680"/>
            <a:ext cx="2834640" cy="1920240"/>
          </a:xfrm>
          <a:prstGeom prst="rect">
            <a:avLst/>
          </a:prstGeom>
          <a:noFill/>
          <a:ln/>
        </p:spPr>
        <p:txBody>
          <a:bodyPr wrap="square" lIns="0" tIns="0" rIns="0" bIns="0" rtlCol="0" anchor="t"/>
          <a:lstStyle/>
          <a:p>
            <a:pPr marL="0" indent="0">
              <a:buNone/>
            </a:pPr>
            <a:r>
              <a:rPr lang="en-US" sz="1600" dirty="0">
                <a:solidFill>
                  <a:schemeClr val="tx1"/>
                </a:solidFill>
              </a:rPr>
              <a:t>Cepo cambiario (reduce la fuga, aunque parte migra al comercio: sub/sobrefacturación), controles a las importaciones, pérdida de reservas y deuda externa.</a:t>
            </a:r>
            <a:endParaRPr lang="en-US" sz="1600" dirty="0"/>
          </a:p>
        </p:txBody>
      </p:sp>
      <p:sp>
        <p:nvSpPr>
          <p:cNvPr id="18" name="Text 16"/>
          <p:cNvSpPr txBox="1"/>
          <p:nvPr/>
        </p:nvSpPr>
        <p:spPr>
          <a:xfrm>
            <a:off x="548640" y="5440680"/>
            <a:ext cx="11064240" cy="731520"/>
          </a:xfrm>
          <a:prstGeom prst="rect">
            <a:avLst/>
          </a:prstGeom>
          <a:noFill/>
          <a:ln/>
        </p:spPr>
        <p:txBody>
          <a:bodyPr wrap="square" lIns="0" tIns="0" rIns="0" bIns="0" rtlCol="0" anchor="t"/>
          <a:lstStyle/>
          <a:p>
            <a:pPr marL="0" indent="0">
              <a:buNone/>
            </a:pPr>
            <a:r>
              <a:rPr lang="en-US" sz="1600" i="1" dirty="0"/>
              <a:t>Respuestas que contuvieron el ajuste, pero no removieron su causa. El análisis de Guillermo y Albrieu es sobre la bonanza; lo que viene después es </a:t>
            </a:r>
            <a:r>
              <a:rPr lang="en-US" sz="1600" i="1" dirty="0" err="1"/>
              <a:t>lectura</a:t>
            </a:r>
            <a:r>
              <a:rPr lang="en-US" sz="1600" i="1" dirty="0"/>
              <a:t> </a:t>
            </a:r>
            <a:r>
              <a:rPr lang="en-US" sz="1600" i="1" dirty="0" err="1"/>
              <a:t>mía</a:t>
            </a:r>
            <a:r>
              <a:rPr lang="en-US" sz="1600" i="1" dirty="0"/>
              <a:t>.</a:t>
            </a:r>
            <a:endParaRPr lang="en-US" sz="16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La bonanza en los datos, a precios corrientes</a:t>
            </a:r>
            <a:endParaRPr lang="en-US" sz="3400" dirty="0"/>
          </a:p>
        </p:txBody>
      </p:sp>
      <p:pic>
        <p:nvPicPr>
          <p:cNvPr id="3" name="Image 0" descr="/home/claude/hiatos/arg_investimento.png"/>
          <p:cNvPicPr>
            <a:picLocks noChangeAspect="1"/>
          </p:cNvPicPr>
          <p:nvPr/>
        </p:nvPicPr>
        <p:blipFill>
          <a:blip r:embed="rId3"/>
          <a:stretch>
            <a:fillRect/>
          </a:stretch>
        </p:blipFill>
        <p:spPr>
          <a:xfrm>
            <a:off x="548640" y="1188720"/>
            <a:ext cx="6309360" cy="5047488"/>
          </a:xfrm>
          <a:prstGeom prst="rect">
            <a:avLst/>
          </a:prstGeom>
        </p:spPr>
      </p:pic>
      <p:sp>
        <p:nvSpPr>
          <p:cNvPr id="4" name="Text 1"/>
          <p:cNvSpPr txBox="1"/>
          <p:nvPr/>
        </p:nvSpPr>
        <p:spPr>
          <a:xfrm>
            <a:off x="7589520" y="1463040"/>
            <a:ext cx="402336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17,6%</a:t>
            </a:r>
            <a:endParaRPr lang="en-US" sz="3600" dirty="0"/>
          </a:p>
        </p:txBody>
      </p:sp>
      <p:sp>
        <p:nvSpPr>
          <p:cNvPr id="5" name="Text 2"/>
          <p:cNvSpPr txBox="1"/>
          <p:nvPr/>
        </p:nvSpPr>
        <p:spPr>
          <a:xfrm>
            <a:off x="7589520" y="2148840"/>
            <a:ext cx="4023360" cy="548640"/>
          </a:xfrm>
          <a:prstGeom prst="rect">
            <a:avLst/>
          </a:prstGeom>
          <a:noFill/>
          <a:ln/>
        </p:spPr>
        <p:txBody>
          <a:bodyPr wrap="square" lIns="0" tIns="0" rIns="0" bIns="0" rtlCol="0" anchor="t"/>
          <a:lstStyle/>
          <a:p>
            <a:pPr marL="0" indent="0">
              <a:buNone/>
            </a:pPr>
            <a:r>
              <a:rPr lang="en-US" sz="1400" dirty="0">
                <a:solidFill>
                  <a:schemeClr val="accent5"/>
                </a:solidFill>
              </a:rPr>
              <a:t>inversión media en la Convertibilidad, 1991–2001</a:t>
            </a:r>
            <a:endParaRPr lang="en-US" sz="1400" dirty="0"/>
          </a:p>
        </p:txBody>
      </p:sp>
      <p:sp>
        <p:nvSpPr>
          <p:cNvPr id="6" name="Text 3"/>
          <p:cNvSpPr txBox="1"/>
          <p:nvPr/>
        </p:nvSpPr>
        <p:spPr>
          <a:xfrm>
            <a:off x="7589520" y="2743200"/>
            <a:ext cx="4023360" cy="685800"/>
          </a:xfrm>
          <a:prstGeom prst="rect">
            <a:avLst/>
          </a:prstGeom>
          <a:noFill/>
          <a:ln/>
        </p:spPr>
        <p:txBody>
          <a:bodyPr wrap="square" lIns="0" tIns="0" rIns="0" bIns="0" rtlCol="0" anchor="ctr"/>
          <a:lstStyle/>
          <a:p>
            <a:pPr marL="0" indent="0">
              <a:buNone/>
            </a:pPr>
            <a:r>
              <a:rPr lang="en-US" sz="3600" b="1" dirty="0">
                <a:solidFill>
                  <a:schemeClr val="accent4"/>
                </a:solidFill>
                <a:latin typeface="Cambria" pitchFamily="34" charset="0"/>
                <a:ea typeface="Cambria" pitchFamily="34" charset="-122"/>
                <a:cs typeface="Cambria" pitchFamily="34" charset="-120"/>
              </a:rPr>
              <a:t>17,2%</a:t>
            </a:r>
            <a:endParaRPr lang="en-US" sz="3600" dirty="0"/>
          </a:p>
        </p:txBody>
      </p:sp>
      <p:sp>
        <p:nvSpPr>
          <p:cNvPr id="7" name="Text 4"/>
          <p:cNvSpPr txBox="1"/>
          <p:nvPr/>
        </p:nvSpPr>
        <p:spPr>
          <a:xfrm>
            <a:off x="7589520" y="3429000"/>
            <a:ext cx="4023360" cy="548640"/>
          </a:xfrm>
          <a:prstGeom prst="rect">
            <a:avLst/>
          </a:prstGeom>
          <a:noFill/>
          <a:ln/>
        </p:spPr>
        <p:txBody>
          <a:bodyPr wrap="square" lIns="0" tIns="0" rIns="0" bIns="0" rtlCol="0" anchor="t"/>
          <a:lstStyle/>
          <a:p>
            <a:pPr marL="0" indent="0">
              <a:buNone/>
            </a:pPr>
            <a:r>
              <a:rPr lang="en-US" sz="1400" dirty="0">
                <a:solidFill>
                  <a:schemeClr val="accent5"/>
                </a:solidFill>
              </a:rPr>
              <a:t>inversión media en la bonanza, 2003–2011</a:t>
            </a:r>
            <a:endParaRPr lang="en-US" sz="1400" dirty="0"/>
          </a:p>
        </p:txBody>
      </p:sp>
      <p:sp>
        <p:nvSpPr>
          <p:cNvPr id="8" name="Text 5"/>
          <p:cNvSpPr txBox="1"/>
          <p:nvPr/>
        </p:nvSpPr>
        <p:spPr>
          <a:xfrm>
            <a:off x="7589520" y="4023360"/>
            <a:ext cx="402336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2002–2009</a:t>
            </a:r>
            <a:endParaRPr lang="en-US" sz="3600" dirty="0"/>
          </a:p>
        </p:txBody>
      </p:sp>
      <p:sp>
        <p:nvSpPr>
          <p:cNvPr id="9" name="Text 6"/>
          <p:cNvSpPr txBox="1"/>
          <p:nvPr/>
        </p:nvSpPr>
        <p:spPr>
          <a:xfrm>
            <a:off x="7589520" y="4709160"/>
            <a:ext cx="4023360" cy="548640"/>
          </a:xfrm>
          <a:prstGeom prst="rect">
            <a:avLst/>
          </a:prstGeom>
          <a:noFill/>
          <a:ln/>
        </p:spPr>
        <p:txBody>
          <a:bodyPr wrap="square" lIns="0" tIns="0" rIns="0" bIns="0" rtlCol="0" anchor="t"/>
          <a:lstStyle/>
          <a:p>
            <a:pPr marL="0" indent="0">
              <a:buNone/>
            </a:pPr>
            <a:r>
              <a:rPr lang="en-US" sz="1400" dirty="0">
                <a:solidFill>
                  <a:schemeClr val="accent5"/>
                </a:solidFill>
              </a:rPr>
              <a:t>superávit en cuenta corriente todos los años: la economía exportaba ahorro</a:t>
            </a:r>
            <a:endParaRPr lang="en-US" sz="14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La evidencia revisada</a:t>
            </a:r>
            <a:endParaRPr lang="en-US" sz="3400" dirty="0"/>
          </a:p>
        </p:txBody>
      </p:sp>
      <p:pic>
        <p:nvPicPr>
          <p:cNvPr id="3" name="Image 0" descr="/home/claude/hiatos/arg_inv_real.png"/>
          <p:cNvPicPr>
            <a:picLocks noChangeAspect="1"/>
          </p:cNvPicPr>
          <p:nvPr/>
        </p:nvPicPr>
        <p:blipFill>
          <a:blip r:embed="rId3"/>
          <a:stretch>
            <a:fillRect/>
          </a:stretch>
        </p:blipFill>
        <p:spPr>
          <a:xfrm>
            <a:off x="457200" y="1280160"/>
            <a:ext cx="7040880" cy="4048577"/>
          </a:xfrm>
          <a:prstGeom prst="rect">
            <a:avLst/>
          </a:prstGeom>
        </p:spPr>
      </p:pic>
      <p:sp>
        <p:nvSpPr>
          <p:cNvPr id="4" name="Text 1"/>
          <p:cNvSpPr txBox="1"/>
          <p:nvPr/>
        </p:nvSpPr>
        <p:spPr>
          <a:xfrm>
            <a:off x="7955280" y="1371600"/>
            <a:ext cx="374904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21,6%</a:t>
            </a:r>
            <a:endParaRPr lang="en-US" sz="3600" dirty="0"/>
          </a:p>
        </p:txBody>
      </p:sp>
      <p:sp>
        <p:nvSpPr>
          <p:cNvPr id="5" name="Text 2"/>
          <p:cNvSpPr txBox="1"/>
          <p:nvPr/>
        </p:nvSpPr>
        <p:spPr>
          <a:xfrm>
            <a:off x="7955280" y="2057400"/>
            <a:ext cx="3749040" cy="548640"/>
          </a:xfrm>
          <a:prstGeom prst="rect">
            <a:avLst/>
          </a:prstGeom>
          <a:noFill/>
          <a:ln/>
        </p:spPr>
        <p:txBody>
          <a:bodyPr wrap="square" lIns="0" tIns="0" rIns="0" bIns="0" rtlCol="0" anchor="t"/>
          <a:lstStyle/>
          <a:p>
            <a:pPr marL="0" indent="0">
              <a:buNone/>
            </a:pPr>
            <a:r>
              <a:rPr lang="en-US" sz="1400" dirty="0">
                <a:solidFill>
                  <a:schemeClr val="accent5"/>
                </a:solidFill>
              </a:rPr>
              <a:t>inversión a precios de 2004 en 2011: hubo un boom real</a:t>
            </a:r>
            <a:endParaRPr lang="en-US" sz="1400" dirty="0"/>
          </a:p>
        </p:txBody>
      </p:sp>
      <p:sp>
        <p:nvSpPr>
          <p:cNvPr id="6" name="Text 3"/>
          <p:cNvSpPr txBox="1"/>
          <p:nvPr/>
        </p:nvSpPr>
        <p:spPr>
          <a:xfrm>
            <a:off x="7955280" y="2697480"/>
            <a:ext cx="3749040" cy="685800"/>
          </a:xfrm>
          <a:prstGeom prst="rect">
            <a:avLst/>
          </a:prstGeom>
          <a:noFill/>
          <a:ln/>
        </p:spPr>
        <p:txBody>
          <a:bodyPr wrap="square" lIns="0" tIns="0" rIns="0" bIns="0" rtlCol="0" anchor="ctr"/>
          <a:lstStyle/>
          <a:p>
            <a:pPr marL="0" indent="0">
              <a:buNone/>
            </a:pPr>
            <a:r>
              <a:rPr lang="en-US" sz="3600" b="1" dirty="0">
                <a:solidFill>
                  <a:schemeClr val="accent4"/>
                </a:solidFill>
                <a:latin typeface="Cambria" pitchFamily="34" charset="0"/>
                <a:ea typeface="Cambria" pitchFamily="34" charset="-122"/>
                <a:cs typeface="Cambria" pitchFamily="34" charset="-120"/>
              </a:rPr>
              <a:t>PIB 2024 ≈ 2011</a:t>
            </a:r>
            <a:endParaRPr lang="en-US" sz="3600" dirty="0"/>
          </a:p>
        </p:txBody>
      </p:sp>
      <p:sp>
        <p:nvSpPr>
          <p:cNvPr id="7" name="Text 4"/>
          <p:cNvSpPr txBox="1"/>
          <p:nvPr/>
        </p:nvSpPr>
        <p:spPr>
          <a:xfrm>
            <a:off x="7955280" y="3383280"/>
            <a:ext cx="3749040" cy="548640"/>
          </a:xfrm>
          <a:prstGeom prst="rect">
            <a:avLst/>
          </a:prstGeom>
          <a:noFill/>
          <a:ln/>
        </p:spPr>
        <p:txBody>
          <a:bodyPr wrap="square" lIns="0" tIns="0" rIns="0" bIns="0" rtlCol="0" anchor="t"/>
          <a:lstStyle/>
          <a:p>
            <a:pPr marL="0" indent="0">
              <a:buNone/>
            </a:pPr>
            <a:r>
              <a:rPr lang="en-US" sz="1400" dirty="0">
                <a:solidFill>
                  <a:schemeClr val="accent5"/>
                </a:solidFill>
              </a:rPr>
              <a:t>con casi 20% del PIB invertido por año</a:t>
            </a:r>
            <a:endParaRPr lang="en-US" sz="1400" dirty="0"/>
          </a:p>
        </p:txBody>
      </p:sp>
      <p:sp>
        <p:nvSpPr>
          <p:cNvPr id="8" name="Text 5"/>
          <p:cNvSpPr txBox="1"/>
          <p:nvPr/>
        </p:nvSpPr>
        <p:spPr>
          <a:xfrm>
            <a:off x="7955280" y="4023360"/>
            <a:ext cx="374904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0,20 → 0,16 → 0</a:t>
            </a:r>
            <a:endParaRPr lang="en-US" sz="3600" dirty="0"/>
          </a:p>
        </p:txBody>
      </p:sp>
      <p:sp>
        <p:nvSpPr>
          <p:cNvPr id="9" name="Text 6"/>
          <p:cNvSpPr txBox="1"/>
          <p:nvPr/>
        </p:nvSpPr>
        <p:spPr>
          <a:xfrm>
            <a:off x="7955280" y="4709160"/>
            <a:ext cx="3749040" cy="548640"/>
          </a:xfrm>
          <a:prstGeom prst="rect">
            <a:avLst/>
          </a:prstGeom>
          <a:noFill/>
          <a:ln/>
        </p:spPr>
        <p:txBody>
          <a:bodyPr wrap="square" lIns="0" tIns="0" rIns="0" bIns="0" rtlCol="0" anchor="t"/>
          <a:lstStyle/>
          <a:p>
            <a:pPr marL="0" indent="0">
              <a:buNone/>
            </a:pPr>
            <a:r>
              <a:rPr lang="en-US" sz="1400" dirty="0">
                <a:solidFill>
                  <a:schemeClr val="accent5"/>
                </a:solidFill>
              </a:rPr>
              <a:t>crecimiento por punto de inversión (g/i): 1994–98, 1998–2011, después de 2011 (0,01–0,03 con cualquier pico posterior a 2011)</a:t>
            </a:r>
            <a:endParaRPr lang="en-US" sz="1400" dirty="0"/>
          </a:p>
        </p:txBody>
      </p:sp>
      <p:sp>
        <p:nvSpPr>
          <p:cNvPr id="10" name="Text 7"/>
          <p:cNvSpPr txBox="1"/>
          <p:nvPr/>
        </p:nvSpPr>
        <p:spPr>
          <a:xfrm>
            <a:off x="548640" y="5486400"/>
            <a:ext cx="6949440" cy="457200"/>
          </a:xfrm>
          <a:prstGeom prst="rect">
            <a:avLst/>
          </a:prstGeom>
          <a:noFill/>
          <a:ln/>
        </p:spPr>
        <p:txBody>
          <a:bodyPr wrap="square" lIns="0" tIns="0" rIns="0" bIns="0" rtlCol="0" anchor="t"/>
          <a:lstStyle/>
          <a:p>
            <a:pPr marL="0" indent="0">
              <a:buNone/>
            </a:pPr>
            <a:r>
              <a:rPr lang="en-US" sz="1300" dirty="0">
                <a:solidFill>
                  <a:schemeClr val="accent5"/>
                </a:solidFill>
              </a:rPr>
              <a:t>La base fija de 2004, la intervención del INDEC (2007–2015) y la larga maduración de algunas inversiones (Vaca Muerta) exigen cautela.</a:t>
            </a:r>
            <a:endParaRPr lang="en-US" sz="13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188720"/>
          </a:xfrm>
          <a:prstGeom prst="rect">
            <a:avLst/>
          </a:prstGeom>
          <a:noFill/>
          <a:ln/>
        </p:spPr>
        <p:txBody>
          <a:bodyPr wrap="square" rtlCol="0" anchor="b"/>
          <a:lstStyle/>
          <a:p>
            <a:pPr marL="0" indent="0" algn="l">
              <a:buNone/>
            </a:pPr>
            <a:r>
              <a:rPr lang="en-US" sz="4400" b="1" dirty="0">
                <a:solidFill>
                  <a:schemeClr val="bg1"/>
                </a:solidFill>
              </a:rPr>
              <a:t>¿Y </a:t>
            </a:r>
            <a:r>
              <a:rPr lang="en-US" sz="4400" b="1">
                <a:solidFill>
                  <a:schemeClr val="bg1"/>
                </a:solidFill>
              </a:rPr>
              <a:t>más allá </a:t>
            </a:r>
            <a:r>
              <a:rPr lang="en-US" sz="4400" b="1" dirty="0">
                <a:solidFill>
                  <a:schemeClr val="bg1"/>
                </a:solidFill>
              </a:rPr>
              <a:t>de la </a:t>
            </a:r>
            <a:r>
              <a:rPr lang="en-US" sz="4400" b="1" dirty="0" err="1">
                <a:solidFill>
                  <a:schemeClr val="bg1"/>
                </a:solidFill>
              </a:rPr>
              <a:t>estabilización</a:t>
            </a:r>
            <a:r>
              <a:rPr lang="en-US" sz="4400" b="1" dirty="0">
                <a:solidFill>
                  <a:schemeClr val="bg1"/>
                </a:solidFill>
              </a:rPr>
              <a:t>?</a:t>
            </a:r>
            <a:endParaRPr lang="en-US" sz="4400" dirty="0"/>
          </a:p>
        </p:txBody>
      </p:sp>
      <p:sp>
        <p:nvSpPr>
          <p:cNvPr id="3" name="Text 0"/>
          <p:cNvSpPr>
            <a:spLocks noGrp="1"/>
          </p:cNvSpPr>
          <p:nvPr>
            <p:ph type="body" idx="101" hasCustomPrompt="1"/>
          </p:nvPr>
        </p:nvSpPr>
        <p:spPr>
          <a:xfrm>
            <a:off x="731520" y="3154680"/>
            <a:ext cx="10698480" cy="2377440"/>
          </a:xfrm>
          <a:prstGeom prst="rect">
            <a:avLst/>
          </a:prstGeom>
          <a:noFill/>
          <a:ln/>
        </p:spPr>
        <p:txBody>
          <a:bodyPr wrap="square" rtlCol="0" anchor="t"/>
          <a:lstStyle/>
          <a:p>
            <a:pPr marL="0" indent="0" algn="l">
              <a:buNone/>
            </a:pPr>
            <a:r>
              <a:rPr lang="en-US" sz="2200" b="1" dirty="0">
                <a:solidFill>
                  <a:srgbClr val="E0A21B"/>
                </a:solidFill>
              </a:rPr>
              <a:t>Reducir la fuga</a:t>
            </a:r>
            <a:r>
              <a:rPr lang="en-US" sz="2200" dirty="0">
                <a:solidFill>
                  <a:schemeClr val="bg1"/>
                </a:solidFill>
              </a:rPr>
              <a:t> — que el ahorro argentino vuelva a quedarse en la </a:t>
            </a:r>
            <a:r>
              <a:rPr lang="en-US" sz="2200" dirty="0"/>
              <a:t>Argentina</a:t>
            </a:r>
          </a:p>
          <a:p>
            <a:pPr marL="0" indent="0" algn="l">
              <a:buNone/>
            </a:pPr>
            <a:r>
              <a:rPr lang="en-US" sz="2200" b="1" dirty="0">
                <a:solidFill>
                  <a:srgbClr val="E0A21B"/>
                </a:solidFill>
              </a:rPr>
              <a:t>Elevar el rendimiento de la inversión</a:t>
            </a:r>
            <a:r>
              <a:rPr lang="en-US" sz="2200" dirty="0">
                <a:solidFill>
                  <a:schemeClr val="bg1"/>
                </a:solidFill>
              </a:rPr>
              <a:t> — que la inversión vuelva a ser productiva</a:t>
            </a:r>
            <a:endParaRPr lang="en-US" sz="2200" dirty="0"/>
          </a:p>
          <a:p>
            <a:pPr marL="0" indent="0" algn="l">
              <a:buNone/>
            </a:pPr>
            <a:r>
              <a:rPr lang="en-US" sz="2200" i="1" dirty="0">
                <a:solidFill>
                  <a:schemeClr val="bg1"/>
                </a:solidFill>
              </a:rPr>
              <a:t>Y lo segundo no se sigue de lo primero.</a:t>
            </a:r>
            <a:endParaRPr lang="en-US" sz="2200" dirty="0"/>
          </a:p>
          <a:p>
            <a:pPr marL="0" indent="0" algn="l">
              <a:buNone/>
            </a:pPr>
            <a:r>
              <a:rPr lang="en-US" sz="2200" dirty="0">
                <a:solidFill>
                  <a:schemeClr val="bg1"/>
                </a:solidFill>
              </a:rPr>
              <a:t> </a:t>
            </a:r>
            <a:endParaRPr lang="en-US" sz="2200" dirty="0"/>
          </a:p>
          <a:p>
            <a:pPr marL="0" indent="0" algn="l">
              <a:buNone/>
            </a:pPr>
            <a:r>
              <a:rPr lang="en-US" sz="2000" i="1" dirty="0">
                <a:solidFill>
                  <a:schemeClr val="bg1"/>
                </a:solidFill>
              </a:rPr>
              <a:t>“Si esta no es la verdadera brecha del crecimiento argentino, no sé cuál es.” — Guillermo, según recuerda Ramiro Albrieu</a:t>
            </a:r>
            <a:endParaRPr lang="en-US" sz="2200" dirty="0"/>
          </a:p>
          <a:p>
            <a:pPr marL="0" indent="0" algn="l">
              <a:spcBef>
                <a:spcPts val="1400"/>
              </a:spcBef>
              <a:buNone/>
            </a:pPr>
            <a:r>
              <a:rPr lang="en-US" sz="2000" i="1" dirty="0">
                <a:solidFill>
                  <a:schemeClr val="bg1"/>
                </a:solidFill>
              </a:rPr>
              <a:t>Era una idea más </a:t>
            </a:r>
            <a:r>
              <a:rPr lang="en-US" sz="2000" i="1" dirty="0"/>
              <a:t>rica —y más antigua— de lo </a:t>
            </a:r>
            <a:r>
              <a:rPr lang="en-US" sz="2000" i="1" dirty="0">
                <a:solidFill>
                  <a:schemeClr val="bg1"/>
                </a:solidFill>
              </a:rPr>
              <a:t>que supe ver.</a:t>
            </a:r>
            <a:endParaRPr lang="en-US" sz="2200" dirty="0"/>
          </a:p>
          <a:p>
            <a:pPr marL="0" indent="0" algn="l">
              <a:spcBef>
                <a:spcPts val="1800"/>
              </a:spcBef>
              <a:buNone/>
            </a:pPr>
            <a:r>
              <a:rPr lang="en-US" sz="1400" i="1" dirty="0">
                <a:solidFill>
                  <a:schemeClr val="bg1"/>
                </a:solidFill>
              </a:rPr>
              <a:t>El modelo y los datos, en el texto completo.</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698480" cy="1188720"/>
          </a:xfrm>
          <a:prstGeom prst="rect">
            <a:avLst/>
          </a:prstGeom>
          <a:noFill/>
          <a:ln/>
        </p:spPr>
        <p:txBody>
          <a:bodyPr wrap="square" rtlCol="0" anchor="b"/>
          <a:lstStyle/>
          <a:p>
            <a:pPr marL="0" indent="0" algn="l">
              <a:buNone/>
            </a:pPr>
            <a:r>
              <a:rPr lang="en-US" sz="4400" b="1" dirty="0">
                <a:solidFill>
                  <a:schemeClr val="bg1"/>
                </a:solidFill>
              </a:rPr>
              <a:t>Anexo: el modelo, para los economistas</a:t>
            </a:r>
            <a:endParaRPr lang="en-US" sz="4400" dirty="0"/>
          </a:p>
        </p:txBody>
      </p:sp>
      <p:sp>
        <p:nvSpPr>
          <p:cNvPr id="3" name="Text 0"/>
          <p:cNvSpPr>
            <a:spLocks noGrp="1"/>
          </p:cNvSpPr>
          <p:nvPr>
            <p:ph type="body" idx="101" hasCustomPrompt="1"/>
          </p:nvPr>
        </p:nvSpPr>
        <p:spPr>
          <a:xfrm>
            <a:off x="731520" y="3154680"/>
            <a:ext cx="10698480" cy="2377440"/>
          </a:xfrm>
          <a:prstGeom prst="rect">
            <a:avLst/>
          </a:prstGeom>
          <a:noFill/>
          <a:ln/>
        </p:spPr>
        <p:txBody>
          <a:bodyPr wrap="square" rtlCol="0" anchor="t"/>
          <a:lstStyle/>
          <a:p>
            <a:pPr marL="0" indent="0" algn="l">
              <a:buNone/>
            </a:pPr>
            <a:r>
              <a:rPr lang="en-US" sz="2200" b="0" dirty="0">
                <a:solidFill>
                  <a:srgbClr val="E0A21B"/>
                </a:solidFill>
              </a:rPr>
              <a:t>Para preguntas. El desarrollo completo está en el texto.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El ahorro disponible en el modelo de dos brechas</a:t>
            </a:r>
            <a:endParaRPr lang="en-US" sz="3400" dirty="0"/>
          </a:p>
        </p:txBody>
      </p:sp>
      <p:sp>
        <p:nvSpPr>
          <p:cNvPr id="3" name="Shape 1"/>
          <p:cNvSpPr/>
          <p:nvPr/>
        </p:nvSpPr>
        <p:spPr>
          <a:xfrm>
            <a:off x="548640" y="1463040"/>
            <a:ext cx="5394960" cy="3017520"/>
          </a:xfrm>
          <a:prstGeom prst="rect">
            <a:avLst/>
          </a:prstGeom>
          <a:solidFill>
            <a:schemeClr val="bg2"/>
          </a:solidFill>
          <a:ln w="12700">
            <a:solidFill>
              <a:schemeClr val="bg2"/>
            </a:solidFill>
            <a:prstDash val="solid"/>
          </a:ln>
        </p:spPr>
        <p:txBody>
          <a:bodyPr/>
          <a:lstStyle/>
          <a:p>
            <a:endParaRPr lang="pt-BR"/>
          </a:p>
        </p:txBody>
      </p:sp>
      <p:sp>
        <p:nvSpPr>
          <p:cNvPr id="4" name="Text 2"/>
          <p:cNvSpPr txBox="1"/>
          <p:nvPr/>
        </p:nvSpPr>
        <p:spPr>
          <a:xfrm>
            <a:off x="914400" y="1691640"/>
            <a:ext cx="4663440" cy="457200"/>
          </a:xfrm>
          <a:prstGeom prst="rect">
            <a:avLst/>
          </a:prstGeom>
          <a:noFill/>
          <a:ln/>
        </p:spPr>
        <p:txBody>
          <a:bodyPr wrap="square" lIns="0" tIns="0" rIns="0" bIns="0" rtlCol="0" anchor="t"/>
          <a:lstStyle/>
          <a:p>
            <a:pPr marL="0" indent="0">
              <a:buNone/>
            </a:pPr>
            <a:r>
              <a:rPr lang="en-US" sz="2000" b="1" dirty="0">
                <a:solidFill>
                  <a:schemeClr val="tx2"/>
                </a:solidFill>
              </a:rPr>
              <a:t>Versión tradicional</a:t>
            </a:r>
            <a:endParaRPr lang="en-US" sz="2000" dirty="0"/>
          </a:p>
        </p:txBody>
      </p:sp>
      <p:sp>
        <p:nvSpPr>
          <p:cNvPr id="5" name="Text 3"/>
          <p:cNvSpPr txBox="1"/>
          <p:nvPr/>
        </p:nvSpPr>
        <p:spPr>
          <a:xfrm>
            <a:off x="914400" y="2468880"/>
            <a:ext cx="4663440" cy="548640"/>
          </a:xfrm>
          <a:prstGeom prst="rect">
            <a:avLst/>
          </a:prstGeom>
          <a:noFill/>
          <a:ln/>
        </p:spPr>
        <p:txBody>
          <a:bodyPr wrap="square" lIns="0" tIns="0" rIns="0" bIns="0" rtlCol="0" anchor="t"/>
          <a:lstStyle/>
          <a:p>
            <a:pPr marL="0" indent="0">
              <a:buNone/>
            </a:pPr>
            <a:r>
              <a:rPr lang="en-US" sz="1800" dirty="0">
                <a:solidFill>
                  <a:schemeClr val="tx1"/>
                </a:solidFill>
                <a:latin typeface="Cambria" pitchFamily="34" charset="0"/>
                <a:ea typeface="Cambria" pitchFamily="34" charset="-122"/>
                <a:cs typeface="Cambria" pitchFamily="34" charset="-120"/>
              </a:rPr>
              <a:t>Inversión ≤ ahorro interno + ahorro externo</a:t>
            </a:r>
            <a:endParaRPr lang="en-US" sz="2400" dirty="0"/>
          </a:p>
          <a:p>
            <a:pPr marL="0" indent="0">
              <a:buNone/>
            </a:pPr>
            <a:r>
              <a:rPr lang="en-US" sz="1300" dirty="0">
                <a:solidFill>
                  <a:srgbClr val="808080"/>
                </a:solidFill>
                <a:latin typeface="Cambria" pitchFamily="34" charset="0"/>
                <a:ea typeface="Cambria" pitchFamily="34" charset="-122"/>
                <a:cs typeface="Cambria" pitchFamily="34" charset="-120"/>
              </a:rPr>
              <a:t>i ≤ s + f</a:t>
            </a:r>
            <a:endParaRPr lang="en-US" sz="2400" dirty="0"/>
          </a:p>
        </p:txBody>
      </p:sp>
      <p:sp>
        <p:nvSpPr>
          <p:cNvPr id="6" name="Text 4"/>
          <p:cNvSpPr txBox="1"/>
          <p:nvPr/>
        </p:nvSpPr>
        <p:spPr>
          <a:xfrm>
            <a:off x="914400" y="3291840"/>
            <a:ext cx="4663440" cy="548640"/>
          </a:xfrm>
          <a:prstGeom prst="rect">
            <a:avLst/>
          </a:prstGeom>
          <a:noFill/>
          <a:ln/>
        </p:spPr>
        <p:txBody>
          <a:bodyPr wrap="square" lIns="0" tIns="0" rIns="0" bIns="0" rtlCol="0" anchor="t"/>
          <a:lstStyle/>
          <a:p>
            <a:pPr marL="0" indent="0">
              <a:buNone/>
            </a:pPr>
            <a:r>
              <a:rPr lang="en-US" sz="1800" dirty="0">
                <a:solidFill>
                  <a:schemeClr val="tx1"/>
                </a:solidFill>
                <a:latin typeface="Cambria" pitchFamily="34" charset="0"/>
                <a:ea typeface="Cambria" pitchFamily="34" charset="-122"/>
                <a:cs typeface="Cambria" pitchFamily="34" charset="-120"/>
              </a:rPr>
              <a:t>Inversión ≤ dólares disponibles ÷ contenido importado</a:t>
            </a:r>
            <a:endParaRPr lang="en-US" sz="2400" dirty="0"/>
          </a:p>
          <a:p>
            <a:pPr marL="0" indent="0">
              <a:buNone/>
            </a:pPr>
            <a:r>
              <a:rPr lang="en-US" sz="1300" dirty="0">
                <a:solidFill>
                  <a:srgbClr val="808080"/>
                </a:solidFill>
                <a:latin typeface="Cambria" pitchFamily="34" charset="0"/>
                <a:ea typeface="Cambria" pitchFamily="34" charset="-122"/>
                <a:cs typeface="Cambria" pitchFamily="34" charset="-120"/>
              </a:rPr>
              <a:t>i ≤ (e + f)/m</a:t>
            </a:r>
            <a:endParaRPr lang="en-US" sz="2400" dirty="0"/>
          </a:p>
        </p:txBody>
      </p:sp>
      <p:sp>
        <p:nvSpPr>
          <p:cNvPr id="7" name="Shape 5"/>
          <p:cNvSpPr/>
          <p:nvPr/>
        </p:nvSpPr>
        <p:spPr>
          <a:xfrm>
            <a:off x="6217920" y="1463040"/>
            <a:ext cx="5394960" cy="3017520"/>
          </a:xfrm>
          <a:prstGeom prst="rect">
            <a:avLst/>
          </a:prstGeom>
          <a:solidFill>
            <a:srgbClr val="FBF1DA"/>
          </a:solidFill>
          <a:ln w="12700">
            <a:solidFill>
              <a:srgbClr val="FBF1DA"/>
            </a:solidFill>
            <a:prstDash val="solid"/>
          </a:ln>
        </p:spPr>
        <p:txBody>
          <a:bodyPr/>
          <a:lstStyle/>
          <a:p>
            <a:endParaRPr lang="pt-BR"/>
          </a:p>
        </p:txBody>
      </p:sp>
      <p:sp>
        <p:nvSpPr>
          <p:cNvPr id="8" name="Text 6"/>
          <p:cNvSpPr txBox="1"/>
          <p:nvPr/>
        </p:nvSpPr>
        <p:spPr>
          <a:xfrm>
            <a:off x="6583680" y="1691640"/>
            <a:ext cx="4663440" cy="457200"/>
          </a:xfrm>
          <a:prstGeom prst="rect">
            <a:avLst/>
          </a:prstGeom>
          <a:noFill/>
          <a:ln/>
        </p:spPr>
        <p:txBody>
          <a:bodyPr wrap="square" lIns="0" tIns="0" rIns="0" bIns="0" rtlCol="0" anchor="t"/>
          <a:lstStyle/>
          <a:p>
            <a:pPr marL="0" indent="0">
              <a:buNone/>
            </a:pPr>
            <a:r>
              <a:rPr lang="en-US" sz="2000" b="1" dirty="0">
                <a:solidFill>
                  <a:schemeClr val="tx2"/>
                </a:solidFill>
              </a:rPr>
              <a:t>Con fuga de capitales (α)</a:t>
            </a:r>
            <a:endParaRPr lang="en-US" sz="2000" dirty="0"/>
          </a:p>
        </p:txBody>
      </p:sp>
      <p:sp>
        <p:nvSpPr>
          <p:cNvPr id="9" name="Text 7"/>
          <p:cNvSpPr txBox="1"/>
          <p:nvPr/>
        </p:nvSpPr>
        <p:spPr>
          <a:xfrm>
            <a:off x="6583680" y="2468880"/>
            <a:ext cx="4663440" cy="548640"/>
          </a:xfrm>
          <a:prstGeom prst="rect">
            <a:avLst/>
          </a:prstGeom>
          <a:noFill/>
          <a:ln/>
        </p:spPr>
        <p:txBody>
          <a:bodyPr wrap="square" lIns="0" tIns="0" rIns="0" bIns="0" rtlCol="0" anchor="t"/>
          <a:lstStyle/>
          <a:p>
            <a:pPr marL="0" indent="0">
              <a:buNone/>
            </a:pPr>
            <a:r>
              <a:rPr lang="en-US" sz="1800" dirty="0">
                <a:solidFill>
                  <a:schemeClr val="tx1"/>
                </a:solidFill>
                <a:latin typeface="Cambria" pitchFamily="34" charset="0"/>
                <a:ea typeface="Cambria" pitchFamily="34" charset="-122"/>
                <a:cs typeface="Cambria" pitchFamily="34" charset="-120"/>
              </a:rPr>
              <a:t>Inversión ≤ ahorro que se queda + ahorro externo</a:t>
            </a:r>
            <a:endParaRPr lang="en-US" sz="2400" dirty="0"/>
          </a:p>
          <a:p>
            <a:pPr marL="0" indent="0">
              <a:buNone/>
            </a:pPr>
            <a:r>
              <a:rPr lang="en-US" sz="1300" dirty="0">
                <a:solidFill>
                  <a:srgbClr val="808080"/>
                </a:solidFill>
                <a:latin typeface="Cambria" pitchFamily="34" charset="0"/>
                <a:ea typeface="Cambria" pitchFamily="34" charset="-122"/>
                <a:cs typeface="Cambria" pitchFamily="34" charset="-120"/>
              </a:rPr>
              <a:t>i ≤ (1 − α)s + f</a:t>
            </a:r>
            <a:endParaRPr lang="en-US" sz="2400" dirty="0"/>
          </a:p>
        </p:txBody>
      </p:sp>
      <p:sp>
        <p:nvSpPr>
          <p:cNvPr id="10" name="Text 8"/>
          <p:cNvSpPr txBox="1"/>
          <p:nvPr/>
        </p:nvSpPr>
        <p:spPr>
          <a:xfrm>
            <a:off x="6583680" y="3291840"/>
            <a:ext cx="4663440" cy="548640"/>
          </a:xfrm>
          <a:prstGeom prst="rect">
            <a:avLst/>
          </a:prstGeom>
          <a:noFill/>
          <a:ln/>
        </p:spPr>
        <p:txBody>
          <a:bodyPr wrap="square" lIns="0" tIns="0" rIns="0" bIns="0" rtlCol="0" anchor="t"/>
          <a:lstStyle/>
          <a:p>
            <a:pPr marL="0" indent="0">
              <a:buNone/>
            </a:pPr>
            <a:r>
              <a:rPr lang="en-US" sz="1800" dirty="0">
                <a:solidFill>
                  <a:schemeClr val="tx1"/>
                </a:solidFill>
                <a:latin typeface="Cambria" pitchFamily="34" charset="0"/>
                <a:ea typeface="Cambria" pitchFamily="34" charset="-122"/>
                <a:cs typeface="Cambria" pitchFamily="34" charset="-120"/>
              </a:rPr>
              <a:t>Inversión ≤ (dólares disponibles − fuga) ÷ contenido importado</a:t>
            </a:r>
            <a:endParaRPr lang="en-US" sz="2400" dirty="0"/>
          </a:p>
          <a:p>
            <a:pPr marL="0" indent="0">
              <a:buNone/>
            </a:pPr>
            <a:r>
              <a:rPr lang="en-US" sz="1300" dirty="0">
                <a:solidFill>
                  <a:srgbClr val="808080"/>
                </a:solidFill>
                <a:latin typeface="Cambria" pitchFamily="34" charset="0"/>
                <a:ea typeface="Cambria" pitchFamily="34" charset="-122"/>
                <a:cs typeface="Cambria" pitchFamily="34" charset="-120"/>
              </a:rPr>
              <a:t>i ≤ (e + f − αs)/m</a:t>
            </a:r>
            <a:endParaRPr lang="en-US" sz="2400" dirty="0"/>
          </a:p>
        </p:txBody>
      </p:sp>
      <p:sp>
        <p:nvSpPr>
          <p:cNvPr id="11" name="Text 9"/>
          <p:cNvSpPr txBox="1"/>
          <p:nvPr/>
        </p:nvSpPr>
        <p:spPr>
          <a:xfrm>
            <a:off x="548640" y="4754880"/>
            <a:ext cx="11064240" cy="822960"/>
          </a:xfrm>
          <a:prstGeom prst="rect">
            <a:avLst/>
          </a:prstGeom>
          <a:noFill/>
          <a:ln/>
        </p:spPr>
        <p:txBody>
          <a:bodyPr wrap="square" lIns="0" tIns="0" rIns="0" bIns="0" rtlCol="0" anchor="t"/>
          <a:lstStyle/>
          <a:p>
            <a:pPr marL="0" indent="0">
              <a:buNone/>
            </a:pPr>
            <a:r>
              <a:rPr lang="en-US" sz="1800" dirty="0">
                <a:solidFill>
                  <a:schemeClr val="tx1"/>
                </a:solidFill>
              </a:rPr>
              <a:t>La fuga sigue siendo ahorro, pero no financia la inversión interna. No hay una nueva restricción —por lo tanto, no hay cuarta brecha—, pero la misma fuga estrecha las dos.</a:t>
            </a:r>
            <a:endParaRPr lang="en-US" sz="1800" dirty="0"/>
          </a:p>
        </p:txBody>
      </p:sp>
      <p:sp>
        <p:nvSpPr>
          <p:cNvPr id="12" name="Text 10"/>
          <p:cNvSpPr txBox="1"/>
          <p:nvPr/>
        </p:nvSpPr>
        <p:spPr>
          <a:xfrm>
            <a:off x="548640" y="5715000"/>
            <a:ext cx="11064240" cy="411480"/>
          </a:xfrm>
          <a:prstGeom prst="rect">
            <a:avLst/>
          </a:prstGeom>
          <a:noFill/>
          <a:ln/>
        </p:spPr>
        <p:txBody>
          <a:bodyPr wrap="square" lIns="0" tIns="0" rIns="0" bIns="0" rtlCol="0" anchor="t"/>
          <a:lstStyle/>
          <a:p>
            <a:pPr marL="0" indent="0">
              <a:buNone/>
            </a:pPr>
            <a:r>
              <a:rPr lang="en-US" sz="1200" dirty="0">
                <a:solidFill>
                  <a:schemeClr val="accent5"/>
                </a:solidFill>
              </a:rPr>
              <a:t>i, s, f, e en % del PIB potencial · m = contenido importado de la inversión · e = exportaciones netas de las importaciones no destinadas a la inversión</a:t>
            </a:r>
            <a:endParaRPr lang="en-US" sz="1200" dirty="0"/>
          </a:p>
          <a:p>
            <a:pPr marL="0" indent="0">
              <a:spcBef>
                <a:spcPts val="600"/>
              </a:spcBef>
              <a:buNone/>
            </a:pPr>
            <a:r>
              <a:rPr lang="en-US" sz="1400" b="1" dirty="0">
                <a:solidFill>
                  <a:schemeClr val="accent5"/>
                </a:solidFill>
              </a:rPr>
              <a:t>Supuesto:</a:t>
            </a:r>
            <a:r>
              <a:rPr lang="en-US" sz="1400" dirty="0">
                <a:solidFill>
                  <a:schemeClr val="accent5"/>
                </a:solidFill>
              </a:rPr>
              <a:t> las oportunidades de inversión son abundantes; lo que restringe es el financiamiento.</a:t>
            </a:r>
            <a:endParaRPr lang="en-US" sz="12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La fuga recorta más la inversión cuando faltan dólares</a:t>
            </a:r>
            <a:endParaRPr lang="en-US" sz="3400" dirty="0"/>
          </a:p>
        </p:txBody>
      </p:sp>
      <p:sp>
        <p:nvSpPr>
          <p:cNvPr id="4" name="Text 1"/>
          <p:cNvSpPr txBox="1"/>
          <p:nvPr/>
        </p:nvSpPr>
        <p:spPr>
          <a:xfrm>
            <a:off x="8229600" y="1554480"/>
            <a:ext cx="347472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1 punto</a:t>
            </a:r>
            <a:endParaRPr lang="en-US" sz="3600" dirty="0"/>
          </a:p>
        </p:txBody>
      </p:sp>
      <p:sp>
        <p:nvSpPr>
          <p:cNvPr id="5" name="Text 2"/>
          <p:cNvSpPr txBox="1"/>
          <p:nvPr/>
        </p:nvSpPr>
        <p:spPr>
          <a:xfrm>
            <a:off x="8229600" y="2240280"/>
            <a:ext cx="3474720" cy="548640"/>
          </a:xfrm>
          <a:prstGeom prst="rect">
            <a:avLst/>
          </a:prstGeom>
          <a:noFill/>
          <a:ln/>
        </p:spPr>
        <p:txBody>
          <a:bodyPr wrap="square" lIns="0" tIns="0" rIns="0" bIns="0" rtlCol="0" anchor="t"/>
          <a:lstStyle/>
          <a:p>
            <a:pPr marL="0" indent="0">
              <a:buNone/>
            </a:pPr>
            <a:r>
              <a:rPr lang="en-US" sz="1400" dirty="0">
                <a:solidFill>
                  <a:schemeClr val="accent5"/>
                </a:solidFill>
              </a:rPr>
              <a:t>de inversión perdido por punto de fuga, cuando falta ahorro (con lo demás constante)</a:t>
            </a:r>
            <a:endParaRPr lang="en-US" sz="1400" dirty="0"/>
          </a:p>
        </p:txBody>
      </p:sp>
      <p:sp>
        <p:nvSpPr>
          <p:cNvPr id="6" name="Text 3"/>
          <p:cNvSpPr txBox="1"/>
          <p:nvPr/>
        </p:nvSpPr>
        <p:spPr>
          <a:xfrm>
            <a:off x="8229600" y="3017520"/>
            <a:ext cx="3474720" cy="685800"/>
          </a:xfrm>
          <a:prstGeom prst="rect">
            <a:avLst/>
          </a:prstGeom>
          <a:noFill/>
          <a:ln/>
        </p:spPr>
        <p:txBody>
          <a:bodyPr wrap="square" lIns="0" tIns="0" rIns="0" bIns="0" rtlCol="0" anchor="ctr"/>
          <a:lstStyle/>
          <a:p>
            <a:pPr marL="0" indent="0">
              <a:buNone/>
            </a:pPr>
            <a:r>
              <a:rPr lang="en-US" sz="3600" b="1" dirty="0">
                <a:solidFill>
                  <a:schemeClr val="accent4"/>
                </a:solidFill>
                <a:latin typeface="Cambria" pitchFamily="34" charset="0"/>
                <a:ea typeface="Cambria" pitchFamily="34" charset="-122"/>
                <a:cs typeface="Cambria" pitchFamily="34" charset="-120"/>
              </a:rPr>
              <a:t>≈ 2,5 puntos</a:t>
            </a:r>
            <a:endParaRPr lang="en-US" sz="3600" dirty="0"/>
          </a:p>
        </p:txBody>
      </p:sp>
      <p:sp>
        <p:nvSpPr>
          <p:cNvPr id="7" name="Text 4"/>
          <p:cNvSpPr txBox="1"/>
          <p:nvPr/>
        </p:nvSpPr>
        <p:spPr>
          <a:xfrm>
            <a:off x="8229600" y="3703320"/>
            <a:ext cx="3474720" cy="548640"/>
          </a:xfrm>
          <a:prstGeom prst="rect">
            <a:avLst/>
          </a:prstGeom>
          <a:noFill/>
          <a:ln/>
        </p:spPr>
        <p:txBody>
          <a:bodyPr wrap="square" lIns="0" tIns="0" rIns="0" bIns="0" rtlCol="0" anchor="t"/>
          <a:lstStyle/>
          <a:p>
            <a:pPr marL="0" indent="0">
              <a:buNone/>
            </a:pPr>
            <a:r>
              <a:rPr lang="en-US" sz="1400" dirty="0">
                <a:solidFill>
                  <a:schemeClr val="accent5"/>
                </a:solidFill>
              </a:rPr>
              <a:t>perdidos cuando faltan dólares, porque cada dólar que sale deja de financiar las importaciones de la inversión</a:t>
            </a:r>
            <a:endParaRPr lang="en-US" sz="1400" dirty="0"/>
          </a:p>
        </p:txBody>
      </p:sp>
      <p:sp>
        <p:nvSpPr>
          <p:cNvPr id="8" name="Text 5"/>
          <p:cNvSpPr txBox="1"/>
          <p:nvPr/>
        </p:nvSpPr>
        <p:spPr>
          <a:xfrm>
            <a:off x="8229600" y="4526280"/>
            <a:ext cx="3474720" cy="1280160"/>
          </a:xfrm>
          <a:prstGeom prst="rect">
            <a:avLst/>
          </a:prstGeom>
          <a:noFill/>
          <a:ln/>
        </p:spPr>
        <p:txBody>
          <a:bodyPr wrap="square" lIns="0" tIns="0" rIns="0" bIns="0" rtlCol="0" anchor="t"/>
          <a:lstStyle/>
          <a:p>
            <a:pPr marL="0" indent="0">
              <a:buNone/>
            </a:pPr>
            <a:r>
              <a:rPr lang="en-US" sz="1600" dirty="0">
                <a:solidFill>
                  <a:schemeClr val="tx1"/>
                </a:solidFill>
              </a:rPr>
              <a:t>En el ejemplo, la inversión cae del 20% al 15% del PIB y la economía pasa a estar restringida por las divisas.</a:t>
            </a:r>
            <a:endParaRPr lang="en-US" sz="16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13</a:t>
            </a:fld>
            <a:endParaRPr lang="en-US"/>
          </a:p>
        </p:txBody>
      </p:sp>
      <p:pic>
        <p:nvPicPr>
          <p:cNvPr id="11" name="Imagem 10">
            <a:extLst>
              <a:ext uri="{FF2B5EF4-FFF2-40B4-BE49-F238E27FC236}">
                <a16:creationId xmlns:a16="http://schemas.microsoft.com/office/drawing/2014/main" id="{E9E701DA-7387-40CF-7977-CB0DE278DD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516" y="1345721"/>
            <a:ext cx="7625751" cy="483941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nchor="ctr"/>
          <a:lstStyle/>
          <a:p>
            <a:pPr marL="0" indent="0" algn="l">
              <a:buNone/>
            </a:pPr>
            <a:r>
              <a:rPr lang="en-US" sz="3400" b="1" dirty="0">
                <a:solidFill>
                  <a:schemeClr val="tx2"/>
                </a:solidFill>
              </a:rPr>
              <a:t>Restricciones </a:t>
            </a:r>
            <a:r>
              <a:rPr lang="en-US" sz="3400" b="1" dirty="0" err="1">
                <a:solidFill>
                  <a:schemeClr val="tx2"/>
                </a:solidFill>
              </a:rPr>
              <a:t>mutantes</a:t>
            </a:r>
            <a:r>
              <a:rPr lang="en-US" sz="3400" b="1" dirty="0">
                <a:solidFill>
                  <a:schemeClr val="tx2"/>
                </a:solidFill>
              </a:rPr>
              <a:t>, sin crecimiento</a:t>
            </a:r>
            <a:endParaRPr lang="en-US" sz="3400" dirty="0"/>
          </a:p>
        </p:txBody>
      </p:sp>
      <p:pic>
        <p:nvPicPr>
          <p:cNvPr id="3" name="Image 0" descr="/home/claude/hiatos/g5_mapa_alfa_e.png"/>
          <p:cNvPicPr>
            <a:picLocks noChangeAspect="1"/>
          </p:cNvPicPr>
          <p:nvPr/>
        </p:nvPicPr>
        <p:blipFill>
          <a:blip r:embed="rId3"/>
          <a:stretch>
            <a:fillRect/>
          </a:stretch>
        </p:blipFill>
        <p:spPr>
          <a:xfrm>
            <a:off x="457200" y="1188720"/>
            <a:ext cx="7086600" cy="5087659"/>
          </a:xfrm>
          <a:prstGeom prst="rect">
            <a:avLst/>
          </a:prstGeom>
        </p:spPr>
      </p:pic>
      <p:sp>
        <p:nvSpPr>
          <p:cNvPr id="4" name="Text 1"/>
          <p:cNvSpPr txBox="1"/>
          <p:nvPr/>
        </p:nvSpPr>
        <p:spPr>
          <a:xfrm>
            <a:off x="8046720" y="1463040"/>
            <a:ext cx="3657600" cy="685800"/>
          </a:xfrm>
          <a:prstGeom prst="rect">
            <a:avLst/>
          </a:prstGeom>
          <a:noFill/>
          <a:ln/>
        </p:spPr>
        <p:txBody>
          <a:bodyPr wrap="square" lIns="0" tIns="0" rIns="0" bIns="0" rtlCol="0" anchor="ctr"/>
          <a:lstStyle/>
          <a:p>
            <a:pPr marL="0" indent="0">
              <a:buNone/>
            </a:pPr>
            <a:r>
              <a:rPr lang="en-US" sz="3600" b="1" dirty="0">
                <a:solidFill>
                  <a:schemeClr val="tx2"/>
                </a:solidFill>
                <a:latin typeface="Cambria" pitchFamily="34" charset="0"/>
                <a:ea typeface="Cambria" pitchFamily="34" charset="-122"/>
                <a:cs typeface="Cambria" pitchFamily="34" charset="-120"/>
              </a:rPr>
              <a:t>15% → 18%</a:t>
            </a:r>
            <a:endParaRPr lang="en-US" sz="3600" dirty="0"/>
          </a:p>
        </p:txBody>
      </p:sp>
      <p:sp>
        <p:nvSpPr>
          <p:cNvPr id="5" name="Text 2"/>
          <p:cNvSpPr txBox="1"/>
          <p:nvPr/>
        </p:nvSpPr>
        <p:spPr>
          <a:xfrm>
            <a:off x="8046720" y="2148840"/>
            <a:ext cx="3657600" cy="548640"/>
          </a:xfrm>
          <a:prstGeom prst="rect">
            <a:avLst/>
          </a:prstGeom>
          <a:noFill/>
          <a:ln/>
        </p:spPr>
        <p:txBody>
          <a:bodyPr wrap="square" lIns="0" tIns="0" rIns="0" bIns="0" rtlCol="0" anchor="t"/>
          <a:lstStyle/>
          <a:p>
            <a:pPr marL="0" indent="0">
              <a:buNone/>
            </a:pPr>
            <a:r>
              <a:rPr lang="en-US" sz="1400" dirty="0">
                <a:solidFill>
                  <a:schemeClr val="accent5"/>
                </a:solidFill>
              </a:rPr>
              <a:t>A → B₀: bonanza con α constante</a:t>
            </a:r>
            <a:endParaRPr lang="en-US" sz="1400" dirty="0"/>
          </a:p>
        </p:txBody>
      </p:sp>
      <p:sp>
        <p:nvSpPr>
          <p:cNvPr id="6" name="Text 3"/>
          <p:cNvSpPr txBox="1"/>
          <p:nvPr/>
        </p:nvSpPr>
        <p:spPr>
          <a:xfrm>
            <a:off x="8046720" y="2834640"/>
            <a:ext cx="3657600" cy="685800"/>
          </a:xfrm>
          <a:prstGeom prst="rect">
            <a:avLst/>
          </a:prstGeom>
          <a:noFill/>
          <a:ln/>
        </p:spPr>
        <p:txBody>
          <a:bodyPr wrap="square" lIns="0" tIns="0" rIns="0" bIns="0" rtlCol="0" anchor="ctr"/>
          <a:lstStyle/>
          <a:p>
            <a:pPr marL="0" indent="0">
              <a:buNone/>
            </a:pPr>
            <a:r>
              <a:rPr lang="en-US" sz="3600" b="1" dirty="0">
                <a:solidFill>
                  <a:schemeClr val="accent4"/>
                </a:solidFill>
                <a:latin typeface="Cambria" pitchFamily="34" charset="0"/>
                <a:ea typeface="Cambria" pitchFamily="34" charset="-122"/>
                <a:cs typeface="Cambria" pitchFamily="34" charset="-120"/>
              </a:rPr>
              <a:t>15% → 15%</a:t>
            </a:r>
            <a:endParaRPr lang="en-US" sz="3600" dirty="0"/>
          </a:p>
        </p:txBody>
      </p:sp>
      <p:sp>
        <p:nvSpPr>
          <p:cNvPr id="7" name="Text 4"/>
          <p:cNvSpPr txBox="1"/>
          <p:nvPr/>
        </p:nvSpPr>
        <p:spPr>
          <a:xfrm>
            <a:off x="8046720" y="3520440"/>
            <a:ext cx="3657600" cy="548640"/>
          </a:xfrm>
          <a:prstGeom prst="rect">
            <a:avLst/>
          </a:prstGeom>
          <a:noFill/>
          <a:ln/>
        </p:spPr>
        <p:txBody>
          <a:bodyPr wrap="square" lIns="0" tIns="0" rIns="0" bIns="0" rtlCol="0" anchor="t"/>
          <a:lstStyle/>
          <a:p>
            <a:pPr marL="0" indent="0">
              <a:buNone/>
            </a:pPr>
            <a:r>
              <a:rPr lang="en-US" sz="1400" dirty="0">
                <a:solidFill>
                  <a:schemeClr val="accent5"/>
                </a:solidFill>
              </a:rPr>
              <a:t>A → B: bonanza con preferencia por la liquidez</a:t>
            </a:r>
            <a:endParaRPr lang="en-US" sz="1400" dirty="0"/>
          </a:p>
        </p:txBody>
      </p:sp>
      <p:sp>
        <p:nvSpPr>
          <p:cNvPr id="8" name="Text 5"/>
          <p:cNvSpPr txBox="1"/>
          <p:nvPr/>
        </p:nvSpPr>
        <p:spPr>
          <a:xfrm>
            <a:off x="8046720" y="4251960"/>
            <a:ext cx="3657600" cy="1371600"/>
          </a:xfrm>
          <a:prstGeom prst="rect">
            <a:avLst/>
          </a:prstGeom>
          <a:noFill/>
          <a:ln/>
        </p:spPr>
        <p:txBody>
          <a:bodyPr wrap="square" lIns="0" tIns="0" rIns="0" bIns="0" rtlCol="0" anchor="t"/>
          <a:lstStyle/>
          <a:p>
            <a:pPr marL="0" indent="0">
              <a:buNone/>
            </a:pPr>
            <a:r>
              <a:rPr lang="en-US" sz="1600" dirty="0">
                <a:solidFill>
                  <a:schemeClr val="tx1"/>
                </a:solidFill>
              </a:rPr>
              <a:t>Por encima de la frontera, las curvas de isoinversión son verticales: solo importa α, y la bonanza no ayuda.</a:t>
            </a:r>
            <a:endParaRPr lang="en-US" sz="16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B78"/>
                </a:solidFill>
              </a:defRPr>
            </a:lvl1pPr>
          </a:lstStyle>
          <a:p>
            <a:pPr algn="r"/>
            <a:fld id="{F7021451-1387-4CA6-816F-3879F97B5CBC}" type="slidenum">
              <a:rPr lang="en-US" b="0"/>
              <a:t>14</a:t>
            </a:fld>
            <a:endParaRPr lang="en-US"/>
          </a:p>
        </p:txBody>
      </p:sp>
    </p:spTree>
  </p:cSld>
  <p:clrMapOvr>
    <a:masterClrMapping/>
  </p:clrMapOvr>
</p:sld>
</file>

<file path=ppt/theme/theme1.xml><?xml version="1.0" encoding="utf-8"?>
<a:theme xmlns:a="http://schemas.openxmlformats.org/drawingml/2006/main" name="Rozenwurcel">
  <a:themeElements>
    <a:clrScheme name="Rozenwurcel">
      <a:dk1>
        <a:srgbClr val="1B2A3A"/>
      </a:dk1>
      <a:lt1>
        <a:srgbClr val="FFFFFF"/>
      </a:lt1>
      <a:dk2>
        <a:srgbClr val="1F3A5F"/>
      </a:dk2>
      <a:lt2>
        <a:srgbClr val="EEF4FA"/>
      </a:lt2>
      <a:accent1>
        <a:srgbClr val="1F3A5F"/>
      </a:accent1>
      <a:accent2>
        <a:srgbClr val="6CA6D9"/>
      </a:accent2>
      <a:accent3>
        <a:srgbClr val="E0A21B"/>
      </a:accent3>
      <a:accent4>
        <a:srgbClr val="C2552D"/>
      </a:accent4>
      <a:accent5>
        <a:srgbClr val="5E6B78"/>
      </a:accent5>
      <a:accent6>
        <a:srgbClr val="9FB8CF"/>
      </a:accent6>
      <a:hlink>
        <a:srgbClr val="1F3A5F"/>
      </a:hlink>
      <a:folHlink>
        <a:srgbClr val="5E6B78"/>
      </a:folHlink>
    </a:clrScheme>
    <a:fontScheme name="Rozenwurce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TotalTime>
  <Words>2936</Words>
  <Application>Microsoft Office PowerPoint</Application>
  <PresentationFormat>Widescreen</PresentationFormat>
  <Paragraphs>185</Paragraphs>
  <Slides>14</Slides>
  <Notes>14</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Arial</vt:lpstr>
      <vt:lpstr>Calibri</vt:lpstr>
      <vt:lpstr>Cambria</vt:lpstr>
      <vt:lpstr>Rozenwurcel</vt:lpstr>
      <vt:lpstr>Restricciones mutantes, crecimiento esquivo: Guillermo Rozenwurcel y la trampa argentina</vt:lpstr>
      <vt:lpstr>De la PUC-Rio al CEDES</vt:lpstr>
      <vt:lpstr>Tres generaciones de modelos de brechas</vt:lpstr>
      <vt:lpstr>2017: mi error</vt:lpstr>
      <vt:lpstr>La historia, en cinco pasos</vt:lpstr>
      <vt:lpstr>Los tres eslabones de la bonanza</vt:lpstr>
      <vt:lpstr>Después de la bonanza: mi interpretación</vt:lpstr>
      <vt:lpstr>La bonanza en los datos, a precios corrientes</vt:lpstr>
      <vt:lpstr>La evidencia revisada</vt:lpstr>
      <vt:lpstr>¿Y más allá de la estabilización?</vt:lpstr>
      <vt:lpstr>Anexo: el modelo, para los economistas</vt:lpstr>
      <vt:lpstr>El ahorro disponible en el modelo de dos brechas</vt:lpstr>
      <vt:lpstr>La fuga recorta más la inversión cuando faltan dólares</vt:lpstr>
      <vt:lpstr>Restricciones mutantes, sin crecimiento</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Restricciones mutantes, nada de crecimiento</dc:title>
  <dc:subject>PptxGenJS Presentation</dc:subject>
  <dc:creator>Edmar Bacha</dc:creator>
  <cp:lastModifiedBy>Edmar Lisboa Bacha</cp:lastModifiedBy>
  <cp:revision>6</cp:revision>
  <dcterms:created xsi:type="dcterms:W3CDTF">2026-10-11T14:47:08Z</dcterms:created>
  <dcterms:modified xsi:type="dcterms:W3CDTF">2026-11-01T22:06:17Z</dcterms:modified>
</cp:coreProperties>
</file>